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3"/>
    <p:sldId id="257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6934" y="0"/>
            <a:ext cx="12231160" cy="6856214"/>
            <a:chOff x="-16934" y="0"/>
            <a:chExt cx="12231160" cy="6856214"/>
          </a:xfrm>
        </p:grpSpPr>
        <p:pic>
          <p:nvPicPr>
            <p:cNvPr id="16" name="Picture 15" descr="HD-PanelTitle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2328332" y="1540931"/>
              <a:ext cx="7543802" cy="3835401"/>
            </a:xfrm>
            <a:prstGeom prst="rect">
              <a:avLst/>
            </a:prstGeom>
            <a:noFill/>
            <a:ln w="15875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7" name="Picture 16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-16934" y="3147609"/>
              <a:ext cx="2478024" cy="612648"/>
            </a:xfrm>
            <a:prstGeom prst="rect">
              <a:avLst/>
            </a:prstGeom>
          </p:spPr>
        </p:pic>
        <p:pic>
          <p:nvPicPr>
            <p:cNvPr id="20" name="Picture 19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9736202" y="3147609"/>
              <a:ext cx="2478024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anchor="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spcBef>
                <a:spcPts val="670"/>
              </a:spcBef>
              <a:spcAft>
                <a:spcPts val="600"/>
              </a:spcAft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8067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spcBef>
                <a:spcPts val="670"/>
              </a:spcBef>
              <a:spcAft>
                <a:spcPts val="600"/>
              </a:spcAft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8067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0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9" Type="http://schemas.openxmlformats.org/officeDocument/2006/relationships/image" Target="../media/image4.png"/><Relationship Id="rId18" Type="http://schemas.openxmlformats.org/officeDocument/2006/relationships/image" Target="../media/image3.png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736" y="0"/>
            <a:ext cx="12229962" cy="6856214"/>
            <a:chOff x="-15736" y="0"/>
            <a:chExt cx="12229962" cy="6856214"/>
          </a:xfrm>
        </p:grpSpPr>
        <p:pic>
          <p:nvPicPr>
            <p:cNvPr id="8" name="Picture 7" descr="HD-PanelContent.png"/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608012" y="609600"/>
              <a:ext cx="10972800" cy="5638800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-15736" y="3153832"/>
              <a:ext cx="77724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1436986" y="3153832"/>
              <a:ext cx="77724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加热炉鼓风机主风道出口蝶阀卡情景模拟</a:t>
            </a:r>
            <a:endParaRPr lang="zh-CN" altLang="en-US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                                                         </a:t>
            </a: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2018.12.15</a:t>
            </a: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白班</a:t>
            </a: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13</a:t>
            </a: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：</a:t>
            </a: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30</a:t>
            </a:r>
            <a:endParaRPr lang="zh-CN" altLang="en-US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</p:spPr>
        <p:txBody>
          <a:bodyPr/>
          <a:lstStyle/>
          <a:p>
            <a:pPr algn="l"/>
            <a:r>
              <a:rPr lang="zh-CN" altLang="en-US" b="1" dirty="0">
                <a:latin typeface="仿宋" panose="02010609060101010101" pitchFamily="49" charset="-122"/>
                <a:ea typeface="仿宋" panose="02010609060101010101" pitchFamily="49" charset="-122"/>
              </a:rPr>
              <a:t>现象</a:t>
            </a: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：</a:t>
            </a:r>
            <a:endParaRPr lang="zh-CN" altLang="en-US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200" dirty="0">
                <a:latin typeface="仿宋" panose="02010609060101010101" pitchFamily="49" charset="-122"/>
                <a:ea typeface="仿宋" panose="02010609060101010101" pitchFamily="49" charset="-122"/>
              </a:rPr>
              <a:t>外操：</a:t>
            </a:r>
            <a:endParaRPr lang="en-US" altLang="zh-CN" sz="3200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r>
              <a:rPr lang="zh-CN" altLang="en-US" sz="3200" dirty="0">
                <a:latin typeface="仿宋" panose="02010609060101010101" pitchFamily="49" charset="-122"/>
                <a:ea typeface="仿宋" panose="02010609060101010101" pitchFamily="49" charset="-122"/>
              </a:rPr>
              <a:t>在现场发现加热炉烟囱冒黑烟</a:t>
            </a:r>
            <a:endParaRPr lang="en-US" altLang="zh-CN" sz="3200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r>
              <a:rPr lang="zh-CN" altLang="en-US" sz="3200" dirty="0">
                <a:latin typeface="仿宋" panose="02010609060101010101" pitchFamily="49" charset="-122"/>
                <a:ea typeface="仿宋" panose="02010609060101010101" pitchFamily="49" charset="-122"/>
              </a:rPr>
              <a:t>汇报班长加热炉烟囱冒黑烟</a:t>
            </a:r>
            <a:endParaRPr lang="en-US" altLang="zh-CN" sz="3200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r>
              <a:rPr lang="zh-CN" altLang="en-US" sz="3200" dirty="0">
                <a:latin typeface="仿宋" panose="02010609060101010101" pitchFamily="49" charset="-122"/>
                <a:ea typeface="仿宋" panose="02010609060101010101" pitchFamily="49" charset="-122"/>
              </a:rPr>
              <a:t>联系内操检查加热炉运行参数</a:t>
            </a:r>
            <a:endParaRPr lang="en-US" altLang="zh-CN" sz="3200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endParaRPr lang="en-US" altLang="zh-C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en-US" altLang="zh-CN" dirty="0"/>
            </a:br>
            <a:r>
              <a:rPr lang="zh-CN" altLang="en-US" b="1" dirty="0">
                <a:latin typeface="仿宋" panose="02010609060101010101" pitchFamily="49" charset="-122"/>
                <a:ea typeface="仿宋" panose="02010609060101010101" pitchFamily="49" charset="-122"/>
              </a:rPr>
              <a:t>班长安排工作：</a:t>
            </a:r>
            <a:endParaRPr lang="zh-CN" altLang="en-US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内操检查：</a:t>
            </a:r>
            <a:endParaRPr lang="en-US" altLang="zh-CN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F-301</a:t>
            </a: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氧含量正常，</a:t>
            </a: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F401</a:t>
            </a: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氧含量偏低</a:t>
            </a:r>
            <a:endParaRPr lang="en-US" altLang="zh-CN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自控状态下</a:t>
            </a: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F-301</a:t>
            </a: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和</a:t>
            </a: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F401</a:t>
            </a: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的一次风门均全开。</a:t>
            </a:r>
            <a:endParaRPr lang="en-US" altLang="zh-CN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外操现场检查：</a:t>
            </a:r>
            <a:endParaRPr lang="en-US" altLang="zh-CN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F-301</a:t>
            </a: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炉膛明亮火焰燃烧正常，</a:t>
            </a: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F401</a:t>
            </a: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炉膛发暗，火焰发红</a:t>
            </a:r>
            <a:endParaRPr lang="en-US" altLang="zh-CN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适当开大</a:t>
            </a: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F401</a:t>
            </a: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的二次风门调节氧含量。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b="1" dirty="0">
                <a:latin typeface="仿宋" panose="02010609060101010101" pitchFamily="49" charset="-122"/>
                <a:ea typeface="仿宋" panose="02010609060101010101" pitchFamily="49" charset="-122"/>
              </a:rPr>
              <a:t>加热炉运行一段时间后：</a:t>
            </a:r>
            <a:endParaRPr lang="zh-CN" altLang="en-US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zh-CN" altLang="en-US" sz="3800" dirty="0">
                <a:latin typeface="仿宋" panose="02010609060101010101" pitchFamily="49" charset="-122"/>
                <a:ea typeface="仿宋" panose="02010609060101010101" pitchFamily="49" charset="-122"/>
              </a:rPr>
              <a:t>内操：</a:t>
            </a:r>
            <a:endParaRPr lang="en-US" altLang="zh-CN" sz="3800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3800" dirty="0">
                <a:latin typeface="仿宋" panose="02010609060101010101" pitchFamily="49" charset="-122"/>
                <a:ea typeface="仿宋" panose="02010609060101010101" pitchFamily="49" charset="-122"/>
              </a:rPr>
              <a:t>1</a:t>
            </a:r>
            <a:r>
              <a:rPr lang="zh-CN" altLang="en-US" sz="3800" dirty="0">
                <a:latin typeface="仿宋" panose="02010609060101010101" pitchFamily="49" charset="-122"/>
                <a:ea typeface="仿宋" panose="02010609060101010101" pitchFamily="49" charset="-122"/>
              </a:rPr>
              <a:t>，调整完</a:t>
            </a:r>
            <a:r>
              <a:rPr lang="en-US" altLang="zh-CN" sz="3800" dirty="0">
                <a:latin typeface="仿宋" panose="02010609060101010101" pitchFamily="49" charset="-122"/>
                <a:ea typeface="仿宋" panose="02010609060101010101" pitchFamily="49" charset="-122"/>
              </a:rPr>
              <a:t>F401</a:t>
            </a:r>
            <a:r>
              <a:rPr lang="zh-CN" altLang="en-US" sz="3800" dirty="0">
                <a:latin typeface="仿宋" panose="02010609060101010101" pitchFamily="49" charset="-122"/>
                <a:ea typeface="仿宋" panose="02010609060101010101" pitchFamily="49" charset="-122"/>
              </a:rPr>
              <a:t>二次风门后发现，</a:t>
            </a:r>
            <a:r>
              <a:rPr lang="en-US" altLang="zh-CN" sz="3800" dirty="0">
                <a:latin typeface="仿宋" panose="02010609060101010101" pitchFamily="49" charset="-122"/>
                <a:ea typeface="仿宋" panose="02010609060101010101" pitchFamily="49" charset="-122"/>
              </a:rPr>
              <a:t>F-301</a:t>
            </a:r>
            <a:r>
              <a:rPr lang="zh-CN" altLang="en-US" sz="3800" dirty="0">
                <a:latin typeface="仿宋" panose="02010609060101010101" pitchFamily="49" charset="-122"/>
                <a:ea typeface="仿宋" panose="02010609060101010101" pitchFamily="49" charset="-122"/>
              </a:rPr>
              <a:t>氧含量又偏低，</a:t>
            </a:r>
            <a:r>
              <a:rPr lang="en-US" altLang="zh-CN" sz="3800" dirty="0">
                <a:latin typeface="仿宋" panose="02010609060101010101" pitchFamily="49" charset="-122"/>
                <a:ea typeface="仿宋" panose="02010609060101010101" pitchFamily="49" charset="-122"/>
              </a:rPr>
              <a:t>F401</a:t>
            </a:r>
            <a:r>
              <a:rPr lang="zh-CN" altLang="en-US" sz="3800" dirty="0">
                <a:latin typeface="仿宋" panose="02010609060101010101" pitchFamily="49" charset="-122"/>
                <a:ea typeface="仿宋" panose="02010609060101010101" pitchFamily="49" charset="-122"/>
              </a:rPr>
              <a:t>氧含量正常，于是</a:t>
            </a:r>
            <a:r>
              <a:rPr lang="en-US" altLang="zh-CN" sz="3800" dirty="0">
                <a:latin typeface="仿宋" panose="02010609060101010101" pitchFamily="49" charset="-122"/>
                <a:ea typeface="仿宋" panose="02010609060101010101" pitchFamily="49" charset="-122"/>
              </a:rPr>
              <a:t>;</a:t>
            </a:r>
            <a:endParaRPr lang="en-US" altLang="zh-CN" sz="3800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3800" dirty="0">
                <a:latin typeface="仿宋" panose="02010609060101010101" pitchFamily="49" charset="-122"/>
                <a:ea typeface="仿宋" panose="02010609060101010101" pitchFamily="49" charset="-122"/>
              </a:rPr>
              <a:t>(1</a:t>
            </a:r>
            <a:r>
              <a:rPr lang="zh-CN" altLang="en-US" sz="3800" dirty="0">
                <a:latin typeface="仿宋" panose="02010609060101010101" pitchFamily="49" charset="-122"/>
                <a:ea typeface="仿宋" panose="02010609060101010101" pitchFamily="49" charset="-122"/>
              </a:rPr>
              <a:t>）稍开鼓风机的变频信号，加热炉主风道压力有明显变化</a:t>
            </a:r>
            <a:r>
              <a:rPr lang="en-US" altLang="zh-CN" sz="3800" dirty="0">
                <a:latin typeface="仿宋" panose="02010609060101010101" pitchFamily="49" charset="-122"/>
                <a:ea typeface="仿宋" panose="02010609060101010101" pitchFamily="49" charset="-122"/>
              </a:rPr>
              <a:t>;</a:t>
            </a:r>
            <a:endParaRPr lang="en-US" altLang="zh-CN" sz="3800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3800" dirty="0">
                <a:latin typeface="仿宋" panose="02010609060101010101" pitchFamily="49" charset="-122"/>
                <a:ea typeface="仿宋" panose="02010609060101010101" pitchFamily="49" charset="-122"/>
              </a:rPr>
              <a:t>(2</a:t>
            </a:r>
            <a:r>
              <a:rPr lang="zh-CN" altLang="en-US" sz="3800" dirty="0">
                <a:latin typeface="仿宋" panose="02010609060101010101" pitchFamily="49" charset="-122"/>
                <a:ea typeface="仿宋" panose="02010609060101010101" pitchFamily="49" charset="-122"/>
              </a:rPr>
              <a:t>）稍开鼓风机入口蝶阀，加热炉主风道压力有明显变化</a:t>
            </a:r>
            <a:r>
              <a:rPr lang="en-US" altLang="zh-CN" sz="3800" dirty="0">
                <a:latin typeface="仿宋" panose="02010609060101010101" pitchFamily="49" charset="-122"/>
                <a:ea typeface="仿宋" panose="02010609060101010101" pitchFamily="49" charset="-122"/>
              </a:rPr>
              <a:t>;</a:t>
            </a:r>
            <a:endParaRPr lang="en-US" altLang="zh-CN" sz="3800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3800" dirty="0">
                <a:latin typeface="仿宋" panose="02010609060101010101" pitchFamily="49" charset="-122"/>
                <a:ea typeface="仿宋" panose="02010609060101010101" pitchFamily="49" charset="-122"/>
              </a:rPr>
              <a:t>2</a:t>
            </a:r>
            <a:r>
              <a:rPr lang="zh-CN" altLang="en-US" sz="3800" dirty="0">
                <a:latin typeface="仿宋" panose="02010609060101010101" pitchFamily="49" charset="-122"/>
                <a:ea typeface="仿宋" panose="02010609060101010101" pitchFamily="49" charset="-122"/>
              </a:rPr>
              <a:t>，联系外操现场检查两炉燃烧情况和主风道流程，查找原因。</a:t>
            </a:r>
            <a:endParaRPr lang="en-US" altLang="zh-CN" sz="3800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     </a:t>
            </a:r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zh-CN" altLang="en-US" sz="3800" dirty="0">
                <a:latin typeface="仿宋" panose="02010609060101010101" pitchFamily="49" charset="-122"/>
                <a:ea typeface="仿宋" panose="02010609060101010101" pitchFamily="49" charset="-122"/>
              </a:rPr>
              <a:t>外操现场检查：</a:t>
            </a:r>
            <a:endParaRPr lang="en-US" altLang="zh-CN" sz="3800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3800" dirty="0">
                <a:latin typeface="仿宋" panose="02010609060101010101" pitchFamily="49" charset="-122"/>
                <a:ea typeface="仿宋" panose="02010609060101010101" pitchFamily="49" charset="-122"/>
              </a:rPr>
              <a:t>A:F-301</a:t>
            </a:r>
            <a:r>
              <a:rPr lang="zh-CN" altLang="en-US" sz="3800" dirty="0">
                <a:latin typeface="仿宋" panose="02010609060101010101" pitchFamily="49" charset="-122"/>
                <a:ea typeface="仿宋" panose="02010609060101010101" pitchFamily="49" charset="-122"/>
              </a:rPr>
              <a:t>炉膛炉膛发暗，火焰发红</a:t>
            </a:r>
            <a:endParaRPr lang="en-US" altLang="zh-CN" sz="3800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3800" dirty="0">
                <a:latin typeface="仿宋" panose="02010609060101010101" pitchFamily="49" charset="-122"/>
                <a:ea typeface="仿宋" panose="02010609060101010101" pitchFamily="49" charset="-122"/>
              </a:rPr>
              <a:t>  F401</a:t>
            </a:r>
            <a:r>
              <a:rPr lang="zh-CN" altLang="en-US" sz="3800" dirty="0">
                <a:latin typeface="仿宋" panose="02010609060101010101" pitchFamily="49" charset="-122"/>
                <a:ea typeface="仿宋" panose="02010609060101010101" pitchFamily="49" charset="-122"/>
              </a:rPr>
              <a:t>明亮火焰燃烧正常</a:t>
            </a:r>
            <a:r>
              <a:rPr lang="en-US" altLang="zh-CN" sz="3800" dirty="0">
                <a:latin typeface="仿宋" panose="02010609060101010101" pitchFamily="49" charset="-122"/>
                <a:ea typeface="仿宋" panose="02010609060101010101" pitchFamily="49" charset="-122"/>
              </a:rPr>
              <a:t>;</a:t>
            </a:r>
            <a:endParaRPr lang="en-US" altLang="zh-CN" sz="3800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0" indent="0">
              <a:buFont typeface="Arial" panose="020B0604020202020204"/>
              <a:buNone/>
            </a:pPr>
            <a:r>
              <a:rPr lang="en-US" altLang="zh-CN" sz="3800" dirty="0">
                <a:latin typeface="仿宋" panose="02010609060101010101" pitchFamily="49" charset="-122"/>
                <a:ea typeface="仿宋" panose="02010609060101010101" pitchFamily="49" charset="-122"/>
              </a:rPr>
              <a:t>B:</a:t>
            </a:r>
            <a:r>
              <a:rPr lang="zh-CN" altLang="en-US" sz="3800" dirty="0">
                <a:latin typeface="仿宋" panose="02010609060101010101" pitchFamily="49" charset="-122"/>
                <a:ea typeface="仿宋" panose="02010609060101010101" pitchFamily="49" charset="-122"/>
              </a:rPr>
              <a:t>现场检查鼓风机主风道预热器出口蝶阀震动较大</a:t>
            </a:r>
            <a:r>
              <a:rPr lang="en-US" altLang="zh-CN" sz="3800" dirty="0">
                <a:latin typeface="仿宋" panose="02010609060101010101" pitchFamily="49" charset="-122"/>
                <a:ea typeface="仿宋" panose="02010609060101010101" pitchFamily="49" charset="-122"/>
              </a:rPr>
              <a:t>;</a:t>
            </a:r>
            <a:endParaRPr lang="en-US" altLang="zh-CN" sz="3800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3800" dirty="0">
                <a:latin typeface="仿宋" panose="02010609060101010101" pitchFamily="49" charset="-122"/>
                <a:ea typeface="仿宋" panose="02010609060101010101" pitchFamily="49" charset="-122"/>
              </a:rPr>
              <a:t>C:</a:t>
            </a:r>
            <a:r>
              <a:rPr lang="zh-CN" altLang="en-US" sz="3800" dirty="0">
                <a:latin typeface="仿宋" panose="02010609060101010101" pitchFamily="49" charset="-122"/>
                <a:ea typeface="仿宋" panose="02010609060101010101" pitchFamily="49" charset="-122"/>
              </a:rPr>
              <a:t>鼓风机主风道预热器出口蝶阀开度只为</a:t>
            </a:r>
            <a:r>
              <a:rPr lang="en-US" altLang="zh-CN" sz="3800" dirty="0">
                <a:latin typeface="仿宋" panose="02010609060101010101" pitchFamily="49" charset="-122"/>
                <a:ea typeface="仿宋" panose="02010609060101010101" pitchFamily="49" charset="-122"/>
              </a:rPr>
              <a:t>50%</a:t>
            </a:r>
            <a:r>
              <a:rPr lang="zh-CN" altLang="en-US" sz="3800" dirty="0">
                <a:latin typeface="仿宋" panose="02010609060101010101" pitchFamily="49" charset="-122"/>
                <a:ea typeface="仿宋" panose="02010609060101010101" pitchFamily="49" charset="-122"/>
              </a:rPr>
              <a:t>，与</a:t>
            </a:r>
            <a:r>
              <a:rPr lang="en-US" altLang="zh-CN" sz="3800" dirty="0">
                <a:latin typeface="仿宋" panose="02010609060101010101" pitchFamily="49" charset="-122"/>
                <a:ea typeface="仿宋" panose="02010609060101010101" pitchFamily="49" charset="-122"/>
              </a:rPr>
              <a:t>DCS</a:t>
            </a:r>
            <a:r>
              <a:rPr lang="zh-CN" altLang="en-US" sz="3800" dirty="0">
                <a:latin typeface="仿宋" panose="02010609060101010101" pitchFamily="49" charset="-122"/>
                <a:ea typeface="仿宋" panose="02010609060101010101" pitchFamily="49" charset="-122"/>
              </a:rPr>
              <a:t>显示不一致</a:t>
            </a:r>
            <a:r>
              <a:rPr lang="en-US" altLang="zh-CN" sz="3800" dirty="0">
                <a:latin typeface="仿宋" panose="02010609060101010101" pitchFamily="49" charset="-122"/>
                <a:ea typeface="仿宋" panose="02010609060101010101" pitchFamily="49" charset="-122"/>
              </a:rPr>
              <a:t>;</a:t>
            </a:r>
            <a:endParaRPr lang="en-US" altLang="zh-CN" sz="3800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0" indent="0">
              <a:buFont typeface="Arial" panose="020B0604020202020204"/>
              <a:buNone/>
            </a:pPr>
            <a:r>
              <a:rPr lang="en-US" altLang="zh-CN" sz="3800" dirty="0">
                <a:latin typeface="仿宋" panose="02010609060101010101" pitchFamily="49" charset="-122"/>
                <a:ea typeface="仿宋" panose="02010609060101010101" pitchFamily="49" charset="-122"/>
              </a:rPr>
              <a:t>D:</a:t>
            </a:r>
            <a:r>
              <a:rPr lang="zh-CN" altLang="en-US" sz="3800" dirty="0">
                <a:latin typeface="仿宋" panose="02010609060101010101" pitchFamily="49" charset="-122"/>
                <a:ea typeface="仿宋" panose="02010609060101010101" pitchFamily="49" charset="-122"/>
              </a:rPr>
              <a:t>汇报班长</a:t>
            </a:r>
            <a:endParaRPr lang="zh-CN" altLang="en-US" sz="3800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0" indent="0"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b="1" dirty="0">
                <a:latin typeface="仿宋" panose="02010609060101010101" pitchFamily="49" charset="-122"/>
                <a:ea typeface="仿宋" panose="02010609060101010101" pitchFamily="49" charset="-122"/>
              </a:rPr>
              <a:t>班长：</a:t>
            </a:r>
            <a:r>
              <a:rPr lang="zh-CN" altLang="en-US" sz="3200" b="1" dirty="0">
                <a:latin typeface="仿宋" panose="02010609060101010101" pitchFamily="49" charset="-122"/>
                <a:ea typeface="仿宋" panose="02010609060101010101" pitchFamily="49" charset="-122"/>
              </a:rPr>
              <a:t>确认鼓风机出口蝶阀故障</a:t>
            </a:r>
            <a:endParaRPr lang="zh-CN" altLang="en-US" sz="32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zh-CN" altLang="en-US" sz="2800" dirty="0">
                <a:latin typeface="仿宋" panose="02010609060101010101" pitchFamily="49" charset="-122"/>
                <a:ea typeface="仿宋" panose="02010609060101010101" pitchFamily="49" charset="-122"/>
              </a:rPr>
              <a:t>联系调度，常减压鼓风机主风道预热器出口蝶阀故障，让仪表人员来处理；</a:t>
            </a:r>
            <a:endParaRPr lang="en-US" altLang="zh-CN" sz="2800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2800" dirty="0">
                <a:latin typeface="仿宋" panose="02010609060101010101" pitchFamily="49" charset="-122"/>
                <a:ea typeface="仿宋" panose="02010609060101010101" pitchFamily="49" charset="-122"/>
              </a:rPr>
              <a:t>调度回复班长，由于</a:t>
            </a:r>
            <a:r>
              <a:rPr lang="en-US" altLang="zh-CN" sz="2800" dirty="0">
                <a:latin typeface="仿宋" panose="02010609060101010101" pitchFamily="49" charset="-122"/>
                <a:ea typeface="仿宋" panose="02010609060101010101" pitchFamily="49" charset="-122"/>
              </a:rPr>
              <a:t>XX</a:t>
            </a:r>
            <a:r>
              <a:rPr lang="zh-CN" altLang="en-US" sz="2800" dirty="0">
                <a:latin typeface="仿宋" panose="02010609060101010101" pitchFamily="49" charset="-122"/>
                <a:ea typeface="仿宋" panose="02010609060101010101" pitchFamily="49" charset="-122"/>
              </a:rPr>
              <a:t>原因，鼓风机主风道预热器出口蝶阀不能及时处理，明天进行处理，装置正常生产；</a:t>
            </a:r>
            <a:endParaRPr lang="en-US" altLang="zh-CN" sz="2800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2800" dirty="0">
                <a:latin typeface="仿宋" panose="02010609060101010101" pitchFamily="49" charset="-122"/>
                <a:ea typeface="仿宋" panose="02010609060101010101" pitchFamily="49" charset="-122"/>
              </a:rPr>
              <a:t>班长联系值班领导，汇报加热炉情况及调度回复内容，</a:t>
            </a:r>
            <a:endParaRPr lang="en-US" altLang="zh-CN" sz="2800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2800" dirty="0">
                <a:latin typeface="仿宋" panose="02010609060101010101" pitchFamily="49" charset="-122"/>
                <a:ea typeface="仿宋" panose="02010609060101010101" pitchFamily="49" charset="-122"/>
              </a:rPr>
              <a:t>联系外操打开看火窗，避免炉子继续冒黑烟。</a:t>
            </a:r>
            <a:endParaRPr lang="en-US" altLang="zh-CN" sz="2800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2800" dirty="0">
                <a:latin typeface="仿宋" panose="02010609060101010101" pitchFamily="49" charset="-122"/>
                <a:ea typeface="仿宋" panose="02010609060101010101" pitchFamily="49" charset="-122"/>
              </a:rPr>
              <a:t>安排外操，准备切换备用鼓风机。</a:t>
            </a:r>
            <a:endParaRPr lang="en-US" altLang="zh-CN" sz="2800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5402" y="869011"/>
            <a:ext cx="9601196" cy="1303867"/>
          </a:xfrm>
        </p:spPr>
        <p:txBody>
          <a:bodyPr>
            <a:normAutofit/>
          </a:bodyPr>
          <a:lstStyle/>
          <a:p>
            <a:pPr algn="l"/>
            <a:r>
              <a:rPr lang="zh-CN" altLang="en-US" sz="3200" b="1" dirty="0">
                <a:latin typeface="仿宋" panose="02010609060101010101" pitchFamily="49" charset="-122"/>
                <a:ea typeface="仿宋" panose="02010609060101010101" pitchFamily="49" charset="-122"/>
              </a:rPr>
              <a:t>切除引风机，控制好炉膛负压</a:t>
            </a:r>
            <a:endParaRPr lang="zh-CN" altLang="en-US" sz="32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95402" y="2172878"/>
            <a:ext cx="9601196" cy="3525437"/>
          </a:xfrm>
        </p:spPr>
        <p:txBody>
          <a:bodyPr>
            <a:normAutofit fontScale="25000" lnSpcReduction="20000"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zh-CN" altLang="en-US" sz="8000" dirty="0">
                <a:ln w="3175" cmpd="sng">
                  <a:noFill/>
                </a:ln>
                <a:latin typeface="仿宋" panose="02010609060101010101" pitchFamily="49" charset="-122"/>
                <a:ea typeface="仿宋" panose="02010609060101010101" pitchFamily="49" charset="-122"/>
                <a:cs typeface="+mj-cs"/>
              </a:rPr>
              <a:t>内操：</a:t>
            </a:r>
            <a:endParaRPr lang="en-US" altLang="zh-CN" sz="8000" dirty="0">
              <a:ln w="3175" cmpd="sng">
                <a:noFill/>
              </a:ln>
              <a:latin typeface="仿宋" panose="02010609060101010101" pitchFamily="49" charset="-122"/>
              <a:ea typeface="仿宋" panose="02010609060101010101" pitchFamily="49" charset="-122"/>
              <a:cs typeface="+mj-cs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CN" sz="8000" dirty="0">
                <a:ln w="3175" cmpd="sng">
                  <a:noFill/>
                </a:ln>
                <a:latin typeface="仿宋" panose="02010609060101010101" pitchFamily="49" charset="-122"/>
                <a:ea typeface="仿宋" panose="02010609060101010101" pitchFamily="49" charset="-122"/>
                <a:cs typeface="+mj-cs"/>
              </a:rPr>
              <a:t>1</a:t>
            </a:r>
            <a:r>
              <a:rPr lang="zh-CN" altLang="en-US" sz="8000" dirty="0">
                <a:ln w="3175" cmpd="sng">
                  <a:noFill/>
                </a:ln>
                <a:latin typeface="仿宋" panose="02010609060101010101" pitchFamily="49" charset="-122"/>
                <a:ea typeface="仿宋" panose="02010609060101010101" pitchFamily="49" charset="-122"/>
                <a:cs typeface="+mj-cs"/>
              </a:rPr>
              <a:t>）两炉负压改手动控制，两炉氧含量改手动控制，两炉出口温度改手动控制；</a:t>
            </a:r>
            <a:endParaRPr lang="en-US" altLang="zh-CN" sz="8000" dirty="0">
              <a:ln w="3175" cmpd="sng">
                <a:noFill/>
              </a:ln>
              <a:latin typeface="仿宋" panose="02010609060101010101" pitchFamily="49" charset="-122"/>
              <a:ea typeface="仿宋" panose="02010609060101010101" pitchFamily="49" charset="-122"/>
              <a:cs typeface="+mj-cs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CN" sz="8000" dirty="0">
                <a:ln w="3175" cmpd="sng">
                  <a:noFill/>
                </a:ln>
                <a:latin typeface="仿宋" panose="02010609060101010101" pitchFamily="49" charset="-122"/>
                <a:ea typeface="仿宋" panose="02010609060101010101" pitchFamily="49" charset="-122"/>
                <a:cs typeface="+mj-cs"/>
              </a:rPr>
              <a:t>2</a:t>
            </a:r>
            <a:r>
              <a:rPr lang="zh-CN" altLang="en-US" sz="8000" dirty="0">
                <a:ln w="3175" cmpd="sng">
                  <a:noFill/>
                </a:ln>
                <a:latin typeface="仿宋" panose="02010609060101010101" pitchFamily="49" charset="-122"/>
                <a:ea typeface="仿宋" panose="02010609060101010101" pitchFamily="49" charset="-122"/>
                <a:cs typeface="+mj-cs"/>
              </a:rPr>
              <a:t>）联系外操现场检查确认</a:t>
            </a:r>
            <a:r>
              <a:rPr lang="zh-CN" altLang="en-US" sz="8000" dirty="0">
                <a:ln w="3175" cmpd="sng">
                  <a:noFill/>
                </a:ln>
                <a:latin typeface="仿宋" panose="02010609060101010101" pitchFamily="49" charset="-122"/>
                <a:ea typeface="仿宋" panose="02010609060101010101" pitchFamily="49" charset="-122"/>
              </a:rPr>
              <a:t>预热器付线</a:t>
            </a:r>
            <a:r>
              <a:rPr lang="zh-CN" altLang="en-US" sz="8000" dirty="0">
                <a:ln w="3175" cmpd="sng">
                  <a:noFill/>
                </a:ln>
                <a:latin typeface="仿宋" panose="02010609060101010101" pitchFamily="49" charset="-122"/>
                <a:ea typeface="仿宋" panose="02010609060101010101" pitchFamily="49" charset="-122"/>
                <a:cs typeface="+mj-cs"/>
              </a:rPr>
              <a:t>蝶阀动作，稍开</a:t>
            </a:r>
            <a:r>
              <a:rPr lang="zh-CN" altLang="en-US" sz="8000" dirty="0">
                <a:ln w="3175" cmpd="sng">
                  <a:noFill/>
                </a:ln>
                <a:latin typeface="仿宋" panose="02010609060101010101" pitchFamily="49" charset="-122"/>
                <a:ea typeface="仿宋" panose="02010609060101010101" pitchFamily="49" charset="-122"/>
              </a:rPr>
              <a:t>预热器付线蝶阀</a:t>
            </a:r>
            <a:r>
              <a:rPr lang="zh-CN" altLang="en-US" sz="8000" dirty="0">
                <a:ln w="3175" cmpd="sng">
                  <a:noFill/>
                </a:ln>
                <a:latin typeface="仿宋" panose="02010609060101010101" pitchFamily="49" charset="-122"/>
                <a:ea typeface="仿宋" panose="02010609060101010101" pitchFamily="49" charset="-122"/>
                <a:cs typeface="+mj-cs"/>
              </a:rPr>
              <a:t>调节挡板至</a:t>
            </a:r>
            <a:r>
              <a:rPr lang="en-US" altLang="zh-CN" sz="8000" dirty="0">
                <a:ln w="3175" cmpd="sng">
                  <a:noFill/>
                </a:ln>
                <a:latin typeface="仿宋" panose="02010609060101010101" pitchFamily="49" charset="-122"/>
                <a:ea typeface="仿宋" panose="02010609060101010101" pitchFamily="49" charset="-122"/>
                <a:cs typeface="+mj-cs"/>
              </a:rPr>
              <a:t>30%</a:t>
            </a:r>
            <a:r>
              <a:rPr lang="zh-CN" altLang="en-US" sz="8000" dirty="0">
                <a:ln w="3175" cmpd="sng">
                  <a:noFill/>
                </a:ln>
                <a:latin typeface="仿宋" panose="02010609060101010101" pitchFamily="49" charset="-122"/>
                <a:ea typeface="仿宋" panose="02010609060101010101" pitchFamily="49" charset="-122"/>
                <a:cs typeface="+mj-cs"/>
              </a:rPr>
              <a:t>，通过排烟温度确认是否打开，同时关小引风机的变频，开大烟道</a:t>
            </a:r>
            <a:r>
              <a:rPr lang="zh-CN" altLang="en-US" sz="8000" dirty="0">
                <a:ln w="3175" cmpd="sng">
                  <a:noFill/>
                </a:ln>
                <a:latin typeface="仿宋" panose="02010609060101010101" pitchFamily="49" charset="-122"/>
                <a:ea typeface="仿宋" panose="02010609060101010101" pitchFamily="49" charset="-122"/>
              </a:rPr>
              <a:t>预热器付线</a:t>
            </a:r>
            <a:r>
              <a:rPr lang="zh-CN" altLang="en-US" sz="8000" dirty="0">
                <a:ln w="3175" cmpd="sng">
                  <a:noFill/>
                </a:ln>
                <a:latin typeface="仿宋" panose="02010609060101010101" pitchFamily="49" charset="-122"/>
                <a:ea typeface="仿宋" panose="02010609060101010101" pitchFamily="49" charset="-122"/>
                <a:cs typeface="+mj-cs"/>
              </a:rPr>
              <a:t>调节挡板，直至</a:t>
            </a:r>
            <a:r>
              <a:rPr lang="zh-CN" altLang="en-US" sz="8000" dirty="0">
                <a:ln w="3175" cmpd="sng">
                  <a:noFill/>
                </a:ln>
                <a:latin typeface="仿宋" panose="02010609060101010101" pitchFamily="49" charset="-122"/>
                <a:ea typeface="仿宋" panose="02010609060101010101" pitchFamily="49" charset="-122"/>
              </a:rPr>
              <a:t>预热器付线蝶阀全开，</a:t>
            </a:r>
            <a:r>
              <a:rPr lang="zh-CN" altLang="en-US" sz="8000" dirty="0">
                <a:ln w="3175" cmpd="sng">
                  <a:noFill/>
                </a:ln>
                <a:latin typeface="仿宋" panose="02010609060101010101" pitchFamily="49" charset="-122"/>
                <a:ea typeface="仿宋" panose="02010609060101010101" pitchFamily="49" charset="-122"/>
                <a:cs typeface="+mj-cs"/>
              </a:rPr>
              <a:t>引风机变频调到零为止，</a:t>
            </a:r>
            <a:r>
              <a:rPr lang="zh-CN" altLang="en-US" sz="8000" dirty="0">
                <a:ln w="3175" cmpd="sng">
                  <a:noFill/>
                </a:ln>
                <a:latin typeface="仿宋" panose="02010609060101010101" pitchFamily="49" charset="-122"/>
                <a:ea typeface="仿宋" panose="02010609060101010101" pitchFamily="49" charset="-122"/>
              </a:rPr>
              <a:t>控制好两炉炉膛负压，关闭预热器入口挡板和引风机入口蝶阀。</a:t>
            </a:r>
            <a:endParaRPr lang="en-US" altLang="zh-CN" sz="8000" dirty="0">
              <a:ln w="3175" cmpd="sng">
                <a:noFill/>
              </a:ln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CN" sz="8000" dirty="0">
                <a:ln w="3175" cmpd="sng">
                  <a:noFill/>
                </a:ln>
                <a:latin typeface="仿宋" panose="02010609060101010101" pitchFamily="49" charset="-122"/>
                <a:ea typeface="仿宋" panose="02010609060101010101" pitchFamily="49" charset="-122"/>
              </a:rPr>
              <a:t>3</a:t>
            </a:r>
            <a:r>
              <a:rPr lang="zh-CN" altLang="en-US" sz="8000" dirty="0">
                <a:ln w="3175" cmpd="sng">
                  <a:noFill/>
                </a:ln>
                <a:latin typeface="仿宋" panose="02010609060101010101" pitchFamily="49" charset="-122"/>
                <a:ea typeface="仿宋" panose="02010609060101010101" pitchFamily="49" charset="-122"/>
              </a:rPr>
              <a:t>）确认无误联系外操停引风机主电机。</a:t>
            </a:r>
            <a:endParaRPr lang="en-US" altLang="zh-CN" sz="8000" dirty="0">
              <a:ln w="3175" cmpd="sng">
                <a:noFill/>
              </a:ln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zh-CN" altLang="en-US" sz="8000" dirty="0">
                <a:ln w="3175" cmpd="sng">
                  <a:noFill/>
                </a:ln>
                <a:latin typeface="仿宋" panose="02010609060101010101" pitchFamily="49" charset="-122"/>
                <a:ea typeface="仿宋" panose="02010609060101010101" pitchFamily="49" charset="-122"/>
                <a:cs typeface="+mj-cs"/>
              </a:rPr>
              <a:t>外操：</a:t>
            </a:r>
            <a:endParaRPr lang="en-US" altLang="zh-CN" sz="8000" dirty="0">
              <a:ln w="3175" cmpd="sng">
                <a:noFill/>
              </a:ln>
              <a:latin typeface="仿宋" panose="02010609060101010101" pitchFamily="49" charset="-122"/>
              <a:ea typeface="仿宋" panose="02010609060101010101" pitchFamily="49" charset="-122"/>
              <a:cs typeface="+mj-cs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CN" sz="8000" dirty="0">
                <a:ln w="3175" cmpd="sng">
                  <a:noFill/>
                </a:ln>
                <a:latin typeface="仿宋" panose="02010609060101010101" pitchFamily="49" charset="-122"/>
                <a:ea typeface="仿宋" panose="02010609060101010101" pitchFamily="49" charset="-122"/>
                <a:cs typeface="+mj-cs"/>
              </a:rPr>
              <a:t>1</a:t>
            </a:r>
            <a:r>
              <a:rPr lang="zh-CN" altLang="en-US" sz="8000" dirty="0">
                <a:ln w="3175" cmpd="sng">
                  <a:noFill/>
                </a:ln>
                <a:latin typeface="仿宋" panose="02010609060101010101" pitchFamily="49" charset="-122"/>
                <a:ea typeface="仿宋" panose="02010609060101010101" pitchFamily="49" charset="-122"/>
                <a:cs typeface="+mj-cs"/>
              </a:rPr>
              <a:t>）现场确认</a:t>
            </a:r>
            <a:r>
              <a:rPr lang="zh-CN" altLang="en-US" sz="8000" dirty="0">
                <a:ln w="3175" cmpd="sng">
                  <a:noFill/>
                </a:ln>
                <a:latin typeface="仿宋" panose="02010609060101010101" pitchFamily="49" charset="-122"/>
                <a:ea typeface="仿宋" panose="02010609060101010101" pitchFamily="49" charset="-122"/>
              </a:rPr>
              <a:t>预热器付线调节挡板打开动作；</a:t>
            </a:r>
            <a:endParaRPr lang="en-US" altLang="zh-CN" sz="8000" dirty="0">
              <a:ln w="3175" cmpd="sng">
                <a:noFill/>
              </a:ln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CN" sz="8000" dirty="0">
                <a:ln w="3175" cmpd="sng">
                  <a:noFill/>
                </a:ln>
                <a:latin typeface="仿宋" panose="02010609060101010101" pitchFamily="49" charset="-122"/>
                <a:ea typeface="仿宋" panose="02010609060101010101" pitchFamily="49" charset="-122"/>
                <a:cs typeface="+mj-cs"/>
              </a:rPr>
              <a:t>2</a:t>
            </a:r>
            <a:r>
              <a:rPr lang="zh-CN" altLang="en-US" sz="8000" dirty="0">
                <a:ln w="3175" cmpd="sng">
                  <a:noFill/>
                </a:ln>
                <a:latin typeface="仿宋" panose="02010609060101010101" pitchFamily="49" charset="-122"/>
                <a:ea typeface="仿宋" panose="02010609060101010101" pitchFamily="49" charset="-122"/>
                <a:cs typeface="+mj-cs"/>
              </a:rPr>
              <a:t>）现场观察两炉火焰燃烧正常，炉膛明亮；</a:t>
            </a:r>
            <a:endParaRPr lang="en-US" altLang="zh-CN" sz="8000" dirty="0">
              <a:ln w="3175" cmpd="sng">
                <a:noFill/>
              </a:ln>
              <a:latin typeface="仿宋" panose="02010609060101010101" pitchFamily="49" charset="-122"/>
              <a:ea typeface="仿宋" panose="02010609060101010101" pitchFamily="49" charset="-122"/>
              <a:cs typeface="+mj-cs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CN" sz="8000" dirty="0">
                <a:ln w="3175" cmpd="sng">
                  <a:noFill/>
                </a:ln>
                <a:latin typeface="仿宋" panose="02010609060101010101" pitchFamily="49" charset="-122"/>
                <a:ea typeface="仿宋" panose="02010609060101010101" pitchFamily="49" charset="-122"/>
                <a:cs typeface="+mj-cs"/>
              </a:rPr>
              <a:t>3</a:t>
            </a:r>
            <a:r>
              <a:rPr lang="zh-CN" altLang="en-US" sz="8000" dirty="0">
                <a:ln w="3175" cmpd="sng">
                  <a:noFill/>
                </a:ln>
                <a:latin typeface="仿宋" panose="02010609060101010101" pitchFamily="49" charset="-122"/>
                <a:ea typeface="仿宋" panose="02010609060101010101" pitchFamily="49" charset="-122"/>
                <a:cs typeface="+mj-cs"/>
              </a:rPr>
              <a:t>）确认引风机停止转动，现场停引风机电机；</a:t>
            </a:r>
            <a:endParaRPr lang="en-US" altLang="zh-CN" sz="8000" dirty="0">
              <a:ln w="3175" cmpd="sng">
                <a:noFill/>
              </a:ln>
              <a:latin typeface="仿宋" panose="02010609060101010101" pitchFamily="49" charset="-122"/>
              <a:ea typeface="仿宋" panose="02010609060101010101" pitchFamily="49" charset="-122"/>
              <a:cs typeface="+mj-cs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CN" sz="8000" dirty="0">
                <a:ln w="3175" cmpd="sng">
                  <a:noFill/>
                </a:ln>
                <a:latin typeface="仿宋" panose="02010609060101010101" pitchFamily="49" charset="-122"/>
                <a:ea typeface="仿宋" panose="02010609060101010101" pitchFamily="49" charset="-122"/>
                <a:cs typeface="+mj-cs"/>
              </a:rPr>
              <a:t>4</a:t>
            </a:r>
            <a:r>
              <a:rPr lang="zh-CN" altLang="en-US" sz="8000" dirty="0">
                <a:ln w="3175" cmpd="sng">
                  <a:noFill/>
                </a:ln>
                <a:latin typeface="仿宋" panose="02010609060101010101" pitchFamily="49" charset="-122"/>
                <a:ea typeface="仿宋" panose="02010609060101010101" pitchFamily="49" charset="-122"/>
                <a:cs typeface="+mj-cs"/>
              </a:rPr>
              <a:t>）现场确认引风机的入口蝶阀</a:t>
            </a:r>
            <a:r>
              <a:rPr lang="zh-CN" altLang="en-US" sz="8000" dirty="0">
                <a:ln w="3175" cmpd="sng">
                  <a:noFill/>
                </a:ln>
                <a:latin typeface="仿宋" panose="02010609060101010101" pitchFamily="49" charset="-122"/>
                <a:ea typeface="仿宋" panose="02010609060101010101" pitchFamily="49" charset="-122"/>
              </a:rPr>
              <a:t>关闭；</a:t>
            </a:r>
            <a:endParaRPr lang="en-US" altLang="zh-CN" sz="8000" dirty="0">
              <a:ln w="3175" cmpd="sng">
                <a:noFill/>
              </a:ln>
              <a:latin typeface="仿宋" panose="02010609060101010101" pitchFamily="49" charset="-122"/>
              <a:ea typeface="仿宋" panose="02010609060101010101" pitchFamily="49" charset="-122"/>
              <a:cs typeface="+mj-cs"/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5402" y="982133"/>
            <a:ext cx="9601196" cy="959790"/>
          </a:xfrm>
        </p:spPr>
        <p:txBody>
          <a:bodyPr>
            <a:normAutofit/>
          </a:bodyPr>
          <a:lstStyle/>
          <a:p>
            <a:pPr algn="l"/>
            <a:r>
              <a:rPr lang="zh-CN" altLang="en-US" sz="3200" b="1" dirty="0">
                <a:latin typeface="仿宋" panose="02010609060101010101" pitchFamily="49" charset="-122"/>
                <a:ea typeface="仿宋" panose="02010609060101010101" pitchFamily="49" charset="-122"/>
              </a:rPr>
              <a:t>加热炉改自然通风，停鼓风机</a:t>
            </a:r>
            <a:endParaRPr lang="zh-CN" altLang="en-US" sz="32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298448" y="2045616"/>
            <a:ext cx="4718304" cy="3824832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zh-CN" altLang="en-US" dirty="0">
                <a:ln w="3175" cmpd="sng">
                  <a:noFill/>
                </a:ln>
                <a:latin typeface="仿宋" panose="02010609060101010101" pitchFamily="49" charset="-122"/>
                <a:ea typeface="仿宋" panose="02010609060101010101" pitchFamily="49" charset="-122"/>
                <a:cs typeface="+mj-cs"/>
              </a:rPr>
              <a:t>外操：</a:t>
            </a:r>
            <a:endParaRPr lang="en-US" altLang="zh-CN" dirty="0">
              <a:ln w="3175" cmpd="sng">
                <a:noFill/>
              </a:ln>
              <a:latin typeface="仿宋" panose="02010609060101010101" pitchFamily="49" charset="-122"/>
              <a:ea typeface="仿宋" panose="02010609060101010101" pitchFamily="49" charset="-122"/>
              <a:cs typeface="+mj-cs"/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zh-CN" dirty="0">
                <a:ln w="3175" cmpd="sng">
                  <a:noFill/>
                </a:ln>
                <a:latin typeface="仿宋" panose="02010609060101010101" pitchFamily="49" charset="-122"/>
                <a:ea typeface="仿宋" panose="02010609060101010101" pitchFamily="49" charset="-122"/>
                <a:cs typeface="+mj-cs"/>
              </a:rPr>
              <a:t>1</a:t>
            </a:r>
            <a:r>
              <a:rPr lang="zh-CN" altLang="en-US" dirty="0">
                <a:ln w="3175" cmpd="sng">
                  <a:noFill/>
                </a:ln>
                <a:latin typeface="仿宋" panose="02010609060101010101" pitchFamily="49" charset="-122"/>
                <a:ea typeface="仿宋" panose="02010609060101010101" pitchFamily="49" charset="-122"/>
                <a:cs typeface="+mj-cs"/>
              </a:rPr>
              <a:t>）打开两炉的快开风门，开大二次风门。</a:t>
            </a:r>
            <a:endParaRPr lang="en-US" altLang="zh-CN" dirty="0">
              <a:ln w="3175" cmpd="sng">
                <a:noFill/>
              </a:ln>
              <a:latin typeface="仿宋" panose="02010609060101010101" pitchFamily="49" charset="-122"/>
              <a:ea typeface="仿宋" panose="02010609060101010101" pitchFamily="49" charset="-122"/>
              <a:cs typeface="+mj-cs"/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zh-CN" dirty="0">
                <a:ln w="3175" cmpd="sng">
                  <a:noFill/>
                </a:ln>
                <a:latin typeface="仿宋" panose="02010609060101010101" pitchFamily="49" charset="-122"/>
                <a:ea typeface="仿宋" panose="02010609060101010101" pitchFamily="49" charset="-122"/>
                <a:cs typeface="+mj-cs"/>
              </a:rPr>
              <a:t>2</a:t>
            </a:r>
            <a:r>
              <a:rPr lang="zh-CN" altLang="en-US" dirty="0">
                <a:ln w="3175" cmpd="sng">
                  <a:noFill/>
                </a:ln>
                <a:latin typeface="仿宋" panose="02010609060101010101" pitchFamily="49" charset="-122"/>
                <a:ea typeface="仿宋" panose="02010609060101010101" pitchFamily="49" charset="-122"/>
                <a:cs typeface="+mj-cs"/>
              </a:rPr>
              <a:t>）观察加热炉的火焰燃烧情况。</a:t>
            </a:r>
            <a:r>
              <a:rPr lang="en-US" altLang="zh-CN" dirty="0">
                <a:ln w="3175" cmpd="sng">
                  <a:noFill/>
                </a:ln>
                <a:latin typeface="仿宋" panose="02010609060101010101" pitchFamily="49" charset="-122"/>
                <a:ea typeface="仿宋" panose="02010609060101010101" pitchFamily="49" charset="-122"/>
                <a:cs typeface="+mj-cs"/>
              </a:rPr>
              <a:t>3</a:t>
            </a:r>
            <a:r>
              <a:rPr lang="zh-CN" altLang="en-US" dirty="0">
                <a:ln w="3175" cmpd="sng">
                  <a:noFill/>
                </a:ln>
                <a:latin typeface="仿宋" panose="02010609060101010101" pitchFamily="49" charset="-122"/>
                <a:ea typeface="仿宋" panose="02010609060101010101" pitchFamily="49" charset="-122"/>
                <a:cs typeface="+mj-cs"/>
              </a:rPr>
              <a:t>）确认鼓风机停止转动，现场停鼓风机。</a:t>
            </a:r>
            <a:endParaRPr lang="en-US" altLang="zh-CN" dirty="0">
              <a:ln w="3175" cmpd="sng">
                <a:noFill/>
              </a:ln>
              <a:latin typeface="仿宋" panose="02010609060101010101" pitchFamily="49" charset="-122"/>
              <a:ea typeface="仿宋" panose="02010609060101010101" pitchFamily="49" charset="-122"/>
              <a:cs typeface="+mj-cs"/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zh-CN" dirty="0">
                <a:ln w="3175" cmpd="sng">
                  <a:noFill/>
                </a:ln>
                <a:latin typeface="仿宋" panose="02010609060101010101" pitchFamily="49" charset="-122"/>
                <a:ea typeface="仿宋" panose="02010609060101010101" pitchFamily="49" charset="-122"/>
                <a:cs typeface="+mj-cs"/>
              </a:rPr>
              <a:t>4</a:t>
            </a:r>
            <a:r>
              <a:rPr lang="zh-CN" altLang="en-US" dirty="0">
                <a:ln w="3175" cmpd="sng">
                  <a:noFill/>
                </a:ln>
                <a:latin typeface="仿宋" panose="02010609060101010101" pitchFamily="49" charset="-122"/>
                <a:ea typeface="仿宋" panose="02010609060101010101" pitchFamily="49" charset="-122"/>
                <a:cs typeface="+mj-cs"/>
              </a:rPr>
              <a:t>）现场确认空气热风道线的蝶阀</a:t>
            </a:r>
            <a:r>
              <a:rPr lang="zh-CN" altLang="en-US" dirty="0">
                <a:ln w="3175" cmpd="sng">
                  <a:noFill/>
                </a:ln>
                <a:latin typeface="仿宋" panose="02010609060101010101" pitchFamily="49" charset="-122"/>
                <a:ea typeface="仿宋" panose="02010609060101010101" pitchFamily="49" charset="-122"/>
              </a:rPr>
              <a:t>关闭。</a:t>
            </a:r>
            <a:endParaRPr lang="en-US" altLang="zh-CN" dirty="0">
              <a:ln w="3175" cmpd="sng">
                <a:noFill/>
              </a:ln>
              <a:latin typeface="仿宋" panose="02010609060101010101" pitchFamily="49" charset="-122"/>
              <a:ea typeface="仿宋" panose="02010609060101010101" pitchFamily="49" charset="-122"/>
              <a:cs typeface="+mj-cs"/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zh-CN" dirty="0">
                <a:ln w="3175" cmpd="sng">
                  <a:noFill/>
                </a:ln>
                <a:latin typeface="仿宋" panose="02010609060101010101" pitchFamily="49" charset="-122"/>
                <a:ea typeface="仿宋" panose="02010609060101010101" pitchFamily="49" charset="-122"/>
                <a:cs typeface="+mj-cs"/>
              </a:rPr>
              <a:t>5</a:t>
            </a:r>
            <a:r>
              <a:rPr lang="zh-CN" altLang="en-US" dirty="0">
                <a:ln w="3175" cmpd="sng">
                  <a:noFill/>
                </a:ln>
                <a:latin typeface="仿宋" panose="02010609060101010101" pitchFamily="49" charset="-122"/>
                <a:ea typeface="仿宋" panose="02010609060101010101" pitchFamily="49" charset="-122"/>
                <a:cs typeface="+mj-cs"/>
              </a:rPr>
              <a:t>）配合内操通过现场二次风门调整氧含量。</a:t>
            </a:r>
            <a:endParaRPr lang="en-US" altLang="zh-CN" dirty="0">
              <a:ln w="3175" cmpd="sng">
                <a:noFill/>
              </a:ln>
              <a:latin typeface="仿宋" panose="02010609060101010101" pitchFamily="49" charset="-122"/>
              <a:ea typeface="仿宋" panose="02010609060101010101" pitchFamily="49" charset="-122"/>
              <a:cs typeface="+mj-cs"/>
            </a:endParaRPr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81344" y="2045616"/>
            <a:ext cx="4718304" cy="3824832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zh-CN" altLang="en-US" dirty="0">
                <a:ln w="3175" cmpd="sng">
                  <a:noFill/>
                </a:ln>
                <a:latin typeface="仿宋" panose="02010609060101010101" pitchFamily="49" charset="-122"/>
                <a:ea typeface="仿宋" panose="02010609060101010101" pitchFamily="49" charset="-122"/>
                <a:cs typeface="+mj-cs"/>
              </a:rPr>
              <a:t>内操：</a:t>
            </a:r>
            <a:endParaRPr lang="en-US" altLang="zh-CN" dirty="0">
              <a:ln w="3175" cmpd="sng">
                <a:noFill/>
              </a:ln>
              <a:latin typeface="仿宋" panose="02010609060101010101" pitchFamily="49" charset="-122"/>
              <a:ea typeface="仿宋" panose="02010609060101010101" pitchFamily="49" charset="-122"/>
              <a:cs typeface="+mj-cs"/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zh-CN" dirty="0">
                <a:ln w="3175" cmpd="sng">
                  <a:noFill/>
                </a:ln>
                <a:latin typeface="仿宋" panose="02010609060101010101" pitchFamily="49" charset="-122"/>
                <a:ea typeface="仿宋" panose="02010609060101010101" pitchFamily="49" charset="-122"/>
                <a:cs typeface="+mj-cs"/>
              </a:rPr>
              <a:t>1</a:t>
            </a:r>
            <a:r>
              <a:rPr lang="zh-CN" altLang="en-US" dirty="0">
                <a:ln w="3175" cmpd="sng">
                  <a:noFill/>
                </a:ln>
                <a:latin typeface="仿宋" panose="02010609060101010101" pitchFamily="49" charset="-122"/>
                <a:ea typeface="仿宋" panose="02010609060101010101" pitchFamily="49" charset="-122"/>
                <a:cs typeface="+mj-cs"/>
              </a:rPr>
              <a:t>）确认已经打开</a:t>
            </a:r>
            <a:r>
              <a:rPr lang="zh-CN" altLang="en-US" dirty="0">
                <a:ln w="3175" cmpd="sng">
                  <a:noFill/>
                </a:ln>
                <a:latin typeface="仿宋" panose="02010609060101010101" pitchFamily="49" charset="-122"/>
                <a:ea typeface="仿宋" panose="02010609060101010101" pitchFamily="49" charset="-122"/>
              </a:rPr>
              <a:t>快开风门，开大二次风门，开始</a:t>
            </a:r>
            <a:r>
              <a:rPr lang="zh-CN" altLang="en-US" dirty="0">
                <a:ln w="3175" cmpd="sng">
                  <a:noFill/>
                </a:ln>
                <a:latin typeface="仿宋" panose="02010609060101010101" pitchFamily="49" charset="-122"/>
                <a:ea typeface="仿宋" panose="02010609060101010101" pitchFamily="49" charset="-122"/>
                <a:cs typeface="+mj-cs"/>
              </a:rPr>
              <a:t>关小鼓风机的变频，观察加热炉的氧含量，直至鼓风机的变频调至零。</a:t>
            </a:r>
            <a:endParaRPr lang="en-US" altLang="zh-CN" dirty="0">
              <a:ln w="3175" cmpd="sng">
                <a:noFill/>
              </a:ln>
              <a:latin typeface="仿宋" panose="02010609060101010101" pitchFamily="49" charset="-122"/>
              <a:ea typeface="仿宋" panose="02010609060101010101" pitchFamily="49" charset="-122"/>
              <a:cs typeface="+mj-cs"/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zh-CN" dirty="0">
                <a:ln w="3175" cmpd="sng">
                  <a:noFill/>
                </a:ln>
                <a:latin typeface="仿宋" panose="02010609060101010101" pitchFamily="49" charset="-122"/>
                <a:ea typeface="仿宋" panose="02010609060101010101" pitchFamily="49" charset="-122"/>
                <a:cs typeface="+mj-cs"/>
              </a:rPr>
              <a:t>2</a:t>
            </a:r>
            <a:r>
              <a:rPr lang="zh-CN" altLang="en-US" dirty="0">
                <a:ln w="3175" cmpd="sng">
                  <a:noFill/>
                </a:ln>
                <a:latin typeface="仿宋" panose="02010609060101010101" pitchFamily="49" charset="-122"/>
                <a:ea typeface="仿宋" panose="02010609060101010101" pitchFamily="49" charset="-122"/>
                <a:cs typeface="+mj-cs"/>
              </a:rPr>
              <a:t>）关闭常压</a:t>
            </a:r>
            <a:r>
              <a:rPr lang="zh-CN" altLang="en-US" dirty="0">
                <a:ln w="3175" cmpd="sng">
                  <a:noFill/>
                </a:ln>
                <a:latin typeface="仿宋" panose="02010609060101010101" pitchFamily="49" charset="-122"/>
                <a:ea typeface="仿宋" panose="02010609060101010101" pitchFamily="49" charset="-122"/>
              </a:rPr>
              <a:t>炉</a:t>
            </a:r>
            <a:r>
              <a:rPr lang="zh-CN" altLang="en-US" dirty="0">
                <a:ln w="3175" cmpd="sng">
                  <a:noFill/>
                </a:ln>
                <a:latin typeface="仿宋" panose="02010609060101010101" pitchFamily="49" charset="-122"/>
                <a:ea typeface="仿宋" panose="02010609060101010101" pitchFamily="49" charset="-122"/>
                <a:cs typeface="+mj-cs"/>
              </a:rPr>
              <a:t>，</a:t>
            </a:r>
            <a:r>
              <a:rPr lang="zh-CN" altLang="en-US" dirty="0">
                <a:ln w="3175" cmpd="sng">
                  <a:noFill/>
                </a:ln>
                <a:latin typeface="仿宋" panose="02010609060101010101" pitchFamily="49" charset="-122"/>
                <a:ea typeface="仿宋" panose="02010609060101010101" pitchFamily="49" charset="-122"/>
              </a:rPr>
              <a:t>减压</a:t>
            </a:r>
            <a:r>
              <a:rPr lang="zh-CN" altLang="en-US" dirty="0">
                <a:ln w="3175" cmpd="sng">
                  <a:noFill/>
                </a:ln>
                <a:latin typeface="仿宋" panose="02010609060101010101" pitchFamily="49" charset="-122"/>
                <a:ea typeface="仿宋" panose="02010609060101010101" pitchFamily="49" charset="-122"/>
                <a:cs typeface="+mj-cs"/>
              </a:rPr>
              <a:t>炉的支风道挡板。</a:t>
            </a:r>
            <a:endParaRPr lang="en-US" altLang="zh-CN" dirty="0">
              <a:ln w="3175" cmpd="sng">
                <a:noFill/>
              </a:ln>
              <a:latin typeface="仿宋" panose="02010609060101010101" pitchFamily="49" charset="-122"/>
              <a:ea typeface="仿宋" panose="02010609060101010101" pitchFamily="49" charset="-122"/>
              <a:cs typeface="+mj-cs"/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zh-CN" dirty="0">
                <a:ln w="3175" cmpd="sng">
                  <a:noFill/>
                </a:ln>
                <a:latin typeface="仿宋" panose="02010609060101010101" pitchFamily="49" charset="-122"/>
                <a:ea typeface="仿宋" panose="02010609060101010101" pitchFamily="49" charset="-122"/>
                <a:cs typeface="+mj-cs"/>
              </a:rPr>
              <a:t>3</a:t>
            </a:r>
            <a:r>
              <a:rPr lang="zh-CN" altLang="en-US" dirty="0">
                <a:ln w="3175" cmpd="sng">
                  <a:noFill/>
                </a:ln>
                <a:latin typeface="仿宋" panose="02010609060101010101" pitchFamily="49" charset="-122"/>
                <a:ea typeface="仿宋" panose="02010609060101010101" pitchFamily="49" charset="-122"/>
                <a:cs typeface="+mj-cs"/>
              </a:rPr>
              <a:t>）调节好两炉的氧含量、炉膛负压、控制好炉出口温度。</a:t>
            </a:r>
            <a:endParaRPr lang="en-US" altLang="zh-CN" dirty="0">
              <a:ln w="3175" cmpd="sng">
                <a:noFill/>
              </a:ln>
              <a:latin typeface="仿宋" panose="02010609060101010101" pitchFamily="49" charset="-122"/>
              <a:ea typeface="仿宋" panose="02010609060101010101" pitchFamily="49" charset="-122"/>
              <a:cs typeface="+mj-cs"/>
            </a:endParaRPr>
          </a:p>
          <a:p>
            <a:pPr marL="0" indent="0"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环保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0</TotalTime>
  <Words>1136</Words>
  <Application>WPS 演示</Application>
  <PresentationFormat>宽屏</PresentationFormat>
  <Paragraphs>81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9" baseType="lpstr">
      <vt:lpstr>Arial</vt:lpstr>
      <vt:lpstr>宋体</vt:lpstr>
      <vt:lpstr>Wingdings</vt:lpstr>
      <vt:lpstr>Arial</vt:lpstr>
      <vt:lpstr>仿宋</vt:lpstr>
      <vt:lpstr>楷体</vt:lpstr>
      <vt:lpstr>Garamond</vt:lpstr>
      <vt:lpstr>微软雅黑</vt:lpstr>
      <vt:lpstr>Arial Unicode MS</vt:lpstr>
      <vt:lpstr>方正舒体</vt:lpstr>
      <vt:lpstr>Calibri</vt:lpstr>
      <vt:lpstr>环保</vt:lpstr>
      <vt:lpstr>加热炉鼓风机主风道出口蝶阀卡情景模拟</vt:lpstr>
      <vt:lpstr>现象：</vt:lpstr>
      <vt:lpstr> 班长安排工作：</vt:lpstr>
      <vt:lpstr>加热炉运行一段时间后：</vt:lpstr>
      <vt:lpstr>班长：确认鼓风机入口蝶阀故障</vt:lpstr>
      <vt:lpstr>切除引风机，控制好炉膛负压</vt:lpstr>
      <vt:lpstr>加热炉改自然通风，停鼓风机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加热炉鼓风机入口蝶阀卡情景模拟</dc:title>
  <dc:creator>Administrator</dc:creator>
  <cp:lastModifiedBy>病毒已侵入</cp:lastModifiedBy>
  <cp:revision>36</cp:revision>
  <dcterms:created xsi:type="dcterms:W3CDTF">2018-12-17T00:07:00Z</dcterms:created>
  <dcterms:modified xsi:type="dcterms:W3CDTF">2018-12-21T01:04:05Z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2052-11.1.0.8214</vt:lpwstr>
  </property>
</Properties>
</file>