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5" r:id="rId1"/>
    <p:sldMasterId id="2147483956" r:id="rId2"/>
  </p:sldMasterIdLst>
  <p:notesMasterIdLst>
    <p:notesMasterId r:id="rId17"/>
  </p:notesMasterIdLst>
  <p:sldIdLst>
    <p:sldId id="256" r:id="rId3"/>
    <p:sldId id="258" r:id="rId4"/>
    <p:sldId id="264" r:id="rId5"/>
    <p:sldId id="262" r:id="rId6"/>
    <p:sldId id="307" r:id="rId7"/>
    <p:sldId id="271" r:id="rId8"/>
    <p:sldId id="301" r:id="rId9"/>
    <p:sldId id="300" r:id="rId10"/>
    <p:sldId id="303" r:id="rId11"/>
    <p:sldId id="277" r:id="rId12"/>
    <p:sldId id="278" r:id="rId13"/>
    <p:sldId id="287" r:id="rId14"/>
    <p:sldId id="308" r:id="rId15"/>
    <p:sldId id="290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60"/>
      </p:cViewPr>
      <p:guideLst>
        <p:guide orient="horz" pos="2160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/>
          </a:p>
        </p:txBody>
      </p:sp>
    </p:spTree>
    <p:extLst>
      <p:ext uri="{BB962C8B-B14F-4D97-AF65-F5344CB8AC3E}">
        <p14:creationId xmlns:p14="http://schemas.microsoft.com/office/powerpoint/2010/main" val="289896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5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647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73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/>
          </a:p>
        </p:txBody>
      </p:sp>
    </p:spTree>
    <p:extLst>
      <p:ext uri="{BB962C8B-B14F-4D97-AF65-F5344CB8AC3E}">
        <p14:creationId xmlns:p14="http://schemas.microsoft.com/office/powerpoint/2010/main" val="4252631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2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337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19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3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14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30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/>
          </a:p>
        </p:txBody>
      </p:sp>
    </p:spTree>
    <p:extLst>
      <p:ext uri="{BB962C8B-B14F-4D97-AF65-F5344CB8AC3E}">
        <p14:creationId xmlns:p14="http://schemas.microsoft.com/office/powerpoint/2010/main" val="2140078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22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69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173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/>
          </a:p>
        </p:txBody>
      </p:sp>
    </p:spTree>
    <p:extLst>
      <p:ext uri="{BB962C8B-B14F-4D97-AF65-F5344CB8AC3E}">
        <p14:creationId xmlns:p14="http://schemas.microsoft.com/office/powerpoint/2010/main" val="365260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9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3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8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6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9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37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/>
          </p:cNvSpPr>
          <p:nvPr>
            <p:ph type="ctrTitle"/>
          </p:nvPr>
        </p:nvSpPr>
        <p:spPr>
          <a:xfrm>
            <a:off x="3810020" y="3080933"/>
            <a:ext cx="4538643" cy="1137069"/>
          </a:xfrm>
          <a:ln/>
        </p:spPr>
        <p:txBody>
          <a:bodyPr wrap="square" lIns="91440" tIns="45720" rIns="91440" bIns="45720"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400" b="1" dirty="0" smtClean="0">
                <a:ea typeface="굴림" pitchFamily="34" charset="-127"/>
              </a:rPr>
              <a:t>做</a:t>
            </a:r>
            <a:r>
              <a:rPr lang="zh-CN" altLang="en-US" sz="4400" b="1" dirty="0">
                <a:ea typeface="굴림" pitchFamily="34" charset="-127"/>
              </a:rPr>
              <a:t>完、做对、做好</a:t>
            </a:r>
            <a:endParaRPr lang="ko-KR" altLang="en-US" sz="4400" b="1" dirty="0">
              <a:solidFill>
                <a:schemeClr val="accent1"/>
              </a:solidFill>
              <a:ea typeface="굴림" pitchFamily="34" charset="-127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74869" y="3420850"/>
            <a:ext cx="2851060" cy="533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zh-CN" altLang="en-US" sz="3600" dirty="0" smtClean="0">
                <a:solidFill>
                  <a:schemeClr val="tx1"/>
                </a:solidFill>
                <a:ea typeface="굴림" pitchFamily="34" charset="-127"/>
              </a:rPr>
              <a:t>如何把工作</a:t>
            </a:r>
          </a:p>
        </p:txBody>
      </p:sp>
      <p:sp>
        <p:nvSpPr>
          <p:cNvPr id="6146" name="Rectangle 4"/>
          <p:cNvSpPr/>
          <p:nvPr/>
        </p:nvSpPr>
        <p:spPr>
          <a:xfrm>
            <a:off x="1235075" y="3810000"/>
            <a:ext cx="7772400" cy="685800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/>
          <a:p>
            <a:pPr algn="ctr"/>
            <a:endParaRPr lang="zh-CN" altLang="zh-CN" sz="4800" b="1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Box 39">
            <a:extLst>
              <a:ext uri="{FF2B5EF4-FFF2-40B4-BE49-F238E27FC236}">
                <a16:creationId xmlns:a16="http://schemas.microsoft.com/office/drawing/2014/main" id="{2D2384C6-4C44-4ABB-A7E3-D3484E7B0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070" y="4872285"/>
            <a:ext cx="1463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2019</a:t>
            </a:r>
            <a:r>
              <a:rPr lang="zh-CN" altLang="en-US" sz="1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1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r>
              <a:rPr lang="en-US" altLang="zh-CN" sz="1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16</a:t>
            </a:r>
            <a:r>
              <a:rPr lang="zh-CN" altLang="en-US" sz="1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日</a:t>
            </a:r>
            <a:endParaRPr lang="en-US" altLang="zh-CN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商务部</a:t>
            </a:r>
            <a:endParaRPr lang="zh-CN" altLang="zh-CN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1066892" y="3023737"/>
            <a:ext cx="63373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ko-KR" altLang="en-US" sz="5200" dirty="0" smtClean="0">
              <a:solidFill>
                <a:schemeClr val="accent1"/>
              </a:solidFill>
              <a:ea typeface="굴림" pitchFamily="34" charset="-127"/>
            </a:endParaRPr>
          </a:p>
        </p:txBody>
      </p:sp>
      <p:sp>
        <p:nvSpPr>
          <p:cNvPr id="9" name="WordArt 26"/>
          <p:cNvSpPr>
            <a:spLocks noChangeArrowheads="1" noChangeShapeType="1" noTextEdit="1"/>
          </p:cNvSpPr>
          <p:nvPr/>
        </p:nvSpPr>
        <p:spPr bwMode="auto">
          <a:xfrm>
            <a:off x="2544088" y="1378527"/>
            <a:ext cx="3382908" cy="124587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8000" b="1" kern="10" spc="-8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 D C A</a:t>
            </a:r>
            <a:endParaRPr lang="zh-CN" altLang="en-US" sz="8000" b="1" kern="10" spc="-8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914400"/>
            <a:ext cx="7772400" cy="457254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案例一、大学生的人生道路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62000" y="1849112"/>
            <a:ext cx="7772400" cy="3561036"/>
          </a:xfrm>
        </p:spPr>
        <p:txBody>
          <a:bodyPr vert="horz" wrap="square" lIns="91440" tIns="45720" rIns="91440" bIns="45720" numCol="1" rtlCol="0" anchor="b" anchorCtr="0" compatLnSpc="1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P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怀才不遇的人寻找着全面发挥潜力的“高枝”既然高考走进大学，那既来之，则安之吧，好好学工业设计，将来成为一名产品设计师来选定目标，莫虚度时光。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D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话说有规划，没行动那就是永远达不到目标的方舟，该说的要说到，说到的要做到，做到的要见到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! 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勤学苦练，这一生只立一个目标，就会成为一名产品设计师。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Rot="1"/>
          </p:cNvSpPr>
          <p:nvPr>
            <p:ph type="body" idx="1"/>
          </p:nvPr>
        </p:nvSpPr>
        <p:spPr>
          <a:xfrm>
            <a:off x="762000" y="379224"/>
            <a:ext cx="7772400" cy="4549964"/>
          </a:xfrm>
          <a:ln/>
        </p:spPr>
        <p:txBody>
          <a:bodyPr wrap="square" lIns="91440" tIns="45720" rIns="91440" bIns="45720" anchor="b">
            <a:spAutoFit/>
          </a:bodyPr>
          <a:lstStyle/>
          <a:p>
            <a:pPr eaLnBrk="1" latinLnBrk="0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</a:pPr>
            <a:r>
              <a:rPr lang="en-US" altLang="zh-CN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C</a:t>
            </a:r>
            <a:r>
              <a:rPr lang="zh-CN" altLang="en-US" sz="2400" b="1" kern="1200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：</a:t>
            </a:r>
            <a:r>
              <a:rPr lang="zh-CN" altLang="en-US" sz="2400" kern="1200" dirty="0" smtClean="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rPr>
              <a:t>“</a:t>
            </a:r>
            <a:r>
              <a:rPr lang="zh-CN" altLang="en-US" sz="2400" kern="12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不怕不识货，就怕货比货</a:t>
            </a:r>
            <a:r>
              <a:rPr lang="zh-CN" altLang="en-US" sz="2400" kern="1200" dirty="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rPr>
              <a:t>”</a:t>
            </a:r>
            <a:r>
              <a:rPr lang="zh-CN" altLang="en-US" sz="2400" kern="12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 经常拿现在的自己和过去的自己，拿现在的别人和现在的自己来对比</a:t>
            </a:r>
            <a:r>
              <a:rPr lang="zh-CN" altLang="en-US" sz="2400" kern="1200" dirty="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rPr>
              <a:t>“</a:t>
            </a:r>
            <a:r>
              <a:rPr lang="zh-CN" altLang="en-US" sz="2400" kern="12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吾日三省吾身</a:t>
            </a:r>
            <a:r>
              <a:rPr lang="zh-CN" altLang="en-US" sz="2400" kern="1200" dirty="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rPr>
              <a:t>”</a:t>
            </a:r>
            <a:r>
              <a:rPr lang="zh-CN" altLang="en-US" sz="2400" kern="12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，这样做可以更好地掌握自己的命运。</a:t>
            </a:r>
          </a:p>
          <a:p>
            <a:pPr eaLnBrk="1" latinLnBrk="0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</a:pPr>
            <a:r>
              <a:rPr lang="en-US" altLang="zh-CN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A</a:t>
            </a:r>
            <a:r>
              <a:rPr lang="zh-CN" altLang="en-US" sz="2400" b="1" kern="1200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：</a:t>
            </a:r>
            <a:r>
              <a:rPr lang="zh-CN" altLang="en-US" sz="2400" kern="1200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牛顿</a:t>
            </a:r>
            <a:r>
              <a:rPr lang="zh-CN" altLang="en-US" sz="2400" kern="12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说：如果我能看的更远的话，那也是因为我站在巨人的肩上。没错，在人每天走的路上，总结是不可缺少，调整也是必要的 ，有了这些或许某天同样会有句</a:t>
            </a:r>
            <a:r>
              <a:rPr lang="zh-CN" altLang="en-US" sz="2400" kern="1200" dirty="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rPr>
              <a:t>“</a:t>
            </a:r>
            <a:r>
              <a:rPr lang="zh-CN" altLang="en-US" sz="2400" kern="12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柳暗花明又一村</a:t>
            </a:r>
            <a:r>
              <a:rPr lang="zh-CN" altLang="en-US" sz="2400" kern="1200" dirty="0">
                <a:solidFill>
                  <a:schemeClr val="tx1"/>
                </a:solidFill>
                <a:latin typeface="+mn-lt"/>
                <a:ea typeface="楷体_GB2312" pitchFamily="49" charset="-122"/>
                <a:cs typeface="+mn-cs"/>
              </a:rPr>
              <a:t>”</a:t>
            </a:r>
            <a:r>
              <a:rPr lang="zh-CN" altLang="en-US" sz="2400" kern="12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的诗句冒出来。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533476"/>
            <a:ext cx="7772400" cy="685782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案例二、个人日常工作中如何使用</a:t>
            </a:r>
            <a:r>
              <a:rPr kumimoji="0" lang="en-US" altLang="zh-CN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PDCA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62000" y="2133634"/>
            <a:ext cx="7772400" cy="3339419"/>
          </a:xfrm>
        </p:spPr>
        <p:txBody>
          <a:bodyPr vert="horz" wrap="square" lIns="91440" tIns="45720" rIns="91440" bIns="45720" numCol="1" rtlCol="0" anchor="b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P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：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今日计划：每天计划要做的</a:t>
            </a:r>
            <a:r>
              <a:rPr kumimoji="0" lang="en-US" altLang="zh-CN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6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件事情。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D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：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今日事务全记录，量化目标，完成状态。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C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：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检查问题点在处理本项工作的过程中发现的问题，潜在风险，工作中应注意的情况。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A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：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今日反省：养成每天反思自己的学习、工作、思想、行为，在反思中成长，在反思中前进的习惯。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P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：</a:t>
            </a: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明天的工作计划。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51815" y="660400"/>
            <a:ext cx="7772400" cy="3684905"/>
          </a:xfrm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defRPr/>
            </a:pPr>
            <a:r>
              <a:rPr lang="zh-CN" altLang="en-US" sz="3600" b="1" cap="none" spc="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总结：</a:t>
            </a:r>
            <a:endParaRPr lang="en-US" altLang="zh-CN" sz="3600" b="1" cap="none" spc="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每一个循环系统均包括计划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 pitchFamily="49" charset="-122"/>
                <a:cs typeface="+mn-cs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执行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 pitchFamily="49" charset="-122"/>
                <a:cs typeface="+mn-cs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检查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_GB2312" pitchFamily="49" charset="-122"/>
                <a:cs typeface="+mn-cs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总结四个阶段，都要周而复始地运动，中途不中断。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每一件工作的计划指标，都要有保证措施，一次循环解决不了的问题，必须转入下一轮循环解决。这样才能保证计划管理的系统性、全面性和完整性。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785" y="4031541"/>
            <a:ext cx="3550920" cy="221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242695"/>
            <a:ext cx="7772400" cy="136207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思考问题：</a:t>
            </a:r>
          </a:p>
        </p:txBody>
      </p:sp>
      <p:sp>
        <p:nvSpPr>
          <p:cNvPr id="31746" name="Rectangle 7"/>
          <p:cNvSpPr>
            <a:spLocks noRot="1"/>
          </p:cNvSpPr>
          <p:nvPr/>
        </p:nvSpPr>
        <p:spPr>
          <a:xfrm>
            <a:off x="495300" y="1770380"/>
            <a:ext cx="8305800" cy="13836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请根据自身岗位职责及</a:t>
            </a:r>
            <a:r>
              <a:rPr lang="en-US" altLang="zh-CN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PDCA</a:t>
            </a: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循环方法，结合日常工作</a:t>
            </a:r>
            <a:r>
              <a:rPr lang="zh-CN" altLang="en-US" sz="2400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，自我剖析。</a:t>
            </a:r>
            <a:endParaRPr lang="zh-CN" altLang="en-US" sz="24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Rectangle 2"/>
          <p:cNvSpPr>
            <a:spLocks noGrp="1" noRot="1" noChangeArrowheads="1"/>
          </p:cNvSpPr>
          <p:nvPr/>
        </p:nvSpPr>
        <p:spPr>
          <a:xfrm>
            <a:off x="495300" y="3018790"/>
            <a:ext cx="7772400" cy="135191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rtlCol="0" anchor="t" anchorCtr="0" compatLnSpc="1"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zh-CN" alt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思想决定出路，目标决定高度；态度决定深度，心动不如行动。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976" y="3846225"/>
            <a:ext cx="3932555" cy="2338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912" y="457278"/>
            <a:ext cx="7772400" cy="3733702"/>
          </a:xfrm>
        </p:spPr>
        <p:txBody>
          <a:bodyPr vert="horz" wrap="square" lIns="91440" tIns="45720" rIns="91440" bIns="45720" numCol="1" rtlCol="0" anchor="t" anchorCtr="0" compatLnSpc="1">
            <a:normAutofit fontScale="90000"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zh-CN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</a:rPr>
              <a:t>   </a:t>
            </a:r>
            <a:r>
              <a:rPr kumimoji="0" lang="en-US" altLang="zh-CN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</a:rPr>
              <a:t>PDCA</a:t>
            </a:r>
            <a:r>
              <a:rPr kumimoji="0" lang="zh-CN" alt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</a:rPr>
              <a:t>是</a:t>
            </a:r>
            <a:r>
              <a:rPr lang="zh-CN" altLang="en-US" sz="2400" dirty="0">
                <a:latin typeface="+mn-ea"/>
                <a:ea typeface="+mn-ea"/>
              </a:rPr>
              <a:t>英语单词Plan、Do、Check和A</a:t>
            </a:r>
            <a:r>
              <a:rPr lang="en-US" altLang="zh-CN" sz="2400" dirty="0" err="1">
                <a:latin typeface="+mn-ea"/>
                <a:ea typeface="+mn-ea"/>
              </a:rPr>
              <a:t>ction</a:t>
            </a:r>
            <a:r>
              <a:rPr lang="zh-CN" altLang="en-US" sz="2400" dirty="0">
                <a:latin typeface="+mn-ea"/>
                <a:ea typeface="+mn-ea"/>
              </a:rPr>
              <a:t>的第一个</a:t>
            </a:r>
            <a:r>
              <a:rPr lang="zh-CN" altLang="en-US" sz="2400" dirty="0" smtClean="0">
                <a:latin typeface="+mn-ea"/>
                <a:ea typeface="+mn-ea"/>
              </a:rPr>
              <a:t>字母缩写。</a:t>
            </a:r>
            <a:r>
              <a:rPr kumimoji="0" lang="zh-CN" altLang="en-US" sz="240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</a:rPr>
              <a:t>它的基本原理，就是做任何一项工作，首先有个设想，根据设想提出一个计划；然后按照计划规定去执行、检查和总结；最后通过工作循环，一步一步地提高水平，把工作越做越好</a:t>
            </a:r>
            <a:r>
              <a:rPr lang="zh-CN" altLang="en-US" sz="2400" cap="all" spc="0" dirty="0">
                <a:solidFill>
                  <a:schemeClr val="tx1"/>
                </a:solidFill>
                <a:latin typeface="+mn-ea"/>
                <a:ea typeface="+mn-ea"/>
              </a:rPr>
              <a:t>，</a:t>
            </a:r>
            <a:r>
              <a:rPr kumimoji="0" lang="zh-CN" altLang="en-US" sz="240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</a:rPr>
              <a:t>这也是做好</a:t>
            </a:r>
            <a:r>
              <a:rPr lang="zh-CN" altLang="en-US" sz="2400" cap="all" spc="0" dirty="0">
                <a:solidFill>
                  <a:schemeClr val="tx1"/>
                </a:solidFill>
                <a:latin typeface="+mn-ea"/>
                <a:ea typeface="+mn-ea"/>
              </a:rPr>
              <a:t>所有</a:t>
            </a:r>
            <a:r>
              <a:rPr kumimoji="0" lang="zh-CN" altLang="en-US" sz="240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</a:rPr>
              <a:t>工作的一般规律。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074" y="4381496"/>
            <a:ext cx="2168238" cy="178232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038" y="4381497"/>
            <a:ext cx="2465522" cy="17526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274" y="4381497"/>
            <a:ext cx="2209800" cy="175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2114550"/>
            <a:ext cx="7772400" cy="974090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PDCA</a:t>
            </a:r>
            <a:r>
              <a:rPr kumimoji="0" lang="zh-CN" alt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计划循环法一般可分为</a:t>
            </a:r>
            <a:r>
              <a:rPr kumimoji="0" lang="zh-CN" alt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四个阶段</a:t>
            </a:r>
            <a:r>
              <a:rPr kumimoji="0" lang="zh-CN" alt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和</a:t>
            </a:r>
            <a:r>
              <a:rPr kumimoji="0" lang="zh-CN" alt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八个步骤</a:t>
            </a:r>
            <a:r>
              <a:rPr kumimoji="0" lang="zh-CN" altLang="en-US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rPr>
              <a:t>的循环系统。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704" y="762070"/>
            <a:ext cx="7772400" cy="838244"/>
          </a:xfrm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marL="812800" marR="0" lvl="0" indent="-8128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AutoNum type="ea1JpnChsDbPeriod"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PDCA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计划循环法的基本内容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386" y="4438574"/>
            <a:ext cx="3067050" cy="1885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838200"/>
            <a:ext cx="7772400" cy="136207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 1</a:t>
            </a:r>
            <a:r>
              <a:rPr kumimoji="0" lang="zh-CN" alt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、</a:t>
            </a:r>
            <a:r>
              <a:rPr kumimoji="0" lang="en-US" altLang="zh-CN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PDCA</a:t>
            </a:r>
            <a:r>
              <a:rPr kumimoji="0" lang="zh-CN" alt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四个阶段的工作循环 </a:t>
            </a:r>
          </a:p>
        </p:txBody>
      </p:sp>
      <p:sp>
        <p:nvSpPr>
          <p:cNvPr id="11266" name="Rectangle 4"/>
          <p:cNvSpPr>
            <a:spLocks noRot="1"/>
          </p:cNvSpPr>
          <p:nvPr/>
        </p:nvSpPr>
        <p:spPr>
          <a:xfrm>
            <a:off x="228714" y="1875160"/>
            <a:ext cx="8540750" cy="249299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24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第一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阶段</a:t>
            </a:r>
            <a:r>
              <a: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是制订计划（</a:t>
            </a: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），包括</a:t>
            </a:r>
            <a:r>
              <a:rPr lang="zh-CN" altLang="en-US" sz="2000" dirty="0" smtClean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确定工作目标和工作计划</a:t>
            </a:r>
            <a:r>
              <a: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等内容；</a:t>
            </a:r>
            <a:br>
              <a: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第二阶段</a:t>
            </a:r>
            <a:r>
              <a: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是执行（</a:t>
            </a: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r>
              <a: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），主要是组织力量去执行计划，保证计划的实施；</a:t>
            </a:r>
            <a:br>
              <a: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第三阶段</a:t>
            </a:r>
            <a:r>
              <a: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是检查（</a:t>
            </a: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），主要是针对计划的执行情况进行；</a:t>
            </a:r>
            <a:br>
              <a: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第四阶段</a:t>
            </a:r>
            <a:r>
              <a: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是总结处理（</a:t>
            </a: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zh-CN" altLang="en-US" sz="20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），主要是确定结果、制定改进措施、提出改良方案。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660" y="4378249"/>
            <a:ext cx="2854740" cy="18700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7543800" cy="1008851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chemeClr val="tx1"/>
                </a:solidFill>
                <a:latin typeface="+mj-ea"/>
              </a:rPr>
              <a:t>2</a:t>
            </a:r>
            <a:r>
              <a:rPr lang="zh-CN" altLang="en-US" sz="4000" b="1" dirty="0" smtClean="0">
                <a:solidFill>
                  <a:schemeClr val="tx1"/>
                </a:solidFill>
                <a:latin typeface="+mj-ea"/>
              </a:rPr>
              <a:t>、</a:t>
            </a:r>
            <a:r>
              <a:rPr lang="en-US" altLang="zh-CN" sz="4000" b="1" dirty="0" smtClean="0">
                <a:solidFill>
                  <a:schemeClr val="tx1"/>
                </a:solidFill>
                <a:latin typeface="+mj-ea"/>
              </a:rPr>
              <a:t>PDCA 8</a:t>
            </a:r>
            <a:r>
              <a:rPr lang="zh-CN" altLang="en-US" sz="4000" b="1" dirty="0">
                <a:solidFill>
                  <a:schemeClr val="tx1"/>
                </a:solidFill>
                <a:latin typeface="+mj-ea"/>
              </a:rPr>
              <a:t>个步骤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516" y="1752644"/>
            <a:ext cx="8610374" cy="4876750"/>
          </a:xfrm>
        </p:spPr>
        <p:txBody>
          <a:bodyPr tIns="0" bIns="0">
            <a:noAutofit/>
          </a:bodyPr>
          <a:lstStyle/>
          <a:p>
            <a:pPr marL="434340" indent="-342900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sz="2400" dirty="0" smtClean="0">
                <a:solidFill>
                  <a:schemeClr val="tx1"/>
                </a:solidFill>
              </a:rPr>
              <a:t>分析</a:t>
            </a:r>
            <a:r>
              <a:rPr lang="zh-CN" altLang="en-US" sz="2400" dirty="0">
                <a:solidFill>
                  <a:schemeClr val="tx1"/>
                </a:solidFill>
              </a:rPr>
              <a:t>现状，发现问题；</a:t>
            </a:r>
            <a:br>
              <a:rPr lang="zh-CN" altLang="en-US" sz="2400" dirty="0">
                <a:solidFill>
                  <a:schemeClr val="tx1"/>
                </a:solidFill>
              </a:rPr>
            </a:b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CN" altLang="en-US" sz="2400" dirty="0" smtClean="0">
                <a:solidFill>
                  <a:schemeClr val="tx1"/>
                </a:solidFill>
              </a:rPr>
              <a:t>分析</a:t>
            </a:r>
            <a:r>
              <a:rPr lang="zh-CN" altLang="en-US" sz="2400" dirty="0">
                <a:solidFill>
                  <a:schemeClr val="tx1"/>
                </a:solidFill>
              </a:rPr>
              <a:t>问题中各种影响因素；</a:t>
            </a:r>
            <a:br>
              <a:rPr lang="zh-CN" altLang="en-US" sz="2400" dirty="0">
                <a:solidFill>
                  <a:schemeClr val="tx1"/>
                </a:solidFill>
              </a:rPr>
            </a:br>
            <a:r>
              <a:rPr lang="zh-CN" altLang="en-US" sz="2400" dirty="0" smtClean="0">
                <a:solidFill>
                  <a:schemeClr val="tx1"/>
                </a:solidFill>
              </a:rPr>
              <a:t>   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CN" altLang="en-US" sz="2400" dirty="0" smtClean="0">
                <a:solidFill>
                  <a:schemeClr val="tx1"/>
                </a:solidFill>
              </a:rPr>
              <a:t>分析</a:t>
            </a:r>
            <a:r>
              <a:rPr lang="zh-CN" altLang="en-US" sz="2400" dirty="0">
                <a:solidFill>
                  <a:schemeClr val="tx1"/>
                </a:solidFill>
              </a:rPr>
              <a:t>影响问题的主要原因；</a:t>
            </a:r>
            <a:br>
              <a:rPr lang="zh-CN" altLang="en-US" sz="2400" dirty="0">
                <a:solidFill>
                  <a:schemeClr val="tx1"/>
                </a:solidFill>
              </a:rPr>
            </a:b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</a:rPr>
              <a:t>针对</a:t>
            </a:r>
            <a:r>
              <a:rPr lang="zh-CN" altLang="en-US" sz="2400" dirty="0">
                <a:solidFill>
                  <a:schemeClr val="tx1"/>
                </a:solidFill>
              </a:rPr>
              <a:t>主要原因，采取解决的措施；</a:t>
            </a:r>
          </a:p>
          <a:p>
            <a:pPr indent="0">
              <a:lnSpc>
                <a:spcPct val="150000"/>
              </a:lnSpc>
              <a:buNone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r>
              <a:rPr lang="zh-CN" altLang="en-US" sz="2400" dirty="0" smtClean="0">
                <a:solidFill>
                  <a:schemeClr val="tx1"/>
                </a:solidFill>
              </a:rPr>
              <a:t>执行</a:t>
            </a:r>
            <a:r>
              <a:rPr lang="zh-CN" altLang="en-US" sz="2400" dirty="0">
                <a:solidFill>
                  <a:schemeClr val="tx1"/>
                </a:solidFill>
              </a:rPr>
              <a:t>，按计划措施的要求去做；</a:t>
            </a:r>
            <a:br>
              <a:rPr lang="zh-CN" altLang="en-US" sz="2400" dirty="0">
                <a:solidFill>
                  <a:schemeClr val="tx1"/>
                </a:solidFill>
              </a:rPr>
            </a:br>
            <a:r>
              <a:rPr lang="zh-CN" altLang="en-US" sz="2400" dirty="0" smtClean="0">
                <a:solidFill>
                  <a:schemeClr val="tx1"/>
                </a:solidFill>
              </a:rPr>
              <a:t> 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</a:rPr>
              <a:t>检查</a:t>
            </a:r>
            <a:r>
              <a:rPr lang="zh-CN" altLang="en-US" sz="2400" dirty="0">
                <a:solidFill>
                  <a:schemeClr val="tx1"/>
                </a:solidFill>
              </a:rPr>
              <a:t>，把执行结果与要求达到的目标进行对比；</a:t>
            </a:r>
            <a:br>
              <a:rPr lang="zh-CN" altLang="en-US" sz="2400" dirty="0">
                <a:solidFill>
                  <a:schemeClr val="tx1"/>
                </a:solidFill>
              </a:rPr>
            </a:br>
            <a:r>
              <a:rPr lang="zh-CN" altLang="en-US" sz="2400" dirty="0" smtClean="0">
                <a:solidFill>
                  <a:schemeClr val="tx1"/>
                </a:solidFill>
              </a:rPr>
              <a:t>      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r>
              <a:rPr lang="zh-CN" altLang="en-US" sz="2400" dirty="0" smtClean="0">
                <a:solidFill>
                  <a:schemeClr val="tx1"/>
                </a:solidFill>
              </a:rPr>
              <a:t>标准化</a:t>
            </a:r>
            <a:r>
              <a:rPr lang="zh-CN" altLang="en-US" sz="2400" dirty="0">
                <a:solidFill>
                  <a:schemeClr val="tx1"/>
                </a:solidFill>
              </a:rPr>
              <a:t>，把成功的经验总结出来，制定相应的标准；</a:t>
            </a:r>
            <a:br>
              <a:rPr lang="zh-CN" altLang="en-US" sz="2400" dirty="0">
                <a:solidFill>
                  <a:schemeClr val="tx1"/>
                </a:solidFill>
              </a:rPr>
            </a:br>
            <a:r>
              <a:rPr lang="zh-CN" altLang="en-US" sz="2400" dirty="0" smtClean="0">
                <a:solidFill>
                  <a:schemeClr val="tx1"/>
                </a:solidFill>
              </a:rPr>
              <a:t>          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</a:rPr>
              <a:t>把</a:t>
            </a:r>
            <a:r>
              <a:rPr lang="zh-CN" altLang="en-US" sz="2400" dirty="0">
                <a:solidFill>
                  <a:schemeClr val="tx1"/>
                </a:solidFill>
              </a:rPr>
              <a:t>没有解决或新出现的问题转入</a:t>
            </a:r>
            <a:r>
              <a:rPr lang="zh-CN" altLang="en-US" sz="2400" dirty="0" smtClean="0">
                <a:solidFill>
                  <a:schemeClr val="tx1"/>
                </a:solidFill>
              </a:rPr>
              <a:t>下个</a:t>
            </a:r>
            <a:r>
              <a:rPr lang="en-US" altLang="zh-CN" sz="2400" dirty="0">
                <a:solidFill>
                  <a:schemeClr val="tx1"/>
                </a:solidFill>
              </a:rPr>
              <a:t>PDCA</a:t>
            </a:r>
            <a:r>
              <a:rPr lang="zh-CN" altLang="en-US" sz="2400" dirty="0">
                <a:solidFill>
                  <a:schemeClr val="tx1"/>
                </a:solidFill>
              </a:rPr>
              <a:t>循环中</a:t>
            </a:r>
            <a:r>
              <a:rPr lang="zh-CN" altLang="en-US" sz="2400" dirty="0" smtClean="0">
                <a:solidFill>
                  <a:schemeClr val="tx1"/>
                </a:solidFill>
              </a:rPr>
              <a:t>去解决</a:t>
            </a:r>
            <a:r>
              <a:rPr lang="zh-CN" altLang="en-US" sz="2400" dirty="0">
                <a:solidFill>
                  <a:schemeClr val="tx1"/>
                </a:solidFill>
              </a:rPr>
              <a:t>。</a:t>
            </a:r>
          </a:p>
          <a:p>
            <a:pPr indent="91440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zh-CN" sz="240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64" y="1981238"/>
            <a:ext cx="3059931" cy="17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9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62000" y="908920"/>
            <a:ext cx="7772400" cy="3453130"/>
          </a:xfrm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大循环套中循环，中循环套小循环，环环转动，相互促进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。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一个企业或单位是一个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PDCA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大循环系统；内部的各部门是一个中循环系统；基层小组或个人是一个小循环系统。这样，逐级分层，环环扣紧，把整个计划工作有机地联系起来，相互紧密配合，协调地共同发展。</a:t>
            </a:r>
          </a:p>
        </p:txBody>
      </p:sp>
      <p:sp>
        <p:nvSpPr>
          <p:cNvPr id="19458" name="Rectangle 3"/>
          <p:cNvSpPr txBox="1">
            <a:spLocks noRot="1"/>
          </p:cNvSpPr>
          <p:nvPr/>
        </p:nvSpPr>
        <p:spPr>
          <a:xfrm>
            <a:off x="762000" y="533476"/>
            <a:ext cx="7772400" cy="750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812800" indent="-8128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AutoNum type="ea1JpnChsDbPeriod" startAt="2"/>
            </a:pPr>
            <a:r>
              <a:rPr lang="en-US" altLang="zh-CN" sz="4000" b="1" dirty="0">
                <a:latin typeface="+mn-ea"/>
                <a:ea typeface="+mn-ea"/>
              </a:rPr>
              <a:t>PDCA</a:t>
            </a:r>
            <a:r>
              <a:rPr lang="zh-CN" altLang="en-US" sz="4000" b="1" dirty="0">
                <a:latin typeface="+mn-ea"/>
                <a:ea typeface="+mn-ea"/>
              </a:rPr>
              <a:t>循环法的基本特点</a:t>
            </a:r>
            <a:r>
              <a:rPr lang="zh-CN" altLang="en-US" sz="2000" b="1" dirty="0">
                <a:latin typeface="+mn-ea"/>
                <a:ea typeface="+mn-ea"/>
              </a:rPr>
              <a:t>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10" y="4571970"/>
            <a:ext cx="2466975" cy="140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04800" y="762070"/>
            <a:ext cx="8382000" cy="487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zh-CN" altLang="en-US" sz="2400" b="1" dirty="0">
                <a:ea typeface="宋体" pitchFamily="2" charset="-122"/>
              </a:rPr>
              <a:t>1、</a:t>
            </a:r>
            <a:r>
              <a:rPr lang="zh-CN" altLang="en-US" sz="2400" dirty="0">
                <a:ea typeface="宋体" pitchFamily="2" charset="-122"/>
              </a:rPr>
              <a:t>大环套小环，小环保大环，互相促进，推动大循环</a:t>
            </a:r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1981200" y="1981200"/>
            <a:ext cx="4572000" cy="4114800"/>
          </a:xfrm>
          <a:prstGeom prst="ellips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1981200" y="4038600"/>
            <a:ext cx="4572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4267200" y="1981200"/>
            <a:ext cx="0" cy="411480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2438400" y="2286000"/>
            <a:ext cx="1752600" cy="1752600"/>
          </a:xfrm>
          <a:prstGeom prst="ellipse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4267200" y="4038600"/>
            <a:ext cx="1828800" cy="1752600"/>
          </a:xfrm>
          <a:prstGeom prst="ellipse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5257800" y="2819400"/>
            <a:ext cx="1143000" cy="1219200"/>
          </a:xfrm>
          <a:prstGeom prst="ellipse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5181600" y="4038600"/>
            <a:ext cx="0" cy="1752600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4267200" y="4876800"/>
            <a:ext cx="1828800" cy="0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2438400" y="3200400"/>
            <a:ext cx="1752600" cy="0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3352800" y="2286000"/>
            <a:ext cx="0" cy="1752600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5867400" y="2819400"/>
            <a:ext cx="0" cy="1219200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5257800" y="3429000"/>
            <a:ext cx="1143000" cy="0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2001" name="WordArt 19"/>
          <p:cNvSpPr>
            <a:spLocks noChangeArrowheads="1" noChangeShapeType="1" noTextEdit="1"/>
          </p:cNvSpPr>
          <p:nvPr/>
        </p:nvSpPr>
        <p:spPr bwMode="auto">
          <a:xfrm>
            <a:off x="3886200" y="3581400"/>
            <a:ext cx="328613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</a:t>
            </a:r>
            <a:endParaRPr lang="zh-CN" altLang="en-US" sz="3600" kern="10"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42002" name="WordArt 20"/>
          <p:cNvSpPr>
            <a:spLocks noChangeArrowheads="1" noChangeShapeType="1" noTextEdit="1"/>
          </p:cNvSpPr>
          <p:nvPr/>
        </p:nvSpPr>
        <p:spPr bwMode="auto">
          <a:xfrm>
            <a:off x="4343400" y="3581400"/>
            <a:ext cx="328613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</a:t>
            </a:r>
            <a:endParaRPr lang="zh-CN" altLang="en-US" sz="3600" kern="10"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42003" name="WordArt 21"/>
          <p:cNvSpPr>
            <a:spLocks noChangeArrowheads="1" noChangeShapeType="1" noTextEdit="1"/>
          </p:cNvSpPr>
          <p:nvPr/>
        </p:nvSpPr>
        <p:spPr bwMode="auto">
          <a:xfrm>
            <a:off x="3886200" y="4114800"/>
            <a:ext cx="328613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</a:t>
            </a:r>
            <a:endParaRPr lang="zh-CN" altLang="en-US" sz="3600" kern="10"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42004" name="WordArt 22"/>
          <p:cNvSpPr>
            <a:spLocks noChangeArrowheads="1" noChangeShapeType="1" noTextEdit="1"/>
          </p:cNvSpPr>
          <p:nvPr/>
        </p:nvSpPr>
        <p:spPr bwMode="auto">
          <a:xfrm>
            <a:off x="4343400" y="4114800"/>
            <a:ext cx="328613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FF0000"/>
                  </a:solidFill>
                  <a:miter lim="800000"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D</a:t>
            </a:r>
            <a:endParaRPr lang="zh-CN" altLang="en-US" sz="3600" kern="10"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35543" name="Rectangle 23"/>
          <p:cNvSpPr>
            <a:spLocks noChangeArrowheads="1"/>
          </p:cNvSpPr>
          <p:nvPr/>
        </p:nvSpPr>
        <p:spPr bwMode="auto">
          <a:xfrm>
            <a:off x="3429000" y="2667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</a:t>
            </a:r>
          </a:p>
        </p:txBody>
      </p:sp>
      <p:sp>
        <p:nvSpPr>
          <p:cNvPr id="235544" name="Rectangle 24"/>
          <p:cNvSpPr>
            <a:spLocks noChangeArrowheads="1"/>
          </p:cNvSpPr>
          <p:nvPr/>
        </p:nvSpPr>
        <p:spPr bwMode="auto">
          <a:xfrm>
            <a:off x="3429000" y="32766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D</a:t>
            </a:r>
          </a:p>
        </p:txBody>
      </p:sp>
      <p:sp>
        <p:nvSpPr>
          <p:cNvPr id="235545" name="Rectangle 25"/>
          <p:cNvSpPr>
            <a:spLocks noChangeArrowheads="1"/>
          </p:cNvSpPr>
          <p:nvPr/>
        </p:nvSpPr>
        <p:spPr bwMode="auto">
          <a:xfrm>
            <a:off x="2971800" y="2667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</a:t>
            </a:r>
          </a:p>
        </p:txBody>
      </p:sp>
      <p:sp>
        <p:nvSpPr>
          <p:cNvPr id="235546" name="Rectangle 26"/>
          <p:cNvSpPr>
            <a:spLocks noChangeArrowheads="1"/>
          </p:cNvSpPr>
          <p:nvPr/>
        </p:nvSpPr>
        <p:spPr bwMode="auto">
          <a:xfrm>
            <a:off x="2971800" y="32766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</a:t>
            </a:r>
          </a:p>
        </p:txBody>
      </p:sp>
      <p:sp>
        <p:nvSpPr>
          <p:cNvPr id="235547" name="Rectangle 27"/>
          <p:cNvSpPr>
            <a:spLocks noChangeArrowheads="1"/>
          </p:cNvSpPr>
          <p:nvPr/>
        </p:nvSpPr>
        <p:spPr bwMode="auto">
          <a:xfrm>
            <a:off x="5257800" y="4343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</a:t>
            </a:r>
          </a:p>
        </p:txBody>
      </p:sp>
      <p:sp>
        <p:nvSpPr>
          <p:cNvPr id="235548" name="Rectangle 28"/>
          <p:cNvSpPr>
            <a:spLocks noChangeArrowheads="1"/>
          </p:cNvSpPr>
          <p:nvPr/>
        </p:nvSpPr>
        <p:spPr bwMode="auto">
          <a:xfrm>
            <a:off x="4724400" y="43434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</a:t>
            </a:r>
          </a:p>
        </p:txBody>
      </p:sp>
      <p:sp>
        <p:nvSpPr>
          <p:cNvPr id="235549" name="Rectangle 29"/>
          <p:cNvSpPr>
            <a:spLocks noChangeArrowheads="1"/>
          </p:cNvSpPr>
          <p:nvPr/>
        </p:nvSpPr>
        <p:spPr bwMode="auto">
          <a:xfrm>
            <a:off x="5257800" y="4953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D</a:t>
            </a:r>
          </a:p>
        </p:txBody>
      </p:sp>
      <p:sp>
        <p:nvSpPr>
          <p:cNvPr id="235550" name="Rectangle 30"/>
          <p:cNvSpPr>
            <a:spLocks noChangeArrowheads="1"/>
          </p:cNvSpPr>
          <p:nvPr/>
        </p:nvSpPr>
        <p:spPr bwMode="auto">
          <a:xfrm>
            <a:off x="4724400" y="4953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</a:t>
            </a:r>
          </a:p>
        </p:txBody>
      </p:sp>
      <p:sp>
        <p:nvSpPr>
          <p:cNvPr id="235551" name="Rectangle 31"/>
          <p:cNvSpPr>
            <a:spLocks noChangeArrowheads="1"/>
          </p:cNvSpPr>
          <p:nvPr/>
        </p:nvSpPr>
        <p:spPr bwMode="auto">
          <a:xfrm>
            <a:off x="5943600" y="29718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</a:t>
            </a:r>
          </a:p>
        </p:txBody>
      </p:sp>
      <p:sp>
        <p:nvSpPr>
          <p:cNvPr id="235552" name="Rectangle 32"/>
          <p:cNvSpPr>
            <a:spLocks noChangeArrowheads="1"/>
          </p:cNvSpPr>
          <p:nvPr/>
        </p:nvSpPr>
        <p:spPr bwMode="auto">
          <a:xfrm>
            <a:off x="5486400" y="29718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</a:t>
            </a:r>
          </a:p>
        </p:txBody>
      </p:sp>
      <p:sp>
        <p:nvSpPr>
          <p:cNvPr id="235553" name="Rectangle 33"/>
          <p:cNvSpPr>
            <a:spLocks noChangeArrowheads="1"/>
          </p:cNvSpPr>
          <p:nvPr/>
        </p:nvSpPr>
        <p:spPr bwMode="auto">
          <a:xfrm>
            <a:off x="5486400" y="3429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</a:t>
            </a:r>
          </a:p>
        </p:txBody>
      </p:sp>
      <p:sp>
        <p:nvSpPr>
          <p:cNvPr id="235554" name="Rectangle 34"/>
          <p:cNvSpPr>
            <a:spLocks noChangeArrowheads="1"/>
          </p:cNvSpPr>
          <p:nvPr/>
        </p:nvSpPr>
        <p:spPr bwMode="auto">
          <a:xfrm>
            <a:off x="5943600" y="34290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D</a:t>
            </a:r>
          </a:p>
        </p:txBody>
      </p:sp>
      <p:sp>
        <p:nvSpPr>
          <p:cNvPr id="42017" name="Freeform 36"/>
          <p:cNvSpPr>
            <a:spLocks/>
          </p:cNvSpPr>
          <p:nvPr/>
        </p:nvSpPr>
        <p:spPr bwMode="auto">
          <a:xfrm>
            <a:off x="5638800" y="1981200"/>
            <a:ext cx="1219200" cy="1828800"/>
          </a:xfrm>
          <a:custGeom>
            <a:avLst/>
            <a:gdLst>
              <a:gd name="T0" fmla="*/ 0 w 768"/>
              <a:gd name="T1" fmla="*/ 0 h 1152"/>
              <a:gd name="T2" fmla="*/ 384 w 768"/>
              <a:gd name="T3" fmla="*/ 336 h 1152"/>
              <a:gd name="T4" fmla="*/ 624 w 768"/>
              <a:gd name="T5" fmla="*/ 720 h 1152"/>
              <a:gd name="T6" fmla="*/ 768 w 768"/>
              <a:gd name="T7" fmla="*/ 1152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1152"/>
              <a:gd name="T14" fmla="*/ 768 w 768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1152">
                <a:moveTo>
                  <a:pt x="0" y="0"/>
                </a:moveTo>
                <a:cubicBezTo>
                  <a:pt x="140" y="108"/>
                  <a:pt x="280" y="216"/>
                  <a:pt x="384" y="336"/>
                </a:cubicBezTo>
                <a:cubicBezTo>
                  <a:pt x="488" y="456"/>
                  <a:pt x="560" y="584"/>
                  <a:pt x="624" y="720"/>
                </a:cubicBezTo>
                <a:cubicBezTo>
                  <a:pt x="688" y="856"/>
                  <a:pt x="728" y="1004"/>
                  <a:pt x="768" y="1152"/>
                </a:cubicBezTo>
              </a:path>
            </a:pathLst>
          </a:custGeom>
          <a:noFill/>
          <a:ln w="25400">
            <a:solidFill>
              <a:schemeClr val="accent2"/>
            </a:solidFill>
            <a:miter lim="800000"/>
            <a:headEnd/>
            <a:tailEnd type="triangle" w="sm" len="lg"/>
          </a:ln>
        </p:spPr>
        <p:txBody>
          <a:bodyPr wrap="none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2018" name="Freeform 37"/>
          <p:cNvSpPr>
            <a:spLocks/>
          </p:cNvSpPr>
          <p:nvPr/>
        </p:nvSpPr>
        <p:spPr bwMode="auto">
          <a:xfrm>
            <a:off x="1600200" y="3810000"/>
            <a:ext cx="990600" cy="2057400"/>
          </a:xfrm>
          <a:custGeom>
            <a:avLst/>
            <a:gdLst>
              <a:gd name="T0" fmla="*/ 624 w 624"/>
              <a:gd name="T1" fmla="*/ 1296 h 1296"/>
              <a:gd name="T2" fmla="*/ 192 w 624"/>
              <a:gd name="T3" fmla="*/ 768 h 1296"/>
              <a:gd name="T4" fmla="*/ 0 w 624"/>
              <a:gd name="T5" fmla="*/ 0 h 1296"/>
              <a:gd name="T6" fmla="*/ 0 60000 65536"/>
              <a:gd name="T7" fmla="*/ 0 60000 65536"/>
              <a:gd name="T8" fmla="*/ 0 60000 65536"/>
              <a:gd name="T9" fmla="*/ 0 w 624"/>
              <a:gd name="T10" fmla="*/ 0 h 1296"/>
              <a:gd name="T11" fmla="*/ 624 w 624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296">
                <a:moveTo>
                  <a:pt x="624" y="1296"/>
                </a:moveTo>
                <a:cubicBezTo>
                  <a:pt x="460" y="1140"/>
                  <a:pt x="296" y="984"/>
                  <a:pt x="192" y="768"/>
                </a:cubicBezTo>
                <a:cubicBezTo>
                  <a:pt x="88" y="552"/>
                  <a:pt x="44" y="276"/>
                  <a:pt x="0" y="0"/>
                </a:cubicBezTo>
              </a:path>
            </a:pathLst>
          </a:custGeom>
          <a:noFill/>
          <a:ln w="25400">
            <a:solidFill>
              <a:schemeClr val="accent2"/>
            </a:solidFill>
            <a:miter lim="800000"/>
            <a:headEnd type="none" w="sm" len="lg"/>
            <a:tailEnd type="triangle" w="sm" len="lg"/>
          </a:ln>
        </p:spPr>
        <p:txBody>
          <a:bodyPr wrap="none"/>
          <a:lstStyle/>
          <a:p>
            <a:endParaRPr lang="zh-CN" altLang="en-US">
              <a:ea typeface="宋体" pitchFamily="2" charset="-122"/>
            </a:endParaRPr>
          </a:p>
        </p:txBody>
      </p:sp>
      <p:pic>
        <p:nvPicPr>
          <p:cNvPr id="42019" name="Picture 39" descr="bird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541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0" name="AutoShape 4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629400"/>
            <a:ext cx="304800" cy="228600"/>
          </a:xfrm>
          <a:prstGeom prst="actionButtonBackPreviou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2021" name="AutoShape 4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629400"/>
            <a:ext cx="304800" cy="228600"/>
          </a:xfrm>
          <a:prstGeom prst="actionButtonForwardNex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943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030"/>
          <p:cNvSpPr>
            <a:spLocks noChangeArrowheads="1"/>
          </p:cNvSpPr>
          <p:nvPr/>
        </p:nvSpPr>
        <p:spPr bwMode="auto">
          <a:xfrm>
            <a:off x="647700" y="914466"/>
            <a:ext cx="7658100" cy="472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US" altLang="zh-CN" sz="2400" dirty="0" smtClean="0">
                <a:ea typeface="宋体" pitchFamily="2" charset="-122"/>
              </a:rPr>
              <a:t>2</a:t>
            </a:r>
            <a:r>
              <a:rPr lang="zh-CN" altLang="en-US" sz="2400" dirty="0" smtClean="0">
                <a:ea typeface="宋体" pitchFamily="2" charset="-122"/>
              </a:rPr>
              <a:t>、</a:t>
            </a:r>
            <a:r>
              <a:rPr lang="en-US" altLang="zh-CN" sz="2400" dirty="0" smtClean="0">
                <a:ea typeface="宋体" pitchFamily="2" charset="-122"/>
              </a:rPr>
              <a:t>PDCA</a:t>
            </a:r>
            <a:r>
              <a:rPr lang="zh-CN" altLang="en-US" sz="2400" dirty="0">
                <a:ea typeface="宋体" pitchFamily="2" charset="-122"/>
              </a:rPr>
              <a:t>循环是爬楼梯上升式的</a:t>
            </a:r>
            <a:r>
              <a:rPr lang="zh-CN" altLang="en-US" sz="2400" dirty="0" smtClean="0">
                <a:ea typeface="宋体" pitchFamily="2" charset="-122"/>
              </a:rPr>
              <a:t>循环，每</a:t>
            </a:r>
            <a:r>
              <a:rPr lang="zh-CN" altLang="en-US" sz="2400" dirty="0">
                <a:ea typeface="宋体" pitchFamily="2" charset="-122"/>
              </a:rPr>
              <a:t>转动一周，质量就</a:t>
            </a:r>
            <a:r>
              <a:rPr lang="zh-CN" altLang="en-US" sz="2400" dirty="0" smtClean="0">
                <a:ea typeface="宋体" pitchFamily="2" charset="-122"/>
              </a:rPr>
              <a:t>提高</a:t>
            </a:r>
            <a:r>
              <a:rPr lang="zh-CN" altLang="en-US" sz="2400" dirty="0">
                <a:ea typeface="宋体" pitchFamily="2" charset="-122"/>
              </a:rPr>
              <a:t>一步</a:t>
            </a:r>
          </a:p>
        </p:txBody>
      </p:sp>
      <p:sp>
        <p:nvSpPr>
          <p:cNvPr id="43013" name="Line 1032"/>
          <p:cNvSpPr>
            <a:spLocks noChangeShapeType="1"/>
          </p:cNvSpPr>
          <p:nvPr/>
        </p:nvSpPr>
        <p:spPr bwMode="auto">
          <a:xfrm>
            <a:off x="1524000" y="5943600"/>
            <a:ext cx="25146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3014" name="Line 1033"/>
          <p:cNvSpPr>
            <a:spLocks noChangeShapeType="1"/>
          </p:cNvSpPr>
          <p:nvPr/>
        </p:nvSpPr>
        <p:spPr bwMode="auto">
          <a:xfrm flipV="1">
            <a:off x="4038600" y="4267200"/>
            <a:ext cx="0" cy="167640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3015" name="Line 1034"/>
          <p:cNvSpPr>
            <a:spLocks noChangeShapeType="1"/>
          </p:cNvSpPr>
          <p:nvPr/>
        </p:nvSpPr>
        <p:spPr bwMode="auto">
          <a:xfrm>
            <a:off x="4038600" y="4267200"/>
            <a:ext cx="2514600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3016" name="Oval 1035"/>
          <p:cNvSpPr>
            <a:spLocks noChangeArrowheads="1"/>
          </p:cNvSpPr>
          <p:nvPr/>
        </p:nvSpPr>
        <p:spPr bwMode="auto">
          <a:xfrm>
            <a:off x="1828800" y="3962400"/>
            <a:ext cx="2133600" cy="19050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3017" name="Oval 1036"/>
          <p:cNvSpPr>
            <a:spLocks noChangeArrowheads="1"/>
          </p:cNvSpPr>
          <p:nvPr/>
        </p:nvSpPr>
        <p:spPr bwMode="auto">
          <a:xfrm>
            <a:off x="4267200" y="2286000"/>
            <a:ext cx="2133600" cy="19050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3018" name="Line 1037"/>
          <p:cNvSpPr>
            <a:spLocks noChangeShapeType="1"/>
          </p:cNvSpPr>
          <p:nvPr/>
        </p:nvSpPr>
        <p:spPr bwMode="auto">
          <a:xfrm>
            <a:off x="1828800" y="4953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3019" name="Line 1038"/>
          <p:cNvSpPr>
            <a:spLocks noChangeShapeType="1"/>
          </p:cNvSpPr>
          <p:nvPr/>
        </p:nvSpPr>
        <p:spPr bwMode="auto">
          <a:xfrm>
            <a:off x="2895600" y="3962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3020" name="Line 1039"/>
          <p:cNvSpPr>
            <a:spLocks noChangeShapeType="1"/>
          </p:cNvSpPr>
          <p:nvPr/>
        </p:nvSpPr>
        <p:spPr bwMode="auto">
          <a:xfrm>
            <a:off x="5334000" y="2286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3021" name="Line 1040"/>
          <p:cNvSpPr>
            <a:spLocks noChangeShapeType="1"/>
          </p:cNvSpPr>
          <p:nvPr/>
        </p:nvSpPr>
        <p:spPr bwMode="auto">
          <a:xfrm>
            <a:off x="4267200" y="3200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3022" name="Line 1041"/>
          <p:cNvSpPr>
            <a:spLocks noChangeShapeType="1"/>
          </p:cNvSpPr>
          <p:nvPr/>
        </p:nvSpPr>
        <p:spPr bwMode="auto">
          <a:xfrm flipV="1">
            <a:off x="1752600" y="2209800"/>
            <a:ext cx="4953000" cy="3581400"/>
          </a:xfrm>
          <a:prstGeom prst="line">
            <a:avLst/>
          </a:prstGeom>
          <a:noFill/>
          <a:ln w="28575">
            <a:solidFill>
              <a:srgbClr val="FF6600"/>
            </a:solidFill>
            <a:miter lim="800000"/>
            <a:headEnd/>
            <a:tailEnd type="triangle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43023" name="Freeform 1044"/>
          <p:cNvSpPr>
            <a:spLocks/>
          </p:cNvSpPr>
          <p:nvPr/>
        </p:nvSpPr>
        <p:spPr bwMode="auto">
          <a:xfrm>
            <a:off x="4038600" y="2362200"/>
            <a:ext cx="381000" cy="838200"/>
          </a:xfrm>
          <a:custGeom>
            <a:avLst/>
            <a:gdLst>
              <a:gd name="T0" fmla="*/ 0 w 240"/>
              <a:gd name="T1" fmla="*/ 528 h 528"/>
              <a:gd name="T2" fmla="*/ 48 w 240"/>
              <a:gd name="T3" fmla="*/ 240 h 528"/>
              <a:gd name="T4" fmla="*/ 240 w 240"/>
              <a:gd name="T5" fmla="*/ 0 h 528"/>
              <a:gd name="T6" fmla="*/ 0 60000 65536"/>
              <a:gd name="T7" fmla="*/ 0 60000 65536"/>
              <a:gd name="T8" fmla="*/ 0 60000 65536"/>
              <a:gd name="T9" fmla="*/ 0 w 240"/>
              <a:gd name="T10" fmla="*/ 0 h 528"/>
              <a:gd name="T11" fmla="*/ 240 w 24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528">
                <a:moveTo>
                  <a:pt x="0" y="528"/>
                </a:moveTo>
                <a:cubicBezTo>
                  <a:pt x="4" y="428"/>
                  <a:pt x="8" y="328"/>
                  <a:pt x="48" y="240"/>
                </a:cubicBezTo>
                <a:cubicBezTo>
                  <a:pt x="88" y="152"/>
                  <a:pt x="164" y="76"/>
                  <a:pt x="240" y="0"/>
                </a:cubicBez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 type="triangle" w="sm" len="lg"/>
          </a:ln>
        </p:spPr>
        <p:txBody>
          <a:bodyPr wrap="none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3024" name="Freeform 1045"/>
          <p:cNvSpPr>
            <a:spLocks/>
          </p:cNvSpPr>
          <p:nvPr/>
        </p:nvSpPr>
        <p:spPr bwMode="auto">
          <a:xfrm>
            <a:off x="1600200" y="4038600"/>
            <a:ext cx="381000" cy="838200"/>
          </a:xfrm>
          <a:custGeom>
            <a:avLst/>
            <a:gdLst>
              <a:gd name="T0" fmla="*/ 0 w 240"/>
              <a:gd name="T1" fmla="*/ 528 h 528"/>
              <a:gd name="T2" fmla="*/ 48 w 240"/>
              <a:gd name="T3" fmla="*/ 240 h 528"/>
              <a:gd name="T4" fmla="*/ 240 w 240"/>
              <a:gd name="T5" fmla="*/ 0 h 528"/>
              <a:gd name="T6" fmla="*/ 0 60000 65536"/>
              <a:gd name="T7" fmla="*/ 0 60000 65536"/>
              <a:gd name="T8" fmla="*/ 0 60000 65536"/>
              <a:gd name="T9" fmla="*/ 0 w 240"/>
              <a:gd name="T10" fmla="*/ 0 h 528"/>
              <a:gd name="T11" fmla="*/ 240 w 24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528">
                <a:moveTo>
                  <a:pt x="0" y="528"/>
                </a:moveTo>
                <a:cubicBezTo>
                  <a:pt x="4" y="428"/>
                  <a:pt x="8" y="328"/>
                  <a:pt x="48" y="240"/>
                </a:cubicBezTo>
                <a:cubicBezTo>
                  <a:pt x="88" y="152"/>
                  <a:pt x="164" y="76"/>
                  <a:pt x="240" y="0"/>
                </a:cubicBez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 type="triangle" w="sm" len="lg"/>
          </a:ln>
        </p:spPr>
        <p:txBody>
          <a:bodyPr wrap="none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3025" name="Text Box 1046"/>
          <p:cNvSpPr txBox="1">
            <a:spLocks noChangeArrowheads="1"/>
          </p:cNvSpPr>
          <p:nvPr/>
        </p:nvSpPr>
        <p:spPr bwMode="auto">
          <a:xfrm>
            <a:off x="4098925" y="5548313"/>
            <a:ext cx="1301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200">
                <a:ea typeface="宋体" pitchFamily="2" charset="-122"/>
              </a:rPr>
              <a:t>原有水平</a:t>
            </a:r>
          </a:p>
        </p:txBody>
      </p:sp>
      <p:sp>
        <p:nvSpPr>
          <p:cNvPr id="43026" name="Text Box 1047"/>
          <p:cNvSpPr txBox="1">
            <a:spLocks noChangeArrowheads="1"/>
          </p:cNvSpPr>
          <p:nvPr/>
        </p:nvSpPr>
        <p:spPr bwMode="auto">
          <a:xfrm>
            <a:off x="6689725" y="3948113"/>
            <a:ext cx="1301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200">
                <a:ea typeface="宋体" pitchFamily="2" charset="-122"/>
              </a:rPr>
              <a:t>新的水平</a:t>
            </a:r>
          </a:p>
        </p:txBody>
      </p:sp>
      <p:sp>
        <p:nvSpPr>
          <p:cNvPr id="238616" name="Rectangle 1048"/>
          <p:cNvSpPr>
            <a:spLocks noChangeArrowheads="1"/>
          </p:cNvSpPr>
          <p:nvPr/>
        </p:nvSpPr>
        <p:spPr bwMode="auto">
          <a:xfrm>
            <a:off x="2971800" y="46482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</a:t>
            </a:r>
          </a:p>
        </p:txBody>
      </p:sp>
      <p:sp>
        <p:nvSpPr>
          <p:cNvPr id="238617" name="Rectangle 1049"/>
          <p:cNvSpPr>
            <a:spLocks noChangeArrowheads="1"/>
          </p:cNvSpPr>
          <p:nvPr/>
        </p:nvSpPr>
        <p:spPr bwMode="auto">
          <a:xfrm>
            <a:off x="2590800" y="46482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</a:p>
        </p:txBody>
      </p:sp>
      <p:sp>
        <p:nvSpPr>
          <p:cNvPr id="238618" name="Rectangle 1050"/>
          <p:cNvSpPr>
            <a:spLocks noChangeArrowheads="1"/>
          </p:cNvSpPr>
          <p:nvPr/>
        </p:nvSpPr>
        <p:spPr bwMode="auto">
          <a:xfrm>
            <a:off x="2971800" y="50292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D</a:t>
            </a:r>
          </a:p>
        </p:txBody>
      </p:sp>
      <p:sp>
        <p:nvSpPr>
          <p:cNvPr id="238619" name="Rectangle 1051"/>
          <p:cNvSpPr>
            <a:spLocks noChangeArrowheads="1"/>
          </p:cNvSpPr>
          <p:nvPr/>
        </p:nvSpPr>
        <p:spPr bwMode="auto">
          <a:xfrm>
            <a:off x="2590800" y="50292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</a:t>
            </a:r>
          </a:p>
        </p:txBody>
      </p:sp>
      <p:sp>
        <p:nvSpPr>
          <p:cNvPr id="238620" name="Rectangle 1052"/>
          <p:cNvSpPr>
            <a:spLocks noChangeArrowheads="1"/>
          </p:cNvSpPr>
          <p:nvPr/>
        </p:nvSpPr>
        <p:spPr bwMode="auto">
          <a:xfrm>
            <a:off x="5410200" y="28194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</a:t>
            </a:r>
          </a:p>
        </p:txBody>
      </p:sp>
      <p:sp>
        <p:nvSpPr>
          <p:cNvPr id="238621" name="Rectangle 1053"/>
          <p:cNvSpPr>
            <a:spLocks noChangeArrowheads="1"/>
          </p:cNvSpPr>
          <p:nvPr/>
        </p:nvSpPr>
        <p:spPr bwMode="auto">
          <a:xfrm>
            <a:off x="5029200" y="28194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</a:p>
        </p:txBody>
      </p:sp>
      <p:sp>
        <p:nvSpPr>
          <p:cNvPr id="238622" name="Rectangle 1054"/>
          <p:cNvSpPr>
            <a:spLocks noChangeArrowheads="1"/>
          </p:cNvSpPr>
          <p:nvPr/>
        </p:nvSpPr>
        <p:spPr bwMode="auto">
          <a:xfrm>
            <a:off x="5029200" y="32766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</a:t>
            </a:r>
          </a:p>
        </p:txBody>
      </p:sp>
      <p:sp>
        <p:nvSpPr>
          <p:cNvPr id="238623" name="Rectangle 1055"/>
          <p:cNvSpPr>
            <a:spLocks noChangeArrowheads="1"/>
          </p:cNvSpPr>
          <p:nvPr/>
        </p:nvSpPr>
        <p:spPr bwMode="auto">
          <a:xfrm>
            <a:off x="5410200" y="32766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D</a:t>
            </a:r>
          </a:p>
        </p:txBody>
      </p:sp>
      <p:sp>
        <p:nvSpPr>
          <p:cNvPr id="43036" name="AutoShape 105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629400"/>
            <a:ext cx="304800" cy="228600"/>
          </a:xfrm>
          <a:prstGeom prst="actionButtonBackPreviou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3037" name="AutoShape 105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629400"/>
            <a:ext cx="304800" cy="228600"/>
          </a:xfrm>
          <a:prstGeom prst="actionButtonForwardNex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843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gray">
          <a:xfrm>
            <a:off x="2152650" y="3521075"/>
            <a:ext cx="4876800" cy="1588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gray">
          <a:xfrm>
            <a:off x="4514850" y="1563688"/>
            <a:ext cx="1588" cy="4038600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latin typeface="+mn-ea"/>
              <a:ea typeface="+mn-ea"/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gray">
          <a:xfrm>
            <a:off x="2000250" y="1563688"/>
            <a:ext cx="5029200" cy="3962400"/>
          </a:xfrm>
          <a:prstGeom prst="ellipse">
            <a:avLst/>
          </a:prstGeom>
          <a:noFill/>
          <a:ln w="25400" cap="rnd" algn="ctr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zh-CN" altLang="en-US">
              <a:latin typeface="+mn-ea"/>
              <a:ea typeface="+mn-ea"/>
            </a:endParaRPr>
          </a:p>
        </p:txBody>
      </p:sp>
      <p:pic>
        <p:nvPicPr>
          <p:cNvPr id="107528" name="Picture 8" descr="box_ref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268413"/>
            <a:ext cx="16922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82613" y="4495772"/>
            <a:ext cx="2436813" cy="1655762"/>
            <a:chOff x="480" y="384"/>
            <a:chExt cx="1680" cy="1296"/>
          </a:xfrm>
        </p:grpSpPr>
        <p:pic>
          <p:nvPicPr>
            <p:cNvPr id="11293" name="Picture 11" descr="box_reflex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84"/>
              <a:ext cx="168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32" name="Rectangle 12"/>
            <p:cNvSpPr>
              <a:spLocks noChangeArrowheads="1"/>
            </p:cNvSpPr>
            <p:nvPr/>
          </p:nvSpPr>
          <p:spPr bwMode="auto">
            <a:xfrm>
              <a:off x="480" y="384"/>
              <a:ext cx="1680" cy="129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zh-CN" altLang="en-US" dirty="0">
                  <a:latin typeface="+mn-ea"/>
                  <a:ea typeface="+mn-ea"/>
                </a:rPr>
                <a:t>这个阶段是</a:t>
              </a:r>
              <a:r>
                <a:rPr lang="en-US" altLang="zh-CN" dirty="0">
                  <a:latin typeface="+mn-ea"/>
                  <a:ea typeface="+mn-ea"/>
                </a:rPr>
                <a:t>【</a:t>
              </a:r>
              <a:r>
                <a:rPr lang="zh-CN" altLang="en-US" dirty="0">
                  <a:latin typeface="+mn-ea"/>
                  <a:ea typeface="+mn-ea"/>
                </a:rPr>
                <a:t>持续力</a:t>
              </a:r>
              <a:r>
                <a:rPr lang="en-US" altLang="zh-CN" dirty="0">
                  <a:latin typeface="+mn-ea"/>
                  <a:ea typeface="+mn-ea"/>
                </a:rPr>
                <a:t>】</a:t>
              </a:r>
            </a:p>
            <a:p>
              <a:pPr>
                <a:defRPr/>
              </a:pPr>
              <a:r>
                <a:rPr lang="zh-CN" altLang="en-US" dirty="0">
                  <a:latin typeface="+mn-ea"/>
                  <a:ea typeface="+mn-ea"/>
                </a:rPr>
                <a:t>的展现，很多人做到</a:t>
              </a:r>
            </a:p>
            <a:p>
              <a:pPr>
                <a:defRPr/>
              </a:pPr>
              <a:r>
                <a:rPr lang="zh-CN" altLang="en-US" dirty="0">
                  <a:latin typeface="+mn-ea"/>
                  <a:ea typeface="+mn-ea"/>
                </a:rPr>
                <a:t>这里就没力气了。</a:t>
              </a:r>
            </a:p>
            <a:p>
              <a:pPr>
                <a:defRPr/>
              </a:pPr>
              <a:r>
                <a:rPr lang="zh-CN" altLang="en-US" dirty="0">
                  <a:latin typeface="+mn-ea"/>
                  <a:ea typeface="+mn-ea"/>
                </a:rPr>
                <a:t>持续地采取行动和</a:t>
              </a:r>
            </a:p>
            <a:p>
              <a:pPr>
                <a:defRPr/>
              </a:pPr>
              <a:r>
                <a:rPr lang="zh-CN" altLang="en-US" dirty="0">
                  <a:latin typeface="+mn-ea"/>
                  <a:ea typeface="+mn-ea"/>
                </a:rPr>
                <a:t>即时反应，才是完</a:t>
              </a:r>
            </a:p>
            <a:p>
              <a:pPr>
                <a:defRPr/>
              </a:pPr>
              <a:r>
                <a:rPr lang="zh-CN" altLang="en-US" dirty="0">
                  <a:latin typeface="+mn-ea"/>
                  <a:ea typeface="+mn-ea"/>
                </a:rPr>
                <a:t>整的循环。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011862" y="4495772"/>
            <a:ext cx="2616199" cy="1631950"/>
            <a:chOff x="480" y="384"/>
            <a:chExt cx="1680" cy="1296"/>
          </a:xfrm>
        </p:grpSpPr>
        <p:pic>
          <p:nvPicPr>
            <p:cNvPr id="11291" name="Picture 14" descr="box_reflex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84"/>
              <a:ext cx="168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35" name="Rectangle 15"/>
            <p:cNvSpPr>
              <a:spLocks noChangeArrowheads="1"/>
            </p:cNvSpPr>
            <p:nvPr/>
          </p:nvSpPr>
          <p:spPr bwMode="auto">
            <a:xfrm>
              <a:off x="480" y="384"/>
              <a:ext cx="1680" cy="129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>
                <a:defRPr/>
              </a:pPr>
              <a:r>
                <a:rPr lang="en-US" altLang="zh-CN" dirty="0">
                  <a:latin typeface="+mn-ea"/>
                  <a:ea typeface="+mn-ea"/>
                </a:rPr>
                <a:t>1.</a:t>
              </a:r>
              <a:r>
                <a:rPr lang="zh-CN" altLang="en-US" dirty="0">
                  <a:latin typeface="+mn-ea"/>
                  <a:ea typeface="+mn-ea"/>
                </a:rPr>
                <a:t>事前检查，确认计划</a:t>
              </a:r>
            </a:p>
            <a:p>
              <a:pPr algn="l">
                <a:defRPr/>
              </a:pPr>
              <a:r>
                <a:rPr lang="zh-CN" altLang="en-US" dirty="0" smtClean="0">
                  <a:latin typeface="+mn-ea"/>
                  <a:ea typeface="+mn-ea"/>
                </a:rPr>
                <a:t>完整性</a:t>
              </a:r>
              <a:r>
                <a:rPr lang="en-US" altLang="zh-CN" dirty="0" smtClean="0">
                  <a:latin typeface="+mn-ea"/>
                  <a:ea typeface="+mn-ea"/>
                </a:rPr>
                <a:t>2</a:t>
              </a:r>
              <a:r>
                <a:rPr lang="en-US" altLang="zh-CN" dirty="0">
                  <a:latin typeface="+mn-ea"/>
                  <a:ea typeface="+mn-ea"/>
                </a:rPr>
                <a:t>.</a:t>
              </a:r>
              <a:r>
                <a:rPr lang="zh-CN" altLang="en-US" dirty="0">
                  <a:latin typeface="+mn-ea"/>
                  <a:ea typeface="+mn-ea"/>
                </a:rPr>
                <a:t>事中检查，</a:t>
              </a:r>
            </a:p>
            <a:p>
              <a:pPr algn="l">
                <a:defRPr/>
              </a:pPr>
              <a:r>
                <a:rPr lang="zh-CN" altLang="en-US" dirty="0">
                  <a:latin typeface="+mn-ea"/>
                  <a:ea typeface="+mn-ea"/>
                </a:rPr>
                <a:t>确定计划正在被执行，</a:t>
              </a:r>
            </a:p>
            <a:p>
              <a:pPr algn="l">
                <a:defRPr/>
              </a:pPr>
              <a:r>
                <a:rPr lang="zh-CN" altLang="en-US" dirty="0">
                  <a:latin typeface="+mn-ea"/>
                  <a:ea typeface="+mn-ea"/>
                </a:rPr>
                <a:t>与目标有无差异</a:t>
              </a:r>
              <a:r>
                <a:rPr lang="en-US" altLang="zh-CN" dirty="0">
                  <a:latin typeface="+mn-ea"/>
                  <a:ea typeface="+mn-ea"/>
                </a:rPr>
                <a:t>3.</a:t>
              </a:r>
              <a:r>
                <a:rPr lang="zh-CN" altLang="en-US" dirty="0">
                  <a:latin typeface="+mn-ea"/>
                  <a:ea typeface="+mn-ea"/>
                </a:rPr>
                <a:t>事后</a:t>
              </a:r>
            </a:p>
            <a:p>
              <a:pPr algn="l">
                <a:defRPr/>
              </a:pPr>
              <a:r>
                <a:rPr lang="zh-CN" altLang="en-US" dirty="0">
                  <a:latin typeface="+mn-ea"/>
                  <a:ea typeface="+mn-ea"/>
                </a:rPr>
                <a:t>检查，有无改进之处</a:t>
              </a:r>
              <a:endParaRPr lang="ko-KR" altLang="en-US" dirty="0">
                <a:latin typeface="+mn-ea"/>
                <a:ea typeface="+mn-ea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76262" y="981075"/>
            <a:ext cx="2785717" cy="1631950"/>
            <a:chOff x="480" y="384"/>
            <a:chExt cx="1680" cy="1296"/>
          </a:xfrm>
        </p:grpSpPr>
        <p:pic>
          <p:nvPicPr>
            <p:cNvPr id="11289" name="Picture 18" descr="box_reflex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84"/>
              <a:ext cx="1680" cy="129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107539" name="Rectangle 19"/>
            <p:cNvSpPr>
              <a:spLocks noChangeArrowheads="1"/>
            </p:cNvSpPr>
            <p:nvPr/>
          </p:nvSpPr>
          <p:spPr bwMode="auto">
            <a:xfrm>
              <a:off x="480" y="384"/>
              <a:ext cx="1680" cy="129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>
                <a:defRPr/>
              </a:pPr>
              <a:r>
                <a:rPr lang="en-US" altLang="zh-CN" dirty="0">
                  <a:latin typeface="+mn-ea"/>
                  <a:ea typeface="+mn-ea"/>
                </a:rPr>
                <a:t>1.</a:t>
              </a:r>
              <a:r>
                <a:rPr lang="zh-CN" altLang="en-US" dirty="0">
                  <a:latin typeface="+mn-ea"/>
                  <a:ea typeface="+mn-ea"/>
                </a:rPr>
                <a:t>针对状况进行</a:t>
              </a:r>
              <a:r>
                <a:rPr lang="en-US" altLang="zh-CN" sz="1600" dirty="0">
                  <a:latin typeface="+mn-ea"/>
                  <a:ea typeface="+mn-ea"/>
                </a:rPr>
                <a:t>SWOT</a:t>
              </a:r>
            </a:p>
            <a:p>
              <a:pPr algn="l">
                <a:defRPr/>
              </a:pPr>
              <a:r>
                <a:rPr lang="zh-CN" altLang="en-US" sz="1600" dirty="0">
                  <a:latin typeface="+mn-ea"/>
                  <a:ea typeface="+mn-ea"/>
                </a:rPr>
                <a:t>（强项、弱点、机会、威胁</a:t>
              </a:r>
              <a:r>
                <a:rPr lang="zh-CN" altLang="en-US" sz="1400" dirty="0">
                  <a:latin typeface="+mn-ea"/>
                  <a:ea typeface="+mn-ea"/>
                </a:rPr>
                <a:t>）</a:t>
              </a:r>
            </a:p>
            <a:p>
              <a:pPr algn="l">
                <a:defRPr/>
              </a:pPr>
              <a:r>
                <a:rPr lang="en-US" altLang="zh-CN" dirty="0">
                  <a:latin typeface="+mn-ea"/>
                  <a:ea typeface="+mn-ea"/>
                </a:rPr>
                <a:t>2.</a:t>
              </a:r>
              <a:r>
                <a:rPr lang="zh-CN" altLang="en-US" dirty="0">
                  <a:latin typeface="+mn-ea"/>
                  <a:ea typeface="+mn-ea"/>
                </a:rPr>
                <a:t>理清方向，</a:t>
              </a:r>
            </a:p>
            <a:p>
              <a:pPr algn="l">
                <a:defRPr/>
              </a:pPr>
              <a:r>
                <a:rPr lang="zh-CN" altLang="en-US" dirty="0">
                  <a:latin typeface="+mn-ea"/>
                  <a:ea typeface="+mn-ea"/>
                </a:rPr>
                <a:t>拟定精确目标</a:t>
              </a:r>
            </a:p>
            <a:p>
              <a:pPr algn="l">
                <a:defRPr/>
              </a:pPr>
              <a:r>
                <a:rPr lang="en-US" altLang="zh-CN" dirty="0">
                  <a:latin typeface="+mn-ea"/>
                  <a:ea typeface="+mn-ea"/>
                </a:rPr>
                <a:t>3.</a:t>
              </a:r>
              <a:r>
                <a:rPr lang="zh-CN" altLang="en-US" dirty="0">
                  <a:latin typeface="+mn-ea"/>
                  <a:ea typeface="+mn-ea"/>
                </a:rPr>
                <a:t>模拟计划付诸行动，</a:t>
              </a:r>
            </a:p>
            <a:p>
              <a:pPr algn="l">
                <a:defRPr/>
              </a:pPr>
              <a:r>
                <a:rPr lang="zh-CN" altLang="en-US" dirty="0">
                  <a:latin typeface="+mn-ea"/>
                  <a:ea typeface="+mn-ea"/>
                </a:rPr>
                <a:t>检查可行性</a:t>
              </a:r>
              <a:endParaRPr lang="ko-KR" altLang="en-US" dirty="0">
                <a:latin typeface="+mn-ea"/>
                <a:ea typeface="+mn-ea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282083" y="1016000"/>
            <a:ext cx="2271022" cy="1631950"/>
            <a:chOff x="480" y="384"/>
            <a:chExt cx="1680" cy="1296"/>
          </a:xfrm>
        </p:grpSpPr>
        <p:pic>
          <p:nvPicPr>
            <p:cNvPr id="11287" name="Picture 21" descr="box_reflex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84"/>
              <a:ext cx="1680" cy="129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  <p:sp>
          <p:nvSpPr>
            <p:cNvPr id="107542" name="Rectangle 22"/>
            <p:cNvSpPr>
              <a:spLocks noChangeArrowheads="1"/>
            </p:cNvSpPr>
            <p:nvPr/>
          </p:nvSpPr>
          <p:spPr bwMode="auto">
            <a:xfrm>
              <a:off x="480" y="384"/>
              <a:ext cx="1680" cy="129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zh-CN" altLang="en-US" dirty="0">
                  <a:latin typeface="+mn-ea"/>
                  <a:ea typeface="+mn-ea"/>
                </a:rPr>
                <a:t>执行力就是一个人</a:t>
              </a:r>
            </a:p>
            <a:p>
              <a:pPr>
                <a:defRPr/>
              </a:pPr>
              <a:r>
                <a:rPr lang="zh-CN" altLang="en-US" dirty="0">
                  <a:latin typeface="+mn-ea"/>
                  <a:ea typeface="+mn-ea"/>
                </a:rPr>
                <a:t>对于事情优先顺序</a:t>
              </a:r>
            </a:p>
            <a:p>
              <a:pPr>
                <a:defRPr/>
              </a:pPr>
              <a:r>
                <a:rPr lang="zh-CN" altLang="en-US" dirty="0">
                  <a:latin typeface="+mn-ea"/>
                  <a:ea typeface="+mn-ea"/>
                </a:rPr>
                <a:t>的判断，如果认定</a:t>
              </a:r>
            </a:p>
            <a:p>
              <a:pPr>
                <a:defRPr/>
              </a:pPr>
              <a:r>
                <a:rPr lang="zh-CN" altLang="en-US" dirty="0">
                  <a:latin typeface="+mn-ea"/>
                  <a:ea typeface="+mn-ea"/>
                </a:rPr>
                <a:t>急迫且重要，</a:t>
              </a:r>
            </a:p>
            <a:p>
              <a:pPr>
                <a:defRPr/>
              </a:pPr>
              <a:r>
                <a:rPr lang="zh-CN" altLang="en-US" dirty="0">
                  <a:latin typeface="+mn-ea"/>
                  <a:ea typeface="+mn-ea"/>
                </a:rPr>
                <a:t>自然就有执行力</a:t>
              </a:r>
            </a:p>
          </p:txBody>
        </p:sp>
      </p:grpSp>
      <p:sp>
        <p:nvSpPr>
          <p:cNvPr id="107545" name="Rectangle 25"/>
          <p:cNvSpPr>
            <a:spLocks noChangeArrowheads="1"/>
          </p:cNvSpPr>
          <p:nvPr/>
        </p:nvSpPr>
        <p:spPr bwMode="gray">
          <a:xfrm>
            <a:off x="934779" y="254000"/>
            <a:ext cx="6659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107546" name="Text Box 26"/>
          <p:cNvSpPr txBox="1">
            <a:spLocks noChangeArrowheads="1"/>
          </p:cNvSpPr>
          <p:nvPr/>
        </p:nvSpPr>
        <p:spPr bwMode="auto">
          <a:xfrm rot="1678001">
            <a:off x="3816350" y="1665288"/>
            <a:ext cx="671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zh-CN">
                <a:latin typeface="+mn-ea"/>
                <a:ea typeface="+mn-ea"/>
              </a:rPr>
              <a:t>plan</a:t>
            </a:r>
          </a:p>
        </p:txBody>
      </p:sp>
      <p:sp>
        <p:nvSpPr>
          <p:cNvPr id="107547" name="Text Box 27"/>
          <p:cNvSpPr txBox="1">
            <a:spLocks noChangeArrowheads="1"/>
          </p:cNvSpPr>
          <p:nvPr/>
        </p:nvSpPr>
        <p:spPr bwMode="auto">
          <a:xfrm rot="-1719609">
            <a:off x="4500563" y="1628775"/>
            <a:ext cx="900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zh-CN" altLang="en-US" sz="2000">
                <a:latin typeface="+mn-ea"/>
                <a:ea typeface="+mn-ea"/>
              </a:rPr>
              <a:t>计划</a:t>
            </a:r>
          </a:p>
        </p:txBody>
      </p:sp>
      <p:pic>
        <p:nvPicPr>
          <p:cNvPr id="107548" name="Picture 28" descr="box_ref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3098800"/>
            <a:ext cx="16922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49" name="Text Box 29"/>
          <p:cNvSpPr txBox="1">
            <a:spLocks noChangeArrowheads="1"/>
          </p:cNvSpPr>
          <p:nvPr/>
        </p:nvSpPr>
        <p:spPr bwMode="auto">
          <a:xfrm rot="1145400">
            <a:off x="1295400" y="3567113"/>
            <a:ext cx="89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zh-CN">
                <a:latin typeface="+mn-ea"/>
                <a:ea typeface="+mn-ea"/>
              </a:rPr>
              <a:t>Action</a:t>
            </a:r>
          </a:p>
        </p:txBody>
      </p:sp>
      <p:sp>
        <p:nvSpPr>
          <p:cNvPr id="107550" name="Text Box 30"/>
          <p:cNvSpPr txBox="1">
            <a:spLocks noChangeArrowheads="1"/>
          </p:cNvSpPr>
          <p:nvPr/>
        </p:nvSpPr>
        <p:spPr bwMode="auto">
          <a:xfrm rot="-1719609">
            <a:off x="2051050" y="3500438"/>
            <a:ext cx="900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zh-CN" altLang="en-US" sz="2000">
                <a:latin typeface="+mn-ea"/>
                <a:ea typeface="+mn-ea"/>
              </a:rPr>
              <a:t>行动</a:t>
            </a:r>
          </a:p>
        </p:txBody>
      </p:sp>
      <p:pic>
        <p:nvPicPr>
          <p:cNvPr id="107551" name="Picture 31" descr="box_ref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5084763"/>
            <a:ext cx="16922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52" name="Text Box 32"/>
          <p:cNvSpPr txBox="1">
            <a:spLocks noChangeArrowheads="1"/>
          </p:cNvSpPr>
          <p:nvPr/>
        </p:nvSpPr>
        <p:spPr bwMode="auto">
          <a:xfrm rot="1087441">
            <a:off x="3767264" y="5515253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zh-CN">
                <a:latin typeface="+mn-ea"/>
                <a:ea typeface="+mn-ea"/>
              </a:rPr>
              <a:t>Check</a:t>
            </a:r>
          </a:p>
        </p:txBody>
      </p:sp>
      <p:sp>
        <p:nvSpPr>
          <p:cNvPr id="107553" name="Text Box 33"/>
          <p:cNvSpPr txBox="1">
            <a:spLocks noChangeArrowheads="1"/>
          </p:cNvSpPr>
          <p:nvPr/>
        </p:nvSpPr>
        <p:spPr bwMode="auto">
          <a:xfrm rot="-1719609">
            <a:off x="4427538" y="5480050"/>
            <a:ext cx="104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zh-CN" altLang="en-US" sz="2000" dirty="0">
                <a:latin typeface="+mn-ea"/>
                <a:ea typeface="+mn-ea"/>
              </a:rPr>
              <a:t>检查</a:t>
            </a:r>
          </a:p>
        </p:txBody>
      </p:sp>
      <p:pic>
        <p:nvPicPr>
          <p:cNvPr id="107554" name="Picture 34" descr="box_refl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3105150"/>
            <a:ext cx="16922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55" name="Text Box 35"/>
          <p:cNvSpPr txBox="1">
            <a:spLocks noChangeArrowheads="1"/>
          </p:cNvSpPr>
          <p:nvPr/>
        </p:nvSpPr>
        <p:spPr bwMode="auto">
          <a:xfrm rot="1411813">
            <a:off x="6342276" y="3572153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zh-CN">
                <a:latin typeface="+mn-ea"/>
                <a:ea typeface="+mn-ea"/>
              </a:rPr>
              <a:t>Do</a:t>
            </a:r>
          </a:p>
        </p:txBody>
      </p:sp>
      <p:sp>
        <p:nvSpPr>
          <p:cNvPr id="107556" name="Text Box 36"/>
          <p:cNvSpPr txBox="1">
            <a:spLocks noChangeArrowheads="1"/>
          </p:cNvSpPr>
          <p:nvPr/>
        </p:nvSpPr>
        <p:spPr bwMode="auto">
          <a:xfrm rot="-1719609">
            <a:off x="6911975" y="3476625"/>
            <a:ext cx="938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zh-CN" altLang="en-US" sz="2000">
                <a:latin typeface="+mn-ea"/>
                <a:ea typeface="+mn-ea"/>
              </a:rPr>
              <a:t>执行</a:t>
            </a:r>
          </a:p>
        </p:txBody>
      </p:sp>
      <p:cxnSp>
        <p:nvCxnSpPr>
          <p:cNvPr id="7" name="直接连接符 6"/>
          <p:cNvCxnSpPr>
            <a:stCxn id="107542" idx="2"/>
          </p:cNvCxnSpPr>
          <p:nvPr/>
        </p:nvCxnSpPr>
        <p:spPr>
          <a:xfrm>
            <a:off x="7417594" y="2647950"/>
            <a:ext cx="18948" cy="493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040218" y="4009071"/>
            <a:ext cx="160610" cy="481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107535" idx="1"/>
            <a:endCxn id="107553" idx="3"/>
          </p:cNvCxnSpPr>
          <p:nvPr/>
        </p:nvCxnSpPr>
        <p:spPr>
          <a:xfrm flipH="1">
            <a:off x="5408123" y="5311747"/>
            <a:ext cx="603739" cy="116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3027363" y="5253866"/>
            <a:ext cx="644526" cy="174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1600278" y="3886189"/>
            <a:ext cx="76198" cy="603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1638377" y="2647950"/>
            <a:ext cx="190495" cy="493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757540" y="187106"/>
            <a:ext cx="5948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99"/>
              </a:buClr>
              <a:buSzPct val="70000"/>
            </a:pPr>
            <a:r>
              <a:rPr lang="en-US" altLang="zh-CN" sz="2400" dirty="0" smtClean="0"/>
              <a:t>3</a:t>
            </a:r>
            <a:r>
              <a:rPr lang="zh-CN" altLang="en-US" sz="2400" dirty="0" smtClean="0"/>
              <a:t>、定好计划提高执行力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8154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7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7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7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6" grpId="0"/>
      <p:bldP spid="107547" grpId="0"/>
      <p:bldP spid="107549" grpId="0"/>
      <p:bldP spid="107550" grpId="0"/>
      <p:bldP spid="107552" grpId="0"/>
      <p:bldP spid="107553" grpId="0"/>
      <p:bldP spid="107555" grpId="0"/>
      <p:bldP spid="107556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回顾">
  <a:themeElements>
    <a:clrScheme name="回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TM02892315[[fn=丝状]]</Template>
  <TotalTime>193</TotalTime>
  <Words>865</Words>
  <Application>Microsoft Office PowerPoint</Application>
  <PresentationFormat>全屏显示(4:3)</PresentationFormat>
  <Paragraphs>90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굴림</vt:lpstr>
      <vt:lpstr>맑은 고딕</vt:lpstr>
      <vt:lpstr>楷体_GB2312</vt:lpstr>
      <vt:lpstr>宋体</vt:lpstr>
      <vt:lpstr>微软雅黑</vt:lpstr>
      <vt:lpstr>Arial</vt:lpstr>
      <vt:lpstr>Arial Black</vt:lpstr>
      <vt:lpstr>Calibri</vt:lpstr>
      <vt:lpstr>Calibri Light</vt:lpstr>
      <vt:lpstr>Wingdings</vt:lpstr>
      <vt:lpstr>Wingdings 2</vt:lpstr>
      <vt:lpstr>HDOfficeLightV0</vt:lpstr>
      <vt:lpstr>回顾</vt:lpstr>
      <vt:lpstr>做完、做对、做好</vt:lpstr>
      <vt:lpstr>   PDCA是英语单词Plan、Do、Check和Action的第一个字母缩写。它的基本原理，就是做任何一项工作，首先有个设想，根据设想提出一个计划；然后按照计划规定去执行、检查和总结；最后通过工作循环，一步一步地提高水平，把工作越做越好，这也是做好所有工作的一般规律。</vt:lpstr>
      <vt:lpstr> PDCA计划循环法一般可分为四个阶段和八个步骤的循环系统。</vt:lpstr>
      <vt:lpstr> 1、PDCA四个阶段的工作循环 </vt:lpstr>
      <vt:lpstr>2、PDCA 8个步骤</vt:lpstr>
      <vt:lpstr>PowerPoint 演示文稿</vt:lpstr>
      <vt:lpstr>PowerPoint 演示文稿</vt:lpstr>
      <vt:lpstr>PowerPoint 演示文稿</vt:lpstr>
      <vt:lpstr>PowerPoint 演示文稿</vt:lpstr>
      <vt:lpstr>案例一、大学生的人生道路</vt:lpstr>
      <vt:lpstr>PowerPoint 演示文稿</vt:lpstr>
      <vt:lpstr>案例二、个人日常工作中如何使用PDCA</vt:lpstr>
      <vt:lpstr>PowerPoint 演示文稿</vt:lpstr>
      <vt:lpstr>思考问题：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178</cp:revision>
  <dcterms:created xsi:type="dcterms:W3CDTF">2017-08-02T01:36:13Z</dcterms:created>
  <dcterms:modified xsi:type="dcterms:W3CDTF">2019-02-16T10:44:30Z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2052-10.1.0.6690</vt:lpwstr>
  </property>
</Properties>
</file>