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723" r:id="rId2"/>
    <p:sldId id="719" r:id="rId3"/>
    <p:sldId id="722" r:id="rId4"/>
    <p:sldId id="724" r:id="rId5"/>
    <p:sldId id="718" r:id="rId6"/>
    <p:sldId id="728" r:id="rId7"/>
    <p:sldId id="727" r:id="rId8"/>
    <p:sldId id="717" r:id="rId9"/>
    <p:sldId id="720" r:id="rId10"/>
    <p:sldId id="721" r:id="rId11"/>
    <p:sldId id="725" r:id="rId12"/>
    <p:sldId id="726" r:id="rId13"/>
    <p:sldId id="729" r:id="rId14"/>
  </p:sldIdLst>
  <p:sldSz cx="9144000" cy="5143500" type="screen16x9"/>
  <p:notesSz cx="6858000" cy="9144000"/>
  <p:embeddedFontLst>
    <p:embeddedFont>
      <p:font typeface="等线" panose="02010600030101010101" pitchFamily="2" charset="-122"/>
      <p:regular r:id="rId16"/>
      <p:bold r:id="rId17"/>
    </p:embeddedFont>
    <p:embeddedFont>
      <p:font typeface="黑体" panose="02010609060101010101" pitchFamily="49" charset="-122"/>
      <p:regular r:id="rId18"/>
    </p:embeddedFont>
    <p:embeddedFont>
      <p:font typeface="宋体" panose="02010600030101010101" pitchFamily="2" charset="-122"/>
      <p:regular r:id="rId19"/>
    </p:embeddedFont>
    <p:embeddedFont>
      <p:font typeface="微软雅黑" panose="020B0503020204020204" pitchFamily="34" charset="-122"/>
      <p:regular r:id="rId20"/>
      <p:bold r:id="rId21"/>
    </p:embeddedFont>
    <p:embeddedFont>
      <p:font typeface="Arial" panose="020B0604020202020204" pitchFamily="34" charset="0"/>
      <p:regular r:id="rId22"/>
    </p:embeddedFont>
    <p:embeddedFont>
      <p:font typeface="Arial" panose="020B0604020202020204" pitchFamily="34" charset="0"/>
      <p:regular r:id="rId22"/>
    </p:embeddedFont>
    <p:embeddedFont>
      <p:font typeface="Calibri" panose="020F0502020204030204" pitchFamily="34" charset="0"/>
      <p:regular r:id="rId23"/>
      <p:bold r:id="rId24"/>
      <p:italic r:id="rId25"/>
      <p:boldItalic r:id="rId26"/>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531">
          <p15:clr>
            <a:srgbClr val="A4A3A4"/>
          </p15:clr>
        </p15:guide>
        <p15:guide id="2" orient="horz" pos="2845">
          <p15:clr>
            <a:srgbClr val="A4A3A4"/>
          </p15:clr>
        </p15:guide>
        <p15:guide id="3" orient="horz" pos="3208">
          <p15:clr>
            <a:srgbClr val="A4A3A4"/>
          </p15:clr>
        </p15:guide>
        <p15:guide id="4" orient="horz" pos="1620">
          <p15:clr>
            <a:srgbClr val="A4A3A4"/>
          </p15:clr>
        </p15:guide>
        <p15:guide id="5" orient="horz" pos="1756">
          <p15:clr>
            <a:srgbClr val="A4A3A4"/>
          </p15:clr>
        </p15:guide>
        <p15:guide id="6" pos="2880">
          <p15:clr>
            <a:srgbClr val="A4A3A4"/>
          </p15:clr>
        </p15:guide>
        <p15:guide id="7" pos="385">
          <p15:clr>
            <a:srgbClr val="A4A3A4"/>
          </p15:clr>
        </p15:guide>
        <p15:guide id="8" pos="5375">
          <p15:clr>
            <a:srgbClr val="A4A3A4"/>
          </p15:clr>
        </p15:guide>
        <p15:guide id="9" pos="612">
          <p15:clr>
            <a:srgbClr val="A4A3A4"/>
          </p15:clr>
        </p15:guide>
        <p15:guide id="10" pos="5148">
          <p15:clr>
            <a:srgbClr val="A4A3A4"/>
          </p15:clr>
        </p15:guide>
        <p15:guide id="11" pos="1746">
          <p15:clr>
            <a:srgbClr val="A4A3A4"/>
          </p15:clr>
        </p15:guide>
        <p15:guide id="12" pos="4014">
          <p15:clr>
            <a:srgbClr val="A4A3A4"/>
          </p15:clr>
        </p15:guide>
        <p15:guide id="13" pos="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20" y="188"/>
      </p:cViewPr>
      <p:guideLst>
        <p:guide orient="horz" pos="531"/>
        <p:guide orient="horz" pos="2845"/>
        <p:guide orient="horz" pos="3208"/>
        <p:guide orient="horz" pos="1620"/>
        <p:guide orient="horz" pos="1756"/>
        <p:guide pos="2880"/>
        <p:guide pos="385"/>
        <p:guide pos="5375"/>
        <p:guide pos="612"/>
        <p:guide pos="5148"/>
        <p:guide pos="1746"/>
        <p:guide pos="4014"/>
        <p:guide pos="521"/>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a:extLst>
              <a:ext uri="{FF2B5EF4-FFF2-40B4-BE49-F238E27FC236}">
                <a16:creationId xmlns:a16="http://schemas.microsoft.com/office/drawing/2014/main" id="{7AA63155-9182-453B-81A5-1F3CCAE41C25}"/>
              </a:ext>
            </a:extLst>
          </p:cNvPr>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200"/>
            </a:lvl1pPr>
          </a:lstStyle>
          <a:p>
            <a:pPr>
              <a:defRPr/>
            </a:pPr>
            <a:endParaRPr lang="zh-CN" altLang="zh-CN"/>
          </a:p>
        </p:txBody>
      </p:sp>
      <p:sp>
        <p:nvSpPr>
          <p:cNvPr id="2051" name="日期占位符 2">
            <a:extLst>
              <a:ext uri="{FF2B5EF4-FFF2-40B4-BE49-F238E27FC236}">
                <a16:creationId xmlns:a16="http://schemas.microsoft.com/office/drawing/2014/main" id="{620E32C0-787A-4C15-A8C8-183364701FCB}"/>
              </a:ext>
            </a:extLst>
          </p:cNvPr>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a:lvl1pPr>
          </a:lstStyle>
          <a:p>
            <a:pPr>
              <a:defRPr/>
            </a:pPr>
            <a:fld id="{4EA9568A-E790-459B-806C-BD9AD8989BA1}" type="datetime1">
              <a:rPr lang="zh-CN" altLang="en-US"/>
              <a:pPr>
                <a:defRPr/>
              </a:pPr>
              <a:t>2018/12/28</a:t>
            </a:fld>
            <a:endParaRPr lang="zh-CN" altLang="en-US" sz="1200"/>
          </a:p>
        </p:txBody>
      </p:sp>
      <p:sp>
        <p:nvSpPr>
          <p:cNvPr id="2052" name="幻灯片图像占位符 3">
            <a:extLst>
              <a:ext uri="{FF2B5EF4-FFF2-40B4-BE49-F238E27FC236}">
                <a16:creationId xmlns:a16="http://schemas.microsoft.com/office/drawing/2014/main" id="{B3DA545E-A70F-4696-BF68-95BFA9626B7B}"/>
              </a:ext>
            </a:extLst>
          </p:cNvPr>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备注占位符 4">
            <a:extLst>
              <a:ext uri="{FF2B5EF4-FFF2-40B4-BE49-F238E27FC236}">
                <a16:creationId xmlns:a16="http://schemas.microsoft.com/office/drawing/2014/main" id="{F5A013E9-AE86-4D88-9F90-A7CCB214A9E8}"/>
              </a:ext>
            </a:extLst>
          </p:cNvPr>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a:t>单击此处编辑母版文本样式</a:t>
            </a:r>
          </a:p>
          <a:p>
            <a:pPr>
              <a:defRPr/>
            </a:pPr>
            <a:r>
              <a:rPr lang="zh-CN" altLang="en-US"/>
              <a:t>第二级</a:t>
            </a:r>
          </a:p>
          <a:p>
            <a:pPr>
              <a:defRPr/>
            </a:pPr>
            <a:r>
              <a:rPr lang="zh-CN" altLang="en-US"/>
              <a:t>第三级</a:t>
            </a:r>
          </a:p>
          <a:p>
            <a:pPr>
              <a:defRPr/>
            </a:pPr>
            <a:r>
              <a:rPr lang="zh-CN" altLang="en-US"/>
              <a:t>第四级</a:t>
            </a:r>
          </a:p>
          <a:p>
            <a:pPr>
              <a:defRPr/>
            </a:pPr>
            <a:r>
              <a:rPr lang="zh-CN" altLang="en-US"/>
              <a:t>第五级</a:t>
            </a:r>
          </a:p>
        </p:txBody>
      </p:sp>
      <p:sp>
        <p:nvSpPr>
          <p:cNvPr id="2054" name="页脚占位符 5">
            <a:extLst>
              <a:ext uri="{FF2B5EF4-FFF2-40B4-BE49-F238E27FC236}">
                <a16:creationId xmlns:a16="http://schemas.microsoft.com/office/drawing/2014/main" id="{66DB1A98-0254-4893-93F1-0F3AD1847293}"/>
              </a:ext>
            </a:extLst>
          </p:cNvPr>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anose="020B0604020202020204" pitchFamily="34" charset="0"/>
              <a:buNone/>
              <a:defRPr sz="1200"/>
            </a:lvl1pPr>
          </a:lstStyle>
          <a:p>
            <a:pPr>
              <a:defRPr/>
            </a:pPr>
            <a:endParaRPr lang="zh-CN" altLang="zh-CN"/>
          </a:p>
        </p:txBody>
      </p:sp>
      <p:sp>
        <p:nvSpPr>
          <p:cNvPr id="2055" name="灯片编号占位符 6">
            <a:extLst>
              <a:ext uri="{FF2B5EF4-FFF2-40B4-BE49-F238E27FC236}">
                <a16:creationId xmlns:a16="http://schemas.microsoft.com/office/drawing/2014/main" id="{3B2D1664-DF04-4D34-B63B-191D1E94217D}"/>
              </a:ext>
            </a:extLst>
          </p:cNvPr>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a:lvl1pPr>
          </a:lstStyle>
          <a:p>
            <a:pPr>
              <a:defRPr/>
            </a:pPr>
            <a:fld id="{3767094A-9ACD-4C2E-8C1C-A220EC5A42EC}" type="slidenum">
              <a:rPr lang="zh-CN" altLang="en-US"/>
              <a:pPr>
                <a:defRPr/>
              </a:pPr>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F4381F-14D7-45E1-8C22-84CD26B0B1D9}"/>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D01D27A-5106-4905-AA31-EA05E4318984}"/>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388611957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36801B-689F-4347-8713-6B5227A781A5}"/>
              </a:ext>
            </a:extLst>
          </p:cNvPr>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4809D05-BB2A-4F89-B2C0-EB86F8C98FA4}"/>
              </a:ext>
            </a:extLst>
          </p:cNvPr>
          <p:cNvSpPr>
            <a:spLocks noGrp="1"/>
          </p:cNvSpPr>
          <p:nvPr>
            <p:ph type="body" orient="vert" idx="1"/>
          </p:nvPr>
        </p:nvSpPr>
        <p:spPr>
          <a:xfrm>
            <a:off x="628650" y="1370013"/>
            <a:ext cx="7886700" cy="3262312"/>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4102449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45E1357-AF5E-4828-B7E0-5BF1A279D9DE}"/>
              </a:ext>
            </a:extLst>
          </p:cNvPr>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3A27354-93C4-433B-BE44-7910AE9EDBA6}"/>
              </a:ext>
            </a:extLst>
          </p:cNvPr>
          <p:cNvSpPr>
            <a:spLocks noGrp="1"/>
          </p:cNvSpPr>
          <p:nvPr>
            <p:ph type="body" orient="vert" idx="1"/>
          </p:nvPr>
        </p:nvSpPr>
        <p:spPr>
          <a:xfrm>
            <a:off x="628650" y="274638"/>
            <a:ext cx="5762625" cy="4357687"/>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7634374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61835-01A9-4DA7-BC82-C3DFF69E0797}"/>
              </a:ext>
            </a:extLst>
          </p:cNvPr>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4377943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ED725D-F96A-445F-BA02-C985CAF8ECFA}"/>
              </a:ext>
            </a:extLst>
          </p:cNvPr>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BFBB2F0-D36A-46F7-84F0-362D9C19B341}"/>
              </a:ext>
            </a:extLst>
          </p:cNvPr>
          <p:cNvSpPr>
            <a:spLocks noGrp="1"/>
          </p:cNvSpPr>
          <p:nvPr>
            <p:ph idx="1"/>
          </p:nvPr>
        </p:nvSpPr>
        <p:spPr>
          <a:xfrm>
            <a:off x="628650" y="1370013"/>
            <a:ext cx="7886700" cy="326231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6394518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D03121-D941-4881-9658-BDAD17DD2EEE}"/>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EAC3966-901E-44EF-AD68-2FE23315342B}"/>
              </a:ext>
            </a:extLst>
          </p:cNvPr>
          <p:cNvSpPr>
            <a:spLocks noGrp="1"/>
          </p:cNvSpPr>
          <p:nvPr>
            <p:ph type="body" idx="1"/>
          </p:nvPr>
        </p:nvSpPr>
        <p:spPr>
          <a:xfrm>
            <a:off x="623888" y="3441700"/>
            <a:ext cx="7886700" cy="11255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Tree>
    <p:extLst>
      <p:ext uri="{BB962C8B-B14F-4D97-AF65-F5344CB8AC3E}">
        <p14:creationId xmlns:p14="http://schemas.microsoft.com/office/powerpoint/2010/main" val="369033719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D85A4-C59C-4713-9CC2-0AF7B75B8DE4}"/>
              </a:ext>
            </a:extLst>
          </p:cNvPr>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EBEFDCD-AB38-4FB7-A59B-70CF2358781A}"/>
              </a:ext>
            </a:extLst>
          </p:cNvPr>
          <p:cNvSpPr>
            <a:spLocks noGrp="1"/>
          </p:cNvSpPr>
          <p:nvPr>
            <p:ph sz="half" idx="1"/>
          </p:nvPr>
        </p:nvSpPr>
        <p:spPr>
          <a:xfrm>
            <a:off x="628650" y="1370013"/>
            <a:ext cx="3867150" cy="326231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CA0B940-C235-4531-B5E6-1FAC5CD37F9A}"/>
              </a:ext>
            </a:extLst>
          </p:cNvPr>
          <p:cNvSpPr>
            <a:spLocks noGrp="1"/>
          </p:cNvSpPr>
          <p:nvPr>
            <p:ph sz="half" idx="2"/>
          </p:nvPr>
        </p:nvSpPr>
        <p:spPr>
          <a:xfrm>
            <a:off x="4648200" y="1370013"/>
            <a:ext cx="3867150" cy="3262312"/>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1234114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426465-68A9-4EBE-9061-30CC62FB4852}"/>
              </a:ext>
            </a:extLst>
          </p:cNvPr>
          <p:cNvSpPr>
            <a:spLocks noGrp="1"/>
          </p:cNvSpPr>
          <p:nvPr>
            <p:ph type="title"/>
          </p:nvPr>
        </p:nvSpPr>
        <p:spPr>
          <a:xfrm>
            <a:off x="630238" y="274638"/>
            <a:ext cx="7886700" cy="993775"/>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051D8CA-89D2-45CE-B47D-27A33E703D26}"/>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FA1EA92-94AA-4902-97F9-271814B331E9}"/>
              </a:ext>
            </a:extLst>
          </p:cNvPr>
          <p:cNvSpPr>
            <a:spLocks noGrp="1"/>
          </p:cNvSpPr>
          <p:nvPr>
            <p:ph sz="half" idx="2"/>
          </p:nvPr>
        </p:nvSpPr>
        <p:spPr>
          <a:xfrm>
            <a:off x="630238" y="1879600"/>
            <a:ext cx="3868737" cy="276225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D6EB481-2716-49F8-AAAB-6A6BC2A803A4}"/>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E4D0389-0540-4A26-9FA9-F704F1FEE2EC}"/>
              </a:ext>
            </a:extLst>
          </p:cNvPr>
          <p:cNvSpPr>
            <a:spLocks noGrp="1"/>
          </p:cNvSpPr>
          <p:nvPr>
            <p:ph sz="quarter" idx="4"/>
          </p:nvPr>
        </p:nvSpPr>
        <p:spPr>
          <a:xfrm>
            <a:off x="4629150" y="1879600"/>
            <a:ext cx="3887788" cy="2762250"/>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2347979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BC5610-8979-4827-95C8-DC942C3B086F}"/>
              </a:ext>
            </a:extLst>
          </p:cNvPr>
          <p:cNvSpPr>
            <a:spLocks noGrp="1"/>
          </p:cNvSpPr>
          <p:nvPr>
            <p:ph type="title"/>
          </p:nvPr>
        </p:nvSpPr>
        <p:spPr>
          <a:xfrm>
            <a:off x="628650" y="274638"/>
            <a:ext cx="7886700" cy="993775"/>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1629274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07832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4FE57F-8BA2-4E05-8968-27A7B17DB6CE}"/>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E630158-D861-4431-B90D-D096830E61CC}"/>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C39CA0-3A99-47ED-9178-E6B96771E002}"/>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extLst>
      <p:ext uri="{BB962C8B-B14F-4D97-AF65-F5344CB8AC3E}">
        <p14:creationId xmlns:p14="http://schemas.microsoft.com/office/powerpoint/2010/main" val="198468153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3904D9-2B71-4B29-BCD8-66B22FD1A62A}"/>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0BF0DCE-FC70-4BDC-A456-61BF5AC9D794}"/>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a:extLst>
              <a:ext uri="{FF2B5EF4-FFF2-40B4-BE49-F238E27FC236}">
                <a16:creationId xmlns:a16="http://schemas.microsoft.com/office/drawing/2014/main" id="{285DBBB3-4A54-4E21-B05D-A03733D493BE}"/>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Tree>
    <p:extLst>
      <p:ext uri="{BB962C8B-B14F-4D97-AF65-F5344CB8AC3E}">
        <p14:creationId xmlns:p14="http://schemas.microsoft.com/office/powerpoint/2010/main" val="197588086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3" descr="C:\Users\chenkui\Desktop\未命名的-1.png">
            <a:extLst>
              <a:ext uri="{FF2B5EF4-FFF2-40B4-BE49-F238E27FC236}">
                <a16:creationId xmlns:a16="http://schemas.microsoft.com/office/drawing/2014/main" id="{223C99E1-B53D-41BE-9508-34930081443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STAY%20HUNGRY%20STAY%20FOOLISH.mp4" TargetMode="External"/><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15">
            <a:extLst>
              <a:ext uri="{FF2B5EF4-FFF2-40B4-BE49-F238E27FC236}">
                <a16:creationId xmlns:a16="http://schemas.microsoft.com/office/drawing/2014/main" id="{CD828C89-7939-4C64-9B60-45D61BBAB5AB}"/>
              </a:ext>
            </a:extLst>
          </p:cNvPr>
          <p:cNvGrpSpPr>
            <a:grpSpLocks/>
          </p:cNvGrpSpPr>
          <p:nvPr/>
        </p:nvGrpSpPr>
        <p:grpSpPr bwMode="auto">
          <a:xfrm>
            <a:off x="-9525" y="4765675"/>
            <a:ext cx="9163050" cy="377825"/>
            <a:chOff x="0" y="0"/>
            <a:chExt cx="9163025" cy="377953"/>
          </a:xfrm>
        </p:grpSpPr>
        <p:sp>
          <p:nvSpPr>
            <p:cNvPr id="3085" name="矩形 26">
              <a:extLst>
                <a:ext uri="{FF2B5EF4-FFF2-40B4-BE49-F238E27FC236}">
                  <a16:creationId xmlns:a16="http://schemas.microsoft.com/office/drawing/2014/main" id="{A2B71835-48BA-4A7F-A501-9F0729BDB951}"/>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86" name="矩形 27">
              <a:extLst>
                <a:ext uri="{FF2B5EF4-FFF2-40B4-BE49-F238E27FC236}">
                  <a16:creationId xmlns:a16="http://schemas.microsoft.com/office/drawing/2014/main" id="{132AA33A-7CFB-422A-A17E-BFD29A99148C}"/>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87" name="矩形 28">
              <a:extLst>
                <a:ext uri="{FF2B5EF4-FFF2-40B4-BE49-F238E27FC236}">
                  <a16:creationId xmlns:a16="http://schemas.microsoft.com/office/drawing/2014/main" id="{B1D7B5BC-7CA7-4668-873D-312EAB6A7603}"/>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88" name="等腰三角形 29">
              <a:extLst>
                <a:ext uri="{FF2B5EF4-FFF2-40B4-BE49-F238E27FC236}">
                  <a16:creationId xmlns:a16="http://schemas.microsoft.com/office/drawing/2014/main" id="{64288356-3760-4AE8-BCAB-DA6A5882699B}"/>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89" name="等腰三角形 30">
              <a:extLst>
                <a:ext uri="{FF2B5EF4-FFF2-40B4-BE49-F238E27FC236}">
                  <a16:creationId xmlns:a16="http://schemas.microsoft.com/office/drawing/2014/main" id="{33192EED-B217-4A9F-8DA6-72D1C0B80031}"/>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3075" name="TextBox 44">
            <a:extLst>
              <a:ext uri="{FF2B5EF4-FFF2-40B4-BE49-F238E27FC236}">
                <a16:creationId xmlns:a16="http://schemas.microsoft.com/office/drawing/2014/main" id="{F316FB67-21C8-4D0B-B12C-6D30E2C228C5}"/>
              </a:ext>
            </a:extLst>
          </p:cNvPr>
          <p:cNvSpPr>
            <a:spLocks noChangeArrowheads="1"/>
          </p:cNvSpPr>
          <p:nvPr/>
        </p:nvSpPr>
        <p:spPr bwMode="auto">
          <a:xfrm>
            <a:off x="6945313" y="4797425"/>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076" name="组合 24">
            <a:extLst>
              <a:ext uri="{FF2B5EF4-FFF2-40B4-BE49-F238E27FC236}">
                <a16:creationId xmlns:a16="http://schemas.microsoft.com/office/drawing/2014/main" id="{15D3FB01-5308-447E-80FE-B3B8BFD3F51D}"/>
              </a:ext>
            </a:extLst>
          </p:cNvPr>
          <p:cNvGrpSpPr>
            <a:grpSpLocks/>
          </p:cNvGrpSpPr>
          <p:nvPr/>
        </p:nvGrpSpPr>
        <p:grpSpPr bwMode="auto">
          <a:xfrm>
            <a:off x="0" y="242888"/>
            <a:ext cx="9163050" cy="561975"/>
            <a:chOff x="0" y="0"/>
            <a:chExt cx="9163025" cy="564356"/>
          </a:xfrm>
        </p:grpSpPr>
        <p:grpSp>
          <p:nvGrpSpPr>
            <p:cNvPr id="3079" name="组合 9">
              <a:extLst>
                <a:ext uri="{FF2B5EF4-FFF2-40B4-BE49-F238E27FC236}">
                  <a16:creationId xmlns:a16="http://schemas.microsoft.com/office/drawing/2014/main" id="{4E9388A4-8837-4B1A-8173-B066D1DE639A}"/>
                </a:ext>
              </a:extLst>
            </p:cNvPr>
            <p:cNvGrpSpPr>
              <a:grpSpLocks/>
            </p:cNvGrpSpPr>
            <p:nvPr/>
          </p:nvGrpSpPr>
          <p:grpSpPr bwMode="auto">
            <a:xfrm flipH="1">
              <a:off x="9060600" y="0"/>
              <a:ext cx="102425" cy="564356"/>
              <a:chOff x="0" y="0"/>
              <a:chExt cx="98744" cy="564356"/>
            </a:xfrm>
          </p:grpSpPr>
          <p:sp>
            <p:nvSpPr>
              <p:cNvPr id="3083" name="矩形 40">
                <a:extLst>
                  <a:ext uri="{FF2B5EF4-FFF2-40B4-BE49-F238E27FC236}">
                    <a16:creationId xmlns:a16="http://schemas.microsoft.com/office/drawing/2014/main" id="{EC934EEC-B11F-4C63-9F6A-E82421FFFF7A}"/>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84" name="直接连接符 41">
                <a:extLst>
                  <a:ext uri="{FF2B5EF4-FFF2-40B4-BE49-F238E27FC236}">
                    <a16:creationId xmlns:a16="http://schemas.microsoft.com/office/drawing/2014/main" id="{42C0B7B6-45EF-4059-9D25-C027D9E0E82E}"/>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080" name="组合 3">
              <a:extLst>
                <a:ext uri="{FF2B5EF4-FFF2-40B4-BE49-F238E27FC236}">
                  <a16:creationId xmlns:a16="http://schemas.microsoft.com/office/drawing/2014/main" id="{3DC23A10-9A6E-438E-8755-2751A8F0F492}"/>
                </a:ext>
              </a:extLst>
            </p:cNvPr>
            <p:cNvGrpSpPr>
              <a:grpSpLocks/>
            </p:cNvGrpSpPr>
            <p:nvPr/>
          </p:nvGrpSpPr>
          <p:grpSpPr bwMode="auto">
            <a:xfrm>
              <a:off x="0" y="0"/>
              <a:ext cx="480244" cy="564356"/>
              <a:chOff x="0" y="0"/>
              <a:chExt cx="480244" cy="564356"/>
            </a:xfrm>
          </p:grpSpPr>
          <p:sp>
            <p:nvSpPr>
              <p:cNvPr id="3081" name="矩形 36">
                <a:extLst>
                  <a:ext uri="{FF2B5EF4-FFF2-40B4-BE49-F238E27FC236}">
                    <a16:creationId xmlns:a16="http://schemas.microsoft.com/office/drawing/2014/main" id="{FA99C8FB-ECF9-4BE1-8DEE-9AF83D9C5C9F}"/>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82" name="直接连接符 37">
                <a:extLst>
                  <a:ext uri="{FF2B5EF4-FFF2-40B4-BE49-F238E27FC236}">
                    <a16:creationId xmlns:a16="http://schemas.microsoft.com/office/drawing/2014/main" id="{AD20463B-1421-4E05-A02F-155F8814C02D}"/>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3077" name="矩形 1">
            <a:extLst>
              <a:ext uri="{FF2B5EF4-FFF2-40B4-BE49-F238E27FC236}">
                <a16:creationId xmlns:a16="http://schemas.microsoft.com/office/drawing/2014/main" id="{75826FA5-A735-4E4F-9D4A-25D893E464A4}"/>
              </a:ext>
            </a:extLst>
          </p:cNvPr>
          <p:cNvSpPr>
            <a:spLocks noChangeArrowheads="1"/>
          </p:cNvSpPr>
          <p:nvPr/>
        </p:nvSpPr>
        <p:spPr bwMode="auto">
          <a:xfrm>
            <a:off x="2876550" y="1563688"/>
            <a:ext cx="33909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5000">
                <a:solidFill>
                  <a:srgbClr val="333333"/>
                </a:solidFill>
                <a:latin typeface="微软雅黑" panose="020B0503020204020204" pitchFamily="34" charset="-122"/>
                <a:ea typeface="微软雅黑" panose="020B0503020204020204" pitchFamily="34" charset="-122"/>
              </a:rPr>
              <a:t>思维与行为</a:t>
            </a:r>
            <a:endParaRPr lang="zh-CN" altLang="en-US" sz="5000"/>
          </a:p>
        </p:txBody>
      </p:sp>
      <p:sp>
        <p:nvSpPr>
          <p:cNvPr id="3078" name="TextBox 39">
            <a:extLst>
              <a:ext uri="{FF2B5EF4-FFF2-40B4-BE49-F238E27FC236}">
                <a16:creationId xmlns:a16="http://schemas.microsoft.com/office/drawing/2014/main" id="{2D2384C6-4C44-4ABB-A7E3-D3484E7B0E17}"/>
              </a:ext>
            </a:extLst>
          </p:cNvPr>
          <p:cNvSpPr>
            <a:spLocks noChangeArrowheads="1"/>
          </p:cNvSpPr>
          <p:nvPr/>
        </p:nvSpPr>
        <p:spPr bwMode="auto">
          <a:xfrm>
            <a:off x="3889762" y="3178175"/>
            <a:ext cx="1364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en-US" altLang="zh-CN" sz="12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2018</a:t>
            </a:r>
            <a:r>
              <a:rPr lang="zh-CN" altLang="en-US" sz="12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年</a:t>
            </a:r>
            <a:r>
              <a:rPr lang="en-US" altLang="zh-CN" sz="12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12</a:t>
            </a:r>
            <a:r>
              <a:rPr lang="zh-CN" altLang="en-US" sz="12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月</a:t>
            </a:r>
            <a:r>
              <a:rPr lang="en-US" altLang="zh-CN" sz="12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29</a:t>
            </a:r>
            <a:r>
              <a:rPr lang="zh-CN" altLang="en-US" sz="12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日</a:t>
            </a:r>
            <a:endParaRPr lang="en-US" altLang="zh-CN" sz="12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a:p>
            <a:pPr algn="ctr">
              <a:buFont typeface="Arial" panose="020B0604020202020204" pitchFamily="34" charset="0"/>
              <a:buNone/>
            </a:pPr>
            <a:r>
              <a:rPr lang="zh-CN" altLang="en-US" sz="12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商务部</a:t>
            </a:r>
            <a:endParaRPr lang="zh-CN" altLang="zh-CN" sz="12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15">
            <a:extLst>
              <a:ext uri="{FF2B5EF4-FFF2-40B4-BE49-F238E27FC236}">
                <a16:creationId xmlns:a16="http://schemas.microsoft.com/office/drawing/2014/main" id="{0CF09B26-5756-4B13-90FB-257424F5193C}"/>
              </a:ext>
            </a:extLst>
          </p:cNvPr>
          <p:cNvGrpSpPr>
            <a:grpSpLocks/>
          </p:cNvGrpSpPr>
          <p:nvPr/>
        </p:nvGrpSpPr>
        <p:grpSpPr bwMode="auto">
          <a:xfrm>
            <a:off x="-9525" y="4765675"/>
            <a:ext cx="9163050" cy="377825"/>
            <a:chOff x="0" y="0"/>
            <a:chExt cx="9163025" cy="377953"/>
          </a:xfrm>
        </p:grpSpPr>
        <p:sp>
          <p:nvSpPr>
            <p:cNvPr id="10262" name="矩形 26">
              <a:extLst>
                <a:ext uri="{FF2B5EF4-FFF2-40B4-BE49-F238E27FC236}">
                  <a16:creationId xmlns:a16="http://schemas.microsoft.com/office/drawing/2014/main" id="{23181A33-13A4-45CA-9031-F82D74CEA9BA}"/>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63" name="矩形 27">
              <a:extLst>
                <a:ext uri="{FF2B5EF4-FFF2-40B4-BE49-F238E27FC236}">
                  <a16:creationId xmlns:a16="http://schemas.microsoft.com/office/drawing/2014/main" id="{677B5755-6206-467A-B800-19EC0C52D93B}"/>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64" name="矩形 28">
              <a:extLst>
                <a:ext uri="{FF2B5EF4-FFF2-40B4-BE49-F238E27FC236}">
                  <a16:creationId xmlns:a16="http://schemas.microsoft.com/office/drawing/2014/main" id="{1FC298AC-0A92-4512-89FA-AC940B53210F}"/>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65" name="等腰三角形 29">
              <a:extLst>
                <a:ext uri="{FF2B5EF4-FFF2-40B4-BE49-F238E27FC236}">
                  <a16:creationId xmlns:a16="http://schemas.microsoft.com/office/drawing/2014/main" id="{F95384A8-7D54-443F-8F6C-06C0CBE49289}"/>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66" name="等腰三角形 30">
              <a:extLst>
                <a:ext uri="{FF2B5EF4-FFF2-40B4-BE49-F238E27FC236}">
                  <a16:creationId xmlns:a16="http://schemas.microsoft.com/office/drawing/2014/main" id="{DDA80E73-CC20-4A99-8D1C-1B1E61BDAFED}"/>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0243" name="TextBox 44">
            <a:extLst>
              <a:ext uri="{FF2B5EF4-FFF2-40B4-BE49-F238E27FC236}">
                <a16:creationId xmlns:a16="http://schemas.microsoft.com/office/drawing/2014/main" id="{0EC762E5-33CE-401A-86F2-31B5A7294773}"/>
              </a:ext>
            </a:extLst>
          </p:cNvPr>
          <p:cNvSpPr>
            <a:spLocks noChangeArrowheads="1"/>
          </p:cNvSpPr>
          <p:nvPr/>
        </p:nvSpPr>
        <p:spPr bwMode="auto">
          <a:xfrm>
            <a:off x="6945313" y="4797425"/>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0244" name="组合 24">
            <a:extLst>
              <a:ext uri="{FF2B5EF4-FFF2-40B4-BE49-F238E27FC236}">
                <a16:creationId xmlns:a16="http://schemas.microsoft.com/office/drawing/2014/main" id="{5DF69B32-361A-4152-A9F0-B2CA717F636A}"/>
              </a:ext>
            </a:extLst>
          </p:cNvPr>
          <p:cNvGrpSpPr>
            <a:grpSpLocks/>
          </p:cNvGrpSpPr>
          <p:nvPr/>
        </p:nvGrpSpPr>
        <p:grpSpPr bwMode="auto">
          <a:xfrm>
            <a:off x="0" y="242888"/>
            <a:ext cx="9163050" cy="561975"/>
            <a:chOff x="0" y="0"/>
            <a:chExt cx="9163025" cy="564356"/>
          </a:xfrm>
        </p:grpSpPr>
        <p:grpSp>
          <p:nvGrpSpPr>
            <p:cNvPr id="10256" name="组合 9">
              <a:extLst>
                <a:ext uri="{FF2B5EF4-FFF2-40B4-BE49-F238E27FC236}">
                  <a16:creationId xmlns:a16="http://schemas.microsoft.com/office/drawing/2014/main" id="{101F907F-723C-46F3-B44D-056615465989}"/>
                </a:ext>
              </a:extLst>
            </p:cNvPr>
            <p:cNvGrpSpPr>
              <a:grpSpLocks/>
            </p:cNvGrpSpPr>
            <p:nvPr/>
          </p:nvGrpSpPr>
          <p:grpSpPr bwMode="auto">
            <a:xfrm flipH="1">
              <a:off x="9060600" y="0"/>
              <a:ext cx="102425" cy="564356"/>
              <a:chOff x="0" y="0"/>
              <a:chExt cx="98744" cy="564356"/>
            </a:xfrm>
          </p:grpSpPr>
          <p:sp>
            <p:nvSpPr>
              <p:cNvPr id="10260" name="矩形 40">
                <a:extLst>
                  <a:ext uri="{FF2B5EF4-FFF2-40B4-BE49-F238E27FC236}">
                    <a16:creationId xmlns:a16="http://schemas.microsoft.com/office/drawing/2014/main" id="{C686CE44-A2B7-4D16-AA75-17C952C3F603}"/>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61" name="直接连接符 41">
                <a:extLst>
                  <a:ext uri="{FF2B5EF4-FFF2-40B4-BE49-F238E27FC236}">
                    <a16:creationId xmlns:a16="http://schemas.microsoft.com/office/drawing/2014/main" id="{C165CE77-5583-44D7-8FA9-4A63E8B758A9}"/>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257" name="组合 3">
              <a:extLst>
                <a:ext uri="{FF2B5EF4-FFF2-40B4-BE49-F238E27FC236}">
                  <a16:creationId xmlns:a16="http://schemas.microsoft.com/office/drawing/2014/main" id="{6C6C125A-CE8C-4E78-8C82-BC55D9716EE2}"/>
                </a:ext>
              </a:extLst>
            </p:cNvPr>
            <p:cNvGrpSpPr>
              <a:grpSpLocks/>
            </p:cNvGrpSpPr>
            <p:nvPr/>
          </p:nvGrpSpPr>
          <p:grpSpPr bwMode="auto">
            <a:xfrm>
              <a:off x="0" y="0"/>
              <a:ext cx="480244" cy="564356"/>
              <a:chOff x="0" y="0"/>
              <a:chExt cx="480244" cy="564356"/>
            </a:xfrm>
          </p:grpSpPr>
          <p:sp>
            <p:nvSpPr>
              <p:cNvPr id="10258" name="矩形 36">
                <a:extLst>
                  <a:ext uri="{FF2B5EF4-FFF2-40B4-BE49-F238E27FC236}">
                    <a16:creationId xmlns:a16="http://schemas.microsoft.com/office/drawing/2014/main" id="{C0C54EA4-7C18-4995-9C68-2647182FACB0}"/>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59" name="直接连接符 37">
                <a:extLst>
                  <a:ext uri="{FF2B5EF4-FFF2-40B4-BE49-F238E27FC236}">
                    <a16:creationId xmlns:a16="http://schemas.microsoft.com/office/drawing/2014/main" id="{DFCF1F3B-7C37-40BB-8465-F630F40892FE}"/>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0245" name="矩形 1">
            <a:extLst>
              <a:ext uri="{FF2B5EF4-FFF2-40B4-BE49-F238E27FC236}">
                <a16:creationId xmlns:a16="http://schemas.microsoft.com/office/drawing/2014/main" id="{A2D98DF8-3E33-4FC1-9250-87E30D8C9EDF}"/>
              </a:ext>
            </a:extLst>
          </p:cNvPr>
          <p:cNvSpPr>
            <a:spLocks noChangeArrowheads="1"/>
          </p:cNvSpPr>
          <p:nvPr/>
        </p:nvSpPr>
        <p:spPr bwMode="auto">
          <a:xfrm>
            <a:off x="2547481" y="886580"/>
            <a:ext cx="3797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400" dirty="0">
                <a:solidFill>
                  <a:srgbClr val="FF0000"/>
                </a:solidFill>
                <a:latin typeface="微软雅黑" panose="020B0503020204020204" pitchFamily="34" charset="-122"/>
                <a:ea typeface="微软雅黑" panose="020B0503020204020204" pitchFamily="34" charset="-122"/>
              </a:rPr>
              <a:t>Stay hungry. Stay foolish</a:t>
            </a:r>
          </a:p>
        </p:txBody>
      </p:sp>
      <p:sp>
        <p:nvSpPr>
          <p:cNvPr id="4" name="矩形 3">
            <a:extLst>
              <a:ext uri="{FF2B5EF4-FFF2-40B4-BE49-F238E27FC236}">
                <a16:creationId xmlns:a16="http://schemas.microsoft.com/office/drawing/2014/main" id="{D53DB711-9E77-46F1-80C9-FE05CB83953C}"/>
              </a:ext>
            </a:extLst>
          </p:cNvPr>
          <p:cNvSpPr/>
          <p:nvPr/>
        </p:nvSpPr>
        <p:spPr>
          <a:xfrm>
            <a:off x="1187718" y="1462049"/>
            <a:ext cx="2509020" cy="369332"/>
          </a:xfrm>
          <a:prstGeom prst="rect">
            <a:avLst/>
          </a:prstGeom>
          <a:ln>
            <a:solidFill>
              <a:srgbClr val="00B050"/>
            </a:solidFill>
          </a:ln>
          <a:effectLst>
            <a:glow rad="63500">
              <a:schemeClr val="accent1">
                <a:satMod val="175000"/>
                <a:alpha val="40000"/>
              </a:schemeClr>
            </a:glow>
          </a:effectLst>
        </p:spPr>
        <p:txBody>
          <a:bodyPr wrap="none">
            <a:spAutoFit/>
          </a:bodyPr>
          <a:lstStyle/>
          <a:p>
            <a:pPr>
              <a:defRPr/>
            </a:pPr>
            <a:r>
              <a:rPr lang="zh-CN" altLang="en-US" dirty="0">
                <a:solidFill>
                  <a:srgbClr val="333333"/>
                </a:solidFill>
                <a:latin typeface="微软雅黑" panose="020B0503020204020204" pitchFamily="34" charset="-122"/>
                <a:ea typeface="微软雅黑" panose="020B0503020204020204" pitchFamily="34" charset="-122"/>
              </a:rPr>
              <a:t>保持饥饿，保持愚蠢？</a:t>
            </a:r>
            <a:endParaRPr lang="zh-CN" altLang="en-US" dirty="0">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8D07D604-7953-47C5-BF66-32EDA9C0C90C}"/>
              </a:ext>
            </a:extLst>
          </p:cNvPr>
          <p:cNvSpPr/>
          <p:nvPr/>
        </p:nvSpPr>
        <p:spPr>
          <a:xfrm>
            <a:off x="2547481" y="2157823"/>
            <a:ext cx="2492990" cy="369332"/>
          </a:xfrm>
          <a:prstGeom prst="rect">
            <a:avLst/>
          </a:prstGeom>
          <a:ln>
            <a:solidFill>
              <a:srgbClr val="00B050"/>
            </a:solidFill>
          </a:ln>
          <a:effectLst>
            <a:glow rad="63500">
              <a:schemeClr val="accent1">
                <a:satMod val="175000"/>
                <a:alpha val="40000"/>
              </a:schemeClr>
            </a:glow>
          </a:effectLst>
        </p:spPr>
        <p:txBody>
          <a:bodyPr wrap="none">
            <a:spAutoFit/>
          </a:bodyPr>
          <a:lstStyle/>
          <a:p>
            <a:pPr>
              <a:defRPr/>
            </a:pPr>
            <a:r>
              <a:rPr lang="zh-CN" altLang="en-US" dirty="0">
                <a:solidFill>
                  <a:srgbClr val="333333"/>
                </a:solidFill>
                <a:latin typeface="微软雅黑" panose="020B0503020204020204" pitchFamily="34" charset="-122"/>
                <a:ea typeface="微软雅黑" panose="020B0503020204020204" pitchFamily="34" charset="-122"/>
              </a:rPr>
              <a:t>求知若饥，虚心若愚？</a:t>
            </a:r>
            <a:endParaRPr lang="zh-CN" altLang="en-US" dirty="0">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id="{F1AAD013-12F7-42D6-B7B2-EC84E1985FB8}"/>
              </a:ext>
            </a:extLst>
          </p:cNvPr>
          <p:cNvSpPr/>
          <p:nvPr/>
        </p:nvSpPr>
        <p:spPr>
          <a:xfrm>
            <a:off x="3991876" y="2853597"/>
            <a:ext cx="2492990" cy="369332"/>
          </a:xfrm>
          <a:prstGeom prst="rect">
            <a:avLst/>
          </a:prstGeom>
          <a:ln>
            <a:solidFill>
              <a:srgbClr val="00B050"/>
            </a:solidFill>
          </a:ln>
          <a:effectLst>
            <a:glow rad="63500">
              <a:schemeClr val="accent1">
                <a:satMod val="175000"/>
                <a:alpha val="40000"/>
              </a:schemeClr>
            </a:glow>
          </a:effectLst>
        </p:spPr>
        <p:txBody>
          <a:bodyPr wrap="none">
            <a:spAutoFit/>
          </a:bodyPr>
          <a:lstStyle/>
          <a:p>
            <a:pPr>
              <a:defRPr/>
            </a:pPr>
            <a:r>
              <a:rPr lang="zh-CN" altLang="en-US" dirty="0">
                <a:solidFill>
                  <a:srgbClr val="333333"/>
                </a:solidFill>
                <a:latin typeface="微软雅黑" panose="020B0503020204020204" pitchFamily="34" charset="-122"/>
                <a:ea typeface="微软雅黑" panose="020B0503020204020204" pitchFamily="34" charset="-122"/>
              </a:rPr>
              <a:t>保持渴望，固执愚见？</a:t>
            </a:r>
            <a:endParaRPr lang="zh-CN" altLang="en-US" dirty="0">
              <a:latin typeface="微软雅黑" panose="020B0503020204020204" pitchFamily="34" charset="-122"/>
              <a:ea typeface="微软雅黑" panose="020B0503020204020204" pitchFamily="34" charset="-122"/>
            </a:endParaRPr>
          </a:p>
        </p:txBody>
      </p:sp>
      <p:sp>
        <p:nvSpPr>
          <p:cNvPr id="10255" name="矩形 5">
            <a:extLst>
              <a:ext uri="{FF2B5EF4-FFF2-40B4-BE49-F238E27FC236}">
                <a16:creationId xmlns:a16="http://schemas.microsoft.com/office/drawing/2014/main" id="{01A9EE32-CDED-42FC-82EF-233F84372339}"/>
              </a:ext>
            </a:extLst>
          </p:cNvPr>
          <p:cNvSpPr>
            <a:spLocks noChangeArrowheads="1"/>
          </p:cNvSpPr>
          <p:nvPr/>
        </p:nvSpPr>
        <p:spPr bwMode="auto">
          <a:xfrm>
            <a:off x="1295400" y="4227513"/>
            <a:ext cx="655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rgbClr val="333333"/>
                </a:solidFill>
                <a:latin typeface="黑体" panose="02010609060101010101" pitchFamily="49" charset="-122"/>
                <a:ea typeface="黑体" panose="02010609060101010101" pitchFamily="49" charset="-122"/>
              </a:rPr>
              <a:t>短短的一句话，有争论，有投票，甚至有人为它写了论文。</a:t>
            </a:r>
            <a:endParaRPr lang="zh-CN" altLang="en-US" sz="1400" dirty="0">
              <a:latin typeface="黑体" panose="02010609060101010101" pitchFamily="49" charset="-122"/>
              <a:ea typeface="黑体" panose="02010609060101010101" pitchFamily="49" charset="-122"/>
            </a:endParaRPr>
          </a:p>
        </p:txBody>
      </p:sp>
      <p:sp>
        <p:nvSpPr>
          <p:cNvPr id="23" name="矩形 22">
            <a:extLst>
              <a:ext uri="{FF2B5EF4-FFF2-40B4-BE49-F238E27FC236}">
                <a16:creationId xmlns:a16="http://schemas.microsoft.com/office/drawing/2014/main" id="{95DBFE3C-B363-47E3-B17B-0C684D1C6AAC}"/>
              </a:ext>
            </a:extLst>
          </p:cNvPr>
          <p:cNvSpPr/>
          <p:nvPr/>
        </p:nvSpPr>
        <p:spPr>
          <a:xfrm>
            <a:off x="5512701" y="3539132"/>
            <a:ext cx="2492990" cy="369332"/>
          </a:xfrm>
          <a:prstGeom prst="rect">
            <a:avLst/>
          </a:prstGeom>
          <a:ln>
            <a:solidFill>
              <a:srgbClr val="00B050"/>
            </a:solidFill>
          </a:ln>
          <a:effectLst>
            <a:glow rad="63500">
              <a:schemeClr val="accent1">
                <a:satMod val="175000"/>
                <a:alpha val="40000"/>
              </a:schemeClr>
            </a:glow>
          </a:effectLst>
        </p:spPr>
        <p:txBody>
          <a:bodyPr wrap="none">
            <a:spAutoFit/>
          </a:bodyPr>
          <a:lstStyle/>
          <a:p>
            <a:pPr>
              <a:defRPr/>
            </a:pPr>
            <a:r>
              <a:rPr lang="zh-CN" altLang="en-US" dirty="0">
                <a:solidFill>
                  <a:srgbClr val="333333"/>
                </a:solidFill>
                <a:latin typeface="微软雅黑" panose="020B0503020204020204" pitchFamily="34" charset="-122"/>
                <a:ea typeface="微软雅黑" panose="020B0503020204020204" pitchFamily="34" charset="-122"/>
              </a:rPr>
              <a:t>保持好奇，虚心接纳？</a:t>
            </a:r>
            <a:endParaRPr lang="zh-CN" altLang="en-US" dirty="0">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id="{65754F1C-B1F4-43DA-81DE-C30144CDC227}"/>
              </a:ext>
            </a:extLst>
          </p:cNvPr>
          <p:cNvSpPr>
            <a:spLocks noChangeArrowheads="1"/>
          </p:cNvSpPr>
          <p:nvPr/>
        </p:nvSpPr>
        <p:spPr bwMode="auto">
          <a:xfrm>
            <a:off x="746033" y="458999"/>
            <a:ext cx="3089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FF0000"/>
                </a:solidFill>
                <a:latin typeface="微软雅黑" panose="020B0503020204020204" pitchFamily="34" charset="-122"/>
                <a:ea typeface="微软雅黑" panose="020B0503020204020204" pitchFamily="34" charset="-122"/>
              </a:rPr>
              <a:t>问题</a:t>
            </a:r>
            <a:r>
              <a:rPr lang="en-US" altLang="zh-CN" dirty="0">
                <a:solidFill>
                  <a:srgbClr val="FF0000"/>
                </a:solidFill>
                <a:latin typeface="微软雅黑" panose="020B0503020204020204" pitchFamily="34" charset="-122"/>
                <a:ea typeface="微软雅黑" panose="020B0503020204020204" pitchFamily="34" charset="-122"/>
              </a:rPr>
              <a:t>6</a:t>
            </a:r>
            <a:r>
              <a:rPr lang="zh-CN" altLang="en-US" dirty="0">
                <a:solidFill>
                  <a:srgbClr val="FF0000"/>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你如何理解这句话？</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15">
            <a:extLst>
              <a:ext uri="{FF2B5EF4-FFF2-40B4-BE49-F238E27FC236}">
                <a16:creationId xmlns:a16="http://schemas.microsoft.com/office/drawing/2014/main" id="{3B7CF149-61A8-43A9-994F-839E4C138BD9}"/>
              </a:ext>
            </a:extLst>
          </p:cNvPr>
          <p:cNvGrpSpPr>
            <a:grpSpLocks/>
          </p:cNvGrpSpPr>
          <p:nvPr/>
        </p:nvGrpSpPr>
        <p:grpSpPr bwMode="auto">
          <a:xfrm>
            <a:off x="-9525" y="4765675"/>
            <a:ext cx="9163050" cy="377825"/>
            <a:chOff x="0" y="0"/>
            <a:chExt cx="9163025" cy="377953"/>
          </a:xfrm>
        </p:grpSpPr>
        <p:sp>
          <p:nvSpPr>
            <p:cNvPr id="11279" name="矩形 26">
              <a:extLst>
                <a:ext uri="{FF2B5EF4-FFF2-40B4-BE49-F238E27FC236}">
                  <a16:creationId xmlns:a16="http://schemas.microsoft.com/office/drawing/2014/main" id="{EF0CBCED-DCC7-4184-BF43-4E0C89AA23C6}"/>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80" name="矩形 27">
              <a:extLst>
                <a:ext uri="{FF2B5EF4-FFF2-40B4-BE49-F238E27FC236}">
                  <a16:creationId xmlns:a16="http://schemas.microsoft.com/office/drawing/2014/main" id="{5F8F535C-20A5-48E1-9F64-C46EB81719C6}"/>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81" name="矩形 28">
              <a:extLst>
                <a:ext uri="{FF2B5EF4-FFF2-40B4-BE49-F238E27FC236}">
                  <a16:creationId xmlns:a16="http://schemas.microsoft.com/office/drawing/2014/main" id="{A8DB7136-5765-48EA-AF38-A74B4BD04F1D}"/>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82" name="等腰三角形 29">
              <a:extLst>
                <a:ext uri="{FF2B5EF4-FFF2-40B4-BE49-F238E27FC236}">
                  <a16:creationId xmlns:a16="http://schemas.microsoft.com/office/drawing/2014/main" id="{0D7CBA94-9F7F-4054-B236-9AE294189785}"/>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83" name="等腰三角形 30">
              <a:extLst>
                <a:ext uri="{FF2B5EF4-FFF2-40B4-BE49-F238E27FC236}">
                  <a16:creationId xmlns:a16="http://schemas.microsoft.com/office/drawing/2014/main" id="{5F8A34C4-45B6-4841-A8A4-C222F88DD08D}"/>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1267" name="TextBox 44">
            <a:extLst>
              <a:ext uri="{FF2B5EF4-FFF2-40B4-BE49-F238E27FC236}">
                <a16:creationId xmlns:a16="http://schemas.microsoft.com/office/drawing/2014/main" id="{DBA52F86-1CB5-49DF-8BDC-3150308F73DE}"/>
              </a:ext>
            </a:extLst>
          </p:cNvPr>
          <p:cNvSpPr>
            <a:spLocks noChangeArrowheads="1"/>
          </p:cNvSpPr>
          <p:nvPr/>
        </p:nvSpPr>
        <p:spPr bwMode="auto">
          <a:xfrm>
            <a:off x="6945313" y="4797425"/>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1268" name="组合 24">
            <a:extLst>
              <a:ext uri="{FF2B5EF4-FFF2-40B4-BE49-F238E27FC236}">
                <a16:creationId xmlns:a16="http://schemas.microsoft.com/office/drawing/2014/main" id="{418D4B57-BB56-4BC0-856F-3FC78850882F}"/>
              </a:ext>
            </a:extLst>
          </p:cNvPr>
          <p:cNvGrpSpPr>
            <a:grpSpLocks/>
          </p:cNvGrpSpPr>
          <p:nvPr/>
        </p:nvGrpSpPr>
        <p:grpSpPr bwMode="auto">
          <a:xfrm>
            <a:off x="0" y="242888"/>
            <a:ext cx="9163050" cy="561975"/>
            <a:chOff x="0" y="0"/>
            <a:chExt cx="9163025" cy="564356"/>
          </a:xfrm>
        </p:grpSpPr>
        <p:grpSp>
          <p:nvGrpSpPr>
            <p:cNvPr id="11273" name="组合 9">
              <a:extLst>
                <a:ext uri="{FF2B5EF4-FFF2-40B4-BE49-F238E27FC236}">
                  <a16:creationId xmlns:a16="http://schemas.microsoft.com/office/drawing/2014/main" id="{FC32530E-9604-40B5-A5EB-9BF4BA98C91E}"/>
                </a:ext>
              </a:extLst>
            </p:cNvPr>
            <p:cNvGrpSpPr>
              <a:grpSpLocks/>
            </p:cNvGrpSpPr>
            <p:nvPr/>
          </p:nvGrpSpPr>
          <p:grpSpPr bwMode="auto">
            <a:xfrm flipH="1">
              <a:off x="9060600" y="0"/>
              <a:ext cx="102425" cy="564356"/>
              <a:chOff x="0" y="0"/>
              <a:chExt cx="98744" cy="564356"/>
            </a:xfrm>
          </p:grpSpPr>
          <p:sp>
            <p:nvSpPr>
              <p:cNvPr id="11277" name="矩形 40">
                <a:extLst>
                  <a:ext uri="{FF2B5EF4-FFF2-40B4-BE49-F238E27FC236}">
                    <a16:creationId xmlns:a16="http://schemas.microsoft.com/office/drawing/2014/main" id="{AFE827AD-215D-4C6B-8C4D-F7DFDCE53A37}"/>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8" name="直接连接符 41">
                <a:extLst>
                  <a:ext uri="{FF2B5EF4-FFF2-40B4-BE49-F238E27FC236}">
                    <a16:creationId xmlns:a16="http://schemas.microsoft.com/office/drawing/2014/main" id="{B3EE8111-7691-40F9-AAA2-5A53955E1BFB}"/>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1274" name="组合 3">
              <a:extLst>
                <a:ext uri="{FF2B5EF4-FFF2-40B4-BE49-F238E27FC236}">
                  <a16:creationId xmlns:a16="http://schemas.microsoft.com/office/drawing/2014/main" id="{221832E9-4CBF-4801-B566-E98F66307243}"/>
                </a:ext>
              </a:extLst>
            </p:cNvPr>
            <p:cNvGrpSpPr>
              <a:grpSpLocks/>
            </p:cNvGrpSpPr>
            <p:nvPr/>
          </p:nvGrpSpPr>
          <p:grpSpPr bwMode="auto">
            <a:xfrm>
              <a:off x="0" y="0"/>
              <a:ext cx="480244" cy="564356"/>
              <a:chOff x="0" y="0"/>
              <a:chExt cx="480244" cy="564356"/>
            </a:xfrm>
          </p:grpSpPr>
          <p:sp>
            <p:nvSpPr>
              <p:cNvPr id="11275" name="矩形 36">
                <a:extLst>
                  <a:ext uri="{FF2B5EF4-FFF2-40B4-BE49-F238E27FC236}">
                    <a16:creationId xmlns:a16="http://schemas.microsoft.com/office/drawing/2014/main" id="{1366AA4E-B0EC-4BDE-9D24-8237D07A936E}"/>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6" name="直接连接符 37">
                <a:extLst>
                  <a:ext uri="{FF2B5EF4-FFF2-40B4-BE49-F238E27FC236}">
                    <a16:creationId xmlns:a16="http://schemas.microsoft.com/office/drawing/2014/main" id="{A28AB861-05F0-4240-BFD0-2F8876DA5B59}"/>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1269" name="矩形 1">
            <a:extLst>
              <a:ext uri="{FF2B5EF4-FFF2-40B4-BE49-F238E27FC236}">
                <a16:creationId xmlns:a16="http://schemas.microsoft.com/office/drawing/2014/main" id="{2A4B5CEF-DF17-4186-B9B9-F0B93EAA3F20}"/>
              </a:ext>
            </a:extLst>
          </p:cNvPr>
          <p:cNvSpPr>
            <a:spLocks noChangeArrowheads="1"/>
          </p:cNvSpPr>
          <p:nvPr/>
        </p:nvSpPr>
        <p:spPr bwMode="auto">
          <a:xfrm>
            <a:off x="827688" y="1403548"/>
            <a:ext cx="1587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333333"/>
                </a:solidFill>
                <a:latin typeface="微软雅黑" panose="020B0503020204020204" pitchFamily="34" charset="-122"/>
                <a:ea typeface="微软雅黑" panose="020B0503020204020204" pitchFamily="34" charset="-122"/>
              </a:rPr>
              <a:t>Stay Hungry.</a:t>
            </a:r>
            <a:endParaRPr lang="zh-CN" altLang="en-US" dirty="0">
              <a:latin typeface="微软雅黑" panose="020B0503020204020204" pitchFamily="34" charset="-122"/>
              <a:ea typeface="微软雅黑" panose="020B0503020204020204" pitchFamily="34" charset="-122"/>
            </a:endParaRPr>
          </a:p>
        </p:txBody>
      </p:sp>
      <p:sp>
        <p:nvSpPr>
          <p:cNvPr id="11270" name="矩形 2">
            <a:extLst>
              <a:ext uri="{FF2B5EF4-FFF2-40B4-BE49-F238E27FC236}">
                <a16:creationId xmlns:a16="http://schemas.microsoft.com/office/drawing/2014/main" id="{3796F70B-CE1B-40BF-9F37-2AEB3B128E6D}"/>
              </a:ext>
            </a:extLst>
          </p:cNvPr>
          <p:cNvSpPr>
            <a:spLocks noChangeArrowheads="1"/>
          </p:cNvSpPr>
          <p:nvPr/>
        </p:nvSpPr>
        <p:spPr bwMode="auto">
          <a:xfrm>
            <a:off x="810225" y="2495748"/>
            <a:ext cx="1562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333333"/>
                </a:solidFill>
                <a:latin typeface="微软雅黑" panose="020B0503020204020204" pitchFamily="34" charset="-122"/>
                <a:ea typeface="微软雅黑" panose="020B0503020204020204" pitchFamily="34" charset="-122"/>
              </a:rPr>
              <a:t>Stay Foolish.</a:t>
            </a:r>
            <a:endParaRPr lang="zh-CN" altLang="en-US" dirty="0">
              <a:latin typeface="微软雅黑" panose="020B0503020204020204" pitchFamily="34" charset="-122"/>
              <a:ea typeface="微软雅黑" panose="020B0503020204020204" pitchFamily="34" charset="-122"/>
            </a:endParaRPr>
          </a:p>
        </p:txBody>
      </p:sp>
      <p:sp>
        <p:nvSpPr>
          <p:cNvPr id="11271" name="矩形 3">
            <a:extLst>
              <a:ext uri="{FF2B5EF4-FFF2-40B4-BE49-F238E27FC236}">
                <a16:creationId xmlns:a16="http://schemas.microsoft.com/office/drawing/2014/main" id="{8C446E94-4915-4F2B-9747-87A178B09A9C}"/>
              </a:ext>
            </a:extLst>
          </p:cNvPr>
          <p:cNvSpPr>
            <a:spLocks noChangeArrowheads="1"/>
          </p:cNvSpPr>
          <p:nvPr/>
        </p:nvSpPr>
        <p:spPr bwMode="auto">
          <a:xfrm>
            <a:off x="1578575" y="1960760"/>
            <a:ext cx="709776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1500" dirty="0">
                <a:solidFill>
                  <a:srgbClr val="FF0000"/>
                </a:solidFill>
                <a:latin typeface="微软雅黑" panose="020B0503020204020204" pitchFamily="34" charset="-122"/>
                <a:ea typeface="微软雅黑" panose="020B0503020204020204" pitchFamily="34" charset="-122"/>
              </a:rPr>
              <a:t>Never be satisfied, and always push yourself.</a:t>
            </a:r>
            <a:r>
              <a:rPr lang="zh-CN" altLang="en-US" sz="1500" dirty="0">
                <a:solidFill>
                  <a:srgbClr val="FF0000"/>
                </a:solidFill>
                <a:latin typeface="微软雅黑" panose="020B0503020204020204" pitchFamily="34" charset="-122"/>
                <a:ea typeface="微软雅黑" panose="020B0503020204020204" pitchFamily="34" charset="-122"/>
              </a:rPr>
              <a:t>永远不满足，不停地向前推进。</a:t>
            </a:r>
          </a:p>
        </p:txBody>
      </p:sp>
      <p:sp>
        <p:nvSpPr>
          <p:cNvPr id="11272" name="矩形 4">
            <a:extLst>
              <a:ext uri="{FF2B5EF4-FFF2-40B4-BE49-F238E27FC236}">
                <a16:creationId xmlns:a16="http://schemas.microsoft.com/office/drawing/2014/main" id="{9A585BD6-C813-4B0F-9F69-BBE9B73B0156}"/>
              </a:ext>
            </a:extLst>
          </p:cNvPr>
          <p:cNvSpPr>
            <a:spLocks noChangeArrowheads="1"/>
          </p:cNvSpPr>
          <p:nvPr/>
        </p:nvSpPr>
        <p:spPr bwMode="auto">
          <a:xfrm>
            <a:off x="1654775" y="3032323"/>
            <a:ext cx="72993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1500" dirty="0">
                <a:solidFill>
                  <a:srgbClr val="FF0000"/>
                </a:solidFill>
                <a:latin typeface="微软雅黑" panose="020B0503020204020204" pitchFamily="34" charset="-122"/>
                <a:ea typeface="微软雅黑" panose="020B0503020204020204" pitchFamily="34" charset="-122"/>
              </a:rPr>
              <a:t>Do (or be willing to keep trying) the things people say cannot be done.</a:t>
            </a:r>
          </a:p>
          <a:p>
            <a:pPr>
              <a:lnSpc>
                <a:spcPct val="150000"/>
              </a:lnSpc>
            </a:pPr>
            <a:r>
              <a:rPr lang="zh-CN" altLang="en-US" sz="1500" dirty="0">
                <a:solidFill>
                  <a:srgbClr val="FF0000"/>
                </a:solidFill>
                <a:latin typeface="微软雅黑" panose="020B0503020204020204" pitchFamily="34" charset="-122"/>
                <a:ea typeface="微软雅黑" panose="020B0503020204020204" pitchFamily="34" charset="-122"/>
              </a:rPr>
              <a:t>去做或者坚持去尝试那些别人认为不可能做到的事情。</a:t>
            </a:r>
          </a:p>
        </p:txBody>
      </p:sp>
      <p:sp>
        <p:nvSpPr>
          <p:cNvPr id="2" name="矩形 1">
            <a:extLst>
              <a:ext uri="{FF2B5EF4-FFF2-40B4-BE49-F238E27FC236}">
                <a16:creationId xmlns:a16="http://schemas.microsoft.com/office/drawing/2014/main" id="{795EF571-181F-4B53-ABCD-5ABF1540DF06}"/>
              </a:ext>
            </a:extLst>
          </p:cNvPr>
          <p:cNvSpPr/>
          <p:nvPr/>
        </p:nvSpPr>
        <p:spPr>
          <a:xfrm>
            <a:off x="668590" y="521754"/>
            <a:ext cx="6927660" cy="307777"/>
          </a:xfrm>
          <a:prstGeom prst="rect">
            <a:avLst/>
          </a:prstGeom>
        </p:spPr>
        <p:txBody>
          <a:bodyPr wrap="square">
            <a:spAutoFit/>
          </a:bodyPr>
          <a:lstStyle/>
          <a:p>
            <a:r>
              <a:rPr lang="zh-CN" altLang="en-US" sz="1400" b="0" i="0" dirty="0">
                <a:solidFill>
                  <a:srgbClr val="333333"/>
                </a:solidFill>
                <a:effectLst/>
                <a:latin typeface="黑体" panose="02010609060101010101" pitchFamily="49" charset="-122"/>
                <a:ea typeface="黑体" panose="02010609060101010101" pitchFamily="49" charset="-122"/>
              </a:rPr>
              <a:t>美国“知乎”</a:t>
            </a:r>
            <a:r>
              <a:rPr lang="en-US" altLang="zh-CN" sz="1400" b="0" i="0" dirty="0" err="1">
                <a:solidFill>
                  <a:srgbClr val="333333"/>
                </a:solidFill>
                <a:effectLst/>
                <a:latin typeface="黑体" panose="02010609060101010101" pitchFamily="49" charset="-122"/>
                <a:ea typeface="黑体" panose="02010609060101010101" pitchFamily="49" charset="-122"/>
              </a:rPr>
              <a:t>StackExchange</a:t>
            </a:r>
            <a:r>
              <a:rPr lang="zh-CN" altLang="en-US" sz="1400" b="0" i="0" dirty="0">
                <a:solidFill>
                  <a:srgbClr val="333333"/>
                </a:solidFill>
                <a:effectLst/>
                <a:latin typeface="黑体" panose="02010609060101010101" pitchFamily="49" charset="-122"/>
                <a:ea typeface="黑体" panose="02010609060101010101" pitchFamily="49" charset="-122"/>
              </a:rPr>
              <a:t>上也曾对该句的意思做过一次投票，最高票的回答是：</a:t>
            </a:r>
            <a:endParaRPr lang="zh-CN" altLang="en-US" sz="1400" dirty="0">
              <a:latin typeface="黑体" panose="02010609060101010101" pitchFamily="49" charset="-122"/>
              <a:ea typeface="黑体" panose="02010609060101010101"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fade">
                                      <p:cBhvr>
                                        <p:cTn id="12" dur="500"/>
                                        <p:tgtEl>
                                          <p:spTgt spid="112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fade">
                                      <p:cBhvr>
                                        <p:cTn id="17" dur="500"/>
                                        <p:tgtEl>
                                          <p:spTgt spid="112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72"/>
                                        </p:tgtEl>
                                        <p:attrNameLst>
                                          <p:attrName>style.visibility</p:attrName>
                                        </p:attrNameLst>
                                      </p:cBhvr>
                                      <p:to>
                                        <p:strVal val="visible"/>
                                      </p:to>
                                    </p:set>
                                    <p:animEffect transition="in" filter="fade">
                                      <p:cBhvr>
                                        <p:cTn id="22"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15">
            <a:extLst>
              <a:ext uri="{FF2B5EF4-FFF2-40B4-BE49-F238E27FC236}">
                <a16:creationId xmlns:a16="http://schemas.microsoft.com/office/drawing/2014/main" id="{FB3BD99D-BF15-4F98-87B6-310E3D41C844}"/>
              </a:ext>
            </a:extLst>
          </p:cNvPr>
          <p:cNvGrpSpPr>
            <a:grpSpLocks/>
          </p:cNvGrpSpPr>
          <p:nvPr/>
        </p:nvGrpSpPr>
        <p:grpSpPr bwMode="auto">
          <a:xfrm>
            <a:off x="-9525" y="4765675"/>
            <a:ext cx="9163050" cy="377825"/>
            <a:chOff x="0" y="0"/>
            <a:chExt cx="9163025" cy="377953"/>
          </a:xfrm>
        </p:grpSpPr>
        <p:sp>
          <p:nvSpPr>
            <p:cNvPr id="12300" name="矩形 26">
              <a:extLst>
                <a:ext uri="{FF2B5EF4-FFF2-40B4-BE49-F238E27FC236}">
                  <a16:creationId xmlns:a16="http://schemas.microsoft.com/office/drawing/2014/main" id="{BDC7910F-A10B-48C3-B1BB-6FB8D20F421F}"/>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1" name="矩形 27">
              <a:extLst>
                <a:ext uri="{FF2B5EF4-FFF2-40B4-BE49-F238E27FC236}">
                  <a16:creationId xmlns:a16="http://schemas.microsoft.com/office/drawing/2014/main" id="{324739C8-6AF7-42C5-8B76-A8019593C864}"/>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2" name="矩形 28">
              <a:extLst>
                <a:ext uri="{FF2B5EF4-FFF2-40B4-BE49-F238E27FC236}">
                  <a16:creationId xmlns:a16="http://schemas.microsoft.com/office/drawing/2014/main" id="{48AB42B5-171A-4B06-B990-56229644311A}"/>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3" name="等腰三角形 29">
              <a:extLst>
                <a:ext uri="{FF2B5EF4-FFF2-40B4-BE49-F238E27FC236}">
                  <a16:creationId xmlns:a16="http://schemas.microsoft.com/office/drawing/2014/main" id="{F263D466-3B84-48BE-A420-C3243863A827}"/>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4" name="等腰三角形 30">
              <a:extLst>
                <a:ext uri="{FF2B5EF4-FFF2-40B4-BE49-F238E27FC236}">
                  <a16:creationId xmlns:a16="http://schemas.microsoft.com/office/drawing/2014/main" id="{1A53814E-4FD3-44A0-8B29-85AA77121C88}"/>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2291" name="TextBox 44">
            <a:extLst>
              <a:ext uri="{FF2B5EF4-FFF2-40B4-BE49-F238E27FC236}">
                <a16:creationId xmlns:a16="http://schemas.microsoft.com/office/drawing/2014/main" id="{14A17A52-E16D-4E6E-ABF8-9F54BA23C15D}"/>
              </a:ext>
            </a:extLst>
          </p:cNvPr>
          <p:cNvSpPr>
            <a:spLocks noChangeArrowheads="1"/>
          </p:cNvSpPr>
          <p:nvPr/>
        </p:nvSpPr>
        <p:spPr bwMode="auto">
          <a:xfrm>
            <a:off x="6945313" y="4797425"/>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2292" name="组合 24">
            <a:extLst>
              <a:ext uri="{FF2B5EF4-FFF2-40B4-BE49-F238E27FC236}">
                <a16:creationId xmlns:a16="http://schemas.microsoft.com/office/drawing/2014/main" id="{69285E90-FF17-40F3-BCEE-DE196E19E992}"/>
              </a:ext>
            </a:extLst>
          </p:cNvPr>
          <p:cNvGrpSpPr>
            <a:grpSpLocks/>
          </p:cNvGrpSpPr>
          <p:nvPr/>
        </p:nvGrpSpPr>
        <p:grpSpPr bwMode="auto">
          <a:xfrm>
            <a:off x="0" y="242888"/>
            <a:ext cx="9163050" cy="562214"/>
            <a:chOff x="0" y="0"/>
            <a:chExt cx="9163025" cy="564356"/>
          </a:xfrm>
        </p:grpSpPr>
        <p:grpSp>
          <p:nvGrpSpPr>
            <p:cNvPr id="12293" name="组合 9">
              <a:extLst>
                <a:ext uri="{FF2B5EF4-FFF2-40B4-BE49-F238E27FC236}">
                  <a16:creationId xmlns:a16="http://schemas.microsoft.com/office/drawing/2014/main" id="{9359F01F-5F04-4904-A503-FFFF1545B348}"/>
                </a:ext>
              </a:extLst>
            </p:cNvPr>
            <p:cNvGrpSpPr>
              <a:grpSpLocks/>
            </p:cNvGrpSpPr>
            <p:nvPr/>
          </p:nvGrpSpPr>
          <p:grpSpPr bwMode="auto">
            <a:xfrm flipH="1">
              <a:off x="9060600" y="0"/>
              <a:ext cx="102425" cy="564356"/>
              <a:chOff x="0" y="0"/>
              <a:chExt cx="98744" cy="564356"/>
            </a:xfrm>
          </p:grpSpPr>
          <p:sp>
            <p:nvSpPr>
              <p:cNvPr id="12298" name="矩形 40">
                <a:extLst>
                  <a:ext uri="{FF2B5EF4-FFF2-40B4-BE49-F238E27FC236}">
                    <a16:creationId xmlns:a16="http://schemas.microsoft.com/office/drawing/2014/main" id="{C62F2E89-D81E-4F08-93FA-005D545BCE4E}"/>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9" name="直接连接符 41">
                <a:extLst>
                  <a:ext uri="{FF2B5EF4-FFF2-40B4-BE49-F238E27FC236}">
                    <a16:creationId xmlns:a16="http://schemas.microsoft.com/office/drawing/2014/main" id="{E3C78568-6331-46E0-ABB9-B72BF5B9BEC4}"/>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295" name="组合 3">
              <a:extLst>
                <a:ext uri="{FF2B5EF4-FFF2-40B4-BE49-F238E27FC236}">
                  <a16:creationId xmlns:a16="http://schemas.microsoft.com/office/drawing/2014/main" id="{2AC1EDAF-FCF6-4A3D-8229-9116879D568E}"/>
                </a:ext>
              </a:extLst>
            </p:cNvPr>
            <p:cNvGrpSpPr>
              <a:grpSpLocks/>
            </p:cNvGrpSpPr>
            <p:nvPr/>
          </p:nvGrpSpPr>
          <p:grpSpPr bwMode="auto">
            <a:xfrm>
              <a:off x="0" y="0"/>
              <a:ext cx="480244" cy="564356"/>
              <a:chOff x="0" y="0"/>
              <a:chExt cx="480244" cy="564356"/>
            </a:xfrm>
          </p:grpSpPr>
          <p:sp>
            <p:nvSpPr>
              <p:cNvPr id="12296" name="矩形 36">
                <a:extLst>
                  <a:ext uri="{FF2B5EF4-FFF2-40B4-BE49-F238E27FC236}">
                    <a16:creationId xmlns:a16="http://schemas.microsoft.com/office/drawing/2014/main" id="{128F511A-F93C-4C26-AE3E-9B23F6134D6E}"/>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7" name="直接连接符 37">
                <a:extLst>
                  <a:ext uri="{FF2B5EF4-FFF2-40B4-BE49-F238E27FC236}">
                    <a16:creationId xmlns:a16="http://schemas.microsoft.com/office/drawing/2014/main" id="{B4509A1C-36E5-4642-B127-43774F1DFD69}"/>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7" name="矩形 16">
            <a:extLst>
              <a:ext uri="{FF2B5EF4-FFF2-40B4-BE49-F238E27FC236}">
                <a16:creationId xmlns:a16="http://schemas.microsoft.com/office/drawing/2014/main" id="{9C0BB934-460F-457F-8A1C-06914C496F75}"/>
              </a:ext>
            </a:extLst>
          </p:cNvPr>
          <p:cNvSpPr>
            <a:spLocks noChangeArrowheads="1"/>
          </p:cNvSpPr>
          <p:nvPr/>
        </p:nvSpPr>
        <p:spPr bwMode="auto">
          <a:xfrm>
            <a:off x="3479392" y="1644600"/>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600" dirty="0">
                <a:solidFill>
                  <a:srgbClr val="FF0000"/>
                </a:solidFill>
                <a:latin typeface="微软雅黑" panose="020B0503020204020204" pitchFamily="34" charset="-122"/>
                <a:ea typeface="微软雅黑" panose="020B0503020204020204" pitchFamily="34" charset="-122"/>
              </a:rPr>
              <a:t>最后一个问题</a:t>
            </a:r>
          </a:p>
        </p:txBody>
      </p:sp>
      <p:sp>
        <p:nvSpPr>
          <p:cNvPr id="18" name="矩形 17">
            <a:extLst>
              <a:ext uri="{FF2B5EF4-FFF2-40B4-BE49-F238E27FC236}">
                <a16:creationId xmlns:a16="http://schemas.microsoft.com/office/drawing/2014/main" id="{AD5C5A8D-A2A1-47C6-8C65-44158371C698}"/>
              </a:ext>
            </a:extLst>
          </p:cNvPr>
          <p:cNvSpPr>
            <a:spLocks noChangeArrowheads="1"/>
          </p:cNvSpPr>
          <p:nvPr/>
        </p:nvSpPr>
        <p:spPr bwMode="auto">
          <a:xfrm>
            <a:off x="3501786" y="2574124"/>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800" dirty="0">
                <a:latin typeface="微软雅黑" panose="020B0503020204020204" pitchFamily="34" charset="-122"/>
                <a:ea typeface="微软雅黑" panose="020B0503020204020204" pitchFamily="34" charset="-122"/>
              </a:rPr>
              <a:t>你会怎么做？</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15">
            <a:extLst>
              <a:ext uri="{FF2B5EF4-FFF2-40B4-BE49-F238E27FC236}">
                <a16:creationId xmlns:a16="http://schemas.microsoft.com/office/drawing/2014/main" id="{FB3BD99D-BF15-4F98-87B6-310E3D41C844}"/>
              </a:ext>
            </a:extLst>
          </p:cNvPr>
          <p:cNvGrpSpPr>
            <a:grpSpLocks/>
          </p:cNvGrpSpPr>
          <p:nvPr/>
        </p:nvGrpSpPr>
        <p:grpSpPr bwMode="auto">
          <a:xfrm>
            <a:off x="-9525" y="4765675"/>
            <a:ext cx="9163050" cy="377825"/>
            <a:chOff x="0" y="0"/>
            <a:chExt cx="9163025" cy="377953"/>
          </a:xfrm>
        </p:grpSpPr>
        <p:sp>
          <p:nvSpPr>
            <p:cNvPr id="12300" name="矩形 26">
              <a:extLst>
                <a:ext uri="{FF2B5EF4-FFF2-40B4-BE49-F238E27FC236}">
                  <a16:creationId xmlns:a16="http://schemas.microsoft.com/office/drawing/2014/main" id="{BDC7910F-A10B-48C3-B1BB-6FB8D20F421F}"/>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1" name="矩形 27">
              <a:extLst>
                <a:ext uri="{FF2B5EF4-FFF2-40B4-BE49-F238E27FC236}">
                  <a16:creationId xmlns:a16="http://schemas.microsoft.com/office/drawing/2014/main" id="{324739C8-6AF7-42C5-8B76-A8019593C864}"/>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2" name="矩形 28">
              <a:extLst>
                <a:ext uri="{FF2B5EF4-FFF2-40B4-BE49-F238E27FC236}">
                  <a16:creationId xmlns:a16="http://schemas.microsoft.com/office/drawing/2014/main" id="{48AB42B5-171A-4B06-B990-56229644311A}"/>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3" name="等腰三角形 29">
              <a:extLst>
                <a:ext uri="{FF2B5EF4-FFF2-40B4-BE49-F238E27FC236}">
                  <a16:creationId xmlns:a16="http://schemas.microsoft.com/office/drawing/2014/main" id="{F263D466-3B84-48BE-A420-C3243863A827}"/>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4" name="等腰三角形 30">
              <a:extLst>
                <a:ext uri="{FF2B5EF4-FFF2-40B4-BE49-F238E27FC236}">
                  <a16:creationId xmlns:a16="http://schemas.microsoft.com/office/drawing/2014/main" id="{1A53814E-4FD3-44A0-8B29-85AA77121C88}"/>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2291" name="TextBox 44">
            <a:extLst>
              <a:ext uri="{FF2B5EF4-FFF2-40B4-BE49-F238E27FC236}">
                <a16:creationId xmlns:a16="http://schemas.microsoft.com/office/drawing/2014/main" id="{14A17A52-E16D-4E6E-ABF8-9F54BA23C15D}"/>
              </a:ext>
            </a:extLst>
          </p:cNvPr>
          <p:cNvSpPr>
            <a:spLocks noChangeArrowheads="1"/>
          </p:cNvSpPr>
          <p:nvPr/>
        </p:nvSpPr>
        <p:spPr bwMode="auto">
          <a:xfrm>
            <a:off x="6945313" y="4797425"/>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2292" name="组合 24">
            <a:extLst>
              <a:ext uri="{FF2B5EF4-FFF2-40B4-BE49-F238E27FC236}">
                <a16:creationId xmlns:a16="http://schemas.microsoft.com/office/drawing/2014/main" id="{69285E90-FF17-40F3-BCEE-DE196E19E992}"/>
              </a:ext>
            </a:extLst>
          </p:cNvPr>
          <p:cNvGrpSpPr>
            <a:grpSpLocks/>
          </p:cNvGrpSpPr>
          <p:nvPr/>
        </p:nvGrpSpPr>
        <p:grpSpPr bwMode="auto">
          <a:xfrm>
            <a:off x="0" y="242888"/>
            <a:ext cx="9163050" cy="562214"/>
            <a:chOff x="0" y="0"/>
            <a:chExt cx="9163025" cy="564356"/>
          </a:xfrm>
        </p:grpSpPr>
        <p:grpSp>
          <p:nvGrpSpPr>
            <p:cNvPr id="12293" name="组合 9">
              <a:extLst>
                <a:ext uri="{FF2B5EF4-FFF2-40B4-BE49-F238E27FC236}">
                  <a16:creationId xmlns:a16="http://schemas.microsoft.com/office/drawing/2014/main" id="{9359F01F-5F04-4904-A503-FFFF1545B348}"/>
                </a:ext>
              </a:extLst>
            </p:cNvPr>
            <p:cNvGrpSpPr>
              <a:grpSpLocks/>
            </p:cNvGrpSpPr>
            <p:nvPr/>
          </p:nvGrpSpPr>
          <p:grpSpPr bwMode="auto">
            <a:xfrm flipH="1">
              <a:off x="9060600" y="0"/>
              <a:ext cx="102425" cy="564356"/>
              <a:chOff x="0" y="0"/>
              <a:chExt cx="98744" cy="564356"/>
            </a:xfrm>
          </p:grpSpPr>
          <p:sp>
            <p:nvSpPr>
              <p:cNvPr id="12298" name="矩形 40">
                <a:extLst>
                  <a:ext uri="{FF2B5EF4-FFF2-40B4-BE49-F238E27FC236}">
                    <a16:creationId xmlns:a16="http://schemas.microsoft.com/office/drawing/2014/main" id="{C62F2E89-D81E-4F08-93FA-005D545BCE4E}"/>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9" name="直接连接符 41">
                <a:extLst>
                  <a:ext uri="{FF2B5EF4-FFF2-40B4-BE49-F238E27FC236}">
                    <a16:creationId xmlns:a16="http://schemas.microsoft.com/office/drawing/2014/main" id="{E3C78568-6331-46E0-ABB9-B72BF5B9BEC4}"/>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295" name="组合 3">
              <a:extLst>
                <a:ext uri="{FF2B5EF4-FFF2-40B4-BE49-F238E27FC236}">
                  <a16:creationId xmlns:a16="http://schemas.microsoft.com/office/drawing/2014/main" id="{2AC1EDAF-FCF6-4A3D-8229-9116879D568E}"/>
                </a:ext>
              </a:extLst>
            </p:cNvPr>
            <p:cNvGrpSpPr>
              <a:grpSpLocks/>
            </p:cNvGrpSpPr>
            <p:nvPr/>
          </p:nvGrpSpPr>
          <p:grpSpPr bwMode="auto">
            <a:xfrm>
              <a:off x="0" y="0"/>
              <a:ext cx="480244" cy="564356"/>
              <a:chOff x="0" y="0"/>
              <a:chExt cx="480244" cy="564356"/>
            </a:xfrm>
          </p:grpSpPr>
          <p:sp>
            <p:nvSpPr>
              <p:cNvPr id="12296" name="矩形 36">
                <a:extLst>
                  <a:ext uri="{FF2B5EF4-FFF2-40B4-BE49-F238E27FC236}">
                    <a16:creationId xmlns:a16="http://schemas.microsoft.com/office/drawing/2014/main" id="{128F511A-F93C-4C26-AE3E-9B23F6134D6E}"/>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7" name="直接连接符 37">
                <a:extLst>
                  <a:ext uri="{FF2B5EF4-FFF2-40B4-BE49-F238E27FC236}">
                    <a16:creationId xmlns:a16="http://schemas.microsoft.com/office/drawing/2014/main" id="{B4509A1C-36E5-4642-B127-43774F1DFD69}"/>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7" name="矩形 16">
            <a:extLst>
              <a:ext uri="{FF2B5EF4-FFF2-40B4-BE49-F238E27FC236}">
                <a16:creationId xmlns:a16="http://schemas.microsoft.com/office/drawing/2014/main" id="{9C0BB934-460F-457F-8A1C-06914C496F75}"/>
              </a:ext>
            </a:extLst>
          </p:cNvPr>
          <p:cNvSpPr>
            <a:spLocks noChangeArrowheads="1"/>
          </p:cNvSpPr>
          <p:nvPr/>
        </p:nvSpPr>
        <p:spPr bwMode="auto">
          <a:xfrm>
            <a:off x="3590160" y="2058602"/>
            <a:ext cx="19636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dirty="0">
                <a:solidFill>
                  <a:srgbClr val="FF0000"/>
                </a:solidFill>
                <a:latin typeface="微软雅黑" panose="020B0503020204020204" pitchFamily="34" charset="-122"/>
                <a:ea typeface="微软雅黑" panose="020B0503020204020204" pitchFamily="34" charset="-122"/>
              </a:rPr>
              <a:t>Thank You</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5502235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15">
            <a:extLst>
              <a:ext uri="{FF2B5EF4-FFF2-40B4-BE49-F238E27FC236}">
                <a16:creationId xmlns:a16="http://schemas.microsoft.com/office/drawing/2014/main" id="{8CB0563A-B177-4A60-BE62-29A79E4B0B4B}"/>
              </a:ext>
            </a:extLst>
          </p:cNvPr>
          <p:cNvGrpSpPr>
            <a:grpSpLocks/>
          </p:cNvGrpSpPr>
          <p:nvPr/>
        </p:nvGrpSpPr>
        <p:grpSpPr bwMode="auto">
          <a:xfrm>
            <a:off x="-9525" y="4765675"/>
            <a:ext cx="9163050" cy="377825"/>
            <a:chOff x="0" y="0"/>
            <a:chExt cx="9163025" cy="377953"/>
          </a:xfrm>
        </p:grpSpPr>
        <p:sp>
          <p:nvSpPr>
            <p:cNvPr id="4111" name="矩形 26">
              <a:extLst>
                <a:ext uri="{FF2B5EF4-FFF2-40B4-BE49-F238E27FC236}">
                  <a16:creationId xmlns:a16="http://schemas.microsoft.com/office/drawing/2014/main" id="{F6FA3B9A-4924-487B-BB57-E2A2955667A0}"/>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12" name="矩形 27">
              <a:extLst>
                <a:ext uri="{FF2B5EF4-FFF2-40B4-BE49-F238E27FC236}">
                  <a16:creationId xmlns:a16="http://schemas.microsoft.com/office/drawing/2014/main" id="{F9CAA384-0CF2-42A2-AA1F-BE7360465534}"/>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13" name="矩形 28">
              <a:extLst>
                <a:ext uri="{FF2B5EF4-FFF2-40B4-BE49-F238E27FC236}">
                  <a16:creationId xmlns:a16="http://schemas.microsoft.com/office/drawing/2014/main" id="{21D61331-0DB8-438F-A2F5-B12D88E4E6E5}"/>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14" name="等腰三角形 29">
              <a:extLst>
                <a:ext uri="{FF2B5EF4-FFF2-40B4-BE49-F238E27FC236}">
                  <a16:creationId xmlns:a16="http://schemas.microsoft.com/office/drawing/2014/main" id="{37575DA2-09EA-4161-BC7D-3626EDD13975}"/>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15" name="等腰三角形 30">
              <a:extLst>
                <a:ext uri="{FF2B5EF4-FFF2-40B4-BE49-F238E27FC236}">
                  <a16:creationId xmlns:a16="http://schemas.microsoft.com/office/drawing/2014/main" id="{44B8656C-5946-4FAC-9D48-1B160CC02DC1}"/>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4099" name="TextBox 44">
            <a:extLst>
              <a:ext uri="{FF2B5EF4-FFF2-40B4-BE49-F238E27FC236}">
                <a16:creationId xmlns:a16="http://schemas.microsoft.com/office/drawing/2014/main" id="{E030E0AC-6F31-4EC6-868C-5CF977F9A52E}"/>
              </a:ext>
            </a:extLst>
          </p:cNvPr>
          <p:cNvSpPr>
            <a:spLocks noChangeArrowheads="1"/>
          </p:cNvSpPr>
          <p:nvPr/>
        </p:nvSpPr>
        <p:spPr bwMode="auto">
          <a:xfrm>
            <a:off x="6945313" y="4797425"/>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100" name="组合 24">
            <a:extLst>
              <a:ext uri="{FF2B5EF4-FFF2-40B4-BE49-F238E27FC236}">
                <a16:creationId xmlns:a16="http://schemas.microsoft.com/office/drawing/2014/main" id="{2D282752-7035-49CD-A22E-18B639971CCD}"/>
              </a:ext>
            </a:extLst>
          </p:cNvPr>
          <p:cNvGrpSpPr>
            <a:grpSpLocks/>
          </p:cNvGrpSpPr>
          <p:nvPr/>
        </p:nvGrpSpPr>
        <p:grpSpPr bwMode="auto">
          <a:xfrm>
            <a:off x="0" y="242888"/>
            <a:ext cx="9163050" cy="561975"/>
            <a:chOff x="0" y="0"/>
            <a:chExt cx="9163025" cy="564356"/>
          </a:xfrm>
        </p:grpSpPr>
        <p:grpSp>
          <p:nvGrpSpPr>
            <p:cNvPr id="4105" name="组合 9">
              <a:extLst>
                <a:ext uri="{FF2B5EF4-FFF2-40B4-BE49-F238E27FC236}">
                  <a16:creationId xmlns:a16="http://schemas.microsoft.com/office/drawing/2014/main" id="{F1ABC02E-857C-4FD5-8384-43845971C48D}"/>
                </a:ext>
              </a:extLst>
            </p:cNvPr>
            <p:cNvGrpSpPr>
              <a:grpSpLocks/>
            </p:cNvGrpSpPr>
            <p:nvPr/>
          </p:nvGrpSpPr>
          <p:grpSpPr bwMode="auto">
            <a:xfrm flipH="1">
              <a:off x="9060600" y="0"/>
              <a:ext cx="102425" cy="564356"/>
              <a:chOff x="0" y="0"/>
              <a:chExt cx="98744" cy="564356"/>
            </a:xfrm>
          </p:grpSpPr>
          <p:sp>
            <p:nvSpPr>
              <p:cNvPr id="4109" name="矩形 40">
                <a:extLst>
                  <a:ext uri="{FF2B5EF4-FFF2-40B4-BE49-F238E27FC236}">
                    <a16:creationId xmlns:a16="http://schemas.microsoft.com/office/drawing/2014/main" id="{051BBDBA-1102-4D8B-B0EB-E8190BCA5D30}"/>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10" name="直接连接符 41">
                <a:extLst>
                  <a:ext uri="{FF2B5EF4-FFF2-40B4-BE49-F238E27FC236}">
                    <a16:creationId xmlns:a16="http://schemas.microsoft.com/office/drawing/2014/main" id="{BCC75711-0018-497D-8853-8A5ED33CCB60}"/>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4106" name="组合 3">
              <a:extLst>
                <a:ext uri="{FF2B5EF4-FFF2-40B4-BE49-F238E27FC236}">
                  <a16:creationId xmlns:a16="http://schemas.microsoft.com/office/drawing/2014/main" id="{6A5AAB55-FADF-4FBE-A637-D0125E867519}"/>
                </a:ext>
              </a:extLst>
            </p:cNvPr>
            <p:cNvGrpSpPr>
              <a:grpSpLocks/>
            </p:cNvGrpSpPr>
            <p:nvPr/>
          </p:nvGrpSpPr>
          <p:grpSpPr bwMode="auto">
            <a:xfrm>
              <a:off x="0" y="0"/>
              <a:ext cx="480244" cy="564356"/>
              <a:chOff x="0" y="0"/>
              <a:chExt cx="480244" cy="564356"/>
            </a:xfrm>
          </p:grpSpPr>
          <p:sp>
            <p:nvSpPr>
              <p:cNvPr id="4107" name="矩形 36">
                <a:extLst>
                  <a:ext uri="{FF2B5EF4-FFF2-40B4-BE49-F238E27FC236}">
                    <a16:creationId xmlns:a16="http://schemas.microsoft.com/office/drawing/2014/main" id="{689BC6AF-AD65-4C22-A904-36FB90D921D2}"/>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08" name="直接连接符 37">
                <a:extLst>
                  <a:ext uri="{FF2B5EF4-FFF2-40B4-BE49-F238E27FC236}">
                    <a16:creationId xmlns:a16="http://schemas.microsoft.com/office/drawing/2014/main" id="{DA5CC1E0-7B21-41CF-842D-BC613F75D1DD}"/>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9" name="矩形 18">
            <a:extLst>
              <a:ext uri="{FF2B5EF4-FFF2-40B4-BE49-F238E27FC236}">
                <a16:creationId xmlns:a16="http://schemas.microsoft.com/office/drawing/2014/main" id="{C0DF7EAE-EFC1-4654-A2B1-B59B79A828F1}"/>
              </a:ext>
            </a:extLst>
          </p:cNvPr>
          <p:cNvSpPr>
            <a:spLocks noChangeArrowheads="1"/>
          </p:cNvSpPr>
          <p:nvPr/>
        </p:nvSpPr>
        <p:spPr bwMode="auto">
          <a:xfrm>
            <a:off x="1979613" y="1968500"/>
            <a:ext cx="5600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rgbClr val="333333"/>
                </a:solidFill>
                <a:latin typeface="微软雅黑" panose="020B0503020204020204" pitchFamily="34" charset="-122"/>
                <a:ea typeface="微软雅黑" panose="020B0503020204020204" pitchFamily="34" charset="-122"/>
              </a:rPr>
              <a:t>努力了不一定会成功，但不努力（                         ）</a:t>
            </a:r>
            <a:endParaRPr lang="zh-CN" altLang="en-US">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8AC569C0-DDD5-42FE-8041-581D13401DA2}"/>
              </a:ext>
            </a:extLst>
          </p:cNvPr>
          <p:cNvSpPr>
            <a:spLocks noChangeArrowheads="1"/>
          </p:cNvSpPr>
          <p:nvPr/>
        </p:nvSpPr>
        <p:spPr bwMode="auto">
          <a:xfrm>
            <a:off x="1979613" y="2484438"/>
            <a:ext cx="3851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rgbClr val="333333"/>
                </a:solidFill>
                <a:latin typeface="微软雅黑" panose="020B0503020204020204" pitchFamily="34" charset="-122"/>
                <a:ea typeface="微软雅黑" panose="020B0503020204020204" pitchFamily="34" charset="-122"/>
              </a:rPr>
              <a:t>在哪里跌倒，就在哪里（             ）</a:t>
            </a:r>
            <a:endParaRPr lang="zh-CN" altLang="en-US">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062D902F-E279-4D90-B133-144E5EEA3CDE}"/>
              </a:ext>
            </a:extLst>
          </p:cNvPr>
          <p:cNvSpPr>
            <a:spLocks noChangeArrowheads="1"/>
          </p:cNvSpPr>
          <p:nvPr/>
        </p:nvSpPr>
        <p:spPr bwMode="auto">
          <a:xfrm>
            <a:off x="4716463" y="2489200"/>
            <a:ext cx="646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FF0000"/>
                </a:solidFill>
                <a:latin typeface="微软雅黑" panose="020B0503020204020204" pitchFamily="34" charset="-122"/>
                <a:ea typeface="微软雅黑" panose="020B0503020204020204" pitchFamily="34" charset="-122"/>
              </a:rPr>
              <a:t>躺下</a:t>
            </a:r>
          </a:p>
        </p:txBody>
      </p:sp>
      <p:sp>
        <p:nvSpPr>
          <p:cNvPr id="22" name="矩形 21">
            <a:extLst>
              <a:ext uri="{FF2B5EF4-FFF2-40B4-BE49-F238E27FC236}">
                <a16:creationId xmlns:a16="http://schemas.microsoft.com/office/drawing/2014/main" id="{7512DF88-921C-44CB-9A95-7E5A2F947A96}"/>
              </a:ext>
            </a:extLst>
          </p:cNvPr>
          <p:cNvSpPr>
            <a:spLocks noChangeArrowheads="1"/>
          </p:cNvSpPr>
          <p:nvPr/>
        </p:nvSpPr>
        <p:spPr bwMode="auto">
          <a:xfrm>
            <a:off x="5651500" y="1963738"/>
            <a:ext cx="1339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a:solidFill>
                  <a:srgbClr val="FF0000"/>
                </a:solidFill>
                <a:latin typeface="微软雅黑" panose="020B0503020204020204" pitchFamily="34" charset="-122"/>
                <a:ea typeface="微软雅黑" panose="020B0503020204020204" pitchFamily="34" charset="-122"/>
              </a:rPr>
              <a:t>真的好舒服</a:t>
            </a:r>
          </a:p>
        </p:txBody>
      </p:sp>
      <p:sp>
        <p:nvSpPr>
          <p:cNvPr id="23" name="矩形 22">
            <a:extLst>
              <a:ext uri="{FF2B5EF4-FFF2-40B4-BE49-F238E27FC236}">
                <a16:creationId xmlns:a16="http://schemas.microsoft.com/office/drawing/2014/main" id="{57CD7469-D047-4DC7-8532-0D69B275A8FC}"/>
              </a:ext>
            </a:extLst>
          </p:cNvPr>
          <p:cNvSpPr>
            <a:spLocks noChangeArrowheads="1"/>
          </p:cNvSpPr>
          <p:nvPr/>
        </p:nvSpPr>
        <p:spPr bwMode="auto">
          <a:xfrm>
            <a:off x="1173195" y="1962706"/>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FF0000"/>
                </a:solidFill>
                <a:latin typeface="微软雅黑" panose="020B0503020204020204" pitchFamily="34" charset="-122"/>
                <a:ea typeface="微软雅黑" panose="020B0503020204020204" pitchFamily="34" charset="-122"/>
              </a:rPr>
              <a:t>问题</a:t>
            </a:r>
            <a:r>
              <a:rPr lang="en-US" altLang="zh-CN" dirty="0">
                <a:solidFill>
                  <a:srgbClr val="FF0000"/>
                </a:solidFill>
                <a:latin typeface="微软雅黑" panose="020B0503020204020204" pitchFamily="34" charset="-122"/>
                <a:ea typeface="微软雅黑" panose="020B0503020204020204" pitchFamily="34" charset="-122"/>
              </a:rPr>
              <a:t>1</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id="{84903FA1-FA22-42AA-A14E-3C2EB5A13EAE}"/>
              </a:ext>
            </a:extLst>
          </p:cNvPr>
          <p:cNvSpPr>
            <a:spLocks noChangeArrowheads="1"/>
          </p:cNvSpPr>
          <p:nvPr/>
        </p:nvSpPr>
        <p:spPr bwMode="auto">
          <a:xfrm>
            <a:off x="1173194" y="2505076"/>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FF0000"/>
                </a:solidFill>
                <a:latin typeface="微软雅黑" panose="020B0503020204020204" pitchFamily="34" charset="-122"/>
                <a:ea typeface="微软雅黑" panose="020B0503020204020204" pitchFamily="34" charset="-122"/>
              </a:rPr>
              <a:t>问题</a:t>
            </a:r>
            <a:r>
              <a:rPr lang="en-US" altLang="zh-CN" dirty="0">
                <a:solidFill>
                  <a:srgbClr val="FF0000"/>
                </a:solidFill>
                <a:latin typeface="微软雅黑" panose="020B0503020204020204" pitchFamily="34" charset="-122"/>
                <a:ea typeface="微软雅黑" panose="020B0503020204020204" pitchFamily="34" charset="-122"/>
              </a:rPr>
              <a:t>2</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7007FB60-5747-4807-985E-02E777EFBF25}"/>
              </a:ext>
            </a:extLst>
          </p:cNvPr>
          <p:cNvSpPr>
            <a:spLocks noChangeArrowheads="1"/>
          </p:cNvSpPr>
          <p:nvPr/>
        </p:nvSpPr>
        <p:spPr bwMode="auto">
          <a:xfrm>
            <a:off x="5867592" y="3546766"/>
            <a:ext cx="1465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FF0000"/>
                </a:solidFill>
                <a:latin typeface="微软雅黑" panose="020B0503020204020204" pitchFamily="34" charset="-122"/>
                <a:ea typeface="微软雅黑" panose="020B0503020204020204" pitchFamily="34" charset="-122"/>
              </a:rPr>
              <a:t>Just Joking </a:t>
            </a:r>
            <a:endParaRPr lang="zh-CN" altLang="en-US" dirty="0">
              <a:solidFill>
                <a:srgbClr val="FF0000"/>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D197A92F-AF59-4430-B9D1-8B0A5186A229}"/>
              </a:ext>
            </a:extLst>
          </p:cNvPr>
          <p:cNvPicPr>
            <a:picLocks noChangeAspect="1"/>
          </p:cNvPicPr>
          <p:nvPr/>
        </p:nvPicPr>
        <p:blipFill>
          <a:blip r:embed="rId2"/>
          <a:stretch>
            <a:fillRect/>
          </a:stretch>
        </p:blipFill>
        <p:spPr>
          <a:xfrm>
            <a:off x="7451724" y="3106196"/>
            <a:ext cx="1457325" cy="14478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15">
            <a:extLst>
              <a:ext uri="{FF2B5EF4-FFF2-40B4-BE49-F238E27FC236}">
                <a16:creationId xmlns:a16="http://schemas.microsoft.com/office/drawing/2014/main" id="{0D6071A5-4BC2-417D-B9BD-99ADC086160E}"/>
              </a:ext>
            </a:extLst>
          </p:cNvPr>
          <p:cNvGrpSpPr>
            <a:grpSpLocks/>
          </p:cNvGrpSpPr>
          <p:nvPr/>
        </p:nvGrpSpPr>
        <p:grpSpPr bwMode="auto">
          <a:xfrm>
            <a:off x="-9525" y="4765675"/>
            <a:ext cx="9163050" cy="377825"/>
            <a:chOff x="0" y="0"/>
            <a:chExt cx="9163025" cy="377953"/>
          </a:xfrm>
        </p:grpSpPr>
        <p:sp>
          <p:nvSpPr>
            <p:cNvPr id="5133" name="矩形 26">
              <a:extLst>
                <a:ext uri="{FF2B5EF4-FFF2-40B4-BE49-F238E27FC236}">
                  <a16:creationId xmlns:a16="http://schemas.microsoft.com/office/drawing/2014/main" id="{DCB94949-FB3D-485F-ACCB-730603555CB2}"/>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4" name="矩形 27">
              <a:extLst>
                <a:ext uri="{FF2B5EF4-FFF2-40B4-BE49-F238E27FC236}">
                  <a16:creationId xmlns:a16="http://schemas.microsoft.com/office/drawing/2014/main" id="{9F6353FF-AF79-4024-AD25-5C373AFE51BD}"/>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5" name="矩形 28">
              <a:extLst>
                <a:ext uri="{FF2B5EF4-FFF2-40B4-BE49-F238E27FC236}">
                  <a16:creationId xmlns:a16="http://schemas.microsoft.com/office/drawing/2014/main" id="{2AE8DD40-05FC-4588-9A4A-5322EE813098}"/>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6" name="等腰三角形 29">
              <a:extLst>
                <a:ext uri="{FF2B5EF4-FFF2-40B4-BE49-F238E27FC236}">
                  <a16:creationId xmlns:a16="http://schemas.microsoft.com/office/drawing/2014/main" id="{F80A1261-FB66-4712-B747-681E7BC21097}"/>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7" name="等腰三角形 30">
              <a:extLst>
                <a:ext uri="{FF2B5EF4-FFF2-40B4-BE49-F238E27FC236}">
                  <a16:creationId xmlns:a16="http://schemas.microsoft.com/office/drawing/2014/main" id="{3B77A37D-7B6A-4810-AB50-315FFE6C4EBA}"/>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5123" name="TextBox 44">
            <a:extLst>
              <a:ext uri="{FF2B5EF4-FFF2-40B4-BE49-F238E27FC236}">
                <a16:creationId xmlns:a16="http://schemas.microsoft.com/office/drawing/2014/main" id="{9AED89DD-8239-4583-B973-D0688D727A88}"/>
              </a:ext>
            </a:extLst>
          </p:cNvPr>
          <p:cNvSpPr>
            <a:spLocks noChangeArrowheads="1"/>
          </p:cNvSpPr>
          <p:nvPr/>
        </p:nvSpPr>
        <p:spPr bwMode="auto">
          <a:xfrm>
            <a:off x="6945313" y="4797425"/>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124" name="组合 24">
            <a:extLst>
              <a:ext uri="{FF2B5EF4-FFF2-40B4-BE49-F238E27FC236}">
                <a16:creationId xmlns:a16="http://schemas.microsoft.com/office/drawing/2014/main" id="{D520EF18-444D-4C4B-9544-36ADC16A7174}"/>
              </a:ext>
            </a:extLst>
          </p:cNvPr>
          <p:cNvGrpSpPr>
            <a:grpSpLocks/>
          </p:cNvGrpSpPr>
          <p:nvPr/>
        </p:nvGrpSpPr>
        <p:grpSpPr bwMode="auto">
          <a:xfrm>
            <a:off x="0" y="242888"/>
            <a:ext cx="9163050" cy="561975"/>
            <a:chOff x="0" y="0"/>
            <a:chExt cx="9163025" cy="564356"/>
          </a:xfrm>
        </p:grpSpPr>
        <p:grpSp>
          <p:nvGrpSpPr>
            <p:cNvPr id="5127" name="组合 9">
              <a:extLst>
                <a:ext uri="{FF2B5EF4-FFF2-40B4-BE49-F238E27FC236}">
                  <a16:creationId xmlns:a16="http://schemas.microsoft.com/office/drawing/2014/main" id="{63CAAAD1-83BF-4606-8715-7F897F9EE8FD}"/>
                </a:ext>
              </a:extLst>
            </p:cNvPr>
            <p:cNvGrpSpPr>
              <a:grpSpLocks/>
            </p:cNvGrpSpPr>
            <p:nvPr/>
          </p:nvGrpSpPr>
          <p:grpSpPr bwMode="auto">
            <a:xfrm flipH="1">
              <a:off x="9060600" y="0"/>
              <a:ext cx="102425" cy="564356"/>
              <a:chOff x="0" y="0"/>
              <a:chExt cx="98744" cy="564356"/>
            </a:xfrm>
          </p:grpSpPr>
          <p:sp>
            <p:nvSpPr>
              <p:cNvPr id="5131" name="矩形 40">
                <a:extLst>
                  <a:ext uri="{FF2B5EF4-FFF2-40B4-BE49-F238E27FC236}">
                    <a16:creationId xmlns:a16="http://schemas.microsoft.com/office/drawing/2014/main" id="{7D3F6923-8384-44EA-A180-5333B9AFEAFC}"/>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2" name="直接连接符 41">
                <a:extLst>
                  <a:ext uri="{FF2B5EF4-FFF2-40B4-BE49-F238E27FC236}">
                    <a16:creationId xmlns:a16="http://schemas.microsoft.com/office/drawing/2014/main" id="{50BEF0D1-32E1-4E48-AA9B-F601DCD74DB2}"/>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5128" name="组合 3">
              <a:extLst>
                <a:ext uri="{FF2B5EF4-FFF2-40B4-BE49-F238E27FC236}">
                  <a16:creationId xmlns:a16="http://schemas.microsoft.com/office/drawing/2014/main" id="{665F1F59-A03D-4D3E-BFDB-FCAEDDC844EC}"/>
                </a:ext>
              </a:extLst>
            </p:cNvPr>
            <p:cNvGrpSpPr>
              <a:grpSpLocks/>
            </p:cNvGrpSpPr>
            <p:nvPr/>
          </p:nvGrpSpPr>
          <p:grpSpPr bwMode="auto">
            <a:xfrm>
              <a:off x="0" y="0"/>
              <a:ext cx="480244" cy="564356"/>
              <a:chOff x="0" y="0"/>
              <a:chExt cx="480244" cy="564356"/>
            </a:xfrm>
          </p:grpSpPr>
          <p:sp>
            <p:nvSpPr>
              <p:cNvPr id="5129" name="矩形 36">
                <a:extLst>
                  <a:ext uri="{FF2B5EF4-FFF2-40B4-BE49-F238E27FC236}">
                    <a16:creationId xmlns:a16="http://schemas.microsoft.com/office/drawing/2014/main" id="{5410142D-BC10-483D-AED1-90DE4D4B2DA0}"/>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30" name="直接连接符 37">
                <a:extLst>
                  <a:ext uri="{FF2B5EF4-FFF2-40B4-BE49-F238E27FC236}">
                    <a16:creationId xmlns:a16="http://schemas.microsoft.com/office/drawing/2014/main" id="{708759A8-CEB0-444E-88C6-965C4EC01BA0}"/>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pic>
        <p:nvPicPr>
          <p:cNvPr id="17" name="图片 16">
            <a:extLst>
              <a:ext uri="{FF2B5EF4-FFF2-40B4-BE49-F238E27FC236}">
                <a16:creationId xmlns:a16="http://schemas.microsoft.com/office/drawing/2014/main" id="{9AF74925-7B51-43C5-B5E6-DE461BAFC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7579"/>
          <a:stretch>
            <a:fillRect/>
          </a:stretch>
        </p:blipFill>
        <p:spPr bwMode="auto">
          <a:xfrm>
            <a:off x="2984500" y="3535363"/>
            <a:ext cx="316865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a:extLst>
              <a:ext uri="{FF2B5EF4-FFF2-40B4-BE49-F238E27FC236}">
                <a16:creationId xmlns:a16="http://schemas.microsoft.com/office/drawing/2014/main" id="{95FF4E9F-BE20-4AB1-A569-BC1A11D07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2412"/>
          <a:stretch>
            <a:fillRect/>
          </a:stretch>
        </p:blipFill>
        <p:spPr bwMode="auto">
          <a:xfrm>
            <a:off x="2984500" y="176213"/>
            <a:ext cx="31686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a:extLst>
              <a:ext uri="{FF2B5EF4-FFF2-40B4-BE49-F238E27FC236}">
                <a16:creationId xmlns:a16="http://schemas.microsoft.com/office/drawing/2014/main" id="{B4A0089B-FF65-41A1-9EEA-FD36E60BCECD}"/>
              </a:ext>
            </a:extLst>
          </p:cNvPr>
          <p:cNvSpPr>
            <a:spLocks noChangeArrowheads="1"/>
          </p:cNvSpPr>
          <p:nvPr/>
        </p:nvSpPr>
        <p:spPr bwMode="auto">
          <a:xfrm>
            <a:off x="1979784" y="524374"/>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FF0000"/>
                </a:solidFill>
                <a:latin typeface="微软雅黑" panose="020B0503020204020204" pitchFamily="34" charset="-122"/>
                <a:ea typeface="微软雅黑" panose="020B0503020204020204" pitchFamily="34" charset="-122"/>
              </a:rPr>
              <a:t>问题</a:t>
            </a:r>
            <a:r>
              <a:rPr lang="en-US" altLang="zh-CN" dirty="0">
                <a:solidFill>
                  <a:srgbClr val="FF0000"/>
                </a:solidFill>
                <a:latin typeface="微软雅黑" panose="020B0503020204020204" pitchFamily="34" charset="-122"/>
                <a:ea typeface="微软雅黑" panose="020B0503020204020204" pitchFamily="34" charset="-122"/>
              </a:rPr>
              <a:t>3</a:t>
            </a:r>
            <a:endParaRPr lang="zh-CN" altLang="en-US"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5">
            <a:extLst>
              <a:ext uri="{FF2B5EF4-FFF2-40B4-BE49-F238E27FC236}">
                <a16:creationId xmlns:a16="http://schemas.microsoft.com/office/drawing/2014/main" id="{3595B1EB-66EA-4D51-9EAF-80DC48626EBF}"/>
              </a:ext>
            </a:extLst>
          </p:cNvPr>
          <p:cNvGrpSpPr>
            <a:grpSpLocks/>
          </p:cNvGrpSpPr>
          <p:nvPr/>
        </p:nvGrpSpPr>
        <p:grpSpPr bwMode="auto">
          <a:xfrm>
            <a:off x="-9525" y="4765675"/>
            <a:ext cx="9163050" cy="377825"/>
            <a:chOff x="0" y="0"/>
            <a:chExt cx="9163025" cy="377953"/>
          </a:xfrm>
        </p:grpSpPr>
        <p:sp>
          <p:nvSpPr>
            <p:cNvPr id="6158" name="矩形 26">
              <a:extLst>
                <a:ext uri="{FF2B5EF4-FFF2-40B4-BE49-F238E27FC236}">
                  <a16:creationId xmlns:a16="http://schemas.microsoft.com/office/drawing/2014/main" id="{72E98C45-EDF0-441E-80AA-30971A67592B}"/>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59" name="矩形 27">
              <a:extLst>
                <a:ext uri="{FF2B5EF4-FFF2-40B4-BE49-F238E27FC236}">
                  <a16:creationId xmlns:a16="http://schemas.microsoft.com/office/drawing/2014/main" id="{09230F1F-85A6-418A-91FC-3D13D4CD8793}"/>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60" name="矩形 28">
              <a:extLst>
                <a:ext uri="{FF2B5EF4-FFF2-40B4-BE49-F238E27FC236}">
                  <a16:creationId xmlns:a16="http://schemas.microsoft.com/office/drawing/2014/main" id="{3312ECEB-5EC6-4ACA-941F-FE730C92BCB0}"/>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61" name="等腰三角形 29">
              <a:extLst>
                <a:ext uri="{FF2B5EF4-FFF2-40B4-BE49-F238E27FC236}">
                  <a16:creationId xmlns:a16="http://schemas.microsoft.com/office/drawing/2014/main" id="{C5DD6A7D-2158-497C-B2F6-66AAD900865D}"/>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62" name="等腰三角形 30">
              <a:extLst>
                <a:ext uri="{FF2B5EF4-FFF2-40B4-BE49-F238E27FC236}">
                  <a16:creationId xmlns:a16="http://schemas.microsoft.com/office/drawing/2014/main" id="{A10B4894-1358-4DE1-B12F-B8D1D78D5961}"/>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147" name="TextBox 44">
            <a:extLst>
              <a:ext uri="{FF2B5EF4-FFF2-40B4-BE49-F238E27FC236}">
                <a16:creationId xmlns:a16="http://schemas.microsoft.com/office/drawing/2014/main" id="{1E819CBC-BA8B-45E3-AAB0-614072C562D2}"/>
              </a:ext>
            </a:extLst>
          </p:cNvPr>
          <p:cNvSpPr>
            <a:spLocks noChangeArrowheads="1"/>
          </p:cNvSpPr>
          <p:nvPr/>
        </p:nvSpPr>
        <p:spPr bwMode="auto">
          <a:xfrm>
            <a:off x="9104237" y="4596384"/>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148" name="组合 24">
            <a:extLst>
              <a:ext uri="{FF2B5EF4-FFF2-40B4-BE49-F238E27FC236}">
                <a16:creationId xmlns:a16="http://schemas.microsoft.com/office/drawing/2014/main" id="{D2B0B3CA-D998-4263-A587-063C5C4B18CB}"/>
              </a:ext>
            </a:extLst>
          </p:cNvPr>
          <p:cNvGrpSpPr>
            <a:grpSpLocks/>
          </p:cNvGrpSpPr>
          <p:nvPr/>
        </p:nvGrpSpPr>
        <p:grpSpPr bwMode="auto">
          <a:xfrm>
            <a:off x="0" y="242888"/>
            <a:ext cx="9163050" cy="561975"/>
            <a:chOff x="0" y="0"/>
            <a:chExt cx="9163025" cy="564356"/>
          </a:xfrm>
        </p:grpSpPr>
        <p:grpSp>
          <p:nvGrpSpPr>
            <p:cNvPr id="6152" name="组合 9">
              <a:extLst>
                <a:ext uri="{FF2B5EF4-FFF2-40B4-BE49-F238E27FC236}">
                  <a16:creationId xmlns:a16="http://schemas.microsoft.com/office/drawing/2014/main" id="{C4BD2205-2ECF-4783-A1E1-77261189DC4B}"/>
                </a:ext>
              </a:extLst>
            </p:cNvPr>
            <p:cNvGrpSpPr>
              <a:grpSpLocks/>
            </p:cNvGrpSpPr>
            <p:nvPr/>
          </p:nvGrpSpPr>
          <p:grpSpPr bwMode="auto">
            <a:xfrm flipH="1">
              <a:off x="9060600" y="0"/>
              <a:ext cx="102425" cy="564356"/>
              <a:chOff x="0" y="0"/>
              <a:chExt cx="98744" cy="564356"/>
            </a:xfrm>
          </p:grpSpPr>
          <p:sp>
            <p:nvSpPr>
              <p:cNvPr id="6156" name="矩形 40">
                <a:extLst>
                  <a:ext uri="{FF2B5EF4-FFF2-40B4-BE49-F238E27FC236}">
                    <a16:creationId xmlns:a16="http://schemas.microsoft.com/office/drawing/2014/main" id="{E020E8C9-BE93-4112-84B3-A1749FCE880F}"/>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57" name="直接连接符 41">
                <a:extLst>
                  <a:ext uri="{FF2B5EF4-FFF2-40B4-BE49-F238E27FC236}">
                    <a16:creationId xmlns:a16="http://schemas.microsoft.com/office/drawing/2014/main" id="{A04C08B8-7186-4692-A366-479890420084}"/>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153" name="组合 3">
              <a:extLst>
                <a:ext uri="{FF2B5EF4-FFF2-40B4-BE49-F238E27FC236}">
                  <a16:creationId xmlns:a16="http://schemas.microsoft.com/office/drawing/2014/main" id="{E09BB1A1-9A3B-4E1B-95AF-075122F35827}"/>
                </a:ext>
              </a:extLst>
            </p:cNvPr>
            <p:cNvGrpSpPr>
              <a:grpSpLocks/>
            </p:cNvGrpSpPr>
            <p:nvPr/>
          </p:nvGrpSpPr>
          <p:grpSpPr bwMode="auto">
            <a:xfrm>
              <a:off x="0" y="0"/>
              <a:ext cx="480244" cy="564356"/>
              <a:chOff x="0" y="0"/>
              <a:chExt cx="480244" cy="564356"/>
            </a:xfrm>
          </p:grpSpPr>
          <p:sp>
            <p:nvSpPr>
              <p:cNvPr id="6154" name="矩形 36">
                <a:extLst>
                  <a:ext uri="{FF2B5EF4-FFF2-40B4-BE49-F238E27FC236}">
                    <a16:creationId xmlns:a16="http://schemas.microsoft.com/office/drawing/2014/main" id="{FAF43F89-9F28-41E6-848F-6662ABBEABFC}"/>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55" name="直接连接符 37">
                <a:extLst>
                  <a:ext uri="{FF2B5EF4-FFF2-40B4-BE49-F238E27FC236}">
                    <a16:creationId xmlns:a16="http://schemas.microsoft.com/office/drawing/2014/main" id="{6A787990-2C37-4030-87ED-83FED7F1F20C}"/>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6149" name="矩形 1">
            <a:extLst>
              <a:ext uri="{FF2B5EF4-FFF2-40B4-BE49-F238E27FC236}">
                <a16:creationId xmlns:a16="http://schemas.microsoft.com/office/drawing/2014/main" id="{9AC62A54-D502-47A9-9EE4-9B4896C7EE49}"/>
              </a:ext>
            </a:extLst>
          </p:cNvPr>
          <p:cNvSpPr>
            <a:spLocks noChangeArrowheads="1"/>
          </p:cNvSpPr>
          <p:nvPr/>
        </p:nvSpPr>
        <p:spPr bwMode="auto">
          <a:xfrm>
            <a:off x="1432372" y="1246786"/>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600" dirty="0">
                <a:solidFill>
                  <a:srgbClr val="333333"/>
                </a:solidFill>
                <a:latin typeface="微软雅黑" panose="020B0503020204020204" pitchFamily="34" charset="-122"/>
                <a:ea typeface="微软雅黑" panose="020B0503020204020204" pitchFamily="34" charset="-122"/>
              </a:rPr>
              <a:t>没有进取心</a:t>
            </a:r>
            <a:endParaRPr lang="zh-CN" altLang="en-US" sz="1600" dirty="0"/>
          </a:p>
        </p:txBody>
      </p:sp>
      <p:sp>
        <p:nvSpPr>
          <p:cNvPr id="6150" name="矩形 17">
            <a:extLst>
              <a:ext uri="{FF2B5EF4-FFF2-40B4-BE49-F238E27FC236}">
                <a16:creationId xmlns:a16="http://schemas.microsoft.com/office/drawing/2014/main" id="{68EC9306-FB8F-4D62-B5A7-40765F000A04}"/>
              </a:ext>
            </a:extLst>
          </p:cNvPr>
          <p:cNvSpPr>
            <a:spLocks noChangeArrowheads="1"/>
          </p:cNvSpPr>
          <p:nvPr/>
        </p:nvSpPr>
        <p:spPr bwMode="auto">
          <a:xfrm>
            <a:off x="1640757" y="236449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600" dirty="0">
                <a:solidFill>
                  <a:srgbClr val="333333"/>
                </a:solidFill>
                <a:latin typeface="微软雅黑" panose="020B0503020204020204" pitchFamily="34" charset="-122"/>
                <a:ea typeface="微软雅黑" panose="020B0503020204020204" pitchFamily="34" charset="-122"/>
              </a:rPr>
              <a:t>缺乏毅力</a:t>
            </a:r>
            <a:endParaRPr lang="zh-CN" altLang="en-US" sz="1600" dirty="0"/>
          </a:p>
        </p:txBody>
      </p:sp>
      <p:sp>
        <p:nvSpPr>
          <p:cNvPr id="19" name="矩形 18">
            <a:extLst>
              <a:ext uri="{FF2B5EF4-FFF2-40B4-BE49-F238E27FC236}">
                <a16:creationId xmlns:a16="http://schemas.microsoft.com/office/drawing/2014/main" id="{2008A0FD-367F-4ED8-A0C5-B9540546B708}"/>
              </a:ext>
            </a:extLst>
          </p:cNvPr>
          <p:cNvSpPr/>
          <p:nvPr/>
        </p:nvSpPr>
        <p:spPr>
          <a:xfrm>
            <a:off x="668590" y="521754"/>
            <a:ext cx="6580615" cy="307777"/>
          </a:xfrm>
          <a:prstGeom prst="rect">
            <a:avLst/>
          </a:prstGeom>
        </p:spPr>
        <p:txBody>
          <a:bodyPr wrap="square">
            <a:spAutoFit/>
          </a:bodyPr>
          <a:lstStyle/>
          <a:p>
            <a:r>
              <a:rPr lang="zh-CN" altLang="en-US" sz="1400" b="0" i="0" dirty="0">
                <a:solidFill>
                  <a:srgbClr val="333333"/>
                </a:solidFill>
                <a:effectLst/>
                <a:latin typeface="黑体" panose="02010609060101010101" pitchFamily="49" charset="-122"/>
                <a:ea typeface="黑体" panose="02010609060101010101" pitchFamily="49" charset="-122"/>
              </a:rPr>
              <a:t>我眼中的底层思维</a:t>
            </a:r>
            <a:endParaRPr lang="zh-CN" altLang="en-US" sz="1400" dirty="0">
              <a:latin typeface="黑体" panose="02010609060101010101" pitchFamily="49" charset="-122"/>
              <a:ea typeface="黑体" panose="02010609060101010101" pitchFamily="49" charset="-122"/>
            </a:endParaRPr>
          </a:p>
        </p:txBody>
      </p:sp>
      <p:sp>
        <p:nvSpPr>
          <p:cNvPr id="20" name="矩形 1">
            <a:extLst>
              <a:ext uri="{FF2B5EF4-FFF2-40B4-BE49-F238E27FC236}">
                <a16:creationId xmlns:a16="http://schemas.microsoft.com/office/drawing/2014/main" id="{4633F765-74B5-43B9-8DBA-750D366FC7DC}"/>
              </a:ext>
            </a:extLst>
          </p:cNvPr>
          <p:cNvSpPr>
            <a:spLocks noChangeArrowheads="1"/>
          </p:cNvSpPr>
          <p:nvPr/>
        </p:nvSpPr>
        <p:spPr bwMode="auto">
          <a:xfrm>
            <a:off x="6547705" y="238316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600" dirty="0">
                <a:solidFill>
                  <a:srgbClr val="333333"/>
                </a:solidFill>
                <a:latin typeface="微软雅黑" panose="020B0503020204020204" pitchFamily="34" charset="-122"/>
                <a:ea typeface="微软雅黑" panose="020B0503020204020204" pitchFamily="34" charset="-122"/>
              </a:rPr>
              <a:t>贪图小利</a:t>
            </a:r>
            <a:endParaRPr lang="zh-CN" altLang="en-US" sz="1600" dirty="0"/>
          </a:p>
        </p:txBody>
      </p:sp>
      <p:sp>
        <p:nvSpPr>
          <p:cNvPr id="22" name="矩形 1">
            <a:extLst>
              <a:ext uri="{FF2B5EF4-FFF2-40B4-BE49-F238E27FC236}">
                <a16:creationId xmlns:a16="http://schemas.microsoft.com/office/drawing/2014/main" id="{527FF667-1FEC-4C62-B836-CE8EA32E6823}"/>
              </a:ext>
            </a:extLst>
          </p:cNvPr>
          <p:cNvSpPr>
            <a:spLocks noChangeArrowheads="1"/>
          </p:cNvSpPr>
          <p:nvPr/>
        </p:nvSpPr>
        <p:spPr bwMode="auto">
          <a:xfrm>
            <a:off x="6547705" y="124678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333333"/>
                </a:solidFill>
                <a:latin typeface="微软雅黑" panose="020B0503020204020204" pitchFamily="34" charset="-122"/>
                <a:ea typeface="微软雅黑" panose="020B0503020204020204" pitchFamily="34" charset="-122"/>
              </a:rPr>
              <a:t>贪图安逸</a:t>
            </a:r>
            <a:endParaRPr lang="zh-CN" altLang="en-US" sz="1600" dirty="0"/>
          </a:p>
        </p:txBody>
      </p:sp>
      <p:sp>
        <p:nvSpPr>
          <p:cNvPr id="23" name="矩形 17">
            <a:extLst>
              <a:ext uri="{FF2B5EF4-FFF2-40B4-BE49-F238E27FC236}">
                <a16:creationId xmlns:a16="http://schemas.microsoft.com/office/drawing/2014/main" id="{32A87C64-F7AC-458F-B2EC-C452CB055D62}"/>
              </a:ext>
            </a:extLst>
          </p:cNvPr>
          <p:cNvSpPr>
            <a:spLocks noChangeArrowheads="1"/>
          </p:cNvSpPr>
          <p:nvPr/>
        </p:nvSpPr>
        <p:spPr bwMode="auto">
          <a:xfrm>
            <a:off x="1640757" y="181920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333333"/>
                </a:solidFill>
                <a:latin typeface="微软雅黑" panose="020B0503020204020204" pitchFamily="34" charset="-122"/>
                <a:ea typeface="微软雅黑" panose="020B0503020204020204" pitchFamily="34" charset="-122"/>
              </a:rPr>
              <a:t>畏惧困难</a:t>
            </a:r>
            <a:endParaRPr lang="zh-CN" altLang="en-US" sz="1600" dirty="0"/>
          </a:p>
        </p:txBody>
      </p:sp>
      <p:sp>
        <p:nvSpPr>
          <p:cNvPr id="24" name="矩形 18">
            <a:extLst>
              <a:ext uri="{FF2B5EF4-FFF2-40B4-BE49-F238E27FC236}">
                <a16:creationId xmlns:a16="http://schemas.microsoft.com/office/drawing/2014/main" id="{4CF7B3D4-9A14-4436-9851-4CF2ACB3D8C2}"/>
              </a:ext>
            </a:extLst>
          </p:cNvPr>
          <p:cNvSpPr>
            <a:spLocks noChangeArrowheads="1"/>
          </p:cNvSpPr>
          <p:nvPr/>
        </p:nvSpPr>
        <p:spPr bwMode="auto">
          <a:xfrm>
            <a:off x="1227188" y="294267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333333"/>
                </a:solidFill>
                <a:latin typeface="微软雅黑" panose="020B0503020204020204" pitchFamily="34" charset="-122"/>
                <a:ea typeface="微软雅黑" panose="020B0503020204020204" pitchFamily="34" charset="-122"/>
              </a:rPr>
              <a:t>幻想不劳而获</a:t>
            </a:r>
            <a:endParaRPr lang="zh-CN" altLang="en-US" sz="1600" dirty="0"/>
          </a:p>
        </p:txBody>
      </p:sp>
      <p:sp>
        <p:nvSpPr>
          <p:cNvPr id="25" name="矩形 1">
            <a:extLst>
              <a:ext uri="{FF2B5EF4-FFF2-40B4-BE49-F238E27FC236}">
                <a16:creationId xmlns:a16="http://schemas.microsoft.com/office/drawing/2014/main" id="{7665772B-BD39-45D6-8734-BD32814C7DB8}"/>
              </a:ext>
            </a:extLst>
          </p:cNvPr>
          <p:cNvSpPr>
            <a:spLocks noChangeArrowheads="1"/>
          </p:cNvSpPr>
          <p:nvPr/>
        </p:nvSpPr>
        <p:spPr bwMode="auto">
          <a:xfrm>
            <a:off x="6553472" y="181920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333333"/>
                </a:solidFill>
                <a:latin typeface="微软雅黑" panose="020B0503020204020204" pitchFamily="34" charset="-122"/>
                <a:ea typeface="微软雅黑" panose="020B0503020204020204" pitchFamily="34" charset="-122"/>
              </a:rPr>
              <a:t>目光短视</a:t>
            </a:r>
            <a:endParaRPr lang="zh-CN" altLang="en-US" sz="1600" dirty="0"/>
          </a:p>
        </p:txBody>
      </p:sp>
      <p:pic>
        <p:nvPicPr>
          <p:cNvPr id="3" name="图片 2">
            <a:extLst>
              <a:ext uri="{FF2B5EF4-FFF2-40B4-BE49-F238E27FC236}">
                <a16:creationId xmlns:a16="http://schemas.microsoft.com/office/drawing/2014/main" id="{4A955E8C-5E0E-4014-9C4D-CFAD84C884BE}"/>
              </a:ext>
            </a:extLst>
          </p:cNvPr>
          <p:cNvPicPr>
            <a:picLocks noChangeAspect="1"/>
          </p:cNvPicPr>
          <p:nvPr/>
        </p:nvPicPr>
        <p:blipFill>
          <a:blip r:embed="rId2"/>
          <a:stretch>
            <a:fillRect/>
          </a:stretch>
        </p:blipFill>
        <p:spPr>
          <a:xfrm>
            <a:off x="2701794" y="1184395"/>
            <a:ext cx="3740411" cy="2491114"/>
          </a:xfrm>
          <a:prstGeom prst="rect">
            <a:avLst/>
          </a:prstGeom>
        </p:spPr>
      </p:pic>
      <p:sp>
        <p:nvSpPr>
          <p:cNvPr id="30" name="矩形 1">
            <a:extLst>
              <a:ext uri="{FF2B5EF4-FFF2-40B4-BE49-F238E27FC236}">
                <a16:creationId xmlns:a16="http://schemas.microsoft.com/office/drawing/2014/main" id="{C82201CE-B877-48C8-BCFA-002C54BCE540}"/>
              </a:ext>
            </a:extLst>
          </p:cNvPr>
          <p:cNvSpPr>
            <a:spLocks noChangeArrowheads="1"/>
          </p:cNvSpPr>
          <p:nvPr/>
        </p:nvSpPr>
        <p:spPr bwMode="auto">
          <a:xfrm>
            <a:off x="6547704" y="2985747"/>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600" dirty="0">
                <a:solidFill>
                  <a:srgbClr val="333333"/>
                </a:solidFill>
                <a:latin typeface="微软雅黑" panose="020B0503020204020204" pitchFamily="34" charset="-122"/>
                <a:ea typeface="微软雅黑" panose="020B0503020204020204" pitchFamily="34" charset="-122"/>
              </a:rPr>
              <a:t>缺乏耐性</a:t>
            </a:r>
            <a:endParaRPr lang="zh-CN" altLang="en-US" sz="1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fade">
                                      <p:cBhvr>
                                        <p:cTn id="10" dur="500"/>
                                        <p:tgtEl>
                                          <p:spTgt spid="61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20" grpId="0"/>
      <p:bldP spid="22" grpId="0"/>
      <p:bldP spid="23" grpId="0"/>
      <p:bldP spid="24" grpId="0"/>
      <p:bldP spid="25"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15">
            <a:extLst>
              <a:ext uri="{FF2B5EF4-FFF2-40B4-BE49-F238E27FC236}">
                <a16:creationId xmlns:a16="http://schemas.microsoft.com/office/drawing/2014/main" id="{233950F8-BA4A-420F-B983-F59DCC7A2BFA}"/>
              </a:ext>
            </a:extLst>
          </p:cNvPr>
          <p:cNvGrpSpPr>
            <a:grpSpLocks/>
          </p:cNvGrpSpPr>
          <p:nvPr/>
        </p:nvGrpSpPr>
        <p:grpSpPr bwMode="auto">
          <a:xfrm>
            <a:off x="-9525" y="4765675"/>
            <a:ext cx="9163050" cy="377825"/>
            <a:chOff x="0" y="0"/>
            <a:chExt cx="9163025" cy="377953"/>
          </a:xfrm>
        </p:grpSpPr>
        <p:sp>
          <p:nvSpPr>
            <p:cNvPr id="7187" name="矩形 26">
              <a:extLst>
                <a:ext uri="{FF2B5EF4-FFF2-40B4-BE49-F238E27FC236}">
                  <a16:creationId xmlns:a16="http://schemas.microsoft.com/office/drawing/2014/main" id="{F7151DD9-D679-4A12-A51C-2F72A209E9D5}"/>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188" name="矩形 27">
              <a:extLst>
                <a:ext uri="{FF2B5EF4-FFF2-40B4-BE49-F238E27FC236}">
                  <a16:creationId xmlns:a16="http://schemas.microsoft.com/office/drawing/2014/main" id="{87DD0B8E-186C-4660-972B-F7F7E1FA2B74}"/>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189" name="矩形 28">
              <a:extLst>
                <a:ext uri="{FF2B5EF4-FFF2-40B4-BE49-F238E27FC236}">
                  <a16:creationId xmlns:a16="http://schemas.microsoft.com/office/drawing/2014/main" id="{27C6A863-831E-42C3-AA34-03716E49139E}"/>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190" name="等腰三角形 29">
              <a:extLst>
                <a:ext uri="{FF2B5EF4-FFF2-40B4-BE49-F238E27FC236}">
                  <a16:creationId xmlns:a16="http://schemas.microsoft.com/office/drawing/2014/main" id="{5EFFE480-2170-48D9-815F-F4B101FF2D44}"/>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191" name="等腰三角形 30">
              <a:extLst>
                <a:ext uri="{FF2B5EF4-FFF2-40B4-BE49-F238E27FC236}">
                  <a16:creationId xmlns:a16="http://schemas.microsoft.com/office/drawing/2014/main" id="{2F3FB8EB-E242-4120-ABE5-983C8ADAB835}"/>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7171" name="TextBox 44">
            <a:extLst>
              <a:ext uri="{FF2B5EF4-FFF2-40B4-BE49-F238E27FC236}">
                <a16:creationId xmlns:a16="http://schemas.microsoft.com/office/drawing/2014/main" id="{C482D097-3EF6-4A2F-B55C-61340AB05E2A}"/>
              </a:ext>
            </a:extLst>
          </p:cNvPr>
          <p:cNvSpPr>
            <a:spLocks noChangeArrowheads="1"/>
          </p:cNvSpPr>
          <p:nvPr/>
        </p:nvSpPr>
        <p:spPr bwMode="auto">
          <a:xfrm>
            <a:off x="6945313" y="4797425"/>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7172" name="组合 24">
            <a:extLst>
              <a:ext uri="{FF2B5EF4-FFF2-40B4-BE49-F238E27FC236}">
                <a16:creationId xmlns:a16="http://schemas.microsoft.com/office/drawing/2014/main" id="{BDF569D3-868F-4374-AF9A-4B367A9FEFC3}"/>
              </a:ext>
            </a:extLst>
          </p:cNvPr>
          <p:cNvGrpSpPr>
            <a:grpSpLocks/>
          </p:cNvGrpSpPr>
          <p:nvPr/>
        </p:nvGrpSpPr>
        <p:grpSpPr bwMode="auto">
          <a:xfrm>
            <a:off x="0" y="242888"/>
            <a:ext cx="9163050" cy="562214"/>
            <a:chOff x="0" y="0"/>
            <a:chExt cx="9163025" cy="564356"/>
          </a:xfrm>
        </p:grpSpPr>
        <p:grpSp>
          <p:nvGrpSpPr>
            <p:cNvPr id="7180" name="组合 9">
              <a:extLst>
                <a:ext uri="{FF2B5EF4-FFF2-40B4-BE49-F238E27FC236}">
                  <a16:creationId xmlns:a16="http://schemas.microsoft.com/office/drawing/2014/main" id="{67EE20B0-806F-4ABA-864F-09C78CEDC482}"/>
                </a:ext>
              </a:extLst>
            </p:cNvPr>
            <p:cNvGrpSpPr>
              <a:grpSpLocks/>
            </p:cNvGrpSpPr>
            <p:nvPr/>
          </p:nvGrpSpPr>
          <p:grpSpPr bwMode="auto">
            <a:xfrm flipH="1">
              <a:off x="9060600" y="0"/>
              <a:ext cx="102425" cy="564356"/>
              <a:chOff x="0" y="0"/>
              <a:chExt cx="98744" cy="564356"/>
            </a:xfrm>
          </p:grpSpPr>
          <p:sp>
            <p:nvSpPr>
              <p:cNvPr id="7185" name="矩形 40">
                <a:extLst>
                  <a:ext uri="{FF2B5EF4-FFF2-40B4-BE49-F238E27FC236}">
                    <a16:creationId xmlns:a16="http://schemas.microsoft.com/office/drawing/2014/main" id="{C0B4FD53-7698-4B26-ABD0-9FAA8F45EA78}"/>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186" name="直接连接符 41">
                <a:extLst>
                  <a:ext uri="{FF2B5EF4-FFF2-40B4-BE49-F238E27FC236}">
                    <a16:creationId xmlns:a16="http://schemas.microsoft.com/office/drawing/2014/main" id="{DF857AE7-BD60-4B69-9C36-065053FFEA2A}"/>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7182" name="组合 3">
              <a:extLst>
                <a:ext uri="{FF2B5EF4-FFF2-40B4-BE49-F238E27FC236}">
                  <a16:creationId xmlns:a16="http://schemas.microsoft.com/office/drawing/2014/main" id="{E7C7D863-3FA2-4C43-9A2D-544A540785E6}"/>
                </a:ext>
              </a:extLst>
            </p:cNvPr>
            <p:cNvGrpSpPr>
              <a:grpSpLocks/>
            </p:cNvGrpSpPr>
            <p:nvPr/>
          </p:nvGrpSpPr>
          <p:grpSpPr bwMode="auto">
            <a:xfrm>
              <a:off x="0" y="0"/>
              <a:ext cx="480244" cy="564356"/>
              <a:chOff x="0" y="0"/>
              <a:chExt cx="480244" cy="564356"/>
            </a:xfrm>
          </p:grpSpPr>
          <p:sp>
            <p:nvSpPr>
              <p:cNvPr id="7183" name="矩形 36">
                <a:extLst>
                  <a:ext uri="{FF2B5EF4-FFF2-40B4-BE49-F238E27FC236}">
                    <a16:creationId xmlns:a16="http://schemas.microsoft.com/office/drawing/2014/main" id="{2965241D-B5CE-4F32-8763-92C441E304A3}"/>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184" name="直接连接符 37">
                <a:extLst>
                  <a:ext uri="{FF2B5EF4-FFF2-40B4-BE49-F238E27FC236}">
                    <a16:creationId xmlns:a16="http://schemas.microsoft.com/office/drawing/2014/main" id="{95A6A0DE-27C6-47D0-89AE-E601416CFA5E}"/>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pic>
        <p:nvPicPr>
          <p:cNvPr id="7173" name="图片 2">
            <a:extLst>
              <a:ext uri="{FF2B5EF4-FFF2-40B4-BE49-F238E27FC236}">
                <a16:creationId xmlns:a16="http://schemas.microsoft.com/office/drawing/2014/main" id="{E2E899D1-EAFF-4013-81DC-4BBF50683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0"/>
            <a:ext cx="838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
            <a:extLst>
              <a:ext uri="{FF2B5EF4-FFF2-40B4-BE49-F238E27FC236}">
                <a16:creationId xmlns:a16="http://schemas.microsoft.com/office/drawing/2014/main" id="{427D8372-5BA9-41A5-B7C1-2D8B77236C4B}"/>
              </a:ext>
            </a:extLst>
          </p:cNvPr>
          <p:cNvSpPr>
            <a:spLocks noChangeArrowheads="1"/>
          </p:cNvSpPr>
          <p:nvPr/>
        </p:nvSpPr>
        <p:spPr bwMode="auto">
          <a:xfrm>
            <a:off x="1115713" y="4441825"/>
            <a:ext cx="30371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buFont typeface="Arial" panose="020B0604020202020204" pitchFamily="34" charset="0"/>
              <a:buNone/>
            </a:pPr>
            <a:r>
              <a:rPr lang="zh-CN" altLang="en-US" sz="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没有追求，贪图安逸，等着天上掉馅饼，等着别人来帮你</a:t>
            </a:r>
          </a:p>
        </p:txBody>
      </p:sp>
      <p:sp>
        <p:nvSpPr>
          <p:cNvPr id="20" name="矩形 1">
            <a:extLst>
              <a:ext uri="{FF2B5EF4-FFF2-40B4-BE49-F238E27FC236}">
                <a16:creationId xmlns:a16="http://schemas.microsoft.com/office/drawing/2014/main" id="{29A3C61D-8C51-479C-ADAF-FB6322CCB22C}"/>
              </a:ext>
            </a:extLst>
          </p:cNvPr>
          <p:cNvSpPr>
            <a:spLocks noChangeArrowheads="1"/>
          </p:cNvSpPr>
          <p:nvPr/>
        </p:nvSpPr>
        <p:spPr bwMode="auto">
          <a:xfrm>
            <a:off x="4991099" y="4299894"/>
            <a:ext cx="33242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喜欢投机取巧，浮于表面，耍小聪明，不脚踏实地，看似离成功很近</a:t>
            </a:r>
          </a:p>
        </p:txBody>
      </p:sp>
      <p:sp>
        <p:nvSpPr>
          <p:cNvPr id="21" name="矩形 1">
            <a:extLst>
              <a:ext uri="{FF2B5EF4-FFF2-40B4-BE49-F238E27FC236}">
                <a16:creationId xmlns:a16="http://schemas.microsoft.com/office/drawing/2014/main" id="{CF33EC28-89C0-49DB-815B-528C38EDB7B3}"/>
              </a:ext>
            </a:extLst>
          </p:cNvPr>
          <p:cNvSpPr>
            <a:spLocks noChangeArrowheads="1"/>
          </p:cNvSpPr>
          <p:nvPr/>
        </p:nvSpPr>
        <p:spPr bwMode="auto">
          <a:xfrm>
            <a:off x="4991100" y="3219450"/>
            <a:ext cx="2592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为达个人目的不惜去践踏别人、伤害别人</a:t>
            </a:r>
          </a:p>
        </p:txBody>
      </p:sp>
      <p:sp>
        <p:nvSpPr>
          <p:cNvPr id="22" name="矩形 1">
            <a:extLst>
              <a:ext uri="{FF2B5EF4-FFF2-40B4-BE49-F238E27FC236}">
                <a16:creationId xmlns:a16="http://schemas.microsoft.com/office/drawing/2014/main" id="{6BE4AAF3-086A-4025-9C80-B290EA1CBCB9}"/>
              </a:ext>
            </a:extLst>
          </p:cNvPr>
          <p:cNvSpPr>
            <a:spLocks noChangeArrowheads="1"/>
          </p:cNvSpPr>
          <p:nvPr/>
        </p:nvSpPr>
        <p:spPr bwMode="auto">
          <a:xfrm>
            <a:off x="1206500" y="2430463"/>
            <a:ext cx="29511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buFont typeface="Arial" panose="020B0604020202020204" pitchFamily="34" charset="0"/>
              <a:buNone/>
            </a:pPr>
            <a:r>
              <a:rPr lang="zh-CN" altLang="en-US" sz="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不能明确自己的方向，缺乏专注力，思路很多，好高骛远</a:t>
            </a:r>
          </a:p>
        </p:txBody>
      </p:sp>
      <p:sp>
        <p:nvSpPr>
          <p:cNvPr id="24" name="矩形 1">
            <a:extLst>
              <a:ext uri="{FF2B5EF4-FFF2-40B4-BE49-F238E27FC236}">
                <a16:creationId xmlns:a16="http://schemas.microsoft.com/office/drawing/2014/main" id="{523B2839-D419-499B-87B2-CDCDD98B59E5}"/>
              </a:ext>
            </a:extLst>
          </p:cNvPr>
          <p:cNvSpPr>
            <a:spLocks noChangeArrowheads="1"/>
          </p:cNvSpPr>
          <p:nvPr/>
        </p:nvSpPr>
        <p:spPr bwMode="auto">
          <a:xfrm>
            <a:off x="4991100" y="1901825"/>
            <a:ext cx="33972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缺乏韧性，半途而废，或者心理承受能力差，顶不住压力，功亏一篑</a:t>
            </a:r>
          </a:p>
        </p:txBody>
      </p:sp>
      <p:sp>
        <p:nvSpPr>
          <p:cNvPr id="26" name="矩形 1">
            <a:extLst>
              <a:ext uri="{FF2B5EF4-FFF2-40B4-BE49-F238E27FC236}">
                <a16:creationId xmlns:a16="http://schemas.microsoft.com/office/drawing/2014/main" id="{FF305E8C-70E9-4434-91CB-5EB627906CBC}"/>
              </a:ext>
            </a:extLst>
          </p:cNvPr>
          <p:cNvSpPr>
            <a:spLocks noChangeArrowheads="1"/>
          </p:cNvSpPr>
          <p:nvPr/>
        </p:nvSpPr>
        <p:spPr bwMode="auto">
          <a:xfrm>
            <a:off x="5011048" y="720381"/>
            <a:ext cx="2484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8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坚持理想，脚踏实地，不畏艰难</a:t>
            </a:r>
          </a:p>
        </p:txBody>
      </p:sp>
      <p:sp>
        <p:nvSpPr>
          <p:cNvPr id="25" name="矩形 24">
            <a:extLst>
              <a:ext uri="{FF2B5EF4-FFF2-40B4-BE49-F238E27FC236}">
                <a16:creationId xmlns:a16="http://schemas.microsoft.com/office/drawing/2014/main" id="{95811414-F0A2-4A7F-AAFE-B7FFA1F21DAB}"/>
              </a:ext>
            </a:extLst>
          </p:cNvPr>
          <p:cNvSpPr/>
          <p:nvPr/>
        </p:nvSpPr>
        <p:spPr>
          <a:xfrm>
            <a:off x="799413" y="802217"/>
            <a:ext cx="2572438" cy="523220"/>
          </a:xfrm>
          <a:prstGeom prst="rect">
            <a:avLst/>
          </a:prstGeom>
        </p:spPr>
        <p:txBody>
          <a:bodyPr wrap="square">
            <a:spAutoFit/>
          </a:bodyPr>
          <a:lstStyle/>
          <a:p>
            <a:r>
              <a:rPr lang="zh-CN" altLang="en-US" sz="1400" b="0" i="0" dirty="0">
                <a:solidFill>
                  <a:srgbClr val="333333"/>
                </a:solidFill>
                <a:effectLst/>
                <a:latin typeface="黑体" panose="02010609060101010101" pitchFamily="49" charset="-122"/>
                <a:ea typeface="黑体" panose="02010609060101010101" pitchFamily="49" charset="-122"/>
              </a:rPr>
              <a:t>工作生活中，你是什么状态？你又存在哪些底层思维？</a:t>
            </a:r>
            <a:endParaRPr lang="zh-CN" altLang="en-US" sz="1400" dirty="0">
              <a:latin typeface="黑体" panose="02010609060101010101" pitchFamily="49" charset="-122"/>
              <a:ea typeface="黑体" panose="02010609060101010101" pitchFamily="49" charset="-122"/>
            </a:endParaRPr>
          </a:p>
        </p:txBody>
      </p:sp>
      <p:sp>
        <p:nvSpPr>
          <p:cNvPr id="27" name="矩形 26">
            <a:extLst>
              <a:ext uri="{FF2B5EF4-FFF2-40B4-BE49-F238E27FC236}">
                <a16:creationId xmlns:a16="http://schemas.microsoft.com/office/drawing/2014/main" id="{62577975-CB87-42B5-B14E-1A5C64A6DA6D}"/>
              </a:ext>
            </a:extLst>
          </p:cNvPr>
          <p:cNvSpPr>
            <a:spLocks noChangeArrowheads="1"/>
          </p:cNvSpPr>
          <p:nvPr/>
        </p:nvSpPr>
        <p:spPr bwMode="auto">
          <a:xfrm>
            <a:off x="746033" y="458999"/>
            <a:ext cx="78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FF0000"/>
                </a:solidFill>
                <a:latin typeface="微软雅黑" panose="020B0503020204020204" pitchFamily="34" charset="-122"/>
                <a:ea typeface="微软雅黑" panose="020B0503020204020204" pitchFamily="34" charset="-122"/>
              </a:rPr>
              <a:t>问题</a:t>
            </a:r>
            <a:r>
              <a:rPr lang="en-US" altLang="zh-CN" dirty="0">
                <a:solidFill>
                  <a:srgbClr val="FF0000"/>
                </a:solidFill>
                <a:latin typeface="微软雅黑" panose="020B0503020204020204" pitchFamily="34" charset="-122"/>
                <a:ea typeface="微软雅黑" panose="020B0503020204020204" pitchFamily="34" charset="-122"/>
              </a:rPr>
              <a:t>4</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8" name="矩形 1">
            <a:extLst>
              <a:ext uri="{FF2B5EF4-FFF2-40B4-BE49-F238E27FC236}">
                <a16:creationId xmlns:a16="http://schemas.microsoft.com/office/drawing/2014/main" id="{E2876A66-B9BF-4ABF-ADCD-16BFD8A67A6D}"/>
              </a:ext>
            </a:extLst>
          </p:cNvPr>
          <p:cNvSpPr>
            <a:spLocks noChangeArrowheads="1"/>
          </p:cNvSpPr>
          <p:nvPr/>
        </p:nvSpPr>
        <p:spPr bwMode="auto">
          <a:xfrm>
            <a:off x="5011048" y="557656"/>
            <a:ext cx="2484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winner</a:t>
            </a:r>
            <a:endParaRPr lang="zh-CN" altLang="en-US" sz="8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P spid="2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15">
            <a:extLst>
              <a:ext uri="{FF2B5EF4-FFF2-40B4-BE49-F238E27FC236}">
                <a16:creationId xmlns:a16="http://schemas.microsoft.com/office/drawing/2014/main" id="{FB3BD99D-BF15-4F98-87B6-310E3D41C844}"/>
              </a:ext>
            </a:extLst>
          </p:cNvPr>
          <p:cNvGrpSpPr>
            <a:grpSpLocks/>
          </p:cNvGrpSpPr>
          <p:nvPr/>
        </p:nvGrpSpPr>
        <p:grpSpPr bwMode="auto">
          <a:xfrm>
            <a:off x="-9525" y="4765675"/>
            <a:ext cx="9163050" cy="377825"/>
            <a:chOff x="0" y="0"/>
            <a:chExt cx="9163025" cy="377953"/>
          </a:xfrm>
        </p:grpSpPr>
        <p:sp>
          <p:nvSpPr>
            <p:cNvPr id="12300" name="矩形 26">
              <a:extLst>
                <a:ext uri="{FF2B5EF4-FFF2-40B4-BE49-F238E27FC236}">
                  <a16:creationId xmlns:a16="http://schemas.microsoft.com/office/drawing/2014/main" id="{BDC7910F-A10B-48C3-B1BB-6FB8D20F421F}"/>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1" name="矩形 27">
              <a:extLst>
                <a:ext uri="{FF2B5EF4-FFF2-40B4-BE49-F238E27FC236}">
                  <a16:creationId xmlns:a16="http://schemas.microsoft.com/office/drawing/2014/main" id="{324739C8-6AF7-42C5-8B76-A8019593C864}"/>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2" name="矩形 28">
              <a:extLst>
                <a:ext uri="{FF2B5EF4-FFF2-40B4-BE49-F238E27FC236}">
                  <a16:creationId xmlns:a16="http://schemas.microsoft.com/office/drawing/2014/main" id="{48AB42B5-171A-4B06-B990-56229644311A}"/>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3" name="等腰三角形 29">
              <a:extLst>
                <a:ext uri="{FF2B5EF4-FFF2-40B4-BE49-F238E27FC236}">
                  <a16:creationId xmlns:a16="http://schemas.microsoft.com/office/drawing/2014/main" id="{F263D466-3B84-48BE-A420-C3243863A827}"/>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304" name="等腰三角形 30">
              <a:extLst>
                <a:ext uri="{FF2B5EF4-FFF2-40B4-BE49-F238E27FC236}">
                  <a16:creationId xmlns:a16="http://schemas.microsoft.com/office/drawing/2014/main" id="{1A53814E-4FD3-44A0-8B29-85AA77121C88}"/>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2291" name="TextBox 44">
            <a:extLst>
              <a:ext uri="{FF2B5EF4-FFF2-40B4-BE49-F238E27FC236}">
                <a16:creationId xmlns:a16="http://schemas.microsoft.com/office/drawing/2014/main" id="{14A17A52-E16D-4E6E-ABF8-9F54BA23C15D}"/>
              </a:ext>
            </a:extLst>
          </p:cNvPr>
          <p:cNvSpPr>
            <a:spLocks noChangeArrowheads="1"/>
          </p:cNvSpPr>
          <p:nvPr/>
        </p:nvSpPr>
        <p:spPr bwMode="auto">
          <a:xfrm>
            <a:off x="6945313" y="4797425"/>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2292" name="组合 24">
            <a:extLst>
              <a:ext uri="{FF2B5EF4-FFF2-40B4-BE49-F238E27FC236}">
                <a16:creationId xmlns:a16="http://schemas.microsoft.com/office/drawing/2014/main" id="{69285E90-FF17-40F3-BCEE-DE196E19E992}"/>
              </a:ext>
            </a:extLst>
          </p:cNvPr>
          <p:cNvGrpSpPr>
            <a:grpSpLocks/>
          </p:cNvGrpSpPr>
          <p:nvPr/>
        </p:nvGrpSpPr>
        <p:grpSpPr bwMode="auto">
          <a:xfrm>
            <a:off x="0" y="242888"/>
            <a:ext cx="9163050" cy="562214"/>
            <a:chOff x="0" y="0"/>
            <a:chExt cx="9163025" cy="564356"/>
          </a:xfrm>
        </p:grpSpPr>
        <p:grpSp>
          <p:nvGrpSpPr>
            <p:cNvPr id="12293" name="组合 9">
              <a:extLst>
                <a:ext uri="{FF2B5EF4-FFF2-40B4-BE49-F238E27FC236}">
                  <a16:creationId xmlns:a16="http://schemas.microsoft.com/office/drawing/2014/main" id="{9359F01F-5F04-4904-A503-FFFF1545B348}"/>
                </a:ext>
              </a:extLst>
            </p:cNvPr>
            <p:cNvGrpSpPr>
              <a:grpSpLocks/>
            </p:cNvGrpSpPr>
            <p:nvPr/>
          </p:nvGrpSpPr>
          <p:grpSpPr bwMode="auto">
            <a:xfrm flipH="1">
              <a:off x="9060600" y="0"/>
              <a:ext cx="102425" cy="564356"/>
              <a:chOff x="0" y="0"/>
              <a:chExt cx="98744" cy="564356"/>
            </a:xfrm>
          </p:grpSpPr>
          <p:sp>
            <p:nvSpPr>
              <p:cNvPr id="12298" name="矩形 40">
                <a:extLst>
                  <a:ext uri="{FF2B5EF4-FFF2-40B4-BE49-F238E27FC236}">
                    <a16:creationId xmlns:a16="http://schemas.microsoft.com/office/drawing/2014/main" id="{C62F2E89-D81E-4F08-93FA-005D545BCE4E}"/>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9" name="直接连接符 41">
                <a:extLst>
                  <a:ext uri="{FF2B5EF4-FFF2-40B4-BE49-F238E27FC236}">
                    <a16:creationId xmlns:a16="http://schemas.microsoft.com/office/drawing/2014/main" id="{E3C78568-6331-46E0-ABB9-B72BF5B9BEC4}"/>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2295" name="组合 3">
              <a:extLst>
                <a:ext uri="{FF2B5EF4-FFF2-40B4-BE49-F238E27FC236}">
                  <a16:creationId xmlns:a16="http://schemas.microsoft.com/office/drawing/2014/main" id="{2AC1EDAF-FCF6-4A3D-8229-9116879D568E}"/>
                </a:ext>
              </a:extLst>
            </p:cNvPr>
            <p:cNvGrpSpPr>
              <a:grpSpLocks/>
            </p:cNvGrpSpPr>
            <p:nvPr/>
          </p:nvGrpSpPr>
          <p:grpSpPr bwMode="auto">
            <a:xfrm>
              <a:off x="0" y="0"/>
              <a:ext cx="480244" cy="564356"/>
              <a:chOff x="0" y="0"/>
              <a:chExt cx="480244" cy="564356"/>
            </a:xfrm>
          </p:grpSpPr>
          <p:sp>
            <p:nvSpPr>
              <p:cNvPr id="12296" name="矩形 36">
                <a:extLst>
                  <a:ext uri="{FF2B5EF4-FFF2-40B4-BE49-F238E27FC236}">
                    <a16:creationId xmlns:a16="http://schemas.microsoft.com/office/drawing/2014/main" id="{128F511A-F93C-4C26-AE3E-9B23F6134D6E}"/>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7" name="直接连接符 37">
                <a:extLst>
                  <a:ext uri="{FF2B5EF4-FFF2-40B4-BE49-F238E27FC236}">
                    <a16:creationId xmlns:a16="http://schemas.microsoft.com/office/drawing/2014/main" id="{B4509A1C-36E5-4642-B127-43774F1DFD69}"/>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17" name="矩形 16">
            <a:extLst>
              <a:ext uri="{FF2B5EF4-FFF2-40B4-BE49-F238E27FC236}">
                <a16:creationId xmlns:a16="http://schemas.microsoft.com/office/drawing/2014/main" id="{547533A0-FD62-4CAA-B42B-B2885E82AFEA}"/>
              </a:ext>
            </a:extLst>
          </p:cNvPr>
          <p:cNvSpPr/>
          <p:nvPr/>
        </p:nvSpPr>
        <p:spPr>
          <a:xfrm>
            <a:off x="668590" y="521754"/>
            <a:ext cx="6580615" cy="307777"/>
          </a:xfrm>
          <a:prstGeom prst="rect">
            <a:avLst/>
          </a:prstGeom>
        </p:spPr>
        <p:txBody>
          <a:bodyPr wrap="square">
            <a:spAutoFit/>
          </a:bodyPr>
          <a:lstStyle/>
          <a:p>
            <a:r>
              <a:rPr lang="zh-CN" altLang="en-US" sz="1400" dirty="0">
                <a:solidFill>
                  <a:srgbClr val="333333"/>
                </a:solidFill>
                <a:latin typeface="黑体" panose="02010609060101010101" pitchFamily="49" charset="-122"/>
                <a:ea typeface="黑体" panose="02010609060101010101" pitchFamily="49" charset="-122"/>
              </a:rPr>
              <a:t>低社会阶层的消极影响</a:t>
            </a:r>
            <a:endParaRPr lang="zh-CN" altLang="en-US" sz="1400" dirty="0">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438654C9-1A83-4778-A93A-0ACB35485BB4}"/>
              </a:ext>
            </a:extLst>
          </p:cNvPr>
          <p:cNvSpPr/>
          <p:nvPr/>
        </p:nvSpPr>
        <p:spPr>
          <a:xfrm>
            <a:off x="668590" y="888778"/>
            <a:ext cx="3916286" cy="1792798"/>
          </a:xfrm>
          <a:prstGeom prst="rect">
            <a:avLst/>
          </a:prstGeom>
        </p:spPr>
        <p:txBody>
          <a:bodyPr wrap="square">
            <a:spAutoFit/>
          </a:bodyPr>
          <a:lstStyle/>
          <a:p>
            <a:r>
              <a:rPr lang="en-US" altLang="zh-CN" sz="1050" b="0" i="0" u="none" strike="noStrike" baseline="0" dirty="0">
                <a:solidFill>
                  <a:srgbClr val="FF0000"/>
                </a:solidFill>
                <a:latin typeface="黑体" panose="02010609060101010101" pitchFamily="49" charset="-122"/>
                <a:ea typeface="黑体" panose="02010609060101010101" pitchFamily="49" charset="-122"/>
              </a:rPr>
              <a:t>1. </a:t>
            </a:r>
            <a:r>
              <a:rPr lang="zh-CN" altLang="en-US" sz="1050" b="0" i="0" u="none" strike="noStrike" baseline="0" dirty="0">
                <a:solidFill>
                  <a:srgbClr val="FF0000"/>
                </a:solidFill>
                <a:latin typeface="黑体" panose="02010609060101010101" pitchFamily="49" charset="-122"/>
                <a:ea typeface="黑体" panose="02010609060101010101" pitchFamily="49" charset="-122"/>
              </a:rPr>
              <a:t>低社会阶层具有较低的生理健康状况。</a:t>
            </a:r>
            <a:r>
              <a:rPr lang="zh-CN" altLang="en-US" sz="1000" b="0" i="0" u="none" strike="noStrike" baseline="0" dirty="0">
                <a:latin typeface="黑体" panose="02010609060101010101" pitchFamily="49" charset="-122"/>
                <a:ea typeface="黑体" panose="02010609060101010101" pitchFamily="49" charset="-122"/>
              </a:rPr>
              <a:t>低阶层由于物质资源的匮乏，会将大量的生活精力投入到谋生之中，这样一方面自身的物质资源得不到保障，另一方面也可能因为谋生的需要而</a:t>
            </a:r>
            <a:r>
              <a:rPr lang="zh-CN" altLang="en-US" sz="1000" b="0" i="0" u="none" strike="noStrike" baseline="0" dirty="0">
                <a:solidFill>
                  <a:srgbClr val="00B050"/>
                </a:solidFill>
                <a:latin typeface="黑体" panose="02010609060101010101" pitchFamily="49" charset="-122"/>
                <a:ea typeface="黑体" panose="02010609060101010101" pitchFamily="49" charset="-122"/>
              </a:rPr>
              <a:t>忽视了健康的生活方式</a:t>
            </a:r>
            <a:r>
              <a:rPr lang="zh-CN" altLang="en-US" sz="1000" b="0" i="0" u="none" strike="noStrike" baseline="0" dirty="0">
                <a:latin typeface="黑体" panose="02010609060101010101" pitchFamily="49" charset="-122"/>
                <a:ea typeface="黑体" panose="02010609060101010101" pitchFamily="49" charset="-122"/>
              </a:rPr>
              <a:t>。也正是由于不能为自身创造资源以及更优质的生活环境，从而导致自身的生理健康状况相较低于高阶层，反映体内压力水平的皮质醇激素就是一个较常用的生理测量指标。</a:t>
            </a:r>
            <a:r>
              <a:rPr lang="en-US" altLang="zh-CN" sz="1000" b="0" i="0" u="none" strike="noStrike" baseline="0" dirty="0" err="1">
                <a:latin typeface="黑体" panose="02010609060101010101" pitchFamily="49" charset="-122"/>
                <a:ea typeface="黑体" panose="02010609060101010101" pitchFamily="49" charset="-122"/>
              </a:rPr>
              <a:t>Quon</a:t>
            </a:r>
            <a:r>
              <a:rPr lang="zh-CN" altLang="en-US" sz="1000" b="0" i="0" u="none" strike="noStrike" baseline="0" dirty="0">
                <a:latin typeface="黑体" panose="02010609060101010101" pitchFamily="49" charset="-122"/>
                <a:ea typeface="黑体" panose="02010609060101010101" pitchFamily="49" charset="-122"/>
              </a:rPr>
              <a:t>等（</a:t>
            </a:r>
            <a:r>
              <a:rPr lang="en-US" altLang="zh-CN" sz="1000" b="0" i="0" u="none" strike="noStrike" baseline="0" dirty="0">
                <a:latin typeface="黑体" panose="02010609060101010101" pitchFamily="49" charset="-122"/>
                <a:ea typeface="黑体" panose="02010609060101010101" pitchFamily="49" charset="-122"/>
              </a:rPr>
              <a:t>2014</a:t>
            </a:r>
            <a:r>
              <a:rPr lang="zh-CN" altLang="en-US" sz="1000" b="0" i="0" u="none" strike="noStrike" baseline="0" dirty="0">
                <a:latin typeface="黑体" panose="02010609060101010101" pitchFamily="49" charset="-122"/>
                <a:ea typeface="黑体" panose="02010609060101010101" pitchFamily="49" charset="-122"/>
              </a:rPr>
              <a:t>）发现，青少年更低的主观经济地位，以及个人在社区中更低的客观经济地位都会导致更差的生理健康状况，而在考虑客观家庭社会经济地位的情况下，父母的教育程度和就业率与青少年个体的健康状况也呈现正相关。患长期慢性病的群体中，处于低阶层的青少年患有哮喘和肥胖等长期慢性病几率也更高。</a:t>
            </a:r>
            <a:endParaRPr lang="zh-CN" altLang="en-US" sz="1000" dirty="0">
              <a:latin typeface="黑体" panose="02010609060101010101" pitchFamily="49" charset="-122"/>
              <a:ea typeface="黑体" panose="02010609060101010101" pitchFamily="49" charset="-122"/>
            </a:endParaRPr>
          </a:p>
        </p:txBody>
      </p:sp>
      <p:sp>
        <p:nvSpPr>
          <p:cNvPr id="20" name="矩形 19">
            <a:extLst>
              <a:ext uri="{FF2B5EF4-FFF2-40B4-BE49-F238E27FC236}">
                <a16:creationId xmlns:a16="http://schemas.microsoft.com/office/drawing/2014/main" id="{C38EBCC8-EE2C-4ADC-B36F-ED4AE812C7D0}"/>
              </a:ext>
            </a:extLst>
          </p:cNvPr>
          <p:cNvSpPr/>
          <p:nvPr/>
        </p:nvSpPr>
        <p:spPr>
          <a:xfrm>
            <a:off x="4716012" y="896472"/>
            <a:ext cx="3915676" cy="1785104"/>
          </a:xfrm>
          <a:prstGeom prst="rect">
            <a:avLst/>
          </a:prstGeom>
        </p:spPr>
        <p:txBody>
          <a:bodyPr wrap="square">
            <a:spAutoFit/>
          </a:bodyPr>
          <a:lstStyle/>
          <a:p>
            <a:r>
              <a:rPr lang="en-US" altLang="zh-CN" sz="1000" dirty="0">
                <a:solidFill>
                  <a:srgbClr val="FF0000"/>
                </a:solidFill>
                <a:latin typeface="黑体" panose="02010609060101010101" pitchFamily="49" charset="-122"/>
                <a:ea typeface="黑体" panose="02010609060101010101" pitchFamily="49" charset="-122"/>
              </a:rPr>
              <a:t>2. </a:t>
            </a:r>
            <a:r>
              <a:rPr lang="zh-CN" altLang="en-US" sz="1000" dirty="0">
                <a:solidFill>
                  <a:srgbClr val="FF0000"/>
                </a:solidFill>
                <a:latin typeface="黑体" panose="02010609060101010101" pitchFamily="49" charset="-122"/>
                <a:ea typeface="黑体" panose="02010609060101010101" pitchFamily="49" charset="-122"/>
              </a:rPr>
              <a:t>低社会阶层更具负面的心理健康水平。</a:t>
            </a:r>
            <a:r>
              <a:rPr lang="zh-CN" altLang="en-US" sz="1000" dirty="0">
                <a:latin typeface="黑体" panose="02010609060101010101" pitchFamily="49" charset="-122"/>
                <a:ea typeface="黑体" panose="02010609060101010101" pitchFamily="49" charset="-122"/>
              </a:rPr>
              <a:t>社会阶层对于个体健康状况产生的影响，除了身体方面，还来自于心理健康方面的负面影响。由于低阶层者在社会系统中处于相对弱势的地位，他们会感受到更多来自于生活与工作的压力，并影响其心理健康水平。面对生活中诸多不确定因素，低阶层无论是在潜在的意识层面还是外显的行为层面都</a:t>
            </a:r>
            <a:r>
              <a:rPr lang="zh-CN" altLang="en-US" sz="1000" dirty="0">
                <a:solidFill>
                  <a:srgbClr val="00B050"/>
                </a:solidFill>
                <a:latin typeface="黑体" panose="02010609060101010101" pitchFamily="49" charset="-122"/>
                <a:ea typeface="黑体" panose="02010609060101010101" pitchFamily="49" charset="-122"/>
              </a:rPr>
              <a:t>表现出更多的谨慎、悲观和怀疑特质</a:t>
            </a:r>
            <a:r>
              <a:rPr lang="zh-CN" altLang="en-US" sz="1000" dirty="0">
                <a:latin typeface="黑体" panose="02010609060101010101" pitchFamily="49" charset="-122"/>
                <a:ea typeface="黑体" panose="02010609060101010101" pitchFamily="49" charset="-122"/>
              </a:rPr>
              <a:t>。额外的认知负担也往往会为他们带来负面的心理健康影响，焦虑感就是这种影响较为集中的体现之一。低阶层常自我报告带有敌意性情绪和焦虑感。研究者发现，低阶层者在与他人沟通和社会交往中，也常常会报告自己</a:t>
            </a:r>
            <a:r>
              <a:rPr lang="zh-CN" altLang="en-US" sz="1000" dirty="0">
                <a:solidFill>
                  <a:srgbClr val="00B050"/>
                </a:solidFill>
                <a:latin typeface="黑体" panose="02010609060101010101" pitchFamily="49" charset="-122"/>
                <a:ea typeface="黑体" panose="02010609060101010101" pitchFamily="49" charset="-122"/>
              </a:rPr>
              <a:t>感受到更多的敌意情绪</a:t>
            </a:r>
            <a:r>
              <a:rPr lang="zh-CN" altLang="en-US" sz="1000" dirty="0">
                <a:latin typeface="黑体" panose="02010609060101010101" pitchFamily="49" charset="-122"/>
                <a:ea typeface="黑体" panose="02010609060101010101" pitchFamily="49" charset="-122"/>
              </a:rPr>
              <a:t>，低社会阶层</a:t>
            </a:r>
            <a:r>
              <a:rPr lang="zh-CN" altLang="en-US" sz="1000" dirty="0">
                <a:solidFill>
                  <a:srgbClr val="00B050"/>
                </a:solidFill>
                <a:latin typeface="黑体" panose="02010609060101010101" pitchFamily="49" charset="-122"/>
                <a:ea typeface="黑体" panose="02010609060101010101" pitchFamily="49" charset="-122"/>
              </a:rPr>
              <a:t>个体威胁警惕性</a:t>
            </a:r>
            <a:r>
              <a:rPr lang="zh-CN" altLang="en-US" sz="1000" dirty="0">
                <a:latin typeface="黑体" panose="02010609060101010101" pitchFamily="49" charset="-122"/>
                <a:ea typeface="黑体" panose="02010609060101010101" pitchFamily="49" charset="-122"/>
              </a:rPr>
              <a:t>也明显高于高阶层个体。</a:t>
            </a:r>
            <a:endParaRPr lang="zh-CN" altLang="en-US" sz="900" dirty="0">
              <a:latin typeface="黑体" panose="02010609060101010101" pitchFamily="49" charset="-122"/>
              <a:ea typeface="黑体" panose="02010609060101010101" pitchFamily="49" charset="-122"/>
            </a:endParaRPr>
          </a:p>
        </p:txBody>
      </p:sp>
      <p:sp>
        <p:nvSpPr>
          <p:cNvPr id="21" name="矩形 20">
            <a:extLst>
              <a:ext uri="{FF2B5EF4-FFF2-40B4-BE49-F238E27FC236}">
                <a16:creationId xmlns:a16="http://schemas.microsoft.com/office/drawing/2014/main" id="{5560ABD1-8742-4D83-A237-D0BE20550414}"/>
              </a:ext>
            </a:extLst>
          </p:cNvPr>
          <p:cNvSpPr/>
          <p:nvPr/>
        </p:nvSpPr>
        <p:spPr>
          <a:xfrm>
            <a:off x="668590" y="2725790"/>
            <a:ext cx="3916286" cy="1785104"/>
          </a:xfrm>
          <a:prstGeom prst="rect">
            <a:avLst/>
          </a:prstGeom>
        </p:spPr>
        <p:txBody>
          <a:bodyPr wrap="square">
            <a:spAutoFit/>
          </a:bodyPr>
          <a:lstStyle/>
          <a:p>
            <a:r>
              <a:rPr lang="en-US" altLang="zh-CN" sz="1000" dirty="0">
                <a:solidFill>
                  <a:srgbClr val="FF0000"/>
                </a:solidFill>
                <a:latin typeface="黑体" panose="02010609060101010101" pitchFamily="49" charset="-122"/>
                <a:ea typeface="黑体" panose="02010609060101010101" pitchFamily="49" charset="-122"/>
              </a:rPr>
              <a:t>3. </a:t>
            </a:r>
            <a:r>
              <a:rPr lang="zh-CN" altLang="en-US" sz="1000" dirty="0">
                <a:solidFill>
                  <a:srgbClr val="FF0000"/>
                </a:solidFill>
                <a:latin typeface="黑体" panose="02010609060101010101" pitchFamily="49" charset="-122"/>
                <a:ea typeface="黑体" panose="02010609060101010101" pitchFamily="49" charset="-122"/>
              </a:rPr>
              <a:t>低社会阶层更易削弱社会决策能力。</a:t>
            </a:r>
            <a:r>
              <a:rPr lang="zh-CN" altLang="en-US" sz="1000" dirty="0">
                <a:latin typeface="黑体" panose="02010609060101010101" pitchFamily="49" charset="-122"/>
                <a:ea typeface="黑体" panose="02010609060101010101" pitchFamily="49" charset="-122"/>
              </a:rPr>
              <a:t>除了物质资源匮乏外，低阶层因贫困而占据或消耗了有限的心理资源，因而</a:t>
            </a:r>
            <a:r>
              <a:rPr lang="zh-CN" altLang="en-US" sz="1000" dirty="0">
                <a:solidFill>
                  <a:srgbClr val="00B050"/>
                </a:solidFill>
                <a:latin typeface="黑体" panose="02010609060101010101" pitchFamily="49" charset="-122"/>
                <a:ea typeface="黑体" panose="02010609060101010101" pitchFamily="49" charset="-122"/>
              </a:rPr>
              <a:t>难于做出更理性的决策，以及在同等选择下的消极情绪积聚</a:t>
            </a:r>
            <a:r>
              <a:rPr lang="zh-CN" altLang="en-US" sz="1000" dirty="0">
                <a:latin typeface="黑体" panose="02010609060101010101" pitchFamily="49" charset="-122"/>
                <a:ea typeface="黑体" panose="02010609060101010101" pitchFamily="49" charset="-122"/>
              </a:rPr>
              <a:t>。低阶层会削弱个体或群体的决策能力，主要是因为低社会阶层注意力损耗、意志力损耗和认知控制损耗都诱发个体表现出非理性决策。来自死亡率较高和资源相对匮乏地区的低阶层被试会在决策实验中</a:t>
            </a:r>
            <a:r>
              <a:rPr lang="zh-CN" altLang="en-US" sz="1000" dirty="0">
                <a:solidFill>
                  <a:srgbClr val="00B050"/>
                </a:solidFill>
                <a:latin typeface="黑体" panose="02010609060101010101" pitchFamily="49" charset="-122"/>
                <a:ea typeface="黑体" panose="02010609060101010101" pitchFamily="49" charset="-122"/>
              </a:rPr>
              <a:t>选择可以立即获得的较低收益，而高社会阶层的被试则在决策中表现出更高的延迟满足倾向，他们会把眼光放得更长远，选择进行等待以获得更多的收益</a:t>
            </a:r>
            <a:r>
              <a:rPr lang="zh-CN" altLang="en-US" sz="1000" dirty="0">
                <a:latin typeface="黑体" panose="02010609060101010101" pitchFamily="49" charset="-122"/>
                <a:ea typeface="黑体" panose="02010609060101010101" pitchFamily="49" charset="-122"/>
              </a:rPr>
              <a:t>。在另一项研究中也证实了相似的结论，发现尽管推迟生育时间可能更有助于他们在事业上的发展，但低阶层的被试仍会选择更早的年龄生育。</a:t>
            </a:r>
          </a:p>
        </p:txBody>
      </p:sp>
      <p:sp>
        <p:nvSpPr>
          <p:cNvPr id="22" name="矩形 21">
            <a:extLst>
              <a:ext uri="{FF2B5EF4-FFF2-40B4-BE49-F238E27FC236}">
                <a16:creationId xmlns:a16="http://schemas.microsoft.com/office/drawing/2014/main" id="{F73FEF6C-3C79-4A7F-BF2E-AA0D073097AA}"/>
              </a:ext>
            </a:extLst>
          </p:cNvPr>
          <p:cNvSpPr/>
          <p:nvPr/>
        </p:nvSpPr>
        <p:spPr>
          <a:xfrm>
            <a:off x="4715402" y="2725790"/>
            <a:ext cx="3916286" cy="1631216"/>
          </a:xfrm>
          <a:prstGeom prst="rect">
            <a:avLst/>
          </a:prstGeom>
        </p:spPr>
        <p:txBody>
          <a:bodyPr wrap="square">
            <a:spAutoFit/>
          </a:bodyPr>
          <a:lstStyle/>
          <a:p>
            <a:r>
              <a:rPr lang="en-US" altLang="zh-CN" sz="1000" dirty="0">
                <a:solidFill>
                  <a:srgbClr val="FF0000"/>
                </a:solidFill>
                <a:latin typeface="黑体" panose="02010609060101010101" pitchFamily="49" charset="-122"/>
                <a:ea typeface="黑体" panose="02010609060101010101" pitchFamily="49" charset="-122"/>
              </a:rPr>
              <a:t>4. </a:t>
            </a:r>
            <a:r>
              <a:rPr lang="zh-CN" altLang="en-US" sz="1000" dirty="0">
                <a:solidFill>
                  <a:srgbClr val="FF0000"/>
                </a:solidFill>
                <a:latin typeface="黑体" panose="02010609060101010101" pitchFamily="49" charset="-122"/>
                <a:ea typeface="黑体" panose="02010609060101010101" pitchFamily="49" charset="-122"/>
              </a:rPr>
              <a:t>低社会阶层具有较低的社会控制感。</a:t>
            </a:r>
            <a:r>
              <a:rPr lang="en-US" altLang="zh-CN" sz="1000" dirty="0">
                <a:latin typeface="黑体" panose="02010609060101010101" pitchFamily="49" charset="-122"/>
                <a:ea typeface="黑体" panose="02010609060101010101" pitchFamily="49" charset="-122"/>
              </a:rPr>
              <a:t>Kraus</a:t>
            </a:r>
            <a:r>
              <a:rPr lang="zh-CN" altLang="en-US" sz="1000" dirty="0">
                <a:latin typeface="黑体" panose="02010609060101010101" pitchFamily="49" charset="-122"/>
                <a:ea typeface="黑体" panose="02010609060101010101" pitchFamily="49" charset="-122"/>
              </a:rPr>
              <a:t>和</a:t>
            </a:r>
            <a:r>
              <a:rPr lang="en-US" altLang="zh-CN" sz="1000" dirty="0">
                <a:latin typeface="黑体" panose="02010609060101010101" pitchFamily="49" charset="-122"/>
                <a:ea typeface="黑体" panose="02010609060101010101" pitchFamily="49" charset="-122"/>
              </a:rPr>
              <a:t>Stephens</a:t>
            </a:r>
            <a:r>
              <a:rPr lang="zh-CN" altLang="en-US" sz="1000" dirty="0">
                <a:latin typeface="黑体" panose="02010609060101010101" pitchFamily="49" charset="-122"/>
                <a:ea typeface="黑体" panose="02010609060101010101" pitchFamily="49" charset="-122"/>
              </a:rPr>
              <a:t>（</a:t>
            </a:r>
            <a:r>
              <a:rPr lang="en-US" altLang="zh-CN" sz="1000" dirty="0">
                <a:latin typeface="黑体" panose="02010609060101010101" pitchFamily="49" charset="-122"/>
                <a:ea typeface="黑体" panose="02010609060101010101" pitchFamily="49" charset="-122"/>
              </a:rPr>
              <a:t>2012</a:t>
            </a:r>
            <a:r>
              <a:rPr lang="zh-CN" altLang="en-US" sz="1000" dirty="0">
                <a:latin typeface="黑体" panose="02010609060101010101" pitchFamily="49" charset="-122"/>
                <a:ea typeface="黑体" panose="02010609060101010101" pitchFamily="49" charset="-122"/>
              </a:rPr>
              <a:t>）利用测量社会经济地位的方法，对于低阶层和高阶层在情感与道德方面的差异做出较为系统的比较研究。研究发现，低经济地位的个体往往</a:t>
            </a:r>
            <a:r>
              <a:rPr lang="zh-CN" altLang="en-US" sz="1000" dirty="0">
                <a:solidFill>
                  <a:srgbClr val="00B050"/>
                </a:solidFill>
                <a:latin typeface="黑体" panose="02010609060101010101" pitchFamily="49" charset="-122"/>
                <a:ea typeface="黑体" panose="02010609060101010101" pitchFamily="49" charset="-122"/>
              </a:rPr>
              <a:t>呈现出较少的自身控制感</a:t>
            </a:r>
            <a:r>
              <a:rPr lang="zh-CN" altLang="en-US" sz="1000" dirty="0">
                <a:latin typeface="黑体" panose="02010609060101010101" pitchFamily="49" charset="-122"/>
                <a:ea typeface="黑体" panose="02010609060101010101" pitchFamily="49" charset="-122"/>
              </a:rPr>
              <a:t>，具体会表现为无助感和对事物的不可控，以及基于环境的自我概念和社会认知倾向；而高经济地位的个体则在意识与行为中表现出更多的自由，具有基于个人的自我概念和社会认知倾向。高阶层者由于具有更多的社会资源和更高的社会经济地位，在资源的支配与使用上拥有更多的主动权，使得他们能够获得更多的控制感以及更高的心理权力，而低阶层则具有较低的控制感和自我效能感。</a:t>
            </a:r>
          </a:p>
        </p:txBody>
      </p:sp>
    </p:spTree>
    <p:extLst>
      <p:ext uri="{BB962C8B-B14F-4D97-AF65-F5344CB8AC3E}">
        <p14:creationId xmlns:p14="http://schemas.microsoft.com/office/powerpoint/2010/main" val="368853647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5">
            <a:extLst>
              <a:ext uri="{FF2B5EF4-FFF2-40B4-BE49-F238E27FC236}">
                <a16:creationId xmlns:a16="http://schemas.microsoft.com/office/drawing/2014/main" id="{3595B1EB-66EA-4D51-9EAF-80DC48626EBF}"/>
              </a:ext>
            </a:extLst>
          </p:cNvPr>
          <p:cNvGrpSpPr>
            <a:grpSpLocks/>
          </p:cNvGrpSpPr>
          <p:nvPr/>
        </p:nvGrpSpPr>
        <p:grpSpPr bwMode="auto">
          <a:xfrm>
            <a:off x="-9525" y="4765675"/>
            <a:ext cx="9163050" cy="377825"/>
            <a:chOff x="0" y="0"/>
            <a:chExt cx="9163025" cy="377953"/>
          </a:xfrm>
        </p:grpSpPr>
        <p:sp>
          <p:nvSpPr>
            <p:cNvPr id="6158" name="矩形 26">
              <a:extLst>
                <a:ext uri="{FF2B5EF4-FFF2-40B4-BE49-F238E27FC236}">
                  <a16:creationId xmlns:a16="http://schemas.microsoft.com/office/drawing/2014/main" id="{72E98C45-EDF0-441E-80AA-30971A67592B}"/>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59" name="矩形 27">
              <a:extLst>
                <a:ext uri="{FF2B5EF4-FFF2-40B4-BE49-F238E27FC236}">
                  <a16:creationId xmlns:a16="http://schemas.microsoft.com/office/drawing/2014/main" id="{09230F1F-85A6-418A-91FC-3D13D4CD8793}"/>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60" name="矩形 28">
              <a:extLst>
                <a:ext uri="{FF2B5EF4-FFF2-40B4-BE49-F238E27FC236}">
                  <a16:creationId xmlns:a16="http://schemas.microsoft.com/office/drawing/2014/main" id="{3312ECEB-5EC6-4ACA-941F-FE730C92BCB0}"/>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61" name="等腰三角形 29">
              <a:extLst>
                <a:ext uri="{FF2B5EF4-FFF2-40B4-BE49-F238E27FC236}">
                  <a16:creationId xmlns:a16="http://schemas.microsoft.com/office/drawing/2014/main" id="{C5DD6A7D-2158-497C-B2F6-66AAD900865D}"/>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62" name="等腰三角形 30">
              <a:extLst>
                <a:ext uri="{FF2B5EF4-FFF2-40B4-BE49-F238E27FC236}">
                  <a16:creationId xmlns:a16="http://schemas.microsoft.com/office/drawing/2014/main" id="{A10B4894-1358-4DE1-B12F-B8D1D78D5961}"/>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6147" name="TextBox 44">
            <a:extLst>
              <a:ext uri="{FF2B5EF4-FFF2-40B4-BE49-F238E27FC236}">
                <a16:creationId xmlns:a16="http://schemas.microsoft.com/office/drawing/2014/main" id="{1E819CBC-BA8B-45E3-AAB0-614072C562D2}"/>
              </a:ext>
            </a:extLst>
          </p:cNvPr>
          <p:cNvSpPr>
            <a:spLocks noChangeArrowheads="1"/>
          </p:cNvSpPr>
          <p:nvPr/>
        </p:nvSpPr>
        <p:spPr bwMode="auto">
          <a:xfrm>
            <a:off x="6945313" y="4797425"/>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148" name="组合 24">
            <a:extLst>
              <a:ext uri="{FF2B5EF4-FFF2-40B4-BE49-F238E27FC236}">
                <a16:creationId xmlns:a16="http://schemas.microsoft.com/office/drawing/2014/main" id="{D2B0B3CA-D998-4263-A587-063C5C4B18CB}"/>
              </a:ext>
            </a:extLst>
          </p:cNvPr>
          <p:cNvGrpSpPr>
            <a:grpSpLocks/>
          </p:cNvGrpSpPr>
          <p:nvPr/>
        </p:nvGrpSpPr>
        <p:grpSpPr bwMode="auto">
          <a:xfrm>
            <a:off x="0" y="242888"/>
            <a:ext cx="9163050" cy="561975"/>
            <a:chOff x="0" y="0"/>
            <a:chExt cx="9163025" cy="564356"/>
          </a:xfrm>
        </p:grpSpPr>
        <p:grpSp>
          <p:nvGrpSpPr>
            <p:cNvPr id="6152" name="组合 9">
              <a:extLst>
                <a:ext uri="{FF2B5EF4-FFF2-40B4-BE49-F238E27FC236}">
                  <a16:creationId xmlns:a16="http://schemas.microsoft.com/office/drawing/2014/main" id="{C4BD2205-2ECF-4783-A1E1-77261189DC4B}"/>
                </a:ext>
              </a:extLst>
            </p:cNvPr>
            <p:cNvGrpSpPr>
              <a:grpSpLocks/>
            </p:cNvGrpSpPr>
            <p:nvPr/>
          </p:nvGrpSpPr>
          <p:grpSpPr bwMode="auto">
            <a:xfrm flipH="1">
              <a:off x="9060600" y="0"/>
              <a:ext cx="102425" cy="564356"/>
              <a:chOff x="0" y="0"/>
              <a:chExt cx="98744" cy="564356"/>
            </a:xfrm>
          </p:grpSpPr>
          <p:sp>
            <p:nvSpPr>
              <p:cNvPr id="6156" name="矩形 40">
                <a:extLst>
                  <a:ext uri="{FF2B5EF4-FFF2-40B4-BE49-F238E27FC236}">
                    <a16:creationId xmlns:a16="http://schemas.microsoft.com/office/drawing/2014/main" id="{E020E8C9-BE93-4112-84B3-A1749FCE880F}"/>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57" name="直接连接符 41">
                <a:extLst>
                  <a:ext uri="{FF2B5EF4-FFF2-40B4-BE49-F238E27FC236}">
                    <a16:creationId xmlns:a16="http://schemas.microsoft.com/office/drawing/2014/main" id="{A04C08B8-7186-4692-A366-479890420084}"/>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153" name="组合 3">
              <a:extLst>
                <a:ext uri="{FF2B5EF4-FFF2-40B4-BE49-F238E27FC236}">
                  <a16:creationId xmlns:a16="http://schemas.microsoft.com/office/drawing/2014/main" id="{E09BB1A1-9A3B-4E1B-95AF-075122F35827}"/>
                </a:ext>
              </a:extLst>
            </p:cNvPr>
            <p:cNvGrpSpPr>
              <a:grpSpLocks/>
            </p:cNvGrpSpPr>
            <p:nvPr/>
          </p:nvGrpSpPr>
          <p:grpSpPr bwMode="auto">
            <a:xfrm>
              <a:off x="0" y="0"/>
              <a:ext cx="480244" cy="564356"/>
              <a:chOff x="0" y="0"/>
              <a:chExt cx="480244" cy="564356"/>
            </a:xfrm>
          </p:grpSpPr>
          <p:sp>
            <p:nvSpPr>
              <p:cNvPr id="6154" name="矩形 36">
                <a:extLst>
                  <a:ext uri="{FF2B5EF4-FFF2-40B4-BE49-F238E27FC236}">
                    <a16:creationId xmlns:a16="http://schemas.microsoft.com/office/drawing/2014/main" id="{FAF43F89-9F28-41E6-848F-6662ABBEABFC}"/>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55" name="直接连接符 37">
                <a:extLst>
                  <a:ext uri="{FF2B5EF4-FFF2-40B4-BE49-F238E27FC236}">
                    <a16:creationId xmlns:a16="http://schemas.microsoft.com/office/drawing/2014/main" id="{6A787990-2C37-4030-87ED-83FED7F1F20C}"/>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sp>
        <p:nvSpPr>
          <p:cNvPr id="6149" name="矩形 1">
            <a:extLst>
              <a:ext uri="{FF2B5EF4-FFF2-40B4-BE49-F238E27FC236}">
                <a16:creationId xmlns:a16="http://schemas.microsoft.com/office/drawing/2014/main" id="{9AC62A54-D502-47A9-9EE4-9B4896C7EE49}"/>
              </a:ext>
            </a:extLst>
          </p:cNvPr>
          <p:cNvSpPr>
            <a:spLocks noChangeArrowheads="1"/>
          </p:cNvSpPr>
          <p:nvPr/>
        </p:nvSpPr>
        <p:spPr bwMode="auto">
          <a:xfrm>
            <a:off x="796607" y="407678"/>
            <a:ext cx="5977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FF0000"/>
                </a:solidFill>
                <a:latin typeface="微软雅黑" panose="020B0503020204020204" pitchFamily="34" charset="-122"/>
                <a:ea typeface="微软雅黑" panose="020B0503020204020204" pitchFamily="34" charset="-122"/>
              </a:rPr>
              <a:t>问题</a:t>
            </a:r>
            <a:r>
              <a:rPr lang="en-US" altLang="zh-CN" sz="2000" dirty="0">
                <a:solidFill>
                  <a:srgbClr val="FF0000"/>
                </a:solidFill>
                <a:latin typeface="微软雅黑" panose="020B0503020204020204" pitchFamily="34" charset="-122"/>
                <a:ea typeface="微软雅黑" panose="020B0503020204020204" pitchFamily="34" charset="-122"/>
              </a:rPr>
              <a:t>5</a:t>
            </a:r>
            <a:r>
              <a:rPr lang="zh-CN" altLang="en-US"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333333"/>
                </a:solidFill>
                <a:latin typeface="微软雅黑" panose="020B0503020204020204" pitchFamily="34" charset="-122"/>
                <a:ea typeface="微软雅黑" panose="020B0503020204020204" pitchFamily="34" charset="-122"/>
              </a:rPr>
              <a:t>这是一个来自社会底层的人，猜猜他是谁？</a:t>
            </a:r>
            <a:endParaRPr lang="zh-CN" altLang="en-US" sz="2000" dirty="0"/>
          </a:p>
        </p:txBody>
      </p:sp>
      <p:sp>
        <p:nvSpPr>
          <p:cNvPr id="6150" name="矩形 17">
            <a:extLst>
              <a:ext uri="{FF2B5EF4-FFF2-40B4-BE49-F238E27FC236}">
                <a16:creationId xmlns:a16="http://schemas.microsoft.com/office/drawing/2014/main" id="{68EC9306-FB8F-4D62-B5A7-40765F000A04}"/>
              </a:ext>
            </a:extLst>
          </p:cNvPr>
          <p:cNvSpPr>
            <a:spLocks noChangeArrowheads="1"/>
          </p:cNvSpPr>
          <p:nvPr/>
        </p:nvSpPr>
        <p:spPr bwMode="auto">
          <a:xfrm>
            <a:off x="799325" y="1371152"/>
            <a:ext cx="35509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333333"/>
                </a:solidFill>
                <a:latin typeface="微软雅黑" panose="020B0503020204020204" pitchFamily="34" charset="-122"/>
                <a:ea typeface="微软雅黑" panose="020B0503020204020204" pitchFamily="34" charset="-122"/>
              </a:rPr>
              <a:t>1</a:t>
            </a:r>
            <a:r>
              <a:rPr lang="zh-CN" altLang="en-US" dirty="0">
                <a:solidFill>
                  <a:srgbClr val="333333"/>
                </a:solidFill>
                <a:latin typeface="微软雅黑" panose="020B0503020204020204" pitchFamily="34" charset="-122"/>
                <a:ea typeface="微软雅黑" panose="020B0503020204020204" pitchFamily="34" charset="-122"/>
              </a:rPr>
              <a:t>、他的生母是一名未婚的在校生</a:t>
            </a:r>
            <a:endParaRPr lang="zh-CN" altLang="en-US" dirty="0"/>
          </a:p>
        </p:txBody>
      </p:sp>
      <p:sp>
        <p:nvSpPr>
          <p:cNvPr id="19" name="矩形 17">
            <a:extLst>
              <a:ext uri="{FF2B5EF4-FFF2-40B4-BE49-F238E27FC236}">
                <a16:creationId xmlns:a16="http://schemas.microsoft.com/office/drawing/2014/main" id="{B7689CDC-11E0-4A92-9A0D-41F1F440D3BD}"/>
              </a:ext>
            </a:extLst>
          </p:cNvPr>
          <p:cNvSpPr>
            <a:spLocks noChangeArrowheads="1"/>
          </p:cNvSpPr>
          <p:nvPr/>
        </p:nvSpPr>
        <p:spPr bwMode="auto">
          <a:xfrm>
            <a:off x="799325" y="1761887"/>
            <a:ext cx="60901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333333"/>
                </a:solidFill>
                <a:latin typeface="微软雅黑" panose="020B0503020204020204" pitchFamily="34" charset="-122"/>
                <a:ea typeface="微软雅黑" panose="020B0503020204020204" pitchFamily="34" charset="-122"/>
              </a:rPr>
              <a:t>2</a:t>
            </a:r>
            <a:r>
              <a:rPr lang="zh-CN" altLang="en-US" dirty="0">
                <a:solidFill>
                  <a:srgbClr val="333333"/>
                </a:solidFill>
                <a:latin typeface="微软雅黑" panose="020B0503020204020204" pitchFamily="34" charset="-122"/>
                <a:ea typeface="微软雅黑" panose="020B0503020204020204" pitchFamily="34" charset="-122"/>
              </a:rPr>
              <a:t>、他的养父母一个是高中文凭，一个连高中都没有毕业</a:t>
            </a:r>
            <a:endParaRPr lang="zh-CN" altLang="en-US" dirty="0"/>
          </a:p>
        </p:txBody>
      </p:sp>
      <p:sp>
        <p:nvSpPr>
          <p:cNvPr id="20" name="矩形 17">
            <a:extLst>
              <a:ext uri="{FF2B5EF4-FFF2-40B4-BE49-F238E27FC236}">
                <a16:creationId xmlns:a16="http://schemas.microsoft.com/office/drawing/2014/main" id="{4086AC4C-ADD1-4D78-A65C-6468EC461A9E}"/>
              </a:ext>
            </a:extLst>
          </p:cNvPr>
          <p:cNvSpPr>
            <a:spLocks noChangeArrowheads="1"/>
          </p:cNvSpPr>
          <p:nvPr/>
        </p:nvSpPr>
        <p:spPr bwMode="auto">
          <a:xfrm>
            <a:off x="796607" y="2152622"/>
            <a:ext cx="81676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333333"/>
                </a:solidFill>
                <a:latin typeface="微软雅黑" panose="020B0503020204020204" pitchFamily="34" charset="-122"/>
                <a:ea typeface="微软雅黑" panose="020B0503020204020204" pitchFamily="34" charset="-122"/>
              </a:rPr>
              <a:t>3</a:t>
            </a:r>
            <a:r>
              <a:rPr lang="zh-CN" altLang="en-US" dirty="0">
                <a:solidFill>
                  <a:srgbClr val="333333"/>
                </a:solidFill>
                <a:latin typeface="微软雅黑" panose="020B0503020204020204" pitchFamily="34" charset="-122"/>
                <a:ea typeface="微软雅黑" panose="020B0503020204020204" pitchFamily="34" charset="-122"/>
              </a:rPr>
              <a:t>、他自己大学也没有毕业，辍学后只能睡朋友宿舍的地板，捡易拉罐换取食物</a:t>
            </a:r>
            <a:endParaRPr lang="zh-CN" altLang="en-US" dirty="0"/>
          </a:p>
        </p:txBody>
      </p:sp>
      <p:sp>
        <p:nvSpPr>
          <p:cNvPr id="21" name="矩形 17">
            <a:extLst>
              <a:ext uri="{FF2B5EF4-FFF2-40B4-BE49-F238E27FC236}">
                <a16:creationId xmlns:a16="http://schemas.microsoft.com/office/drawing/2014/main" id="{746ADE7F-DE59-45B4-AF49-A8BA6A69584B}"/>
              </a:ext>
            </a:extLst>
          </p:cNvPr>
          <p:cNvSpPr>
            <a:spLocks noChangeArrowheads="1"/>
          </p:cNvSpPr>
          <p:nvPr/>
        </p:nvSpPr>
        <p:spPr bwMode="auto">
          <a:xfrm>
            <a:off x="796607" y="2931780"/>
            <a:ext cx="3089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333333"/>
                </a:solidFill>
                <a:latin typeface="微软雅黑" panose="020B0503020204020204" pitchFamily="34" charset="-122"/>
                <a:ea typeface="微软雅黑" panose="020B0503020204020204" pitchFamily="34" charset="-122"/>
              </a:rPr>
              <a:t>5</a:t>
            </a:r>
            <a:r>
              <a:rPr lang="zh-CN" altLang="en-US" dirty="0">
                <a:solidFill>
                  <a:srgbClr val="333333"/>
                </a:solidFill>
                <a:latin typeface="微软雅黑" panose="020B0503020204020204" pitchFamily="34" charset="-122"/>
                <a:ea typeface="微软雅黑" panose="020B0503020204020204" pitchFamily="34" charset="-122"/>
              </a:rPr>
              <a:t>、他被自己创办的公司解雇</a:t>
            </a:r>
            <a:endParaRPr lang="zh-CN" altLang="en-US" dirty="0"/>
          </a:p>
        </p:txBody>
      </p:sp>
      <p:sp>
        <p:nvSpPr>
          <p:cNvPr id="22" name="矩形 17">
            <a:extLst>
              <a:ext uri="{FF2B5EF4-FFF2-40B4-BE49-F238E27FC236}">
                <a16:creationId xmlns:a16="http://schemas.microsoft.com/office/drawing/2014/main" id="{FC1D2875-19A2-48B0-95CC-0893BBD8AD89}"/>
              </a:ext>
            </a:extLst>
          </p:cNvPr>
          <p:cNvSpPr>
            <a:spLocks noChangeArrowheads="1"/>
          </p:cNvSpPr>
          <p:nvPr/>
        </p:nvSpPr>
        <p:spPr bwMode="auto">
          <a:xfrm>
            <a:off x="796606" y="3342750"/>
            <a:ext cx="51667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FF0000"/>
                </a:solidFill>
                <a:latin typeface="微软雅黑" panose="020B0503020204020204" pitchFamily="34" charset="-122"/>
                <a:ea typeface="微软雅黑" panose="020B0503020204020204" pitchFamily="34" charset="-122"/>
              </a:rPr>
              <a:t>6</a:t>
            </a:r>
            <a:r>
              <a:rPr lang="zh-CN" altLang="en-US" dirty="0">
                <a:solidFill>
                  <a:srgbClr val="FF0000"/>
                </a:solidFill>
                <a:latin typeface="微软雅黑" panose="020B0503020204020204" pitchFamily="34" charset="-122"/>
                <a:ea typeface="微软雅黑" panose="020B0503020204020204" pitchFamily="34" charset="-122"/>
              </a:rPr>
              <a:t>、但是奥巴马对他的评价是：能够改变世界的人</a:t>
            </a:r>
            <a:endParaRPr lang="zh-CN" altLang="en-US" dirty="0">
              <a:solidFill>
                <a:srgbClr val="FF0000"/>
              </a:solidFill>
            </a:endParaRPr>
          </a:p>
        </p:txBody>
      </p:sp>
      <p:sp>
        <p:nvSpPr>
          <p:cNvPr id="23" name="矩形 17">
            <a:extLst>
              <a:ext uri="{FF2B5EF4-FFF2-40B4-BE49-F238E27FC236}">
                <a16:creationId xmlns:a16="http://schemas.microsoft.com/office/drawing/2014/main" id="{3A8468B7-EE8E-48EB-9145-3E067608571D}"/>
              </a:ext>
            </a:extLst>
          </p:cNvPr>
          <p:cNvSpPr>
            <a:spLocks noChangeArrowheads="1"/>
          </p:cNvSpPr>
          <p:nvPr/>
        </p:nvSpPr>
        <p:spPr bwMode="auto">
          <a:xfrm>
            <a:off x="796606" y="3731080"/>
            <a:ext cx="82235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FF0000"/>
                </a:solidFill>
                <a:latin typeface="微软雅黑" panose="020B0503020204020204" pitchFamily="34" charset="-122"/>
                <a:ea typeface="微软雅黑" panose="020B0503020204020204" pitchFamily="34" charset="-122"/>
              </a:rPr>
              <a:t>7</a:t>
            </a:r>
            <a:r>
              <a:rPr lang="zh-CN" altLang="en-US" dirty="0">
                <a:solidFill>
                  <a:srgbClr val="FF0000"/>
                </a:solidFill>
                <a:latin typeface="微软雅黑" panose="020B0503020204020204" pitchFamily="34" charset="-122"/>
                <a:ea typeface="微软雅黑" panose="020B0503020204020204" pitchFamily="34" charset="-122"/>
              </a:rPr>
              <a:t>、他被提名时代周刊年度风云人物之一、美国最佳</a:t>
            </a:r>
            <a:r>
              <a:rPr lang="en-US" altLang="zh-CN" dirty="0">
                <a:solidFill>
                  <a:srgbClr val="FF0000"/>
                </a:solidFill>
                <a:latin typeface="微软雅黑" panose="020B0503020204020204" pitchFamily="34" charset="-122"/>
                <a:ea typeface="微软雅黑" panose="020B0503020204020204" pitchFamily="34" charset="-122"/>
              </a:rPr>
              <a:t>CEO</a:t>
            </a:r>
            <a:r>
              <a:rPr lang="zh-CN" altLang="en-US" dirty="0">
                <a:solidFill>
                  <a:srgbClr val="FF0000"/>
                </a:solidFill>
                <a:latin typeface="微软雅黑" panose="020B0503020204020204" pitchFamily="34" charset="-122"/>
                <a:ea typeface="微软雅黑" panose="020B0503020204020204" pitchFamily="34" charset="-122"/>
              </a:rPr>
              <a:t>、美国最具影响力</a:t>
            </a:r>
            <a:r>
              <a:rPr lang="en-US" altLang="zh-CN" dirty="0">
                <a:solidFill>
                  <a:srgbClr val="FF0000"/>
                </a:solidFill>
                <a:latin typeface="微软雅黑" panose="020B0503020204020204" pitchFamily="34" charset="-122"/>
                <a:ea typeface="微软雅黑" panose="020B0503020204020204" pitchFamily="34" charset="-122"/>
              </a:rPr>
              <a:t>20</a:t>
            </a:r>
            <a:r>
              <a:rPr lang="zh-CN" altLang="en-US" dirty="0">
                <a:solidFill>
                  <a:srgbClr val="FF0000"/>
                </a:solidFill>
                <a:latin typeface="微软雅黑" panose="020B0503020204020204" pitchFamily="34" charset="-122"/>
                <a:ea typeface="微软雅黑" panose="020B0503020204020204" pitchFamily="34" charset="-122"/>
              </a:rPr>
              <a:t>人</a:t>
            </a:r>
            <a:endParaRPr lang="zh-CN" altLang="en-US" dirty="0">
              <a:solidFill>
                <a:srgbClr val="FF0000"/>
              </a:solidFill>
            </a:endParaRPr>
          </a:p>
        </p:txBody>
      </p:sp>
      <p:sp>
        <p:nvSpPr>
          <p:cNvPr id="24" name="矩形 17">
            <a:extLst>
              <a:ext uri="{FF2B5EF4-FFF2-40B4-BE49-F238E27FC236}">
                <a16:creationId xmlns:a16="http://schemas.microsoft.com/office/drawing/2014/main" id="{B01CFBE3-DA79-4426-8C19-00545613C9E9}"/>
              </a:ext>
            </a:extLst>
          </p:cNvPr>
          <p:cNvSpPr>
            <a:spLocks noChangeArrowheads="1"/>
          </p:cNvSpPr>
          <p:nvPr/>
        </p:nvSpPr>
        <p:spPr bwMode="auto">
          <a:xfrm>
            <a:off x="796606" y="2540952"/>
            <a:ext cx="74751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dirty="0">
                <a:solidFill>
                  <a:srgbClr val="333333"/>
                </a:solidFill>
                <a:latin typeface="微软雅黑" panose="020B0503020204020204" pitchFamily="34" charset="-122"/>
                <a:ea typeface="微软雅黑" panose="020B0503020204020204" pitchFamily="34" charset="-122"/>
              </a:rPr>
              <a:t>4</a:t>
            </a:r>
            <a:r>
              <a:rPr lang="zh-CN" altLang="en-US" dirty="0">
                <a:solidFill>
                  <a:srgbClr val="333333"/>
                </a:solidFill>
                <a:latin typeface="微软雅黑" panose="020B0503020204020204" pitchFamily="34" charset="-122"/>
                <a:ea typeface="微软雅黑" panose="020B0503020204020204" pitchFamily="34" charset="-122"/>
              </a:rPr>
              <a:t>、他辍学后的第一份求职信有很多错别字，甚至都没有写明求职的岗位</a:t>
            </a:r>
            <a:endParaRPr lang="zh-CN" altLang="en-US" dirty="0"/>
          </a:p>
        </p:txBody>
      </p:sp>
    </p:spTree>
    <p:extLst>
      <p:ext uri="{BB962C8B-B14F-4D97-AF65-F5344CB8AC3E}">
        <p14:creationId xmlns:p14="http://schemas.microsoft.com/office/powerpoint/2010/main" val="10939913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15">
            <a:extLst>
              <a:ext uri="{FF2B5EF4-FFF2-40B4-BE49-F238E27FC236}">
                <a16:creationId xmlns:a16="http://schemas.microsoft.com/office/drawing/2014/main" id="{C4E1F752-823A-49BE-AA31-00E7AD175614}"/>
              </a:ext>
            </a:extLst>
          </p:cNvPr>
          <p:cNvGrpSpPr>
            <a:grpSpLocks/>
          </p:cNvGrpSpPr>
          <p:nvPr/>
        </p:nvGrpSpPr>
        <p:grpSpPr bwMode="auto">
          <a:xfrm>
            <a:off x="-9525" y="4765675"/>
            <a:ext cx="9163050" cy="377825"/>
            <a:chOff x="0" y="0"/>
            <a:chExt cx="9163025" cy="377953"/>
          </a:xfrm>
        </p:grpSpPr>
        <p:sp>
          <p:nvSpPr>
            <p:cNvPr id="8211" name="矩形 26">
              <a:extLst>
                <a:ext uri="{FF2B5EF4-FFF2-40B4-BE49-F238E27FC236}">
                  <a16:creationId xmlns:a16="http://schemas.microsoft.com/office/drawing/2014/main" id="{B2092500-B7DC-4569-8D4F-0DFC461D55F8}"/>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12" name="矩形 27">
              <a:extLst>
                <a:ext uri="{FF2B5EF4-FFF2-40B4-BE49-F238E27FC236}">
                  <a16:creationId xmlns:a16="http://schemas.microsoft.com/office/drawing/2014/main" id="{486F5BFB-A69A-4319-B0D6-160D048BF145}"/>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13" name="矩形 28">
              <a:extLst>
                <a:ext uri="{FF2B5EF4-FFF2-40B4-BE49-F238E27FC236}">
                  <a16:creationId xmlns:a16="http://schemas.microsoft.com/office/drawing/2014/main" id="{059610BB-798F-4C81-B192-D46DD5BDA11B}"/>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14" name="等腰三角形 29">
              <a:extLst>
                <a:ext uri="{FF2B5EF4-FFF2-40B4-BE49-F238E27FC236}">
                  <a16:creationId xmlns:a16="http://schemas.microsoft.com/office/drawing/2014/main" id="{9CD1CC40-DC22-4843-9DE8-CAB6F6104407}"/>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15" name="等腰三角形 30">
              <a:extLst>
                <a:ext uri="{FF2B5EF4-FFF2-40B4-BE49-F238E27FC236}">
                  <a16:creationId xmlns:a16="http://schemas.microsoft.com/office/drawing/2014/main" id="{1F542B93-6F21-483E-A1E1-083EAB184092}"/>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8195" name="TextBox 44">
            <a:extLst>
              <a:ext uri="{FF2B5EF4-FFF2-40B4-BE49-F238E27FC236}">
                <a16:creationId xmlns:a16="http://schemas.microsoft.com/office/drawing/2014/main" id="{05B3F484-410A-4404-A2C6-82F931D0211F}"/>
              </a:ext>
            </a:extLst>
          </p:cNvPr>
          <p:cNvSpPr>
            <a:spLocks noChangeArrowheads="1"/>
          </p:cNvSpPr>
          <p:nvPr/>
        </p:nvSpPr>
        <p:spPr bwMode="auto">
          <a:xfrm>
            <a:off x="6945313" y="4797425"/>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196" name="组合 24">
            <a:extLst>
              <a:ext uri="{FF2B5EF4-FFF2-40B4-BE49-F238E27FC236}">
                <a16:creationId xmlns:a16="http://schemas.microsoft.com/office/drawing/2014/main" id="{15603A4D-B8FC-483E-AD7D-F9FAF5945A3E}"/>
              </a:ext>
            </a:extLst>
          </p:cNvPr>
          <p:cNvGrpSpPr>
            <a:grpSpLocks/>
          </p:cNvGrpSpPr>
          <p:nvPr/>
        </p:nvGrpSpPr>
        <p:grpSpPr bwMode="auto">
          <a:xfrm>
            <a:off x="0" y="242888"/>
            <a:ext cx="9163050" cy="561975"/>
            <a:chOff x="0" y="0"/>
            <a:chExt cx="9163025" cy="564356"/>
          </a:xfrm>
        </p:grpSpPr>
        <p:grpSp>
          <p:nvGrpSpPr>
            <p:cNvPr id="8205" name="组合 9">
              <a:extLst>
                <a:ext uri="{FF2B5EF4-FFF2-40B4-BE49-F238E27FC236}">
                  <a16:creationId xmlns:a16="http://schemas.microsoft.com/office/drawing/2014/main" id="{E8EBCBDA-6A84-43F3-8BA6-E3DC6533DF79}"/>
                </a:ext>
              </a:extLst>
            </p:cNvPr>
            <p:cNvGrpSpPr>
              <a:grpSpLocks/>
            </p:cNvGrpSpPr>
            <p:nvPr/>
          </p:nvGrpSpPr>
          <p:grpSpPr bwMode="auto">
            <a:xfrm flipH="1">
              <a:off x="9060600" y="0"/>
              <a:ext cx="102425" cy="564356"/>
              <a:chOff x="0" y="0"/>
              <a:chExt cx="98744" cy="564356"/>
            </a:xfrm>
          </p:grpSpPr>
          <p:sp>
            <p:nvSpPr>
              <p:cNvPr id="8209" name="矩形 40">
                <a:extLst>
                  <a:ext uri="{FF2B5EF4-FFF2-40B4-BE49-F238E27FC236}">
                    <a16:creationId xmlns:a16="http://schemas.microsoft.com/office/drawing/2014/main" id="{3A880F86-FEFF-43F5-8BB6-E12AC4E6C400}"/>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10" name="直接连接符 41">
                <a:extLst>
                  <a:ext uri="{FF2B5EF4-FFF2-40B4-BE49-F238E27FC236}">
                    <a16:creationId xmlns:a16="http://schemas.microsoft.com/office/drawing/2014/main" id="{61B9209B-CB88-4C97-9883-241493B8B26C}"/>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206" name="组合 3">
              <a:extLst>
                <a:ext uri="{FF2B5EF4-FFF2-40B4-BE49-F238E27FC236}">
                  <a16:creationId xmlns:a16="http://schemas.microsoft.com/office/drawing/2014/main" id="{03844520-F750-4EC0-B716-2BE85A4EB020}"/>
                </a:ext>
              </a:extLst>
            </p:cNvPr>
            <p:cNvGrpSpPr>
              <a:grpSpLocks/>
            </p:cNvGrpSpPr>
            <p:nvPr/>
          </p:nvGrpSpPr>
          <p:grpSpPr bwMode="auto">
            <a:xfrm>
              <a:off x="0" y="0"/>
              <a:ext cx="480244" cy="564356"/>
              <a:chOff x="0" y="0"/>
              <a:chExt cx="480244" cy="564356"/>
            </a:xfrm>
          </p:grpSpPr>
          <p:sp>
            <p:nvSpPr>
              <p:cNvPr id="8207" name="矩形 36">
                <a:extLst>
                  <a:ext uri="{FF2B5EF4-FFF2-40B4-BE49-F238E27FC236}">
                    <a16:creationId xmlns:a16="http://schemas.microsoft.com/office/drawing/2014/main" id="{341EC837-DA6C-44CB-B910-6003318797FC}"/>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208" name="直接连接符 37">
                <a:extLst>
                  <a:ext uri="{FF2B5EF4-FFF2-40B4-BE49-F238E27FC236}">
                    <a16:creationId xmlns:a16="http://schemas.microsoft.com/office/drawing/2014/main" id="{8604B03B-AF79-4DAB-B92F-745C89A41940}"/>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pic>
        <p:nvPicPr>
          <p:cNvPr id="8197" name="图片 2">
            <a:extLst>
              <a:ext uri="{FF2B5EF4-FFF2-40B4-BE49-F238E27FC236}">
                <a16:creationId xmlns:a16="http://schemas.microsoft.com/office/drawing/2014/main" id="{4432A35D-6F60-4A87-BA8E-7E8345BF6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225" y="620713"/>
            <a:ext cx="3103563"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图片 4">
            <a:extLst>
              <a:ext uri="{FF2B5EF4-FFF2-40B4-BE49-F238E27FC236}">
                <a16:creationId xmlns:a16="http://schemas.microsoft.com/office/drawing/2014/main" id="{B6EC3604-49B6-485D-849A-F301057BC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676275"/>
            <a:ext cx="15779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图片 6">
            <a:extLst>
              <a:ext uri="{FF2B5EF4-FFF2-40B4-BE49-F238E27FC236}">
                <a16:creationId xmlns:a16="http://schemas.microsoft.com/office/drawing/2014/main" id="{3D60B345-1F27-4834-8D7F-43EB73CF1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771" t="6754" r="14888" b="6429"/>
          <a:stretch>
            <a:fillRect/>
          </a:stretch>
        </p:blipFill>
        <p:spPr bwMode="auto">
          <a:xfrm>
            <a:off x="676275" y="585788"/>
            <a:ext cx="1844675"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图片 8">
            <a:extLst>
              <a:ext uri="{FF2B5EF4-FFF2-40B4-BE49-F238E27FC236}">
                <a16:creationId xmlns:a16="http://schemas.microsoft.com/office/drawing/2014/main" id="{82D7E8C5-AB72-4270-A3CE-9642E2AE26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013" y="2938463"/>
            <a:ext cx="1279525"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6" descr="https://ss1.bdstatic.com/70cFvXSh_Q1YnxGkpoWK1HF6hhy/it/u=926189680,3764150929&amp;fm=26&amp;gp=0.jpg">
            <a:extLst>
              <a:ext uri="{FF2B5EF4-FFF2-40B4-BE49-F238E27FC236}">
                <a16:creationId xmlns:a16="http://schemas.microsoft.com/office/drawing/2014/main" id="{BC1B0203-607D-4663-B89F-C4EEE83166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4325" y="3211513"/>
            <a:ext cx="223837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8" descr="https://ss2.bdstatic.com/70cFvnSh_Q1YnxGkpoWK1HF6hhy/it/u=3760449033,3203872107&amp;fm=26&amp;gp=0.jpg">
            <a:extLst>
              <a:ext uri="{FF2B5EF4-FFF2-40B4-BE49-F238E27FC236}">
                <a16:creationId xmlns:a16="http://schemas.microsoft.com/office/drawing/2014/main" id="{AD360C1E-D3B7-4820-BD8E-551C29D453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288" y="3244850"/>
            <a:ext cx="12319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87743C4D-C625-467B-8091-B28BFA13D7CB}"/>
              </a:ext>
            </a:extLst>
          </p:cNvPr>
          <p:cNvSpPr/>
          <p:nvPr/>
        </p:nvSpPr>
        <p:spPr>
          <a:xfrm>
            <a:off x="4064000" y="2709863"/>
            <a:ext cx="1327150" cy="369887"/>
          </a:xfrm>
          <a:prstGeom prst="rect">
            <a:avLst/>
          </a:prstGeom>
        </p:spPr>
        <p:txBody>
          <a:bodyPr wrap="none">
            <a:spAutoFit/>
          </a:bodyPr>
          <a:lstStyle/>
          <a:p>
            <a:pPr>
              <a:defRPr/>
            </a:pPr>
            <a:r>
              <a:rPr lang="en-US" altLang="zh-CN" dirty="0">
                <a:latin typeface="arial" panose="020B0604020202020204" pitchFamily="34" charset="0"/>
                <a:hlinkClick r:id="rId8" action="ppaction://hlinkfile">
                  <a:extLst>
                    <a:ext uri="{A12FA001-AC4F-418D-AE19-62706E023703}">
                      <ahyp:hlinkClr xmlns:ahyp="http://schemas.microsoft.com/office/drawing/2018/hyperlinkcolor" val="tx"/>
                    </a:ext>
                  </a:extLst>
                </a:hlinkClick>
              </a:rPr>
              <a:t>Steve Jobs</a:t>
            </a:r>
            <a:endParaRPr lang="zh-CN" altLang="en-US" dirty="0"/>
          </a:p>
        </p:txBody>
      </p:sp>
      <p:pic>
        <p:nvPicPr>
          <p:cNvPr id="8204" name="Picture 30" descr="https://ss0.bdstatic.com/70cFvHSh_Q1YnxGkpoWK1HF6hhy/it/u=3624776581,449345873&amp;fm=26&amp;gp=0.jpg">
            <a:extLst>
              <a:ext uri="{FF2B5EF4-FFF2-40B4-BE49-F238E27FC236}">
                <a16:creationId xmlns:a16="http://schemas.microsoft.com/office/drawing/2014/main" id="{5B5A091F-C10D-437A-BF49-073F17D137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275" y="3211513"/>
            <a:ext cx="14938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组合 15">
            <a:extLst>
              <a:ext uri="{FF2B5EF4-FFF2-40B4-BE49-F238E27FC236}">
                <a16:creationId xmlns:a16="http://schemas.microsoft.com/office/drawing/2014/main" id="{C28FFA64-B08F-4CE1-AAB4-49AAC3208FCB}"/>
              </a:ext>
            </a:extLst>
          </p:cNvPr>
          <p:cNvGrpSpPr>
            <a:grpSpLocks/>
          </p:cNvGrpSpPr>
          <p:nvPr/>
        </p:nvGrpSpPr>
        <p:grpSpPr bwMode="auto">
          <a:xfrm>
            <a:off x="-9525" y="4765675"/>
            <a:ext cx="9163050" cy="377825"/>
            <a:chOff x="0" y="0"/>
            <a:chExt cx="9163025" cy="377953"/>
          </a:xfrm>
        </p:grpSpPr>
        <p:sp>
          <p:nvSpPr>
            <p:cNvPr id="9229" name="矩形 26">
              <a:extLst>
                <a:ext uri="{FF2B5EF4-FFF2-40B4-BE49-F238E27FC236}">
                  <a16:creationId xmlns:a16="http://schemas.microsoft.com/office/drawing/2014/main" id="{607A1480-F1B1-4A9F-B599-811111FA9359}"/>
                </a:ext>
              </a:extLst>
            </p:cNvPr>
            <p:cNvSpPr>
              <a:spLocks noChangeArrowheads="1"/>
            </p:cNvSpPr>
            <p:nvPr/>
          </p:nvSpPr>
          <p:spPr bwMode="auto">
            <a:xfrm>
              <a:off x="0" y="1"/>
              <a:ext cx="9163025" cy="377952"/>
            </a:xfrm>
            <a:prstGeom prst="rect">
              <a:avLst/>
            </a:prstGeom>
            <a:solidFill>
              <a:srgbClr val="595959"/>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30" name="矩形 27">
              <a:extLst>
                <a:ext uri="{FF2B5EF4-FFF2-40B4-BE49-F238E27FC236}">
                  <a16:creationId xmlns:a16="http://schemas.microsoft.com/office/drawing/2014/main" id="{FB0BFBAD-2130-4698-8F98-A51B0B00B0CF}"/>
                </a:ext>
              </a:extLst>
            </p:cNvPr>
            <p:cNvSpPr>
              <a:spLocks noChangeArrowheads="1"/>
            </p:cNvSpPr>
            <p:nvPr/>
          </p:nvSpPr>
          <p:spPr bwMode="auto">
            <a:xfrm>
              <a:off x="8785201"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31" name="矩形 28">
              <a:extLst>
                <a:ext uri="{FF2B5EF4-FFF2-40B4-BE49-F238E27FC236}">
                  <a16:creationId xmlns:a16="http://schemas.microsoft.com/office/drawing/2014/main" id="{D0F80746-E8B2-4A28-9467-40C4A0927911}"/>
                </a:ext>
              </a:extLst>
            </p:cNvPr>
            <p:cNvSpPr>
              <a:spLocks noChangeArrowheads="1"/>
            </p:cNvSpPr>
            <p:nvPr/>
          </p:nvSpPr>
          <p:spPr bwMode="auto">
            <a:xfrm>
              <a:off x="0" y="0"/>
              <a:ext cx="377824" cy="377952"/>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32" name="等腰三角形 29">
              <a:extLst>
                <a:ext uri="{FF2B5EF4-FFF2-40B4-BE49-F238E27FC236}">
                  <a16:creationId xmlns:a16="http://schemas.microsoft.com/office/drawing/2014/main" id="{E1BC8C9C-53D8-4911-A04E-2818DFF87D38}"/>
                </a:ext>
              </a:extLst>
            </p:cNvPr>
            <p:cNvSpPr>
              <a:spLocks noChangeArrowheads="1"/>
            </p:cNvSpPr>
            <p:nvPr/>
          </p:nvSpPr>
          <p:spPr bwMode="auto">
            <a:xfrm rot="5400000">
              <a:off x="8910591"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33" name="等腰三角形 30">
              <a:extLst>
                <a:ext uri="{FF2B5EF4-FFF2-40B4-BE49-F238E27FC236}">
                  <a16:creationId xmlns:a16="http://schemas.microsoft.com/office/drawing/2014/main" id="{AE5F864D-CDE8-49BC-8DE4-11DD7387A06E}"/>
                </a:ext>
              </a:extLst>
            </p:cNvPr>
            <p:cNvSpPr>
              <a:spLocks noChangeArrowheads="1"/>
            </p:cNvSpPr>
            <p:nvPr/>
          </p:nvSpPr>
          <p:spPr bwMode="auto">
            <a:xfrm rot="-5400000">
              <a:off x="125390" y="133413"/>
              <a:ext cx="127043" cy="111125"/>
            </a:xfrm>
            <a:prstGeom prst="triangle">
              <a:avLst>
                <a:gd name="adj" fmla="val 50000"/>
              </a:avLst>
            </a:prstGeom>
            <a:solidFill>
              <a:schemeClr val="bg1"/>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9219" name="TextBox 44">
            <a:extLst>
              <a:ext uri="{FF2B5EF4-FFF2-40B4-BE49-F238E27FC236}">
                <a16:creationId xmlns:a16="http://schemas.microsoft.com/office/drawing/2014/main" id="{F3D9B1F0-B7BA-4E32-8904-38158387EAB4}"/>
              </a:ext>
            </a:extLst>
          </p:cNvPr>
          <p:cNvSpPr>
            <a:spLocks noChangeArrowheads="1"/>
          </p:cNvSpPr>
          <p:nvPr/>
        </p:nvSpPr>
        <p:spPr bwMode="auto">
          <a:xfrm>
            <a:off x="6945313" y="4797425"/>
            <a:ext cx="30956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buFont typeface="Arial" panose="020B0604020202020204" pitchFamily="34" charset="0"/>
              <a:buNone/>
            </a:pPr>
            <a:endParaRPr lang="zh-CN" altLang="zh-CN" sz="7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9220" name="组合 24">
            <a:extLst>
              <a:ext uri="{FF2B5EF4-FFF2-40B4-BE49-F238E27FC236}">
                <a16:creationId xmlns:a16="http://schemas.microsoft.com/office/drawing/2014/main" id="{D5437AAF-451E-461F-8A85-87913BC899BD}"/>
              </a:ext>
            </a:extLst>
          </p:cNvPr>
          <p:cNvGrpSpPr>
            <a:grpSpLocks/>
          </p:cNvGrpSpPr>
          <p:nvPr/>
        </p:nvGrpSpPr>
        <p:grpSpPr bwMode="auto">
          <a:xfrm>
            <a:off x="0" y="242888"/>
            <a:ext cx="9163050" cy="562214"/>
            <a:chOff x="0" y="0"/>
            <a:chExt cx="9163025" cy="564356"/>
          </a:xfrm>
        </p:grpSpPr>
        <p:grpSp>
          <p:nvGrpSpPr>
            <p:cNvPr id="9222" name="组合 9">
              <a:extLst>
                <a:ext uri="{FF2B5EF4-FFF2-40B4-BE49-F238E27FC236}">
                  <a16:creationId xmlns:a16="http://schemas.microsoft.com/office/drawing/2014/main" id="{B24C1966-AA1A-4FD1-93E7-0555199CC0A3}"/>
                </a:ext>
              </a:extLst>
            </p:cNvPr>
            <p:cNvGrpSpPr>
              <a:grpSpLocks/>
            </p:cNvGrpSpPr>
            <p:nvPr/>
          </p:nvGrpSpPr>
          <p:grpSpPr bwMode="auto">
            <a:xfrm flipH="1">
              <a:off x="9060600" y="0"/>
              <a:ext cx="102425" cy="564356"/>
              <a:chOff x="0" y="0"/>
              <a:chExt cx="98744" cy="564356"/>
            </a:xfrm>
          </p:grpSpPr>
          <p:sp>
            <p:nvSpPr>
              <p:cNvPr id="9227" name="矩形 40">
                <a:extLst>
                  <a:ext uri="{FF2B5EF4-FFF2-40B4-BE49-F238E27FC236}">
                    <a16:creationId xmlns:a16="http://schemas.microsoft.com/office/drawing/2014/main" id="{4BB44E46-687A-41F0-BCC8-1A0F63BC57CB}"/>
                  </a:ext>
                </a:extLst>
              </p:cNvPr>
              <p:cNvSpPr>
                <a:spLocks noChangeArrowheads="1"/>
              </p:cNvSpPr>
              <p:nvPr/>
            </p:nvSpPr>
            <p:spPr bwMode="auto">
              <a:xfrm>
                <a:off x="0" y="374"/>
                <a:ext cx="62748"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8" name="直接连接符 41">
                <a:extLst>
                  <a:ext uri="{FF2B5EF4-FFF2-40B4-BE49-F238E27FC236}">
                    <a16:creationId xmlns:a16="http://schemas.microsoft.com/office/drawing/2014/main" id="{6A0E449C-B9FC-4DB5-97DB-0115D3590B0D}"/>
                  </a:ext>
                </a:extLst>
              </p:cNvPr>
              <p:cNvSpPr>
                <a:spLocks noChangeShapeType="1"/>
              </p:cNvSpPr>
              <p:nvPr/>
            </p:nvSpPr>
            <p:spPr bwMode="auto">
              <a:xfrm>
                <a:off x="99479"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24" name="组合 3">
              <a:extLst>
                <a:ext uri="{FF2B5EF4-FFF2-40B4-BE49-F238E27FC236}">
                  <a16:creationId xmlns:a16="http://schemas.microsoft.com/office/drawing/2014/main" id="{392262AA-1E1B-4695-AD4A-7827290384A5}"/>
                </a:ext>
              </a:extLst>
            </p:cNvPr>
            <p:cNvGrpSpPr>
              <a:grpSpLocks/>
            </p:cNvGrpSpPr>
            <p:nvPr/>
          </p:nvGrpSpPr>
          <p:grpSpPr bwMode="auto">
            <a:xfrm>
              <a:off x="0" y="0"/>
              <a:ext cx="480244" cy="564356"/>
              <a:chOff x="0" y="0"/>
              <a:chExt cx="480244" cy="564356"/>
            </a:xfrm>
          </p:grpSpPr>
          <p:sp>
            <p:nvSpPr>
              <p:cNvPr id="9225" name="矩形 36">
                <a:extLst>
                  <a:ext uri="{FF2B5EF4-FFF2-40B4-BE49-F238E27FC236}">
                    <a16:creationId xmlns:a16="http://schemas.microsoft.com/office/drawing/2014/main" id="{9556C06A-3947-41AC-AF07-DEAD4DF4D432}"/>
                  </a:ext>
                </a:extLst>
              </p:cNvPr>
              <p:cNvSpPr>
                <a:spLocks noChangeArrowheads="1"/>
              </p:cNvSpPr>
              <p:nvPr/>
            </p:nvSpPr>
            <p:spPr bwMode="auto">
              <a:xfrm>
                <a:off x="0" y="374"/>
                <a:ext cx="425449" cy="564610"/>
              </a:xfrm>
              <a:prstGeom prst="rect">
                <a:avLst/>
              </a:prstGeom>
              <a:solidFill>
                <a:srgbClr val="803D06"/>
              </a:solidFill>
              <a:ln>
                <a:noFill/>
              </a:ln>
              <a:extLst>
                <a:ext uri="{91240B29-F687-4F45-9708-019B960494DF}">
                  <a14:hiddenLine xmlns:a14="http://schemas.microsoft.com/office/drawing/2010/main" w="25400">
                    <a:solidFill>
                      <a:srgbClr val="395E8A"/>
                    </a:solidFill>
                    <a:bevel/>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6" name="直接连接符 37">
                <a:extLst>
                  <a:ext uri="{FF2B5EF4-FFF2-40B4-BE49-F238E27FC236}">
                    <a16:creationId xmlns:a16="http://schemas.microsoft.com/office/drawing/2014/main" id="{EA28BC27-B56E-48E7-8212-9331B08ED7C9}"/>
                  </a:ext>
                </a:extLst>
              </p:cNvPr>
              <p:cNvSpPr>
                <a:spLocks noChangeShapeType="1"/>
              </p:cNvSpPr>
              <p:nvPr/>
            </p:nvSpPr>
            <p:spPr bwMode="auto">
              <a:xfrm>
                <a:off x="481012" y="374"/>
                <a:ext cx="1" cy="564610"/>
              </a:xfrm>
              <a:prstGeom prst="line">
                <a:avLst/>
              </a:prstGeom>
              <a:noFill/>
              <a:ln w="28575">
                <a:solidFill>
                  <a:srgbClr val="595959"/>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grpSp>
      <p:pic>
        <p:nvPicPr>
          <p:cNvPr id="9221" name="图片 2">
            <a:extLst>
              <a:ext uri="{FF2B5EF4-FFF2-40B4-BE49-F238E27FC236}">
                <a16:creationId xmlns:a16="http://schemas.microsoft.com/office/drawing/2014/main" id="{062A3EB8-BCED-43B7-9694-36E00D9F5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588" y="242888"/>
            <a:ext cx="32988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435C0F2D-A30D-4C03-BC5A-902886A58497}"/>
              </a:ext>
            </a:extLst>
          </p:cNvPr>
          <p:cNvSpPr/>
          <p:nvPr/>
        </p:nvSpPr>
        <p:spPr>
          <a:xfrm>
            <a:off x="6350342" y="2204893"/>
            <a:ext cx="2637260" cy="338554"/>
          </a:xfrm>
          <a:prstGeom prst="rect">
            <a:avLst/>
          </a:prstGeom>
        </p:spPr>
        <p:txBody>
          <a:bodyPr wrap="none">
            <a:spAutoFit/>
          </a:bodyPr>
          <a:lstStyle/>
          <a:p>
            <a:r>
              <a:rPr lang="en-US" altLang="zh-CN" sz="1600" b="0" i="0" dirty="0">
                <a:solidFill>
                  <a:srgbClr val="4B4B4B"/>
                </a:solidFill>
                <a:effectLst/>
                <a:latin typeface="微软雅黑" panose="020B0503020204020204" pitchFamily="34" charset="-122"/>
                <a:ea typeface="微软雅黑" panose="020B0503020204020204" pitchFamily="34" charset="-122"/>
              </a:rPr>
              <a:t>The Whole Earth Catalog</a:t>
            </a:r>
            <a:endParaRPr lang="zh-CN" altLang="en-US" sz="1600" dirty="0"/>
          </a:p>
        </p:txBody>
      </p:sp>
    </p:spTree>
  </p:cSld>
  <p:clrMapOvr>
    <a:masterClrMapping/>
  </p:clrMapOvr>
  <p:transition spd="med">
    <p:fade/>
  </p:transition>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80008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1403</TotalTime>
  <Pages>0</Pages>
  <Words>1188</Words>
  <Characters>0</Characters>
  <Application>Microsoft Office PowerPoint</Application>
  <DocSecurity>0</DocSecurity>
  <PresentationFormat>全屏显示(16:9)</PresentationFormat>
  <Lines>0</Lines>
  <Paragraphs>60</Paragraphs>
  <Slides>13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微软雅黑</vt:lpstr>
      <vt:lpstr>宋体</vt:lpstr>
      <vt:lpstr>黑体</vt:lpstr>
      <vt:lpstr>Arial</vt:lpstr>
      <vt:lpstr>Calibri</vt:lpstr>
      <vt:lpstr>Arial</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Administrator</dc:creator>
  <cp:keywords/>
  <dc:description>hccthy.taobao.com</dc:description>
  <cp:lastModifiedBy>admin</cp:lastModifiedBy>
  <cp:revision>37</cp:revision>
  <dcterms:created xsi:type="dcterms:W3CDTF">2013-02-26T09:05:00Z</dcterms:created>
  <dcterms:modified xsi:type="dcterms:W3CDTF">2018-12-28T16:09:44Z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2052-9.1.0.4885</vt:lpwstr>
  </property>
</Properties>
</file>