
<file path=[Content_Types].xml><?xml version="1.0" encoding="utf-8"?>
<Types xmlns="http://schemas.openxmlformats.org/package/2006/content-types"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10"/>
  </p:notesMasterIdLst>
  <p:sldIdLst>
    <p:sldId id="278" r:id="rId3"/>
    <p:sldId id="298" r:id="rId4"/>
    <p:sldId id="280" r:id="rId5"/>
    <p:sldId id="338" r:id="rId6"/>
    <p:sldId id="299" r:id="rId7"/>
    <p:sldId id="263" r:id="rId8"/>
    <p:sldId id="300" r:id="rId9"/>
    <p:sldId id="265" r:id="rId11"/>
    <p:sldId id="336" r:id="rId12"/>
    <p:sldId id="282" r:id="rId13"/>
    <p:sldId id="350" r:id="rId14"/>
    <p:sldId id="351" r:id="rId15"/>
    <p:sldId id="349" r:id="rId16"/>
    <p:sldId id="297" r:id="rId17"/>
    <p:sldId id="346" r:id="rId18"/>
    <p:sldId id="302" r:id="rId19"/>
    <p:sldId id="303" r:id="rId20"/>
    <p:sldId id="335" r:id="rId21"/>
    <p:sldId id="304" r:id="rId22"/>
    <p:sldId id="305" r:id="rId23"/>
    <p:sldId id="362" r:id="rId24"/>
    <p:sldId id="371" r:id="rId25"/>
    <p:sldId id="315" r:id="rId26"/>
    <p:sldId id="369" r:id="rId27"/>
    <p:sldId id="370" r:id="rId28"/>
    <p:sldId id="306" r:id="rId29"/>
    <p:sldId id="317" r:id="rId30"/>
    <p:sldId id="347" r:id="rId31"/>
    <p:sldId id="309" r:id="rId32"/>
    <p:sldId id="311" r:id="rId33"/>
    <p:sldId id="359" r:id="rId34"/>
    <p:sldId id="360" r:id="rId35"/>
    <p:sldId id="361" r:id="rId36"/>
    <p:sldId id="363" r:id="rId37"/>
    <p:sldId id="327" r:id="rId38"/>
    <p:sldId id="320" r:id="rId39"/>
    <p:sldId id="364" r:id="rId40"/>
    <p:sldId id="310" r:id="rId41"/>
    <p:sldId id="322" r:id="rId42"/>
    <p:sldId id="319" r:id="rId43"/>
    <p:sldId id="344" r:id="rId44"/>
    <p:sldId id="368" r:id="rId45"/>
    <p:sldId id="367" r:id="rId46"/>
    <p:sldId id="366" r:id="rId47"/>
    <p:sldId id="312" r:id="rId48"/>
    <p:sldId id="355" r:id="rId49"/>
    <p:sldId id="330" r:id="rId50"/>
    <p:sldId id="331" r:id="rId51"/>
    <p:sldId id="290" r:id="rId52"/>
    <p:sldId id="332" r:id="rId53"/>
    <p:sldId id="334" r:id="rId54"/>
    <p:sldId id="372" r:id="rId55"/>
    <p:sldId id="272" r:id="rId56"/>
  </p:sldIdLst>
  <p:sldSz cx="9875520" cy="6858000"/>
  <p:notesSz cx="6881495" cy="9296400"/>
  <p:embeddedFontLst>
    <p:embeddedFont>
      <p:font typeface="微软雅黑" panose="020B0503020204020204" pitchFamily="34" charset="-122"/>
      <p:regular r:id="rId60"/>
    </p:embeddedFont>
    <p:embeddedFont>
      <p:font typeface="Century Gothic" panose="020B0502020202020204" pitchFamily="34" charset="0"/>
      <p:regular r:id="rId61"/>
      <p:bold r:id="rId62"/>
      <p:italic r:id="rId63"/>
      <p:boldItalic r:id="rId64"/>
    </p:embeddedFont>
    <p:embeddedFont>
      <p:font typeface="Arial Unicode MS" panose="020B0604020202020204" charset="-122"/>
      <p:regular r:id="rId65"/>
    </p:embeddedFont>
    <p:embeddedFont>
      <p:font typeface="Calibri" panose="020F0502020204030204" charset="0"/>
      <p:regular r:id="rId66"/>
      <p:bold r:id="rId67"/>
      <p:italic r:id="rId68"/>
      <p:boldItalic r:id="rId69"/>
    </p:embeddedFont>
    <p:embeddedFont>
      <p:font typeface="Microsoft JhengHei Light" panose="020B0304030504040204" pitchFamily="34" charset="-120"/>
      <p:regular r:id="rId7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Taipei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Taipei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Taipei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Taipei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Taipei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Taipei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Taipei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Taipei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Taip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C1DA"/>
    <a:srgbClr val="BC9ADE"/>
    <a:srgbClr val="00FF00"/>
    <a:srgbClr val="103154"/>
    <a:srgbClr val="EDE887"/>
    <a:srgbClr val="EE8332"/>
    <a:srgbClr val="F3A66D"/>
    <a:srgbClr val="F45422"/>
    <a:srgbClr val="F0F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1" autoAdjust="0"/>
    <p:restoredTop sz="93186" autoAdjust="0"/>
  </p:normalViewPr>
  <p:slideViewPr>
    <p:cSldViewPr>
      <p:cViewPr varScale="1">
        <p:scale>
          <a:sx n="69" d="100"/>
          <a:sy n="69" d="100"/>
        </p:scale>
        <p:origin x="1326" y="66"/>
      </p:cViewPr>
      <p:guideLst>
        <p:guide orient="horz" pos="2160"/>
        <p:guide pos="17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font" Target="fonts/font11.fntdata"/><Relationship Id="rId7" Type="http://schemas.openxmlformats.org/officeDocument/2006/relationships/slide" Target="slides/slide5.xml"/><Relationship Id="rId69" Type="http://schemas.openxmlformats.org/officeDocument/2006/relationships/font" Target="fonts/font10.fntdata"/><Relationship Id="rId68" Type="http://schemas.openxmlformats.org/officeDocument/2006/relationships/font" Target="fonts/font9.fntdata"/><Relationship Id="rId67" Type="http://schemas.openxmlformats.org/officeDocument/2006/relationships/font" Target="fonts/font8.fntdata"/><Relationship Id="rId66" Type="http://schemas.openxmlformats.org/officeDocument/2006/relationships/font" Target="fonts/font7.fntdata"/><Relationship Id="rId65" Type="http://schemas.openxmlformats.org/officeDocument/2006/relationships/font" Target="fonts/font6.fntdata"/><Relationship Id="rId64" Type="http://schemas.openxmlformats.org/officeDocument/2006/relationships/font" Target="fonts/font5.fntdata"/><Relationship Id="rId63" Type="http://schemas.openxmlformats.org/officeDocument/2006/relationships/font" Target="fonts/font4.fntdata"/><Relationship Id="rId62" Type="http://schemas.openxmlformats.org/officeDocument/2006/relationships/font" Target="fonts/font3.fntdata"/><Relationship Id="rId61" Type="http://schemas.openxmlformats.org/officeDocument/2006/relationships/font" Target="fonts/font2.fntdata"/><Relationship Id="rId60" Type="http://schemas.openxmlformats.org/officeDocument/2006/relationships/font" Target="fonts/font1.fntdata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>
                <a:ea typeface="Taipei"/>
                <a:cs typeface="Taipe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>
                <a:ea typeface="Taipei"/>
                <a:cs typeface="Taipei"/>
              </a:defRPr>
            </a:lvl1pPr>
          </a:lstStyle>
          <a:p>
            <a:pPr>
              <a:defRPr/>
            </a:pPr>
            <a:fld id="{CC22D908-492D-47DE-A1CA-72C62E56A8F8}" type="datetimeFigureOut">
              <a:rPr lang="en-US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696913"/>
            <a:ext cx="5018087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 noProof="0" smtClean="0"/>
              <a:t>Click to edit Master text styles</a:t>
            </a:r>
            <a:endParaRPr lang="en-US" noProof="0" smtClean="0"/>
          </a:p>
          <a:p>
            <a:pPr lvl="1"/>
            <a:r>
              <a:rPr lang="en-US" noProof="0" smtClean="0"/>
              <a:t>Second level</a:t>
            </a:r>
            <a:endParaRPr lang="en-US" noProof="0" smtClean="0"/>
          </a:p>
          <a:p>
            <a:pPr lvl="2"/>
            <a:r>
              <a:rPr lang="en-US" noProof="0" smtClean="0"/>
              <a:t>Third level</a:t>
            </a:r>
            <a:endParaRPr lang="en-US" noProof="0" smtClean="0"/>
          </a:p>
          <a:p>
            <a:pPr lvl="3"/>
            <a:r>
              <a:rPr lang="en-US" noProof="0" smtClean="0"/>
              <a:t>Fourth level</a:t>
            </a:r>
            <a:endParaRPr lang="en-US" noProof="0" smtClean="0"/>
          </a:p>
          <a:p>
            <a:pPr lvl="4"/>
            <a:r>
              <a:rPr lang="en-US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>
                <a:ea typeface="Taipei"/>
                <a:cs typeface="Taipe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/>
          <a:lstStyle>
            <a:lvl1pPr algn="r">
              <a:defRPr sz="1200"/>
            </a:lvl1pPr>
          </a:lstStyle>
          <a:p>
            <a:fld id="{4E0F55AD-035C-43C1-A864-71DFF66C583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1pPr>
            <a:lvl2pPr marL="751205" indent="-288925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2pPr>
            <a:lvl3pPr marL="1155700" indent="-231140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3pPr>
            <a:lvl4pPr marL="1617980" indent="-231140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4pPr>
            <a:lvl5pPr marL="2080260" indent="-231140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5pPr>
            <a:lvl6pPr marL="2542540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6pPr>
            <a:lvl7pPr marL="3004185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7pPr>
            <a:lvl8pPr marL="3466465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8pPr>
            <a:lvl9pPr marL="3928745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9pPr>
          </a:lstStyle>
          <a:p>
            <a:fld id="{E72A0F05-36AE-4065-A749-1321A2E3F7C5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开车前安全审查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(PSSR)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程序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PR-HE-J16-SE-0002》 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新建项目完成后的投用、装置改造项目以及大检修后重新开车之前，需要进行开车前安全审查。</a:t>
            </a:r>
            <a:endParaRPr lang="zh-CN" altLang="zh-CN" sz="12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原则上公用工程引入阶段与装置开车阶段合并进行一次</a:t>
            </a: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。根据项目或装置实际情况，也可将公用工程引入与装置开车分两个阶段单独进行</a:t>
            </a: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日上午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8:00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左右，承包商检修班组组织班前会，进行安全交底并布置当天的作业。班组长李继军安排高峰、张宗点和李长龙三人，进行乙烯装置裂解压缩机三段区域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11-D-2004M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罐和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罐两个人孔的封闭工作。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8:15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左右，乙烯装置值班长沈婉明到达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附近，告知三名承包商人员先进行封闭人孔的准备工作，待操作人员检查合格后才能封闭人孔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并嘱咐三人不能进入塔内。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沈婉明交底与布置工作时，于某在现场。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随后，于某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指派其中一名承包商人员李长龙前往仓库拿取垫片，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带领剩余两名承包商张宗点和高峰， 对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11-D-2004M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（二层平台）和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（三层平台）两处人孔的情况进行检查。根据目击者承包商高峰描述，在手持头灯检查人孔的过程中，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曾把头探入人孔内。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8:47 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左右，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人孔内有一块“密闭空间 未经许可 禁止入内”的警示牌。</a:t>
            </a:r>
            <a:r>
              <a:rPr lang="zh-CN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根据承包商人员高峰描述，是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要求张宗点进入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内将警示牌取出。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期间，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并没有向值班长沈婉明汇报</a:t>
            </a:r>
            <a:r>
              <a:rPr lang="en-GB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人孔内发现警示牌的情况。在让承包商张宗点进罐前，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也没有联系值班长沈婉明开具作业许可证。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HSSE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部门每年组织员工开展复训，复训内容涵盖法规要求，程序规定，现场作业控制，现场监护，动火、受限空间作业、事故分享等内容。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于某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月由南化公司借调至，合同期限五年。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月完成入职三级培训，取得上岗证。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月及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月参加了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HSSE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复训，复训内容包含受限空间相关作业。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于某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、张宗点、高峰和李长龙，都持有上海市安全生产协会颁发的“有毒有害与受限空间作业证”。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乙烯装置在开车前，已组织相关人员对开车方案进行培训，并签字记录。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HSSE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部门每年组织员工开展复训，复训内容涵盖法规要求，程序规定，现场作业控制，现场监护，动火、受限空间作业、事故分享等内容。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于某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月由南化公司借调至，合同期限五年。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月完成入职三级培训，取得上岗证。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月及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月参加了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HSSE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复训，复训内容包含受限空间相关作业。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于某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、张宗点、高峰和李长龙，都持有上海市安全生产协会颁发的“有毒有害与受限空间作业证”。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乙烯装置在开车前，已组织相关人员对开车方案进行培训，并签字记录。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日上午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8:00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左右，承包商检修班组组织班前会，进行安全交底并布置当天的作业。班组长李继军安排高峰、张宗点和李长龙三人，进行乙烯装置裂解压缩机三段区域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11-D-2004M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罐和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罐两个人孔的封闭工作。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8:15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左右，乙烯装置值班长沈婉明到达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附近，告知三名承包商人员先进行封闭人孔的准备工作，待操作人员检查合格后才能封闭人孔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并嘱咐三人不能进入塔内。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沈婉明交底与布置工作时，于某在现场。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随后，于某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指派其中一名承包商人员李长龙前往仓库拿取垫片，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带领剩余两名承包商张宗点和高峰， 对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11-D-2004M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（二层平台）和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（三层平台）两处人孔的情况进行检查。根据目击者承包商高峰描述，在手持头灯检查人孔的过程中，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曾把头探入人孔内。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8:47 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左右，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人孔内有一块“密闭空间 未经许可 禁止入内”的警示牌。</a:t>
            </a:r>
            <a:r>
              <a:rPr lang="zh-CN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根据承包商人员高峰描述，是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要求张宗点进入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内将警示牌取出。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期间，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并没有向值班长沈婉明汇报</a:t>
            </a:r>
            <a:r>
              <a:rPr lang="en-GB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人孔内发现警示牌的情况。在让承包商张宗点进罐前，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也没有联系值班长沈婉明开具作业许可证。</a:t>
            </a:r>
            <a:endParaRPr lang="zh-CN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对讲机信号不好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1pPr>
            <a:lvl2pPr marL="751205" indent="-288925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2pPr>
            <a:lvl3pPr marL="1155700" indent="-231140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3pPr>
            <a:lvl4pPr marL="1617980" indent="-231140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4pPr>
            <a:lvl5pPr marL="2080260" indent="-231140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5pPr>
            <a:lvl6pPr marL="2542540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6pPr>
            <a:lvl7pPr marL="3004185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7pPr>
            <a:lvl8pPr marL="3466465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8pPr>
            <a:lvl9pPr marL="3928745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9pPr>
          </a:lstStyle>
          <a:p>
            <a:fld id="{55F248E0-380D-4250-9806-09EC44971D68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1pPr>
            <a:lvl2pPr marL="751205" indent="-288925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2pPr>
            <a:lvl3pPr marL="1155700" indent="-231140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3pPr>
            <a:lvl4pPr marL="1617980" indent="-231140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4pPr>
            <a:lvl5pPr marL="2080260" indent="-231140"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5pPr>
            <a:lvl6pPr marL="2542540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6pPr>
            <a:lvl7pPr marL="3004185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7pPr>
            <a:lvl8pPr marL="3466465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8pPr>
            <a:lvl9pPr marL="3928745" indent="-23114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Taipei" charset="-122"/>
              </a:defRPr>
            </a:lvl9pPr>
          </a:lstStyle>
          <a:p>
            <a:fld id="{E72A0F05-36AE-4065-A749-1321A2E3F7C5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乙烯装置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年大修开车分离吹扫方案（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C-2000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自身吹扫）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endParaRPr lang="en-US" altLang="zh-CN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 ABB</a:t>
            </a:r>
            <a:r>
              <a:rPr lang="zh-CN" altLang="en-US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和压缩机制造商三菱公司要求</a:t>
            </a: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C-2000</a:t>
            </a:r>
            <a:r>
              <a:rPr lang="zh-CN" altLang="en-US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空气运转时，干气密封系统必须采用</a:t>
            </a: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N2</a:t>
            </a:r>
            <a:r>
              <a:rPr lang="zh-CN" altLang="en-US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做密封气。</a:t>
            </a:r>
            <a:endParaRPr lang="zh-CN" altLang="en-US" sz="12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完成吹扫，进入吸入罐人工清洗前，对罐内进行氧含量的测试。（注意：罐内清扫工作由阳申公司负责）</a:t>
            </a:r>
            <a:endParaRPr lang="zh-CN" altLang="en-US" sz="12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乙烯装置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年大修开车分离吹扫方案（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C-2000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自身吹扫）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endParaRPr lang="en-US" altLang="zh-CN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 ABB</a:t>
            </a:r>
            <a:r>
              <a:rPr lang="zh-CN" altLang="en-US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和压缩机制造商三菱公司要求</a:t>
            </a: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C-2000</a:t>
            </a:r>
            <a:r>
              <a:rPr lang="zh-CN" altLang="en-US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空气运转时，干气密封系统必须采用</a:t>
            </a: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N2</a:t>
            </a:r>
            <a:r>
              <a:rPr lang="zh-CN" altLang="en-US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做密封气。</a:t>
            </a:r>
            <a:endParaRPr lang="zh-CN" altLang="en-US" sz="12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1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完成吹扫，进入吸入罐人工清洗前，对罐内进行氧含量的测试。（注意：罐内清扫工作由阳申公司负责）</a:t>
            </a:r>
            <a:endParaRPr lang="zh-CN" altLang="en-US" sz="12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经调查小组咨询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相关部门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后发现，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透平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冷却到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100-120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℃以下即可停止盘车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。长时间低速盘车可能对密封带来一定危害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）干气密封无法形成气模；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）无法形成油膜。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盘车停止后，就可以停止氮气密封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F55AD-035C-43C1-A864-71DFF66C58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120C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4"/>
          <p:cNvGrpSpPr/>
          <p:nvPr userDrawn="1"/>
        </p:nvGrpSpPr>
        <p:grpSpPr bwMode="auto">
          <a:xfrm>
            <a:off x="3175" y="3365500"/>
            <a:ext cx="9875838" cy="311150"/>
            <a:chOff x="0" y="2120"/>
            <a:chExt cx="6221" cy="196"/>
          </a:xfrm>
        </p:grpSpPr>
        <p:sp>
          <p:nvSpPr>
            <p:cNvPr id="4" name="Line 15"/>
            <p:cNvSpPr>
              <a:spLocks noChangeShapeType="1"/>
            </p:cNvSpPr>
            <p:nvPr/>
          </p:nvSpPr>
          <p:spPr bwMode="auto">
            <a:xfrm>
              <a:off x="0" y="2120"/>
              <a:ext cx="6221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16"/>
            <p:cNvSpPr>
              <a:spLocks noChangeShapeType="1"/>
            </p:cNvSpPr>
            <p:nvPr/>
          </p:nvSpPr>
          <p:spPr bwMode="auto">
            <a:xfrm>
              <a:off x="0" y="2164"/>
              <a:ext cx="6221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17"/>
            <p:cNvSpPr>
              <a:spLocks noChangeShapeType="1"/>
            </p:cNvSpPr>
            <p:nvPr/>
          </p:nvSpPr>
          <p:spPr bwMode="auto">
            <a:xfrm>
              <a:off x="0" y="2316"/>
              <a:ext cx="6221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0100" y="2085975"/>
            <a:ext cx="83820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noProof="0" smtClean="0"/>
              <a:t>Click to edit Master title style</a:t>
            </a:r>
            <a:endParaRPr lang="en-US" altLang="zh-TW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E1CA0-40FA-429B-B3CF-16AD12659000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08825" y="152400"/>
            <a:ext cx="2162175" cy="5797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00" y="152400"/>
            <a:ext cx="6334125" cy="5797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91500-081A-4AF2-AE92-FECDCFFE7A0A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FD875-7928-4652-9796-059B793B4767}" type="slidenum">
              <a:rPr lang="en-US" altLang="en-US"/>
            </a:fld>
            <a:endParaRPr lang="en-US" altLang="en-US"/>
          </a:p>
        </p:txBody>
      </p:sp>
      <p:sp>
        <p:nvSpPr>
          <p:cNvPr id="7" name="矩形 6"/>
          <p:cNvSpPr/>
          <p:nvPr userDrawn="1"/>
        </p:nvSpPr>
        <p:spPr bwMode="auto">
          <a:xfrm>
            <a:off x="72008" y="5733256"/>
            <a:ext cx="1985591" cy="105273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406900"/>
            <a:ext cx="83947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2906713"/>
            <a:ext cx="83947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BC862-7F1D-412C-AF13-269215AC2878}" type="slidenum">
              <a:rPr lang="en-US" altLang="en-US"/>
            </a:fld>
            <a:endParaRPr lang="en-US" altLang="en-US"/>
          </a:p>
        </p:txBody>
      </p:sp>
      <p:sp>
        <p:nvSpPr>
          <p:cNvPr id="7" name="矩形 6"/>
          <p:cNvSpPr/>
          <p:nvPr userDrawn="1"/>
        </p:nvSpPr>
        <p:spPr bwMode="auto">
          <a:xfrm>
            <a:off x="72008" y="5733256"/>
            <a:ext cx="1985591" cy="105273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400" y="1835150"/>
            <a:ext cx="42291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1900" y="1835150"/>
            <a:ext cx="42291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DDBCA-A942-4630-91C0-C5E8E93AA472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13" y="274638"/>
            <a:ext cx="888841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713" y="1535113"/>
            <a:ext cx="43640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713" y="2174875"/>
            <a:ext cx="43640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6500" y="1535113"/>
            <a:ext cx="43656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6500" y="2174875"/>
            <a:ext cx="43656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ECA24-500C-4495-82D8-7B7699AC210F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FA0CF-DB35-4830-B786-96922C6F1047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3CD7EB-998A-4549-A942-D1BE0DD70CD7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13" y="273050"/>
            <a:ext cx="324961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0800" y="273050"/>
            <a:ext cx="55213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713" y="1435100"/>
            <a:ext cx="324961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2E908-0BB7-4B66-8C04-42BFCA79B8C0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5163" y="4800600"/>
            <a:ext cx="5926137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35163" y="612775"/>
            <a:ext cx="5926137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35163" y="5367338"/>
            <a:ext cx="5926137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01B66-1EBC-45EE-AC32-15C0EA94663A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52400"/>
            <a:ext cx="8610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smtClean="0"/>
              <a:t>Click to edit Master title style</a:t>
            </a:r>
            <a:endParaRPr lang="en-US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0400" y="1835150"/>
            <a:ext cx="8610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smtClean="0"/>
              <a:t>Click to edit Master text style</a:t>
            </a:r>
            <a:endParaRPr lang="en-US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2300" y="62484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Taipei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75025" y="6248400"/>
            <a:ext cx="3125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Taipei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75500" y="62484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BF1E0F8-3479-4506-92E6-1A357C320C36}" type="slidenum">
              <a:rPr lang="en-US" altLang="en-US"/>
            </a:fld>
            <a:endParaRPr lang="en-US" altLang="en-US"/>
          </a:p>
        </p:txBody>
      </p:sp>
      <p:grpSp>
        <p:nvGrpSpPr>
          <p:cNvPr id="1031" name="Group 11"/>
          <p:cNvGrpSpPr/>
          <p:nvPr/>
        </p:nvGrpSpPr>
        <p:grpSpPr bwMode="auto">
          <a:xfrm>
            <a:off x="0" y="1371600"/>
            <a:ext cx="9875838" cy="298450"/>
            <a:chOff x="0" y="864"/>
            <a:chExt cx="6221" cy="188"/>
          </a:xfrm>
        </p:grpSpPr>
        <p:sp>
          <p:nvSpPr>
            <p:cNvPr id="1033" name="Line 8"/>
            <p:cNvSpPr>
              <a:spLocks noChangeShapeType="1"/>
            </p:cNvSpPr>
            <p:nvPr/>
          </p:nvSpPr>
          <p:spPr bwMode="auto">
            <a:xfrm>
              <a:off x="0" y="864"/>
              <a:ext cx="6221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" name="Line 9"/>
            <p:cNvSpPr>
              <a:spLocks noChangeShapeType="1"/>
            </p:cNvSpPr>
            <p:nvPr/>
          </p:nvSpPr>
          <p:spPr bwMode="auto">
            <a:xfrm>
              <a:off x="0" y="900"/>
              <a:ext cx="6221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5" name="Line 10"/>
            <p:cNvSpPr>
              <a:spLocks noChangeShapeType="1"/>
            </p:cNvSpPr>
            <p:nvPr/>
          </p:nvSpPr>
          <p:spPr bwMode="auto">
            <a:xfrm>
              <a:off x="0" y="1052"/>
              <a:ext cx="6221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032" name="Picture 18" descr="secco-rgb logo_sm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6245225"/>
            <a:ext cx="112871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 userDrawn="1"/>
        </p:nvSpPr>
        <p:spPr bwMode="auto">
          <a:xfrm>
            <a:off x="72008" y="5733256"/>
            <a:ext cx="1985591" cy="105273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ts val="3500"/>
        </a:lnSpc>
        <a:spcBef>
          <a:spcPct val="0"/>
        </a:spcBef>
        <a:spcAft>
          <a:spcPct val="0"/>
        </a:spcAft>
        <a:defRPr sz="2800" b="1">
          <a:solidFill>
            <a:srgbClr val="120C8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500"/>
        </a:lnSpc>
        <a:spcBef>
          <a:spcPct val="0"/>
        </a:spcBef>
        <a:spcAft>
          <a:spcPct val="0"/>
        </a:spcAft>
        <a:defRPr sz="2800" b="1">
          <a:solidFill>
            <a:srgbClr val="120C80"/>
          </a:solidFill>
          <a:latin typeface="Stone Sans" pitchFamily="34" charset="0"/>
          <a:ea typeface="Taipei"/>
          <a:cs typeface="Taipei"/>
        </a:defRPr>
      </a:lvl2pPr>
      <a:lvl3pPr algn="l" rtl="0" eaLnBrk="0" fontAlgn="base" hangingPunct="0">
        <a:lnSpc>
          <a:spcPts val="3500"/>
        </a:lnSpc>
        <a:spcBef>
          <a:spcPct val="0"/>
        </a:spcBef>
        <a:spcAft>
          <a:spcPct val="0"/>
        </a:spcAft>
        <a:defRPr sz="2800" b="1">
          <a:solidFill>
            <a:srgbClr val="120C80"/>
          </a:solidFill>
          <a:latin typeface="Stone Sans" pitchFamily="34" charset="0"/>
          <a:ea typeface="Taipei"/>
          <a:cs typeface="Taipei"/>
        </a:defRPr>
      </a:lvl3pPr>
      <a:lvl4pPr algn="l" rtl="0" eaLnBrk="0" fontAlgn="base" hangingPunct="0">
        <a:lnSpc>
          <a:spcPts val="3500"/>
        </a:lnSpc>
        <a:spcBef>
          <a:spcPct val="0"/>
        </a:spcBef>
        <a:spcAft>
          <a:spcPct val="0"/>
        </a:spcAft>
        <a:defRPr sz="2800" b="1">
          <a:solidFill>
            <a:srgbClr val="120C80"/>
          </a:solidFill>
          <a:latin typeface="Stone Sans" pitchFamily="34" charset="0"/>
          <a:ea typeface="Taipei"/>
          <a:cs typeface="Taipei"/>
        </a:defRPr>
      </a:lvl4pPr>
      <a:lvl5pPr algn="l" rtl="0" eaLnBrk="0" fontAlgn="base" hangingPunct="0">
        <a:lnSpc>
          <a:spcPts val="3500"/>
        </a:lnSpc>
        <a:spcBef>
          <a:spcPct val="0"/>
        </a:spcBef>
        <a:spcAft>
          <a:spcPct val="0"/>
        </a:spcAft>
        <a:defRPr sz="2800" b="1">
          <a:solidFill>
            <a:srgbClr val="120C80"/>
          </a:solidFill>
          <a:latin typeface="Stone Sans" pitchFamily="34" charset="0"/>
          <a:ea typeface="Taipei"/>
          <a:cs typeface="Taipei"/>
        </a:defRPr>
      </a:lvl5pPr>
      <a:lvl6pPr marL="457200" algn="l" rtl="0" eaLnBrk="0" fontAlgn="base" hangingPunct="0">
        <a:lnSpc>
          <a:spcPts val="3500"/>
        </a:lnSpc>
        <a:spcBef>
          <a:spcPct val="0"/>
        </a:spcBef>
        <a:spcAft>
          <a:spcPct val="0"/>
        </a:spcAft>
        <a:defRPr sz="2800" b="1">
          <a:solidFill>
            <a:srgbClr val="120C80"/>
          </a:solidFill>
          <a:latin typeface="Stone Sans" pitchFamily="34" charset="0"/>
          <a:ea typeface="Taipei"/>
          <a:cs typeface="Taipei"/>
        </a:defRPr>
      </a:lvl6pPr>
      <a:lvl7pPr marL="914400" algn="l" rtl="0" eaLnBrk="0" fontAlgn="base" hangingPunct="0">
        <a:lnSpc>
          <a:spcPts val="3500"/>
        </a:lnSpc>
        <a:spcBef>
          <a:spcPct val="0"/>
        </a:spcBef>
        <a:spcAft>
          <a:spcPct val="0"/>
        </a:spcAft>
        <a:defRPr sz="2800" b="1">
          <a:solidFill>
            <a:srgbClr val="120C80"/>
          </a:solidFill>
          <a:latin typeface="Stone Sans" pitchFamily="34" charset="0"/>
          <a:ea typeface="Taipei"/>
          <a:cs typeface="Taipei"/>
        </a:defRPr>
      </a:lvl7pPr>
      <a:lvl8pPr marL="1371600" algn="l" rtl="0" eaLnBrk="0" fontAlgn="base" hangingPunct="0">
        <a:lnSpc>
          <a:spcPts val="3500"/>
        </a:lnSpc>
        <a:spcBef>
          <a:spcPct val="0"/>
        </a:spcBef>
        <a:spcAft>
          <a:spcPct val="0"/>
        </a:spcAft>
        <a:defRPr sz="2800" b="1">
          <a:solidFill>
            <a:srgbClr val="120C80"/>
          </a:solidFill>
          <a:latin typeface="Stone Sans" pitchFamily="34" charset="0"/>
          <a:ea typeface="Taipei"/>
          <a:cs typeface="Taipei"/>
        </a:defRPr>
      </a:lvl8pPr>
      <a:lvl9pPr marL="1828800" algn="l" rtl="0" eaLnBrk="0" fontAlgn="base" hangingPunct="0">
        <a:lnSpc>
          <a:spcPts val="3500"/>
        </a:lnSpc>
        <a:spcBef>
          <a:spcPct val="0"/>
        </a:spcBef>
        <a:spcAft>
          <a:spcPct val="0"/>
        </a:spcAft>
        <a:defRPr sz="2800" b="1">
          <a:solidFill>
            <a:srgbClr val="120C80"/>
          </a:solidFill>
          <a:latin typeface="Stone Sans" pitchFamily="34" charset="0"/>
          <a:ea typeface="Taipei"/>
          <a:cs typeface="Taipei"/>
        </a:defRPr>
      </a:lvl9pPr>
    </p:titleStyle>
    <p:bodyStyle>
      <a:lvl1pPr marL="342900" indent="-342900" algn="l" rtl="0" eaLnBrk="0" fontAlgn="base" hangingPunct="0">
        <a:lnSpc>
          <a:spcPts val="2000"/>
        </a:lnSpc>
        <a:spcBef>
          <a:spcPct val="0"/>
        </a:spcBef>
        <a:spcAft>
          <a:spcPct val="0"/>
        </a:spcAft>
        <a:defRPr sz="1400" b="1">
          <a:solidFill>
            <a:schemeClr val="tx1"/>
          </a:solidFill>
          <a:latin typeface="+mn-lt"/>
          <a:ea typeface="+mn-ea"/>
          <a:cs typeface="+mn-cs"/>
        </a:defRPr>
      </a:lvl1pPr>
      <a:lvl2pPr marL="7683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" pitchFamily="18" charset="0"/>
          <a:ea typeface="+mn-ea"/>
          <a:cs typeface="+mn-cs"/>
        </a:defRPr>
      </a:lvl2pPr>
      <a:lvl3pPr marL="11874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" pitchFamily="18" charset="0"/>
          <a:ea typeface="+mn-ea"/>
          <a:cs typeface="+mn-cs"/>
        </a:defRPr>
      </a:lvl3pPr>
      <a:lvl4pPr marL="160655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pitchFamily="18" charset="0"/>
          <a:ea typeface="+mn-ea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pitchFamily="18" charset="0"/>
          <a:ea typeface="+mn-ea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pitchFamily="18" charset="0"/>
          <a:ea typeface="+mn-ea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pitchFamily="18" charset="0"/>
          <a:ea typeface="+mn-ea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pitchFamily="18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wmf"/><Relationship Id="rId1" Type="http://schemas.openxmlformats.org/officeDocument/2006/relationships/package" Target="../embeddings/Document1.docx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3503" y="2420888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人员窒息事故调查报告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箭头 3"/>
          <p:cNvSpPr/>
          <p:nvPr/>
        </p:nvSpPr>
        <p:spPr bwMode="auto">
          <a:xfrm>
            <a:off x="1193503" y="1772816"/>
            <a:ext cx="288032" cy="3923107"/>
          </a:xfrm>
          <a:prstGeom prst="downArrow">
            <a:avLst/>
          </a:prstGeom>
          <a:solidFill>
            <a:srgbClr val="BC9ADE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  <p:sp>
        <p:nvSpPr>
          <p:cNvPr id="12293" name="矩形 19"/>
          <p:cNvSpPr>
            <a:spLocks noChangeArrowheads="1"/>
          </p:cNvSpPr>
          <p:nvPr/>
        </p:nvSpPr>
        <p:spPr bwMode="auto">
          <a:xfrm>
            <a:off x="689447" y="404813"/>
            <a:ext cx="44678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事故经过</a:t>
            </a:r>
            <a:r>
              <a:rPr kumimoji="1"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1"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事故发生之前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 bwMode="auto">
          <a:xfrm>
            <a:off x="689447" y="1988840"/>
            <a:ext cx="1296144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696176" y="2598000"/>
            <a:ext cx="1296144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696176" y="3212976"/>
            <a:ext cx="1296144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696176" y="4725144"/>
            <a:ext cx="1296144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12294" name="矩形 36"/>
          <p:cNvSpPr>
            <a:spLocks noChangeArrowheads="1"/>
          </p:cNvSpPr>
          <p:nvPr/>
        </p:nvSpPr>
        <p:spPr bwMode="auto">
          <a:xfrm>
            <a:off x="689447" y="1910271"/>
            <a:ext cx="864096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527175" indent="-1527175"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08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乙烯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装置准备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检修：乙烯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装置停车进行工艺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处理；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527175" indent="-1527175"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乙烯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装置大检修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开始：乙烯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装置工艺处理完成，移交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检修；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527175" indent="-1527175"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开车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准备：按照装置大修开车方案引入氮气，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11-D-2001~2007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压缩机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11-C-2000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单机试车和吹扫作为吸、排气口的需要，人孔未关闭；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527175" indent="-1527175" eaLnBrk="1" hangingPunct="1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25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压缩机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11-C-2000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试车：压缩机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空气试车结束，现场盘车马达启动，压缩机油路密封气继续运行，压缩机机体和轴承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冷却；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1415" y="6453336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BC9A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be continued</a:t>
            </a:r>
            <a:endParaRPr lang="zh-CN" altLang="en-US" sz="1800" b="1" dirty="0">
              <a:solidFill>
                <a:srgbClr val="BC9A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下箭头 9"/>
          <p:cNvSpPr/>
          <p:nvPr/>
        </p:nvSpPr>
        <p:spPr bwMode="auto">
          <a:xfrm>
            <a:off x="1265511" y="1772816"/>
            <a:ext cx="288032" cy="4608512"/>
          </a:xfrm>
          <a:prstGeom prst="downArrow">
            <a:avLst/>
          </a:prstGeom>
          <a:solidFill>
            <a:srgbClr val="BC9ADE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  <p:sp>
        <p:nvSpPr>
          <p:cNvPr id="12293" name="矩形 19"/>
          <p:cNvSpPr>
            <a:spLocks noChangeArrowheads="1"/>
          </p:cNvSpPr>
          <p:nvPr/>
        </p:nvSpPr>
        <p:spPr bwMode="auto">
          <a:xfrm>
            <a:off x="689447" y="404813"/>
            <a:ext cx="39324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事故经过 </a:t>
            </a:r>
            <a:r>
              <a:rPr kumimoji="1"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kumimoji="1"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事故当天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833463" y="1988840"/>
            <a:ext cx="1800200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833463" y="5641792"/>
            <a:ext cx="1152128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833463" y="4119896"/>
            <a:ext cx="1152128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833463" y="2584360"/>
            <a:ext cx="1152128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12294" name="矩形 36"/>
          <p:cNvSpPr>
            <a:spLocks noChangeArrowheads="1"/>
          </p:cNvSpPr>
          <p:nvPr/>
        </p:nvSpPr>
        <p:spPr bwMode="auto">
          <a:xfrm>
            <a:off x="833463" y="1910271"/>
            <a:ext cx="8280920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26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日上午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527175" indent="-1527175"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25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值班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沈某指派于某去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带领宁波公司三名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承包商（张某、高某、李某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准备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封人孔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，并进行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了现场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交底，同时嘱咐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不能进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罐；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527175" indent="-1527175"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于某指派李某前往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仓库拿取垫片，并带领剩余两名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承包商（张某、高某）查看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11-D-2004M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二层平台）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11-D-2006M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（三层平台）两处人孔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情况；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527175" indent="-1527175"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于某发现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11-D-2006M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人孔内有一块受限空间警示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牌；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1415" y="6453336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BC9A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be continued</a:t>
            </a:r>
            <a:endParaRPr lang="zh-CN" altLang="en-US" sz="1800" b="1" dirty="0">
              <a:solidFill>
                <a:srgbClr val="BC9A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矩形 19"/>
          <p:cNvSpPr>
            <a:spLocks noChangeArrowheads="1"/>
          </p:cNvSpPr>
          <p:nvPr/>
        </p:nvSpPr>
        <p:spPr bwMode="auto">
          <a:xfrm>
            <a:off x="689447" y="404813"/>
            <a:ext cx="39324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事故经过 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事故</a:t>
            </a:r>
            <a:r>
              <a:rPr kumimoji="1"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当天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下箭头 3"/>
          <p:cNvSpPr/>
          <p:nvPr/>
        </p:nvSpPr>
        <p:spPr bwMode="auto">
          <a:xfrm>
            <a:off x="1121495" y="1772816"/>
            <a:ext cx="288032" cy="4680520"/>
          </a:xfrm>
          <a:prstGeom prst="downArrow">
            <a:avLst/>
          </a:prstGeom>
          <a:solidFill>
            <a:srgbClr val="BC9ADE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689447" y="1988840"/>
            <a:ext cx="1800200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689447" y="5665160"/>
            <a:ext cx="1152128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689447" y="3212976"/>
            <a:ext cx="1152128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689447" y="2584360"/>
            <a:ext cx="1152128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689447" y="3822136"/>
            <a:ext cx="1152128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689447" y="5036544"/>
            <a:ext cx="1152128" cy="43204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56C1D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ea typeface="Taipei"/>
              <a:cs typeface="Taipei"/>
            </a:endParaRPr>
          </a:p>
        </p:txBody>
      </p:sp>
      <p:sp>
        <p:nvSpPr>
          <p:cNvPr id="12294" name="矩形 36"/>
          <p:cNvSpPr>
            <a:spLocks noChangeArrowheads="1"/>
          </p:cNvSpPr>
          <p:nvPr/>
        </p:nvSpPr>
        <p:spPr bwMode="auto">
          <a:xfrm>
            <a:off x="689446" y="1910271"/>
            <a:ext cx="9186391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26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日上午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440180" indent="-1440180"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47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承包商张某进入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11-D-2006M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罐人孔内拾取警示牌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，晕倒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罐内；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440180" indent="-1440180" algn="just">
              <a:lnSpc>
                <a:spcPct val="150000"/>
              </a:lnSpc>
              <a:spcAft>
                <a:spcPts val="1200"/>
              </a:spcAft>
              <a:tabLst>
                <a:tab pos="1343025" algn="l"/>
              </a:tabLst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50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于某跨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坐在人孔处，试图将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张某拉出，却也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晕倒掉入罐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440180" indent="-1440180"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55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外一名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承包商高某呼救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从罐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11-D-2006M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（三层平台）回到地面，遇到正在现场签票的值班长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沈某；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440180" indent="-144018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消防队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对讲机接到值班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沈某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对讲机报警；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440180" indent="-1440180"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 </a:t>
            </a:r>
            <a:r>
              <a:rPr lang="zh-CN" altLang="en-US" sz="2000" b="1" dirty="0" smtClean="0">
                <a:solidFill>
                  <a:srgbClr val="56C1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消防队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号车相继到达事故现场，开始实施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救援；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5471" y="6453336"/>
            <a:ext cx="697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BC9A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endParaRPr lang="zh-CN" altLang="en-US" sz="1800" b="1" dirty="0">
              <a:solidFill>
                <a:srgbClr val="BC9A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矩形 19"/>
          <p:cNvSpPr>
            <a:spLocks noChangeArrowheads="1"/>
          </p:cNvSpPr>
          <p:nvPr/>
        </p:nvSpPr>
        <p:spPr bwMode="auto">
          <a:xfrm>
            <a:off x="977900" y="404813"/>
            <a:ext cx="3057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事故伤亡及损失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矩形 36"/>
          <p:cNvSpPr>
            <a:spLocks noChangeArrowheads="1"/>
          </p:cNvSpPr>
          <p:nvPr/>
        </p:nvSpPr>
        <p:spPr bwMode="auto">
          <a:xfrm>
            <a:off x="689447" y="1910271"/>
            <a:ext cx="8834438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次事故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造成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死亡，未造成次生灾害和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环境污染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乙烯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装置分离外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操于某，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39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岁。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月由南化公司借调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至公司。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宁波工程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公司分包商浙江巨兴公司人员张宗点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53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岁。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参与大检修，工种为普工。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</a:pP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390737" y="476672"/>
            <a:ext cx="7907338" cy="5969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l">
              <a:lnSpc>
                <a:spcPct val="100000"/>
              </a:lnSpc>
            </a:pPr>
            <a:r>
              <a:rPr lang="zh-CN" altLang="en-US" sz="3200" spc="-1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根本原因分析方法 </a:t>
            </a:r>
            <a:r>
              <a:rPr lang="en-US" altLang="zh-CN" sz="3200" spc="-1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- </a:t>
            </a:r>
            <a:r>
              <a:rPr lang="zh-CN" altLang="en-US" sz="3200" spc="-1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逻辑树</a:t>
            </a:r>
            <a:endParaRPr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0" name="object 210"/>
          <p:cNvSpPr txBox="1"/>
          <p:nvPr/>
        </p:nvSpPr>
        <p:spPr>
          <a:xfrm>
            <a:off x="7890247" y="1969150"/>
            <a:ext cx="883778" cy="3797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defPPr>
              <a:defRPr lang="en-US"/>
            </a:defPPr>
            <a:lvl1pPr marL="12700" marR="12700" algn="ctr" eaLnBrk="1" fontAlgn="auto" hangingPunct="1">
              <a:spcBef>
                <a:spcPts val="0"/>
              </a:spcBef>
              <a:spcAft>
                <a:spcPts val="0"/>
              </a:spcAft>
              <a:defRPr sz="1400" b="1" spc="-35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defRPr>
            </a:lvl1pPr>
          </a:lstStyle>
          <a:p>
            <a:r>
              <a:rPr lang="zh-CN" altLang="en-US" sz="1200" b="0" dirty="0"/>
              <a:t>顶上事件</a:t>
            </a:r>
            <a:endParaRPr sz="1200" b="0" dirty="0"/>
          </a:p>
        </p:txBody>
      </p:sp>
      <p:sp>
        <p:nvSpPr>
          <p:cNvPr id="211" name="object 211"/>
          <p:cNvSpPr txBox="1"/>
          <p:nvPr/>
        </p:nvSpPr>
        <p:spPr>
          <a:xfrm>
            <a:off x="7962255" y="3554389"/>
            <a:ext cx="1609343" cy="3797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2070" marR="12700" indent="-4000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装置</a:t>
            </a:r>
            <a:r>
              <a:rPr lang="en-US" altLang="zh-CN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/</a:t>
            </a:r>
            <a:r>
              <a:rPr lang="zh-CN" altLang="en-US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物理方面</a:t>
            </a:r>
            <a:r>
              <a:rPr lang="en-US" altLang="zh-CN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-</a:t>
            </a:r>
            <a:r>
              <a:rPr lang="zh-CN" altLang="en-US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多层面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2" name="object 212"/>
          <p:cNvSpPr txBox="1"/>
          <p:nvPr/>
        </p:nvSpPr>
        <p:spPr>
          <a:xfrm>
            <a:off x="7967524" y="4391263"/>
            <a:ext cx="1269457" cy="3797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94970" marR="12700" indent="-38290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人为因素</a:t>
            </a:r>
            <a:r>
              <a:rPr lang="en-US" altLang="zh-CN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-</a:t>
            </a:r>
            <a:r>
              <a:rPr lang="zh-CN" altLang="en-US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多层面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3" name="object 213"/>
          <p:cNvSpPr txBox="1"/>
          <p:nvPr/>
        </p:nvSpPr>
        <p:spPr>
          <a:xfrm>
            <a:off x="7967524" y="5229200"/>
            <a:ext cx="1336667" cy="2813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254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管理体系</a:t>
            </a:r>
            <a:r>
              <a:rPr lang="en-US" altLang="zh-CN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-</a:t>
            </a:r>
            <a:r>
              <a:rPr lang="zh-CN" altLang="en-US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多层面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5" name="object 215"/>
          <p:cNvSpPr txBox="1"/>
          <p:nvPr/>
        </p:nvSpPr>
        <p:spPr>
          <a:xfrm>
            <a:off x="7967524" y="6041126"/>
            <a:ext cx="1866939" cy="2813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45720"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spc="-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组织领导力和文化因素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8" name="object 218"/>
          <p:cNvSpPr txBox="1"/>
          <p:nvPr/>
        </p:nvSpPr>
        <p:spPr>
          <a:xfrm>
            <a:off x="7890247" y="2665164"/>
            <a:ext cx="1283749" cy="2463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spc="-35" dirty="0" smtClean="0">
                <a:solidFill>
                  <a:srgbClr val="0078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潜在起因或成因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21" name="object 221"/>
          <p:cNvSpPr/>
          <p:nvPr/>
        </p:nvSpPr>
        <p:spPr>
          <a:xfrm>
            <a:off x="5494623" y="1833874"/>
            <a:ext cx="2139765" cy="575938"/>
          </a:xfrm>
          <a:custGeom>
            <a:avLst/>
            <a:gdLst/>
            <a:ahLst/>
            <a:cxnLst/>
            <a:rect l="l" t="t" r="r" b="b"/>
            <a:pathLst>
              <a:path w="1981200" h="952500">
                <a:moveTo>
                  <a:pt x="0" y="0"/>
                </a:moveTo>
                <a:lnTo>
                  <a:pt x="1981200" y="0"/>
                </a:lnTo>
                <a:lnTo>
                  <a:pt x="1981200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006600"/>
            </a:solidFill>
          </a:ln>
        </p:spPr>
        <p:txBody>
          <a:bodyPr wrap="square" lIns="0" tIns="0" rIns="0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2" name="object 222"/>
          <p:cNvSpPr txBox="1"/>
          <p:nvPr/>
        </p:nvSpPr>
        <p:spPr>
          <a:xfrm>
            <a:off x="5614641" y="1914540"/>
            <a:ext cx="1899727" cy="4343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1905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pc="5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所有显示的“起因”为潜在起因或成因</a:t>
            </a:r>
            <a:endParaRPr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464" y="548680"/>
            <a:ext cx="1109663" cy="70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31" y="1854194"/>
            <a:ext cx="6418510" cy="467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07" y="2564904"/>
            <a:ext cx="928040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bject 4"/>
          <p:cNvSpPr txBox="1"/>
          <p:nvPr/>
        </p:nvSpPr>
        <p:spPr bwMode="auto">
          <a:xfrm>
            <a:off x="545431" y="476672"/>
            <a:ext cx="7907338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noAutofit/>
          </a:bodyPr>
          <a:lstStyle>
            <a:lvl1pPr algn="l" rt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0C8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0C80"/>
                </a:solidFill>
                <a:latin typeface="Stone Sans" pitchFamily="34" charset="0"/>
                <a:ea typeface="Taipei"/>
                <a:cs typeface="Taipei"/>
              </a:defRPr>
            </a:lvl2pPr>
            <a:lvl3pPr algn="l" rt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0C80"/>
                </a:solidFill>
                <a:latin typeface="Stone Sans" pitchFamily="34" charset="0"/>
                <a:ea typeface="Taipei"/>
                <a:cs typeface="Taipei"/>
              </a:defRPr>
            </a:lvl3pPr>
            <a:lvl4pPr algn="l" rt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0C80"/>
                </a:solidFill>
                <a:latin typeface="Stone Sans" pitchFamily="34" charset="0"/>
                <a:ea typeface="Taipei"/>
                <a:cs typeface="Taipei"/>
              </a:defRPr>
            </a:lvl4pPr>
            <a:lvl5pPr algn="l" rt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0C80"/>
                </a:solidFill>
                <a:latin typeface="Stone Sans" pitchFamily="34" charset="0"/>
                <a:ea typeface="Taipei"/>
                <a:cs typeface="Taipei"/>
              </a:defRPr>
            </a:lvl5pPr>
            <a:lvl6pPr marL="457200" algn="l" rt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0C80"/>
                </a:solidFill>
                <a:latin typeface="Stone Sans" pitchFamily="34" charset="0"/>
                <a:ea typeface="Taipei"/>
                <a:cs typeface="Taipei"/>
              </a:defRPr>
            </a:lvl6pPr>
            <a:lvl7pPr marL="914400" algn="l" rt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0C80"/>
                </a:solidFill>
                <a:latin typeface="Stone Sans" pitchFamily="34" charset="0"/>
                <a:ea typeface="Taipei"/>
                <a:cs typeface="Taipei"/>
              </a:defRPr>
            </a:lvl7pPr>
            <a:lvl8pPr marL="1371600" algn="l" rt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0C80"/>
                </a:solidFill>
                <a:latin typeface="Stone Sans" pitchFamily="34" charset="0"/>
                <a:ea typeface="Taipei"/>
                <a:cs typeface="Taipei"/>
              </a:defRPr>
            </a:lvl8pPr>
            <a:lvl9pPr marL="1828800" algn="l" rt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0C80"/>
                </a:solidFill>
                <a:latin typeface="Stone Sans" pitchFamily="34" charset="0"/>
                <a:ea typeface="Taipei"/>
                <a:cs typeface="Taipei"/>
              </a:defRPr>
            </a:lvl9pPr>
          </a:lstStyle>
          <a:p>
            <a:pPr marL="12700">
              <a:lnSpc>
                <a:spcPct val="100000"/>
              </a:lnSpc>
            </a:pPr>
            <a:r>
              <a:rPr lang="zh-CN" altLang="en-US" sz="3200" kern="0" spc="-1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根本原因分析方法 </a:t>
            </a:r>
            <a:r>
              <a:rPr lang="en-US" altLang="zh-CN" sz="3200" kern="0" spc="-1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- </a:t>
            </a:r>
            <a:r>
              <a:rPr lang="zh-CN" altLang="en-US" sz="3200" kern="0" spc="-1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逻辑树</a:t>
            </a:r>
            <a:endParaRPr lang="zh-CN" altLang="en-US" sz="3200" kern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753224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 </a:t>
            </a:r>
            <a:r>
              <a:rPr kumimoji="1" lang="en-US" altLang="zh-CN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– 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顶上事件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239" y="3854927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endCxn id="2050" idx="0"/>
          </p:cNvCxnSpPr>
          <p:nvPr/>
        </p:nvCxnSpPr>
        <p:spPr bwMode="auto">
          <a:xfrm>
            <a:off x="2955464" y="3494887"/>
            <a:ext cx="0" cy="3600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肘形连接符 11"/>
          <p:cNvCxnSpPr>
            <a:stCxn id="2050" idx="2"/>
            <a:endCxn id="17" idx="0"/>
          </p:cNvCxnSpPr>
          <p:nvPr/>
        </p:nvCxnSpPr>
        <p:spPr bwMode="auto">
          <a:xfrm rot="5400000">
            <a:off x="1789587" y="3919306"/>
            <a:ext cx="677807" cy="1653949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肘形连接符 13"/>
          <p:cNvCxnSpPr>
            <a:stCxn id="2050" idx="2"/>
            <a:endCxn id="19" idx="0"/>
          </p:cNvCxnSpPr>
          <p:nvPr/>
        </p:nvCxnSpPr>
        <p:spPr bwMode="auto">
          <a:xfrm rot="16200000" flipH="1">
            <a:off x="3338190" y="4024650"/>
            <a:ext cx="677807" cy="1443259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矩形 14"/>
          <p:cNvSpPr/>
          <p:nvPr/>
        </p:nvSpPr>
        <p:spPr bwMode="auto">
          <a:xfrm>
            <a:off x="1410392" y="2198743"/>
            <a:ext cx="3312367" cy="129614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人员进入裂解气压缩机三段出口分离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窒息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死亡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14247" y="5564530"/>
            <a:ext cx="2376264" cy="93610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内氧含量低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210591" y="5085184"/>
            <a:ext cx="2376264" cy="479346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410392" y="1740536"/>
            <a:ext cx="3312367" cy="458207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顶上事件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13383" y="5085184"/>
            <a:ext cx="2376264" cy="468052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关键因素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3210591" y="5561856"/>
            <a:ext cx="2376264" cy="938778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人员进入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受限空间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02015" y="1890345"/>
            <a:ext cx="38884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什么是关键因素？</a:t>
            </a:r>
            <a:endParaRPr lang="en-US" altLang="zh-CN" sz="1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事故发生的主要原因</a:t>
            </a:r>
            <a:endParaRPr lang="zh-CN" altLang="en-US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如果被排除，可避免事故发生或者减轻其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严重程度，可以是事件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或者条件</a:t>
            </a:r>
            <a:endParaRPr lang="zh-CN" altLang="en-US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5006499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 </a:t>
            </a:r>
            <a:r>
              <a:rPr kumimoji="1" lang="en-US" altLang="zh-CN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– 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关键因素</a:t>
            </a:r>
            <a:r>
              <a:rPr kumimoji="1" lang="en-US" altLang="zh-CN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>
            <a:stCxn id="10" idx="2"/>
            <a:endCxn id="6146" idx="0"/>
          </p:cNvCxnSpPr>
          <p:nvPr/>
        </p:nvCxnSpPr>
        <p:spPr bwMode="auto">
          <a:xfrm>
            <a:off x="4855642" y="2834015"/>
            <a:ext cx="0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矩形 9"/>
          <p:cNvSpPr/>
          <p:nvPr/>
        </p:nvSpPr>
        <p:spPr bwMode="auto">
          <a:xfrm>
            <a:off x="3992374" y="2257951"/>
            <a:ext cx="1726535" cy="57606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内氧含量低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7243832" y="3982180"/>
            <a:ext cx="1582519" cy="627725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内氮气浓度高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05471" y="3982181"/>
            <a:ext cx="1770100" cy="504056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pPr algn="ctr"/>
            <a:r>
              <a:rPr lang="zh-CN" altLang="en-US" sz="1800" b="1" dirty="0">
                <a:solidFill>
                  <a:srgbClr val="000000"/>
                </a:solidFill>
              </a:rPr>
              <a:t>其他惰性气体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4137327" y="3982181"/>
            <a:ext cx="1438503" cy="504056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pPr algn="ctr"/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裂解气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 bwMode="auto">
          <a:xfrm>
            <a:off x="905471" y="3982182"/>
            <a:ext cx="1770098" cy="50405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接连接符 27"/>
          <p:cNvCxnSpPr/>
          <p:nvPr/>
        </p:nvCxnSpPr>
        <p:spPr bwMode="auto">
          <a:xfrm flipV="1">
            <a:off x="905471" y="3982181"/>
            <a:ext cx="1770098" cy="5040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直接连接符 28"/>
          <p:cNvCxnSpPr/>
          <p:nvPr/>
        </p:nvCxnSpPr>
        <p:spPr bwMode="auto">
          <a:xfrm>
            <a:off x="4137326" y="3982181"/>
            <a:ext cx="1438503" cy="5040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接连接符 29"/>
          <p:cNvCxnSpPr/>
          <p:nvPr/>
        </p:nvCxnSpPr>
        <p:spPr bwMode="auto">
          <a:xfrm flipV="1">
            <a:off x="4137326" y="3982181"/>
            <a:ext cx="1438503" cy="5040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895" y="3070577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肘形连接符 42"/>
          <p:cNvCxnSpPr>
            <a:stCxn id="23" idx="0"/>
          </p:cNvCxnSpPr>
          <p:nvPr/>
        </p:nvCxnSpPr>
        <p:spPr bwMode="auto">
          <a:xfrm rot="5400000" flipH="1" flipV="1">
            <a:off x="3139933" y="2260923"/>
            <a:ext cx="371847" cy="307067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肘形连接符 43"/>
          <p:cNvCxnSpPr>
            <a:stCxn id="22" idx="0"/>
          </p:cNvCxnSpPr>
          <p:nvPr/>
        </p:nvCxnSpPr>
        <p:spPr bwMode="auto">
          <a:xfrm rot="16200000" flipV="1">
            <a:off x="6262222" y="2209309"/>
            <a:ext cx="371844" cy="3173897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矩形 35"/>
          <p:cNvSpPr/>
          <p:nvPr/>
        </p:nvSpPr>
        <p:spPr bwMode="auto">
          <a:xfrm>
            <a:off x="3992375" y="1960055"/>
            <a:ext cx="1726534" cy="288032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>
            <a:stCxn id="6146" idx="2"/>
            <a:endCxn id="24" idx="0"/>
          </p:cNvCxnSpPr>
          <p:nvPr/>
        </p:nvCxnSpPr>
        <p:spPr bwMode="auto">
          <a:xfrm>
            <a:off x="4855642" y="3338071"/>
            <a:ext cx="937" cy="6441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矩形 15"/>
          <p:cNvSpPr/>
          <p:nvPr/>
        </p:nvSpPr>
        <p:spPr bwMode="auto">
          <a:xfrm>
            <a:off x="905471" y="4486237"/>
            <a:ext cx="1770098" cy="42614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经排查，系统未引入其他惰性气体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4137327" y="4487041"/>
            <a:ext cx="1438502" cy="24572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装置尚未引入物料</a:t>
            </a:r>
            <a:endParaRPr lang="zh-CN" altLang="en-US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虚尾箭头 2"/>
          <p:cNvSpPr/>
          <p:nvPr/>
        </p:nvSpPr>
        <p:spPr bwMode="auto">
          <a:xfrm rot="5400000">
            <a:off x="7833456" y="4787562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2236510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氧含量测试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96728" y="1916832"/>
          <a:ext cx="5544618" cy="1643825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1224137"/>
                <a:gridCol w="1600138"/>
                <a:gridCol w="1465109"/>
                <a:gridCol w="1255234"/>
              </a:tblGrid>
              <a:tr h="353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设备名称</a:t>
                      </a:r>
                      <a:r>
                        <a:rPr lang="en-US" sz="12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sz="12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位号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检测点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检测时间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氧含量检测结果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32512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en-US" altLang="zh-CN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r>
                        <a:rPr lang="en-US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D-2006M</a:t>
                      </a:r>
                      <a:endParaRPr lang="zh-CN" sz="1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人孔所在平台</a:t>
                      </a:r>
                      <a:endParaRPr lang="zh-CN" sz="1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r>
                        <a:rPr lang="zh-CN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  <a:endParaRPr lang="zh-CN" sz="1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19.2</a:t>
                      </a:r>
                      <a:endParaRPr lang="zh-CN" sz="1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325127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人孔</a:t>
                      </a:r>
                      <a:r>
                        <a:rPr lang="zh-CN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附近</a:t>
                      </a:r>
                      <a:endParaRPr lang="en-US" altLang="zh-CN" sz="1400" kern="100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（距离人孔</a:t>
                      </a:r>
                      <a:r>
                        <a:rPr lang="en-US" altLang="zh-CN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厘米处）</a:t>
                      </a:r>
                      <a:endParaRPr lang="zh-CN" sz="1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r>
                        <a:rPr lang="zh-CN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  <a:endParaRPr lang="zh-CN" sz="1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18.0</a:t>
                      </a:r>
                      <a:endParaRPr lang="zh-CN" sz="1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325127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罐内部</a:t>
                      </a:r>
                      <a:endParaRPr lang="zh-CN" sz="1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r>
                        <a:rPr lang="zh-CN" sz="14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  <a:endParaRPr lang="zh-CN" sz="1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0-0.1</a:t>
                      </a:r>
                      <a:endParaRPr lang="zh-CN" sz="1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6728" y="4710701"/>
            <a:ext cx="936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日，对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罐内及人孔附近进行氧含量进行测试，测试结果见上表。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765" y="1916832"/>
            <a:ext cx="3577357" cy="23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直接连接符 41"/>
          <p:cNvCxnSpPr/>
          <p:nvPr/>
        </p:nvCxnSpPr>
        <p:spPr bwMode="auto">
          <a:xfrm flipH="1">
            <a:off x="4105461" y="2584839"/>
            <a:ext cx="1" cy="2722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直接连接符 25"/>
          <p:cNvCxnSpPr/>
          <p:nvPr/>
        </p:nvCxnSpPr>
        <p:spPr bwMode="auto">
          <a:xfrm flipH="1">
            <a:off x="6925267" y="4153249"/>
            <a:ext cx="1" cy="2722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直接连接符 24"/>
          <p:cNvCxnSpPr/>
          <p:nvPr/>
        </p:nvCxnSpPr>
        <p:spPr bwMode="auto">
          <a:xfrm flipH="1">
            <a:off x="6930260" y="3736970"/>
            <a:ext cx="1" cy="2722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2646878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>
            <a:stCxn id="10" idx="2"/>
            <a:endCxn id="6146" idx="0"/>
          </p:cNvCxnSpPr>
          <p:nvPr/>
        </p:nvCxnSpPr>
        <p:spPr bwMode="auto">
          <a:xfrm>
            <a:off x="4105397" y="2364646"/>
            <a:ext cx="65" cy="1282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矩形 9"/>
          <p:cNvSpPr/>
          <p:nvPr/>
        </p:nvSpPr>
        <p:spPr bwMode="auto">
          <a:xfrm>
            <a:off x="3106655" y="1772816"/>
            <a:ext cx="1997484" cy="59183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内氮气浓度高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6091704" y="3043027"/>
            <a:ext cx="1726535" cy="82219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裂解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压缩机密封氮气进入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473423" y="3228949"/>
            <a:ext cx="2376264" cy="63626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氮气从系统其他区域泄漏至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715" y="2492896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肘形连接符 42"/>
          <p:cNvCxnSpPr/>
          <p:nvPr/>
        </p:nvCxnSpPr>
        <p:spPr bwMode="auto">
          <a:xfrm rot="5400000" flipH="1" flipV="1">
            <a:off x="2898529" y="1507692"/>
            <a:ext cx="371845" cy="307067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肘形连接符 43"/>
          <p:cNvCxnSpPr>
            <a:stCxn id="22" idx="0"/>
          </p:cNvCxnSpPr>
          <p:nvPr/>
        </p:nvCxnSpPr>
        <p:spPr bwMode="auto">
          <a:xfrm rot="16200000" flipV="1">
            <a:off x="5310651" y="1398705"/>
            <a:ext cx="185924" cy="3102719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566" y="4030565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 bwMode="auto">
          <a:xfrm>
            <a:off x="3641775" y="4816402"/>
            <a:ext cx="2160239" cy="1132878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第一阶段空气吹扫完成后，密封氮气未关闭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7909638" y="4797151"/>
            <a:ext cx="1780809" cy="178581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压缩机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管道已复位连接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肘形连接符 32"/>
          <p:cNvCxnSpPr>
            <a:stCxn id="31" idx="0"/>
            <a:endCxn id="1026" idx="2"/>
          </p:cNvCxnSpPr>
          <p:nvPr/>
        </p:nvCxnSpPr>
        <p:spPr bwMode="auto">
          <a:xfrm rot="5400000" flipH="1" flipV="1">
            <a:off x="5561837" y="3457324"/>
            <a:ext cx="519137" cy="219902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肘形连接符 33"/>
          <p:cNvCxnSpPr>
            <a:stCxn id="14" idx="0"/>
            <a:endCxn id="1026" idx="2"/>
          </p:cNvCxnSpPr>
          <p:nvPr/>
        </p:nvCxnSpPr>
        <p:spPr bwMode="auto">
          <a:xfrm rot="16200000" flipV="1">
            <a:off x="7610537" y="3607644"/>
            <a:ext cx="499886" cy="187912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虚尾箭头 17"/>
          <p:cNvSpPr/>
          <p:nvPr/>
        </p:nvSpPr>
        <p:spPr bwMode="auto">
          <a:xfrm rot="5400000">
            <a:off x="4520259" y="6201308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7479" y="1857013"/>
            <a:ext cx="720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5805" indent="-725805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事故简介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5805" indent="-725805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事故背景情况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5805" indent="-725805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事故发生时间轴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5805" indent="-725805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事故伤亡及损失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5805" indent="-725805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事故原因分析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5805" indent="-725805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建议行动项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2646878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flipH="1">
            <a:off x="4825541" y="3152565"/>
            <a:ext cx="1" cy="13114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2910725" y="3830944"/>
            <a:ext cx="2304256" cy="822191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晚间，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处于盘车状态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肘形连接符 43"/>
          <p:cNvCxnSpPr>
            <a:stCxn id="24" idx="0"/>
            <a:endCxn id="19" idx="2"/>
          </p:cNvCxnSpPr>
          <p:nvPr/>
        </p:nvCxnSpPr>
        <p:spPr bwMode="auto">
          <a:xfrm rot="5400000" flipH="1" flipV="1">
            <a:off x="3058492" y="2063899"/>
            <a:ext cx="262101" cy="327199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矩形 30"/>
          <p:cNvSpPr/>
          <p:nvPr/>
        </p:nvSpPr>
        <p:spPr bwMode="auto">
          <a:xfrm>
            <a:off x="3713783" y="2014773"/>
            <a:ext cx="2304256" cy="112202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第一阶段空气吹扫完成后，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密封氮气未关闭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192" y="3302147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肘形连接符 15"/>
          <p:cNvCxnSpPr>
            <a:stCxn id="23" idx="0"/>
            <a:endCxn id="19" idx="2"/>
          </p:cNvCxnSpPr>
          <p:nvPr/>
        </p:nvCxnSpPr>
        <p:spPr bwMode="auto">
          <a:xfrm rot="5400000" flipH="1" flipV="1">
            <a:off x="4313149" y="3318552"/>
            <a:ext cx="262097" cy="76268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椭圆 23"/>
          <p:cNvSpPr/>
          <p:nvPr/>
        </p:nvSpPr>
        <p:spPr bwMode="auto">
          <a:xfrm>
            <a:off x="761455" y="3830948"/>
            <a:ext cx="1584176" cy="145553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盘车时，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保持密封氮气开启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虚尾箭头 25"/>
          <p:cNvSpPr/>
          <p:nvPr/>
        </p:nvSpPr>
        <p:spPr bwMode="auto">
          <a:xfrm rot="5400000">
            <a:off x="7040540" y="4890775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090047" y="3830945"/>
            <a:ext cx="2304256" cy="822191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对于短时停车，未要求停止干气密封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>
            <a:stCxn id="19" idx="2"/>
            <a:endCxn id="15" idx="0"/>
          </p:cNvCxnSpPr>
          <p:nvPr/>
        </p:nvCxnSpPr>
        <p:spPr bwMode="auto">
          <a:xfrm rot="16200000" flipH="1">
            <a:off x="5902809" y="2491579"/>
            <a:ext cx="262098" cy="241663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2646878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flipH="1">
            <a:off x="4825541" y="2864533"/>
            <a:ext cx="1" cy="13114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2046629" y="3542912"/>
            <a:ext cx="2304256" cy="118223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正常操作情况下，短时停机不停干气密封，不会带来设备与安全上的风险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3497759" y="1988840"/>
            <a:ext cx="2592288" cy="859928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对于压缩机短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时停车，未要求停止干气密封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192" y="3014115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肘形连接符 15"/>
          <p:cNvCxnSpPr>
            <a:stCxn id="23" idx="0"/>
            <a:endCxn id="19" idx="2"/>
          </p:cNvCxnSpPr>
          <p:nvPr/>
        </p:nvCxnSpPr>
        <p:spPr bwMode="auto">
          <a:xfrm rot="5400000" flipH="1" flipV="1">
            <a:off x="3881101" y="2598472"/>
            <a:ext cx="262097" cy="162678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矩形 14"/>
          <p:cNvSpPr/>
          <p:nvPr/>
        </p:nvSpPr>
        <p:spPr bwMode="auto">
          <a:xfrm>
            <a:off x="5225951" y="3542913"/>
            <a:ext cx="2304256" cy="1038215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空气吹扫时，不停氮气密封的风险评估和控制措施不完善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>
            <a:stCxn id="19" idx="2"/>
            <a:endCxn id="15" idx="0"/>
          </p:cNvCxnSpPr>
          <p:nvPr/>
        </p:nvCxnSpPr>
        <p:spPr bwMode="auto">
          <a:xfrm rot="16200000" flipH="1">
            <a:off x="5470761" y="2635595"/>
            <a:ext cx="262098" cy="155253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567" y="5249669"/>
            <a:ext cx="7302944" cy="1443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66680"/>
            <a:ext cx="7195939" cy="51443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57200" eaLnBrk="1" hangingPunct="1"/>
            <a:r>
              <a:rPr kumimoji="1" lang="en-US" altLang="zh-CN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1" lang="zh-CN" altLang="en-US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氮气</a:t>
            </a:r>
            <a:r>
              <a:rPr kumimoji="1" lang="zh-CN" altLang="en-US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</a:t>
            </a:r>
            <a:r>
              <a:rPr kumimoji="1" lang="zh-CN" altLang="en-US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管理程序 </a:t>
            </a:r>
            <a:r>
              <a:rPr kumimoji="1" lang="en-US" altLang="zh-CN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PR-HE-J05-SE-0019》</a:t>
            </a:r>
            <a:endParaRPr kumimoji="1" lang="en-US" altLang="zh-CN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9447" y="1916832"/>
            <a:ext cx="8784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使用和排放氮气的作业应事先进行风险评估，评估应根据《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PR-HE-J06-SE-0012JHA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工作危险性分析》的要求进行记录并存档。风险评估应至少包括以下内容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人员处在氮气危害环境中的可能性；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正常情况和非正常情况下氮气排放的区域和方式；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受限空间、控制室、化验室和实验室等区域的氮气危害。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691407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</a:t>
            </a:r>
            <a:r>
              <a:rPr kumimoji="1" lang="en-US" altLang="zh-CN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11-D-2006M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的密封氮气量计算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8" name="Picture 2" descr="C:\Users\SpiritYY\Desktop\裂解气压缩机C-2000中压缸密封系统1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91" y="1128709"/>
            <a:ext cx="7044127" cy="5400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825443" y="5886007"/>
            <a:ext cx="40730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初步估算，进入三段出口罐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的氮气为进入中压缸体一次密封氮气总量的一半，约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850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立方米。图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4-2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为一次密封氮气进入裂解气压缩机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中压缸体的示意图。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2646878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flipH="1">
            <a:off x="4825541" y="3152565"/>
            <a:ext cx="1" cy="13114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2910725" y="3830944"/>
            <a:ext cx="2304256" cy="966208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晚至事故发生，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处于盘车状态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肘形连接符 43"/>
          <p:cNvCxnSpPr>
            <a:stCxn id="24" idx="0"/>
            <a:endCxn id="19" idx="2"/>
          </p:cNvCxnSpPr>
          <p:nvPr/>
        </p:nvCxnSpPr>
        <p:spPr bwMode="auto">
          <a:xfrm rot="5400000" flipH="1" flipV="1">
            <a:off x="3058492" y="2063899"/>
            <a:ext cx="262101" cy="327199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矩形 30"/>
          <p:cNvSpPr/>
          <p:nvPr/>
        </p:nvSpPr>
        <p:spPr bwMode="auto">
          <a:xfrm>
            <a:off x="3713783" y="2014773"/>
            <a:ext cx="2304256" cy="112202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第一阶段空气吹扫完成后，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密封氮气未关闭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192" y="3302147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肘形连接符 15"/>
          <p:cNvCxnSpPr>
            <a:stCxn id="23" idx="0"/>
            <a:endCxn id="19" idx="2"/>
          </p:cNvCxnSpPr>
          <p:nvPr/>
        </p:nvCxnSpPr>
        <p:spPr bwMode="auto">
          <a:xfrm rot="5400000" flipH="1" flipV="1">
            <a:off x="4313149" y="3318552"/>
            <a:ext cx="262097" cy="76268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椭圆 23"/>
          <p:cNvSpPr/>
          <p:nvPr/>
        </p:nvSpPr>
        <p:spPr bwMode="auto">
          <a:xfrm>
            <a:off x="761455" y="3830948"/>
            <a:ext cx="1584176" cy="145553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盘车时，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保持密封氮气开启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虚尾箭头 25"/>
          <p:cNvSpPr/>
          <p:nvPr/>
        </p:nvSpPr>
        <p:spPr bwMode="auto">
          <a:xfrm rot="5400000">
            <a:off x="3854521" y="5106458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090047" y="3830945"/>
            <a:ext cx="2304256" cy="822191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对于短时停车，未要求停止干气密封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>
            <a:stCxn id="19" idx="2"/>
            <a:endCxn id="15" idx="0"/>
          </p:cNvCxnSpPr>
          <p:nvPr/>
        </p:nvCxnSpPr>
        <p:spPr bwMode="auto">
          <a:xfrm rot="16200000" flipH="1">
            <a:off x="5902809" y="2491579"/>
            <a:ext cx="262098" cy="241663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2"/>
          <p:cNvSpPr txBox="1"/>
          <p:nvPr/>
        </p:nvSpPr>
        <p:spPr>
          <a:xfrm>
            <a:off x="3347471" y="5661247"/>
            <a:ext cx="1533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附加发现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1826141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附加发现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C:\Users\lu.yuan\AppData\Local\Microsoft\Windows\Temporary Internet Files\Content.Outlook\L8EUXP0Y\11mp21300X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" t="15289" r="10450"/>
          <a:stretch>
            <a:fillRect/>
          </a:stretch>
        </p:blipFill>
        <p:spPr bwMode="auto">
          <a:xfrm>
            <a:off x="1985591" y="2636912"/>
            <a:ext cx="6182700" cy="411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12545" y="1779874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电流显示，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盘车马达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11MP21300X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19:53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开启，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10:15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停止。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标注 4"/>
          <p:cNvSpPr/>
          <p:nvPr/>
        </p:nvSpPr>
        <p:spPr bwMode="auto">
          <a:xfrm>
            <a:off x="545431" y="5157192"/>
            <a:ext cx="1512168" cy="720080"/>
          </a:xfrm>
          <a:prstGeom prst="wedgeRectCallout">
            <a:avLst>
              <a:gd name="adj1" fmla="val 75136"/>
              <a:gd name="adj2" fmla="val 14399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开启时间：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ipei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25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日 </a:t>
            </a:r>
            <a:r>
              <a:rPr lang="en-US" altLang="zh-CN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19:53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ipei"/>
            </a:endParaRPr>
          </a:p>
        </p:txBody>
      </p:sp>
      <p:sp>
        <p:nvSpPr>
          <p:cNvPr id="15" name="矩形标注 14"/>
          <p:cNvSpPr/>
          <p:nvPr/>
        </p:nvSpPr>
        <p:spPr bwMode="auto">
          <a:xfrm>
            <a:off x="6954143" y="5013176"/>
            <a:ext cx="1512168" cy="720080"/>
          </a:xfrm>
          <a:prstGeom prst="wedgeRectCallout">
            <a:avLst>
              <a:gd name="adj1" fmla="val -76489"/>
              <a:gd name="adj2" fmla="val 17053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停止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时间：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ipei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26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日 </a:t>
            </a:r>
            <a:r>
              <a:rPr lang="en-US" altLang="zh-CN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10:15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ipe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5006499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 </a:t>
            </a:r>
            <a:r>
              <a:rPr kumimoji="1" lang="en-US" altLang="zh-CN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– </a:t>
            </a:r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关键因素</a:t>
            </a:r>
            <a:r>
              <a:rPr kumimoji="1" lang="en-US" altLang="zh-CN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>
            <a:stCxn id="10" idx="2"/>
            <a:endCxn id="6146" idx="0"/>
          </p:cNvCxnSpPr>
          <p:nvPr/>
        </p:nvCxnSpPr>
        <p:spPr bwMode="auto">
          <a:xfrm flipH="1">
            <a:off x="4866739" y="2868702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矩形 17"/>
          <p:cNvSpPr/>
          <p:nvPr/>
        </p:nvSpPr>
        <p:spPr bwMode="auto">
          <a:xfrm>
            <a:off x="2201615" y="4234285"/>
            <a:ext cx="1438503" cy="634875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承包商进入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受限空间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6018039" y="4254738"/>
            <a:ext cx="1438503" cy="61442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员工进入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受限空间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4003472" y="2292638"/>
            <a:ext cx="1726535" cy="57606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人员进入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受限空间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92" y="3105264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 bwMode="auto">
          <a:xfrm>
            <a:off x="4001815" y="1988840"/>
            <a:ext cx="1737632" cy="288032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2201614" y="3905778"/>
            <a:ext cx="1438503" cy="324036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人为因素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6018039" y="3914936"/>
            <a:ext cx="1438503" cy="324036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人为因素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肘形连接符 49"/>
          <p:cNvCxnSpPr>
            <a:stCxn id="46" idx="0"/>
            <a:endCxn id="6146" idx="2"/>
          </p:cNvCxnSpPr>
          <p:nvPr/>
        </p:nvCxnSpPr>
        <p:spPr bwMode="auto">
          <a:xfrm rot="5400000" flipH="1" flipV="1">
            <a:off x="3627292" y="2666332"/>
            <a:ext cx="533020" cy="194587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肘形连接符 50"/>
          <p:cNvCxnSpPr>
            <a:stCxn id="47" idx="0"/>
            <a:endCxn id="6146" idx="2"/>
          </p:cNvCxnSpPr>
          <p:nvPr/>
        </p:nvCxnSpPr>
        <p:spPr bwMode="auto">
          <a:xfrm rot="16200000" flipV="1">
            <a:off x="5530926" y="2708571"/>
            <a:ext cx="542178" cy="187055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直接连接符 51"/>
          <p:cNvCxnSpPr/>
          <p:nvPr/>
        </p:nvCxnSpPr>
        <p:spPr bwMode="auto">
          <a:xfrm flipH="1">
            <a:off x="4865911" y="3336454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矩形 2"/>
          <p:cNvSpPr/>
          <p:nvPr/>
        </p:nvSpPr>
        <p:spPr>
          <a:xfrm>
            <a:off x="1077522" y="6032748"/>
            <a:ext cx="76014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在此次事故中，承包商人员和员工因为不同的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原因进入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到受限空间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内，将分开进行分析。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3057247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人员位置示意图</a:t>
            </a:r>
            <a:endParaRPr kumimoji="1" lang="zh-CN" altLang="en-US" sz="32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639" y="1772816"/>
            <a:ext cx="4587663" cy="3528392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910205" y="5517232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人员：宁波公司人员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为第一个救出人员。救援时姿态为仰卧（面部朝上），头部比较靠近人孔；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：外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为第二个救出人员。救援时状态为俯卧（面部朝下）；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0127" y="1772816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根据消防队救援队员的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描述，还原了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名人员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罐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内的位置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承包商进入罐内原因分析</a:t>
            </a:r>
            <a:endParaRPr kumimoji="1" lang="zh-CN" altLang="en-US" sz="32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>
            <a:stCxn id="10" idx="2"/>
            <a:endCxn id="6146" idx="0"/>
          </p:cNvCxnSpPr>
          <p:nvPr/>
        </p:nvCxnSpPr>
        <p:spPr bwMode="auto">
          <a:xfrm flipH="1">
            <a:off x="4866739" y="3012718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矩形 9"/>
          <p:cNvSpPr/>
          <p:nvPr/>
        </p:nvSpPr>
        <p:spPr bwMode="auto">
          <a:xfrm>
            <a:off x="4003472" y="2204864"/>
            <a:ext cx="1726535" cy="80785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承包商进入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915240" y="4077072"/>
            <a:ext cx="1438503" cy="504056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不小心跌入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4147488" y="4077072"/>
            <a:ext cx="1438503" cy="50405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清理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309386" y="4077072"/>
            <a:ext cx="1438503" cy="504056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6309386" y="4077072"/>
            <a:ext cx="1438503" cy="5040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直接连接符 24"/>
          <p:cNvCxnSpPr/>
          <p:nvPr/>
        </p:nvCxnSpPr>
        <p:spPr bwMode="auto">
          <a:xfrm flipV="1">
            <a:off x="6309386" y="4077072"/>
            <a:ext cx="1438503" cy="5040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接连接符 30"/>
          <p:cNvCxnSpPr/>
          <p:nvPr/>
        </p:nvCxnSpPr>
        <p:spPr bwMode="auto">
          <a:xfrm>
            <a:off x="1880125" y="4077072"/>
            <a:ext cx="1438503" cy="5040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直接连接符 31"/>
          <p:cNvCxnSpPr/>
          <p:nvPr/>
        </p:nvCxnSpPr>
        <p:spPr bwMode="auto">
          <a:xfrm flipV="1">
            <a:off x="1880125" y="4077072"/>
            <a:ext cx="1438503" cy="5040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92" y="3249280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 bwMode="auto">
          <a:xfrm>
            <a:off x="4001815" y="1916832"/>
            <a:ext cx="1737632" cy="288032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人为因素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肘形连接符 50"/>
          <p:cNvCxnSpPr>
            <a:stCxn id="20" idx="0"/>
            <a:endCxn id="6146" idx="2"/>
          </p:cNvCxnSpPr>
          <p:nvPr/>
        </p:nvCxnSpPr>
        <p:spPr bwMode="auto">
          <a:xfrm rot="16200000" flipV="1">
            <a:off x="4586591" y="3796922"/>
            <a:ext cx="560298" cy="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肘形连接符 57"/>
          <p:cNvCxnSpPr>
            <a:stCxn id="21" idx="0"/>
            <a:endCxn id="6146" idx="2"/>
          </p:cNvCxnSpPr>
          <p:nvPr/>
        </p:nvCxnSpPr>
        <p:spPr bwMode="auto">
          <a:xfrm rot="16200000" flipV="1">
            <a:off x="5667540" y="2715973"/>
            <a:ext cx="560298" cy="216189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肘形连接符 28"/>
          <p:cNvCxnSpPr>
            <a:stCxn id="17" idx="0"/>
            <a:endCxn id="6146" idx="2"/>
          </p:cNvCxnSpPr>
          <p:nvPr/>
        </p:nvCxnSpPr>
        <p:spPr bwMode="auto">
          <a:xfrm rot="5400000" flipH="1" flipV="1">
            <a:off x="3470466" y="2680800"/>
            <a:ext cx="560298" cy="223224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虚尾箭头 17"/>
          <p:cNvSpPr/>
          <p:nvPr/>
        </p:nvSpPr>
        <p:spPr bwMode="auto">
          <a:xfrm rot="5400000">
            <a:off x="4665104" y="5018204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 bwMode="auto">
          <a:xfrm flipH="1">
            <a:off x="2024091" y="4474627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flipH="1">
            <a:off x="5405970" y="2436654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矩形 19"/>
          <p:cNvSpPr/>
          <p:nvPr/>
        </p:nvSpPr>
        <p:spPr bwMode="auto">
          <a:xfrm>
            <a:off x="4577879" y="3501008"/>
            <a:ext cx="1656183" cy="576064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取出吹扫出的杂物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 bwMode="auto">
          <a:xfrm>
            <a:off x="5405144" y="2904406"/>
            <a:ext cx="827" cy="5966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矩形 37"/>
          <p:cNvSpPr/>
          <p:nvPr/>
        </p:nvSpPr>
        <p:spPr bwMode="auto">
          <a:xfrm>
            <a:off x="4145831" y="1772816"/>
            <a:ext cx="2520280" cy="64807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清理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肘形连接符 56"/>
          <p:cNvCxnSpPr>
            <a:stCxn id="23" idx="0"/>
          </p:cNvCxnSpPr>
          <p:nvPr/>
        </p:nvCxnSpPr>
        <p:spPr bwMode="auto">
          <a:xfrm rot="5400000" flipH="1" flipV="1">
            <a:off x="3602564" y="1560924"/>
            <a:ext cx="361612" cy="3518557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肘形连接符 57"/>
          <p:cNvCxnSpPr>
            <a:stCxn id="24" idx="0"/>
          </p:cNvCxnSpPr>
          <p:nvPr/>
        </p:nvCxnSpPr>
        <p:spPr bwMode="auto">
          <a:xfrm rot="16200000" flipV="1">
            <a:off x="6870851" y="1762334"/>
            <a:ext cx="360842" cy="311811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1232003" y="3501008"/>
            <a:ext cx="1584177" cy="57606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取出受限空间警示牌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7962255" y="3501810"/>
            <a:ext cx="1296144" cy="467651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取出工具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 flipH="1">
            <a:off x="2024090" y="4080286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41" y="4303762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肘形连接符 32"/>
          <p:cNvCxnSpPr>
            <a:stCxn id="28" idx="0"/>
            <a:endCxn id="30" idx="2"/>
          </p:cNvCxnSpPr>
          <p:nvPr/>
        </p:nvCxnSpPr>
        <p:spPr bwMode="auto">
          <a:xfrm rot="16200000" flipV="1">
            <a:off x="4329107" y="2265446"/>
            <a:ext cx="417150" cy="502718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矩形 27"/>
          <p:cNvSpPr/>
          <p:nvPr/>
        </p:nvSpPr>
        <p:spPr bwMode="auto">
          <a:xfrm>
            <a:off x="5771882" y="4987612"/>
            <a:ext cx="2558780" cy="864898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操作工指挥承包商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罐内拾取受限空间警示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545431" y="4988414"/>
            <a:ext cx="2407796" cy="86409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发现受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限空间警示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牌在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罐内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肘形连接符 34"/>
          <p:cNvCxnSpPr>
            <a:stCxn id="34" idx="0"/>
            <a:endCxn id="30" idx="2"/>
          </p:cNvCxnSpPr>
          <p:nvPr/>
        </p:nvCxnSpPr>
        <p:spPr bwMode="auto">
          <a:xfrm rot="5400000" flipH="1" flipV="1">
            <a:off x="1677734" y="4642057"/>
            <a:ext cx="417952" cy="27476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397" y="2636912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直接连接符 31"/>
          <p:cNvCxnSpPr/>
          <p:nvPr/>
        </p:nvCxnSpPr>
        <p:spPr bwMode="auto">
          <a:xfrm>
            <a:off x="4577879" y="3501008"/>
            <a:ext cx="1656183" cy="5760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直接连接符 35"/>
          <p:cNvCxnSpPr/>
          <p:nvPr/>
        </p:nvCxnSpPr>
        <p:spPr bwMode="auto">
          <a:xfrm flipV="1">
            <a:off x="4577879" y="3501810"/>
            <a:ext cx="1656183" cy="5752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直接连接符 36"/>
          <p:cNvCxnSpPr/>
          <p:nvPr/>
        </p:nvCxnSpPr>
        <p:spPr bwMode="auto">
          <a:xfrm>
            <a:off x="7962255" y="3501810"/>
            <a:ext cx="1296144" cy="4676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直接连接符 46"/>
          <p:cNvCxnSpPr/>
          <p:nvPr/>
        </p:nvCxnSpPr>
        <p:spPr bwMode="auto">
          <a:xfrm flipV="1">
            <a:off x="7962255" y="3501810"/>
            <a:ext cx="1296144" cy="4676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矩形 47"/>
          <p:cNvSpPr/>
          <p:nvPr/>
        </p:nvSpPr>
        <p:spPr bwMode="auto">
          <a:xfrm>
            <a:off x="3217524" y="5013176"/>
            <a:ext cx="2152443" cy="864096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承包商自行进入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拾取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（基本排除）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肘形连接符 24"/>
          <p:cNvCxnSpPr>
            <a:stCxn id="48" idx="0"/>
            <a:endCxn id="30" idx="2"/>
          </p:cNvCxnSpPr>
          <p:nvPr/>
        </p:nvCxnSpPr>
        <p:spPr bwMode="auto">
          <a:xfrm rot="16200000" flipV="1">
            <a:off x="2937562" y="3656991"/>
            <a:ext cx="442714" cy="226965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直接连接符 38"/>
          <p:cNvCxnSpPr/>
          <p:nvPr/>
        </p:nvCxnSpPr>
        <p:spPr bwMode="auto">
          <a:xfrm>
            <a:off x="3215259" y="5012374"/>
            <a:ext cx="2137793" cy="86489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直接连接符 39"/>
          <p:cNvCxnSpPr/>
          <p:nvPr/>
        </p:nvCxnSpPr>
        <p:spPr bwMode="auto">
          <a:xfrm flipV="1">
            <a:off x="3190778" y="5013178"/>
            <a:ext cx="2152442" cy="8640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虚尾箭头 52"/>
          <p:cNvSpPr/>
          <p:nvPr/>
        </p:nvSpPr>
        <p:spPr bwMode="auto">
          <a:xfrm rot="5400000">
            <a:off x="1509086" y="6186919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13384" y="1700808"/>
            <a:ext cx="9610451" cy="424731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indent="457200" algn="just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日晚，乙烯装置裂解压缩机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11-C-2000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空气试车结束，盘车马达启动。盘车过程中，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压缩机密封氮气继续维持运行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 algn="just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26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日早上，值班长沈某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安排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外操于某带领宁波公司承包商人员进行封闭人孔的准备工作。于某指派承包商李某前往仓库拿取垫片，并带领剩余两名承包商张某和高某检查人孔。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 algn="just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8:47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左右，在检查人孔内部情况的过程中，于某发现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11-D-2006M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人孔内有一块受限空间禁止入内的警示牌，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根据承包商高某描述，操作工于某安排承包商张某进入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11-D-2006M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罐人孔内拾取警示牌，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张某进入后晕倒在罐内。发现张某晕倒后，于某与高某呼救的同时立刻实施救援，试图将张某拉出。在救援的过程中，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于某因为头部进入受限空间内，也窒息晕倒跌入罐内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。正在附近工作的值班长沈某听到呼救后，立刻赶往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11-D-2006M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人孔处查看，同时用对讲机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461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向消防队对讲机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119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进行报告，报告时间为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8:59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22300" y="152400"/>
            <a:ext cx="8610600" cy="1143000"/>
          </a:xfrm>
        </p:spPr>
        <p:txBody>
          <a:bodyPr/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事故简介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>
            <a:stCxn id="38" idx="2"/>
            <a:endCxn id="36" idx="0"/>
          </p:cNvCxnSpPr>
          <p:nvPr/>
        </p:nvCxnSpPr>
        <p:spPr bwMode="auto">
          <a:xfrm>
            <a:off x="4577500" y="2574407"/>
            <a:ext cx="380" cy="4201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矩形 37"/>
          <p:cNvSpPr/>
          <p:nvPr/>
        </p:nvSpPr>
        <p:spPr bwMode="auto">
          <a:xfrm>
            <a:off x="3317360" y="1926335"/>
            <a:ext cx="2520279" cy="64807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检查发现受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限空间警示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牌在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罐内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肘形连接符 56"/>
          <p:cNvCxnSpPr>
            <a:stCxn id="23" idx="0"/>
            <a:endCxn id="36" idx="2"/>
          </p:cNvCxnSpPr>
          <p:nvPr/>
        </p:nvCxnSpPr>
        <p:spPr bwMode="auto">
          <a:xfrm rot="16200000" flipV="1">
            <a:off x="5766384" y="2072772"/>
            <a:ext cx="431304" cy="280831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肘形连接符 57"/>
          <p:cNvCxnSpPr>
            <a:stCxn id="24" idx="0"/>
            <a:endCxn id="36" idx="2"/>
          </p:cNvCxnSpPr>
          <p:nvPr/>
        </p:nvCxnSpPr>
        <p:spPr bwMode="auto">
          <a:xfrm rot="5400000" flipH="1" flipV="1">
            <a:off x="4350002" y="3489154"/>
            <a:ext cx="455755" cy="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6234063" y="3692580"/>
            <a:ext cx="2304255" cy="1118961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承包商在拆人孔处的受限空间警示牌时，警示牌掉入罐内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3497758" y="3717031"/>
            <a:ext cx="2160241" cy="109450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其他外力作用，掉入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530" y="2994576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" name="直接连接符 40"/>
          <p:cNvCxnSpPr/>
          <p:nvPr/>
        </p:nvCxnSpPr>
        <p:spPr bwMode="auto">
          <a:xfrm>
            <a:off x="6234063" y="3717031"/>
            <a:ext cx="2304255" cy="109450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直接连接符 41"/>
          <p:cNvCxnSpPr/>
          <p:nvPr/>
        </p:nvCxnSpPr>
        <p:spPr bwMode="auto">
          <a:xfrm flipV="1">
            <a:off x="6234063" y="3717032"/>
            <a:ext cx="2304255" cy="10945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3" name="矩形 42"/>
          <p:cNvSpPr/>
          <p:nvPr/>
        </p:nvSpPr>
        <p:spPr bwMode="auto">
          <a:xfrm>
            <a:off x="1121495" y="3712382"/>
            <a:ext cx="1562202" cy="1099158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人孔未封闭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肘形连接符 43"/>
          <p:cNvCxnSpPr>
            <a:stCxn id="43" idx="0"/>
            <a:endCxn id="36" idx="2"/>
          </p:cNvCxnSpPr>
          <p:nvPr/>
        </p:nvCxnSpPr>
        <p:spPr bwMode="auto">
          <a:xfrm rot="5400000" flipH="1" flipV="1">
            <a:off x="3014685" y="2149187"/>
            <a:ext cx="451106" cy="2675284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虚尾箭头 51"/>
          <p:cNvSpPr/>
          <p:nvPr/>
        </p:nvSpPr>
        <p:spPr bwMode="auto">
          <a:xfrm rot="5400000">
            <a:off x="1700961" y="5064867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>
            <a:stCxn id="10" idx="2"/>
          </p:cNvCxnSpPr>
          <p:nvPr/>
        </p:nvCxnSpPr>
        <p:spPr bwMode="auto">
          <a:xfrm>
            <a:off x="4069915" y="2652678"/>
            <a:ext cx="0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矩形 17"/>
          <p:cNvSpPr/>
          <p:nvPr/>
        </p:nvSpPr>
        <p:spPr bwMode="auto">
          <a:xfrm>
            <a:off x="5114801" y="3706611"/>
            <a:ext cx="1983357" cy="87451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引入氮气前，未进行完整的开车前安全审查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206647" y="1844824"/>
            <a:ext cx="1726535" cy="80785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人孔未封闭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肘形连接符 49"/>
          <p:cNvCxnSpPr>
            <a:stCxn id="17" idx="0"/>
            <a:endCxn id="20" idx="2"/>
          </p:cNvCxnSpPr>
          <p:nvPr/>
        </p:nvCxnSpPr>
        <p:spPr bwMode="auto">
          <a:xfrm rot="5400000" flipH="1" flipV="1">
            <a:off x="2707095" y="2398926"/>
            <a:ext cx="641314" cy="2084323"/>
          </a:xfrm>
          <a:prstGeom prst="bentConnector3">
            <a:avLst>
              <a:gd name="adj1" fmla="val 5459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肘形连接符 50"/>
          <p:cNvCxnSpPr>
            <a:stCxn id="18" idx="0"/>
            <a:endCxn id="20" idx="2"/>
          </p:cNvCxnSpPr>
          <p:nvPr/>
        </p:nvCxnSpPr>
        <p:spPr bwMode="auto">
          <a:xfrm rot="16200000" flipV="1">
            <a:off x="4795107" y="2395238"/>
            <a:ext cx="586181" cy="2036566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直接连接符 51"/>
          <p:cNvCxnSpPr/>
          <p:nvPr/>
        </p:nvCxnSpPr>
        <p:spPr bwMode="auto">
          <a:xfrm flipH="1">
            <a:off x="4069086" y="3120430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椭圆 16"/>
          <p:cNvSpPr/>
          <p:nvPr/>
        </p:nvSpPr>
        <p:spPr bwMode="auto">
          <a:xfrm>
            <a:off x="1193503" y="3761744"/>
            <a:ext cx="1584176" cy="158417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该人孔作为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C2000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空气试车吹扫出口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564" y="2853730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60" y="4841864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肘形连接符 22"/>
          <p:cNvCxnSpPr>
            <a:stCxn id="24" idx="0"/>
            <a:endCxn id="22" idx="2"/>
          </p:cNvCxnSpPr>
          <p:nvPr/>
        </p:nvCxnSpPr>
        <p:spPr bwMode="auto">
          <a:xfrm rot="16200000" flipV="1">
            <a:off x="6693259" y="4500616"/>
            <a:ext cx="512295" cy="172819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矩形 23"/>
          <p:cNvSpPr/>
          <p:nvPr/>
        </p:nvSpPr>
        <p:spPr bwMode="auto">
          <a:xfrm>
            <a:off x="6949406" y="5620859"/>
            <a:ext cx="1728192" cy="87451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“确认表”未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包含容器关闭相关检查内容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4069914" y="5623531"/>
            <a:ext cx="1728192" cy="87451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使用“确认表”代替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检查表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肘形连接符 27"/>
          <p:cNvCxnSpPr>
            <a:stCxn id="25" idx="0"/>
            <a:endCxn id="22" idx="2"/>
          </p:cNvCxnSpPr>
          <p:nvPr/>
        </p:nvCxnSpPr>
        <p:spPr bwMode="auto">
          <a:xfrm rot="5400000" flipH="1" flipV="1">
            <a:off x="5252177" y="4790398"/>
            <a:ext cx="514967" cy="11513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直接连接符 31"/>
          <p:cNvCxnSpPr/>
          <p:nvPr/>
        </p:nvCxnSpPr>
        <p:spPr bwMode="auto">
          <a:xfrm flipH="1">
            <a:off x="6084940" y="4605302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6544626" y="484186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Action 6 </a:t>
            </a:r>
            <a:endParaRPr lang="zh-CN" altLang="en-US" sz="16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229043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开车前安全审查 </a:t>
            </a:r>
            <a:r>
              <a:rPr kumimoji="1" lang="en-US" altLang="zh-CN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PSSR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407" y="1700808"/>
            <a:ext cx="9361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日烯烃装置引进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氮气未完全依照程序要求和表格做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烯烃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工厂做了风险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评估，相关工程师签了字，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代替程序中的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696" y="2614420"/>
            <a:ext cx="5734142" cy="386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62055" y="640364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此次使用的“确认表”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23" y="3651553"/>
            <a:ext cx="3299593" cy="3129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9407" y="1844824"/>
            <a:ext cx="9361040" cy="1153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装置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大检修后重新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开车使用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简化版清单”，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小组按照审查计划安排召开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审查会议，对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审查清单中的各审查项进行逐项审查，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 “</a:t>
            </a:r>
            <a:r>
              <a:rPr lang="en-GB" altLang="zh-CN" sz="1600" b="1" dirty="0"/>
              <a:t>I. </a:t>
            </a:r>
            <a:r>
              <a:rPr lang="en-US" altLang="zh-CN" sz="1600" b="1" dirty="0" smtClean="0"/>
              <a:t>B1</a:t>
            </a:r>
            <a:r>
              <a:rPr lang="zh-CN" altLang="en-US" sz="1600" b="1" dirty="0"/>
              <a:t>：容器被正确关闭，关闭前完成内部检查确认”。</a:t>
            </a:r>
            <a:endParaRPr lang="zh-CN" altLang="en-US" sz="1600" b="1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178279" y="3341340"/>
          <a:ext cx="9144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name="文档" showAsIcon="1" r:id="rId1" imgW="914400" imgH="828675" progId="Word.Document.12">
                  <p:embed/>
                </p:oleObj>
              </mc:Choice>
              <mc:Fallback>
                <p:oleObj name="文档" showAsIcon="1" r:id="rId1" imgW="914400" imgH="828675" progId="Word.Document.12">
                  <p:embed/>
                  <p:pic>
                    <p:nvPicPr>
                      <p:cNvPr id="0" name="图片 82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78279" y="3341340"/>
                        <a:ext cx="914400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3" t="79802" r="4690" b="10937"/>
          <a:stretch>
            <a:fillRect/>
          </a:stretch>
        </p:blipFill>
        <p:spPr bwMode="auto">
          <a:xfrm>
            <a:off x="329407" y="3356992"/>
            <a:ext cx="7018535" cy="1364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666111" y="3687787"/>
            <a:ext cx="2016224" cy="597663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空气吹扫出风口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无防护措施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肘形连接符 34"/>
          <p:cNvCxnSpPr>
            <a:stCxn id="34" idx="0"/>
            <a:endCxn id="40" idx="2"/>
          </p:cNvCxnSpPr>
          <p:nvPr/>
        </p:nvCxnSpPr>
        <p:spPr bwMode="auto">
          <a:xfrm rot="16200000" flipV="1">
            <a:off x="5920607" y="1934171"/>
            <a:ext cx="533406" cy="2973826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矩形 47"/>
          <p:cNvSpPr/>
          <p:nvPr/>
        </p:nvSpPr>
        <p:spPr bwMode="auto">
          <a:xfrm>
            <a:off x="1625551" y="3687787"/>
            <a:ext cx="2016224" cy="58371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受限空间警示牌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悬挂不当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肘形连接符 24"/>
          <p:cNvCxnSpPr>
            <a:stCxn id="48" idx="0"/>
            <a:endCxn id="40" idx="2"/>
          </p:cNvCxnSpPr>
          <p:nvPr/>
        </p:nvCxnSpPr>
        <p:spPr bwMode="auto">
          <a:xfrm rot="5400000" flipH="1" flipV="1">
            <a:off x="3400327" y="2387717"/>
            <a:ext cx="533406" cy="2066734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矩形 23"/>
          <p:cNvSpPr/>
          <p:nvPr/>
        </p:nvSpPr>
        <p:spPr bwMode="auto">
          <a:xfrm>
            <a:off x="3188229" y="2042840"/>
            <a:ext cx="3024337" cy="64807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其他外力作用，掉入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>
            <a:stCxn id="24" idx="2"/>
            <a:endCxn id="40" idx="0"/>
          </p:cNvCxnSpPr>
          <p:nvPr/>
        </p:nvCxnSpPr>
        <p:spPr bwMode="auto">
          <a:xfrm flipH="1">
            <a:off x="4700397" y="2690912"/>
            <a:ext cx="1" cy="1967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047" y="2887681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矩形 46"/>
          <p:cNvSpPr/>
          <p:nvPr/>
        </p:nvSpPr>
        <p:spPr bwMode="auto">
          <a:xfrm>
            <a:off x="3345122" y="4983931"/>
            <a:ext cx="1736813" cy="58371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监督检查不足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肘形连接符 48"/>
          <p:cNvCxnSpPr>
            <a:stCxn id="47" idx="0"/>
          </p:cNvCxnSpPr>
          <p:nvPr/>
        </p:nvCxnSpPr>
        <p:spPr bwMode="auto">
          <a:xfrm rot="16200000" flipV="1">
            <a:off x="3758744" y="4529146"/>
            <a:ext cx="174196" cy="735374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矩形 49"/>
          <p:cNvSpPr/>
          <p:nvPr/>
        </p:nvSpPr>
        <p:spPr bwMode="auto">
          <a:xfrm>
            <a:off x="185391" y="4983931"/>
            <a:ext cx="1440160" cy="58371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标准不完善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肘形连接符 50"/>
          <p:cNvCxnSpPr>
            <a:stCxn id="50" idx="0"/>
          </p:cNvCxnSpPr>
          <p:nvPr/>
        </p:nvCxnSpPr>
        <p:spPr bwMode="auto">
          <a:xfrm rot="5400000" flipH="1" flipV="1">
            <a:off x="2331977" y="3383231"/>
            <a:ext cx="174194" cy="3027207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直接连接符 52"/>
          <p:cNvCxnSpPr/>
          <p:nvPr/>
        </p:nvCxnSpPr>
        <p:spPr bwMode="auto">
          <a:xfrm flipH="1">
            <a:off x="2645155" y="4285450"/>
            <a:ext cx="1" cy="10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直接连接符 53"/>
          <p:cNvCxnSpPr/>
          <p:nvPr/>
        </p:nvCxnSpPr>
        <p:spPr bwMode="auto">
          <a:xfrm>
            <a:off x="2644329" y="4629724"/>
            <a:ext cx="827" cy="3542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979" y="4422530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矩形 58"/>
          <p:cNvSpPr/>
          <p:nvPr/>
        </p:nvSpPr>
        <p:spPr bwMode="auto">
          <a:xfrm>
            <a:off x="1841575" y="4983931"/>
            <a:ext cx="1346654" cy="58370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不规范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7953634" y="4983931"/>
            <a:ext cx="1736813" cy="58371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风险未辨识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肘形连接符 60"/>
          <p:cNvCxnSpPr>
            <a:stCxn id="60" idx="0"/>
          </p:cNvCxnSpPr>
          <p:nvPr/>
        </p:nvCxnSpPr>
        <p:spPr bwMode="auto">
          <a:xfrm rot="16200000" flipV="1">
            <a:off x="7961560" y="4123449"/>
            <a:ext cx="152593" cy="1568371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2" name="矩形 61"/>
          <p:cNvSpPr/>
          <p:nvPr/>
        </p:nvSpPr>
        <p:spPr bwMode="auto">
          <a:xfrm>
            <a:off x="5297958" y="5005530"/>
            <a:ext cx="2387252" cy="58371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空气吹扫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方案不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3" name="肘形连接符 62"/>
          <p:cNvCxnSpPr>
            <a:stCxn id="62" idx="0"/>
          </p:cNvCxnSpPr>
          <p:nvPr/>
        </p:nvCxnSpPr>
        <p:spPr bwMode="auto">
          <a:xfrm rot="5400000" flipH="1" flipV="1">
            <a:off x="6785534" y="4537396"/>
            <a:ext cx="174185" cy="762085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直接连接符 63"/>
          <p:cNvCxnSpPr/>
          <p:nvPr/>
        </p:nvCxnSpPr>
        <p:spPr bwMode="auto">
          <a:xfrm flipH="1">
            <a:off x="7674223" y="4285450"/>
            <a:ext cx="1" cy="10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直接连接符 64"/>
          <p:cNvCxnSpPr/>
          <p:nvPr/>
        </p:nvCxnSpPr>
        <p:spPr bwMode="auto">
          <a:xfrm>
            <a:off x="7684889" y="4629724"/>
            <a:ext cx="829" cy="20161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539" y="4422530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2990034" y="4299453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Action 9</a:t>
            </a:r>
            <a:r>
              <a:rPr lang="zh-CN" altLang="en-US" sz="1600" dirty="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，</a:t>
            </a:r>
            <a:r>
              <a:rPr lang="en-US" altLang="zh-CN" sz="1600" dirty="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10 </a:t>
            </a:r>
            <a:endParaRPr lang="zh-CN" altLang="en-US" sz="16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101962" y="4299453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Action 4 </a:t>
            </a:r>
            <a:endParaRPr lang="zh-CN" altLang="en-US" sz="16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23"/>
          <p:cNvSpPr>
            <a:spLocks noChangeArrowheads="1"/>
          </p:cNvSpPr>
          <p:nvPr/>
        </p:nvSpPr>
        <p:spPr bwMode="auto">
          <a:xfrm>
            <a:off x="0" y="1484313"/>
            <a:ext cx="9875838" cy="3603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矩形 19"/>
          <p:cNvSpPr>
            <a:spLocks noChangeArrowheads="1"/>
          </p:cNvSpPr>
          <p:nvPr/>
        </p:nvSpPr>
        <p:spPr bwMode="auto">
          <a:xfrm>
            <a:off x="977900" y="404813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b="1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受限空间警示牌</a:t>
            </a:r>
            <a:endParaRPr kumimoji="1" lang="zh-CN" altLang="en-US" sz="3200" b="1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 descr="C:\Users\lu.yuan\AppData\Local\Microsoft\Windows\Temporary Internet Files\Content.Outlook\L8EUXP0Y\这次大修使用的受限空间牌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13396" r="565" b="3415"/>
          <a:stretch>
            <a:fillRect/>
          </a:stretch>
        </p:blipFill>
        <p:spPr bwMode="auto">
          <a:xfrm>
            <a:off x="5081935" y="2431868"/>
            <a:ext cx="4110135" cy="261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9576" y="5517232"/>
            <a:ext cx="3600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罐内的受限空间警示牌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3" t="52700" r="13305"/>
          <a:stretch>
            <a:fillRect/>
          </a:stretch>
        </p:blipFill>
        <p:spPr bwMode="auto">
          <a:xfrm>
            <a:off x="609931" y="2093157"/>
            <a:ext cx="4320480" cy="32950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1" name="图片 20" descr="C:\Users\lu.yuan\AppData\Local\Microsoft\Windows\Temporary Internet Files\Content.Word\IMG_20181127_111830.jp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802" y="2261381"/>
            <a:ext cx="2429286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4" descr="C:\Users\lu.yuan\AppData\Local\Microsoft\Windows\Temporary Internet Files\Content.Word\IMG_20181127_11221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315" y="2255826"/>
            <a:ext cx="2430238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121495" y="5796553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调查小组检查了悬挂于其他人孔处的受限空间警示牌，发现只以铁丝绑扎上方两个穿孔处，存在受到外力作用后，掉落进入受限空间内的可能。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 bwMode="auto">
          <a:xfrm flipH="1">
            <a:off x="2024091" y="4474627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flipH="1">
            <a:off x="5405970" y="2436654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矩形 19"/>
          <p:cNvSpPr/>
          <p:nvPr/>
        </p:nvSpPr>
        <p:spPr bwMode="auto">
          <a:xfrm>
            <a:off x="4577879" y="3501008"/>
            <a:ext cx="1656183" cy="576064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取出吹扫出的杂物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 bwMode="auto">
          <a:xfrm>
            <a:off x="5405144" y="2904406"/>
            <a:ext cx="827" cy="5966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矩形 37"/>
          <p:cNvSpPr/>
          <p:nvPr/>
        </p:nvSpPr>
        <p:spPr bwMode="auto">
          <a:xfrm>
            <a:off x="4145831" y="1772816"/>
            <a:ext cx="2520280" cy="64807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清理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肘形连接符 56"/>
          <p:cNvCxnSpPr>
            <a:stCxn id="23" idx="0"/>
          </p:cNvCxnSpPr>
          <p:nvPr/>
        </p:nvCxnSpPr>
        <p:spPr bwMode="auto">
          <a:xfrm rot="5400000" flipH="1" flipV="1">
            <a:off x="3602564" y="1560924"/>
            <a:ext cx="361612" cy="3518557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肘形连接符 57"/>
          <p:cNvCxnSpPr>
            <a:stCxn id="24" idx="0"/>
          </p:cNvCxnSpPr>
          <p:nvPr/>
        </p:nvCxnSpPr>
        <p:spPr bwMode="auto">
          <a:xfrm rot="16200000" flipV="1">
            <a:off x="6870851" y="1762334"/>
            <a:ext cx="360842" cy="311811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1232003" y="3501008"/>
            <a:ext cx="1584177" cy="57606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取出受限空间警示牌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7962255" y="3501810"/>
            <a:ext cx="1296144" cy="467651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取出工具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 flipH="1">
            <a:off x="2024090" y="4080286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41" y="4303762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肘形连接符 32"/>
          <p:cNvCxnSpPr>
            <a:stCxn id="28" idx="0"/>
            <a:endCxn id="30" idx="2"/>
          </p:cNvCxnSpPr>
          <p:nvPr/>
        </p:nvCxnSpPr>
        <p:spPr bwMode="auto">
          <a:xfrm rot="16200000" flipV="1">
            <a:off x="4329107" y="2265446"/>
            <a:ext cx="417150" cy="502718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矩形 27"/>
          <p:cNvSpPr/>
          <p:nvPr/>
        </p:nvSpPr>
        <p:spPr bwMode="auto">
          <a:xfrm>
            <a:off x="5771882" y="4987612"/>
            <a:ext cx="2558780" cy="864898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操作工指挥承包商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罐内拾取受限空间警示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545431" y="4988414"/>
            <a:ext cx="2407796" cy="86409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发现受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限空间警示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牌在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罐内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肘形连接符 34"/>
          <p:cNvCxnSpPr>
            <a:stCxn id="34" idx="0"/>
            <a:endCxn id="30" idx="2"/>
          </p:cNvCxnSpPr>
          <p:nvPr/>
        </p:nvCxnSpPr>
        <p:spPr bwMode="auto">
          <a:xfrm rot="5400000" flipH="1" flipV="1">
            <a:off x="1677734" y="4642057"/>
            <a:ext cx="417952" cy="27476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397" y="2636912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直接连接符 31"/>
          <p:cNvCxnSpPr/>
          <p:nvPr/>
        </p:nvCxnSpPr>
        <p:spPr bwMode="auto">
          <a:xfrm>
            <a:off x="4577879" y="3501008"/>
            <a:ext cx="1656183" cy="5760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直接连接符 35"/>
          <p:cNvCxnSpPr/>
          <p:nvPr/>
        </p:nvCxnSpPr>
        <p:spPr bwMode="auto">
          <a:xfrm flipV="1">
            <a:off x="4577879" y="3501810"/>
            <a:ext cx="1656183" cy="5752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直接连接符 36"/>
          <p:cNvCxnSpPr/>
          <p:nvPr/>
        </p:nvCxnSpPr>
        <p:spPr bwMode="auto">
          <a:xfrm>
            <a:off x="7962255" y="3501810"/>
            <a:ext cx="1296144" cy="4676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直接连接符 46"/>
          <p:cNvCxnSpPr/>
          <p:nvPr/>
        </p:nvCxnSpPr>
        <p:spPr bwMode="auto">
          <a:xfrm flipV="1">
            <a:off x="7962255" y="3501810"/>
            <a:ext cx="1296144" cy="4676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矩形 47"/>
          <p:cNvSpPr/>
          <p:nvPr/>
        </p:nvSpPr>
        <p:spPr bwMode="auto">
          <a:xfrm>
            <a:off x="3217524" y="5013176"/>
            <a:ext cx="2152443" cy="864096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承包商自行进入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拾取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（基本排除）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肘形连接符 24"/>
          <p:cNvCxnSpPr>
            <a:stCxn id="48" idx="0"/>
            <a:endCxn id="30" idx="2"/>
          </p:cNvCxnSpPr>
          <p:nvPr/>
        </p:nvCxnSpPr>
        <p:spPr bwMode="auto">
          <a:xfrm rot="16200000" flipV="1">
            <a:off x="2937562" y="3656991"/>
            <a:ext cx="442714" cy="226965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直接连接符 38"/>
          <p:cNvCxnSpPr/>
          <p:nvPr/>
        </p:nvCxnSpPr>
        <p:spPr bwMode="auto">
          <a:xfrm>
            <a:off x="3215259" y="5012374"/>
            <a:ext cx="2137793" cy="86489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直接连接符 39"/>
          <p:cNvCxnSpPr/>
          <p:nvPr/>
        </p:nvCxnSpPr>
        <p:spPr bwMode="auto">
          <a:xfrm flipV="1">
            <a:off x="3190778" y="5013178"/>
            <a:ext cx="2152442" cy="8640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虚尾箭头 52"/>
          <p:cNvSpPr/>
          <p:nvPr/>
        </p:nvSpPr>
        <p:spPr bwMode="auto">
          <a:xfrm rot="5400000">
            <a:off x="6849638" y="6176809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>
            <a:stCxn id="38" idx="2"/>
          </p:cNvCxnSpPr>
          <p:nvPr/>
        </p:nvCxnSpPr>
        <p:spPr bwMode="auto">
          <a:xfrm flipH="1">
            <a:off x="4757899" y="3105264"/>
            <a:ext cx="1" cy="4545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直接连接符 51"/>
          <p:cNvCxnSpPr/>
          <p:nvPr/>
        </p:nvCxnSpPr>
        <p:spPr bwMode="auto">
          <a:xfrm>
            <a:off x="4757072" y="3791023"/>
            <a:ext cx="0" cy="2365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矩形 37"/>
          <p:cNvSpPr/>
          <p:nvPr/>
        </p:nvSpPr>
        <p:spPr bwMode="auto">
          <a:xfrm>
            <a:off x="3497760" y="2204863"/>
            <a:ext cx="2520279" cy="900401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工指挥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罐内拾取受限空间警示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肘形连接符 56"/>
          <p:cNvCxnSpPr>
            <a:stCxn id="23" idx="0"/>
            <a:endCxn id="27" idx="2"/>
          </p:cNvCxnSpPr>
          <p:nvPr/>
        </p:nvCxnSpPr>
        <p:spPr bwMode="auto">
          <a:xfrm rot="5400000" flipH="1" flipV="1">
            <a:off x="3705387" y="3331367"/>
            <a:ext cx="596602" cy="1515914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肘形连接符 57"/>
          <p:cNvCxnSpPr>
            <a:stCxn id="24" idx="0"/>
            <a:endCxn id="27" idx="2"/>
          </p:cNvCxnSpPr>
          <p:nvPr/>
        </p:nvCxnSpPr>
        <p:spPr bwMode="auto">
          <a:xfrm rot="16200000" flipV="1">
            <a:off x="5192872" y="3359796"/>
            <a:ext cx="597404" cy="145985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2345631" y="4387625"/>
            <a:ext cx="1800200" cy="57606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操作工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违章指挥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4937919" y="4388427"/>
            <a:ext cx="2567167" cy="69675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承包商未对违章指挥提出异议，进入受限空间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295" y="3524323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虚尾箭头 31"/>
          <p:cNvSpPr/>
          <p:nvPr/>
        </p:nvSpPr>
        <p:spPr bwMode="auto">
          <a:xfrm rot="5400000">
            <a:off x="3044096" y="5466839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flipH="1">
            <a:off x="4613882" y="2628926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矩形 37"/>
          <p:cNvSpPr/>
          <p:nvPr/>
        </p:nvSpPr>
        <p:spPr bwMode="auto">
          <a:xfrm>
            <a:off x="3497759" y="1965088"/>
            <a:ext cx="2232248" cy="64807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操作工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违章指挥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肘形连接符 56"/>
          <p:cNvCxnSpPr>
            <a:stCxn id="31" idx="2"/>
            <a:endCxn id="24" idx="0"/>
          </p:cNvCxnSpPr>
          <p:nvPr/>
        </p:nvCxnSpPr>
        <p:spPr bwMode="auto">
          <a:xfrm rot="16200000" flipH="1">
            <a:off x="5161159" y="2476566"/>
            <a:ext cx="452586" cy="154879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1913583" y="3477256"/>
            <a:ext cx="1944216" cy="815840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培训，不知道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许可和受限空间作业程序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09" y="2757176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 bwMode="auto">
          <a:xfrm>
            <a:off x="5297546" y="3477256"/>
            <a:ext cx="1728606" cy="81584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知道作业许可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和受限空间作业程序未执行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 bwMode="auto">
          <a:xfrm>
            <a:off x="1913583" y="3477256"/>
            <a:ext cx="1944216" cy="815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直接连接符 35"/>
          <p:cNvCxnSpPr/>
          <p:nvPr/>
        </p:nvCxnSpPr>
        <p:spPr bwMode="auto">
          <a:xfrm flipV="1">
            <a:off x="1913583" y="3478058"/>
            <a:ext cx="1944216" cy="8150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肘形连接符 48"/>
          <p:cNvCxnSpPr>
            <a:stCxn id="23" idx="0"/>
            <a:endCxn id="31" idx="2"/>
          </p:cNvCxnSpPr>
          <p:nvPr/>
        </p:nvCxnSpPr>
        <p:spPr bwMode="auto">
          <a:xfrm rot="5400000" flipH="1" flipV="1">
            <a:off x="3523080" y="2387281"/>
            <a:ext cx="452586" cy="172736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虚尾箭头 34"/>
          <p:cNvSpPr/>
          <p:nvPr/>
        </p:nvSpPr>
        <p:spPr bwMode="auto">
          <a:xfrm rot="5400000">
            <a:off x="2684055" y="4584316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13384" y="1628800"/>
            <a:ext cx="9610451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indent="457200" algn="just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消防队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接到报警后，立刻赶赴事故现场实施救援。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9:14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9:15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张某、于某分别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被救出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送往医院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抢救，后经抢救无效于当晚死亡。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22300" y="152400"/>
            <a:ext cx="8610600" cy="1143000"/>
          </a:xfrm>
        </p:spPr>
        <p:txBody>
          <a:bodyPr/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事故简介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2" t="58895" r="13119" b="153"/>
          <a:stretch>
            <a:fillRect/>
          </a:stretch>
        </p:blipFill>
        <p:spPr bwMode="auto">
          <a:xfrm>
            <a:off x="2417639" y="2635646"/>
            <a:ext cx="5637762" cy="410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6750566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员工与承包商参加受限空间培训情况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3" name="图片 2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03" y="2636912"/>
            <a:ext cx="4351655" cy="234315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682458" y="220486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员工入厂三级培训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85" y="2636912"/>
            <a:ext cx="3916514" cy="226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5513983" y="2204864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承包商入厂培训和装置级培训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859212" y="3832473"/>
            <a:ext cx="864096" cy="19657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5324475" y="2809503"/>
            <a:ext cx="3981549" cy="43204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5341885" y="4129830"/>
            <a:ext cx="3916514" cy="43204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203" y="5445224"/>
            <a:ext cx="7277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员工与承包商均参加过组织的入厂培训和受限空间专项培训，通过考试并有记录。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639787" y="3304431"/>
            <a:ext cx="1290019" cy="19657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6750566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员工与承包商参加受限空间培训情况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1793" y="5805264"/>
            <a:ext cx="78911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都持有上海市安全生产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协会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发予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“有毒有害与受限空间作业证”。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 descr="C:\Users\lu.yuan\Desktop\1126\基本信息\16-4名人员受限空间证\IMG_20181127_093954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93299" y="1474792"/>
            <a:ext cx="2283871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17" t="24547" r="8996"/>
          <a:stretch>
            <a:fillRect/>
          </a:stretch>
        </p:blipFill>
        <p:spPr bwMode="auto">
          <a:xfrm>
            <a:off x="4943996" y="1911201"/>
            <a:ext cx="2724150" cy="224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/>
          <p:nvPr/>
        </p:nvPicPr>
        <p:blipFill rotWithShape="1">
          <a:blip r:embed="rId3"/>
          <a:srcRect l="29024" t="14129" r="28434" b="39759"/>
          <a:stretch>
            <a:fillRect/>
          </a:stretch>
        </p:blipFill>
        <p:spPr bwMode="auto">
          <a:xfrm>
            <a:off x="5683895" y="2348880"/>
            <a:ext cx="3142456" cy="2554287"/>
          </a:xfrm>
          <a:prstGeom prst="rect">
            <a:avLst/>
          </a:prstGeom>
          <a:ln>
            <a:noFill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189" r="1817" b="6687"/>
          <a:stretch>
            <a:fillRect/>
          </a:stretch>
        </p:blipFill>
        <p:spPr bwMode="auto">
          <a:xfrm>
            <a:off x="6594103" y="2959349"/>
            <a:ext cx="2652713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flipH="1">
            <a:off x="4613882" y="2628926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矩形 37"/>
          <p:cNvSpPr/>
          <p:nvPr/>
        </p:nvSpPr>
        <p:spPr bwMode="auto">
          <a:xfrm>
            <a:off x="3497759" y="1965088"/>
            <a:ext cx="2232248" cy="64807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操作工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违章指挥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肘形连接符 56"/>
          <p:cNvCxnSpPr>
            <a:stCxn id="31" idx="2"/>
            <a:endCxn id="24" idx="0"/>
          </p:cNvCxnSpPr>
          <p:nvPr/>
        </p:nvCxnSpPr>
        <p:spPr bwMode="auto">
          <a:xfrm rot="16200000" flipH="1">
            <a:off x="5161159" y="2476566"/>
            <a:ext cx="452586" cy="154879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1913583" y="3477256"/>
            <a:ext cx="1944216" cy="815840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培训，不知道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许可和受限空间作业程序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09" y="2757176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 bwMode="auto">
          <a:xfrm>
            <a:off x="5297546" y="3477256"/>
            <a:ext cx="1728606" cy="81584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知道作业许可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和受限空间作业程序未执行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 bwMode="auto">
          <a:xfrm>
            <a:off x="1913583" y="3477256"/>
            <a:ext cx="1944216" cy="815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直接连接符 35"/>
          <p:cNvCxnSpPr/>
          <p:nvPr/>
        </p:nvCxnSpPr>
        <p:spPr bwMode="auto">
          <a:xfrm flipV="1">
            <a:off x="1913583" y="3478058"/>
            <a:ext cx="1944216" cy="8150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矩形 36"/>
          <p:cNvSpPr/>
          <p:nvPr/>
        </p:nvSpPr>
        <p:spPr bwMode="auto">
          <a:xfrm>
            <a:off x="7194454" y="5312458"/>
            <a:ext cx="2135746" cy="85284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员工奖惩未有效执行，违规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成本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低，存在侥幸心理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102" y="4509120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" name="直接连接符 40"/>
          <p:cNvCxnSpPr>
            <a:stCxn id="24" idx="2"/>
            <a:endCxn id="40" idx="0"/>
          </p:cNvCxnSpPr>
          <p:nvPr/>
        </p:nvCxnSpPr>
        <p:spPr bwMode="auto">
          <a:xfrm>
            <a:off x="6161849" y="4293096"/>
            <a:ext cx="0" cy="2160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肘形连接符 41"/>
          <p:cNvCxnSpPr>
            <a:stCxn id="40" idx="2"/>
            <a:endCxn id="37" idx="0"/>
          </p:cNvCxnSpPr>
          <p:nvPr/>
        </p:nvCxnSpPr>
        <p:spPr bwMode="auto">
          <a:xfrm rot="16200000" flipH="1">
            <a:off x="6944166" y="3994297"/>
            <a:ext cx="535844" cy="210047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肘形连接符 42"/>
          <p:cNvCxnSpPr>
            <a:stCxn id="40" idx="2"/>
            <a:endCxn id="21" idx="0"/>
          </p:cNvCxnSpPr>
          <p:nvPr/>
        </p:nvCxnSpPr>
        <p:spPr bwMode="auto">
          <a:xfrm rot="16200000" flipH="1">
            <a:off x="5899140" y="5039322"/>
            <a:ext cx="525830" cy="41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肘形连接符 48"/>
          <p:cNvCxnSpPr>
            <a:stCxn id="23" idx="0"/>
            <a:endCxn id="31" idx="2"/>
          </p:cNvCxnSpPr>
          <p:nvPr/>
        </p:nvCxnSpPr>
        <p:spPr bwMode="auto">
          <a:xfrm rot="5400000" flipH="1" flipV="1">
            <a:off x="3523080" y="2387281"/>
            <a:ext cx="452586" cy="172736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6449673" y="4341566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Action 7 </a:t>
            </a:r>
            <a:endParaRPr lang="zh-CN" altLang="en-US" sz="16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5297959" y="5302444"/>
            <a:ext cx="1728606" cy="69675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怕麻烦，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走捷径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3425751" y="5302444"/>
            <a:ext cx="1728606" cy="69675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对风险和后果认识不足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肘形连接符 27"/>
          <p:cNvCxnSpPr>
            <a:stCxn id="40" idx="2"/>
            <a:endCxn id="22" idx="0"/>
          </p:cNvCxnSpPr>
          <p:nvPr/>
        </p:nvCxnSpPr>
        <p:spPr bwMode="auto">
          <a:xfrm rot="5400000">
            <a:off x="4963037" y="4103632"/>
            <a:ext cx="525830" cy="187179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 bwMode="auto">
          <a:xfrm flipH="1">
            <a:off x="7324850" y="4762659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flipH="1">
            <a:off x="4757898" y="2724686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直接连接符 51"/>
          <p:cNvCxnSpPr/>
          <p:nvPr/>
        </p:nvCxnSpPr>
        <p:spPr bwMode="auto">
          <a:xfrm>
            <a:off x="4757072" y="3192438"/>
            <a:ext cx="0" cy="2365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矩形 37"/>
          <p:cNvSpPr/>
          <p:nvPr/>
        </p:nvSpPr>
        <p:spPr bwMode="auto">
          <a:xfrm>
            <a:off x="3065712" y="2060848"/>
            <a:ext cx="3482492" cy="64807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工指挥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罐内拾取受限空间警示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肘形连接符 56"/>
          <p:cNvCxnSpPr>
            <a:stCxn id="23" idx="0"/>
          </p:cNvCxnSpPr>
          <p:nvPr/>
        </p:nvCxnSpPr>
        <p:spPr bwMode="auto">
          <a:xfrm rot="5400000" flipH="1" flipV="1">
            <a:off x="4321399" y="1847712"/>
            <a:ext cx="361605" cy="3521053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肘形连接符 57"/>
          <p:cNvCxnSpPr>
            <a:stCxn id="24" idx="0"/>
          </p:cNvCxnSpPr>
          <p:nvPr/>
        </p:nvCxnSpPr>
        <p:spPr bwMode="auto">
          <a:xfrm rot="16200000" flipV="1">
            <a:off x="5905023" y="2368122"/>
            <a:ext cx="360842" cy="2482598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1841575" y="3789040"/>
            <a:ext cx="1800200" cy="57606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操作工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违章指挥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 flipH="1">
            <a:off x="7324849" y="4368318"/>
            <a:ext cx="1" cy="236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499" y="4591794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肘形连接符 32"/>
          <p:cNvCxnSpPr>
            <a:stCxn id="28" idx="0"/>
            <a:endCxn id="30" idx="2"/>
          </p:cNvCxnSpPr>
          <p:nvPr/>
        </p:nvCxnSpPr>
        <p:spPr bwMode="auto">
          <a:xfrm rot="5400000" flipH="1" flipV="1">
            <a:off x="5297958" y="3274317"/>
            <a:ext cx="442714" cy="361106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矩形 27"/>
          <p:cNvSpPr/>
          <p:nvPr/>
        </p:nvSpPr>
        <p:spPr bwMode="auto">
          <a:xfrm>
            <a:off x="2561650" y="5301208"/>
            <a:ext cx="2304261" cy="86409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安全意识不足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31509" y="5301208"/>
            <a:ext cx="2016224" cy="86409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安全文化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肘形连接符 34"/>
          <p:cNvCxnSpPr>
            <a:stCxn id="34" idx="0"/>
            <a:endCxn id="30" idx="2"/>
          </p:cNvCxnSpPr>
          <p:nvPr/>
        </p:nvCxnSpPr>
        <p:spPr bwMode="auto">
          <a:xfrm rot="16200000" flipV="1">
            <a:off x="7410878" y="4772465"/>
            <a:ext cx="442714" cy="61477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矩形 47"/>
          <p:cNvSpPr/>
          <p:nvPr/>
        </p:nvSpPr>
        <p:spPr bwMode="auto">
          <a:xfrm>
            <a:off x="5081934" y="5301208"/>
            <a:ext cx="1656185" cy="86409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培训存在缺陷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肘形连接符 24"/>
          <p:cNvCxnSpPr>
            <a:stCxn id="48" idx="0"/>
            <a:endCxn id="30" idx="2"/>
          </p:cNvCxnSpPr>
          <p:nvPr/>
        </p:nvCxnSpPr>
        <p:spPr bwMode="auto">
          <a:xfrm rot="5400000" flipH="1" flipV="1">
            <a:off x="6396081" y="4372440"/>
            <a:ext cx="442714" cy="141482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矩形 23"/>
          <p:cNvSpPr/>
          <p:nvPr/>
        </p:nvSpPr>
        <p:spPr bwMode="auto">
          <a:xfrm>
            <a:off x="6043159" y="3789842"/>
            <a:ext cx="2567167" cy="69675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承包商未对违章指挥提出异议，进入受限空间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27419" y="4593382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Action 8 </a:t>
            </a:r>
            <a:endParaRPr lang="zh-CN" altLang="en-US" sz="16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70" y="2946530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141577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分包商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5431" y="1772816"/>
            <a:ext cx="885698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承包商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与分包商管理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涉及此次事故的承包商为浙江巨星公司员工。浙江巨兴公司是宁波工程公司的分包商，未在使用业务部门备案。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与宁波工程公司上海金山分公司签订的大修合同中，未约定保运组织与管理内容。宁波工程公司未与保运分包商签订保运合同，以及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HSE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协议。保运单位浙江巨兴公司未编制保运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HSE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策划方案。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50016" y="2367464"/>
            <a:ext cx="1726535" cy="57606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员工进入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受限空间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646902" y="4077072"/>
            <a:ext cx="1451257" cy="50405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无防护救援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3210403" y="4077072"/>
            <a:ext cx="719253" cy="504056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清理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2000311" y="4077072"/>
            <a:ext cx="719250" cy="504056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/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2000311" y="4077072"/>
            <a:ext cx="720231" cy="5040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接连接符 29"/>
          <p:cNvCxnSpPr/>
          <p:nvPr/>
        </p:nvCxnSpPr>
        <p:spPr bwMode="auto">
          <a:xfrm flipV="1">
            <a:off x="2019420" y="4077073"/>
            <a:ext cx="682910" cy="50405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矩形 35"/>
          <p:cNvSpPr/>
          <p:nvPr/>
        </p:nvSpPr>
        <p:spPr bwMode="auto">
          <a:xfrm>
            <a:off x="3848359" y="2063666"/>
            <a:ext cx="1737632" cy="288032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人为因素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 bwMode="auto">
          <a:xfrm>
            <a:off x="3209576" y="4077072"/>
            <a:ext cx="720231" cy="5040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直接连接符 48"/>
          <p:cNvCxnSpPr/>
          <p:nvPr/>
        </p:nvCxnSpPr>
        <p:spPr bwMode="auto">
          <a:xfrm flipV="1">
            <a:off x="3228685" y="4077073"/>
            <a:ext cx="682910" cy="50405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肘形连接符 49"/>
          <p:cNvCxnSpPr>
            <a:stCxn id="23" idx="0"/>
            <a:endCxn id="25" idx="2"/>
          </p:cNvCxnSpPr>
          <p:nvPr/>
        </p:nvCxnSpPr>
        <p:spPr bwMode="auto">
          <a:xfrm rot="5400000" flipH="1" flipV="1">
            <a:off x="3849289" y="3213079"/>
            <a:ext cx="584734" cy="114325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直接连接符 51"/>
          <p:cNvCxnSpPr>
            <a:stCxn id="10" idx="2"/>
            <a:endCxn id="25" idx="0"/>
          </p:cNvCxnSpPr>
          <p:nvPr/>
        </p:nvCxnSpPr>
        <p:spPr bwMode="auto">
          <a:xfrm flipH="1">
            <a:off x="4713283" y="2943528"/>
            <a:ext cx="1" cy="28131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肘形连接符 41"/>
          <p:cNvCxnSpPr>
            <a:stCxn id="24" idx="0"/>
            <a:endCxn id="25" idx="2"/>
          </p:cNvCxnSpPr>
          <p:nvPr/>
        </p:nvCxnSpPr>
        <p:spPr bwMode="auto">
          <a:xfrm rot="5400000" flipH="1" flipV="1">
            <a:off x="3244242" y="2608032"/>
            <a:ext cx="584734" cy="235334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矩形 2"/>
          <p:cNvSpPr/>
          <p:nvPr/>
        </p:nvSpPr>
        <p:spPr>
          <a:xfrm>
            <a:off x="185392" y="5085184"/>
            <a:ext cx="95770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根据目击者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罐内晕倒后，靠坐在人孔下方的罐壁上，因此在人孔处探身后可以用手抓到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操作工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发现张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晕倒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在罐内，立刻呼叫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与其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一起，试图将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拉出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情急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之下跨坐在人孔上，上半身探入罐内去拉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随后发生窒息晕倒跌入罐内。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立即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停止救援并大声呼救。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外操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承包商都未配备对讲机，因此未能第一时间联系到值班长和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消防队。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536" y="3224844"/>
            <a:ext cx="267494" cy="2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肘形连接符 25"/>
          <p:cNvCxnSpPr>
            <a:stCxn id="25" idx="2"/>
            <a:endCxn id="22" idx="0"/>
          </p:cNvCxnSpPr>
          <p:nvPr/>
        </p:nvCxnSpPr>
        <p:spPr bwMode="auto">
          <a:xfrm rot="16200000" flipH="1">
            <a:off x="5250540" y="2955081"/>
            <a:ext cx="584734" cy="165924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虚尾箭头 31"/>
          <p:cNvSpPr/>
          <p:nvPr/>
        </p:nvSpPr>
        <p:spPr bwMode="auto">
          <a:xfrm rot="5400000">
            <a:off x="7292568" y="4170695"/>
            <a:ext cx="403270" cy="360040"/>
          </a:xfrm>
          <a:prstGeom prst="stripedRightArrow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4698722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根本原因分析（逻辑树）</a:t>
            </a:r>
            <a:endParaRPr kumimoji="1" lang="zh-CN" altLang="en-US" sz="3200" kern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658940" y="1939852"/>
            <a:ext cx="1726535" cy="57606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无防护救援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肘形连接符 50"/>
          <p:cNvCxnSpPr>
            <a:stCxn id="38" idx="0"/>
            <a:endCxn id="21" idx="2"/>
          </p:cNvCxnSpPr>
          <p:nvPr/>
        </p:nvCxnSpPr>
        <p:spPr bwMode="auto">
          <a:xfrm rot="5400000" flipH="1" flipV="1">
            <a:off x="3560795" y="2853896"/>
            <a:ext cx="793663" cy="112266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直接连接符 51"/>
          <p:cNvCxnSpPr>
            <a:stCxn id="10" idx="2"/>
            <a:endCxn id="21" idx="0"/>
          </p:cNvCxnSpPr>
          <p:nvPr/>
        </p:nvCxnSpPr>
        <p:spPr bwMode="auto">
          <a:xfrm flipH="1">
            <a:off x="4518961" y="2515916"/>
            <a:ext cx="3247" cy="2357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矩形 36"/>
          <p:cNvSpPr/>
          <p:nvPr/>
        </p:nvSpPr>
        <p:spPr bwMode="auto">
          <a:xfrm>
            <a:off x="5232019" y="3809242"/>
            <a:ext cx="1451257" cy="93610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受限空间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应急救援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知识与技能不足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2273623" y="3812061"/>
            <a:ext cx="2245338" cy="220922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情况紧急，在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内晕倒的承包商离人孔较近，伸手就能拉到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3" name="肘形连接符 52"/>
          <p:cNvCxnSpPr>
            <a:stCxn id="37" idx="0"/>
            <a:endCxn id="21" idx="2"/>
          </p:cNvCxnSpPr>
          <p:nvPr/>
        </p:nvCxnSpPr>
        <p:spPr bwMode="auto">
          <a:xfrm rot="16200000" flipV="1">
            <a:off x="4842883" y="2694476"/>
            <a:ext cx="790844" cy="143868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/>
          <p:cNvSpPr txBox="1"/>
          <p:nvPr/>
        </p:nvSpPr>
        <p:spPr>
          <a:xfrm>
            <a:off x="6738119" y="446013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Action 12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611" y="2751698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1826141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其他发现</a:t>
            </a:r>
            <a:endParaRPr kumimoji="1" lang="zh-CN" altLang="en-US" sz="32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399" y="1828478"/>
            <a:ext cx="9361040" cy="4480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事故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发生前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天的大修协调会纪要，相关材料见附件。烯烃工厂提到氮气，管理层提到氮气、受限空间的信息的摘录如下（只是文字信息，会上可能讲的更多一些）：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日，管理层要求：“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开车前签字到位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（实际上未做</a:t>
            </a:r>
            <a:r>
              <a: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讲到：“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T2401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T4801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现在的计划是后天晚上封人孔，准备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氮气引入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讲到：“项目上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台塔，碱洗塔、甲烷塔和丙烯塔，开始安排联合检查，争取明天人孔复位；检修上急冷油塔分配器发现堵塞，今天开始拆卸清洗；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DS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发生器的罐清洗；火炬罐等系统氮气置换合格后再抽盲板；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6#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7#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两台炉子晚一些，单独能量隔离，后天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氮气引入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讲到：“检修计划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日完成，这两天主要是公用工程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LS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氮气引入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，循环水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E1501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冷却水阀门好了之后引入循环水，明天高压蒸汽及超高压蒸汽引入”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讲到：“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还有几个受限空间已经升级管理，高工签字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；今天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HS/SS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引进，压缩机油路系统调试开始，需要电气晚上安排人员配合好送电工作，昨晚上电气人员没有找到；今天中午讨论的拍片的事情，按照现在的进度比较紧张，正在讨论考虑中午的时间拍一拍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1826141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kumimoji="1" lang="zh-CN" altLang="en-US" sz="32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其他发现</a:t>
            </a:r>
            <a:endParaRPr kumimoji="1" lang="zh-CN" altLang="en-US" sz="32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415" y="1840756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讲到：“扫尾工作还比较多，换热器及动火还有一些，明天完成；气密及置换进行中，目标明天晚上氧含量合格；后天早上翻火炬盲板；裂解气压缩机调速阀开度正在调试，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BEU1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压缩机已经试完”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讲到：“烯烃各装置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置换吹扫；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C2000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压缩机单机调试中”；管理层要求：“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车过程大家信息要沟通到位，装置进入蒸汽、氮气、原料等，相应的告知工作要到位，原来在这区域的施工人员，承包商人员、其他服务人员，大家一定要告知到位，同时承包商也要提醒自己的人员不是你的工作范围不要进，有工作任务的再进入工作地点，现在装置进入蒸汽、氮气、原料等候危险性增加，不该去的不要去，不要好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；”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讲到：“烯烃各装置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氮气置换吹扫、气密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C2000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压缩机昨完成透平单试，今准备空气运转，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C-3501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透平单试中，现场照明请炼安安排处理。”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2236510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sz="3200" kern="1200" dirty="0" smtClean="0">
                <a:solidFill>
                  <a:srgbClr val="10315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发现项汇总</a:t>
            </a:r>
            <a:endParaRPr lang="zh-CN" altLang="en-US" sz="3200" kern="1200" dirty="0">
              <a:solidFill>
                <a:srgbClr val="103154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1415" y="1700808"/>
            <a:ext cx="93610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吹扫方案中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，风险评估和控制措施不完善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（行动项：全面回顾与修订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出扫方案）</a:t>
            </a:r>
            <a:endParaRPr lang="zh-CN" altLang="en-US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操作规程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与试车方案不完善，未规定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压缩机空气试车后，何时停止盘车和密封氮气；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（行动项：完善操作规程与试车方案，确定何时停止盘车）</a:t>
            </a:r>
            <a:endParaRPr lang="zh-CN" altLang="en-US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识别出密封氮气经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缸体进入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存在的风险；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（行动项：空气试车阶段，考虑使用仪表风作为密封气）</a:t>
            </a:r>
            <a:endParaRPr lang="zh-CN" altLang="en-US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罐人孔为出风口，需要随吹扫气体排出杂质，因此未安装过滤网，也未安装硬隔离保护措施；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（行动项：所有受限空间硬隔离并警示）</a:t>
            </a:r>
            <a:endParaRPr lang="en-US" altLang="zh-CN" sz="16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人孔未封闭的情况下引入氮气，未识别出人员误入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的风险，未在人孔处设置相应的防护措施；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（行动项：回顾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程序要求，严格执行、签字并考核）</a:t>
            </a:r>
            <a:endParaRPr lang="en-US" altLang="zh-CN" sz="16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2272" y="2821662"/>
            <a:ext cx="439248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725805" indent="-725805">
              <a:lnSpc>
                <a:spcPct val="150000"/>
              </a:lnSpc>
              <a:buFont typeface="+mj-ea"/>
              <a:buAutoNum type="ea1JpnChsDbPeriod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>
              <a:buNone/>
            </a:pPr>
            <a:r>
              <a:rPr lang="zh-CN" altLang="en-US" sz="3200" b="1" dirty="0"/>
              <a:t>二</a:t>
            </a:r>
            <a:r>
              <a:rPr lang="zh-CN" altLang="en-US" sz="3200" b="1" dirty="0" smtClean="0"/>
              <a:t>、事故背景情况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2236510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sz="3200" kern="1200" dirty="0" smtClean="0">
                <a:solidFill>
                  <a:srgbClr val="10315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发现项汇总</a:t>
            </a:r>
            <a:endParaRPr lang="zh-CN" altLang="en-US" sz="3200" kern="1200" dirty="0">
              <a:solidFill>
                <a:srgbClr val="103154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399" y="1772816"/>
            <a:ext cx="95050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+mj-lt"/>
              <a:buAutoNum type="arabicPeriod" startAt="6"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使用“确认表”代替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：回顾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PSSR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程序要求，严格执行、签字并考核）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 startAt="6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操作工于某在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没有开具作业票的情况下，指派承包商进入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罐内拾取受限空间警示牌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（行动项：制定专项计划强化作业许可管理，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严格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执行并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考核）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 startAt="6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承包商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未对操作工违章指挥提出异议，进入受限空间（承包商安全意识不足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（行动项：建立实训基地；承包商培训效果考核）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 startAt="6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限空间禁止进入的警示牌只以铁丝固定上方两角，悬挂不牢固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 回顾和完善受限空间警示牌的工作流程和管理制度）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 startAt="6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警示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牌警示与悬挂要求不完，监督检查不足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 回顾和完善受限空间警示牌的工作流程和管理制度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53313"/>
            <a:ext cx="2236510" cy="5411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sz="3200" kern="1200" dirty="0" smtClean="0">
                <a:solidFill>
                  <a:srgbClr val="10315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发现项汇总</a:t>
            </a:r>
            <a:endParaRPr lang="zh-CN" altLang="en-US" sz="3200" kern="1200" dirty="0">
              <a:solidFill>
                <a:srgbClr val="103154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399" y="1772816"/>
            <a:ext cx="95050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+mj-lt"/>
              <a:buAutoNum type="arabicPeriod" startAt="11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中，未建立分包管理制度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（行动项：回顾承包商管理程序，明确对分包商的管理要求）</a:t>
            </a:r>
            <a:endParaRPr lang="en-US" altLang="zh-CN" sz="16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 startAt="11"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受限空间应急救援知识与技能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不足；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（行动项：受限空间应急救援专项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培训；增加应急演练，要求管理人员参加，并进行录像和组织观摩）</a:t>
            </a:r>
            <a:endParaRPr lang="zh-CN" altLang="en-US" sz="16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 startAt="11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压缩机操作认识不足，未意识到低速盘车可能损坏密封；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（行动项：与设备供应商确定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盘车的要求，更新相关程序并培训）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 startAt="11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于某未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配备对讲机，发生异常情况，无法在第一时间向直线主管进行报告，或向消防队进行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呼救。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（行动项：调查并配备足够的对讲机和便携式气体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检测仪；对现场应急电话检查与维修维护，对布点进行重新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评估）</a:t>
            </a:r>
            <a:endParaRPr lang="en-US" altLang="zh-CN" sz="16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 startAt="11"/>
            </a:pP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其他行动项：制定高工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、工程师和技术管理人员的能力素质提升和相应的培训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 startAt="11"/>
            </a:pPr>
            <a:r>
              <a:rPr lang="zh-CN" altLang="en-US" sz="16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其他行动项</a:t>
            </a:r>
            <a:r>
              <a:rPr lang="zh-CN" altLang="en-US" sz="16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：对氮气使用程序的执行情况进行回顾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教训</a:t>
            </a:r>
            <a:r>
              <a:rPr lang="en-US" altLang="zh-CN" dirty="0" smtClean="0"/>
              <a:t>-</a:t>
            </a:r>
            <a:r>
              <a:rPr lang="zh-CN" altLang="en-US" dirty="0" smtClean="0"/>
              <a:t>讨论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0400" y="1835150"/>
            <a:ext cx="8610600" cy="4618186"/>
          </a:xfrm>
        </p:spPr>
        <p:txBody>
          <a:bodyPr/>
          <a:lstStyle/>
          <a:p>
            <a:pPr marL="0" lvl="0" indent="0"/>
            <a:endParaRPr lang="en-US" altLang="zh-CN" sz="2000" dirty="0" smtClean="0"/>
          </a:p>
          <a:p>
            <a:pPr lvl="0">
              <a:buFont typeface="Arial" panose="020B0604020202020204" pitchFamily="34" charset="0"/>
              <a:buChar char="•"/>
            </a:pPr>
            <a:r>
              <a:rPr lang="zh-CN" altLang="zh-CN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交底</a:t>
            </a:r>
            <a:r>
              <a:rPr lang="zh-CN" altLang="zh-CN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和沟通不足， </a:t>
            </a:r>
            <a:r>
              <a:rPr lang="en-US" altLang="zh-CN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N2</a:t>
            </a:r>
            <a:r>
              <a:rPr lang="zh-CN" altLang="zh-CN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风险</a:t>
            </a:r>
            <a:r>
              <a:rPr lang="zh-CN" altLang="zh-CN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告知，常用</a:t>
            </a:r>
            <a:r>
              <a:rPr lang="zh-CN" altLang="zh-CN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语言</a:t>
            </a:r>
            <a:endParaRPr lang="en-US" altLang="zh-CN" sz="24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zh-CN" altLang="zh-CN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操作规程与吹扫程序中风险提示不足，题目有</a:t>
            </a:r>
            <a:r>
              <a:rPr lang="zh-CN" altLang="zh-CN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“误导”</a:t>
            </a:r>
            <a:r>
              <a:rPr lang="zh-CN" altLang="en-US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现场的隔离有效性，密封气进入设备有没有意识到</a:t>
            </a:r>
            <a:endParaRPr lang="en-US" altLang="zh-CN" sz="24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marL="0" lvl="0" indent="0"/>
            <a:endParaRPr lang="zh-CN" altLang="zh-CN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作业许可制度严格</a:t>
            </a:r>
            <a:r>
              <a:rPr lang="zh-CN" altLang="zh-CN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执行</a:t>
            </a:r>
            <a:endParaRPr lang="en-US" altLang="zh-CN" sz="24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zh-CN" altLang="zh-CN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人员风险意识与</a:t>
            </a:r>
            <a:r>
              <a:rPr lang="zh-CN" altLang="zh-CN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培训</a:t>
            </a:r>
            <a:endParaRPr lang="en-US" altLang="zh-CN" sz="24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zh-CN" altLang="zh-CN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个人检测</a:t>
            </a:r>
            <a:r>
              <a:rPr lang="zh-CN" altLang="zh-CN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装备</a:t>
            </a:r>
            <a:endParaRPr lang="en-US" altLang="zh-CN" sz="24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zh-CN" altLang="zh-CN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执行力与安全</a:t>
            </a:r>
            <a:r>
              <a:rPr lang="zh-CN" altLang="zh-CN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文化</a:t>
            </a:r>
            <a:endParaRPr lang="en-US" altLang="zh-CN" sz="24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设备泄露</a:t>
            </a:r>
            <a:endParaRPr lang="en-US" altLang="zh-CN" sz="24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软管的使用</a:t>
            </a:r>
            <a:endParaRPr lang="zh-CN" altLang="en-US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5711" y="2636912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0"/>
          <p:cNvSpPr>
            <a:spLocks noChangeArrowheads="1"/>
          </p:cNvSpPr>
          <p:nvPr/>
        </p:nvSpPr>
        <p:spPr bwMode="auto">
          <a:xfrm>
            <a:off x="0" y="6065664"/>
            <a:ext cx="2232025" cy="747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1" name="矩形 1"/>
          <p:cNvSpPr>
            <a:spLocks noChangeArrowheads="1"/>
          </p:cNvSpPr>
          <p:nvPr/>
        </p:nvSpPr>
        <p:spPr bwMode="auto">
          <a:xfrm>
            <a:off x="0" y="1439689"/>
            <a:ext cx="9875838" cy="3603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矩形 19"/>
          <p:cNvSpPr>
            <a:spLocks noChangeArrowheads="1"/>
          </p:cNvSpPr>
          <p:nvPr/>
        </p:nvSpPr>
        <p:spPr bwMode="auto">
          <a:xfrm>
            <a:off x="498217" y="404813"/>
            <a:ext cx="3467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sz="3200" b="1" dirty="0">
                <a:latin typeface="Century Gothic" panose="020B0502020202020204" pitchFamily="34" charset="0"/>
                <a:ea typeface="微软雅黑" panose="020B0503020204020204" pitchFamily="34" charset="-122"/>
              </a:rPr>
              <a:t>事故相关单位情况</a:t>
            </a:r>
            <a:endParaRPr kumimoji="1" lang="zh-CN" altLang="en-US" sz="3200" b="1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8758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" y="0"/>
          <a:ext cx="9875838" cy="6873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5" name="Visio" r:id="rId1" imgW="19418300" imgH="13512800" progId="Visio.Drawing.11">
                  <p:embed/>
                </p:oleObj>
              </mc:Choice>
              <mc:Fallback>
                <p:oleObj name="Visio" r:id="rId1" imgW="19418300" imgH="135128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0"/>
                        <a:ext cx="9875838" cy="68733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矩形 19"/>
          <p:cNvSpPr>
            <a:spLocks noChangeArrowheads="1"/>
          </p:cNvSpPr>
          <p:nvPr/>
        </p:nvSpPr>
        <p:spPr bwMode="auto">
          <a:xfrm>
            <a:off x="597180" y="548680"/>
            <a:ext cx="5440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sz="3200" b="1" dirty="0">
                <a:solidFill>
                  <a:srgbClr val="103154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事故罐</a:t>
            </a:r>
            <a:r>
              <a:rPr lang="en-US" altLang="zh-CN" sz="3200" b="1" dirty="0">
                <a:solidFill>
                  <a:srgbClr val="103154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11-D-2006M</a:t>
            </a:r>
            <a:r>
              <a:rPr lang="zh-CN" altLang="en-US" sz="3200" b="1" dirty="0">
                <a:solidFill>
                  <a:srgbClr val="103154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设备情况</a:t>
            </a:r>
            <a:endParaRPr lang="zh-CN" altLang="en-US" sz="3200" b="1" dirty="0">
              <a:solidFill>
                <a:srgbClr val="103154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60328" y="5621178"/>
            <a:ext cx="258783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裂解气压缩机三段排出</a:t>
            </a:r>
            <a:r>
              <a:rPr lang="zh-CN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endParaRPr lang="en-US" altLang="zh-CN" sz="2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2" t="12700" b="23582"/>
          <a:stretch>
            <a:fillRect/>
          </a:stretch>
        </p:blipFill>
        <p:spPr bwMode="auto">
          <a:xfrm>
            <a:off x="6021065" y="1671638"/>
            <a:ext cx="3578869" cy="359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 bwMode="auto">
          <a:xfrm>
            <a:off x="7170167" y="2036132"/>
            <a:ext cx="936104" cy="132086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ea typeface="Taipei"/>
              <a:cs typeface="Taipei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4847" y="1844824"/>
            <a:ext cx="51511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88290" defTabSz="457200" eaLnBrk="1" hangingPunct="1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为烯烃分离装置的裂解气压缩机三段排出罐，位于</a:t>
            </a:r>
            <a:r>
              <a:rPr lang="zh-CN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裂解气压缩机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的东北侧，</a:t>
            </a:r>
            <a:r>
              <a:rPr lang="zh-CN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吸入罐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11-D-2004M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两个罐是上下叠在一起的，上面的是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</a:t>
            </a:r>
            <a:r>
              <a:rPr lang="zh-CN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288290" defTabSz="457200" eaLnBrk="1" hangingPunct="1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11-D-2006M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</a:t>
            </a:r>
            <a:r>
              <a:rPr lang="zh-CN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罐体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8.3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米左右，直径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2725mm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，有一个人孔，直径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600mm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，人孔中心线距离罐底直线距离约为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22300" y="152400"/>
            <a:ext cx="8610600" cy="1143000"/>
          </a:xfrm>
        </p:spPr>
        <p:txBody>
          <a:bodyPr/>
          <a:lstStyle/>
          <a:p>
            <a:pPr defTabSz="457200" eaLnBrk="1" hangingPunct="1"/>
            <a:r>
              <a:rPr lang="en-US" altLang="zh-CN" sz="3200" kern="1200" dirty="0">
                <a:solidFill>
                  <a:srgbClr val="10315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11-C-2000</a:t>
            </a:r>
            <a:r>
              <a:rPr lang="zh-CN" altLang="zh-CN" sz="3200" kern="1200" dirty="0">
                <a:solidFill>
                  <a:srgbClr val="10315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裂解气压缩机组</a:t>
            </a:r>
            <a:endParaRPr lang="zh-CN" altLang="en-US" sz="3200" kern="1200" dirty="0">
              <a:solidFill>
                <a:srgbClr val="103154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 descr="D:\赛科1126中毒窒息事故\1-现场照片\IMG_9842.JP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583" y="1844824"/>
            <a:ext cx="6480000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圆角矩形标注 1"/>
          <p:cNvSpPr/>
          <p:nvPr/>
        </p:nvSpPr>
        <p:spPr bwMode="auto">
          <a:xfrm>
            <a:off x="689447" y="2132856"/>
            <a:ext cx="1944216" cy="432048"/>
          </a:xfrm>
          <a:prstGeom prst="wedgeRoundRectCallout">
            <a:avLst>
              <a:gd name="adj1" fmla="val 112849"/>
              <a:gd name="adj2" fmla="val 26422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ipei"/>
              </a:rPr>
              <a:t>压缩机三段中压缸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ipei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09974" y="6309320"/>
            <a:ext cx="32768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11-C-2000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裂解气压缩机组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Stone Sans"/>
        <a:ea typeface="Taipei"/>
        <a:cs typeface="Taipei"/>
      </a:majorFont>
      <a:minorFont>
        <a:latin typeface="Stone Sans"/>
        <a:ea typeface="Taipei"/>
        <a:cs typeface="Taip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Taipei"/>
            <a:cs typeface="Taipei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Taipei"/>
            <a:cs typeface="Taipei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6719</Words>
  <Application>WPS 演示</Application>
  <PresentationFormat>自定义</PresentationFormat>
  <Paragraphs>527</Paragraphs>
  <Slides>53</Slides>
  <Notes>17</Notes>
  <HiddenSlides>2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53</vt:i4>
      </vt:variant>
    </vt:vector>
  </HeadingPairs>
  <TitlesOfParts>
    <vt:vector size="72" baseType="lpstr">
      <vt:lpstr>Arial</vt:lpstr>
      <vt:lpstr>宋体</vt:lpstr>
      <vt:lpstr>Wingdings</vt:lpstr>
      <vt:lpstr>Times</vt:lpstr>
      <vt:lpstr>Taipei</vt:lpstr>
      <vt:lpstr>Taipei</vt:lpstr>
      <vt:lpstr>Stone Sans</vt:lpstr>
      <vt:lpstr>微软雅黑</vt:lpstr>
      <vt:lpstr>Times New Roman</vt:lpstr>
      <vt:lpstr>Century Gothic</vt:lpstr>
      <vt:lpstr>Arial Unicode MS</vt:lpstr>
      <vt:lpstr>AMGDT</vt:lpstr>
      <vt:lpstr>Calibri</vt:lpstr>
      <vt:lpstr>Arial</vt:lpstr>
      <vt:lpstr>Times New Roman</vt:lpstr>
      <vt:lpstr>Microsoft JhengHei Light</vt:lpstr>
      <vt:lpstr>Blank Presentation</vt:lpstr>
      <vt:lpstr>Word.Document.12</vt:lpstr>
      <vt:lpstr>Visio.Drawing.11</vt:lpstr>
      <vt:lpstr>PowerPoint 演示文稿</vt:lpstr>
      <vt:lpstr>目录</vt:lpstr>
      <vt:lpstr>一、事故简介</vt:lpstr>
      <vt:lpstr>一、事故简介</vt:lpstr>
      <vt:lpstr>PowerPoint 演示文稿</vt:lpstr>
      <vt:lpstr>PowerPoint 演示文稿</vt:lpstr>
      <vt:lpstr>PowerPoint 演示文稿</vt:lpstr>
      <vt:lpstr>PowerPoint 演示文稿</vt:lpstr>
      <vt:lpstr>11-C-2000裂解气压缩机组</vt:lpstr>
      <vt:lpstr>PowerPoint 演示文稿</vt:lpstr>
      <vt:lpstr>PowerPoint 演示文稿</vt:lpstr>
      <vt:lpstr>PowerPoint 演示文稿</vt:lpstr>
      <vt:lpstr>PowerPoint 演示文稿</vt:lpstr>
      <vt:lpstr>根本原因分析方法 - 逻辑树</vt:lpstr>
      <vt:lpstr>PowerPoint 演示文稿</vt:lpstr>
      <vt:lpstr>根本原因分析 – 顶上事件</vt:lpstr>
      <vt:lpstr>根本原因分析 – 关键因素1</vt:lpstr>
      <vt:lpstr>氧含量测试</vt:lpstr>
      <vt:lpstr>根本原因分析</vt:lpstr>
      <vt:lpstr>根本原因分析</vt:lpstr>
      <vt:lpstr>根本原因分析</vt:lpstr>
      <vt:lpstr>《氮气使用管理程序 PR-HE-J05-SE-0019》</vt:lpstr>
      <vt:lpstr>进入11-D-2006M的密封氮气量计算</vt:lpstr>
      <vt:lpstr>根本原因分析</vt:lpstr>
      <vt:lpstr>附加发现</vt:lpstr>
      <vt:lpstr>根本原因分析 – 关键因素2</vt:lpstr>
      <vt:lpstr>人员位置示意图</vt:lpstr>
      <vt:lpstr>承包商进入罐内原因分析</vt:lpstr>
      <vt:lpstr>根本原因分析（逻辑树）</vt:lpstr>
      <vt:lpstr>根本原因分析（逻辑树）</vt:lpstr>
      <vt:lpstr>根本原因分析（逻辑树）</vt:lpstr>
      <vt:lpstr>开车前安全审查 PSSR</vt:lpstr>
      <vt:lpstr>根本原因分析（逻辑树）</vt:lpstr>
      <vt:lpstr>根本原因分析（逻辑树）</vt:lpstr>
      <vt:lpstr>PowerPoint 演示文稿</vt:lpstr>
      <vt:lpstr>根本原因分析（逻辑树）</vt:lpstr>
      <vt:lpstr>根本原因分析（逻辑树）</vt:lpstr>
      <vt:lpstr>根本原因分析（逻辑树）</vt:lpstr>
      <vt:lpstr>根本原因分析（逻辑树）</vt:lpstr>
      <vt:lpstr>员工与承包商参加受限空间培训情况</vt:lpstr>
      <vt:lpstr>员工与承包商参加受限空间培训情况</vt:lpstr>
      <vt:lpstr>根本原因分析（逻辑树）</vt:lpstr>
      <vt:lpstr>根本原因分析（逻辑树）</vt:lpstr>
      <vt:lpstr>分包商</vt:lpstr>
      <vt:lpstr>根本原因分析（逻辑树）</vt:lpstr>
      <vt:lpstr>根本原因分析（逻辑树）</vt:lpstr>
      <vt:lpstr>其他发现</vt:lpstr>
      <vt:lpstr>其他发现</vt:lpstr>
      <vt:lpstr>发现项汇总</vt:lpstr>
      <vt:lpstr>发现项汇总</vt:lpstr>
      <vt:lpstr>发现项汇总</vt:lpstr>
      <vt:lpstr>教训-讨论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 簡報主題</dc:title>
  <dc:creator>Qian,Suyue Angela 钱速越</dc:creator>
  <cp:lastModifiedBy>摆生俊</cp:lastModifiedBy>
  <cp:revision>441</cp:revision>
  <cp:lastPrinted>2019-03-24T06:48:00Z</cp:lastPrinted>
  <dcterms:created xsi:type="dcterms:W3CDTF">2018-05-15T13:42:00Z</dcterms:created>
  <dcterms:modified xsi:type="dcterms:W3CDTF">2019-05-21T00:21:43Z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2052-10.1.0.7698</vt:lpwstr>
  </property>
</Properties>
</file>