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4" r:id="rId2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50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469" userDrawn="1">
          <p15:clr>
            <a:srgbClr val="A4A3A4"/>
          </p15:clr>
        </p15:guide>
        <p15:guide id="4" pos="234" userDrawn="1">
          <p15:clr>
            <a:srgbClr val="A4A3A4"/>
          </p15:clr>
        </p15:guide>
        <p15:guide id="5" orient="horz" pos="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80C9"/>
    <a:srgbClr val="F85A02"/>
    <a:srgbClr val="000099"/>
    <a:srgbClr val="00CCFF"/>
    <a:srgbClr val="404040"/>
    <a:srgbClr val="435698"/>
    <a:srgbClr val="445469"/>
    <a:srgbClr val="8AC153"/>
    <a:srgbClr val="F57CCD"/>
    <a:srgbClr val="BF93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3" autoAdjust="0"/>
    <p:restoredTop sz="91902" autoAdjust="0"/>
  </p:normalViewPr>
  <p:slideViewPr>
    <p:cSldViewPr snapToGrid="0">
      <p:cViewPr>
        <p:scale>
          <a:sx n="75" d="100"/>
          <a:sy n="75" d="100"/>
        </p:scale>
        <p:origin x="-402" y="72"/>
      </p:cViewPr>
      <p:guideLst>
        <p:guide orient="horz" pos="2500"/>
        <p:guide orient="horz" pos="368"/>
        <p:guide pos="3840"/>
        <p:guide pos="7469"/>
        <p:guide pos="2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3" d="100"/>
          <a:sy n="53" d="100"/>
        </p:scale>
        <p:origin x="284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55" Type="http://schemas.microsoft.com/office/2015/10/relationships/revisionInfo" Target="revisionInfo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9364CD-18CD-4AE4-A3D9-1DEBEEAA543A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D531C-A4DC-434B-8106-A0D645370F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65027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EC2F0-275E-426E-81E9-A34E13394795}" type="datetimeFigureOut">
              <a:rPr lang="zh-CN" altLang="en-US" smtClean="0"/>
              <a:t>2019/6/26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760116-E5D3-4AD4-ADC5-CDACC610EC0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5458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五边形 2"/>
          <p:cNvSpPr/>
          <p:nvPr userDrawn="1"/>
        </p:nvSpPr>
        <p:spPr>
          <a:xfrm>
            <a:off x="9361278" y="6599977"/>
            <a:ext cx="2779414" cy="279988"/>
          </a:xfrm>
          <a:prstGeom prst="homePlate">
            <a:avLst/>
          </a:prstGeom>
          <a:solidFill>
            <a:srgbClr val="0E8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00" i="1" dirty="0" smtClean="0">
                <a:latin typeface="华文行楷" pitchFamily="2" charset="-122"/>
                <a:ea typeface="华文行楷" pitchFamily="2" charset="-122"/>
                <a:sym typeface="微软雅黑" panose="020B0503020204020204" pitchFamily="34" charset="-122"/>
              </a:rPr>
              <a:t>    聚焦开工，全力冲刺</a:t>
            </a:r>
            <a:endParaRPr lang="zh-CN" altLang="en-US" sz="1800" i="1" dirty="0">
              <a:latin typeface="华文行楷" pitchFamily="2" charset="-122"/>
              <a:ea typeface="华文行楷" pitchFamily="2" charset="-122"/>
              <a:sym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709" y="92910"/>
            <a:ext cx="994184" cy="81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513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6709" y="92910"/>
            <a:ext cx="994184" cy="818468"/>
          </a:xfrm>
          <a:prstGeom prst="rect">
            <a:avLst/>
          </a:prstGeom>
        </p:spPr>
      </p:pic>
      <p:sp>
        <p:nvSpPr>
          <p:cNvPr id="6" name="五边形 5"/>
          <p:cNvSpPr/>
          <p:nvPr userDrawn="1"/>
        </p:nvSpPr>
        <p:spPr>
          <a:xfrm>
            <a:off x="9361278" y="6599977"/>
            <a:ext cx="2779414" cy="279988"/>
          </a:xfrm>
          <a:prstGeom prst="homePlate">
            <a:avLst/>
          </a:prstGeom>
          <a:solidFill>
            <a:srgbClr val="0E80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1800" i="1" dirty="0" smtClean="0">
                <a:latin typeface="华文行楷" pitchFamily="2" charset="-122"/>
                <a:ea typeface="华文行楷" pitchFamily="2" charset="-122"/>
                <a:sym typeface="微软雅黑" panose="020B0503020204020204" pitchFamily="34" charset="-122"/>
              </a:rPr>
              <a:t>    聚焦开工，全力冲刺</a:t>
            </a:r>
            <a:endParaRPr lang="zh-CN" altLang="en-US" sz="1800" i="1" dirty="0">
              <a:latin typeface="华文行楷" pitchFamily="2" charset="-122"/>
              <a:ea typeface="华文行楷" pitchFamily="2" charset="-122"/>
              <a:sym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206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17340" cy="6858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79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94">
            <a:extLst/>
          </p:cNvPr>
          <p:cNvSpPr txBox="1"/>
          <p:nvPr/>
        </p:nvSpPr>
        <p:spPr>
          <a:xfrm>
            <a:off x="2768600" y="220605"/>
            <a:ext cx="52451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 b="1" dirty="0" smtClean="0">
                <a:solidFill>
                  <a:srgbClr val="40404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计划调度部团队建设三大目标</a:t>
            </a:r>
            <a:endParaRPr lang="en-US" altLang="zh-CN" sz="2800" b="1" dirty="0">
              <a:solidFill>
                <a:srgbClr val="40404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 flipV="1">
            <a:off x="369407" y="795618"/>
            <a:ext cx="10543855" cy="45719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7" name="组合 16"/>
          <p:cNvGrpSpPr/>
          <p:nvPr/>
        </p:nvGrpSpPr>
        <p:grpSpPr>
          <a:xfrm>
            <a:off x="3360093" y="1549785"/>
            <a:ext cx="6390116" cy="4968231"/>
            <a:chOff x="288216" y="1412250"/>
            <a:chExt cx="6390116" cy="4968231"/>
          </a:xfrm>
        </p:grpSpPr>
        <p:sp>
          <p:nvSpPr>
            <p:cNvPr id="4" name="矩形 18"/>
            <p:cNvSpPr/>
            <p:nvPr/>
          </p:nvSpPr>
          <p:spPr>
            <a:xfrm>
              <a:off x="288216" y="1473199"/>
              <a:ext cx="3129405" cy="4673602"/>
            </a:xfrm>
            <a:custGeom>
              <a:avLst/>
              <a:gdLst/>
              <a:ahLst/>
              <a:cxnLst/>
              <a:rect l="l" t="t" r="r" b="b"/>
              <a:pathLst>
                <a:path w="2736304" h="3312368">
                  <a:moveTo>
                    <a:pt x="571805" y="0"/>
                  </a:moveTo>
                  <a:lnTo>
                    <a:pt x="1008112" y="0"/>
                  </a:lnTo>
                  <a:lnTo>
                    <a:pt x="2164499" y="0"/>
                  </a:lnTo>
                  <a:lnTo>
                    <a:pt x="2736304" y="0"/>
                  </a:lnTo>
                  <a:lnTo>
                    <a:pt x="2736304" y="571805"/>
                  </a:lnTo>
                  <a:lnTo>
                    <a:pt x="2736304" y="1296144"/>
                  </a:lnTo>
                  <a:lnTo>
                    <a:pt x="2736304" y="2740563"/>
                  </a:lnTo>
                  <a:cubicBezTo>
                    <a:pt x="2736304" y="3056362"/>
                    <a:pt x="2480298" y="3312368"/>
                    <a:pt x="2164499" y="3312368"/>
                  </a:cubicBezTo>
                  <a:lnTo>
                    <a:pt x="1728192" y="3312368"/>
                  </a:lnTo>
                  <a:lnTo>
                    <a:pt x="571805" y="3312368"/>
                  </a:lnTo>
                  <a:lnTo>
                    <a:pt x="0" y="3312368"/>
                  </a:lnTo>
                  <a:lnTo>
                    <a:pt x="0" y="2740563"/>
                  </a:lnTo>
                  <a:lnTo>
                    <a:pt x="0" y="2016224"/>
                  </a:lnTo>
                  <a:lnTo>
                    <a:pt x="0" y="571805"/>
                  </a:lnTo>
                  <a:cubicBezTo>
                    <a:pt x="0" y="256006"/>
                    <a:pt x="256006" y="0"/>
                    <a:pt x="571805" y="0"/>
                  </a:cubicBezTo>
                  <a:close/>
                </a:path>
              </a:pathLst>
            </a:custGeom>
            <a:solidFill>
              <a:schemeClr val="bg1"/>
            </a:solidFill>
            <a:ln w="127000">
              <a:solidFill>
                <a:srgbClr val="FFB72D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0086" tIns="510257" rIns="170086" bIns="43202" anchor="ctr"/>
            <a:lstStyle/>
            <a:p>
              <a:pPr lvl="0" algn="just">
                <a:spcBef>
                  <a:spcPts val="565"/>
                </a:spcBef>
                <a:defRPr/>
              </a:pPr>
              <a:endParaRPr lang="en-US" altLang="zh-CN" sz="13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  <a:p>
              <a:pPr lvl="0" algn="just">
                <a:spcBef>
                  <a:spcPts val="565"/>
                </a:spcBef>
                <a:defRPr/>
              </a:pPr>
              <a:endParaRPr lang="en-US" altLang="zh-CN" sz="1300" b="1" dirty="0">
                <a:solidFill>
                  <a:prstClr val="black">
                    <a:lumMod val="75000"/>
                    <a:lumOff val="25000"/>
                  </a:prstClr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  <a:p>
              <a:pPr lvl="0" algn="just">
                <a:spcBef>
                  <a:spcPts val="565"/>
                </a:spcBef>
                <a:defRPr/>
              </a:pPr>
              <a:r>
                <a:rPr lang="en-US" altLang="zh-CN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1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）工作标准：工作上坚持高标准、严要求，公司和部门布置的任务要做到“执行快、汇报快、质量好、标准高”，以抓执行力为突破口，塑造高效严谨的作风。</a:t>
              </a:r>
            </a:p>
            <a:p>
              <a:pPr lvl="0" algn="just"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2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）职业道德：干净做事、清白做人、安心睡觉，把好对外窗口的廉洁关，做好廉洁提醒。</a:t>
              </a:r>
            </a:p>
            <a:p>
              <a:pPr lvl="0" algn="just"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3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）学习文化：组织好每周一课的内部学习，开展读书、导师带徒等学习活动，打造学习型组织。</a:t>
              </a:r>
            </a:p>
            <a:p>
              <a:pPr lvl="0" algn="just"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4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）团队氛围：内部管理力求公平、公正，做到“一碗水端平”；工作上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，坚持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以制度管人、以理服人；生活上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，公私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分明，不搞团伙派系。</a:t>
              </a:r>
            </a:p>
          </p:txBody>
        </p:sp>
        <p:cxnSp>
          <p:nvCxnSpPr>
            <p:cNvPr id="5" name="直接连接符 4"/>
            <p:cNvCxnSpPr/>
            <p:nvPr/>
          </p:nvCxnSpPr>
          <p:spPr>
            <a:xfrm>
              <a:off x="832286" y="2332533"/>
              <a:ext cx="2040269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KSO_GT1"/>
            <p:cNvSpPr txBox="1">
              <a:spLocks noChangeArrowheads="1"/>
            </p:cNvSpPr>
            <p:nvPr/>
          </p:nvSpPr>
          <p:spPr bwMode="auto">
            <a:xfrm>
              <a:off x="832783" y="1412250"/>
              <a:ext cx="2040269" cy="86948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43202" rIns="0" bIns="43202" anchor="ctr"/>
            <a:lstStyle/>
            <a:p>
              <a:pPr algn="ctr" eaLnBrk="1" hangingPunct="1"/>
              <a:r>
                <a:rPr lang="zh-CN" altLang="en-US" sz="2300" b="1" dirty="0">
                  <a:solidFill>
                    <a:srgbClr val="FFB72D"/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带队伍</a:t>
              </a:r>
            </a:p>
          </p:txBody>
        </p:sp>
        <p:sp>
          <p:nvSpPr>
            <p:cNvPr id="7" name="矩形 18"/>
            <p:cNvSpPr/>
            <p:nvPr/>
          </p:nvSpPr>
          <p:spPr>
            <a:xfrm>
              <a:off x="3548927" y="1706879"/>
              <a:ext cx="3129405" cy="4673602"/>
            </a:xfrm>
            <a:custGeom>
              <a:avLst/>
              <a:gdLst/>
              <a:ahLst/>
              <a:cxnLst/>
              <a:rect l="l" t="t" r="r" b="b"/>
              <a:pathLst>
                <a:path w="2736304" h="3312368">
                  <a:moveTo>
                    <a:pt x="571805" y="0"/>
                  </a:moveTo>
                  <a:lnTo>
                    <a:pt x="1008112" y="0"/>
                  </a:lnTo>
                  <a:lnTo>
                    <a:pt x="2164499" y="0"/>
                  </a:lnTo>
                  <a:lnTo>
                    <a:pt x="2736304" y="0"/>
                  </a:lnTo>
                  <a:lnTo>
                    <a:pt x="2736304" y="571805"/>
                  </a:lnTo>
                  <a:lnTo>
                    <a:pt x="2736304" y="1296144"/>
                  </a:lnTo>
                  <a:lnTo>
                    <a:pt x="2736304" y="2740563"/>
                  </a:lnTo>
                  <a:cubicBezTo>
                    <a:pt x="2736304" y="3056362"/>
                    <a:pt x="2480298" y="3312368"/>
                    <a:pt x="2164499" y="3312368"/>
                  </a:cubicBezTo>
                  <a:lnTo>
                    <a:pt x="1728192" y="3312368"/>
                  </a:lnTo>
                  <a:lnTo>
                    <a:pt x="571805" y="3312368"/>
                  </a:lnTo>
                  <a:lnTo>
                    <a:pt x="0" y="3312368"/>
                  </a:lnTo>
                  <a:lnTo>
                    <a:pt x="0" y="2740563"/>
                  </a:lnTo>
                  <a:lnTo>
                    <a:pt x="0" y="2016224"/>
                  </a:lnTo>
                  <a:lnTo>
                    <a:pt x="0" y="571805"/>
                  </a:lnTo>
                  <a:cubicBezTo>
                    <a:pt x="0" y="256006"/>
                    <a:pt x="256006" y="0"/>
                    <a:pt x="571805" y="0"/>
                  </a:cubicBezTo>
                  <a:close/>
                </a:path>
              </a:pathLst>
            </a:custGeom>
            <a:solidFill>
              <a:schemeClr val="bg1"/>
            </a:solidFill>
            <a:ln w="127000">
              <a:solidFill>
                <a:srgbClr val="287880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0086" tIns="510257" rIns="170086" bIns="43202" anchor="ctr"/>
            <a:lstStyle/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1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定期组织爬山、聚餐等团体活动，开展每月一次集体过生日活动。</a:t>
              </a:r>
            </a:p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2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以“网格化管理”为抓手，开展领导谈心活动，及时发现、疏导员工负面情绪。</a:t>
              </a:r>
            </a:p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3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）下一步定期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开展员工满意度问卷调查，把员工满意度纳入部门绩效管理指标。</a:t>
              </a:r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4135213" y="2596693"/>
              <a:ext cx="2038114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KSO_GT1"/>
            <p:cNvSpPr txBox="1">
              <a:spLocks noChangeArrowheads="1"/>
            </p:cNvSpPr>
            <p:nvPr/>
          </p:nvSpPr>
          <p:spPr bwMode="auto">
            <a:xfrm>
              <a:off x="4135213" y="1645930"/>
              <a:ext cx="2038114" cy="86948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43202" rIns="0" bIns="43202" anchor="ctr"/>
            <a:lstStyle/>
            <a:p>
              <a:pPr algn="ctr"/>
              <a:r>
                <a:rPr lang="zh-CN" altLang="en-US" sz="2300" b="1" dirty="0" smtClean="0">
                  <a:solidFill>
                    <a:srgbClr val="287880"/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促和谐</a:t>
              </a:r>
              <a:endParaRPr lang="zh-CN" altLang="en-US" sz="2300" b="1" dirty="0">
                <a:solidFill>
                  <a:srgbClr val="287880"/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00941" y="1186040"/>
            <a:ext cx="3129405" cy="4744599"/>
            <a:chOff x="6807075" y="1798330"/>
            <a:chExt cx="3129405" cy="4744599"/>
          </a:xfrm>
        </p:grpSpPr>
        <p:sp>
          <p:nvSpPr>
            <p:cNvPr id="10" name="矩形 18"/>
            <p:cNvSpPr/>
            <p:nvPr/>
          </p:nvSpPr>
          <p:spPr>
            <a:xfrm>
              <a:off x="6807075" y="1869327"/>
              <a:ext cx="3129405" cy="4673602"/>
            </a:xfrm>
            <a:custGeom>
              <a:avLst/>
              <a:gdLst/>
              <a:ahLst/>
              <a:cxnLst/>
              <a:rect l="l" t="t" r="r" b="b"/>
              <a:pathLst>
                <a:path w="2736304" h="3312368">
                  <a:moveTo>
                    <a:pt x="571805" y="0"/>
                  </a:moveTo>
                  <a:lnTo>
                    <a:pt x="1008112" y="0"/>
                  </a:lnTo>
                  <a:lnTo>
                    <a:pt x="2164499" y="0"/>
                  </a:lnTo>
                  <a:lnTo>
                    <a:pt x="2736304" y="0"/>
                  </a:lnTo>
                  <a:lnTo>
                    <a:pt x="2736304" y="571805"/>
                  </a:lnTo>
                  <a:lnTo>
                    <a:pt x="2736304" y="1296144"/>
                  </a:lnTo>
                  <a:lnTo>
                    <a:pt x="2736304" y="2740563"/>
                  </a:lnTo>
                  <a:cubicBezTo>
                    <a:pt x="2736304" y="3056362"/>
                    <a:pt x="2480298" y="3312368"/>
                    <a:pt x="2164499" y="3312368"/>
                  </a:cubicBezTo>
                  <a:lnTo>
                    <a:pt x="1728192" y="3312368"/>
                  </a:lnTo>
                  <a:lnTo>
                    <a:pt x="571805" y="3312368"/>
                  </a:lnTo>
                  <a:lnTo>
                    <a:pt x="0" y="3312368"/>
                  </a:lnTo>
                  <a:lnTo>
                    <a:pt x="0" y="2740563"/>
                  </a:lnTo>
                  <a:lnTo>
                    <a:pt x="0" y="2016224"/>
                  </a:lnTo>
                  <a:lnTo>
                    <a:pt x="0" y="571805"/>
                  </a:lnTo>
                  <a:cubicBezTo>
                    <a:pt x="0" y="256006"/>
                    <a:pt x="256006" y="0"/>
                    <a:pt x="571805" y="0"/>
                  </a:cubicBezTo>
                  <a:close/>
                </a:path>
              </a:pathLst>
            </a:custGeom>
            <a:solidFill>
              <a:schemeClr val="bg1"/>
            </a:solidFill>
            <a:ln w="127000">
              <a:solidFill>
                <a:srgbClr val="EA552B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70086" tIns="510257" rIns="170086" bIns="43202" anchor="ctr"/>
            <a:lstStyle/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1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）加大公司管理制度学习和宣贯力度，以表单化、流程化形式“简化”制度，提高制度应用水平。 </a:t>
              </a:r>
            </a:p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2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）从</a:t>
              </a: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2019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年</a:t>
              </a: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1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月份开始，试行部门内部责任制考核，坚持结果导向、宽严相济，促进部门执行力提升。</a:t>
              </a:r>
            </a:p>
            <a:p>
              <a:pPr lvl="0" algn="just">
                <a:lnSpc>
                  <a:spcPct val="130000"/>
                </a:lnSpc>
                <a:spcBef>
                  <a:spcPts val="565"/>
                </a:spcBef>
                <a:defRPr/>
              </a:pPr>
              <a:r>
                <a:rPr lang="en-US" altLang="zh-CN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3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）建立每周部门工作任务分配表，实行“工分制” ，</a:t>
              </a:r>
              <a:r>
                <a:rPr lang="zh-CN" altLang="en-US" sz="1300" b="1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定期反馈执行情况</a:t>
              </a:r>
              <a:r>
                <a:rPr lang="zh-CN" altLang="en-US" sz="1300" b="1" dirty="0" smtClean="0">
                  <a:solidFill>
                    <a:prstClr val="black">
                      <a:lumMod val="75000"/>
                      <a:lumOff val="25000"/>
                    </a:prstClr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，根据工作任务的难易和工作质量进行打分，并累计作为个人评价的依据。</a:t>
              </a:r>
              <a:endParaRPr lang="zh-CN" altLang="en-US" sz="1300" b="1" dirty="0">
                <a:solidFill>
                  <a:prstClr val="black">
                    <a:lumMod val="75000"/>
                    <a:lumOff val="25000"/>
                  </a:prstClr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</p:txBody>
        </p:sp>
        <p:cxnSp>
          <p:nvCxnSpPr>
            <p:cNvPr id="11" name="直接连接符 10"/>
            <p:cNvCxnSpPr/>
            <p:nvPr/>
          </p:nvCxnSpPr>
          <p:spPr>
            <a:xfrm>
              <a:off x="7352134" y="2738933"/>
              <a:ext cx="2040272" cy="0"/>
            </a:xfrm>
            <a:prstGeom prst="line">
              <a:avLst/>
            </a:prstGeom>
            <a:ln w="19050">
              <a:solidFill>
                <a:srgbClr val="92D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KSO_GT1"/>
            <p:cNvSpPr txBox="1">
              <a:spLocks noChangeArrowheads="1"/>
            </p:cNvSpPr>
            <p:nvPr/>
          </p:nvSpPr>
          <p:spPr bwMode="auto">
            <a:xfrm>
              <a:off x="7352134" y="1798330"/>
              <a:ext cx="2040272" cy="869484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43202" rIns="0" bIns="43202" anchor="ctr"/>
            <a:lstStyle/>
            <a:p>
              <a:pPr algn="ctr"/>
              <a:r>
                <a:rPr lang="zh-CN" altLang="en-US" sz="2300" b="1" dirty="0" smtClean="0">
                  <a:solidFill>
                    <a:srgbClr val="EA552B"/>
                  </a:solidFill>
                  <a:latin typeface="Bebas" pitchFamily="2" charset="0"/>
                  <a:ea typeface="微软雅黑" panose="020B0503020204020204" pitchFamily="34" charset="-122"/>
                  <a:sym typeface="Bebas" pitchFamily="2" charset="0"/>
                </a:rPr>
                <a:t>抓管理</a:t>
              </a:r>
              <a:endParaRPr lang="zh-CN" altLang="en-US" sz="2300" b="1" dirty="0">
                <a:solidFill>
                  <a:srgbClr val="EA552B"/>
                </a:solidFill>
                <a:latin typeface="Bebas" pitchFamily="2" charset="0"/>
                <a:ea typeface="微软雅黑" panose="020B0503020204020204" pitchFamily="34" charset="-122"/>
                <a:sym typeface="Bebas" pitchFamily="2" charset="0"/>
              </a:endParaRPr>
            </a:p>
          </p:txBody>
        </p:sp>
      </p:grpSp>
      <p:pic>
        <p:nvPicPr>
          <p:cNvPr id="14" name="图片 13" descr="pic(1)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880" y="1631418"/>
            <a:ext cx="2103120" cy="1577340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5" name="图片 14" descr="pic(2)"/>
          <p:cNvPicPr>
            <a:picLocks noGrp="1" noChangeAspect="1"/>
          </p:cNvPicPr>
          <p:nvPr isPhoto="1"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8880" y="4815093"/>
            <a:ext cx="2116640" cy="1542826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16" name="图片 15" descr="741c22b09f201be6f157ffd64f2fd815"/>
          <p:cNvPicPr>
            <a:picLocks noGrp="1" noChangeAspect="1"/>
          </p:cNvPicPr>
          <p:nvPr isPhoto="1"/>
        </p:nvPicPr>
        <p:blipFill>
          <a:blip r:embed="rId4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8832" y="3208758"/>
            <a:ext cx="2126800" cy="1564568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78490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1DBD75B6-D5F9-4C91-B9C2-E5D23671D5C6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ECA9kr3BL1ycS8AAHdNAAAXAAAAdW5pdmVyc2FsL3VuaXZlcnNhbC5wbmftfHlc0ukWN1m22NxpGm2ZGdMWwzG3yW4uaWBlmSuTZYZrk5qZoQWjhgrkTN3y1riRkLnQolmuKQohCk7TpERJ6SgJCpYgGSEJCgICL1gz1dy57+dd7rt++sPPD5/z+53nPGf5nnOe35LzbbDv38y+NAMAAH/z2+0TAgDMMwUATHIWzjeM/BKRLzEc5iBCfLcD6rstxwz/zEvYFrQNAGjMWzzzneFMwKLju6EIAODTX4x/czpTbsYBAEGf+Pls23cyWjKU0lAbFgU6Hm3u3LHCu8f28sHYrEPqh5d+WQfb4GMRcMpn6+6j+WvnfB5iYcMp9F7Yd3l18/35k6ev9C0/dOrbxuZDAVdb7mDoSYj90HbNkPLyVg0kYUhOKYQoXmn4g5syWVuI9cUDoiDbKLS6l1DeNiNj2jq3T/bcstZPdxpk67jHsQTLtQ81mrZws7j4lk2GsdurivXkUpxJQ5vMn7LGOLB1bE5wQLZeQ9fbuxn+B5DsUR0lWceMP3Mh6lNuWoEt2C7MxPAvtwg0HNRn1NVBzUWTBV/rQ+/h6TNC+CquSLQEAIhcUdkxx8XOKxmtM8ydSrkYMkzTjGf+5Jz1bDFw84rjq7B3G7KE9g1yrRRDH0xb3I3QWGFmJnoldNWjFJy4gZM6MyN31z5MAO2tZ8qI/T8J7uBRdGGkeqKSLEW6etz/agoxH3Bqx3G7yo4S/swolkzXShpAezBcLi8Nzo5KL6smJQylBprpBRCdoLmNIXCLAasYkHInaqp4P0X71bMRg2Iqg57CuWke/ek0eVkvjBxtJtj4FfOaDT9BRcsbepU5IOLhTVKQzIhgVh0K8yRkeEP3CgDgMDyxskOWkwpckYISR0BsS7Xw+/U1FgeCM/YujFvLc85cJ9lSwP+1vvOBq93u6lS2sNU/2wuEx77M4gN5WllU1JQNdZlJXyvqa4PPuKeF7TfzAa6SLMp6kB0zfSbGfcjVZeIINz6KliJW5zzoBCkaw/C+vILH/UKNLoNbc5ZSyvglk6/h9cLg7dB+oBcMyk3nI6gbUvbZ5UuJXniu50LQzLMlBKcABjaeMhiH4rqJOSTV5bBBbutgghYtGVo4YLveJxO/nV7PryoTcU7gRJeF7Tp3yswAC63oGxGojfbXpJKduYcJaYN3cnsExhWQcFi94s4YXrSxD62XuyfmNZbGkpgjbaucY7gUkahIwmXZcUkjPpkOoZ0MmT8pic1nUrHVsZ31sbsxF0oDpjLnAQARiPXW1ue8fu4+fSXonkvjuG0B6rv8VIlfVqYGXn4zgR+ZbFg5uDiFK4Q3i7uFgVYckkdwvSefjOiaamHoQaJ+UrsZO9RMQJRTUi4HXuTCYOaCwBdNTuSt2JHAciIohkirYwqzHrVitGzMVi0IT8ToH2T2t4w0i7uaapmquCguaRUYn+4R7MkmBTWA9zuJSKNZRAxQTRmvZbpqT7uIm2DUIShenCRuuJtaZELJ1W283KBCsWRe6CYHvPzkEY0Q1E2DRTlV+RwRcXNLNHaalliylHuCM7IR/ONL94Rb/tmWVMwx0UrJU4rOMvPv/xCshHmdi99oiJqI1FuV3uW7RYvSBX0UV79j5jleqmQOCUqwHUGa8MpvuiHXEiTqeBXozA4nciwpdYC2VcWa4KQVaHGdD2iacm5oa33IQTvsuMIMA6Rp523FjtaybGoYPtVBlwxriJck8OJQOKVGeEeSpxKuhHHTShUopwRNVG4vIakSvB/jYYUUFITZqqG8bju8Zu3a8C+eOFOPsaFmghPc6GIWe2Y8QQXfPgiUFqCItVHdsTdheCnioRdazT/jtZzYtmodx33PKpGDR0O8XX583WdHQrwFT6m5a+oOdCmY/O8AgKdN9qpp7/IZZYMZyVaLlNEuThVnteT4lOwT5CDBjBQZipuCbNcqBm7w01UoopTimIcoNgTPC9v7AcxFmSUnE6DO5i9rIcX5OZm5XKAYWg6THdXA6YEAPHvpAJ0+2L2RWyZyD9A24shbNb5OCUjP/RgKo0lnaTAWzqQ4kNx5lDaqeyhTaAj8qcAr3FibvKuR3a2Kp4mdF7III5PS2zmvuGakaNKtXATuFTHLMmFApjvK3axtzSJMUUrFMM1oJHwcikNELf+bAQ93hincTGWC1vbt+JxdpDHbXsqgIjGG26QwOxT3OU+RY0l0jIhOAc85EGzl0gilHbo0hXxOZ1FaYA131+BMJGUmWlcKJGS+YJkurdaByfLsZAktTOvcjzRB+suqLNylJ3DqWMcUDbTSO5c+85UJsqoDPhBP7Q65EtU9str8WRZBCOsZpFdbUehEFLc+KplzYl1eURo4LI8+Ux6HSi0lOlizC2KdMbovME3H2BttRE+6N4uKYHCdFj0r/X4zwaI0HDmM6/LsBaFUiT3tpRq3/UQSej/tguI0GNJPhFHrLa8HfcZpJRq8dp2YGKWhBf2g8CArtKHu90JWY39+1TtOt5iD9PUGMoq9EqI0XACMewwrIUaRGK1Zj5TUiyaSVQs0lgm36O1aoXuNxTkLgCTdXVRwqAKWGVpPteiSZqJZEQNFwjqLrlZdYwFzwE2ZSWIKSU64TlgnA8UB62Sb+SJdvcEe1RYHrKgoAuLhBOKVYhOMze1uLEtJzvQkpF1wBRnSCC7K3y7f9qVkEdIZ0rxpY5ewNiXl0U/oa2Wphujpn8LmB3bJ4trrkiDjXDQsSsGaapnyQNNhcS5PcrESroc0MzlMuAV4hpLCmUct5LZnxdNQ5SDsS9fvUsRwSt35NP4u4BMYEjggyagRv8AchjXxH/xDPrs0Jrdcy1UdRmJqswhrr0RJX2Q4/WLIUJrOY1axKlrQOWLb1vlwilYnauy36vWg1yZhdTfAyUChila0ISmPLjzRHbK1fqQ2tpOzsoeQkjtEYii0Gw2ps8ap0mIYHtVZkf+L8C/S5h4zy9XYuyOjf0kyJvWCkP/mQ0Yvm66bMjf8Hp42Zh7A8G67/9jh4OcQkErAILJAmbK7i51Lz52Lc+i6lN949ctNaVctAIBTi7JGvuK7I8cq8ckQUx8fdPmFv32xrrox1sfOwMN8+tkSzEnNGP1clxi78dqXnrsuGsDymzlLC/b8ccpnS7+o/Ej4v5RQvI4F1s8wflwCOglnbVWWtsq7PSHjd0ZyfyxEHBXhEY88mK4hP61a5z8HALh0yhLtQqGdGNnlsRQc55Hwa8cHpGReGzS4NSEfgVftfW/404nrJtQHFCn2rDV6WrHe4/S+2M5zhgodAFx9lnC0aStWDjzTAdIw+t4J5THjYDtA9ICErznO0wqOvs9NvSjNGfNM318XQSZnjMh+2wspKw9IzW1MUm8f9jIwqXqPyaS5kHe1ckvn0/XM7QfZWkHG+9LisMLRxyFlsRdClplQX9my8UdfrTRGZsc8weu9QZdGjLRaYe321YLj719WvQhhGV6NuEBs2r/wtGXwH0rN/wWy+bvcHQZR9sTv+zeUxodOZ7y7nlW8J+I+81H35n2ilag0x3nbP7Xte7rx2mzMdT2ruvxNp1H4Ix6QNZ/B3W/dz11aaWAX6P0puO+0x6eOfR674Lx/Jx3KLDv/F7/NaReMcHHQBD59C/jwxJFb3RNr//L8toUepR9Y5a7lWdxLS+e/luj8fw/rCyVuKTim71/T4giHvP/NolM2rj6L/QuTTHpA/g3FgZj0byj7BipX/qXMG7sf3Pw3lP6m/Z/8tamul4b+Gwq1YsP8DxdqdLKfF1i3tf/6FcHg/ne8Op9uZv55zYSvWS+8xs7P+dAG6B+2XpffWDb3Q9O7JQ+eHPLJXO6hRBX+iY8oe4HV17aDm7oozJn3L5mN76j0odDg1iXQbg+Rk7zqvegvjuRnStuFAs1nwshlJtx3qli79vo7cda6+P9/QcDjqwhotcCAHg2IT5A6lQiSkkTbnyjGRpGx77sBEjmcvSDYCINsirieGlye8fIWN2LVfng3viBwVNom78YusM56rShkA9kII2xGd6Pg/ffATGL0p/bvbCKsLDJBuUC749zNR3c8jA/uSOG1IeEj93/i8ttd7XZZoaef9TKTpBbfmlkefocXzIBQM5s8kPrFmKwtYrX1xi6BO7MJlfmrV4wchZWEu2R3g2BD8O1DDUz7Ka06rZYEYnMLpYhoWEmcxAu+lfI32JALFD8ypbHxOBzzT4c8rjVxKMyR4kgJgqHsl4erucsluovMoPdWy6ho3mDqUvBIFnhgXcNlX962fL/jJYF8jF5b1XlEzBWAGmhGL6kSc6ifcloDL8lR/fH6yG6So0ey4OQAUByx8XG3W8wmilWZr6HjEyVhVqHg9QNkiIFRLEmwhSPYKupRJLKLpxwp5SRQJ6NVsfRMaZhnZ20KGUze4eT2nsbWm/e6Msbjr3F4+wmM46SxGDuWDbUuJdF8yIZLzkEWCj2CccKn2tOenY8UsJ6h7qr13FF1eBMt/nsrKCFHFR5yKo6AS8vVSiSsBme7wsBprkeLpjqGMJJAsExHRhSWiuHFkV4fTNgTeGiTnSQeWfIbOSeZQIKQklw8WE02MZuWdteMFls45xUxTtBTSI/YNmLuPC+GLG2wAoyP6r6+Slnb/PmV9nCCXNLgnCj6zexCPKcpMsxJKcJyOYqG7qpWjPD5u0h0coZ9TsUd7bkslZtlgVU/Bd6M4Ai2cEeLpi2rViVRYuKiCqck8MJUrU07GP8E+SrEzEbbadoEwXgWpgVLZvCJTHiUpMwswM7iosn72UpWuOjlke3hQeGbJqKCS+U4VZcg3WPiUZy79MsjDc3KlEcQ2fIZhT+qXxpuVlvm25Rkly9Oli7vYsdzPIRRpkx5CtmOQZm03rm7CdK9JmavlwO4+1vJuhWQ9xxkgGzRhdZGjMtbCO4JUZnCrYwINVfgZT6VRZAUBv6TiNLQVlWt1zgGZF9cCGtC9SNtqDgTP83TbRieo3bjplt5kZg4ei1EhuquIkxXfZIoIsTGoTz3m53R0QqYAe974uk2wvEwhg+VAzQfCPzHOvMh3TLNK2wYnatG95TkIIAPYFGkJKzaht2HIYwozKcC7xCDMt06OMg4uk7TIjjpMS6L+sQPE8yUx/DODtQvMy1IHahaz8bKH7YOKqpP55+v+lj0fST81wknn51ZkQyWrFiKRLns+iN5vBZgIeVtsgf2ZILu/LkZry++eo84cc8cUto2/fw8uWrO2rW2VbHb7//j6MOnZ0Jm918v/scPQNmjFLRcQBGVeyIN0gYzkuQypjM9gy9Aq/P003kytFdep1XmK0EvQTfJQCmH0mW+mElf23Q+SnlYqNhMeUSR9KHups3G3efFggcquXFXVcCwJThIewvy0JPXhQLVgbaRVVL39iXVmn/Avp1FG5q8TDpY/vwBaKBqZZfn3Ooc2cYH1PnVmnOq2V7SpPi3B78W5i03toxfS/mVS1AvdggF05dQ4wiCvdR+9MZb0LWx/vnmOJ/3yxJwZPA/86JA/t8OxTwMepv+mOYQrz28zkf9+kvDO72mh38Uou63vbESpU0g3bRPeULQIAnDfocGWtfcHHcbrfwdyvVR36VadzbqU+ZSp1+G0cN56Q/93jJ9BLVec5JN5YUGn1Z5WK95unwWlA/yvbSTvbbk5KEtRUxUOUan6hVCtk79JlkPZsKRNFLsviYUtVyYOpnIJTvQUzySqA84U3XC4oRy5BCqTWq9Mkuv4WPUJLVxG9rTMU9JUxqy5FpuWUt94ZTH4Zb6sQYEsi2LH8NHClOcHKSeb2UtdUNuVnZ7Sr0oI7me0SM6jZTe/isLyIWmGYqJwWgZ0QFvyKIXKo/pO+YuMRQXbGIPKSWRn+DCE9VKNiSxybgZ5WmmxlBWHP3cq+cBttMa0xbJs3bDE1CKgV4hCq6FrdX/6oyeUPRsgRJGaiujEsxOSdFKKhmv8yKof6uK3lqFEqQ4O0jBoxVvJLK1m+fyXbBdvh+i1/8H10X8FosuhWRl+lAqe6zVUMPTWh0a+kVJOJEYylAfSeSL2mTJP+KIpCQ2m0kZL7ElZMk2K0/omO1HTbx66L3XnAG4Sm/e0seySmfU2Pdwa1gPz//MMX5/S6wgKQI3VVBx8AgzUzIEqDt1hIlYxTjvTDt5Nf0Tg0iTylXykFlfSwsCvoDJ9C+u5/Gi1USBxoF1DzTQYvGil7f5dumFhB/KhaqM/U2gcI7yCf3HZ7USJ0+t78KQin1YftRkpTdwmimssziC1VuYwEq6BF7YyTiPPSwfEIONRtqbwldpZdExlpNMRCaRL4tdLCqgtz8e93zroK8uK5yyXSdibrT3EPyeXb1oIinl8Be4J1EjRT07ezCnjTdE7G3pVAN3RXVWZhI6xmxS+vnN6KspDcPgycc7GqCgDaYhfxfAG4IU8hOn97s2p1vEaXfy1jxmeu5W8/e81fmry64eDcBJP/CtvKNcIs42bI9Zc/o3zWJPg5vtxOZ9JqA/rQG2U49i9RfnFJ/2BQpQdp859m3svjyT55+9gcIjRZn9UDNdYlKAuIkOKz4/iwu3kw47mBYaijXlJNx+YbWE46F0upx1enit9apzaBkhTI3N8hne4p/dkm7mQGZRl6p/WM3EccvCzIpeKouQb9Iw9UZQNR7T5sxQSqR/a9anfYNfctXiCGbxVdTFYaOawdoxCER/vv3oXWqNgaeUe4+KKl3NlHdn44668HInJvIwM5uZvpXe+vpTlcewWlxn4HcFDnryaVTFt7fQMcVnZyU9Xt6ck6o7ewqkAjE1DHTJcbJfYg+pBjgdZih/JSuvGyZi+smRhprC9buURCaX/7fdiY91mp+7IlRYReOPJC+nEDNBWstkJ0x6uEsaSteCQm46YH7Xw/HyuGtPeUuPG4rt3pws2qjGQbr4lCsjL3Kc3sArB28w3TBgm8g3BDWEg9zPDeU0Oheepx2iOZhea/+S0CwsvqSUrjWUPKxr6lL9TQt3e5imRUw98kWPl+JprFDqgHgDh90lWV5XCMPkRZOydaYM+HZCDjJ0oY2qYS6iFA0vFjg/SUBWatN/lGhwQqVfvdIQu1pM/J0UmRlq88BQqEYzR5ug2gto9puWbdKhvsuPuxutXXVq9578WIfFPx7j58YkckVeHE+L8BCLyP1rPrPWvvBl8qGjV97gXd+oiy2jczRKmhGm8mRavkVITuR96yHPw8iq3VOZzGd739SIL4kz6zCvnDAjV9TtwtdvoBo+pTpPnz4Pv8t86smbyJUpcb9UvWVsi7nScPl1UwnLgNtCqdPZt8gsZmTy5OWGCy7lffY7sIr9dNSOo3eZyTR1XwOOTrd0elPt1tuyQJpjHgPxbktA0wdVGuazN0EtUMuqMOoq4Wl8o2ac2jCjFR5/Kw4KOTPRyVzkTJ1Y+gPl996N2fb67uIqayRSxrBlnohd8aaxPtcFNe5HBtMmfkq5+K7ra8JZ616fFf5e2587d+FdL36u6+u+/3FCrVCIjwEhxymi4HIDwmL1Myz9PFdgnsTrvvxAzLsCNknVoFc3YI2Gmr2FK1m/tqlS0FjWedJKnPRHK3DQEbl+jw+J8CS2/ff6I7vla1Of3NmZ3UOS9pids/Q1jh+v6L9m8ZlHrpH78O66nXar4ZazZX9B+PkQb4H7rHTrWpZXnjL0/7ZgFYNRF0EOBmkGWLSXi2Om7zIMqfRE5vkTb3nBoZUd6XTNUFh7AWMqwWR9U5FhHTMshvFWJdaQg+iTeIwKTyZH5hk1mvtbuCHE4mTaooYs4feHCv0CgLaqy2F/55+Lk11EMMIKHG3yGr3qZZna6ZE8+o3XD6RInmN+ap6XrEtSmeBr9A/fo44r7ExdVKyKCgjQqbiibal05XQ/mZYa7n/u2HrJxPf9FXTnv+3K8zDqxfJWS2SFRZfosjw4O76pTV+LANoXD96TbXqMbCHWnUcfwqYO0CT8/vi1F7cfMmRVghg9WpzwYCTnIW6B1cnh5hcv+WtuB6I705HkU7/Lrw7ODtwlm6r1C/D/MfAYx2YrN6GHVxjmsU7MMXavwC3FFvFNhMLV5leyCELJSeRZ70IYvDYNpQL5HA5C09NVq3jxnu+E262m2912WOACZbXqNukGaCjB6gaZMxidvwiVmQo212fxFaxGxNa6ebvhFxTJZ2qT8FiFWXVX7eyW/woS7ryhK8r0xABfIytp7eZXMH00xr1KQlvcc14DS3CjyGSArj/p7ZQALbJYMEDGrNiem96vWLvJhk5XtUdrpr3t+erttf98uzaFo6nLs3H+nMc9PA4h7loPb5Qv5i/K94Pg4g/1gnLz4z5vLv0kXkMEggbApj6Ei0uu5xR2rbHN+0nhXl3Y6Wv/6Z94LWLYoIsDv+XMO6zarw886MLwK/426Dmxvv386l+3KaQG5d9Y38loShsU3rMTPY2hd11IxOoUVF7h56vzrtaeP8ZuiNn11uYanEnxqYSecvJkgom1pEinCD41037KdU8O7Zsu0gC9vbW4YYAcpNb8cGV9g5q89uoyE8lJ5t0rqxoINsLImliFJl5zbFNGX6igtZDP8MJxBJhH4RuvvPF1HCogO9ArfONjyG6c9JMXtpu0Ak+GDhYFFNmZcahLmmB65bxCQ8bQCJ7CTC4y6y7shlvVfXOEsRHPhLfpShEX4k+shi9kSBPRbiUzTqKNPeD5I7WHvN9Jvha+kkENVx+6glkQbP3W9IbgHIXYz+/eMO/zdyP/U+F6wuftjAaYfMUw1ttcfk7XcuyfkcKZPiNjKOl6bW/Y0mzYg1ivvKmW/5e2364bmyJbjNwNg5AlYBQJtpjXCzDHZbnpbXMvRVoxkYEiAzpOv4+0huLag2LIDZDkwTtzju2zGkHWNlS+w8ms5+aEr22XdpAEjTTcH7sg/c+jTI5byj7A4lvAJR2ude9dus98wcGS/j8QviO8OmfHzHNn3dqvwrSDA6R3er2NO/r8s+K/64YXgA9et8p4cVUm6iZ9yOnst2bHSkKG3T+Ofhz9OPqfHuXu9M+GGCK9qjo1QK9I0Su2GKuKGjGOm5c1PNf6azxhPXvK0GtLJ2VQdno5t3cQpRxqsCLz9ekYZTrEEW/9zz9Fs382jEu2mH6YAEKoM+UUFqo+kn4xbi0/CTsmD3697haOsH6nN7WcWO9Mjmdzeyc1kzu9MSiNpbL6L6QDVXaA9XIwIUvD5YO0reK4dEl6LWGfaNnUEsz0L1XmLxUbskr2iTTH8LDCl63EoP6EqNxenLPtGAxZv4mpESeKmxzEHEqzMEjx6AS3MZPlJX/IiM3bmtb6SHZHm6adqO8N/2M36kDA5hMLKztIkr1mzWHTeOzQZj/wF7muT4Jlm5kuxbmBzZuu6p7kob/PWIXUYAy1Qz2YodCm+gCf19XuPvEE43MVRhAk1dODeOsSybbS011T8fq02jRqySu+QmKrp5RKEBeO9eISCKUR9URHprD6+J2j7yegvntrLppw0wrodo8hab6FiuqMXuCAH+1wT3mzHxzYV+xDjt23824IUCa5U+fdJay26KIoCVMsAW2oPLAfL76G4k8qt2EodBrJS4QVJHExyK3seMd3eF952f10yEFuPdHiJs43Au/3PbAXhsxcDzLXOkhtWTBCZVbc6oYecjqgedHJULNJ5jX61lA1okYx5qzsTGbKUUUkVmr4B6j/6VWLp6QdTqYZUDwDbT+fA0rw+yI//csKyy5lqF1+zxU9da5Wksi9YLAxnrXBtLsVxYb9q0BORIsunzY9jazw7O93tH1U3Fy18AhfdH1e8QsRvAc4FJSZiS55Ibo+F4nf5hRW6a05uT3TbZvZ6TSdRPp5c569wIvDt30RX6LIPR2ZrBGpq+l2+fJEET7VLyYwEv+v3kndbZcfJtEYSqbP0f32z5Ia8smpA3TCyYSeUsbJAFISdjKQo5GWlEICgMOSGfigTrq4WUJsg5UwUFxQ56PU5n1nvOO2E0YqAS+keRcB0PIprax0BzVIq4oi/+VsHW1/SoVfm5KC7I6Xfhz9OPpx9H/DaIXFQSpahcdQZihE2PuQm85HpXsgAaT179f6t3HGhCicZ/IU59XPfo9TOXL0C+nyUz8xP+wNvnlgfK4au8SQL4VxJpcirLjIC3n/qf2Q9wkdIBWVrvF0Da54d8dQY4O9bz0zvODYbzuWbP1eY+soI75bCMSQT25Y5Mf/keGe2hoQaa9Zl8sf/F+ZGxKenWlc8R8FviLHgMkXTZoC383hY3cb5j8HeuOP9Iy6ZvHUtfKUw953ou0xVhjeuHfKJczaYjXzozj/j4gDI4QMj1URQMjpZ2chVieHs/fO3qDZnCB64mu9laLkZULGKaLyvUo+Ri/ZnBIJ54k88tCarK3iNJHiUemHMinsTMdbxfW9IcP9dRFVlR1O2OGv3JJLgyuIEAHc/wc3F488eeCwRrJ3oZd+Rl6FxxvvzyTHXN704WLLyBZd96ZHH5WQ6RroLuxwG3E1V5BEQG8vX5Rm/wmuoSOBTuxvEWob9+5rRnGEOF3G89qQ1exe3qInQL1WYbdTPUIaiefqdC9Y7Xxd/ocq4O7U3/AGdlLbOOXpZnHUrAsHiwMr5OM/1rJs2jArtkXg164Vj7fJu8NsFZRBXEKJ8UGU7wmBDxAoaPlIXFRA/TqNYEsTJnW8uC0hyhMfmYzVkFC0UY0Nt0XMTG0JWf3rdicy4iFIYrnE48NlRVVYdFW4YYeFNcpQl4IUrCjwIjGmZF/VgRe248WnEkqyHoGg/MKQNWx8Thq9rWien+LRVEuzXwaJgXZMWPZl8R2lNawLXXfupn/2y0FsJFumVsOWbP5wDkmEWfOicacz3kVtJgQGAthfPC2ShZScJjPSCUeRijE6qVmK2PqkJ5ceaHYqcJTruShc9TiFX0/fsotKc2AJK3dAPnQqzUWTYhsy+Tdp4bEY7Z6fFTiNMK4dUpJFFsBz8UKt71KXAinf7nEVipAOqLhw5BZwkhlXUppQT+TTysIMWpX21qcgx4kVHzgmSY4zkUgmig8m3OU2p/YJaEFPufbjfsDJugMH0J9cjWHzHhCYfkAOJVcoa2viA2cSikwkGRzQAH2DKbwWfY0g4UiicCZ+3S3LLCg/oRY9IcR2p0BXWx76MIw8U+zyc5KB9wL8gEMSmUvxyoTtpYsQcU2DmMkry+ZAyTMHtgPHYHRdkQ6NzGXrcjtklmrppkTWBLdRPdIicNdSDusdmB4tEnlLWSyNFOt0/h8WK5kjlhkfTkPtsv7yIuw/gQRpT0KuaE118d3hTmcJ/xJaano9pl8404Iq/lO8GFqX0s3PpHh709GgD60ncjSV6eVkPQKciNUTcbZLQNPDY7Iu/Yj0uunZsg9nMG7mPhFWlWe8nITbm8i0Zek8ZAb00z/NFZVq99p403QwlR1VFVNCs8n/JeDDOdl7zASxc1F2n0HA2smxDI+2P62xr7LjlyXgLLh89FEvkyFngRss3F9/eA4pxe5b7bafjyL9TxnxQ5f988U5UD5+Hvzkv4DXaozDNxjz1eY6Xcrc0hYvht47P2S11DL/l+B/8eMmycc08FGc/z3iYC+aHGODdSNgns7v/IxD3/+Cm2YfCR8JHwkfCf9nCMYHB8gExflzbaD3Xlc6KWPYQqKRwiIuRL/zT+8yYU8+z7ENjs6a+JXbC1hagO3duCZ2x+bDr7YbiQBf///k4WUQWDeRBzH8PDVy3cJ4WFf5P3hoCbN7PYhglWXp5ASwangB+KSsXNkmEoxTpSB3j4bSmO5NooihTw2nOr4UHevLSlzuoZ+uoatrEI/ETTBFoiass3xnt36DqEXkZGrcUy9rk5dJHSCKb4VZCF6fxKDZp4XG96UXaJ5LdsZF47n7h0ajScWw7tbzM4HpFK0odTxkGEuYiUP+cNZJFDVUfl5t3GavDidPKsh0rcD4krcYh1ExY0AUKU0TjHoVa505lFHfXRdBjm6X0l+fcW47HKVHMNK0rdHowzCqFKPXNEDZOKkasVWcLnCpj20eMr433cdF7kFFoL7Q75ZokleL5gCOQaM/ab8gWn725XVr7REkNXPgBid9sYzY/mpFGyvK7CHnjqCthotYWhzZrnqUAio7EirGG/s/tmPA1Xxh8an7ETwZrreBKbnzJUW6d74AZHwHXXF0Y35OugZ6L4Kv7t+0uOwVvmHAjduSqmrv8vEUc4Rovv+UJ/wLdiMpKjkpl8AX1kqVVIcw7afXLTPxPz9BAgARuBXzjS9DgcBPC1+SlNUokg14hJm19MVgpXdqCPFmMovmkvNA4BCziVFNGovfDg16KntwHLyU2ZjmYbUCr2knHBSFyizmUNpK3asAD1gb8HsFzQSo/TJOmgp1RGrJsKFiQvUr0M9WPDh01UOcHscXd8GO4NkkJiyZzgoLNYvs9LyQhnTLlwMAJAfpytryFceCUrmZfaAILCE1lau8avF0b2bJVD12OnCDJmcI2rZ3WC1IaJoZiJeVNjCbgHhuzXTxHbIfEsiGlRyhLyk+7hwzxVImgblEtK+iPTeyWzp2hLr/00mmEzeUtoEn2FItHvdYAjhYI4PKX3r8vDyUTA+TEDcj69OhmBhvu+PbYD/srxMLi57qijj+wGuSviP10VPEpMoO+A+lTGZOarOkJO3hUc2TCk0tv+B8dGc996du6drqzpHQm/XUMAlimYF/qCbyzMvWOackjAgGeSZ9Hq5ac8UwyU7Vym2pGlbA75M42sa3B84jRq853l5NGPoKaravc0llx/gfDAxaSBDuJaj3UbRO1eL5AFICE3OgIWRoQftRQt0DDPXA0ALRVYs7V1y31fRvRgZMQ7kVn3UlUGpYhYgW2dJTtHNjhvYcR85b6KN3M80YoLVrQRyRlli7qgaqKTFJoq9b0Z4bRc68HpCdh5kZsY3Rq9kQ4+sj7bZ3+1INvlC/PXXIMNWGFXbzrrUmAw5GWKEmn8iQHbhQ5Y4GTgKTpmhpKFL+Us+7HXKwOIod5ZOa6XQUH2JoIIi6GnLg37nWJ5Nw2M31u8ZFgblcFhB83nWCVeEJxl90rbuTuH4bjcRA0CG5vRDSpqVSJTT4YeZ1fgGqfh0dL/LAu1VbnDQ+sSobkqKViuvaBNXzFfQDyZ4hUemGuQW1CL9q4Z7Z38Uo6Y/RqUOAjrTIKf2R729Wa64ZlB2vWnWnS+9VadBP4G1OnNiBSU52k8TODbg+cgIJjxFJVE/8T5GczCdITg3dZKHW+stjZ7Zx6/UDLYuycCIx57QnWHkU+Spzlcdh+y/TPPAth55fq+6MjQNkKgYSUsA9kGDnMKnFyRdXzwaz41UccNasyroLxQyKTZ+aiPOd1V28EaN771Zw0sL6UucCuCcK9OhvnL0dhGUlMFT5VwqxLOvVDmv1Y3E5YZI7KWurW3U9QxmbW5Sqao10CxlaYWBRUBqQHEuvLYtN9qWxJF3KolqWFs/Uald6JONEqng6qwek3IkooDtfsQDUR06dvOA6Fuzy2X6uD2j/Y9FEp7Wz7UODaDguYf1cOFDoqG1VoDTht4y+2lvI7S9EHLDftmvWu9YQ1jfotPw+aKL5iJf1FntksuuW4HJRPCozuCUruJdnxwEOivYMWRtlwqEPlYuqtE06itgFShBV+ektnUy39YzntdRuteb9SjOGEiCS8nLi0o2W9ebPjpaM1jos6Da4tJYUkARNZmPq9rGHahR+4ed5fDfVAgT/0BWjh6H1Mmd9iI6LsfIrubnrwSk01N5ULYoo7iCnI0mMrB7rhFvtw0/oZgQU1os1Rh4KTSVMVqN2hcM1nCaifzaJ1qNgSLoRd/b/04GZl6avH0rXdEl3pRKMTzWF1Wd4kcL0m17XB2VEUDmF2Zt/hPVtCGMPRSTzIwIiYlBvRILS6pyCEMlJrzQbfzDGsCrqvt4138G2QtKniaz3z57uwdO+b20LuohtyYFlTrU5A8LnNGbpiDUvQWOhmguTiWSkoZPmaJ+SYnhnT4RWeqPdqjVxP4UA7sD7RhrX62/vE5foJJOM8OuRRu+tgr6b+pbA+glqcfbN+q8Al2KmpDrkemR0ESOxmYGOzu9So3su+8EcyImdt3ogp7nUxRz5ZddEWnX6jv2aCzaUOg/yIK0NkLrf7vZD+CH+P/MrMKJt0mr/7Jvj2M3+2cv0OqkeDddrlQTd9skmB3E16hS7xirPMRTBYaoVvhHh1ZJrrePRLRAijkRTv/EPYs2FbX0yf2NozVRjlCxxbTO4kA2sg20nxDWVpmcqWL4cWWByppYKCC/ON6SeL1BZ3we9MUlhaTp1iFKWUGSilVwQno/Uds5vosWwvzbV0ePTotKX9kluxd0lxPQb9yTapCipp2rE0OKxTyqpfJRMTNeJq7hfLzhYazCZw4InxGZMYOFR1KySEvt7+sNi7GejLa0A4yVf8lA2NDehveSNA0mRrMwHGA1r3Rjf7jGQFlTSTFpxnDMPqRp0/CLoGNdehLTqBW25PbNYa3BlW6MrVwzlKoL7sgjNmhsovjRsDAwsmcRAriYqpfF4E9XQG/2dMd4isKWrSujILRMs55dQkKwgrzQZCyNCUh2GEwzA8NU+VkZAX0hmCZS2X3z9rSqFaVq2/ywQFCiW+PasmKu6LMVzfWc1avxIhoyvk+/uB1YwDR4jbxTqQbeZ90iYzp/rWfrukD/E0xXpBF6V3pofnwyQnHfgnJ9Hhtrl8396CYJetzjQ5TkHrSFjqA4mGwZcNfs6TdA3MrwUmO/o+s4bhZ3hAX3NrrO62lC3KGWM3SLlvhUoalIJ1Z1gKCXWtUc1RkeHTRsKsgM6Db0mDrY9vMhEUqf3K/naFgkqjHVs0V5r37F6YKrsWsKt8bzoFtbuHgJCP4OAmk2SGxkVYCVk/HyX8FVvslJ2pq7ma1OZpwEn1vlnG+umYPDyxxB1+oSxjrM1fjAFJYPoJyGBo8b3PcY6fdwj5t95OQG36hvZqL4/XXtodV6j68Qjdgt4915jgIgcvrjJndovZoVbvbF534q5qGpYjRGxnlFE5VzNkqmdwOtJWLnXgoeuyPEnziwbNyYXQY4EBdBjgAwYsuQbaU0rOKMPtM6jQagtyFsah8wsAou5sAMPXCkQOFK1dr9ncDmbFC/RtR/Z1iNIX0M379MaavMXgiULR1MWTprrupYopYYIgghlcK3xB2GGJ9VGe4wJXoeafxddk9FW6msA3k/+AXteVrHtUWxtIqHzKGOkbkvw7BISguazP+nva614u4TudcpHLn1pswmhQI+lZXx6O7UP9aRGMdDagJIkCVGN591qLU6u20euUn5Fn/iqquFThbmu2YvpF4eb4gpgX9Jl9nRZq+TSjs2LRluqO5nIfXmdwKATmiwO1O/EYx6p5YbR/1hvKhJiTXxBTwgsIsoNcNuRoJ8RMUVzIvYPLTH4gKNGYAuG8pZQQ8y+ny02AxXXL/vch1Nj1JUxG8gjr0OxB39f3SvhMtVFmLZzUWEWgbxPol5OnC1Qwq7OTuXUvWFe4Rs/klCQ8sOqyIM1b4qeUBV/vkL71Pu6xYuvTXP3vidxzbez9t0wG9YUs1l1yNsNWLAdE3PQtQ/12KCQamM1L0Qdt/LPDp6ayM5KS/fIediE/sra+lLE76wiO8EhlFyDNN1zAU+rs260ZQTf3tknkYZqjj25ngcK5+nkhvXJYhbvxxx5naJXpMSUeY/K4Cjd44O6pLvoawyvar9vGkK3RnevIyCqrbD4RDwrxFgiMutHPO6vuZmcaTBhkpOcwqMEZItPnhFveCWrHjA+A7NlTniw2hctYaMlAuPTycxFtmcl1rpn1tFuc0Zb0GIyuiarrbQzlF7p2NmdalgnwgrQ0S+Metgn/7GuK+FFDXeI6dpHiyggnEilKg29ycF+RSIbKExHi9KDedrxdDxW7096BOprPEVgisrqn1vfspR7ESrhVsbPlEydX5LSHDWaGoHuvBfaNo0wXH4/pkk+eIKv6k4P1pM6qLyp+qZ5R96HKkNrJcatWEg68MmrLQ3coxsLud8vc9aVUi3O1WQYFyavhgJVKo0Jkvs9zWlxNnjmF7AXKiK1326e4codm3pLYStEZexVGgk4r90/O3aia11eqU7/QtVglgnFpfaBDG3eN4uNm30AS7sPDrfeftUL8PtXvZzpM3DK54b/ntZPzklRj0Ew4fXzfv8YWLAO0xYx+wqZb8YpQbPFbp0SoycPfmY8PfehPiLa0bQwzNAbCyrx0RvSjV8KGy1SoUe1YBaDoZ/7xf2flp1J+u2MkYHfzmCf+u0Hf/gvUEsDBBQAAgAIAECA9kqyzXAhTQAAAGoAAAAbAAAAdW5pdmVyc2FsL3VuaXZlcnNhbC5wbmcueG1ss7GvyM1RKEstKs7Mz7NVMtQzULK34+WyKShKLctMLVeoAIoBBSFASaHSVsnECMEtz0wpybBVMjcyR4hlpGamZ5TYKpmamMIF9YFGAgBQSwECAAAUAAIACABElFdHI7RO+/sCAACwCAAAFAAAAAAAAAABAAAAAAAAAAAAdW5pdmVyc2FsL3BsYXllci54bWxQSwECAAAUAAIACABAgPZK9wS9cnEvAAB3TQAAFwAAAAAAAAAAAAAAAAAtAwAAdW5pdmVyc2FsL3VuaXZlcnNhbC5wbmdQSwECAAAUAAIACABAgPZKss1wIU0AAABqAAAAGwAAAAAAAAABAAAAAADTMgAAdW5pdmVyc2FsL3VuaXZlcnNhbC5wbmcueG1sUEsFBgAAAAADAAMA0AAAAFkzAAAAAA=="/>
  <p:tag name="ISPRING_PRESENTATION_TITLE" val="蓝色清新渐变大气时尚公司简介企业宣传PPT2-定稿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3656</TotalTime>
  <Words>301</Words>
  <Application>Microsoft Office PowerPoint</Application>
  <PresentationFormat>自定义</PresentationFormat>
  <Paragraphs>16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锐旗设计；https://9ppt.taobao.com</dc:title>
  <dc:creator>锐旗设计；https://9ppt.taobao.com</dc:creator>
  <dc:description>锐旗设计；https://9ppt.taobao.com</dc:description>
  <cp:lastModifiedBy>wjy</cp:lastModifiedBy>
  <cp:revision>553</cp:revision>
  <dcterms:created xsi:type="dcterms:W3CDTF">2017-07-18T22:34:16Z</dcterms:created>
  <dcterms:modified xsi:type="dcterms:W3CDTF">2019-06-26T06:58:58Z</dcterms:modified>
</cp:coreProperties>
</file>