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4">
  <p:sldMasterIdLst>
    <p:sldMasterId id="2147483672" r:id="rId1"/>
  </p:sldMasterIdLst>
  <p:notesMasterIdLst>
    <p:notesMasterId r:id="rId14"/>
  </p:notesMasterIdLst>
  <p:sldIdLst>
    <p:sldId id="256" r:id="rId2"/>
    <p:sldId id="493" r:id="rId3"/>
    <p:sldId id="500" r:id="rId4"/>
    <p:sldId id="542" r:id="rId5"/>
    <p:sldId id="543" r:id="rId6"/>
    <p:sldId id="544" r:id="rId7"/>
    <p:sldId id="540" r:id="rId8"/>
    <p:sldId id="545" r:id="rId9"/>
    <p:sldId id="527" r:id="rId10"/>
    <p:sldId id="546" r:id="rId11"/>
    <p:sldId id="547" r:id="rId12"/>
    <p:sldId id="548" r:id="rId13"/>
  </p:sldIdLst>
  <p:sldSz cx="12192000" cy="68580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in Hui Ting" initials="CHT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A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76" autoAdjust="0"/>
    <p:restoredTop sz="89831" autoAdjust="0"/>
  </p:normalViewPr>
  <p:slideViewPr>
    <p:cSldViewPr snapToGrid="0" snapToObjects="1">
      <p:cViewPr varScale="1">
        <p:scale>
          <a:sx n="73" d="100"/>
          <a:sy n="73" d="100"/>
        </p:scale>
        <p:origin x="92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283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0A97CE-FDBB-4FD4-85C2-B89F77F11D7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55AC02-024C-41F0-9C3E-F5123C8E6073}">
      <dgm:prSet phldrT="[Text]"/>
      <dgm:spPr/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rPr>
            <a:t>  应急疏散预案</a:t>
          </a:r>
          <a:endParaRPr lang="en-US" altLang="zh-CN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84115CF1-6E2B-4AB4-A29F-929A729FB7F6}" type="parTrans" cxnId="{2197A02E-5143-45DF-AD84-3678965AEA73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13B224AC-05F6-439B-B4CA-2938E8A2BCAF}" type="sibTrans" cxnId="{2197A02E-5143-45DF-AD84-3678965AEA73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EC34C761-B236-4284-B1EF-73B2654E30DE}">
      <dgm:prSet phldrT="[Text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 全厂应急疏散集合点</a:t>
          </a:r>
          <a:endParaRPr lang="en-US" alt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FC059F-7EEE-49B5-9FD6-5B60535CE9C4}" type="parTrans" cxnId="{0406F116-A29F-47F2-BBD7-1FAFE1EEDCFB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79C4055D-C470-4F12-914C-9E1BFFF4852D}" type="sibTrans" cxnId="{0406F116-A29F-47F2-BBD7-1FAFE1EEDCFB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0D24E864-60D5-48A7-A63E-9B9ADDFEDAE2}">
      <dgm:prSet phldrT="[Text]"/>
      <dgm:spPr/>
      <dgm:t>
        <a:bodyPr/>
        <a:lstStyle/>
        <a:p>
          <a:r>
            <a:rPr lang="zh-CN" altLang="en-US" dirty="0" smtClean="0"/>
            <a:t>    </a:t>
          </a:r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应急疏散程序</a:t>
          </a:r>
          <a:endParaRPr 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DEC0A5E-E85E-4248-B838-F10A12C3E5F7}" type="parTrans" cxnId="{8FDB9685-F54F-4913-A83A-77ED7C5163FF}">
      <dgm:prSet/>
      <dgm:spPr/>
      <dgm:t>
        <a:bodyPr/>
        <a:lstStyle/>
        <a:p>
          <a:endParaRPr lang="en-US"/>
        </a:p>
      </dgm:t>
    </dgm:pt>
    <dgm:pt modelId="{BB32352A-BFC6-41F0-8C1C-92EBE1C744AB}" type="sibTrans" cxnId="{8FDB9685-F54F-4913-A83A-77ED7C5163FF}">
      <dgm:prSet/>
      <dgm:spPr/>
      <dgm:t>
        <a:bodyPr/>
        <a:lstStyle/>
        <a:p>
          <a:endParaRPr lang="en-US"/>
        </a:p>
      </dgm:t>
    </dgm:pt>
    <dgm:pt modelId="{94BFFAA8-450F-43F8-809D-1259F32FADDE}">
      <dgm:prSet phldrT="[Text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 应急疏散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</a:t>
          </a:r>
          <a:r>
            <a:rPr 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结构</a:t>
          </a:r>
          <a:endParaRPr lang="en-US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9A67D6C-64EB-43D8-82AC-6500370F5C97}" type="parTrans" cxnId="{C9DDEE33-5A0C-4C94-A4B3-6752E45FF14C}">
      <dgm:prSet/>
      <dgm:spPr/>
      <dgm:t>
        <a:bodyPr/>
        <a:lstStyle/>
        <a:p>
          <a:endParaRPr lang="en-US"/>
        </a:p>
      </dgm:t>
    </dgm:pt>
    <dgm:pt modelId="{4D2E6F44-9D35-4ED3-8EB2-A0DFE7159C8C}" type="sibTrans" cxnId="{C9DDEE33-5A0C-4C94-A4B3-6752E45FF14C}">
      <dgm:prSet/>
      <dgm:spPr/>
      <dgm:t>
        <a:bodyPr/>
        <a:lstStyle/>
        <a:p>
          <a:endParaRPr lang="en-US"/>
        </a:p>
      </dgm:t>
    </dgm:pt>
    <dgm:pt modelId="{48ACCC8E-C5A3-4AA4-9426-3ADF03838344}">
      <dgm:prSet/>
      <dgm:spPr/>
      <dgm:t>
        <a:bodyPr/>
        <a:lstStyle/>
        <a:p>
          <a:r>
            <a:rPr lang="zh-CN" altLang="en-US" dirty="0" smtClean="0"/>
            <a:t>    </a:t>
          </a:r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警报器测试计划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A5A557-3685-4A7A-A558-80366B27D2A0}" type="parTrans" cxnId="{241B214B-EAAB-4DFD-B570-FD1D67E38443}">
      <dgm:prSet/>
      <dgm:spPr/>
      <dgm:t>
        <a:bodyPr/>
        <a:lstStyle/>
        <a:p>
          <a:endParaRPr lang="zh-CN" altLang="en-US"/>
        </a:p>
      </dgm:t>
    </dgm:pt>
    <dgm:pt modelId="{3BAA920B-59D3-4456-8F18-ED23B53A6593}" type="sibTrans" cxnId="{241B214B-EAAB-4DFD-B570-FD1D67E38443}">
      <dgm:prSet/>
      <dgm:spPr/>
      <dgm:t>
        <a:bodyPr/>
        <a:lstStyle/>
        <a:p>
          <a:endParaRPr lang="zh-CN" altLang="en-US"/>
        </a:p>
      </dgm:t>
    </dgm:pt>
    <dgm:pt modelId="{040C7B26-3B27-4E7D-BE08-8DC869E8C938}" type="pres">
      <dgm:prSet presAssocID="{C50A97CE-FDBB-4FD4-85C2-B89F77F11D7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CB06F111-D763-4708-BF13-D2CBEFAF15B5}" type="pres">
      <dgm:prSet presAssocID="{C50A97CE-FDBB-4FD4-85C2-B89F77F11D78}" presName="Name1" presStyleCnt="0"/>
      <dgm:spPr/>
    </dgm:pt>
    <dgm:pt modelId="{84DBE14C-0C7D-40AA-AF98-97ADC3CC3210}" type="pres">
      <dgm:prSet presAssocID="{C50A97CE-FDBB-4FD4-85C2-B89F77F11D78}" presName="cycle" presStyleCnt="0"/>
      <dgm:spPr/>
    </dgm:pt>
    <dgm:pt modelId="{34F5070B-3ADC-4C35-AD84-A69249AF49F8}" type="pres">
      <dgm:prSet presAssocID="{C50A97CE-FDBB-4FD4-85C2-B89F77F11D78}" presName="srcNode" presStyleLbl="node1" presStyleIdx="0" presStyleCnt="5"/>
      <dgm:spPr/>
    </dgm:pt>
    <dgm:pt modelId="{8A581D9F-F744-439A-B190-282F7AE7D092}" type="pres">
      <dgm:prSet presAssocID="{C50A97CE-FDBB-4FD4-85C2-B89F77F11D78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3E1EEF7-127C-419F-BE6D-FF85DD586CBD}" type="pres">
      <dgm:prSet presAssocID="{C50A97CE-FDBB-4FD4-85C2-B89F77F11D78}" presName="extraNode" presStyleLbl="node1" presStyleIdx="0" presStyleCnt="5"/>
      <dgm:spPr/>
    </dgm:pt>
    <dgm:pt modelId="{5D350332-515C-4BF1-9862-74614AD2ADBD}" type="pres">
      <dgm:prSet presAssocID="{C50A97CE-FDBB-4FD4-85C2-B89F77F11D78}" presName="dstNode" presStyleLbl="node1" presStyleIdx="0" presStyleCnt="5"/>
      <dgm:spPr/>
    </dgm:pt>
    <dgm:pt modelId="{C58B6A8B-9B02-4DAD-9702-99B54150F9C3}" type="pres">
      <dgm:prSet presAssocID="{D555AC02-024C-41F0-9C3E-F5123C8E6073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591992-AE19-4220-899F-673A6BF57734}" type="pres">
      <dgm:prSet presAssocID="{D555AC02-024C-41F0-9C3E-F5123C8E6073}" presName="accent_1" presStyleCnt="0"/>
      <dgm:spPr/>
    </dgm:pt>
    <dgm:pt modelId="{E50C5FBF-6D98-470F-BCA7-639390A1B6C0}" type="pres">
      <dgm:prSet presAssocID="{D555AC02-024C-41F0-9C3E-F5123C8E6073}" presName="accentRepeatNode" presStyleLbl="solidFgAcc1" presStyleIdx="0" presStyleCnt="5"/>
      <dgm:spPr/>
    </dgm:pt>
    <dgm:pt modelId="{39B18832-FC77-4921-BEDE-DABEC013A2B9}" type="pres">
      <dgm:prSet presAssocID="{94BFFAA8-450F-43F8-809D-1259F32FADDE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B3AACE-838E-4344-90CD-D37F48C4891C}" type="pres">
      <dgm:prSet presAssocID="{94BFFAA8-450F-43F8-809D-1259F32FADDE}" presName="accent_2" presStyleCnt="0"/>
      <dgm:spPr/>
    </dgm:pt>
    <dgm:pt modelId="{377DA0A6-F006-4E89-B899-48B64D165945}" type="pres">
      <dgm:prSet presAssocID="{94BFFAA8-450F-43F8-809D-1259F32FADDE}" presName="accentRepeatNode" presStyleLbl="solidFgAcc1" presStyleIdx="1" presStyleCnt="5"/>
      <dgm:spPr/>
    </dgm:pt>
    <dgm:pt modelId="{4B66629D-ACF8-447E-B082-1DFD56ABD7B3}" type="pres">
      <dgm:prSet presAssocID="{EC34C761-B236-4284-B1EF-73B2654E30DE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28D243-3899-409A-A7DE-894C78042283}" type="pres">
      <dgm:prSet presAssocID="{EC34C761-B236-4284-B1EF-73B2654E30DE}" presName="accent_3" presStyleCnt="0"/>
      <dgm:spPr/>
    </dgm:pt>
    <dgm:pt modelId="{F2C0513B-F7D4-4E17-9148-D3FD3A6CB4AD}" type="pres">
      <dgm:prSet presAssocID="{EC34C761-B236-4284-B1EF-73B2654E30DE}" presName="accentRepeatNode" presStyleLbl="solidFgAcc1" presStyleIdx="2" presStyleCnt="5"/>
      <dgm:spPr/>
    </dgm:pt>
    <dgm:pt modelId="{3E131E7C-1338-46D4-9B03-2208B1B680CE}" type="pres">
      <dgm:prSet presAssocID="{0D24E864-60D5-48A7-A63E-9B9ADDFEDAE2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487FE9-33C3-46FB-8926-BFE0C15E67E1}" type="pres">
      <dgm:prSet presAssocID="{0D24E864-60D5-48A7-A63E-9B9ADDFEDAE2}" presName="accent_4" presStyleCnt="0"/>
      <dgm:spPr/>
    </dgm:pt>
    <dgm:pt modelId="{E5A5B852-995C-4592-92C1-503C09C25B7F}" type="pres">
      <dgm:prSet presAssocID="{0D24E864-60D5-48A7-A63E-9B9ADDFEDAE2}" presName="accentRepeatNode" presStyleLbl="solidFgAcc1" presStyleIdx="3" presStyleCnt="5"/>
      <dgm:spPr/>
    </dgm:pt>
    <dgm:pt modelId="{C8DE29EF-E12A-48E4-880C-E304D03CA9CB}" type="pres">
      <dgm:prSet presAssocID="{48ACCC8E-C5A3-4AA4-9426-3ADF03838344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E43C82-8ED4-43FA-A7AD-EDDAC3AE359F}" type="pres">
      <dgm:prSet presAssocID="{48ACCC8E-C5A3-4AA4-9426-3ADF03838344}" presName="accent_5" presStyleCnt="0"/>
      <dgm:spPr/>
    </dgm:pt>
    <dgm:pt modelId="{B1568482-13C8-4383-A53D-ACFFCBBC7419}" type="pres">
      <dgm:prSet presAssocID="{48ACCC8E-C5A3-4AA4-9426-3ADF03838344}" presName="accentRepeatNode" presStyleLbl="solidFgAcc1" presStyleIdx="4" presStyleCnt="5"/>
      <dgm:spPr/>
    </dgm:pt>
  </dgm:ptLst>
  <dgm:cxnLst>
    <dgm:cxn modelId="{241B214B-EAAB-4DFD-B570-FD1D67E38443}" srcId="{C50A97CE-FDBB-4FD4-85C2-B89F77F11D78}" destId="{48ACCC8E-C5A3-4AA4-9426-3ADF03838344}" srcOrd="4" destOrd="0" parTransId="{8FA5A557-3685-4A7A-A558-80366B27D2A0}" sibTransId="{3BAA920B-59D3-4456-8F18-ED23B53A6593}"/>
    <dgm:cxn modelId="{F60D159B-D568-484D-BE77-8FD272A1700D}" type="presOf" srcId="{94BFFAA8-450F-43F8-809D-1259F32FADDE}" destId="{39B18832-FC77-4921-BEDE-DABEC013A2B9}" srcOrd="0" destOrd="0" presId="urn:microsoft.com/office/officeart/2008/layout/VerticalCurvedList"/>
    <dgm:cxn modelId="{0406F116-A29F-47F2-BBD7-1FAFE1EEDCFB}" srcId="{C50A97CE-FDBB-4FD4-85C2-B89F77F11D78}" destId="{EC34C761-B236-4284-B1EF-73B2654E30DE}" srcOrd="2" destOrd="0" parTransId="{68FC059F-7EEE-49B5-9FD6-5B60535CE9C4}" sibTransId="{79C4055D-C470-4F12-914C-9E1BFFF4852D}"/>
    <dgm:cxn modelId="{C9DDEE33-5A0C-4C94-A4B3-6752E45FF14C}" srcId="{C50A97CE-FDBB-4FD4-85C2-B89F77F11D78}" destId="{94BFFAA8-450F-43F8-809D-1259F32FADDE}" srcOrd="1" destOrd="0" parTransId="{89A67D6C-64EB-43D8-82AC-6500370F5C97}" sibTransId="{4D2E6F44-9D35-4ED3-8EB2-A0DFE7159C8C}"/>
    <dgm:cxn modelId="{8F25D467-B45E-411A-AD71-F2997C596A1E}" type="presOf" srcId="{D555AC02-024C-41F0-9C3E-F5123C8E6073}" destId="{C58B6A8B-9B02-4DAD-9702-99B54150F9C3}" srcOrd="0" destOrd="0" presId="urn:microsoft.com/office/officeart/2008/layout/VerticalCurvedList"/>
    <dgm:cxn modelId="{071BBF03-DC43-4382-BA9C-45FA613433C0}" type="presOf" srcId="{48ACCC8E-C5A3-4AA4-9426-3ADF03838344}" destId="{C8DE29EF-E12A-48E4-880C-E304D03CA9CB}" srcOrd="0" destOrd="0" presId="urn:microsoft.com/office/officeart/2008/layout/VerticalCurvedList"/>
    <dgm:cxn modelId="{C54C3F53-0F00-4362-B498-E700D81D8078}" type="presOf" srcId="{C50A97CE-FDBB-4FD4-85C2-B89F77F11D78}" destId="{040C7B26-3B27-4E7D-BE08-8DC869E8C938}" srcOrd="0" destOrd="0" presId="urn:microsoft.com/office/officeart/2008/layout/VerticalCurvedList"/>
    <dgm:cxn modelId="{2197A02E-5143-45DF-AD84-3678965AEA73}" srcId="{C50A97CE-FDBB-4FD4-85C2-B89F77F11D78}" destId="{D555AC02-024C-41F0-9C3E-F5123C8E6073}" srcOrd="0" destOrd="0" parTransId="{84115CF1-6E2B-4AB4-A29F-929A729FB7F6}" sibTransId="{13B224AC-05F6-439B-B4CA-2938E8A2BCAF}"/>
    <dgm:cxn modelId="{A3714B2B-28AC-4D10-BB05-91FE1BEE482C}" type="presOf" srcId="{13B224AC-05F6-439B-B4CA-2938E8A2BCAF}" destId="{8A581D9F-F744-439A-B190-282F7AE7D092}" srcOrd="0" destOrd="0" presId="urn:microsoft.com/office/officeart/2008/layout/VerticalCurvedList"/>
    <dgm:cxn modelId="{E62BFE0F-1700-4968-8147-CB318E6291A6}" type="presOf" srcId="{EC34C761-B236-4284-B1EF-73B2654E30DE}" destId="{4B66629D-ACF8-447E-B082-1DFD56ABD7B3}" srcOrd="0" destOrd="0" presId="urn:microsoft.com/office/officeart/2008/layout/VerticalCurvedList"/>
    <dgm:cxn modelId="{9DE60551-32A5-4737-B761-11D2084B2C20}" type="presOf" srcId="{0D24E864-60D5-48A7-A63E-9B9ADDFEDAE2}" destId="{3E131E7C-1338-46D4-9B03-2208B1B680CE}" srcOrd="0" destOrd="0" presId="urn:microsoft.com/office/officeart/2008/layout/VerticalCurvedList"/>
    <dgm:cxn modelId="{8FDB9685-F54F-4913-A83A-77ED7C5163FF}" srcId="{C50A97CE-FDBB-4FD4-85C2-B89F77F11D78}" destId="{0D24E864-60D5-48A7-A63E-9B9ADDFEDAE2}" srcOrd="3" destOrd="0" parTransId="{3DEC0A5E-E85E-4248-B838-F10A12C3E5F7}" sibTransId="{BB32352A-BFC6-41F0-8C1C-92EBE1C744AB}"/>
    <dgm:cxn modelId="{4A536244-51B0-453E-A789-253F7DAED93C}" type="presParOf" srcId="{040C7B26-3B27-4E7D-BE08-8DC869E8C938}" destId="{CB06F111-D763-4708-BF13-D2CBEFAF15B5}" srcOrd="0" destOrd="0" presId="urn:microsoft.com/office/officeart/2008/layout/VerticalCurvedList"/>
    <dgm:cxn modelId="{7A930467-8B2F-46C1-9DE6-4B2D7021704F}" type="presParOf" srcId="{CB06F111-D763-4708-BF13-D2CBEFAF15B5}" destId="{84DBE14C-0C7D-40AA-AF98-97ADC3CC3210}" srcOrd="0" destOrd="0" presId="urn:microsoft.com/office/officeart/2008/layout/VerticalCurvedList"/>
    <dgm:cxn modelId="{7E8DEC1D-9B27-4D4D-AFA9-EE9D9A1E191F}" type="presParOf" srcId="{84DBE14C-0C7D-40AA-AF98-97ADC3CC3210}" destId="{34F5070B-3ADC-4C35-AD84-A69249AF49F8}" srcOrd="0" destOrd="0" presId="urn:microsoft.com/office/officeart/2008/layout/VerticalCurvedList"/>
    <dgm:cxn modelId="{59DED815-F288-4A75-86E1-EF0E899E1384}" type="presParOf" srcId="{84DBE14C-0C7D-40AA-AF98-97ADC3CC3210}" destId="{8A581D9F-F744-439A-B190-282F7AE7D092}" srcOrd="1" destOrd="0" presId="urn:microsoft.com/office/officeart/2008/layout/VerticalCurvedList"/>
    <dgm:cxn modelId="{FBF24324-3F59-42ED-95E8-C97BC994F44E}" type="presParOf" srcId="{84DBE14C-0C7D-40AA-AF98-97ADC3CC3210}" destId="{73E1EEF7-127C-419F-BE6D-FF85DD586CBD}" srcOrd="2" destOrd="0" presId="urn:microsoft.com/office/officeart/2008/layout/VerticalCurvedList"/>
    <dgm:cxn modelId="{AB4DCD8A-EE18-4C19-9E46-1F7F38C23121}" type="presParOf" srcId="{84DBE14C-0C7D-40AA-AF98-97ADC3CC3210}" destId="{5D350332-515C-4BF1-9862-74614AD2ADBD}" srcOrd="3" destOrd="0" presId="urn:microsoft.com/office/officeart/2008/layout/VerticalCurvedList"/>
    <dgm:cxn modelId="{FAF63AAD-7AA0-4298-82C1-E0CA62466B21}" type="presParOf" srcId="{CB06F111-D763-4708-BF13-D2CBEFAF15B5}" destId="{C58B6A8B-9B02-4DAD-9702-99B54150F9C3}" srcOrd="1" destOrd="0" presId="urn:microsoft.com/office/officeart/2008/layout/VerticalCurvedList"/>
    <dgm:cxn modelId="{73E99E60-39F7-4AA3-9A55-6D716AEE7CE3}" type="presParOf" srcId="{CB06F111-D763-4708-BF13-D2CBEFAF15B5}" destId="{ED591992-AE19-4220-899F-673A6BF57734}" srcOrd="2" destOrd="0" presId="urn:microsoft.com/office/officeart/2008/layout/VerticalCurvedList"/>
    <dgm:cxn modelId="{05B59882-0B0C-4A0F-9BB7-5CA12041C8E1}" type="presParOf" srcId="{ED591992-AE19-4220-899F-673A6BF57734}" destId="{E50C5FBF-6D98-470F-BCA7-639390A1B6C0}" srcOrd="0" destOrd="0" presId="urn:microsoft.com/office/officeart/2008/layout/VerticalCurvedList"/>
    <dgm:cxn modelId="{5EEB3322-D011-4B80-9660-60BE3059310D}" type="presParOf" srcId="{CB06F111-D763-4708-BF13-D2CBEFAF15B5}" destId="{39B18832-FC77-4921-BEDE-DABEC013A2B9}" srcOrd="3" destOrd="0" presId="urn:microsoft.com/office/officeart/2008/layout/VerticalCurvedList"/>
    <dgm:cxn modelId="{497F9EA8-20C8-4C25-805E-F853F5313441}" type="presParOf" srcId="{CB06F111-D763-4708-BF13-D2CBEFAF15B5}" destId="{66B3AACE-838E-4344-90CD-D37F48C4891C}" srcOrd="4" destOrd="0" presId="urn:microsoft.com/office/officeart/2008/layout/VerticalCurvedList"/>
    <dgm:cxn modelId="{973D7EE7-0598-4A01-AB1B-425D9FA80CAF}" type="presParOf" srcId="{66B3AACE-838E-4344-90CD-D37F48C4891C}" destId="{377DA0A6-F006-4E89-B899-48B64D165945}" srcOrd="0" destOrd="0" presId="urn:microsoft.com/office/officeart/2008/layout/VerticalCurvedList"/>
    <dgm:cxn modelId="{D6EA7316-223F-4CFD-963E-253252C4C745}" type="presParOf" srcId="{CB06F111-D763-4708-BF13-D2CBEFAF15B5}" destId="{4B66629D-ACF8-447E-B082-1DFD56ABD7B3}" srcOrd="5" destOrd="0" presId="urn:microsoft.com/office/officeart/2008/layout/VerticalCurvedList"/>
    <dgm:cxn modelId="{18B6B365-F597-4F8D-8C7C-B0002086E102}" type="presParOf" srcId="{CB06F111-D763-4708-BF13-D2CBEFAF15B5}" destId="{3228D243-3899-409A-A7DE-894C78042283}" srcOrd="6" destOrd="0" presId="urn:microsoft.com/office/officeart/2008/layout/VerticalCurvedList"/>
    <dgm:cxn modelId="{D45063DC-AF15-4A4F-A593-FC786A267A01}" type="presParOf" srcId="{3228D243-3899-409A-A7DE-894C78042283}" destId="{F2C0513B-F7D4-4E17-9148-D3FD3A6CB4AD}" srcOrd="0" destOrd="0" presId="urn:microsoft.com/office/officeart/2008/layout/VerticalCurvedList"/>
    <dgm:cxn modelId="{C291720B-ADD5-431F-83D2-6E10225EC898}" type="presParOf" srcId="{CB06F111-D763-4708-BF13-D2CBEFAF15B5}" destId="{3E131E7C-1338-46D4-9B03-2208B1B680CE}" srcOrd="7" destOrd="0" presId="urn:microsoft.com/office/officeart/2008/layout/VerticalCurvedList"/>
    <dgm:cxn modelId="{6C216598-DDE0-45F2-9AE6-0D7953116C35}" type="presParOf" srcId="{CB06F111-D763-4708-BF13-D2CBEFAF15B5}" destId="{EC487FE9-33C3-46FB-8926-BFE0C15E67E1}" srcOrd="8" destOrd="0" presId="urn:microsoft.com/office/officeart/2008/layout/VerticalCurvedList"/>
    <dgm:cxn modelId="{936D849C-991C-4FFE-A408-0E688B76AA83}" type="presParOf" srcId="{EC487FE9-33C3-46FB-8926-BFE0C15E67E1}" destId="{E5A5B852-995C-4592-92C1-503C09C25B7F}" srcOrd="0" destOrd="0" presId="urn:microsoft.com/office/officeart/2008/layout/VerticalCurvedList"/>
    <dgm:cxn modelId="{21F77D10-9986-402A-B2C9-6A490050ACFC}" type="presParOf" srcId="{CB06F111-D763-4708-BF13-D2CBEFAF15B5}" destId="{C8DE29EF-E12A-48E4-880C-E304D03CA9CB}" srcOrd="9" destOrd="0" presId="urn:microsoft.com/office/officeart/2008/layout/VerticalCurvedList"/>
    <dgm:cxn modelId="{6F884D1A-95D3-4A2F-B0B2-A9BC8A82A591}" type="presParOf" srcId="{CB06F111-D763-4708-BF13-D2CBEFAF15B5}" destId="{FEE43C82-8ED4-43FA-A7AD-EDDAC3AE359F}" srcOrd="10" destOrd="0" presId="urn:microsoft.com/office/officeart/2008/layout/VerticalCurvedList"/>
    <dgm:cxn modelId="{0E757680-6246-445C-A8F3-CEC70EACA774}" type="presParOf" srcId="{FEE43C82-8ED4-43FA-A7AD-EDDAC3AE359F}" destId="{B1568482-13C8-4383-A53D-ACFFCBBC741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581D9F-F744-439A-B190-282F7AE7D092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8B6A8B-9B02-4DAD-9702-99B54150F9C3}">
      <dsp:nvSpPr>
        <dsp:cNvPr id="0" name=""/>
        <dsp:cNvSpPr/>
      </dsp:nvSpPr>
      <dsp:spPr>
        <a:xfrm>
          <a:off x="509717" y="338558"/>
          <a:ext cx="7305527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rPr>
            <a:t>  应急疏散预案</a:t>
          </a:r>
          <a:endParaRPr lang="en-US" altLang="zh-CN" sz="260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509717" y="338558"/>
        <a:ext cx="7305527" cy="677550"/>
      </dsp:txXfrm>
    </dsp:sp>
    <dsp:sp modelId="{E50C5FBF-6D98-470F-BCA7-639390A1B6C0}">
      <dsp:nvSpPr>
        <dsp:cNvPr id="0" name=""/>
        <dsp:cNvSpPr/>
      </dsp:nvSpPr>
      <dsp:spPr>
        <a:xfrm>
          <a:off x="86248" y="253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B18832-FC77-4921-BEDE-DABEC013A2B9}">
      <dsp:nvSpPr>
        <dsp:cNvPr id="0" name=""/>
        <dsp:cNvSpPr/>
      </dsp:nvSpPr>
      <dsp:spPr>
        <a:xfrm>
          <a:off x="995230" y="1354558"/>
          <a:ext cx="6820014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 应急疏散</a:t>
          </a:r>
          <a:r>
            <a:rPr lang="zh-CN" sz="2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</a:t>
          </a:r>
          <a:r>
            <a:rPr lang="zh-CN" sz="2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结构</a:t>
          </a:r>
          <a:endParaRPr lang="en-US" sz="260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95230" y="1354558"/>
        <a:ext cx="6820014" cy="677550"/>
      </dsp:txXfrm>
    </dsp:sp>
    <dsp:sp modelId="{377DA0A6-F006-4E89-B899-48B64D165945}">
      <dsp:nvSpPr>
        <dsp:cNvPr id="0" name=""/>
        <dsp:cNvSpPr/>
      </dsp:nvSpPr>
      <dsp:spPr>
        <a:xfrm>
          <a:off x="571761" y="1269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66629D-ACF8-447E-B082-1DFD56ABD7B3}">
      <dsp:nvSpPr>
        <dsp:cNvPr id="0" name=""/>
        <dsp:cNvSpPr/>
      </dsp:nvSpPr>
      <dsp:spPr>
        <a:xfrm>
          <a:off x="1144243" y="2370558"/>
          <a:ext cx="6671001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 全厂应急疏散集合点</a:t>
          </a:r>
          <a:endParaRPr lang="en-US" altLang="zh-CN" sz="2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144243" y="2370558"/>
        <a:ext cx="6671001" cy="677550"/>
      </dsp:txXfrm>
    </dsp:sp>
    <dsp:sp modelId="{F2C0513B-F7D4-4E17-9148-D3FD3A6CB4AD}">
      <dsp:nvSpPr>
        <dsp:cNvPr id="0" name=""/>
        <dsp:cNvSpPr/>
      </dsp:nvSpPr>
      <dsp:spPr>
        <a:xfrm>
          <a:off x="720774" y="2285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131E7C-1338-46D4-9B03-2208B1B680CE}">
      <dsp:nvSpPr>
        <dsp:cNvPr id="0" name=""/>
        <dsp:cNvSpPr/>
      </dsp:nvSpPr>
      <dsp:spPr>
        <a:xfrm>
          <a:off x="995230" y="3386558"/>
          <a:ext cx="6820014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/>
            <a:t>    </a:t>
          </a:r>
          <a:r>
            <a:rPr lang="zh-CN" altLang="en-US" sz="2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应急疏散程序</a:t>
          </a:r>
          <a:endParaRPr lang="en-US" sz="2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95230" y="3386558"/>
        <a:ext cx="6820014" cy="677550"/>
      </dsp:txXfrm>
    </dsp:sp>
    <dsp:sp modelId="{E5A5B852-995C-4592-92C1-503C09C25B7F}">
      <dsp:nvSpPr>
        <dsp:cNvPr id="0" name=""/>
        <dsp:cNvSpPr/>
      </dsp:nvSpPr>
      <dsp:spPr>
        <a:xfrm>
          <a:off x="571761" y="3301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DE29EF-E12A-48E4-880C-E304D03CA9CB}">
      <dsp:nvSpPr>
        <dsp:cNvPr id="0" name=""/>
        <dsp:cNvSpPr/>
      </dsp:nvSpPr>
      <dsp:spPr>
        <a:xfrm>
          <a:off x="509717" y="4402558"/>
          <a:ext cx="7305527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/>
            <a:t>    </a:t>
          </a:r>
          <a:r>
            <a:rPr lang="zh-CN" altLang="en-US" sz="2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警报器测试计划</a:t>
          </a:r>
          <a:endParaRPr lang="zh-CN" altLang="en-US" sz="2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09717" y="4402558"/>
        <a:ext cx="7305527" cy="677550"/>
      </dsp:txXfrm>
    </dsp:sp>
    <dsp:sp modelId="{B1568482-13C8-4383-A53D-ACFFCBBC7419}">
      <dsp:nvSpPr>
        <dsp:cNvPr id="0" name=""/>
        <dsp:cNvSpPr/>
      </dsp:nvSpPr>
      <dsp:spPr>
        <a:xfrm>
          <a:off x="86248" y="4317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3161A-C22D-B44D-A07D-3C88F1EB480E}" type="datetimeFigureOut">
              <a:rPr lang="en-AU" smtClean="0"/>
              <a:pPr/>
              <a:t>23/06/2019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45B05D-5829-684F-AEC5-1D51B41AB255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673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3003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5451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1714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0191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8648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5861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8151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2153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8761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6478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3217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D2745-ADA4-BD47-9A48-3A38040CC3E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383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microsoft.com/office/2007/relationships/media" Target="../media/media2.mp3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4" Type="http://schemas.openxmlformats.org/officeDocument/2006/relationships/audio" Target="../media/media2.mp3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FDBE072C-D215-D447-B0B4-4F5B0652B5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3" b="224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DF7846E-338C-2544-B938-A32262608A7E}"/>
              </a:ext>
            </a:extLst>
          </p:cNvPr>
          <p:cNvSpPr/>
          <p:nvPr/>
        </p:nvSpPr>
        <p:spPr>
          <a:xfrm>
            <a:off x="21262" y="26759"/>
            <a:ext cx="12192000" cy="6854073"/>
          </a:xfrm>
          <a:prstGeom prst="rect">
            <a:avLst/>
          </a:prstGeom>
          <a:gradFill flip="none" rotWithShape="1">
            <a:gsLst>
              <a:gs pos="5000">
                <a:schemeClr val="tx2">
                  <a:lumMod val="75000"/>
                  <a:alpha val="50000"/>
                </a:schemeClr>
              </a:gs>
              <a:gs pos="53000">
                <a:schemeClr val="bg2">
                  <a:lumMod val="25000"/>
                  <a:alpha val="50000"/>
                </a:schemeClr>
              </a:gs>
              <a:gs pos="100000">
                <a:schemeClr val="accent3">
                  <a:lumMod val="60000"/>
                  <a:lumOff val="40000"/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64AAF3-D186-444D-BE9F-1689C5049B2C}"/>
              </a:ext>
            </a:extLst>
          </p:cNvPr>
          <p:cNvCxnSpPr/>
          <p:nvPr/>
        </p:nvCxnSpPr>
        <p:spPr>
          <a:xfrm>
            <a:off x="737188" y="1275908"/>
            <a:ext cx="10760149" cy="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691E818-907D-1146-B521-17364DABAF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13921" y="229280"/>
            <a:ext cx="1164155" cy="88507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D6E7202-4468-8C4A-B46D-02462C212E77}"/>
              </a:ext>
            </a:extLst>
          </p:cNvPr>
          <p:cNvSpPr/>
          <p:nvPr/>
        </p:nvSpPr>
        <p:spPr>
          <a:xfrm>
            <a:off x="0" y="5457012"/>
            <a:ext cx="12192000" cy="1071380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AD408A-4444-234D-88FE-2061F8D484A7}"/>
              </a:ext>
            </a:extLst>
          </p:cNvPr>
          <p:cNvSpPr txBox="1"/>
          <p:nvPr/>
        </p:nvSpPr>
        <p:spPr>
          <a:xfrm>
            <a:off x="173663" y="5700314"/>
            <a:ext cx="1184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Hengyi (Brunei) PMB Petrochemical Project                                 </a:t>
            </a:r>
            <a:r>
              <a:rPr lang="en-AU" altLang="zh-CN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 June</a:t>
            </a:r>
            <a:r>
              <a:rPr lang="zh-CN" alt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AU" altLang="zh-CN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en-AU" altLang="zh-CN" sz="2400" dirty="0">
              <a:solidFill>
                <a:schemeClr val="accent2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262" y="2597019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应急疏散预案培训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4349931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HSE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管理部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7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57326" y="412913"/>
            <a:ext cx="10341589" cy="500542"/>
            <a:chOff x="570251" y="392593"/>
            <a:chExt cx="11051498" cy="500542"/>
          </a:xfrm>
        </p:grpSpPr>
        <p:sp>
          <p:nvSpPr>
            <p:cNvPr id="4" name="Rectangle 3"/>
            <p:cNvSpPr/>
            <p:nvPr/>
          </p:nvSpPr>
          <p:spPr>
            <a:xfrm>
              <a:off x="570251" y="831224"/>
              <a:ext cx="11051498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70251" y="392593"/>
              <a:ext cx="4008783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76500">
                  <a:srgbClr val="436FA4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280181" y="1185219"/>
            <a:ext cx="8621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>
                <a:solidFill>
                  <a:schemeClr val="bg1"/>
                </a:solidFill>
                <a:latin typeface="Tw Cen MT" panose="020B0602020104020603" pitchFamily="34" charset="77"/>
              </a:rPr>
              <a:t>HYBN SPM</a:t>
            </a:r>
          </a:p>
        </p:txBody>
      </p:sp>
      <p:sp>
        <p:nvSpPr>
          <p:cNvPr id="13" name="Title 1"/>
          <p:cNvSpPr txBox="1"/>
          <p:nvPr/>
        </p:nvSpPr>
        <p:spPr bwMode="auto">
          <a:xfrm>
            <a:off x="1357326" y="446880"/>
            <a:ext cx="8918462" cy="35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50" rIns="0" bIns="34250" anchor="ctr"/>
          <a:lstStyle>
            <a:lvl1pPr marL="273050" indent="-2730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778510">
              <a:lnSpc>
                <a:spcPct val="150000"/>
              </a:lnSpc>
            </a:pPr>
            <a:r>
              <a:rPr lang="zh-CN" altLang="en-US" sz="2000" b="1" dirty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24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 </a:t>
            </a:r>
            <a:r>
              <a:rPr lang="zh-CN" altLang="en-US" sz="24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应急疏散程序</a:t>
            </a:r>
            <a:endParaRPr lang="en-US" altLang="zh-CN" sz="2400" b="1" dirty="0">
              <a:solidFill>
                <a:srgbClr val="437C9B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591" y="178057"/>
            <a:ext cx="1050924" cy="624496"/>
          </a:xfrm>
          <a:prstGeom prst="rect">
            <a:avLst/>
          </a:prstGeom>
        </p:spPr>
      </p:pic>
      <p:pic>
        <p:nvPicPr>
          <p:cNvPr id="12" name="Graphic 6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73487" y="217526"/>
            <a:ext cx="811369" cy="811369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292824" y="2305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57326" y="1028895"/>
            <a:ext cx="324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4.2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毒气泄漏应急疏散程序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60679" y="1884559"/>
            <a:ext cx="1625802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027575"/>
              </p:ext>
            </p:extLst>
          </p:nvPr>
        </p:nvGraphicFramePr>
        <p:xfrm>
          <a:off x="2292825" y="1446829"/>
          <a:ext cx="7870078" cy="5215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Visio" r:id="rId6" imgW="6353147" imgH="5067362" progId="Visio.Drawing.15">
                  <p:embed/>
                </p:oleObj>
              </mc:Choice>
              <mc:Fallback>
                <p:oleObj name="Visio" r:id="rId6" imgW="6353147" imgH="506736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2825" y="1446829"/>
                        <a:ext cx="7870078" cy="52152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378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57326" y="412913"/>
            <a:ext cx="10341589" cy="500542"/>
            <a:chOff x="570251" y="392593"/>
            <a:chExt cx="11051498" cy="500542"/>
          </a:xfrm>
        </p:grpSpPr>
        <p:sp>
          <p:nvSpPr>
            <p:cNvPr id="4" name="Rectangle 3"/>
            <p:cNvSpPr/>
            <p:nvPr/>
          </p:nvSpPr>
          <p:spPr>
            <a:xfrm>
              <a:off x="570251" y="831224"/>
              <a:ext cx="11051498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70251" y="392593"/>
              <a:ext cx="4008783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76500">
                  <a:srgbClr val="436FA4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280181" y="1185219"/>
            <a:ext cx="8621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>
                <a:solidFill>
                  <a:schemeClr val="bg1"/>
                </a:solidFill>
                <a:latin typeface="Tw Cen MT" panose="020B0602020104020603" pitchFamily="34" charset="77"/>
              </a:rPr>
              <a:t>HYBN SPM</a:t>
            </a:r>
          </a:p>
        </p:txBody>
      </p:sp>
      <p:sp>
        <p:nvSpPr>
          <p:cNvPr id="13" name="Title 1"/>
          <p:cNvSpPr txBox="1"/>
          <p:nvPr/>
        </p:nvSpPr>
        <p:spPr bwMode="auto">
          <a:xfrm>
            <a:off x="1357326" y="446880"/>
            <a:ext cx="8918462" cy="35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50" rIns="0" bIns="34250" anchor="ctr"/>
          <a:lstStyle>
            <a:lvl1pPr marL="273050" indent="-2730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778510">
              <a:lnSpc>
                <a:spcPct val="150000"/>
              </a:lnSpc>
            </a:pPr>
            <a:r>
              <a:rPr lang="zh-CN" altLang="en-US" sz="2000" b="1" dirty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24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 </a:t>
            </a:r>
            <a:r>
              <a:rPr lang="zh-CN" altLang="en-US" sz="24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警报器测试计划</a:t>
            </a:r>
            <a:endParaRPr lang="en-US" altLang="zh-CN" sz="2400" b="1" dirty="0">
              <a:solidFill>
                <a:srgbClr val="437C9B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591" y="178057"/>
            <a:ext cx="1050924" cy="624496"/>
          </a:xfrm>
          <a:prstGeom prst="rect">
            <a:avLst/>
          </a:prstGeom>
        </p:spPr>
      </p:pic>
      <p:pic>
        <p:nvPicPr>
          <p:cNvPr id="12" name="Graphic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73487" y="217526"/>
            <a:ext cx="811369" cy="811369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292824" y="2305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60679" y="1884559"/>
            <a:ext cx="1625802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0536" y="1884559"/>
            <a:ext cx="76066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66675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000" kern="100" dirty="0">
                <a:latin typeface="Arial Unicode MS" panose="020B0604020202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全厂应急警报系统每周四</a:t>
            </a:r>
            <a:r>
              <a:rPr lang="en-US" altLang="zh-CN" sz="2000" kern="100" dirty="0">
                <a:latin typeface="Arial Unicode MS" panose="020B0604020202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15:00</a:t>
            </a:r>
            <a:r>
              <a:rPr lang="zh-CN" altLang="zh-CN" sz="2000" kern="100" dirty="0">
                <a:latin typeface="Arial Unicode MS" panose="020B0604020202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日测试一次，由</a:t>
            </a:r>
            <a:r>
              <a:rPr lang="en-US" altLang="zh-CN" sz="2000" kern="100" dirty="0">
                <a:latin typeface="Arial Unicode MS" panose="020B0604020202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HSE</a:t>
            </a:r>
            <a:r>
              <a:rPr lang="zh-CN" altLang="zh-CN" sz="2000" kern="100" dirty="0">
                <a:latin typeface="Arial Unicode MS" panose="020B0604020202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管理部应急主管牵头，电气运行部配合。</a:t>
            </a:r>
            <a:endParaRPr lang="zh-CN" altLang="zh-CN" sz="2000" kern="100" dirty="0">
              <a:latin typeface="Arial Unicode MS" panose="020B0604020202020204" pitchFamily="34" charset="-122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342900" marR="66675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000" kern="100" dirty="0">
                <a:latin typeface="Arial Unicode MS" panose="020B0604020202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测试要求：每种警报声至少测试一次，声音、时间、鸣叫方式是否正常。</a:t>
            </a:r>
            <a:endParaRPr lang="zh-CN" altLang="zh-CN" sz="2000" kern="100" dirty="0">
              <a:latin typeface="Arial Unicode MS" panose="020B0604020202020204" pitchFamily="34" charset="-122"/>
              <a:ea typeface="Arial Unicode MS" panose="020B0604020202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02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57326" y="412913"/>
            <a:ext cx="10341589" cy="500542"/>
            <a:chOff x="570251" y="392593"/>
            <a:chExt cx="11051498" cy="500542"/>
          </a:xfrm>
        </p:grpSpPr>
        <p:sp>
          <p:nvSpPr>
            <p:cNvPr id="4" name="Rectangle 3"/>
            <p:cNvSpPr/>
            <p:nvPr/>
          </p:nvSpPr>
          <p:spPr>
            <a:xfrm>
              <a:off x="570251" y="831224"/>
              <a:ext cx="11051498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70251" y="392593"/>
              <a:ext cx="4008783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76500">
                  <a:srgbClr val="436FA4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280181" y="1185219"/>
            <a:ext cx="8621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>
                <a:solidFill>
                  <a:schemeClr val="bg1"/>
                </a:solidFill>
                <a:latin typeface="Tw Cen MT" panose="020B0602020104020603" pitchFamily="34" charset="77"/>
              </a:rPr>
              <a:t>HYBN SPM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591" y="178057"/>
            <a:ext cx="1050924" cy="624496"/>
          </a:xfrm>
          <a:prstGeom prst="rect">
            <a:avLst/>
          </a:prstGeom>
        </p:spPr>
      </p:pic>
      <p:pic>
        <p:nvPicPr>
          <p:cNvPr id="12" name="Graphic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73487" y="217526"/>
            <a:ext cx="811369" cy="811369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292824" y="2305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60679" y="1884559"/>
            <a:ext cx="1625802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247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33D4B3-AB29-214B-BEA4-B4DB7AB8B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591" y="178057"/>
            <a:ext cx="1050924" cy="62449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E7B4AD5-FBC0-3A4E-A435-E98696B31FFE}"/>
              </a:ext>
            </a:extLst>
          </p:cNvPr>
          <p:cNvGrpSpPr/>
          <p:nvPr/>
        </p:nvGrpSpPr>
        <p:grpSpPr>
          <a:xfrm>
            <a:off x="1357326" y="412913"/>
            <a:ext cx="10341589" cy="500542"/>
            <a:chOff x="570251" y="392593"/>
            <a:chExt cx="11051498" cy="50054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7518741-C42C-C245-8DA9-5779EAD9983D}"/>
                </a:ext>
              </a:extLst>
            </p:cNvPr>
            <p:cNvSpPr/>
            <p:nvPr/>
          </p:nvSpPr>
          <p:spPr>
            <a:xfrm>
              <a:off x="570251" y="831224"/>
              <a:ext cx="11051498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19C2705B-F072-C944-88CC-21523A24A83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70251" y="411077"/>
              <a:ext cx="9530679" cy="358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34250" rIns="0" bIns="34250" anchor="ctr"/>
            <a:lstStyle>
              <a:lvl1pPr marL="273050" indent="-2730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778289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437C9B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目录</a:t>
              </a:r>
              <a:endParaRPr lang="en-US" altLang="zh-CN" sz="2400" b="1" dirty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A542B34-985F-C04B-8AFC-9ADF04FC4958}"/>
                </a:ext>
              </a:extLst>
            </p:cNvPr>
            <p:cNvSpPr/>
            <p:nvPr/>
          </p:nvSpPr>
          <p:spPr>
            <a:xfrm>
              <a:off x="570251" y="392593"/>
              <a:ext cx="4008783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76500">
                  <a:srgbClr val="436FA4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A6DD1FE9-62AC-D741-BFE2-FE8F86DAD35E}"/>
              </a:ext>
            </a:extLst>
          </p:cNvPr>
          <p:cNvSpPr txBox="1"/>
          <p:nvPr/>
        </p:nvSpPr>
        <p:spPr>
          <a:xfrm>
            <a:off x="7280181" y="1185219"/>
            <a:ext cx="8621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>
                <a:solidFill>
                  <a:schemeClr val="bg1"/>
                </a:solidFill>
                <a:latin typeface="Tw Cen MT" panose="020B0602020104020603" pitchFamily="34" charset="77"/>
              </a:rPr>
              <a:t>HYBN SPM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C820BE-A1F2-0241-94F3-483F0FF03C4B}"/>
              </a:ext>
            </a:extLst>
          </p:cNvPr>
          <p:cNvSpPr txBox="1"/>
          <p:nvPr/>
        </p:nvSpPr>
        <p:spPr>
          <a:xfrm>
            <a:off x="6550749" y="2863870"/>
            <a:ext cx="8621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>
                <a:solidFill>
                  <a:schemeClr val="bg1"/>
                </a:solidFill>
                <a:latin typeface="Tw Cen MT" panose="020B0602020104020603" pitchFamily="34" charset="77"/>
              </a:rPr>
              <a:t>Subsea pipeline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695639" y="1090816"/>
            <a:ext cx="7891827" cy="5418667"/>
            <a:chOff x="2708701" y="1090816"/>
            <a:chExt cx="7891827" cy="5418667"/>
          </a:xfrm>
        </p:grpSpPr>
        <p:graphicFrame>
          <p:nvGraphicFramePr>
            <p:cNvPr id="7" name="Diagram 6"/>
            <p:cNvGraphicFramePr/>
            <p:nvPr>
              <p:extLst>
                <p:ext uri="{D42A27DB-BD31-4B8C-83A1-F6EECF244321}">
                  <p14:modId xmlns:p14="http://schemas.microsoft.com/office/powerpoint/2010/main" val="495326357"/>
                </p:ext>
              </p:extLst>
            </p:nvPr>
          </p:nvGraphicFramePr>
          <p:xfrm>
            <a:off x="2708701" y="1090816"/>
            <a:ext cx="7891827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3" name="TextBox 2"/>
            <p:cNvSpPr txBox="1"/>
            <p:nvPr/>
          </p:nvSpPr>
          <p:spPr>
            <a:xfrm>
              <a:off x="3015526" y="1491342"/>
              <a:ext cx="4348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86964" y="2534194"/>
              <a:ext cx="484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</a:rPr>
                <a:t>2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98685" y="3550814"/>
              <a:ext cx="4348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</a:rPr>
                <a:t>3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12986" y="4567434"/>
              <a:ext cx="3713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</a:rPr>
                <a:t>4</a:t>
              </a:r>
            </a:p>
          </p:txBody>
        </p:sp>
      </p:grpSp>
      <p:pic>
        <p:nvPicPr>
          <p:cNvPr id="21" name="Graphic 6">
            <a:extLst>
              <a:ext uri="{FF2B5EF4-FFF2-40B4-BE49-F238E27FC236}">
                <a16:creationId xmlns:a16="http://schemas.microsoft.com/office/drawing/2014/main" id="{CE3FA2A8-F2C7-2A49-BE35-3F8C1769AC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73487" y="217526"/>
            <a:ext cx="811369" cy="811369"/>
          </a:xfrm>
          <a:prstGeom prst="rect">
            <a:avLst/>
          </a:prstGeom>
        </p:spPr>
      </p:pic>
      <p:sp>
        <p:nvSpPr>
          <p:cNvPr id="22" name="TextBox 15"/>
          <p:cNvSpPr txBox="1"/>
          <p:nvPr/>
        </p:nvSpPr>
        <p:spPr>
          <a:xfrm>
            <a:off x="3011530" y="5574851"/>
            <a:ext cx="434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</a:rPr>
              <a:t>5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altLang="zh-CN" smtClean="0"/>
              <a:t>23/06/2019</a:t>
            </a:r>
            <a:endParaRPr lang="en-AU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138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7B4AD5-FBC0-3A4E-A435-E98696B31FFE}"/>
              </a:ext>
            </a:extLst>
          </p:cNvPr>
          <p:cNvGrpSpPr/>
          <p:nvPr/>
        </p:nvGrpSpPr>
        <p:grpSpPr>
          <a:xfrm>
            <a:off x="1357326" y="412913"/>
            <a:ext cx="10341589" cy="500542"/>
            <a:chOff x="570251" y="392593"/>
            <a:chExt cx="11051498" cy="50054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7518741-C42C-C245-8DA9-5779EAD9983D}"/>
                </a:ext>
              </a:extLst>
            </p:cNvPr>
            <p:cNvSpPr/>
            <p:nvPr/>
          </p:nvSpPr>
          <p:spPr>
            <a:xfrm>
              <a:off x="570251" y="831224"/>
              <a:ext cx="11051498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A542B34-985F-C04B-8AFC-9ADF04FC4958}"/>
                </a:ext>
              </a:extLst>
            </p:cNvPr>
            <p:cNvSpPr/>
            <p:nvPr/>
          </p:nvSpPr>
          <p:spPr>
            <a:xfrm>
              <a:off x="570251" y="392593"/>
              <a:ext cx="4008783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76500">
                  <a:srgbClr val="436FA4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19C2705B-F072-C944-88CC-21523A24A831}"/>
              </a:ext>
            </a:extLst>
          </p:cNvPr>
          <p:cNvSpPr txBox="1">
            <a:spLocks/>
          </p:cNvSpPr>
          <p:nvPr/>
        </p:nvSpPr>
        <p:spPr bwMode="auto">
          <a:xfrm>
            <a:off x="1357326" y="446880"/>
            <a:ext cx="8918462" cy="35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50" rIns="0" bIns="34250" anchor="ctr"/>
          <a:lstStyle>
            <a:lvl1pPr marL="273050" indent="-2730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778510">
              <a:lnSpc>
                <a:spcPct val="150000"/>
              </a:lnSpc>
            </a:pPr>
            <a:r>
              <a:rPr lang="en-US" altLang="zh-CN" sz="2000" b="1" dirty="0">
                <a:solidFill>
                  <a:srgbClr val="437C9B">
                    <a:lumMod val="75000"/>
                  </a:srgb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en-US" altLang="zh-CN" sz="2400" b="1" dirty="0">
                <a:solidFill>
                  <a:srgbClr val="437C9B">
                    <a:lumMod val="75000"/>
                  </a:srgb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 </a:t>
            </a:r>
            <a:r>
              <a:rPr lang="zh-CN" altLang="en-US" sz="2400" b="1" dirty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应急疏散</a:t>
            </a:r>
            <a:r>
              <a:rPr lang="zh-CN" altLang="en-US" sz="24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预案</a:t>
            </a:r>
            <a:endParaRPr lang="en-US" altLang="zh-CN" sz="2400" b="1" dirty="0">
              <a:solidFill>
                <a:srgbClr val="437C9B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47B54C5-BAB8-4D86-8BC8-85486CED6861}"/>
              </a:ext>
            </a:extLst>
          </p:cNvPr>
          <p:cNvSpPr txBox="1"/>
          <p:nvPr/>
        </p:nvSpPr>
        <p:spPr>
          <a:xfrm>
            <a:off x="6222909" y="3708739"/>
            <a:ext cx="7704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4001</a:t>
            </a:r>
            <a:endParaRPr lang="en-US" sz="1600" b="1" dirty="0">
              <a:solidFill>
                <a:schemeClr val="bg1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47B54C5-BAB8-4D86-8BC8-85486CED6861}"/>
              </a:ext>
            </a:extLst>
          </p:cNvPr>
          <p:cNvSpPr txBox="1"/>
          <p:nvPr/>
        </p:nvSpPr>
        <p:spPr>
          <a:xfrm>
            <a:off x="6940233" y="1093885"/>
            <a:ext cx="679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>
                <a:solidFill>
                  <a:schemeClr val="bg1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SPM</a:t>
            </a:r>
            <a:endParaRPr lang="en-US" b="1" dirty="0">
              <a:solidFill>
                <a:schemeClr val="bg1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47B54C5-BAB8-4D86-8BC8-85486CED6861}"/>
              </a:ext>
            </a:extLst>
          </p:cNvPr>
          <p:cNvSpPr txBox="1"/>
          <p:nvPr/>
        </p:nvSpPr>
        <p:spPr>
          <a:xfrm>
            <a:off x="6709435" y="3710334"/>
            <a:ext cx="7704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4002</a:t>
            </a:r>
            <a:endParaRPr lang="en-US" sz="1600" b="1" dirty="0">
              <a:solidFill>
                <a:schemeClr val="bg1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47B54C5-BAB8-4D86-8BC8-85486CED6861}"/>
              </a:ext>
            </a:extLst>
          </p:cNvPr>
          <p:cNvSpPr txBox="1"/>
          <p:nvPr/>
        </p:nvSpPr>
        <p:spPr>
          <a:xfrm>
            <a:off x="7477133" y="3875350"/>
            <a:ext cx="777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Unit</a:t>
            </a:r>
            <a:endParaRPr lang="en-US" sz="2000" b="1" dirty="0">
              <a:solidFill>
                <a:schemeClr val="bg1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833D4B3-AB29-214B-BEA4-B4DB7AB8B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591" y="178057"/>
            <a:ext cx="1050924" cy="624496"/>
          </a:xfrm>
          <a:prstGeom prst="rect">
            <a:avLst/>
          </a:prstGeom>
        </p:spPr>
      </p:pic>
      <p:pic>
        <p:nvPicPr>
          <p:cNvPr id="31" name="Graphic 6">
            <a:extLst>
              <a:ext uri="{FF2B5EF4-FFF2-40B4-BE49-F238E27FC236}">
                <a16:creationId xmlns:a16="http://schemas.microsoft.com/office/drawing/2014/main" id="{CE3FA2A8-F2C7-2A49-BE35-3F8C1769A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73487" y="217526"/>
            <a:ext cx="811369" cy="811369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1600789" y="1174894"/>
            <a:ext cx="5173862" cy="4348057"/>
          </a:xfrm>
          <a:ln>
            <a:solidFill>
              <a:schemeClr val="accent1"/>
            </a:solidFill>
          </a:ln>
        </p:spPr>
        <p:txBody>
          <a:bodyPr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 smtClean="0"/>
              <a:t>应急疏散预案为公司专项应急预案之一，其编号为</a:t>
            </a:r>
            <a:r>
              <a:rPr lang="en-US" altLang="zh-CN" sz="2000" dirty="0" smtClean="0"/>
              <a:t>HYBN-T4-08-0015-2019-1</a:t>
            </a:r>
            <a:r>
              <a:rPr lang="zh-CN" altLang="en-US" sz="2000" dirty="0" smtClean="0"/>
              <a:t>。预案包括</a:t>
            </a:r>
            <a:r>
              <a:rPr lang="en-US" altLang="zh-CN" sz="2000" dirty="0" smtClean="0"/>
              <a:t>13</a:t>
            </a:r>
            <a:r>
              <a:rPr lang="zh-CN" altLang="en-US" sz="2000" dirty="0" smtClean="0"/>
              <a:t>项内容。具体内容请见右侧。</a:t>
            </a: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/>
              <a:t>应急疏散</a:t>
            </a:r>
            <a:r>
              <a:rPr lang="zh-CN" altLang="en-US" sz="2000" dirty="0" smtClean="0"/>
              <a:t>就是在出现紧急情况时，</a:t>
            </a:r>
            <a:r>
              <a:rPr lang="zh-CN" altLang="zh-CN" sz="2000" dirty="0"/>
              <a:t>能安全且有组织地告知并疏散所有</a:t>
            </a:r>
            <a:r>
              <a:rPr lang="zh-CN" altLang="zh-CN" sz="2000" dirty="0" smtClean="0"/>
              <a:t>人员</a:t>
            </a:r>
            <a:r>
              <a:rPr lang="zh-CN" altLang="en-US" sz="2000" dirty="0" smtClean="0"/>
              <a:t>，最大限度地减少人员伤亡。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</a:t>
            </a: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10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7243106" y="1174894"/>
            <a:ext cx="3719651" cy="50731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9400" algn="r"/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9400" algn="r"/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9400" algn="r"/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9400" algn="r"/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9400" algn="r"/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9400" algn="r"/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9400" algn="r"/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9400" algn="r"/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9400" algn="r"/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9400" algn="r"/>
                <a:tab pos="5581650" algn="r"/>
              </a:tabLst>
            </a:pPr>
            <a:r>
              <a:rPr kumimoji="0" lang="en-US" altLang="zh-CN" sz="2000" b="1" i="0" u="none" strike="noStrike" cap="none" normalizeH="0" baseline="0" dirty="0" smtClean="0" bmk="_Toc11926896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Contents</a:t>
            </a:r>
            <a:r>
              <a:rPr kumimoji="0" lang="en-US" altLang="zh-CN" sz="2000" b="1" i="0" u="none" strike="noStrike" cap="none" normalizeH="0" baseline="0" dirty="0" smtClean="0" bmk="_Toc11926896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zh-CN" altLang="en-US" sz="2000" b="1" i="0" u="none" strike="noStrike" cap="none" normalizeH="0" baseline="0" dirty="0" smtClean="0" bmk="_Toc11926896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目录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en-US" altLang="zh-CN" sz="2000" dirty="0">
                <a:latin typeface="等线" panose="02010600030101010101" pitchFamily="2" charset="-122"/>
                <a:cs typeface="Calibri" panose="020F0502020204030204" pitchFamily="34" charset="0"/>
              </a:rPr>
              <a:t>	</a:t>
            </a:r>
            <a:r>
              <a:rPr lang="zh-CN" altLang="en-US" sz="2000" dirty="0">
                <a:solidFill>
                  <a:srgbClr val="000000"/>
                </a:solidFill>
                <a:ea typeface="宋体" panose="02010600030101010101" pitchFamily="2" charset="-122"/>
                <a:cs typeface="Calibri" panose="020F0502020204030204" pitchFamily="34" charset="0"/>
              </a:rPr>
              <a:t>目的</a:t>
            </a:r>
            <a:r>
              <a:rPr lang="zh-CN" altLang="en-US" sz="20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</a:t>
            </a:r>
            <a:endParaRPr lang="en-US" altLang="zh-CN" sz="2000" dirty="0"/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altLang="zh-CN" sz="2000" dirty="0">
                <a:latin typeface="等线" panose="02010600030101010101" pitchFamily="2" charset="-122"/>
                <a:cs typeface="Calibri" panose="020F0502020204030204" pitchFamily="34" charset="0"/>
              </a:rPr>
              <a:t>	</a:t>
            </a:r>
            <a:r>
              <a:rPr lang="zh-CN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适用范围</a:t>
            </a:r>
            <a:r>
              <a:rPr lang="zh-CN" altLang="en-US" sz="20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</a:t>
            </a:r>
            <a:endParaRPr lang="en-US" altLang="zh-CN" sz="2000" dirty="0"/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3</a:t>
            </a:r>
            <a:r>
              <a:rPr lang="en-US" altLang="zh-CN" sz="2000" dirty="0">
                <a:latin typeface="等线" panose="02010600030101010101" pitchFamily="2" charset="-122"/>
                <a:cs typeface="Calibri" panose="020F0502020204030204" pitchFamily="34" charset="0"/>
              </a:rPr>
              <a:t>	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关联文件</a:t>
            </a:r>
            <a:r>
              <a:rPr lang="zh-CN" altLang="en-US" sz="20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</a:t>
            </a:r>
            <a:endParaRPr lang="en-US" altLang="zh-CN" sz="2000" dirty="0"/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4</a:t>
            </a:r>
            <a:r>
              <a:rPr lang="en-US" altLang="zh-CN" sz="2000" dirty="0">
                <a:latin typeface="等线" panose="02010600030101010101" pitchFamily="2" charset="-122"/>
                <a:cs typeface="Calibri" panose="020F0502020204030204" pitchFamily="34" charset="0"/>
              </a:rPr>
              <a:t>	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术语和定义</a:t>
            </a:r>
            <a:r>
              <a:rPr lang="zh-CN" altLang="en-US" sz="20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</a:t>
            </a:r>
            <a:endParaRPr lang="en-US" altLang="zh-CN" sz="2000" dirty="0"/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5</a:t>
            </a:r>
            <a:r>
              <a:rPr lang="en-US" altLang="zh-CN" sz="2000" dirty="0">
                <a:latin typeface="等线" panose="02010600030101010101" pitchFamily="2" charset="-122"/>
                <a:cs typeface="Calibri" panose="020F0502020204030204" pitchFamily="34" charset="0"/>
              </a:rPr>
              <a:t>	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职责</a:t>
            </a:r>
            <a:r>
              <a:rPr lang="zh-CN" altLang="en-US" sz="20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</a:t>
            </a:r>
            <a:endParaRPr lang="en-US" altLang="zh-CN" sz="2000" dirty="0"/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6</a:t>
            </a:r>
            <a:r>
              <a:rPr lang="en-US" altLang="zh-CN" sz="2000" dirty="0">
                <a:latin typeface="等线" panose="02010600030101010101" pitchFamily="2" charset="-122"/>
                <a:cs typeface="Calibri" panose="020F0502020204030204" pitchFamily="34" charset="0"/>
              </a:rPr>
              <a:t>	</a:t>
            </a:r>
            <a:r>
              <a:rPr lang="zh-CN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事故风险分析</a:t>
            </a:r>
            <a:r>
              <a:rPr lang="zh-CN" altLang="en-US" sz="20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</a:t>
            </a:r>
            <a:endParaRPr lang="en-US" altLang="zh-CN" sz="2000" dirty="0"/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7</a:t>
            </a:r>
            <a:r>
              <a:rPr lang="en-US" altLang="zh-CN" sz="2000" dirty="0">
                <a:latin typeface="等线" panose="02010600030101010101" pitchFamily="2" charset="-122"/>
                <a:cs typeface="Calibri" panose="020F0502020204030204" pitchFamily="34" charset="0"/>
              </a:rPr>
              <a:t>	</a:t>
            </a:r>
            <a:r>
              <a:rPr lang="zh-CN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应急疏散机构</a:t>
            </a:r>
            <a:r>
              <a:rPr lang="zh-CN" altLang="en-US" sz="20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</a:t>
            </a:r>
            <a:endParaRPr lang="en-US" altLang="zh-CN" sz="2000" dirty="0"/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8</a:t>
            </a:r>
            <a:r>
              <a:rPr lang="en-US" altLang="zh-CN" sz="2000" dirty="0">
                <a:latin typeface="等线" panose="02010600030101010101" pitchFamily="2" charset="-122"/>
                <a:cs typeface="Calibri" panose="020F0502020204030204" pitchFamily="34" charset="0"/>
              </a:rPr>
              <a:t>	</a:t>
            </a:r>
            <a:r>
              <a:rPr lang="zh-CN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火灾爆炸事故应急疏散程序	</a:t>
            </a:r>
            <a:endParaRPr lang="en-US" altLang="zh-CN" sz="2000" dirty="0"/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9	</a:t>
            </a:r>
            <a:r>
              <a:rPr lang="zh-CN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毒气泄漏应急疏散程序	</a:t>
            </a:r>
            <a:endParaRPr lang="en-US" altLang="zh-CN" sz="2000" dirty="0"/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10	</a:t>
            </a:r>
            <a:r>
              <a:rPr lang="zh-CN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西部库区应急疏散程序	</a:t>
            </a:r>
            <a:endParaRPr lang="en-US" altLang="zh-CN" sz="2000" dirty="0"/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11	</a:t>
            </a:r>
            <a:r>
              <a:rPr lang="zh-CN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警报器警报声音表	</a:t>
            </a:r>
            <a:endParaRPr lang="en-US" altLang="zh-CN" sz="2000" dirty="0"/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12	</a:t>
            </a:r>
            <a:r>
              <a:rPr lang="zh-CN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警报系统维修测试计划	</a:t>
            </a:r>
            <a:endParaRPr lang="en-US" altLang="zh-CN" sz="2000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0" lvl="0" indent="0">
              <a:lnSpc>
                <a:spcPts val="28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13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附件</a:t>
            </a:r>
            <a:r>
              <a:rPr kumimoji="0" lang="zh-CN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altLang="zh-CN" smtClean="0"/>
              <a:t>23/06/2019</a:t>
            </a:r>
            <a:endParaRPr lang="en-AU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32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7B4AD5-FBC0-3A4E-A435-E98696B31FFE}"/>
              </a:ext>
            </a:extLst>
          </p:cNvPr>
          <p:cNvGrpSpPr/>
          <p:nvPr/>
        </p:nvGrpSpPr>
        <p:grpSpPr>
          <a:xfrm>
            <a:off x="1357326" y="412913"/>
            <a:ext cx="10341589" cy="500542"/>
            <a:chOff x="570251" y="392593"/>
            <a:chExt cx="11051498" cy="50054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7518741-C42C-C245-8DA9-5779EAD9983D}"/>
                </a:ext>
              </a:extLst>
            </p:cNvPr>
            <p:cNvSpPr/>
            <p:nvPr/>
          </p:nvSpPr>
          <p:spPr>
            <a:xfrm>
              <a:off x="570251" y="831224"/>
              <a:ext cx="11051498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A542B34-985F-C04B-8AFC-9ADF04FC4958}"/>
                </a:ext>
              </a:extLst>
            </p:cNvPr>
            <p:cNvSpPr/>
            <p:nvPr/>
          </p:nvSpPr>
          <p:spPr>
            <a:xfrm>
              <a:off x="570251" y="392593"/>
              <a:ext cx="4008783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76500">
                  <a:srgbClr val="436FA4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19C2705B-F072-C944-88CC-21523A24A831}"/>
              </a:ext>
            </a:extLst>
          </p:cNvPr>
          <p:cNvSpPr txBox="1">
            <a:spLocks/>
          </p:cNvSpPr>
          <p:nvPr/>
        </p:nvSpPr>
        <p:spPr bwMode="auto">
          <a:xfrm>
            <a:off x="1357326" y="446880"/>
            <a:ext cx="8918462" cy="35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50" rIns="0" bIns="34250" anchor="ctr"/>
          <a:lstStyle>
            <a:lvl1pPr marL="273050" indent="-2730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778510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US" altLang="zh-CN" sz="2400" b="1" dirty="0">
                <a:solidFill>
                  <a:srgbClr val="437C9B">
                    <a:lumMod val="75000"/>
                  </a:srgb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 </a:t>
            </a:r>
            <a:r>
              <a:rPr lang="zh-CN" altLang="en-US" sz="2400" b="1" dirty="0">
                <a:solidFill>
                  <a:srgbClr val="437C9B">
                    <a:lumMod val="75000"/>
                  </a:srgb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应急疏散预案</a:t>
            </a:r>
            <a:endParaRPr lang="en-US" altLang="zh-CN" sz="2400" b="1" dirty="0">
              <a:solidFill>
                <a:srgbClr val="437C9B">
                  <a:lumMod val="75000"/>
                </a:srgbClr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47B54C5-BAB8-4D86-8BC8-85486CED6861}"/>
              </a:ext>
            </a:extLst>
          </p:cNvPr>
          <p:cNvSpPr txBox="1"/>
          <p:nvPr/>
        </p:nvSpPr>
        <p:spPr>
          <a:xfrm>
            <a:off x="6222909" y="3708739"/>
            <a:ext cx="7704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4001</a:t>
            </a:r>
            <a:endParaRPr lang="en-US" sz="1600" b="1" dirty="0">
              <a:solidFill>
                <a:schemeClr val="bg1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47B54C5-BAB8-4D86-8BC8-85486CED6861}"/>
              </a:ext>
            </a:extLst>
          </p:cNvPr>
          <p:cNvSpPr txBox="1"/>
          <p:nvPr/>
        </p:nvSpPr>
        <p:spPr>
          <a:xfrm>
            <a:off x="6940233" y="1093885"/>
            <a:ext cx="679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>
                <a:solidFill>
                  <a:schemeClr val="bg1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SPM</a:t>
            </a:r>
            <a:endParaRPr lang="en-US" b="1" dirty="0">
              <a:solidFill>
                <a:schemeClr val="bg1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47B54C5-BAB8-4D86-8BC8-85486CED6861}"/>
              </a:ext>
            </a:extLst>
          </p:cNvPr>
          <p:cNvSpPr txBox="1"/>
          <p:nvPr/>
        </p:nvSpPr>
        <p:spPr>
          <a:xfrm>
            <a:off x="6709435" y="3710334"/>
            <a:ext cx="7704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4002</a:t>
            </a:r>
            <a:endParaRPr lang="en-US" sz="1600" b="1" dirty="0">
              <a:solidFill>
                <a:schemeClr val="bg1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47B54C5-BAB8-4D86-8BC8-85486CED6861}"/>
              </a:ext>
            </a:extLst>
          </p:cNvPr>
          <p:cNvSpPr txBox="1"/>
          <p:nvPr/>
        </p:nvSpPr>
        <p:spPr>
          <a:xfrm>
            <a:off x="7477133" y="3875350"/>
            <a:ext cx="777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Unit</a:t>
            </a:r>
            <a:endParaRPr lang="en-US" sz="2000" b="1" dirty="0">
              <a:solidFill>
                <a:schemeClr val="bg1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833D4B3-AB29-214B-BEA4-B4DB7AB8B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591" y="178057"/>
            <a:ext cx="1050924" cy="624496"/>
          </a:xfrm>
          <a:prstGeom prst="rect">
            <a:avLst/>
          </a:prstGeom>
        </p:spPr>
      </p:pic>
      <p:pic>
        <p:nvPicPr>
          <p:cNvPr id="31" name="Graphic 6">
            <a:extLst>
              <a:ext uri="{FF2B5EF4-FFF2-40B4-BE49-F238E27FC236}">
                <a16:creationId xmlns:a16="http://schemas.microsoft.com/office/drawing/2014/main" id="{CE3FA2A8-F2C7-2A49-BE35-3F8C1769A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73487" y="217526"/>
            <a:ext cx="811369" cy="811369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1542197" y="1038701"/>
            <a:ext cx="9498842" cy="5286801"/>
          </a:xfrm>
          <a:ln>
            <a:solidFill>
              <a:schemeClr val="accent1"/>
            </a:solidFill>
          </a:ln>
        </p:spPr>
        <p:txBody>
          <a:bodyPr>
            <a:normAutofit fontScale="25000" lnSpcReduction="20000"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凡是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进入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恒逸文莱项目建筑物或工厂区域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所有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人员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，有责任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了解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工厂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警报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含义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疏散程序和与他们进入的建筑物或工艺装置相关的集合点，在发生紧急情况时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及时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疏散到安全的紧急集合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8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公司在主厂区设置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，一个位于办公楼西广场（</a:t>
            </a:r>
            <a:r>
              <a:rPr lang="en-US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1#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一个位于</a:t>
            </a:r>
            <a:r>
              <a:rPr lang="en-US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C2#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门外（</a:t>
            </a:r>
            <a:r>
              <a:rPr lang="en-US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7#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个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位于</a:t>
            </a:r>
            <a:r>
              <a:rPr lang="en-US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C4</a:t>
            </a:r>
            <a:r>
              <a:rPr lang="en-US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#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门（</a:t>
            </a:r>
            <a:r>
              <a:rPr lang="en-US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2#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一个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位于</a:t>
            </a:r>
            <a:r>
              <a:rPr lang="en-US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C6</a:t>
            </a:r>
            <a:r>
              <a:rPr lang="en-US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#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门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外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3#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）；在西部库区设置了三个，一个在</a:t>
            </a:r>
            <a:r>
              <a:rPr lang="en-US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K1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门（</a:t>
            </a:r>
            <a:r>
              <a:rPr lang="en-US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4#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），一个在</a:t>
            </a:r>
            <a:r>
              <a:rPr lang="en-US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K2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门（</a:t>
            </a:r>
            <a:r>
              <a:rPr lang="en-US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5#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），一个在</a:t>
            </a:r>
            <a:r>
              <a:rPr lang="en-US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K3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门（</a:t>
            </a:r>
            <a:r>
              <a:rPr lang="en-US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6#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。应急</a:t>
            </a:r>
            <a:r>
              <a:rPr lang="zh-CN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疏散集合</a:t>
            </a:r>
            <a:r>
              <a:rPr lang="zh-CN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图见本培训第三章。</a:t>
            </a:r>
            <a:endParaRPr lang="en-US" altLang="zh-CN" sz="8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各单位落实了应急疏散执行人名单。应急疏散执行人是应急疏散的引导者，指挥者，和执行者。</a:t>
            </a:r>
            <a:endParaRPr lang="en-US" altLang="zh-CN" sz="8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预案中</a:t>
            </a:r>
            <a:r>
              <a:rPr lang="en-US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个附件包括四栋大楼的应急疏散路线图（办公楼、检维修楼、中心化验楼、</a:t>
            </a:r>
            <a:r>
              <a:rPr lang="en-US" altLang="zh-CN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CCR</a:t>
            </a:r>
            <a:r>
              <a:rPr lang="zh-CN" altLang="en-US" sz="8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楼），生产装置应急疏散路线图，防护用品配备标准，应急疏散执行名单及联系电话，以及警报录音。</a:t>
            </a:r>
            <a:endParaRPr lang="en-US" altLang="zh-CN" sz="8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zh-CN" sz="2000" dirty="0"/>
          </a:p>
          <a:p>
            <a:pPr>
              <a:lnSpc>
                <a:spcPct val="150000"/>
              </a:lnSpc>
            </a:pP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 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</a:t>
            </a: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311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7B4AD5-FBC0-3A4E-A435-E98696B31FFE}"/>
              </a:ext>
            </a:extLst>
          </p:cNvPr>
          <p:cNvGrpSpPr/>
          <p:nvPr/>
        </p:nvGrpSpPr>
        <p:grpSpPr>
          <a:xfrm>
            <a:off x="1357326" y="412913"/>
            <a:ext cx="10341589" cy="500542"/>
            <a:chOff x="570251" y="392593"/>
            <a:chExt cx="11051498" cy="50054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7518741-C42C-C245-8DA9-5779EAD9983D}"/>
                </a:ext>
              </a:extLst>
            </p:cNvPr>
            <p:cNvSpPr/>
            <p:nvPr/>
          </p:nvSpPr>
          <p:spPr>
            <a:xfrm>
              <a:off x="570251" y="831224"/>
              <a:ext cx="11051498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A542B34-985F-C04B-8AFC-9ADF04FC4958}"/>
                </a:ext>
              </a:extLst>
            </p:cNvPr>
            <p:cNvSpPr/>
            <p:nvPr/>
          </p:nvSpPr>
          <p:spPr>
            <a:xfrm>
              <a:off x="570251" y="392593"/>
              <a:ext cx="4008783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76500">
                  <a:srgbClr val="436FA4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19C2705B-F072-C944-88CC-21523A24A831}"/>
              </a:ext>
            </a:extLst>
          </p:cNvPr>
          <p:cNvSpPr txBox="1">
            <a:spLocks/>
          </p:cNvSpPr>
          <p:nvPr/>
        </p:nvSpPr>
        <p:spPr bwMode="auto">
          <a:xfrm>
            <a:off x="1357326" y="446880"/>
            <a:ext cx="8918462" cy="35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50" rIns="0" bIns="34250" anchor="ctr"/>
          <a:lstStyle>
            <a:lvl1pPr marL="273050" indent="-2730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778510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US" altLang="zh-CN" sz="2400" b="1" dirty="0">
                <a:solidFill>
                  <a:srgbClr val="437C9B">
                    <a:lumMod val="75000"/>
                  </a:srgb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 </a:t>
            </a:r>
            <a:r>
              <a:rPr lang="zh-CN" altLang="en-US" sz="2400" b="1" dirty="0">
                <a:solidFill>
                  <a:srgbClr val="437C9B">
                    <a:lumMod val="75000"/>
                  </a:srgb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应急疏散</a:t>
            </a:r>
            <a:r>
              <a:rPr lang="zh-CN" altLang="en-US" sz="2400" b="1" dirty="0" smtClean="0">
                <a:solidFill>
                  <a:srgbClr val="437C9B">
                    <a:lumMod val="75000"/>
                  </a:srgb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预案</a:t>
            </a:r>
            <a:endParaRPr lang="en-US" altLang="zh-CN" sz="2400" b="1" dirty="0">
              <a:solidFill>
                <a:srgbClr val="437C9B">
                  <a:lumMod val="75000"/>
                </a:srgbClr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47B54C5-BAB8-4D86-8BC8-85486CED6861}"/>
              </a:ext>
            </a:extLst>
          </p:cNvPr>
          <p:cNvSpPr txBox="1"/>
          <p:nvPr/>
        </p:nvSpPr>
        <p:spPr>
          <a:xfrm>
            <a:off x="6940233" y="1093885"/>
            <a:ext cx="679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>
                <a:solidFill>
                  <a:schemeClr val="bg1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SPM</a:t>
            </a:r>
            <a:endParaRPr lang="en-US" b="1" dirty="0">
              <a:solidFill>
                <a:schemeClr val="bg1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833D4B3-AB29-214B-BEA4-B4DB7AB8BB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591" y="178057"/>
            <a:ext cx="1050924" cy="624496"/>
          </a:xfrm>
          <a:prstGeom prst="rect">
            <a:avLst/>
          </a:prstGeom>
        </p:spPr>
      </p:pic>
      <p:pic>
        <p:nvPicPr>
          <p:cNvPr id="31" name="Graphic 6">
            <a:extLst>
              <a:ext uri="{FF2B5EF4-FFF2-40B4-BE49-F238E27FC236}">
                <a16:creationId xmlns:a16="http://schemas.microsoft.com/office/drawing/2014/main" id="{CE3FA2A8-F2C7-2A49-BE35-3F8C1769AC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73487" y="217526"/>
            <a:ext cx="811369" cy="81136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89165" y="1067656"/>
            <a:ext cx="5220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有三种警报声，其鸣叫方式和含义见下表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内容占位符 18"/>
          <p:cNvPicPr>
            <a:picLocks noGrp="1" noChangeAspect="1"/>
          </p:cNvPicPr>
          <p:nvPr>
            <p:ph idx="1"/>
          </p:nvPr>
        </p:nvPicPr>
        <p:blipFill>
          <a:blip r:embed="rId9"/>
          <a:stretch>
            <a:fillRect/>
          </a:stretch>
        </p:blipFill>
        <p:spPr>
          <a:xfrm>
            <a:off x="1605005" y="1621967"/>
            <a:ext cx="9237166" cy="3550924"/>
          </a:xfrm>
          <a:prstGeom prst="rect">
            <a:avLst/>
          </a:prstGeom>
        </p:spPr>
      </p:pic>
      <p:pic>
        <p:nvPicPr>
          <p:cNvPr id="3" name="火灾爆炸灾情警报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37745" y="5576603"/>
            <a:ext cx="609600" cy="60960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5" name="毒气泄漏警报声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38012" y="5576603"/>
            <a:ext cx="609600" cy="60960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4" name="文本框 13"/>
          <p:cNvSpPr txBox="1"/>
          <p:nvPr/>
        </p:nvSpPr>
        <p:spPr>
          <a:xfrm>
            <a:off x="1537253" y="5249561"/>
            <a:ext cx="240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警报录音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83270" y="5649671"/>
            <a:ext cx="16084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火灾爆炸灾情警报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47837" y="5649671"/>
            <a:ext cx="12771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毒气泄漏警报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731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7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57326" y="412913"/>
            <a:ext cx="10341589" cy="500542"/>
            <a:chOff x="570251" y="392593"/>
            <a:chExt cx="11051498" cy="500542"/>
          </a:xfrm>
        </p:grpSpPr>
        <p:sp>
          <p:nvSpPr>
            <p:cNvPr id="4" name="Rectangle 3"/>
            <p:cNvSpPr/>
            <p:nvPr/>
          </p:nvSpPr>
          <p:spPr>
            <a:xfrm>
              <a:off x="570251" y="831224"/>
              <a:ext cx="11051498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70251" y="392593"/>
              <a:ext cx="4008783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76500">
                  <a:srgbClr val="436FA4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</p:grpSp>
      <p:sp>
        <p:nvSpPr>
          <p:cNvPr id="13" name="Title 1"/>
          <p:cNvSpPr txBox="1"/>
          <p:nvPr/>
        </p:nvSpPr>
        <p:spPr bwMode="auto">
          <a:xfrm>
            <a:off x="1357326" y="446880"/>
            <a:ext cx="8918462" cy="35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50" rIns="0" bIns="34250" anchor="ctr"/>
          <a:lstStyle>
            <a:lvl1pPr marL="273050" indent="-2730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778510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437C9B">
                    <a:lumMod val="75000"/>
                  </a:srgb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 </a:t>
            </a:r>
            <a:r>
              <a:rPr lang="zh-CN" altLang="en-US" sz="2400" b="1" dirty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应急疏散组织结构</a:t>
            </a:r>
            <a:endParaRPr lang="en-US" altLang="zh-CN" sz="2400" b="1" dirty="0">
              <a:solidFill>
                <a:srgbClr val="437C9B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591" y="178057"/>
            <a:ext cx="1050924" cy="624496"/>
          </a:xfrm>
          <a:prstGeom prst="rect">
            <a:avLst/>
          </a:prstGeom>
        </p:spPr>
      </p:pic>
      <p:pic>
        <p:nvPicPr>
          <p:cNvPr id="67" name="Graphic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73487" y="217526"/>
            <a:ext cx="811369" cy="8113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9928" y="1198831"/>
            <a:ext cx="6291618" cy="555681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344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57326" y="412913"/>
            <a:ext cx="10341589" cy="500542"/>
            <a:chOff x="570251" y="392593"/>
            <a:chExt cx="11051498" cy="500542"/>
          </a:xfrm>
        </p:grpSpPr>
        <p:sp>
          <p:nvSpPr>
            <p:cNvPr id="4" name="Rectangle 3"/>
            <p:cNvSpPr/>
            <p:nvPr/>
          </p:nvSpPr>
          <p:spPr>
            <a:xfrm>
              <a:off x="570251" y="831224"/>
              <a:ext cx="11051498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70251" y="392593"/>
              <a:ext cx="4008783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76500">
                  <a:srgbClr val="436FA4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</p:grpSp>
      <p:sp>
        <p:nvSpPr>
          <p:cNvPr id="13" name="Title 1"/>
          <p:cNvSpPr txBox="1"/>
          <p:nvPr/>
        </p:nvSpPr>
        <p:spPr bwMode="auto">
          <a:xfrm>
            <a:off x="1357326" y="446880"/>
            <a:ext cx="8918462" cy="35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50" rIns="0" bIns="34250" anchor="ctr"/>
          <a:lstStyle>
            <a:lvl1pPr marL="273050" indent="-2730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778510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437C9B">
                    <a:lumMod val="75000"/>
                  </a:srgb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0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en-US" altLang="zh-CN" sz="24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全厂应急疏散集合点</a:t>
            </a:r>
            <a:endParaRPr lang="en-US" altLang="zh-CN" sz="2400" b="1" dirty="0">
              <a:solidFill>
                <a:srgbClr val="437C9B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591" y="178057"/>
            <a:ext cx="1050924" cy="624496"/>
          </a:xfrm>
          <a:prstGeom prst="rect">
            <a:avLst/>
          </a:prstGeom>
        </p:spPr>
      </p:pic>
      <p:pic>
        <p:nvPicPr>
          <p:cNvPr id="67" name="Graphic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73487" y="217526"/>
            <a:ext cx="811369" cy="81136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302186" y="1026045"/>
            <a:ext cx="10515600" cy="439451"/>
          </a:xfrm>
        </p:spPr>
        <p:txBody>
          <a:bodyPr>
            <a:normAutofit/>
          </a:bodyPr>
          <a:lstStyle/>
          <a:p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3.1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主厂区应急疏散集合点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327" y="1578085"/>
            <a:ext cx="10341588" cy="4917965"/>
          </a:xfrm>
          <a:prstGeom prst="rect">
            <a:avLst/>
          </a:prstGeom>
        </p:spPr>
      </p:pic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7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57326" y="412913"/>
            <a:ext cx="10341589" cy="500542"/>
            <a:chOff x="570251" y="392593"/>
            <a:chExt cx="11051498" cy="500542"/>
          </a:xfrm>
        </p:grpSpPr>
        <p:sp>
          <p:nvSpPr>
            <p:cNvPr id="4" name="Rectangle 3"/>
            <p:cNvSpPr/>
            <p:nvPr/>
          </p:nvSpPr>
          <p:spPr>
            <a:xfrm>
              <a:off x="570251" y="831224"/>
              <a:ext cx="11051498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70251" y="392593"/>
              <a:ext cx="4008783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76500">
                  <a:srgbClr val="436FA4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</p:grpSp>
      <p:sp>
        <p:nvSpPr>
          <p:cNvPr id="13" name="Title 1"/>
          <p:cNvSpPr txBox="1"/>
          <p:nvPr/>
        </p:nvSpPr>
        <p:spPr bwMode="auto">
          <a:xfrm>
            <a:off x="1357326" y="446880"/>
            <a:ext cx="8918462" cy="35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50" rIns="0" bIns="34250" anchor="ctr"/>
          <a:lstStyle>
            <a:lvl1pPr marL="273050" indent="-2730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778510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437C9B">
                    <a:lumMod val="75000"/>
                  </a:srgb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 </a:t>
            </a:r>
            <a:r>
              <a:rPr lang="zh-CN" altLang="en-US" sz="24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全厂应急疏散集合点</a:t>
            </a:r>
            <a:endParaRPr lang="en-US" altLang="zh-CN" sz="2400" b="1" dirty="0">
              <a:solidFill>
                <a:srgbClr val="437C9B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591" y="178057"/>
            <a:ext cx="1050924" cy="624496"/>
          </a:xfrm>
          <a:prstGeom prst="rect">
            <a:avLst/>
          </a:prstGeom>
        </p:spPr>
      </p:pic>
      <p:pic>
        <p:nvPicPr>
          <p:cNvPr id="67" name="Graphic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73487" y="217526"/>
            <a:ext cx="811369" cy="81136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302186" y="1026045"/>
            <a:ext cx="10515600" cy="439451"/>
          </a:xfrm>
        </p:spPr>
        <p:txBody>
          <a:bodyPr>
            <a:normAutofit/>
          </a:bodyPr>
          <a:lstStyle/>
          <a:p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3.2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西部库区应急疏散集合点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87607" y="1685977"/>
            <a:ext cx="10003808" cy="4673880"/>
            <a:chOff x="71769" y="200612"/>
            <a:chExt cx="12192000" cy="6808105"/>
          </a:xfrm>
        </p:grpSpPr>
        <p:pic>
          <p:nvPicPr>
            <p:cNvPr id="164" name="图片 163">
              <a:extLst>
                <a:ext uri="{FF2B5EF4-FFF2-40B4-BE49-F238E27FC236}">
                  <a16:creationId xmlns:a16="http://schemas.microsoft.com/office/drawing/2014/main" id="{C0EB655E-52B3-4868-A350-343D4780A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69" y="200612"/>
              <a:ext cx="12192000" cy="6808105"/>
            </a:xfrm>
            <a:prstGeom prst="rect">
              <a:avLst/>
            </a:prstGeom>
          </p:spPr>
        </p:pic>
        <p:sp>
          <p:nvSpPr>
            <p:cNvPr id="165" name="星形: 五角 5">
              <a:extLst>
                <a:ext uri="{FF2B5EF4-FFF2-40B4-BE49-F238E27FC236}">
                  <a16:creationId xmlns:a16="http://schemas.microsoft.com/office/drawing/2014/main" id="{F7D4A166-5B55-420B-AE31-74306301BA5F}"/>
                </a:ext>
              </a:extLst>
            </p:cNvPr>
            <p:cNvSpPr/>
            <p:nvPr/>
          </p:nvSpPr>
          <p:spPr>
            <a:xfrm>
              <a:off x="3699915" y="1918303"/>
              <a:ext cx="224323" cy="174929"/>
            </a:xfrm>
            <a:prstGeom prst="star5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星形: 五角 30">
              <a:extLst>
                <a:ext uri="{FF2B5EF4-FFF2-40B4-BE49-F238E27FC236}">
                  <a16:creationId xmlns:a16="http://schemas.microsoft.com/office/drawing/2014/main" id="{4CA4C8D1-49AE-4D03-A89F-451B0441DCB4}"/>
                </a:ext>
              </a:extLst>
            </p:cNvPr>
            <p:cNvSpPr/>
            <p:nvPr/>
          </p:nvSpPr>
          <p:spPr>
            <a:xfrm>
              <a:off x="9750476" y="3442242"/>
              <a:ext cx="224323" cy="174929"/>
            </a:xfrm>
            <a:prstGeom prst="star5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星形: 五角 31">
              <a:extLst>
                <a:ext uri="{FF2B5EF4-FFF2-40B4-BE49-F238E27FC236}">
                  <a16:creationId xmlns:a16="http://schemas.microsoft.com/office/drawing/2014/main" id="{14C9C95B-4D82-4432-9C4E-76822D2CF4E3}"/>
                </a:ext>
              </a:extLst>
            </p:cNvPr>
            <p:cNvSpPr/>
            <p:nvPr/>
          </p:nvSpPr>
          <p:spPr>
            <a:xfrm>
              <a:off x="4018362" y="6159699"/>
              <a:ext cx="224323" cy="174929"/>
            </a:xfrm>
            <a:prstGeom prst="star5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6DD6040D-901F-4C40-85D2-32192A154641}"/>
                </a:ext>
              </a:extLst>
            </p:cNvPr>
            <p:cNvSpPr txBox="1"/>
            <p:nvPr/>
          </p:nvSpPr>
          <p:spPr>
            <a:xfrm>
              <a:off x="4322573" y="6094037"/>
              <a:ext cx="15711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紧急集合点</a:t>
              </a:r>
              <a:endPara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Emergency </a:t>
              </a:r>
              <a:r>
                <a:rPr lang="en-US" altLang="zh-CN" sz="8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assemby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point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9" name="直接箭头连接符 168">
              <a:extLst>
                <a:ext uri="{FF2B5EF4-FFF2-40B4-BE49-F238E27FC236}">
                  <a16:creationId xmlns:a16="http://schemas.microsoft.com/office/drawing/2014/main" id="{516947C0-EC2F-464C-81EF-66ACDCB3037D}"/>
                </a:ext>
              </a:extLst>
            </p:cNvPr>
            <p:cNvCxnSpPr>
              <a:cxnSpLocks/>
            </p:cNvCxnSpPr>
            <p:nvPr/>
          </p:nvCxnSpPr>
          <p:spPr>
            <a:xfrm>
              <a:off x="7638757" y="6174424"/>
              <a:ext cx="398331" cy="90890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箭头连接符 169">
              <a:extLst>
                <a:ext uri="{FF2B5EF4-FFF2-40B4-BE49-F238E27FC236}">
                  <a16:creationId xmlns:a16="http://schemas.microsoft.com/office/drawing/2014/main" id="{7F7A9479-E05F-4452-82D5-1A45CA1708F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79192" y="4108479"/>
              <a:ext cx="219781" cy="348813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箭头连接符 170">
              <a:extLst>
                <a:ext uri="{FF2B5EF4-FFF2-40B4-BE49-F238E27FC236}">
                  <a16:creationId xmlns:a16="http://schemas.microsoft.com/office/drawing/2014/main" id="{6F7CA1E2-0D04-4D7A-B48B-1DA70E2F44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13898" y="2583093"/>
              <a:ext cx="63548" cy="298930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箭头连接符 171">
              <a:extLst>
                <a:ext uri="{FF2B5EF4-FFF2-40B4-BE49-F238E27FC236}">
                  <a16:creationId xmlns:a16="http://schemas.microsoft.com/office/drawing/2014/main" id="{CFFBDCE4-8561-493C-B0BD-22F20AB7A0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08870" y="5478818"/>
              <a:ext cx="89220" cy="408535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箭头连接符 172">
              <a:extLst>
                <a:ext uri="{FF2B5EF4-FFF2-40B4-BE49-F238E27FC236}">
                  <a16:creationId xmlns:a16="http://schemas.microsoft.com/office/drawing/2014/main" id="{754F800D-764A-44D7-BE9C-6B44C2117105}"/>
                </a:ext>
              </a:extLst>
            </p:cNvPr>
            <p:cNvCxnSpPr>
              <a:cxnSpLocks/>
            </p:cNvCxnSpPr>
            <p:nvPr/>
          </p:nvCxnSpPr>
          <p:spPr>
            <a:xfrm>
              <a:off x="3968607" y="6609183"/>
              <a:ext cx="274078" cy="0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9E7BBA48-1437-4BD4-A94C-14377FBAC630}"/>
                </a:ext>
              </a:extLst>
            </p:cNvPr>
            <p:cNvSpPr txBox="1"/>
            <p:nvPr/>
          </p:nvSpPr>
          <p:spPr>
            <a:xfrm>
              <a:off x="4321373" y="6432591"/>
              <a:ext cx="15711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疏散方向</a:t>
              </a:r>
              <a:endPara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Evacuation Route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5" name="直接箭头连接符 174">
              <a:extLst>
                <a:ext uri="{FF2B5EF4-FFF2-40B4-BE49-F238E27FC236}">
                  <a16:creationId xmlns:a16="http://schemas.microsoft.com/office/drawing/2014/main" id="{24D0B1E0-C0B1-4ACA-A4C4-F9A562DFEA9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97211" y="2868990"/>
              <a:ext cx="437424" cy="103580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星形: 五角 30">
              <a:extLst>
                <a:ext uri="{FF2B5EF4-FFF2-40B4-BE49-F238E27FC236}">
                  <a16:creationId xmlns:a16="http://schemas.microsoft.com/office/drawing/2014/main" id="{4CA4C8D1-49AE-4D03-A89F-451B0441DCB4}"/>
                </a:ext>
              </a:extLst>
            </p:cNvPr>
            <p:cNvSpPr/>
            <p:nvPr/>
          </p:nvSpPr>
          <p:spPr>
            <a:xfrm>
              <a:off x="9009074" y="6366071"/>
              <a:ext cx="224323" cy="174929"/>
            </a:xfrm>
            <a:prstGeom prst="star5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7" name="直接箭头连接符 176">
              <a:extLst>
                <a:ext uri="{FF2B5EF4-FFF2-40B4-BE49-F238E27FC236}">
                  <a16:creationId xmlns:a16="http://schemas.microsoft.com/office/drawing/2014/main" id="{24D0B1E0-C0B1-4ACA-A4C4-F9A562DFEA9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66284" y="2500336"/>
              <a:ext cx="437424" cy="103580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箭头连接符 177">
              <a:extLst>
                <a:ext uri="{FF2B5EF4-FFF2-40B4-BE49-F238E27FC236}">
                  <a16:creationId xmlns:a16="http://schemas.microsoft.com/office/drawing/2014/main" id="{24D0B1E0-C0B1-4ACA-A4C4-F9A562DFEA9E}"/>
                </a:ext>
              </a:extLst>
            </p:cNvPr>
            <p:cNvCxnSpPr>
              <a:cxnSpLocks/>
            </p:cNvCxnSpPr>
            <p:nvPr/>
          </p:nvCxnSpPr>
          <p:spPr>
            <a:xfrm>
              <a:off x="7650561" y="3057711"/>
              <a:ext cx="386706" cy="74968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箭头连接符 178">
              <a:extLst>
                <a:ext uri="{FF2B5EF4-FFF2-40B4-BE49-F238E27FC236}">
                  <a16:creationId xmlns:a16="http://schemas.microsoft.com/office/drawing/2014/main" id="{24D0B1E0-C0B1-4ACA-A4C4-F9A562DFEA9E}"/>
                </a:ext>
              </a:extLst>
            </p:cNvPr>
            <p:cNvCxnSpPr>
              <a:cxnSpLocks/>
            </p:cNvCxnSpPr>
            <p:nvPr/>
          </p:nvCxnSpPr>
          <p:spPr>
            <a:xfrm>
              <a:off x="5578946" y="5678067"/>
              <a:ext cx="388400" cy="114585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箭头连接符 179">
              <a:extLst>
                <a:ext uri="{FF2B5EF4-FFF2-40B4-BE49-F238E27FC236}">
                  <a16:creationId xmlns:a16="http://schemas.microsoft.com/office/drawing/2014/main" id="{24D0B1E0-C0B1-4ACA-A4C4-F9A562DFEA9E}"/>
                </a:ext>
              </a:extLst>
            </p:cNvPr>
            <p:cNvCxnSpPr>
              <a:cxnSpLocks/>
            </p:cNvCxnSpPr>
            <p:nvPr/>
          </p:nvCxnSpPr>
          <p:spPr>
            <a:xfrm>
              <a:off x="8539268" y="3249751"/>
              <a:ext cx="414391" cy="91719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F9B69269-60F4-4E24-8E72-7A85D7FAE8AE}"/>
                </a:ext>
              </a:extLst>
            </p:cNvPr>
            <p:cNvSpPr txBox="1"/>
            <p:nvPr/>
          </p:nvSpPr>
          <p:spPr>
            <a:xfrm>
              <a:off x="3753195" y="489880"/>
              <a:ext cx="563747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西库区应急疏散线路图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Western Tank Yard Emergency Evacuation Route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52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57326" y="412913"/>
            <a:ext cx="10341589" cy="500542"/>
            <a:chOff x="570251" y="392593"/>
            <a:chExt cx="11051498" cy="500542"/>
          </a:xfrm>
        </p:grpSpPr>
        <p:sp>
          <p:nvSpPr>
            <p:cNvPr id="4" name="Rectangle 3"/>
            <p:cNvSpPr/>
            <p:nvPr/>
          </p:nvSpPr>
          <p:spPr>
            <a:xfrm>
              <a:off x="570251" y="831224"/>
              <a:ext cx="11051498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70251" y="392593"/>
              <a:ext cx="4008783" cy="61911"/>
            </a:xfrm>
            <a:prstGeom prst="rect">
              <a:avLst/>
            </a:prstGeom>
            <a:gradFill flip="none" rotWithShape="1">
              <a:gsLst>
                <a:gs pos="5000">
                  <a:schemeClr val="tx2">
                    <a:lumMod val="75000"/>
                  </a:schemeClr>
                </a:gs>
                <a:gs pos="53000">
                  <a:schemeClr val="bg2">
                    <a:lumMod val="25000"/>
                  </a:schemeClr>
                </a:gs>
                <a:gs pos="76500">
                  <a:srgbClr val="436FA4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>
                <a:latin typeface="Tw Cen MT" panose="020B0602020104020603" pitchFamily="34" charset="77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280181" y="1185219"/>
            <a:ext cx="8621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>
                <a:solidFill>
                  <a:schemeClr val="bg1"/>
                </a:solidFill>
                <a:latin typeface="Tw Cen MT" panose="020B0602020104020603" pitchFamily="34" charset="77"/>
              </a:rPr>
              <a:t>HYBN SPM</a:t>
            </a:r>
          </a:p>
        </p:txBody>
      </p:sp>
      <p:sp>
        <p:nvSpPr>
          <p:cNvPr id="13" name="Title 1"/>
          <p:cNvSpPr txBox="1"/>
          <p:nvPr/>
        </p:nvSpPr>
        <p:spPr bwMode="auto">
          <a:xfrm>
            <a:off x="1357326" y="446880"/>
            <a:ext cx="8918462" cy="35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4250" rIns="0" bIns="34250" anchor="ctr"/>
          <a:lstStyle>
            <a:lvl1pPr marL="273050" indent="-2730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778510">
              <a:lnSpc>
                <a:spcPct val="150000"/>
              </a:lnSpc>
            </a:pPr>
            <a:r>
              <a:rPr lang="zh-CN" altLang="en-US" sz="2000" b="1" dirty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24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 </a:t>
            </a:r>
            <a:r>
              <a:rPr lang="zh-CN" altLang="en-US" sz="2400" b="1" dirty="0" smtClean="0">
                <a:solidFill>
                  <a:srgbClr val="437C9B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应急疏散程序</a:t>
            </a:r>
            <a:endParaRPr lang="en-US" altLang="zh-CN" sz="2400" b="1" dirty="0">
              <a:solidFill>
                <a:srgbClr val="437C9B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591" y="178057"/>
            <a:ext cx="1050924" cy="624496"/>
          </a:xfrm>
          <a:prstGeom prst="rect">
            <a:avLst/>
          </a:prstGeom>
        </p:spPr>
      </p:pic>
      <p:pic>
        <p:nvPicPr>
          <p:cNvPr id="12" name="Graphic 6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73487" y="217526"/>
            <a:ext cx="811369" cy="811369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292824" y="2305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400608"/>
              </p:ext>
            </p:extLst>
          </p:nvPr>
        </p:nvGraphicFramePr>
        <p:xfrm>
          <a:off x="1972491" y="1446829"/>
          <a:ext cx="8582298" cy="5411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Visio" r:id="rId6" imgW="6353147" imgH="5181530" progId="Visio.Drawing.15">
                  <p:embed/>
                </p:oleObj>
              </mc:Choice>
              <mc:Fallback>
                <p:oleObj name="Visio" r:id="rId6" imgW="6353147" imgH="518153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2491" y="1446829"/>
                        <a:ext cx="8582298" cy="54111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357325" y="1028895"/>
            <a:ext cx="3175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4.1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火灾爆炸应急疏散程序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smtClean="0"/>
              <a:t>23/06/2019</a:t>
            </a:r>
            <a:endParaRPr lang="en-AU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2745-ADA4-BD47-9A48-3A38040CC3E0}" type="slidenum">
              <a:rPr lang="en-AU" smtClean="0"/>
              <a:pPr/>
              <a:t>9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6275</TotalTime>
  <Words>540</Words>
  <Application>Microsoft Office PowerPoint</Application>
  <PresentationFormat>宽屏</PresentationFormat>
  <Paragraphs>103</Paragraphs>
  <Slides>12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 Unicode MS</vt:lpstr>
      <vt:lpstr>Franklin Gothic Book</vt:lpstr>
      <vt:lpstr>Tw Cen MT</vt:lpstr>
      <vt:lpstr>等线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Theme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3.1 主厂区应急疏散集合点</vt:lpstr>
      <vt:lpstr>3.2 西部库区应急疏散集合点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Chin Hui Ting</dc:creator>
  <cp:lastModifiedBy>Administrator</cp:lastModifiedBy>
  <cp:revision>559</cp:revision>
  <cp:lastPrinted>2019-04-27T05:06:52Z</cp:lastPrinted>
  <dcterms:created xsi:type="dcterms:W3CDTF">2019-03-20T07:02:55Z</dcterms:created>
  <dcterms:modified xsi:type="dcterms:W3CDTF">2019-06-23T11:48:20Z</dcterms:modified>
</cp:coreProperties>
</file>