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8"/>
  </p:notesMasterIdLst>
  <p:sldIdLst>
    <p:sldId id="302" r:id="rId3"/>
    <p:sldId id="257" r:id="rId4"/>
    <p:sldId id="371" r:id="rId5"/>
    <p:sldId id="303" r:id="rId6"/>
    <p:sldId id="304" r:id="rId7"/>
    <p:sldId id="305" r:id="rId8"/>
    <p:sldId id="306" r:id="rId9"/>
    <p:sldId id="307" r:id="rId10"/>
    <p:sldId id="308" r:id="rId11"/>
    <p:sldId id="309" r:id="rId12"/>
    <p:sldId id="310" r:id="rId13"/>
    <p:sldId id="311" r:id="rId14"/>
    <p:sldId id="312" r:id="rId15"/>
    <p:sldId id="313" r:id="rId16"/>
    <p:sldId id="314" r:id="rId17"/>
    <p:sldId id="326" r:id="rId18"/>
    <p:sldId id="315" r:id="rId19"/>
    <p:sldId id="316" r:id="rId20"/>
    <p:sldId id="317" r:id="rId21"/>
    <p:sldId id="318" r:id="rId22"/>
    <p:sldId id="319" r:id="rId23"/>
    <p:sldId id="320" r:id="rId24"/>
    <p:sldId id="321" r:id="rId25"/>
    <p:sldId id="322" r:id="rId26"/>
    <p:sldId id="323" r:id="rId27"/>
    <p:sldId id="324" r:id="rId28"/>
    <p:sldId id="325" r:id="rId29"/>
    <p:sldId id="293" r:id="rId30"/>
    <p:sldId id="294" r:id="rId31"/>
    <p:sldId id="295" r:id="rId32"/>
    <p:sldId id="296" r:id="rId33"/>
    <p:sldId id="297" r:id="rId34"/>
    <p:sldId id="298" r:id="rId35"/>
    <p:sldId id="299" r:id="rId36"/>
    <p:sldId id="300" r:id="rId37"/>
    <p:sldId id="301" r:id="rId38"/>
    <p:sldId id="327" r:id="rId39"/>
    <p:sldId id="258" r:id="rId40"/>
    <p:sldId id="259" r:id="rId41"/>
    <p:sldId id="260" r:id="rId42"/>
    <p:sldId id="261" r:id="rId43"/>
    <p:sldId id="263" r:id="rId44"/>
    <p:sldId id="262" r:id="rId45"/>
    <p:sldId id="264" r:id="rId46"/>
    <p:sldId id="265" r:id="rId47"/>
    <p:sldId id="266" r:id="rId48"/>
    <p:sldId id="267" r:id="rId49"/>
    <p:sldId id="268" r:id="rId50"/>
    <p:sldId id="269" r:id="rId51"/>
    <p:sldId id="270" r:id="rId52"/>
    <p:sldId id="271" r:id="rId53"/>
    <p:sldId id="276" r:id="rId54"/>
    <p:sldId id="272" r:id="rId55"/>
    <p:sldId id="273" r:id="rId56"/>
    <p:sldId id="277" r:id="rId57"/>
    <p:sldId id="274" r:id="rId58"/>
    <p:sldId id="275" r:id="rId59"/>
    <p:sldId id="278" r:id="rId60"/>
    <p:sldId id="279" r:id="rId61"/>
    <p:sldId id="280" r:id="rId62"/>
    <p:sldId id="281" r:id="rId63"/>
    <p:sldId id="282" r:id="rId64"/>
    <p:sldId id="283" r:id="rId65"/>
    <p:sldId id="284" r:id="rId66"/>
    <p:sldId id="285" r:id="rId67"/>
    <p:sldId id="286" r:id="rId68"/>
    <p:sldId id="287" r:id="rId69"/>
    <p:sldId id="288" r:id="rId70"/>
    <p:sldId id="289" r:id="rId71"/>
    <p:sldId id="290" r:id="rId72"/>
    <p:sldId id="291" r:id="rId73"/>
    <p:sldId id="292"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62" r:id="rId98"/>
    <p:sldId id="363" r:id="rId99"/>
    <p:sldId id="364" r:id="rId100"/>
    <p:sldId id="365" r:id="rId101"/>
    <p:sldId id="366" r:id="rId102"/>
    <p:sldId id="367" r:id="rId103"/>
    <p:sldId id="368" r:id="rId104"/>
    <p:sldId id="369" r:id="rId105"/>
    <p:sldId id="370" r:id="rId106"/>
    <p:sldId id="351" r:id="rId107"/>
    <p:sldId id="352" r:id="rId108"/>
    <p:sldId id="353" r:id="rId109"/>
    <p:sldId id="354" r:id="rId110"/>
    <p:sldId id="355" r:id="rId111"/>
    <p:sldId id="356" r:id="rId112"/>
    <p:sldId id="357" r:id="rId113"/>
    <p:sldId id="358" r:id="rId114"/>
    <p:sldId id="359" r:id="rId115"/>
    <p:sldId id="360" r:id="rId116"/>
    <p:sldId id="361" r:id="rId1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491" autoAdjust="0"/>
  </p:normalViewPr>
  <p:slideViewPr>
    <p:cSldViewPr snapToGrid="0">
      <p:cViewPr varScale="1">
        <p:scale>
          <a:sx n="68" d="100"/>
          <a:sy n="68" d="100"/>
        </p:scale>
        <p:origin x="816"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presProps" Target="pres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9E2204-2D8A-4F5A-9AEE-6F74F5E4B374}" type="datetimeFigureOut">
              <a:rPr lang="zh-CN" altLang="en-US" smtClean="0"/>
              <a:t>2019/12/28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821F55-5849-4F90-B6FB-6E13861CEAB4}" type="slidenum">
              <a:rPr lang="zh-CN" altLang="en-US" smtClean="0"/>
              <a:t>‹#›</a:t>
            </a:fld>
            <a:endParaRPr lang="zh-CN" altLang="en-US"/>
          </a:p>
        </p:txBody>
      </p:sp>
    </p:spTree>
    <p:extLst>
      <p:ext uri="{BB962C8B-B14F-4D97-AF65-F5344CB8AC3E}">
        <p14:creationId xmlns:p14="http://schemas.microsoft.com/office/powerpoint/2010/main" val="3249139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2</a:t>
            </a:fld>
            <a:endParaRPr lang="zh-CN" altLang="en-US"/>
          </a:p>
        </p:txBody>
      </p:sp>
    </p:spTree>
    <p:extLst>
      <p:ext uri="{BB962C8B-B14F-4D97-AF65-F5344CB8AC3E}">
        <p14:creationId xmlns:p14="http://schemas.microsoft.com/office/powerpoint/2010/main" val="476027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13</a:t>
            </a:fld>
            <a:endParaRPr lang="zh-CN" altLang="en-US">
              <a:solidFill>
                <a:prstClr val="black"/>
              </a:solidFill>
            </a:endParaRPr>
          </a:p>
        </p:txBody>
      </p:sp>
    </p:spTree>
    <p:extLst>
      <p:ext uri="{BB962C8B-B14F-4D97-AF65-F5344CB8AC3E}">
        <p14:creationId xmlns:p14="http://schemas.microsoft.com/office/powerpoint/2010/main" val="922231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14</a:t>
            </a:fld>
            <a:endParaRPr lang="zh-CN" altLang="en-US">
              <a:solidFill>
                <a:prstClr val="black"/>
              </a:solidFill>
            </a:endParaRPr>
          </a:p>
        </p:txBody>
      </p:sp>
    </p:spTree>
    <p:extLst>
      <p:ext uri="{BB962C8B-B14F-4D97-AF65-F5344CB8AC3E}">
        <p14:creationId xmlns:p14="http://schemas.microsoft.com/office/powerpoint/2010/main" val="813689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15</a:t>
            </a:fld>
            <a:endParaRPr lang="zh-CN" altLang="en-US">
              <a:solidFill>
                <a:prstClr val="black"/>
              </a:solidFill>
            </a:endParaRPr>
          </a:p>
        </p:txBody>
      </p:sp>
    </p:spTree>
    <p:extLst>
      <p:ext uri="{BB962C8B-B14F-4D97-AF65-F5344CB8AC3E}">
        <p14:creationId xmlns:p14="http://schemas.microsoft.com/office/powerpoint/2010/main" val="1634021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18</a:t>
            </a:fld>
            <a:endParaRPr lang="zh-CN" altLang="en-US"/>
          </a:p>
        </p:txBody>
      </p:sp>
    </p:spTree>
    <p:extLst>
      <p:ext uri="{BB962C8B-B14F-4D97-AF65-F5344CB8AC3E}">
        <p14:creationId xmlns:p14="http://schemas.microsoft.com/office/powerpoint/2010/main" val="11140374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19</a:t>
            </a:fld>
            <a:endParaRPr lang="zh-CN" altLang="en-US">
              <a:solidFill>
                <a:prstClr val="black"/>
              </a:solidFill>
            </a:endParaRPr>
          </a:p>
        </p:txBody>
      </p:sp>
    </p:spTree>
    <p:extLst>
      <p:ext uri="{BB962C8B-B14F-4D97-AF65-F5344CB8AC3E}">
        <p14:creationId xmlns:p14="http://schemas.microsoft.com/office/powerpoint/2010/main" val="2184515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20</a:t>
            </a:fld>
            <a:endParaRPr lang="zh-CN" altLang="en-US">
              <a:solidFill>
                <a:prstClr val="black"/>
              </a:solidFill>
            </a:endParaRPr>
          </a:p>
        </p:txBody>
      </p:sp>
    </p:spTree>
    <p:extLst>
      <p:ext uri="{BB962C8B-B14F-4D97-AF65-F5344CB8AC3E}">
        <p14:creationId xmlns:p14="http://schemas.microsoft.com/office/powerpoint/2010/main" val="3399157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21</a:t>
            </a:fld>
            <a:endParaRPr lang="zh-CN" altLang="en-US">
              <a:solidFill>
                <a:prstClr val="black"/>
              </a:solidFill>
            </a:endParaRPr>
          </a:p>
        </p:txBody>
      </p:sp>
    </p:spTree>
    <p:extLst>
      <p:ext uri="{BB962C8B-B14F-4D97-AF65-F5344CB8AC3E}">
        <p14:creationId xmlns:p14="http://schemas.microsoft.com/office/powerpoint/2010/main" val="669563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22</a:t>
            </a:fld>
            <a:endParaRPr lang="zh-CN" altLang="en-US">
              <a:solidFill>
                <a:prstClr val="black"/>
              </a:solidFill>
            </a:endParaRPr>
          </a:p>
        </p:txBody>
      </p:sp>
    </p:spTree>
    <p:extLst>
      <p:ext uri="{BB962C8B-B14F-4D97-AF65-F5344CB8AC3E}">
        <p14:creationId xmlns:p14="http://schemas.microsoft.com/office/powerpoint/2010/main" val="21438373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23</a:t>
            </a:fld>
            <a:endParaRPr lang="zh-CN" altLang="en-US">
              <a:solidFill>
                <a:prstClr val="black"/>
              </a:solidFill>
            </a:endParaRPr>
          </a:p>
        </p:txBody>
      </p:sp>
    </p:spTree>
    <p:extLst>
      <p:ext uri="{BB962C8B-B14F-4D97-AF65-F5344CB8AC3E}">
        <p14:creationId xmlns:p14="http://schemas.microsoft.com/office/powerpoint/2010/main" val="24389875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24</a:t>
            </a:fld>
            <a:endParaRPr lang="zh-CN" altLang="en-US">
              <a:solidFill>
                <a:prstClr val="black"/>
              </a:solidFill>
            </a:endParaRPr>
          </a:p>
        </p:txBody>
      </p:sp>
    </p:spTree>
    <p:extLst>
      <p:ext uri="{BB962C8B-B14F-4D97-AF65-F5344CB8AC3E}">
        <p14:creationId xmlns:p14="http://schemas.microsoft.com/office/powerpoint/2010/main" val="1937307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4</a:t>
            </a:fld>
            <a:endParaRPr lang="zh-CN" altLang="en-US"/>
          </a:p>
        </p:txBody>
      </p:sp>
    </p:spTree>
    <p:extLst>
      <p:ext uri="{BB962C8B-B14F-4D97-AF65-F5344CB8AC3E}">
        <p14:creationId xmlns:p14="http://schemas.microsoft.com/office/powerpoint/2010/main" val="4734914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25</a:t>
            </a:fld>
            <a:endParaRPr lang="zh-CN" altLang="en-US">
              <a:solidFill>
                <a:prstClr val="black"/>
              </a:solidFill>
            </a:endParaRPr>
          </a:p>
        </p:txBody>
      </p:sp>
    </p:spTree>
    <p:extLst>
      <p:ext uri="{BB962C8B-B14F-4D97-AF65-F5344CB8AC3E}">
        <p14:creationId xmlns:p14="http://schemas.microsoft.com/office/powerpoint/2010/main" val="700276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26</a:t>
            </a:fld>
            <a:endParaRPr lang="zh-CN" altLang="en-US">
              <a:solidFill>
                <a:prstClr val="black"/>
              </a:solidFill>
            </a:endParaRPr>
          </a:p>
        </p:txBody>
      </p:sp>
    </p:spTree>
    <p:extLst>
      <p:ext uri="{BB962C8B-B14F-4D97-AF65-F5344CB8AC3E}">
        <p14:creationId xmlns:p14="http://schemas.microsoft.com/office/powerpoint/2010/main" val="35435989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27</a:t>
            </a:fld>
            <a:endParaRPr lang="zh-CN" altLang="en-US">
              <a:solidFill>
                <a:prstClr val="black"/>
              </a:solidFill>
            </a:endParaRPr>
          </a:p>
        </p:txBody>
      </p:sp>
    </p:spTree>
    <p:extLst>
      <p:ext uri="{BB962C8B-B14F-4D97-AF65-F5344CB8AC3E}">
        <p14:creationId xmlns:p14="http://schemas.microsoft.com/office/powerpoint/2010/main" val="4078235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46</a:t>
            </a:fld>
            <a:endParaRPr lang="zh-CN" altLang="en-US"/>
          </a:p>
        </p:txBody>
      </p:sp>
    </p:spTree>
    <p:extLst>
      <p:ext uri="{BB962C8B-B14F-4D97-AF65-F5344CB8AC3E}">
        <p14:creationId xmlns:p14="http://schemas.microsoft.com/office/powerpoint/2010/main" val="16425775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47</a:t>
            </a:fld>
            <a:endParaRPr lang="zh-CN" altLang="en-US"/>
          </a:p>
        </p:txBody>
      </p:sp>
    </p:spTree>
    <p:extLst>
      <p:ext uri="{BB962C8B-B14F-4D97-AF65-F5344CB8AC3E}">
        <p14:creationId xmlns:p14="http://schemas.microsoft.com/office/powerpoint/2010/main" val="18069248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48</a:t>
            </a:fld>
            <a:endParaRPr lang="zh-CN" altLang="en-US"/>
          </a:p>
        </p:txBody>
      </p:sp>
    </p:spTree>
    <p:extLst>
      <p:ext uri="{BB962C8B-B14F-4D97-AF65-F5344CB8AC3E}">
        <p14:creationId xmlns:p14="http://schemas.microsoft.com/office/powerpoint/2010/main" val="38144220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49</a:t>
            </a:fld>
            <a:endParaRPr lang="zh-CN" altLang="en-US"/>
          </a:p>
        </p:txBody>
      </p:sp>
    </p:spTree>
    <p:extLst>
      <p:ext uri="{BB962C8B-B14F-4D97-AF65-F5344CB8AC3E}">
        <p14:creationId xmlns:p14="http://schemas.microsoft.com/office/powerpoint/2010/main" val="41733701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50</a:t>
            </a:fld>
            <a:endParaRPr lang="zh-CN" altLang="en-US"/>
          </a:p>
        </p:txBody>
      </p:sp>
    </p:spTree>
    <p:extLst>
      <p:ext uri="{BB962C8B-B14F-4D97-AF65-F5344CB8AC3E}">
        <p14:creationId xmlns:p14="http://schemas.microsoft.com/office/powerpoint/2010/main" val="27234294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51</a:t>
            </a:fld>
            <a:endParaRPr lang="zh-CN" altLang="en-US"/>
          </a:p>
        </p:txBody>
      </p:sp>
    </p:spTree>
    <p:extLst>
      <p:ext uri="{BB962C8B-B14F-4D97-AF65-F5344CB8AC3E}">
        <p14:creationId xmlns:p14="http://schemas.microsoft.com/office/powerpoint/2010/main" val="23121593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52</a:t>
            </a:fld>
            <a:endParaRPr lang="zh-CN" altLang="en-US"/>
          </a:p>
        </p:txBody>
      </p:sp>
    </p:spTree>
    <p:extLst>
      <p:ext uri="{BB962C8B-B14F-4D97-AF65-F5344CB8AC3E}">
        <p14:creationId xmlns:p14="http://schemas.microsoft.com/office/powerpoint/2010/main" val="694941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6</a:t>
            </a:fld>
            <a:endParaRPr lang="zh-CN" altLang="en-US"/>
          </a:p>
        </p:txBody>
      </p:sp>
    </p:spTree>
    <p:extLst>
      <p:ext uri="{BB962C8B-B14F-4D97-AF65-F5344CB8AC3E}">
        <p14:creationId xmlns:p14="http://schemas.microsoft.com/office/powerpoint/2010/main" val="5036044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53</a:t>
            </a:fld>
            <a:endParaRPr lang="zh-CN" altLang="en-US"/>
          </a:p>
        </p:txBody>
      </p:sp>
    </p:spTree>
    <p:extLst>
      <p:ext uri="{BB962C8B-B14F-4D97-AF65-F5344CB8AC3E}">
        <p14:creationId xmlns:p14="http://schemas.microsoft.com/office/powerpoint/2010/main" val="2900603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54</a:t>
            </a:fld>
            <a:endParaRPr lang="zh-CN" altLang="en-US"/>
          </a:p>
        </p:txBody>
      </p:sp>
    </p:spTree>
    <p:extLst>
      <p:ext uri="{BB962C8B-B14F-4D97-AF65-F5344CB8AC3E}">
        <p14:creationId xmlns:p14="http://schemas.microsoft.com/office/powerpoint/2010/main" val="2627362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55</a:t>
            </a:fld>
            <a:endParaRPr lang="zh-CN" altLang="en-US"/>
          </a:p>
        </p:txBody>
      </p:sp>
    </p:spTree>
    <p:extLst>
      <p:ext uri="{BB962C8B-B14F-4D97-AF65-F5344CB8AC3E}">
        <p14:creationId xmlns:p14="http://schemas.microsoft.com/office/powerpoint/2010/main" val="9436115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56</a:t>
            </a:fld>
            <a:endParaRPr lang="zh-CN" altLang="en-US"/>
          </a:p>
        </p:txBody>
      </p:sp>
    </p:spTree>
    <p:extLst>
      <p:ext uri="{BB962C8B-B14F-4D97-AF65-F5344CB8AC3E}">
        <p14:creationId xmlns:p14="http://schemas.microsoft.com/office/powerpoint/2010/main" val="8035693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t>57</a:t>
            </a:fld>
            <a:endParaRPr lang="zh-CN" altLang="en-US"/>
          </a:p>
        </p:txBody>
      </p:sp>
    </p:spTree>
    <p:extLst>
      <p:ext uri="{BB962C8B-B14F-4D97-AF65-F5344CB8AC3E}">
        <p14:creationId xmlns:p14="http://schemas.microsoft.com/office/powerpoint/2010/main" val="30143560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80</a:t>
            </a:fld>
            <a:endParaRPr lang="zh-CN" altLang="en-US">
              <a:solidFill>
                <a:prstClr val="black"/>
              </a:solidFill>
            </a:endParaRPr>
          </a:p>
        </p:txBody>
      </p:sp>
    </p:spTree>
    <p:extLst>
      <p:ext uri="{BB962C8B-B14F-4D97-AF65-F5344CB8AC3E}">
        <p14:creationId xmlns:p14="http://schemas.microsoft.com/office/powerpoint/2010/main" val="837638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86</a:t>
            </a:fld>
            <a:endParaRPr lang="zh-CN" altLang="en-US">
              <a:solidFill>
                <a:prstClr val="black"/>
              </a:solidFill>
            </a:endParaRPr>
          </a:p>
        </p:txBody>
      </p:sp>
    </p:spTree>
    <p:extLst>
      <p:ext uri="{BB962C8B-B14F-4D97-AF65-F5344CB8AC3E}">
        <p14:creationId xmlns:p14="http://schemas.microsoft.com/office/powerpoint/2010/main" val="15033175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89</a:t>
            </a:fld>
            <a:endParaRPr lang="zh-CN" altLang="en-US">
              <a:solidFill>
                <a:prstClr val="black"/>
              </a:solidFill>
            </a:endParaRPr>
          </a:p>
        </p:txBody>
      </p:sp>
    </p:spTree>
    <p:extLst>
      <p:ext uri="{BB962C8B-B14F-4D97-AF65-F5344CB8AC3E}">
        <p14:creationId xmlns:p14="http://schemas.microsoft.com/office/powerpoint/2010/main" val="22195782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91</a:t>
            </a:fld>
            <a:endParaRPr lang="zh-CN" altLang="en-US">
              <a:solidFill>
                <a:prstClr val="black"/>
              </a:solidFill>
            </a:endParaRPr>
          </a:p>
        </p:txBody>
      </p:sp>
    </p:spTree>
    <p:extLst>
      <p:ext uri="{BB962C8B-B14F-4D97-AF65-F5344CB8AC3E}">
        <p14:creationId xmlns:p14="http://schemas.microsoft.com/office/powerpoint/2010/main" val="31399394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92</a:t>
            </a:fld>
            <a:endParaRPr lang="zh-CN" altLang="en-US">
              <a:solidFill>
                <a:prstClr val="black"/>
              </a:solidFill>
            </a:endParaRPr>
          </a:p>
        </p:txBody>
      </p:sp>
    </p:spTree>
    <p:extLst>
      <p:ext uri="{BB962C8B-B14F-4D97-AF65-F5344CB8AC3E}">
        <p14:creationId xmlns:p14="http://schemas.microsoft.com/office/powerpoint/2010/main" val="1662963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7</a:t>
            </a:fld>
            <a:endParaRPr lang="zh-CN" altLang="en-US">
              <a:solidFill>
                <a:prstClr val="black"/>
              </a:solidFill>
            </a:endParaRPr>
          </a:p>
        </p:txBody>
      </p:sp>
    </p:spTree>
    <p:extLst>
      <p:ext uri="{BB962C8B-B14F-4D97-AF65-F5344CB8AC3E}">
        <p14:creationId xmlns:p14="http://schemas.microsoft.com/office/powerpoint/2010/main" val="26353901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93</a:t>
            </a:fld>
            <a:endParaRPr lang="zh-CN" altLang="en-US">
              <a:solidFill>
                <a:prstClr val="black"/>
              </a:solidFill>
            </a:endParaRPr>
          </a:p>
        </p:txBody>
      </p:sp>
    </p:spTree>
    <p:extLst>
      <p:ext uri="{BB962C8B-B14F-4D97-AF65-F5344CB8AC3E}">
        <p14:creationId xmlns:p14="http://schemas.microsoft.com/office/powerpoint/2010/main" val="19599424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94</a:t>
            </a:fld>
            <a:endParaRPr lang="zh-CN" altLang="en-US">
              <a:solidFill>
                <a:prstClr val="black"/>
              </a:solidFill>
            </a:endParaRPr>
          </a:p>
        </p:txBody>
      </p:sp>
    </p:spTree>
    <p:extLst>
      <p:ext uri="{BB962C8B-B14F-4D97-AF65-F5344CB8AC3E}">
        <p14:creationId xmlns:p14="http://schemas.microsoft.com/office/powerpoint/2010/main" val="30511298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95</a:t>
            </a:fld>
            <a:endParaRPr lang="zh-CN" altLang="en-US">
              <a:solidFill>
                <a:prstClr val="black"/>
              </a:solidFill>
            </a:endParaRPr>
          </a:p>
        </p:txBody>
      </p:sp>
    </p:spTree>
    <p:extLst>
      <p:ext uri="{BB962C8B-B14F-4D97-AF65-F5344CB8AC3E}">
        <p14:creationId xmlns:p14="http://schemas.microsoft.com/office/powerpoint/2010/main" val="11759828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7821F55-5849-4F90-B6FB-6E13861CEAB4}" type="slidenum">
              <a:rPr lang="zh-CN" altLang="en-US" smtClean="0">
                <a:solidFill>
                  <a:prstClr val="black"/>
                </a:solidFill>
              </a:rPr>
              <a:pPr/>
              <a:t>98</a:t>
            </a:fld>
            <a:endParaRPr lang="zh-CN" altLang="en-US">
              <a:solidFill>
                <a:prstClr val="black"/>
              </a:solidFill>
            </a:endParaRPr>
          </a:p>
        </p:txBody>
      </p:sp>
    </p:spTree>
    <p:extLst>
      <p:ext uri="{BB962C8B-B14F-4D97-AF65-F5344CB8AC3E}">
        <p14:creationId xmlns:p14="http://schemas.microsoft.com/office/powerpoint/2010/main" val="183030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7821F55-5849-4F90-B6FB-6E13861CEAB4}" type="slidenum">
              <a:rPr lang="zh-CN" altLang="en-US" smtClean="0">
                <a:solidFill>
                  <a:prstClr val="black"/>
                </a:solidFill>
              </a:rPr>
              <a:pPr/>
              <a:t>99</a:t>
            </a:fld>
            <a:endParaRPr lang="zh-CN" altLang="en-US">
              <a:solidFill>
                <a:prstClr val="black"/>
              </a:solidFill>
            </a:endParaRPr>
          </a:p>
        </p:txBody>
      </p:sp>
    </p:spTree>
    <p:extLst>
      <p:ext uri="{BB962C8B-B14F-4D97-AF65-F5344CB8AC3E}">
        <p14:creationId xmlns:p14="http://schemas.microsoft.com/office/powerpoint/2010/main" val="1761499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8</a:t>
            </a:fld>
            <a:endParaRPr lang="zh-CN" altLang="en-US">
              <a:solidFill>
                <a:prstClr val="black"/>
              </a:solidFill>
            </a:endParaRPr>
          </a:p>
        </p:txBody>
      </p:sp>
    </p:spTree>
    <p:extLst>
      <p:ext uri="{BB962C8B-B14F-4D97-AF65-F5344CB8AC3E}">
        <p14:creationId xmlns:p14="http://schemas.microsoft.com/office/powerpoint/2010/main" val="3301912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9</a:t>
            </a:fld>
            <a:endParaRPr lang="zh-CN" altLang="en-US">
              <a:solidFill>
                <a:prstClr val="black"/>
              </a:solidFill>
            </a:endParaRPr>
          </a:p>
        </p:txBody>
      </p:sp>
    </p:spTree>
    <p:extLst>
      <p:ext uri="{BB962C8B-B14F-4D97-AF65-F5344CB8AC3E}">
        <p14:creationId xmlns:p14="http://schemas.microsoft.com/office/powerpoint/2010/main" val="1016286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10</a:t>
            </a:fld>
            <a:endParaRPr lang="zh-CN" altLang="en-US">
              <a:solidFill>
                <a:prstClr val="black"/>
              </a:solidFill>
            </a:endParaRPr>
          </a:p>
        </p:txBody>
      </p:sp>
    </p:spTree>
    <p:extLst>
      <p:ext uri="{BB962C8B-B14F-4D97-AF65-F5344CB8AC3E}">
        <p14:creationId xmlns:p14="http://schemas.microsoft.com/office/powerpoint/2010/main" val="190357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11</a:t>
            </a:fld>
            <a:endParaRPr lang="zh-CN" altLang="en-US">
              <a:solidFill>
                <a:prstClr val="black"/>
              </a:solidFill>
            </a:endParaRPr>
          </a:p>
        </p:txBody>
      </p:sp>
    </p:spTree>
    <p:extLst>
      <p:ext uri="{BB962C8B-B14F-4D97-AF65-F5344CB8AC3E}">
        <p14:creationId xmlns:p14="http://schemas.microsoft.com/office/powerpoint/2010/main" val="3617850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7821F55-5849-4F90-B6FB-6E13861CEAB4}" type="slidenum">
              <a:rPr lang="zh-CN" altLang="en-US" smtClean="0">
                <a:solidFill>
                  <a:prstClr val="black"/>
                </a:solidFill>
              </a:rPr>
              <a:pPr/>
              <a:t>12</a:t>
            </a:fld>
            <a:endParaRPr lang="zh-CN" altLang="en-US">
              <a:solidFill>
                <a:prstClr val="black"/>
              </a:solidFill>
            </a:endParaRPr>
          </a:p>
        </p:txBody>
      </p:sp>
    </p:spTree>
    <p:extLst>
      <p:ext uri="{BB962C8B-B14F-4D97-AF65-F5344CB8AC3E}">
        <p14:creationId xmlns:p14="http://schemas.microsoft.com/office/powerpoint/2010/main" val="1153384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29790"/>
            <a:ext cx="10363200" cy="1470660"/>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424C695A-A45C-4DBF-98D7-46470C9F4122}"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087F6E69-6451-426C-A4B9-8C09478430DE}"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673118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FD4FC0C9-0690-452F-906A-F8F9EFDA1826}"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438B6C11-6ADA-4D4B-B74E-B2A8B266B7C8}"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2530324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320"/>
            <a:ext cx="2743200" cy="5852160"/>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09600" y="274320"/>
            <a:ext cx="8026400" cy="5852160"/>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31BDBEEB-2AB1-401A-A06C-1D307B4B5682}"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82759B3C-9920-4C97-BD93-372A9F44EEDA}"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3437619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29790"/>
            <a:ext cx="10363200" cy="1470660"/>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424C695A-A45C-4DBF-98D7-46470C9F4122}"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087F6E69-6451-426C-A4B9-8C09478430DE}"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895275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F8C6DD63-A009-4879-918E-BC555039202B}"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6EEB0AE1-D54D-4BC1-8A75-88215967A500}"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627176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266"/>
            <a:ext cx="10363200" cy="1362074"/>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963084" y="2907030"/>
            <a:ext cx="10363200" cy="14992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2290AEC7-0082-45AC-8D70-1C80EC52E6CE}"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89CF660E-3F10-402F-A73C-FA8C53B48688}"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2488102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09600" y="1600200"/>
            <a:ext cx="5384800"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6197600" y="1600200"/>
            <a:ext cx="5384800"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3"/>
          <p:cNvSpPr>
            <a:spLocks noGrp="1"/>
          </p:cNvSpPr>
          <p:nvPr>
            <p:ph type="dt" sz="half" idx="10"/>
          </p:nvPr>
        </p:nvSpPr>
        <p:spPr/>
        <p:txBody>
          <a:bodyPr/>
          <a:lstStyle>
            <a:lvl1pPr>
              <a:defRPr/>
            </a:lvl1pPr>
          </a:lstStyle>
          <a:p>
            <a:pPr fontAlgn="base">
              <a:spcBef>
                <a:spcPct val="0"/>
              </a:spcBef>
              <a:spcAft>
                <a:spcPct val="0"/>
              </a:spcAft>
              <a:defRPr/>
            </a:pPr>
            <a:fld id="{EF202FD4-4652-4C6B-AC09-850804618FEA}"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C316DA9F-2DEF-4316-968C-8E92B12204CE}"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493251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09600" y="1535430"/>
            <a:ext cx="5386917" cy="64008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609600" y="2175511"/>
            <a:ext cx="5386917" cy="395097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6193369" y="1535430"/>
            <a:ext cx="5389033" cy="64008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6193369" y="2175511"/>
            <a:ext cx="5389033" cy="395097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3"/>
          <p:cNvSpPr>
            <a:spLocks noGrp="1"/>
          </p:cNvSpPr>
          <p:nvPr>
            <p:ph type="dt" sz="half" idx="10"/>
          </p:nvPr>
        </p:nvSpPr>
        <p:spPr/>
        <p:txBody>
          <a:bodyPr/>
          <a:lstStyle>
            <a:lvl1pPr>
              <a:defRPr/>
            </a:lvl1pPr>
          </a:lstStyle>
          <a:p>
            <a:pPr fontAlgn="base">
              <a:spcBef>
                <a:spcPct val="0"/>
              </a:spcBef>
              <a:spcAft>
                <a:spcPct val="0"/>
              </a:spcAft>
              <a:defRPr/>
            </a:pPr>
            <a:fld id="{39089E87-EB75-4A0C-A4D9-B97522EB7635}"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8"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9"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526A043C-CEDF-43EC-B586-0D5D0EEC67DA}"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4063668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fontAlgn="base">
              <a:spcBef>
                <a:spcPct val="0"/>
              </a:spcBef>
              <a:spcAft>
                <a:spcPct val="0"/>
              </a:spcAft>
              <a:defRPr/>
            </a:pPr>
            <a:fld id="{11F5E572-6895-464B-8CCB-098EB1D3288D}"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4"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5"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3FD6D5B5-85C2-4EE8-AE61-5D9C76AA1115}"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877264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fontAlgn="base">
              <a:spcBef>
                <a:spcPct val="0"/>
              </a:spcBef>
              <a:spcAft>
                <a:spcPct val="0"/>
              </a:spcAft>
              <a:defRPr/>
            </a:pPr>
            <a:fld id="{FEBFAF66-9FD6-47C8-92B6-BFF326F01916}"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3"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4"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F8A03E55-C329-44CA-92F1-17FA7530B037}"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29174471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2416"/>
            <a:ext cx="4011084" cy="1162050"/>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766733" y="272416"/>
            <a:ext cx="6815667" cy="58540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09602" y="1434466"/>
            <a:ext cx="4011084" cy="46920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p:cNvSpPr>
          <p:nvPr>
            <p:ph type="dt" sz="half" idx="10"/>
          </p:nvPr>
        </p:nvSpPr>
        <p:spPr/>
        <p:txBody>
          <a:bodyPr/>
          <a:lstStyle>
            <a:lvl1pPr>
              <a:defRPr/>
            </a:lvl1pPr>
          </a:lstStyle>
          <a:p>
            <a:pPr fontAlgn="base">
              <a:spcBef>
                <a:spcPct val="0"/>
              </a:spcBef>
              <a:spcAft>
                <a:spcPct val="0"/>
              </a:spcAft>
              <a:defRPr/>
            </a:pPr>
            <a:fld id="{D8980925-7337-4302-BA65-C6F8A67B4399}"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3ACD1568-2EDB-45B8-8F26-CE12F37B670E}"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89767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F8C6DD63-A009-4879-918E-BC555039202B}"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6EEB0AE1-D54D-4BC1-8A75-88215967A500}"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903353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1"/>
            <a:ext cx="7315200" cy="567690"/>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2389717" y="613410"/>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8291"/>
            <a:ext cx="7315200" cy="80391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p:cNvSpPr>
          <p:nvPr>
            <p:ph type="dt" sz="half" idx="10"/>
          </p:nvPr>
        </p:nvSpPr>
        <p:spPr/>
        <p:txBody>
          <a:bodyPr/>
          <a:lstStyle>
            <a:lvl1pPr>
              <a:defRPr/>
            </a:lvl1pPr>
          </a:lstStyle>
          <a:p>
            <a:pPr fontAlgn="base">
              <a:spcBef>
                <a:spcPct val="0"/>
              </a:spcBef>
              <a:spcAft>
                <a:spcPct val="0"/>
              </a:spcAft>
              <a:defRPr/>
            </a:pPr>
            <a:fld id="{3CCE4458-0D99-4CCA-87AB-7F3BDF22F6B9}"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831CD19B-8A14-43D5-8E9A-AD7A5E3F9E29}"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24147306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FD4FC0C9-0690-452F-906A-F8F9EFDA1826}"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438B6C11-6ADA-4D4B-B74E-B2A8B266B7C8}"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8294397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320"/>
            <a:ext cx="2743200" cy="5852160"/>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09600" y="274320"/>
            <a:ext cx="8026400" cy="5852160"/>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31BDBEEB-2AB1-401A-A06C-1D307B4B5682}"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82759B3C-9920-4C97-BD93-372A9F44EEDA}"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2437285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266"/>
            <a:ext cx="10363200" cy="1362074"/>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963084" y="2907030"/>
            <a:ext cx="10363200" cy="14992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vl1pPr>
          </a:lstStyle>
          <a:p>
            <a:pPr fontAlgn="base">
              <a:spcBef>
                <a:spcPct val="0"/>
              </a:spcBef>
              <a:spcAft>
                <a:spcPct val="0"/>
              </a:spcAft>
              <a:defRPr/>
            </a:pPr>
            <a:fld id="{2290AEC7-0082-45AC-8D70-1C80EC52E6CE}"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89CF660E-3F10-402F-A73C-FA8C53B48688}"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343356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09600" y="1600200"/>
            <a:ext cx="5384800"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6197600" y="1600200"/>
            <a:ext cx="5384800"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3"/>
          <p:cNvSpPr>
            <a:spLocks noGrp="1"/>
          </p:cNvSpPr>
          <p:nvPr>
            <p:ph type="dt" sz="half" idx="10"/>
          </p:nvPr>
        </p:nvSpPr>
        <p:spPr/>
        <p:txBody>
          <a:bodyPr/>
          <a:lstStyle>
            <a:lvl1pPr>
              <a:defRPr/>
            </a:lvl1pPr>
          </a:lstStyle>
          <a:p>
            <a:pPr fontAlgn="base">
              <a:spcBef>
                <a:spcPct val="0"/>
              </a:spcBef>
              <a:spcAft>
                <a:spcPct val="0"/>
              </a:spcAft>
              <a:defRPr/>
            </a:pPr>
            <a:fld id="{EF202FD4-4652-4C6B-AC09-850804618FEA}"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C316DA9F-2DEF-4316-968C-8E92B12204CE}"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347782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609600" y="1535430"/>
            <a:ext cx="5386917" cy="64008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609600" y="2175511"/>
            <a:ext cx="5386917" cy="395097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6193369" y="1535430"/>
            <a:ext cx="5389033" cy="64008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6193369" y="2175511"/>
            <a:ext cx="5389033" cy="395097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3"/>
          <p:cNvSpPr>
            <a:spLocks noGrp="1"/>
          </p:cNvSpPr>
          <p:nvPr>
            <p:ph type="dt" sz="half" idx="10"/>
          </p:nvPr>
        </p:nvSpPr>
        <p:spPr/>
        <p:txBody>
          <a:bodyPr/>
          <a:lstStyle>
            <a:lvl1pPr>
              <a:defRPr/>
            </a:lvl1pPr>
          </a:lstStyle>
          <a:p>
            <a:pPr fontAlgn="base">
              <a:spcBef>
                <a:spcPct val="0"/>
              </a:spcBef>
              <a:spcAft>
                <a:spcPct val="0"/>
              </a:spcAft>
              <a:defRPr/>
            </a:pPr>
            <a:fld id="{39089E87-EB75-4A0C-A4D9-B97522EB7635}"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8"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9"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526A043C-CEDF-43EC-B586-0D5D0EEC67DA}"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04410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fontAlgn="base">
              <a:spcBef>
                <a:spcPct val="0"/>
              </a:spcBef>
              <a:spcAft>
                <a:spcPct val="0"/>
              </a:spcAft>
              <a:defRPr/>
            </a:pPr>
            <a:fld id="{11F5E572-6895-464B-8CCB-098EB1D3288D}"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4"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5"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3FD6D5B5-85C2-4EE8-AE61-5D9C76AA1115}"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3362572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fontAlgn="base">
              <a:spcBef>
                <a:spcPct val="0"/>
              </a:spcBef>
              <a:spcAft>
                <a:spcPct val="0"/>
              </a:spcAft>
              <a:defRPr/>
            </a:pPr>
            <a:fld id="{FEBFAF66-9FD6-47C8-92B6-BFF326F01916}"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3"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4"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F8A03E55-C329-44CA-92F1-17FA7530B037}"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143899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2416"/>
            <a:ext cx="4011084" cy="1162050"/>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766733" y="272416"/>
            <a:ext cx="6815667" cy="58540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609602" y="1434466"/>
            <a:ext cx="4011084" cy="46920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p:cNvSpPr>
          <p:nvPr>
            <p:ph type="dt" sz="half" idx="10"/>
          </p:nvPr>
        </p:nvSpPr>
        <p:spPr/>
        <p:txBody>
          <a:bodyPr/>
          <a:lstStyle>
            <a:lvl1pPr>
              <a:defRPr/>
            </a:lvl1pPr>
          </a:lstStyle>
          <a:p>
            <a:pPr fontAlgn="base">
              <a:spcBef>
                <a:spcPct val="0"/>
              </a:spcBef>
              <a:spcAft>
                <a:spcPct val="0"/>
              </a:spcAft>
              <a:defRPr/>
            </a:pPr>
            <a:fld id="{D8980925-7337-4302-BA65-C6F8A67B4399}"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3ACD1568-2EDB-45B8-8F26-CE12F37B670E}"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1798859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1"/>
            <a:ext cx="7315200" cy="567690"/>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2389717" y="613410"/>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8291"/>
            <a:ext cx="7315200" cy="80391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p:cNvSpPr>
          <p:nvPr>
            <p:ph type="dt" sz="half" idx="10"/>
          </p:nvPr>
        </p:nvSpPr>
        <p:spPr/>
        <p:txBody>
          <a:bodyPr/>
          <a:lstStyle>
            <a:lvl1pPr>
              <a:defRPr/>
            </a:lvl1pPr>
          </a:lstStyle>
          <a:p>
            <a:pPr fontAlgn="base">
              <a:spcBef>
                <a:spcPct val="0"/>
              </a:spcBef>
              <a:spcAft>
                <a:spcPct val="0"/>
              </a:spcAft>
              <a:defRPr/>
            </a:pPr>
            <a:fld id="{3CCE4458-0D99-4CCA-87AB-7F3BDF22F6B9}"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6" name="页脚占位符 4"/>
          <p:cNvSpPr>
            <a:spLocks noGrp="1"/>
          </p:cNvSpPr>
          <p:nvPr>
            <p:ph type="ftr" sz="quarter" idx="11"/>
          </p:nvPr>
        </p:nvSpPr>
        <p:spPr/>
        <p:txBody>
          <a:bodyPr/>
          <a:lstStyle>
            <a:lvl1pPr>
              <a:defRPr/>
            </a:lvl1pPr>
          </a:lstStyle>
          <a:p>
            <a:pPr fontAlgn="base">
              <a:spcBef>
                <a:spcPct val="0"/>
              </a:spcBef>
              <a:spcAft>
                <a:spcPct val="0"/>
              </a:spcAft>
              <a:defRPr/>
            </a:pPr>
            <a:endParaRPr lang="zh-CN" altLang="en-US" i="1">
              <a:solidFill>
                <a:prstClr val="black">
                  <a:tint val="75000"/>
                </a:prstClr>
              </a:solidFill>
            </a:endParaRPr>
          </a:p>
        </p:txBody>
      </p:sp>
      <p:sp>
        <p:nvSpPr>
          <p:cNvPr id="7" name="灯片编号占位符 5"/>
          <p:cNvSpPr>
            <a:spLocks noGrp="1"/>
          </p:cNvSpPr>
          <p:nvPr>
            <p:ph type="sldNum" sz="quarter" idx="12"/>
          </p:nvPr>
        </p:nvSpPr>
        <p:spPr/>
        <p:txBody>
          <a:bodyPr/>
          <a:lstStyle>
            <a:lvl1pPr>
              <a:defRPr/>
            </a:lvl1pPr>
          </a:lstStyle>
          <a:p>
            <a:pPr fontAlgn="base">
              <a:spcBef>
                <a:spcPct val="0"/>
              </a:spcBef>
              <a:spcAft>
                <a:spcPct val="0"/>
              </a:spcAft>
              <a:defRPr/>
            </a:pPr>
            <a:fld id="{831CD19B-8A14-43D5-8E9A-AD7A5E3F9E29}" type="slidenum">
              <a:rPr lang="zh-CN" altLang="en-US" i="1" smtClean="0"/>
              <a:pPr fontAlgn="base">
                <a:spcBef>
                  <a:spcPct val="0"/>
                </a:spcBef>
                <a:spcAft>
                  <a:spcPct val="0"/>
                </a:spcAft>
                <a:defRPr/>
              </a:pPr>
              <a:t>‹#›</a:t>
            </a:fld>
            <a:endParaRPr lang="zh-CN" altLang="en-US" i="1"/>
          </a:p>
        </p:txBody>
      </p:sp>
    </p:spTree>
    <p:extLst>
      <p:ext uri="{BB962C8B-B14F-4D97-AF65-F5344CB8AC3E}">
        <p14:creationId xmlns:p14="http://schemas.microsoft.com/office/powerpoint/2010/main" val="623371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5122" name="标题占位符 1"/>
          <p:cNvSpPr>
            <a:spLocks noGrp="1" noChangeArrowheads="1"/>
          </p:cNvSpPr>
          <p:nvPr>
            <p:ph type="title" idx="4294967295"/>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5123" name="文本占位符 2"/>
          <p:cNvSpPr>
            <a:spLocks noGrp="1" noChangeArrowheads="1"/>
          </p:cNvSpPr>
          <p:nvPr>
            <p:ph type="body" idx="4294967295"/>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latinLnBrk="1" hangingPunct="1">
              <a:defRPr sz="1200">
                <a:solidFill>
                  <a:schemeClr val="tx1">
                    <a:tint val="75000"/>
                  </a:schemeClr>
                </a:solidFill>
              </a:defRPr>
            </a:lvl1pPr>
          </a:lstStyle>
          <a:p>
            <a:pPr fontAlgn="base">
              <a:spcBef>
                <a:spcPct val="0"/>
              </a:spcBef>
              <a:spcAft>
                <a:spcPct val="0"/>
              </a:spcAft>
              <a:defRPr/>
            </a:pPr>
            <a:fld id="{D627CDC0-0F5E-4CB4-B394-2EEE324FEF09}"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latinLnBrk="1" hangingPunct="1">
              <a:defRPr sz="1200">
                <a:solidFill>
                  <a:schemeClr val="tx1">
                    <a:tint val="75000"/>
                  </a:schemeClr>
                </a:solidFill>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eaLnBrk="1" hangingPunct="1">
              <a:defRPr sz="1200" noProof="1" dirty="0">
                <a:solidFill>
                  <a:srgbClr val="898989"/>
                </a:solidFill>
              </a:defRPr>
            </a:lvl1pPr>
          </a:lstStyle>
          <a:p>
            <a:pPr fontAlgn="base">
              <a:spcBef>
                <a:spcPct val="0"/>
              </a:spcBef>
              <a:spcAft>
                <a:spcPct val="0"/>
              </a:spcAft>
              <a:defRPr/>
            </a:pPr>
            <a:fld id="{22569ECF-E7ED-4B0D-831E-E53713CBE6C5}" type="slidenum">
              <a:rPr lang="zh-CN" altLang="en-US" i="1" smtClean="0"/>
              <a:pPr fontAlgn="base">
                <a:spcBef>
                  <a:spcPct val="0"/>
                </a:spcBef>
                <a:spcAft>
                  <a:spcPct val="0"/>
                </a:spcAft>
                <a:defRPr/>
              </a:pPr>
              <a:t>‹#›</a:t>
            </a:fld>
            <a:endParaRPr lang="zh-CN" altLang="en-US" i="1"/>
          </a:p>
        </p:txBody>
      </p:sp>
      <p:sp>
        <p:nvSpPr>
          <p:cNvPr id="4103" name="矩形 6"/>
          <p:cNvSpPr>
            <a:spLocks noChangeArrowheads="1"/>
          </p:cNvSpPr>
          <p:nvPr/>
        </p:nvSpPr>
        <p:spPr bwMode="auto">
          <a:xfrm>
            <a:off x="0" y="1028700"/>
            <a:ext cx="10001251" cy="38100"/>
          </a:xfrm>
          <a:prstGeom prst="rect">
            <a:avLst/>
          </a:prstGeom>
          <a:solidFill>
            <a:srgbClr val="0089F1"/>
          </a:solidFill>
          <a:ln w="9525" algn="ctr">
            <a:solidFill>
              <a:srgbClr val="0089F1"/>
            </a:solidFill>
            <a:round/>
          </a:ln>
        </p:spPr>
        <p:txBody>
          <a:bodyPr/>
          <a:lstStyle>
            <a:lvl1pPr eaLnBrk="0" hangingPunct="0">
              <a:defRPr i="1">
                <a:solidFill>
                  <a:schemeClr val="tx1"/>
                </a:solidFill>
                <a:latin typeface="Gulim" pitchFamily="34" charset="-127"/>
                <a:ea typeface="Gulim" pitchFamily="34" charset="-127"/>
              </a:defRPr>
            </a:lvl1pPr>
            <a:lvl2pPr marL="742950" indent="-285750" eaLnBrk="0" hangingPunct="0">
              <a:defRPr i="1">
                <a:solidFill>
                  <a:schemeClr val="tx1"/>
                </a:solidFill>
                <a:latin typeface="Gulim" pitchFamily="34" charset="-127"/>
                <a:ea typeface="Gulim" pitchFamily="34" charset="-127"/>
              </a:defRPr>
            </a:lvl2pPr>
            <a:lvl3pPr marL="1143000" indent="-228600" eaLnBrk="0" hangingPunct="0">
              <a:defRPr i="1">
                <a:solidFill>
                  <a:schemeClr val="tx1"/>
                </a:solidFill>
                <a:latin typeface="Gulim" pitchFamily="34" charset="-127"/>
                <a:ea typeface="Gulim" pitchFamily="34" charset="-127"/>
              </a:defRPr>
            </a:lvl3pPr>
            <a:lvl4pPr marL="1600200" indent="-228600" eaLnBrk="0" hangingPunct="0">
              <a:defRPr i="1">
                <a:solidFill>
                  <a:schemeClr val="tx1"/>
                </a:solidFill>
                <a:latin typeface="Gulim" pitchFamily="34" charset="-127"/>
                <a:ea typeface="Gulim" pitchFamily="34" charset="-127"/>
              </a:defRPr>
            </a:lvl4pPr>
            <a:lvl5pPr marL="2057400" indent="-228600" eaLnBrk="0" hangingPunct="0">
              <a:defRPr 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i="1">
                <a:solidFill>
                  <a:schemeClr val="tx1"/>
                </a:solidFill>
                <a:latin typeface="Gulim" pitchFamily="34" charset="-127"/>
                <a:ea typeface="Gulim" pitchFamily="34"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defRPr/>
            </a:pPr>
            <a:endParaRPr kumimoji="0" lang="zh-CN" altLang="en-US" sz="1800" b="0" i="1" u="none" strike="noStrike" kern="1200" cap="none" spc="0" normalizeH="0" baseline="0" noProof="0" smtClean="0">
              <a:ln>
                <a:noFill/>
              </a:ln>
              <a:solidFill>
                <a:prstClr val="black"/>
              </a:solidFill>
              <a:effectLst/>
              <a:uLnTx/>
              <a:uFillTx/>
              <a:cs typeface="+mn-cs"/>
            </a:endParaRPr>
          </a:p>
        </p:txBody>
      </p:sp>
      <p:sp>
        <p:nvSpPr>
          <p:cNvPr id="4104" name="矩形 8"/>
          <p:cNvSpPr>
            <a:spLocks noChangeArrowheads="1"/>
          </p:cNvSpPr>
          <p:nvPr/>
        </p:nvSpPr>
        <p:spPr bwMode="auto">
          <a:xfrm>
            <a:off x="10477501" y="171451"/>
            <a:ext cx="952500" cy="942975"/>
          </a:xfrm>
          <a:prstGeom prst="rect">
            <a:avLst/>
          </a:prstGeom>
          <a:solidFill>
            <a:srgbClr val="099BF5"/>
          </a:solidFill>
          <a:ln w="9525" algn="ctr">
            <a:solidFill>
              <a:srgbClr val="0089F1"/>
            </a:solidFill>
            <a:round/>
          </a:ln>
        </p:spPr>
        <p:txBody>
          <a:bodyPr/>
          <a:lstStyle>
            <a:lvl1pPr eaLnBrk="0" hangingPunct="0">
              <a:defRPr i="1">
                <a:solidFill>
                  <a:schemeClr val="tx1"/>
                </a:solidFill>
                <a:latin typeface="Gulim" pitchFamily="34" charset="-127"/>
                <a:ea typeface="Gulim" pitchFamily="34" charset="-127"/>
              </a:defRPr>
            </a:lvl1pPr>
            <a:lvl2pPr marL="742950" indent="-285750" eaLnBrk="0" hangingPunct="0">
              <a:defRPr i="1">
                <a:solidFill>
                  <a:schemeClr val="tx1"/>
                </a:solidFill>
                <a:latin typeface="Gulim" pitchFamily="34" charset="-127"/>
                <a:ea typeface="Gulim" pitchFamily="34" charset="-127"/>
              </a:defRPr>
            </a:lvl2pPr>
            <a:lvl3pPr marL="1143000" indent="-228600" eaLnBrk="0" hangingPunct="0">
              <a:defRPr i="1">
                <a:solidFill>
                  <a:schemeClr val="tx1"/>
                </a:solidFill>
                <a:latin typeface="Gulim" pitchFamily="34" charset="-127"/>
                <a:ea typeface="Gulim" pitchFamily="34" charset="-127"/>
              </a:defRPr>
            </a:lvl3pPr>
            <a:lvl4pPr marL="1600200" indent="-228600" eaLnBrk="0" hangingPunct="0">
              <a:defRPr i="1">
                <a:solidFill>
                  <a:schemeClr val="tx1"/>
                </a:solidFill>
                <a:latin typeface="Gulim" pitchFamily="34" charset="-127"/>
                <a:ea typeface="Gulim" pitchFamily="34" charset="-127"/>
              </a:defRPr>
            </a:lvl4pPr>
            <a:lvl5pPr marL="2057400" indent="-228600" eaLnBrk="0" hangingPunct="0">
              <a:defRPr 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i="1">
                <a:solidFill>
                  <a:schemeClr val="tx1"/>
                </a:solidFill>
                <a:latin typeface="Gulim" pitchFamily="34" charset="-127"/>
                <a:ea typeface="Gulim" pitchFamily="34"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defRPr/>
            </a:pPr>
            <a:endParaRPr kumimoji="0" lang="zh-CN" altLang="en-US" sz="1800" b="0" i="1" u="none" strike="noStrike" kern="1200" cap="none" spc="0" normalizeH="0" baseline="0" noProof="0" smtClean="0">
              <a:ln>
                <a:noFill/>
              </a:ln>
              <a:solidFill>
                <a:prstClr val="black"/>
              </a:solidFill>
              <a:effectLst/>
              <a:uLnTx/>
              <a:uFillTx/>
              <a:cs typeface="+mn-cs"/>
            </a:endParaRPr>
          </a:p>
        </p:txBody>
      </p:sp>
      <p:sp>
        <p:nvSpPr>
          <p:cNvPr id="4105" name="矩形 9"/>
          <p:cNvSpPr>
            <a:spLocks noChangeArrowheads="1"/>
          </p:cNvSpPr>
          <p:nvPr/>
        </p:nvSpPr>
        <p:spPr bwMode="auto">
          <a:xfrm>
            <a:off x="11049001" y="942976"/>
            <a:ext cx="571500" cy="600075"/>
          </a:xfrm>
          <a:prstGeom prst="rect">
            <a:avLst/>
          </a:prstGeom>
          <a:solidFill>
            <a:srgbClr val="099BF5"/>
          </a:solidFill>
          <a:ln w="9525" algn="ctr">
            <a:solidFill>
              <a:srgbClr val="0089F1"/>
            </a:solidFill>
            <a:round/>
          </a:ln>
        </p:spPr>
        <p:txBody>
          <a:bodyPr/>
          <a:lstStyle>
            <a:lvl1pPr eaLnBrk="0" hangingPunct="0">
              <a:defRPr i="1">
                <a:solidFill>
                  <a:schemeClr val="tx1"/>
                </a:solidFill>
                <a:latin typeface="Gulim" pitchFamily="34" charset="-127"/>
                <a:ea typeface="Gulim" pitchFamily="34" charset="-127"/>
              </a:defRPr>
            </a:lvl1pPr>
            <a:lvl2pPr marL="742950" indent="-285750" eaLnBrk="0" hangingPunct="0">
              <a:defRPr i="1">
                <a:solidFill>
                  <a:schemeClr val="tx1"/>
                </a:solidFill>
                <a:latin typeface="Gulim" pitchFamily="34" charset="-127"/>
                <a:ea typeface="Gulim" pitchFamily="34" charset="-127"/>
              </a:defRPr>
            </a:lvl2pPr>
            <a:lvl3pPr marL="1143000" indent="-228600" eaLnBrk="0" hangingPunct="0">
              <a:defRPr i="1">
                <a:solidFill>
                  <a:schemeClr val="tx1"/>
                </a:solidFill>
                <a:latin typeface="Gulim" pitchFamily="34" charset="-127"/>
                <a:ea typeface="Gulim" pitchFamily="34" charset="-127"/>
              </a:defRPr>
            </a:lvl3pPr>
            <a:lvl4pPr marL="1600200" indent="-228600" eaLnBrk="0" hangingPunct="0">
              <a:defRPr i="1">
                <a:solidFill>
                  <a:schemeClr val="tx1"/>
                </a:solidFill>
                <a:latin typeface="Gulim" pitchFamily="34" charset="-127"/>
                <a:ea typeface="Gulim" pitchFamily="34" charset="-127"/>
              </a:defRPr>
            </a:lvl4pPr>
            <a:lvl5pPr marL="2057400" indent="-228600" eaLnBrk="0" hangingPunct="0">
              <a:defRPr 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i="1">
                <a:solidFill>
                  <a:schemeClr val="tx1"/>
                </a:solidFill>
                <a:latin typeface="Gulim" pitchFamily="34" charset="-127"/>
                <a:ea typeface="Gulim" pitchFamily="34"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defRPr/>
            </a:pPr>
            <a:endParaRPr kumimoji="0" lang="zh-CN" altLang="en-US" sz="1800" b="0" i="1" u="none" strike="noStrike" kern="1200" cap="none" spc="0" normalizeH="0" baseline="0" noProof="0" smtClean="0">
              <a:ln>
                <a:noFill/>
              </a:ln>
              <a:solidFill>
                <a:prstClr val="black"/>
              </a:solidFill>
              <a:effectLst/>
              <a:uLnTx/>
              <a:uFillTx/>
              <a:cs typeface="+mn-cs"/>
            </a:endParaRPr>
          </a:p>
        </p:txBody>
      </p:sp>
      <p:sp>
        <p:nvSpPr>
          <p:cNvPr id="11" name="TextBox 10"/>
          <p:cNvSpPr txBox="1"/>
          <p:nvPr/>
        </p:nvSpPr>
        <p:spPr>
          <a:xfrm>
            <a:off x="10382251" y="417513"/>
            <a:ext cx="1428749" cy="938212"/>
          </a:xfrm>
          <a:prstGeom prst="rect">
            <a:avLst/>
          </a:prstGeom>
          <a:noFill/>
        </p:spPr>
        <p:txBody>
          <a:bodyPr>
            <a:spAutoFit/>
          </a:bodyPr>
          <a:lstStyle>
            <a:lvl1pPr eaLnBrk="0" hangingPunct="0">
              <a:defRPr i="1">
                <a:solidFill>
                  <a:schemeClr val="tx1"/>
                </a:solidFill>
                <a:latin typeface="Gulim" pitchFamily="34" charset="-127"/>
                <a:ea typeface="Gulim" pitchFamily="34" charset="-127"/>
              </a:defRPr>
            </a:lvl1pPr>
            <a:lvl2pPr marL="742950" indent="-285750" eaLnBrk="0" hangingPunct="0">
              <a:defRPr i="1">
                <a:solidFill>
                  <a:schemeClr val="tx1"/>
                </a:solidFill>
                <a:latin typeface="Gulim" pitchFamily="34" charset="-127"/>
                <a:ea typeface="Gulim" pitchFamily="34" charset="-127"/>
              </a:defRPr>
            </a:lvl2pPr>
            <a:lvl3pPr marL="1143000" indent="-228600" eaLnBrk="0" hangingPunct="0">
              <a:defRPr i="1">
                <a:solidFill>
                  <a:schemeClr val="tx1"/>
                </a:solidFill>
                <a:latin typeface="Gulim" pitchFamily="34" charset="-127"/>
                <a:ea typeface="Gulim" pitchFamily="34" charset="-127"/>
              </a:defRPr>
            </a:lvl3pPr>
            <a:lvl4pPr marL="1600200" indent="-228600" eaLnBrk="0" hangingPunct="0">
              <a:defRPr i="1">
                <a:solidFill>
                  <a:schemeClr val="tx1"/>
                </a:solidFill>
                <a:latin typeface="Gulim" pitchFamily="34" charset="-127"/>
                <a:ea typeface="Gulim" pitchFamily="34" charset="-127"/>
              </a:defRPr>
            </a:lvl4pPr>
            <a:lvl5pPr marL="2057400" indent="-228600" eaLnBrk="0" hangingPunct="0">
              <a:defRPr 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i="1">
                <a:solidFill>
                  <a:schemeClr val="tx1"/>
                </a:solidFill>
                <a:latin typeface="Gulim" pitchFamily="34" charset="-127"/>
                <a:ea typeface="Gulim" pitchFamily="34" charset="-127"/>
              </a:defRPr>
            </a:lvl9pPr>
          </a:lstStyle>
          <a:p>
            <a:pPr marL="0" marR="0" lvl="0" indent="0" algn="l" defTabSz="914400" rtl="0" eaLnBrk="1" fontAlgn="base" latinLnBrk="1" hangingPunct="1">
              <a:lnSpc>
                <a:spcPts val="2200"/>
              </a:lnSpc>
              <a:spcBef>
                <a:spcPct val="0"/>
              </a:spcBef>
              <a:spcAft>
                <a:spcPct val="0"/>
              </a:spcAft>
              <a:buClrTx/>
              <a:buSzTx/>
              <a:buFontTx/>
              <a:buNone/>
              <a:tabLst/>
              <a:defRPr/>
            </a:pPr>
            <a:r>
              <a:rPr kumimoji="0" lang="en-US" altLang="zh-CN" sz="4800" b="1" i="0" u="none" strike="noStrike" kern="1200" cap="none" spc="0" normalizeH="0" baseline="0" noProof="0" smtClean="0">
                <a:ln>
                  <a:noFill/>
                </a:ln>
                <a:solidFill>
                  <a:prstClr val="white"/>
                </a:solidFill>
                <a:effectLst/>
                <a:uLnTx/>
                <a:uFillTx/>
                <a:latin typeface="华文琥珀" panose="02010800040101010101" pitchFamily="2" charset="-122"/>
                <a:ea typeface="华文琥珀" panose="02010800040101010101" pitchFamily="2" charset="-122"/>
                <a:cs typeface="+mn-cs"/>
              </a:rPr>
              <a:t>+</a:t>
            </a:r>
          </a:p>
          <a:p>
            <a:pPr marL="0" marR="0" lvl="0" indent="0" algn="l" defTabSz="914400" rtl="0" eaLnBrk="1" fontAlgn="base" latinLnBrk="1" hangingPunct="1">
              <a:lnSpc>
                <a:spcPts val="2200"/>
              </a:lnSpc>
              <a:spcBef>
                <a:spcPct val="0"/>
              </a:spcBef>
              <a:spcAft>
                <a:spcPct val="0"/>
              </a:spcAft>
              <a:buClrTx/>
              <a:buSzTx/>
              <a:buFontTx/>
              <a:buNone/>
              <a:tabLst/>
              <a:defRPr/>
            </a:pPr>
            <a:r>
              <a:rPr kumimoji="0" lang="zh-CN" altLang="en-US" sz="3600" b="1" i="0" u="none" strike="noStrike" kern="1200" cap="none" spc="0" normalizeH="0" baseline="0" noProof="0" smtClean="0">
                <a:ln>
                  <a:noFill/>
                </a:ln>
                <a:solidFill>
                  <a:prstClr val="white"/>
                </a:solidFill>
                <a:effectLst/>
                <a:uLnTx/>
                <a:uFillTx/>
                <a:latin typeface="华文隶书" panose="02010800040101010101" pitchFamily="2" charset="-122"/>
                <a:ea typeface="华文隶书" panose="02010800040101010101" pitchFamily="2" charset="-122"/>
                <a:cs typeface="+mn-cs"/>
              </a:rPr>
              <a:t> 制</a:t>
            </a:r>
            <a:endParaRPr kumimoji="0" lang="en-US" altLang="zh-CN" sz="3600" b="1" i="0" u="none" strike="noStrike" kern="1200" cap="none" spc="0" normalizeH="0" baseline="0" noProof="0" smtClean="0">
              <a:ln>
                <a:noFill/>
              </a:ln>
              <a:solidFill>
                <a:prstClr val="white"/>
              </a:solidFill>
              <a:effectLst/>
              <a:uLnTx/>
              <a:uFillTx/>
              <a:latin typeface="华文隶书" panose="02010800040101010101" pitchFamily="2" charset="-122"/>
              <a:ea typeface="华文隶书" panose="02010800040101010101" pitchFamily="2" charset="-122"/>
              <a:cs typeface="+mn-cs"/>
            </a:endParaRPr>
          </a:p>
          <a:p>
            <a:pPr marL="0" marR="0" lvl="0" indent="0" algn="l" defTabSz="914400" rtl="0" eaLnBrk="1" fontAlgn="base" latinLnBrk="1" hangingPunct="1">
              <a:lnSpc>
                <a:spcPts val="2200"/>
              </a:lnSpc>
              <a:spcBef>
                <a:spcPct val="0"/>
              </a:spcBef>
              <a:spcAft>
                <a:spcPct val="0"/>
              </a:spcAft>
              <a:buClrTx/>
              <a:buSzTx/>
              <a:buFontTx/>
              <a:buNone/>
              <a:tabLst/>
              <a:defRPr/>
            </a:pPr>
            <a:r>
              <a:rPr kumimoji="0" lang="zh-CN" altLang="en-US" sz="3600" b="1" i="0" u="none" strike="noStrike" kern="1200" cap="none" spc="0" normalizeH="0" baseline="0" noProof="0" smtClean="0">
                <a:ln>
                  <a:noFill/>
                </a:ln>
                <a:solidFill>
                  <a:prstClr val="white"/>
                </a:solidFill>
                <a:effectLst/>
                <a:uLnTx/>
                <a:uFillTx/>
                <a:latin typeface="华文隶书" panose="02010800040101010101" pitchFamily="2" charset="-122"/>
                <a:ea typeface="华文隶书" panose="02010800040101010101" pitchFamily="2" charset="-122"/>
                <a:cs typeface="+mn-cs"/>
              </a:rPr>
              <a:t>    </a:t>
            </a:r>
            <a:r>
              <a:rPr kumimoji="0" lang="zh-CN" altLang="en-US" sz="2800" b="1" i="0" u="none" strike="noStrike" kern="1200" cap="none" spc="0" normalizeH="0" baseline="0" noProof="0" smtClean="0">
                <a:ln>
                  <a:noFill/>
                </a:ln>
                <a:solidFill>
                  <a:prstClr val="white"/>
                </a:solidFill>
                <a:effectLst/>
                <a:uLnTx/>
                <a:uFillTx/>
                <a:latin typeface="华文隶书" panose="02010800040101010101" pitchFamily="2" charset="-122"/>
                <a:ea typeface="华文隶书" panose="02010800040101010101" pitchFamily="2" charset="-122"/>
                <a:cs typeface="+mn-cs"/>
              </a:rPr>
              <a:t>度</a:t>
            </a:r>
          </a:p>
        </p:txBody>
      </p:sp>
    </p:spTree>
    <p:extLst>
      <p:ext uri="{BB962C8B-B14F-4D97-AF65-F5344CB8AC3E}">
        <p14:creationId xmlns:p14="http://schemas.microsoft.com/office/powerpoint/2010/main" val="3339860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algun Gothic" panose="020B0503020000020004" charset="-127"/>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Malgun Gothic" panose="020B0503020000020004" charset="-127"/>
        </a:defRPr>
      </a:lvl2pPr>
      <a:lvl3pPr algn="ctr" rtl="0" eaLnBrk="0" fontAlgn="base" hangingPunct="0">
        <a:spcBef>
          <a:spcPct val="0"/>
        </a:spcBef>
        <a:spcAft>
          <a:spcPct val="0"/>
        </a:spcAft>
        <a:defRPr sz="4400">
          <a:solidFill>
            <a:schemeClr val="tx1"/>
          </a:solidFill>
          <a:latin typeface="Calibri" panose="020F0502020204030204" pitchFamily="34" charset="0"/>
          <a:ea typeface="Malgun Gothic" panose="020B0503020000020004" charset="-127"/>
        </a:defRPr>
      </a:lvl3pPr>
      <a:lvl4pPr algn="ctr" rtl="0" eaLnBrk="0" fontAlgn="base" hangingPunct="0">
        <a:spcBef>
          <a:spcPct val="0"/>
        </a:spcBef>
        <a:spcAft>
          <a:spcPct val="0"/>
        </a:spcAft>
        <a:defRPr sz="4400">
          <a:solidFill>
            <a:schemeClr val="tx1"/>
          </a:solidFill>
          <a:latin typeface="Calibri" panose="020F0502020204030204" pitchFamily="34" charset="0"/>
          <a:ea typeface="Malgun Gothic" panose="020B0503020000020004" charset="-127"/>
        </a:defRPr>
      </a:lvl4pPr>
      <a:lvl5pPr algn="ctr" rtl="0" eaLnBrk="0" fontAlgn="base" hangingPunct="0">
        <a:spcBef>
          <a:spcPct val="0"/>
        </a:spcBef>
        <a:spcAft>
          <a:spcPct val="0"/>
        </a:spcAft>
        <a:defRPr sz="4400">
          <a:solidFill>
            <a:schemeClr val="tx1"/>
          </a:solidFill>
          <a:latin typeface="Calibri" panose="020F0502020204030204" pitchFamily="34" charset="0"/>
          <a:ea typeface="Malgun Gothic" panose="020B0503020000020004" charset="-127"/>
        </a:defRPr>
      </a:lvl5pPr>
      <a:lvl6pPr marL="457200" algn="ctr" rtl="0" fontAlgn="base">
        <a:spcBef>
          <a:spcPct val="0"/>
        </a:spcBef>
        <a:spcAft>
          <a:spcPct val="0"/>
        </a:spcAft>
        <a:defRPr sz="4400">
          <a:solidFill>
            <a:schemeClr val="tx1"/>
          </a:solidFill>
          <a:latin typeface="Calibri" panose="020F0502020204030204" pitchFamily="34" charset="0"/>
          <a:ea typeface="Malgun Gothic" panose="020B0503020000020004" charset="-127"/>
        </a:defRPr>
      </a:lvl6pPr>
      <a:lvl7pPr marL="914400" algn="ctr" rtl="0" fontAlgn="base">
        <a:spcBef>
          <a:spcPct val="0"/>
        </a:spcBef>
        <a:spcAft>
          <a:spcPct val="0"/>
        </a:spcAft>
        <a:defRPr sz="4400">
          <a:solidFill>
            <a:schemeClr val="tx1"/>
          </a:solidFill>
          <a:latin typeface="Calibri" panose="020F0502020204030204" pitchFamily="34" charset="0"/>
          <a:ea typeface="Malgun Gothic" panose="020B0503020000020004" charset="-127"/>
        </a:defRPr>
      </a:lvl7pPr>
      <a:lvl8pPr marL="1371600" algn="ctr" rtl="0" fontAlgn="base">
        <a:spcBef>
          <a:spcPct val="0"/>
        </a:spcBef>
        <a:spcAft>
          <a:spcPct val="0"/>
        </a:spcAft>
        <a:defRPr sz="4400">
          <a:solidFill>
            <a:schemeClr val="tx1"/>
          </a:solidFill>
          <a:latin typeface="Calibri" panose="020F0502020204030204" pitchFamily="34" charset="0"/>
          <a:ea typeface="Malgun Gothic" panose="020B0503020000020004" charset="-127"/>
        </a:defRPr>
      </a:lvl8pPr>
      <a:lvl9pPr marL="1828800" algn="ctr" rtl="0" fontAlgn="base">
        <a:spcBef>
          <a:spcPct val="0"/>
        </a:spcBef>
        <a:spcAft>
          <a:spcPct val="0"/>
        </a:spcAft>
        <a:defRPr sz="4400">
          <a:solidFill>
            <a:schemeClr val="tx1"/>
          </a:solidFill>
          <a:latin typeface="Calibri" panose="020F0502020204030204" pitchFamily="34" charset="0"/>
          <a:ea typeface="Malgun Gothic" panose="020B0503020000020004" charset="-127"/>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algun Gothic" panose="020B0503020000020004" charset="-127"/>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algun Gothic" panose="020B0503020000020004" charset="-127"/>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algun Gothic" panose="020B0503020000020004" charset="-127"/>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algun Gothic" panose="020B0503020000020004" charset="-127"/>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algun Gothic" panose="020B0503020000020004" charset="-127"/>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5122" name="标题占位符 1"/>
          <p:cNvSpPr>
            <a:spLocks noGrp="1" noChangeArrowheads="1"/>
          </p:cNvSpPr>
          <p:nvPr>
            <p:ph type="title" idx="4294967295"/>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5123" name="文本占位符 2"/>
          <p:cNvSpPr>
            <a:spLocks noGrp="1" noChangeArrowheads="1"/>
          </p:cNvSpPr>
          <p:nvPr>
            <p:ph type="body" idx="4294967295"/>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latinLnBrk="1" hangingPunct="1">
              <a:defRPr sz="1200">
                <a:solidFill>
                  <a:schemeClr val="tx1">
                    <a:tint val="75000"/>
                  </a:schemeClr>
                </a:solidFill>
              </a:defRPr>
            </a:lvl1pPr>
          </a:lstStyle>
          <a:p>
            <a:pPr fontAlgn="base">
              <a:spcBef>
                <a:spcPct val="0"/>
              </a:spcBef>
              <a:spcAft>
                <a:spcPct val="0"/>
              </a:spcAft>
              <a:defRPr/>
            </a:pPr>
            <a:fld id="{D627CDC0-0F5E-4CB4-B394-2EEE324FEF09}" type="datetimeFigureOut">
              <a:rPr lang="zh-CN" altLang="en-US" i="1" smtClean="0">
                <a:solidFill>
                  <a:prstClr val="black">
                    <a:tint val="75000"/>
                  </a:prstClr>
                </a:solidFill>
              </a:rPr>
              <a:pPr fontAlgn="base">
                <a:spcBef>
                  <a:spcPct val="0"/>
                </a:spcBef>
                <a:spcAft>
                  <a:spcPct val="0"/>
                </a:spcAft>
                <a:defRPr/>
              </a:pPr>
              <a:t>2019/12/28</a:t>
            </a:fld>
            <a:endParaRPr lang="zh-CN" altLang="en-US" i="1">
              <a:solidFill>
                <a:prstClr val="black">
                  <a:tint val="75000"/>
                </a:prstClr>
              </a:solidFill>
            </a:endParaRPr>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latinLnBrk="1" hangingPunct="1">
              <a:defRPr sz="1200">
                <a:solidFill>
                  <a:schemeClr val="tx1">
                    <a:tint val="75000"/>
                  </a:schemeClr>
                </a:solidFill>
              </a:defRPr>
            </a:lvl1pPr>
          </a:lstStyle>
          <a:p>
            <a:pPr fontAlgn="base">
              <a:spcBef>
                <a:spcPct val="0"/>
              </a:spcBef>
              <a:spcAft>
                <a:spcPct val="0"/>
              </a:spcAft>
              <a:defRPr/>
            </a:pPr>
            <a:endParaRPr lang="zh-CN" altLang="en-US" i="1">
              <a:solidFill>
                <a:prstClr val="black">
                  <a:tint val="75000"/>
                </a:prstClr>
              </a:solidFill>
            </a:endParaRPr>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eaLnBrk="1" hangingPunct="1">
              <a:defRPr sz="1200" noProof="1" dirty="0">
                <a:solidFill>
                  <a:srgbClr val="898989"/>
                </a:solidFill>
              </a:defRPr>
            </a:lvl1pPr>
          </a:lstStyle>
          <a:p>
            <a:pPr fontAlgn="base">
              <a:spcBef>
                <a:spcPct val="0"/>
              </a:spcBef>
              <a:spcAft>
                <a:spcPct val="0"/>
              </a:spcAft>
              <a:defRPr/>
            </a:pPr>
            <a:fld id="{22569ECF-E7ED-4B0D-831E-E53713CBE6C5}" type="slidenum">
              <a:rPr lang="zh-CN" altLang="en-US" i="1" smtClean="0"/>
              <a:pPr fontAlgn="base">
                <a:spcBef>
                  <a:spcPct val="0"/>
                </a:spcBef>
                <a:spcAft>
                  <a:spcPct val="0"/>
                </a:spcAft>
                <a:defRPr/>
              </a:pPr>
              <a:t>‹#›</a:t>
            </a:fld>
            <a:endParaRPr lang="zh-CN" altLang="en-US" i="1"/>
          </a:p>
        </p:txBody>
      </p:sp>
      <p:sp>
        <p:nvSpPr>
          <p:cNvPr id="4103" name="矩形 6"/>
          <p:cNvSpPr>
            <a:spLocks noChangeArrowheads="1"/>
          </p:cNvSpPr>
          <p:nvPr/>
        </p:nvSpPr>
        <p:spPr bwMode="auto">
          <a:xfrm>
            <a:off x="0" y="1028700"/>
            <a:ext cx="10001251" cy="38100"/>
          </a:xfrm>
          <a:prstGeom prst="rect">
            <a:avLst/>
          </a:prstGeom>
          <a:solidFill>
            <a:srgbClr val="0089F1"/>
          </a:solidFill>
          <a:ln w="9525" algn="ctr">
            <a:solidFill>
              <a:srgbClr val="0089F1"/>
            </a:solidFill>
            <a:round/>
          </a:ln>
        </p:spPr>
        <p:txBody>
          <a:bodyPr/>
          <a:lstStyle>
            <a:lvl1pPr eaLnBrk="0" hangingPunct="0">
              <a:defRPr i="1">
                <a:solidFill>
                  <a:schemeClr val="tx1"/>
                </a:solidFill>
                <a:latin typeface="Gulim" pitchFamily="34" charset="-127"/>
                <a:ea typeface="Gulim" pitchFamily="34" charset="-127"/>
              </a:defRPr>
            </a:lvl1pPr>
            <a:lvl2pPr marL="742950" indent="-285750" eaLnBrk="0" hangingPunct="0">
              <a:defRPr i="1">
                <a:solidFill>
                  <a:schemeClr val="tx1"/>
                </a:solidFill>
                <a:latin typeface="Gulim" pitchFamily="34" charset="-127"/>
                <a:ea typeface="Gulim" pitchFamily="34" charset="-127"/>
              </a:defRPr>
            </a:lvl2pPr>
            <a:lvl3pPr marL="1143000" indent="-228600" eaLnBrk="0" hangingPunct="0">
              <a:defRPr i="1">
                <a:solidFill>
                  <a:schemeClr val="tx1"/>
                </a:solidFill>
                <a:latin typeface="Gulim" pitchFamily="34" charset="-127"/>
                <a:ea typeface="Gulim" pitchFamily="34" charset="-127"/>
              </a:defRPr>
            </a:lvl3pPr>
            <a:lvl4pPr marL="1600200" indent="-228600" eaLnBrk="0" hangingPunct="0">
              <a:defRPr i="1">
                <a:solidFill>
                  <a:schemeClr val="tx1"/>
                </a:solidFill>
                <a:latin typeface="Gulim" pitchFamily="34" charset="-127"/>
                <a:ea typeface="Gulim" pitchFamily="34" charset="-127"/>
              </a:defRPr>
            </a:lvl4pPr>
            <a:lvl5pPr marL="2057400" indent="-228600" eaLnBrk="0" hangingPunct="0">
              <a:defRPr 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i="1">
                <a:solidFill>
                  <a:schemeClr val="tx1"/>
                </a:solidFill>
                <a:latin typeface="Gulim" pitchFamily="34" charset="-127"/>
                <a:ea typeface="Gulim" pitchFamily="34"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defRPr/>
            </a:pPr>
            <a:endParaRPr kumimoji="0" lang="zh-CN" altLang="en-US" sz="1800" b="0" i="1" u="none" strike="noStrike" kern="1200" cap="none" spc="0" normalizeH="0" baseline="0" noProof="0" smtClean="0">
              <a:ln>
                <a:noFill/>
              </a:ln>
              <a:solidFill>
                <a:prstClr val="black"/>
              </a:solidFill>
              <a:effectLst/>
              <a:uLnTx/>
              <a:uFillTx/>
              <a:cs typeface="+mn-cs"/>
            </a:endParaRPr>
          </a:p>
        </p:txBody>
      </p:sp>
      <p:sp>
        <p:nvSpPr>
          <p:cNvPr id="4104" name="矩形 8"/>
          <p:cNvSpPr>
            <a:spLocks noChangeArrowheads="1"/>
          </p:cNvSpPr>
          <p:nvPr/>
        </p:nvSpPr>
        <p:spPr bwMode="auto">
          <a:xfrm>
            <a:off x="10477501" y="171451"/>
            <a:ext cx="952500" cy="942975"/>
          </a:xfrm>
          <a:prstGeom prst="rect">
            <a:avLst/>
          </a:prstGeom>
          <a:solidFill>
            <a:srgbClr val="099BF5"/>
          </a:solidFill>
          <a:ln w="9525" algn="ctr">
            <a:solidFill>
              <a:srgbClr val="0089F1"/>
            </a:solidFill>
            <a:round/>
          </a:ln>
        </p:spPr>
        <p:txBody>
          <a:bodyPr/>
          <a:lstStyle>
            <a:lvl1pPr eaLnBrk="0" hangingPunct="0">
              <a:defRPr i="1">
                <a:solidFill>
                  <a:schemeClr val="tx1"/>
                </a:solidFill>
                <a:latin typeface="Gulim" pitchFamily="34" charset="-127"/>
                <a:ea typeface="Gulim" pitchFamily="34" charset="-127"/>
              </a:defRPr>
            </a:lvl1pPr>
            <a:lvl2pPr marL="742950" indent="-285750" eaLnBrk="0" hangingPunct="0">
              <a:defRPr i="1">
                <a:solidFill>
                  <a:schemeClr val="tx1"/>
                </a:solidFill>
                <a:latin typeface="Gulim" pitchFamily="34" charset="-127"/>
                <a:ea typeface="Gulim" pitchFamily="34" charset="-127"/>
              </a:defRPr>
            </a:lvl2pPr>
            <a:lvl3pPr marL="1143000" indent="-228600" eaLnBrk="0" hangingPunct="0">
              <a:defRPr i="1">
                <a:solidFill>
                  <a:schemeClr val="tx1"/>
                </a:solidFill>
                <a:latin typeface="Gulim" pitchFamily="34" charset="-127"/>
                <a:ea typeface="Gulim" pitchFamily="34" charset="-127"/>
              </a:defRPr>
            </a:lvl3pPr>
            <a:lvl4pPr marL="1600200" indent="-228600" eaLnBrk="0" hangingPunct="0">
              <a:defRPr i="1">
                <a:solidFill>
                  <a:schemeClr val="tx1"/>
                </a:solidFill>
                <a:latin typeface="Gulim" pitchFamily="34" charset="-127"/>
                <a:ea typeface="Gulim" pitchFamily="34" charset="-127"/>
              </a:defRPr>
            </a:lvl4pPr>
            <a:lvl5pPr marL="2057400" indent="-228600" eaLnBrk="0" hangingPunct="0">
              <a:defRPr 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i="1">
                <a:solidFill>
                  <a:schemeClr val="tx1"/>
                </a:solidFill>
                <a:latin typeface="Gulim" pitchFamily="34" charset="-127"/>
                <a:ea typeface="Gulim" pitchFamily="34"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defRPr/>
            </a:pPr>
            <a:endParaRPr kumimoji="0" lang="zh-CN" altLang="en-US" sz="1800" b="0" i="1" u="none" strike="noStrike" kern="1200" cap="none" spc="0" normalizeH="0" baseline="0" noProof="0" smtClean="0">
              <a:ln>
                <a:noFill/>
              </a:ln>
              <a:solidFill>
                <a:prstClr val="black"/>
              </a:solidFill>
              <a:effectLst/>
              <a:uLnTx/>
              <a:uFillTx/>
              <a:cs typeface="+mn-cs"/>
            </a:endParaRPr>
          </a:p>
        </p:txBody>
      </p:sp>
      <p:sp>
        <p:nvSpPr>
          <p:cNvPr id="4105" name="矩形 9"/>
          <p:cNvSpPr>
            <a:spLocks noChangeArrowheads="1"/>
          </p:cNvSpPr>
          <p:nvPr/>
        </p:nvSpPr>
        <p:spPr bwMode="auto">
          <a:xfrm>
            <a:off x="11049001" y="942976"/>
            <a:ext cx="571500" cy="600075"/>
          </a:xfrm>
          <a:prstGeom prst="rect">
            <a:avLst/>
          </a:prstGeom>
          <a:solidFill>
            <a:srgbClr val="099BF5"/>
          </a:solidFill>
          <a:ln w="9525" algn="ctr">
            <a:solidFill>
              <a:srgbClr val="0089F1"/>
            </a:solidFill>
            <a:round/>
          </a:ln>
        </p:spPr>
        <p:txBody>
          <a:bodyPr/>
          <a:lstStyle>
            <a:lvl1pPr eaLnBrk="0" hangingPunct="0">
              <a:defRPr i="1">
                <a:solidFill>
                  <a:schemeClr val="tx1"/>
                </a:solidFill>
                <a:latin typeface="Gulim" pitchFamily="34" charset="-127"/>
                <a:ea typeface="Gulim" pitchFamily="34" charset="-127"/>
              </a:defRPr>
            </a:lvl1pPr>
            <a:lvl2pPr marL="742950" indent="-285750" eaLnBrk="0" hangingPunct="0">
              <a:defRPr i="1">
                <a:solidFill>
                  <a:schemeClr val="tx1"/>
                </a:solidFill>
                <a:latin typeface="Gulim" pitchFamily="34" charset="-127"/>
                <a:ea typeface="Gulim" pitchFamily="34" charset="-127"/>
              </a:defRPr>
            </a:lvl2pPr>
            <a:lvl3pPr marL="1143000" indent="-228600" eaLnBrk="0" hangingPunct="0">
              <a:defRPr i="1">
                <a:solidFill>
                  <a:schemeClr val="tx1"/>
                </a:solidFill>
                <a:latin typeface="Gulim" pitchFamily="34" charset="-127"/>
                <a:ea typeface="Gulim" pitchFamily="34" charset="-127"/>
              </a:defRPr>
            </a:lvl3pPr>
            <a:lvl4pPr marL="1600200" indent="-228600" eaLnBrk="0" hangingPunct="0">
              <a:defRPr i="1">
                <a:solidFill>
                  <a:schemeClr val="tx1"/>
                </a:solidFill>
                <a:latin typeface="Gulim" pitchFamily="34" charset="-127"/>
                <a:ea typeface="Gulim" pitchFamily="34" charset="-127"/>
              </a:defRPr>
            </a:lvl4pPr>
            <a:lvl5pPr marL="2057400" indent="-228600" eaLnBrk="0" hangingPunct="0">
              <a:defRPr 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i="1">
                <a:solidFill>
                  <a:schemeClr val="tx1"/>
                </a:solidFill>
                <a:latin typeface="Gulim" pitchFamily="34" charset="-127"/>
                <a:ea typeface="Gulim" pitchFamily="34" charset="-127"/>
              </a:defRPr>
            </a:lvl9pPr>
          </a:lstStyle>
          <a:p>
            <a:pPr marL="0" marR="0" lvl="0" indent="0" algn="l" defTabSz="914400" rtl="0" eaLnBrk="1" fontAlgn="base" latinLnBrk="1" hangingPunct="1">
              <a:lnSpc>
                <a:spcPct val="100000"/>
              </a:lnSpc>
              <a:spcBef>
                <a:spcPct val="0"/>
              </a:spcBef>
              <a:spcAft>
                <a:spcPct val="0"/>
              </a:spcAft>
              <a:buClrTx/>
              <a:buSzTx/>
              <a:buFontTx/>
              <a:buNone/>
              <a:tabLst/>
              <a:defRPr/>
            </a:pPr>
            <a:endParaRPr kumimoji="0" lang="zh-CN" altLang="en-US" sz="1800" b="0" i="1" u="none" strike="noStrike" kern="1200" cap="none" spc="0" normalizeH="0" baseline="0" noProof="0" smtClean="0">
              <a:ln>
                <a:noFill/>
              </a:ln>
              <a:solidFill>
                <a:prstClr val="black"/>
              </a:solidFill>
              <a:effectLst/>
              <a:uLnTx/>
              <a:uFillTx/>
              <a:cs typeface="+mn-cs"/>
            </a:endParaRPr>
          </a:p>
        </p:txBody>
      </p:sp>
      <p:sp>
        <p:nvSpPr>
          <p:cNvPr id="11" name="TextBox 10"/>
          <p:cNvSpPr txBox="1"/>
          <p:nvPr/>
        </p:nvSpPr>
        <p:spPr>
          <a:xfrm>
            <a:off x="10382251" y="417513"/>
            <a:ext cx="1428749" cy="938212"/>
          </a:xfrm>
          <a:prstGeom prst="rect">
            <a:avLst/>
          </a:prstGeom>
          <a:noFill/>
        </p:spPr>
        <p:txBody>
          <a:bodyPr>
            <a:spAutoFit/>
          </a:bodyPr>
          <a:lstStyle>
            <a:lvl1pPr eaLnBrk="0" hangingPunct="0">
              <a:defRPr i="1">
                <a:solidFill>
                  <a:schemeClr val="tx1"/>
                </a:solidFill>
                <a:latin typeface="Gulim" pitchFamily="34" charset="-127"/>
                <a:ea typeface="Gulim" pitchFamily="34" charset="-127"/>
              </a:defRPr>
            </a:lvl1pPr>
            <a:lvl2pPr marL="742950" indent="-285750" eaLnBrk="0" hangingPunct="0">
              <a:defRPr i="1">
                <a:solidFill>
                  <a:schemeClr val="tx1"/>
                </a:solidFill>
                <a:latin typeface="Gulim" pitchFamily="34" charset="-127"/>
                <a:ea typeface="Gulim" pitchFamily="34" charset="-127"/>
              </a:defRPr>
            </a:lvl2pPr>
            <a:lvl3pPr marL="1143000" indent="-228600" eaLnBrk="0" hangingPunct="0">
              <a:defRPr i="1">
                <a:solidFill>
                  <a:schemeClr val="tx1"/>
                </a:solidFill>
                <a:latin typeface="Gulim" pitchFamily="34" charset="-127"/>
                <a:ea typeface="Gulim" pitchFamily="34" charset="-127"/>
              </a:defRPr>
            </a:lvl3pPr>
            <a:lvl4pPr marL="1600200" indent="-228600" eaLnBrk="0" hangingPunct="0">
              <a:defRPr i="1">
                <a:solidFill>
                  <a:schemeClr val="tx1"/>
                </a:solidFill>
                <a:latin typeface="Gulim" pitchFamily="34" charset="-127"/>
                <a:ea typeface="Gulim" pitchFamily="34" charset="-127"/>
              </a:defRPr>
            </a:lvl4pPr>
            <a:lvl5pPr marL="2057400" indent="-228600" eaLnBrk="0" hangingPunct="0">
              <a:defRPr 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i="1">
                <a:solidFill>
                  <a:schemeClr val="tx1"/>
                </a:solidFill>
                <a:latin typeface="Gulim" pitchFamily="34" charset="-127"/>
                <a:ea typeface="Gulim" pitchFamily="34" charset="-127"/>
              </a:defRPr>
            </a:lvl9pPr>
          </a:lstStyle>
          <a:p>
            <a:pPr marL="0" marR="0" lvl="0" indent="0" algn="l" defTabSz="914400" rtl="0" eaLnBrk="1" fontAlgn="base" latinLnBrk="1" hangingPunct="1">
              <a:lnSpc>
                <a:spcPts val="2200"/>
              </a:lnSpc>
              <a:spcBef>
                <a:spcPct val="0"/>
              </a:spcBef>
              <a:spcAft>
                <a:spcPct val="0"/>
              </a:spcAft>
              <a:buClrTx/>
              <a:buSzTx/>
              <a:buFontTx/>
              <a:buNone/>
              <a:tabLst/>
              <a:defRPr/>
            </a:pPr>
            <a:r>
              <a:rPr kumimoji="0" lang="en-US" altLang="zh-CN" sz="4800" b="1" i="0" u="none" strike="noStrike" kern="1200" cap="none" spc="0" normalizeH="0" baseline="0" noProof="0" smtClean="0">
                <a:ln>
                  <a:noFill/>
                </a:ln>
                <a:solidFill>
                  <a:prstClr val="white"/>
                </a:solidFill>
                <a:effectLst/>
                <a:uLnTx/>
                <a:uFillTx/>
                <a:latin typeface="华文琥珀" panose="02010800040101010101" pitchFamily="2" charset="-122"/>
                <a:ea typeface="华文琥珀" panose="02010800040101010101" pitchFamily="2" charset="-122"/>
                <a:cs typeface="+mn-cs"/>
              </a:rPr>
              <a:t>+</a:t>
            </a:r>
          </a:p>
          <a:p>
            <a:pPr marL="0" marR="0" lvl="0" indent="0" algn="l" defTabSz="914400" rtl="0" eaLnBrk="1" fontAlgn="base" latinLnBrk="1" hangingPunct="1">
              <a:lnSpc>
                <a:spcPts val="2200"/>
              </a:lnSpc>
              <a:spcBef>
                <a:spcPct val="0"/>
              </a:spcBef>
              <a:spcAft>
                <a:spcPct val="0"/>
              </a:spcAft>
              <a:buClrTx/>
              <a:buSzTx/>
              <a:buFontTx/>
              <a:buNone/>
              <a:tabLst/>
              <a:defRPr/>
            </a:pPr>
            <a:r>
              <a:rPr kumimoji="0" lang="zh-CN" altLang="en-US" sz="3600" b="1" i="0" u="none" strike="noStrike" kern="1200" cap="none" spc="0" normalizeH="0" baseline="0" noProof="0" smtClean="0">
                <a:ln>
                  <a:noFill/>
                </a:ln>
                <a:solidFill>
                  <a:prstClr val="white"/>
                </a:solidFill>
                <a:effectLst/>
                <a:uLnTx/>
                <a:uFillTx/>
                <a:latin typeface="华文隶书" panose="02010800040101010101" pitchFamily="2" charset="-122"/>
                <a:ea typeface="华文隶书" panose="02010800040101010101" pitchFamily="2" charset="-122"/>
                <a:cs typeface="+mn-cs"/>
              </a:rPr>
              <a:t> 制</a:t>
            </a:r>
            <a:endParaRPr kumimoji="0" lang="en-US" altLang="zh-CN" sz="3600" b="1" i="0" u="none" strike="noStrike" kern="1200" cap="none" spc="0" normalizeH="0" baseline="0" noProof="0" smtClean="0">
              <a:ln>
                <a:noFill/>
              </a:ln>
              <a:solidFill>
                <a:prstClr val="white"/>
              </a:solidFill>
              <a:effectLst/>
              <a:uLnTx/>
              <a:uFillTx/>
              <a:latin typeface="华文隶书" panose="02010800040101010101" pitchFamily="2" charset="-122"/>
              <a:ea typeface="华文隶书" panose="02010800040101010101" pitchFamily="2" charset="-122"/>
              <a:cs typeface="+mn-cs"/>
            </a:endParaRPr>
          </a:p>
          <a:p>
            <a:pPr marL="0" marR="0" lvl="0" indent="0" algn="l" defTabSz="914400" rtl="0" eaLnBrk="1" fontAlgn="base" latinLnBrk="1" hangingPunct="1">
              <a:lnSpc>
                <a:spcPts val="2200"/>
              </a:lnSpc>
              <a:spcBef>
                <a:spcPct val="0"/>
              </a:spcBef>
              <a:spcAft>
                <a:spcPct val="0"/>
              </a:spcAft>
              <a:buClrTx/>
              <a:buSzTx/>
              <a:buFontTx/>
              <a:buNone/>
              <a:tabLst/>
              <a:defRPr/>
            </a:pPr>
            <a:r>
              <a:rPr kumimoji="0" lang="zh-CN" altLang="en-US" sz="3600" b="1" i="0" u="none" strike="noStrike" kern="1200" cap="none" spc="0" normalizeH="0" baseline="0" noProof="0" smtClean="0">
                <a:ln>
                  <a:noFill/>
                </a:ln>
                <a:solidFill>
                  <a:prstClr val="white"/>
                </a:solidFill>
                <a:effectLst/>
                <a:uLnTx/>
                <a:uFillTx/>
                <a:latin typeface="华文隶书" panose="02010800040101010101" pitchFamily="2" charset="-122"/>
                <a:ea typeface="华文隶书" panose="02010800040101010101" pitchFamily="2" charset="-122"/>
                <a:cs typeface="+mn-cs"/>
              </a:rPr>
              <a:t>    </a:t>
            </a:r>
            <a:r>
              <a:rPr kumimoji="0" lang="zh-CN" altLang="en-US" sz="2800" b="1" i="0" u="none" strike="noStrike" kern="1200" cap="none" spc="0" normalizeH="0" baseline="0" noProof="0" smtClean="0">
                <a:ln>
                  <a:noFill/>
                </a:ln>
                <a:solidFill>
                  <a:prstClr val="white"/>
                </a:solidFill>
                <a:effectLst/>
                <a:uLnTx/>
                <a:uFillTx/>
                <a:latin typeface="华文隶书" panose="02010800040101010101" pitchFamily="2" charset="-122"/>
                <a:ea typeface="华文隶书" panose="02010800040101010101" pitchFamily="2" charset="-122"/>
                <a:cs typeface="+mn-cs"/>
              </a:rPr>
              <a:t>度</a:t>
            </a:r>
          </a:p>
        </p:txBody>
      </p:sp>
    </p:spTree>
    <p:extLst>
      <p:ext uri="{BB962C8B-B14F-4D97-AF65-F5344CB8AC3E}">
        <p14:creationId xmlns:p14="http://schemas.microsoft.com/office/powerpoint/2010/main" val="33265123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algun Gothic" panose="020B0503020000020004" charset="-127"/>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Malgun Gothic" panose="020B0503020000020004" charset="-127"/>
        </a:defRPr>
      </a:lvl2pPr>
      <a:lvl3pPr algn="ctr" rtl="0" eaLnBrk="0" fontAlgn="base" hangingPunct="0">
        <a:spcBef>
          <a:spcPct val="0"/>
        </a:spcBef>
        <a:spcAft>
          <a:spcPct val="0"/>
        </a:spcAft>
        <a:defRPr sz="4400">
          <a:solidFill>
            <a:schemeClr val="tx1"/>
          </a:solidFill>
          <a:latin typeface="Calibri" panose="020F0502020204030204" pitchFamily="34" charset="0"/>
          <a:ea typeface="Malgun Gothic" panose="020B0503020000020004" charset="-127"/>
        </a:defRPr>
      </a:lvl3pPr>
      <a:lvl4pPr algn="ctr" rtl="0" eaLnBrk="0" fontAlgn="base" hangingPunct="0">
        <a:spcBef>
          <a:spcPct val="0"/>
        </a:spcBef>
        <a:spcAft>
          <a:spcPct val="0"/>
        </a:spcAft>
        <a:defRPr sz="4400">
          <a:solidFill>
            <a:schemeClr val="tx1"/>
          </a:solidFill>
          <a:latin typeface="Calibri" panose="020F0502020204030204" pitchFamily="34" charset="0"/>
          <a:ea typeface="Malgun Gothic" panose="020B0503020000020004" charset="-127"/>
        </a:defRPr>
      </a:lvl4pPr>
      <a:lvl5pPr algn="ctr" rtl="0" eaLnBrk="0" fontAlgn="base" hangingPunct="0">
        <a:spcBef>
          <a:spcPct val="0"/>
        </a:spcBef>
        <a:spcAft>
          <a:spcPct val="0"/>
        </a:spcAft>
        <a:defRPr sz="4400">
          <a:solidFill>
            <a:schemeClr val="tx1"/>
          </a:solidFill>
          <a:latin typeface="Calibri" panose="020F0502020204030204" pitchFamily="34" charset="0"/>
          <a:ea typeface="Malgun Gothic" panose="020B0503020000020004" charset="-127"/>
        </a:defRPr>
      </a:lvl5pPr>
      <a:lvl6pPr marL="457200" algn="ctr" rtl="0" fontAlgn="base">
        <a:spcBef>
          <a:spcPct val="0"/>
        </a:spcBef>
        <a:spcAft>
          <a:spcPct val="0"/>
        </a:spcAft>
        <a:defRPr sz="4400">
          <a:solidFill>
            <a:schemeClr val="tx1"/>
          </a:solidFill>
          <a:latin typeface="Calibri" panose="020F0502020204030204" pitchFamily="34" charset="0"/>
          <a:ea typeface="Malgun Gothic" panose="020B0503020000020004" charset="-127"/>
        </a:defRPr>
      </a:lvl6pPr>
      <a:lvl7pPr marL="914400" algn="ctr" rtl="0" fontAlgn="base">
        <a:spcBef>
          <a:spcPct val="0"/>
        </a:spcBef>
        <a:spcAft>
          <a:spcPct val="0"/>
        </a:spcAft>
        <a:defRPr sz="4400">
          <a:solidFill>
            <a:schemeClr val="tx1"/>
          </a:solidFill>
          <a:latin typeface="Calibri" panose="020F0502020204030204" pitchFamily="34" charset="0"/>
          <a:ea typeface="Malgun Gothic" panose="020B0503020000020004" charset="-127"/>
        </a:defRPr>
      </a:lvl7pPr>
      <a:lvl8pPr marL="1371600" algn="ctr" rtl="0" fontAlgn="base">
        <a:spcBef>
          <a:spcPct val="0"/>
        </a:spcBef>
        <a:spcAft>
          <a:spcPct val="0"/>
        </a:spcAft>
        <a:defRPr sz="4400">
          <a:solidFill>
            <a:schemeClr val="tx1"/>
          </a:solidFill>
          <a:latin typeface="Calibri" panose="020F0502020204030204" pitchFamily="34" charset="0"/>
          <a:ea typeface="Malgun Gothic" panose="020B0503020000020004" charset="-127"/>
        </a:defRPr>
      </a:lvl8pPr>
      <a:lvl9pPr marL="1828800" algn="ctr" rtl="0" fontAlgn="base">
        <a:spcBef>
          <a:spcPct val="0"/>
        </a:spcBef>
        <a:spcAft>
          <a:spcPct val="0"/>
        </a:spcAft>
        <a:defRPr sz="4400">
          <a:solidFill>
            <a:schemeClr val="tx1"/>
          </a:solidFill>
          <a:latin typeface="Calibri" panose="020F0502020204030204" pitchFamily="34" charset="0"/>
          <a:ea typeface="Malgun Gothic" panose="020B0503020000020004" charset="-127"/>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algun Gothic" panose="020B0503020000020004" charset="-127"/>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algun Gothic" panose="020B0503020000020004" charset="-127"/>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algun Gothic" panose="020B0503020000020004" charset="-127"/>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algun Gothic" panose="020B0503020000020004" charset="-127"/>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algun Gothic" panose="020B0503020000020004" charset="-127"/>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R%20policies&#20154;&#21147;&#36164;&#28304;&#21046;&#24230;12.2/HR%20policies&#20154;&#21147;&#36164;&#28304;&#21046;&#24230;12.2/&#26657;&#27491;HYBN-T3-02-0001-2018-1&#21171;&#21160;&#32452;&#32455;&#31649;&#29702;&#35268;&#23450;(&#27491;&#24335;&#29256;&#26080;&#30446;&#24405;)-Regulations%20of%20Labor%20Organization%20Management%20(formal%20version%20without%20catalogue)(1).doc" TargetMode="External"/><Relationship Id="rId3" Type="http://schemas.openxmlformats.org/officeDocument/2006/relationships/hyperlink" Target="../HR%20policies&#20154;&#21147;&#36164;&#28304;&#21046;&#24230;12.2/HR%20policies&#20154;&#21147;&#36164;&#28304;&#21046;&#24230;12.2/&#26657;&#27491;HYBN-T3-02-0006-2018-1&#21592;&#24037;&#22521;&#35757;&#31649;&#29702;&#21046;&#24230;&#65288;&#27491;&#24335;&#29256;&#26080;&#30446;&#24405;&#65289;-Staff%20Training%20Management%20System%20(formal%20version%20without%20catalogue)(fina)%20-%20&#29992;&#20110;&#21512;&#24182;.doc" TargetMode="External"/><Relationship Id="rId7" Type="http://schemas.openxmlformats.org/officeDocument/2006/relationships/hyperlink" Target="../HR%20policies&#20154;&#21147;&#36164;&#28304;&#21046;&#24230;12.2/1%20&#21592;&#24037;&#24180;&#24230;&#32489;&#25928;&#32771;&#26680;&#31649;&#29702;&#21150;&#27861;.pptx"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R%20policies&#20154;&#21147;&#36164;&#28304;&#21046;&#24230;12.2/HR%20policies&#20154;&#21147;&#36164;&#28304;&#21046;&#24230;12.2/&#26657;&#27491;HYBN-T3-02-0003-2018-1&#36829;&#32426;&#24809;&#22788;&#31649;&#29702;&#35268;&#23450;&#65288;&#27491;&#24335;&#29256;&#26080;&#30446;&#24405;&#65289;-Disciplinary%20Punishment%20Management%20(formal%20version%20without%20catalogue)(1).doc" TargetMode="External"/><Relationship Id="rId5" Type="http://schemas.openxmlformats.org/officeDocument/2006/relationships/hyperlink" Target="../HR%20policies&#20154;&#21147;&#36164;&#28304;&#21046;&#24230;12.2/HR%20policies&#20154;&#21147;&#36164;&#28304;&#21046;&#24230;12.2/&#26657;&#27491;%20HYBN-T3-02-0004-2018-1&#21592;&#24037;&#35831;&#20551;&#32771;&#21220;&#31649;&#29702;&#35268;&#23450;&#65288;&#27491;&#24335;&#29256;&#26080;&#30446;&#24405;&#65289;-Regulations%20on%20Employee%20Leave%20and%20Attendance%20Management%20(formal%20version%20without%20catalogue)(1).doc" TargetMode="External"/><Relationship Id="rId10" Type="http://schemas.openxmlformats.org/officeDocument/2006/relationships/hyperlink" Target="../HR%20policies&#20154;&#21147;&#36164;&#28304;&#21046;&#24230;12.2/HR%20policies&#20154;&#21147;&#36164;&#28304;&#21046;&#24230;12.2/&#26657;&#27491;HYBN-T3-02-0005-2018-1&#21592;&#24037;&#31614;&#35777;&#31649;&#29702;&#35268;&#23450;&#65288;&#27491;&#24335;&#29256;&#26080;&#30446;&#24405;&#65289;-Regulations%20of%20Employee%20Visa%20Management%20(formal%20version%20without%20catalogue).doc" TargetMode="External"/><Relationship Id="rId4" Type="http://schemas.openxmlformats.org/officeDocument/2006/relationships/hyperlink" Target="../HR%20policies&#20154;&#21147;&#36164;&#28304;&#21046;&#24230;12.2/HR%20policies&#20154;&#21147;&#36164;&#28304;&#21046;&#24230;12.2/&#26657;&#27491;HYBN-T3-02-0007-2018-1&#20154;&#25165;&#24320;&#21457;&#19982;&#22521;&#20859;&#31649;&#29702;&#21150;&#27861;&#65288;2019.5.24&#65289;-Management%20Method%20for%20Talent%20Development%20(formal%20version%20without%20catalogue).doc" TargetMode="External"/><Relationship Id="rId9" Type="http://schemas.openxmlformats.org/officeDocument/2006/relationships/hyperlink" Target="../HR%20policies&#20154;&#21147;&#36164;&#28304;&#21046;&#24230;12.2/HR%20policies&#20154;&#21147;&#36164;&#28304;&#21046;&#24230;12.2/&#26657;&#27491;-HYBN-T3-02-0002-2018-1&#20154;&#21147;&#36164;&#28304;&#37197;&#32622;&#31649;&#29702;&#35268;&#23450;(&#27491;&#24335;&#29256;&#26080;&#30446;&#24405;)-Human%20Resource%20Allocation%20Management(formal%20version%20without%20catalogue)10.10(1).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043867" y="3603302"/>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6" name="矩形 5"/>
          <p:cNvSpPr/>
          <p:nvPr/>
        </p:nvSpPr>
        <p:spPr>
          <a:xfrm>
            <a:off x="2928981" y="1983319"/>
            <a:ext cx="6313493" cy="76944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wrap="square">
            <a:spAutoFit/>
          </a:bodyPr>
          <a:lstStyle/>
          <a:p>
            <a:pPr eaLnBrk="0" fontAlgn="base" latinLnBrk="1" hangingPunct="0">
              <a:spcBef>
                <a:spcPct val="0"/>
              </a:spcBef>
              <a:spcAft>
                <a:spcPct val="0"/>
              </a:spcAft>
              <a:defRPr/>
            </a:pPr>
            <a:r>
              <a:rPr lang="zh-CN" altLang="en-US" sz="4400" b="1" kern="0" dirty="0" smtClean="0">
                <a:solidFill>
                  <a:prstClr val="black"/>
                </a:solidFill>
                <a:latin typeface="微软雅黑" panose="020B0503020204020204" charset="-122"/>
                <a:ea typeface="微软雅黑" panose="020B0503020204020204" charset="-122"/>
              </a:rPr>
              <a:t>人力资源部制度宣贯会</a:t>
            </a:r>
            <a:endParaRPr lang="zh-CN" altLang="en-US" sz="54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2928981" y="4071168"/>
            <a:ext cx="6142336" cy="175432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wrap="square">
            <a:spAutoFit/>
          </a:bodyPr>
          <a:lstStyle/>
          <a:p>
            <a:pPr eaLnBrk="0" fontAlgn="base" latinLnBrk="1" hangingPunct="0">
              <a:lnSpc>
                <a:spcPct val="150000"/>
              </a:lnSpc>
              <a:spcBef>
                <a:spcPct val="0"/>
              </a:spcBef>
              <a:spcAft>
                <a:spcPct val="0"/>
              </a:spcAft>
              <a:defRPr/>
            </a:pPr>
            <a:r>
              <a:rPr lang="zh-CN" altLang="en-US" sz="4000" b="1" kern="0" dirty="0" smtClean="0">
                <a:solidFill>
                  <a:prstClr val="black"/>
                </a:solidFill>
                <a:latin typeface="黑体" panose="02010609060101010101" pitchFamily="49" charset="-122"/>
                <a:ea typeface="黑体" panose="02010609060101010101" pitchFamily="49" charset="-122"/>
              </a:rPr>
              <a:t>       </a:t>
            </a:r>
            <a:r>
              <a:rPr lang="zh-CN" altLang="en-US" sz="3200" b="1" kern="0" dirty="0" smtClean="0">
                <a:solidFill>
                  <a:prstClr val="black"/>
                </a:solidFill>
                <a:latin typeface="黑体" panose="02010609060101010101" pitchFamily="49" charset="-122"/>
                <a:ea typeface="黑体" panose="02010609060101010101" pitchFamily="49" charset="-122"/>
              </a:rPr>
              <a:t>人力资源部</a:t>
            </a:r>
            <a:r>
              <a:rPr lang="zh-CN" altLang="en-US" sz="1600" b="1" kern="0" dirty="0" smtClean="0">
                <a:solidFill>
                  <a:prstClr val="black"/>
                </a:solidFill>
                <a:latin typeface="黑体" panose="02010609060101010101" pitchFamily="49" charset="-122"/>
                <a:ea typeface="黑体" panose="02010609060101010101" pitchFamily="49" charset="-122"/>
              </a:rPr>
              <a:t> </a:t>
            </a:r>
            <a:endParaRPr lang="en-US" altLang="zh-CN" sz="1600" b="1" kern="0" dirty="0" smtClean="0">
              <a:solidFill>
                <a:prstClr val="black"/>
              </a:solidFill>
              <a:latin typeface="黑体" panose="02010609060101010101" pitchFamily="49" charset="-122"/>
              <a:ea typeface="黑体" panose="02010609060101010101" pitchFamily="49" charset="-122"/>
            </a:endParaRPr>
          </a:p>
          <a:p>
            <a:pPr eaLnBrk="0" fontAlgn="base" latinLnBrk="1" hangingPunct="0">
              <a:lnSpc>
                <a:spcPct val="150000"/>
              </a:lnSpc>
              <a:spcBef>
                <a:spcPct val="0"/>
              </a:spcBef>
              <a:spcAft>
                <a:spcPct val="0"/>
              </a:spcAft>
              <a:defRPr/>
            </a:pPr>
            <a:r>
              <a:rPr lang="en-US" altLang="zh-CN" sz="3200" b="1" kern="0" dirty="0" smtClean="0">
                <a:solidFill>
                  <a:prstClr val="black"/>
                </a:solidFill>
                <a:latin typeface="黑体" panose="02010609060101010101" pitchFamily="49" charset="-122"/>
                <a:ea typeface="黑体" panose="02010609060101010101" pitchFamily="49" charset="-122"/>
              </a:rPr>
              <a:t>       2019</a:t>
            </a:r>
            <a:r>
              <a:rPr lang="zh-CN" altLang="en-US" sz="3200" b="1" kern="0" dirty="0" smtClean="0">
                <a:solidFill>
                  <a:prstClr val="black"/>
                </a:solidFill>
                <a:latin typeface="黑体" panose="02010609060101010101" pitchFamily="49" charset="-122"/>
                <a:ea typeface="黑体" panose="02010609060101010101" pitchFamily="49" charset="-122"/>
              </a:rPr>
              <a:t>年</a:t>
            </a:r>
            <a:r>
              <a:rPr lang="en-US" altLang="zh-CN" sz="3200" b="1" kern="0" dirty="0" smtClean="0">
                <a:solidFill>
                  <a:prstClr val="black"/>
                </a:solidFill>
                <a:latin typeface="黑体" panose="02010609060101010101" pitchFamily="49" charset="-122"/>
                <a:ea typeface="黑体" panose="02010609060101010101" pitchFamily="49" charset="-122"/>
              </a:rPr>
              <a:t>12</a:t>
            </a:r>
            <a:r>
              <a:rPr lang="zh-CN" altLang="en-US" sz="3200" b="1" kern="0" dirty="0" smtClean="0">
                <a:solidFill>
                  <a:prstClr val="black"/>
                </a:solidFill>
                <a:latin typeface="黑体" panose="02010609060101010101" pitchFamily="49" charset="-122"/>
                <a:ea typeface="黑体" panose="02010609060101010101" pitchFamily="49" charset="-122"/>
              </a:rPr>
              <a:t>月</a:t>
            </a:r>
            <a:r>
              <a:rPr lang="en-US" altLang="zh-CN" sz="3200" b="1" kern="0" dirty="0" smtClean="0">
                <a:solidFill>
                  <a:prstClr val="black"/>
                </a:solidFill>
                <a:latin typeface="黑体" panose="02010609060101010101" pitchFamily="49" charset="-122"/>
                <a:ea typeface="黑体" panose="02010609060101010101" pitchFamily="49" charset="-122"/>
              </a:rPr>
              <a:t>27</a:t>
            </a:r>
            <a:r>
              <a:rPr lang="zh-CN" altLang="en-US" sz="3200" b="1" kern="0" dirty="0" smtClean="0">
                <a:solidFill>
                  <a:prstClr val="black"/>
                </a:solidFill>
                <a:latin typeface="黑体" panose="02010609060101010101" pitchFamily="49" charset="-122"/>
                <a:ea typeface="黑体" panose="02010609060101010101" pitchFamily="49" charset="-122"/>
              </a:rPr>
              <a:t>日 </a:t>
            </a:r>
            <a:endParaRPr lang="zh-CN" altLang="en-US" sz="4000" b="1" kern="0" dirty="0">
              <a:solidFill>
                <a:prstClr val="black"/>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774274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1"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animBg="1"/>
      <p:bldP spid="6" grpId="1" animBg="1"/>
      <p:bldP spid="7" grpId="0" animBg="1"/>
      <p:bldP spid="7"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09" y="1259828"/>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一</a:t>
            </a:r>
            <a:r>
              <a:rPr lang="zh-CN" altLang="en-US" sz="2400" b="1" kern="0" dirty="0">
                <a:solidFill>
                  <a:prstClr val="black"/>
                </a:solidFill>
                <a:latin typeface="微软雅黑" panose="020B0503020204020204" charset="-122"/>
                <a:ea typeface="微软雅黑" panose="020B0503020204020204" charset="-122"/>
              </a:rPr>
              <a:t>、休假与假期</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5931690" y="441696"/>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483388" y="1511097"/>
            <a:ext cx="10896604" cy="5493812"/>
          </a:xfrm>
          <a:prstGeom prst="rect">
            <a:avLst/>
          </a:prstGeom>
        </p:spPr>
        <p:txBody>
          <a:bodyPr wrap="square">
            <a:spAutoFit/>
          </a:bodyPr>
          <a:lstStyle/>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（八）回国</a:t>
            </a:r>
            <a:r>
              <a:rPr lang="zh-CN" altLang="en-US" b="1" dirty="0">
                <a:solidFill>
                  <a:prstClr val="black"/>
                </a:solidFill>
                <a:latin typeface="黑体" panose="02010609060101010101" pitchFamily="49" charset="-122"/>
                <a:ea typeface="黑体" panose="02010609060101010101" pitchFamily="49" charset="-122"/>
              </a:rPr>
              <a:t>休假</a:t>
            </a:r>
            <a:endParaRPr lang="en-US" altLang="zh-CN"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1 </a:t>
            </a:r>
            <a:r>
              <a:rPr lang="zh-CN" altLang="en-US" dirty="0" smtClean="0">
                <a:solidFill>
                  <a:prstClr val="black"/>
                </a:solidFill>
                <a:latin typeface="宋体" panose="02010600030101010101" pitchFamily="2" charset="-122"/>
              </a:rPr>
              <a:t>中国</a:t>
            </a:r>
            <a:r>
              <a:rPr lang="zh-CN" altLang="en-US" dirty="0">
                <a:solidFill>
                  <a:prstClr val="black"/>
                </a:solidFill>
                <a:latin typeface="宋体" panose="02010600030101010101" pitchFamily="2" charset="-122"/>
              </a:rPr>
              <a:t>员工每半年可享受</a:t>
            </a:r>
            <a:r>
              <a:rPr lang="en-US" altLang="zh-CN" dirty="0">
                <a:solidFill>
                  <a:prstClr val="black"/>
                </a:solidFill>
                <a:latin typeface="宋体" panose="02010600030101010101" pitchFamily="2" charset="-122"/>
              </a:rPr>
              <a:t>1</a:t>
            </a:r>
            <a:r>
              <a:rPr lang="zh-CN" altLang="en-US" dirty="0">
                <a:solidFill>
                  <a:prstClr val="black"/>
                </a:solidFill>
                <a:latin typeface="宋体" panose="02010600030101010101" pitchFamily="2" charset="-122"/>
              </a:rPr>
              <a:t>次回国休假，单次回国休假不得超过</a:t>
            </a:r>
            <a:r>
              <a:rPr lang="en-US" altLang="zh-CN" dirty="0">
                <a:solidFill>
                  <a:prstClr val="black"/>
                </a:solidFill>
                <a:latin typeface="宋体" panose="02010600030101010101" pitchFamily="2" charset="-122"/>
              </a:rPr>
              <a:t>20</a:t>
            </a:r>
            <a:r>
              <a:rPr lang="zh-CN" altLang="en-US" dirty="0" smtClean="0">
                <a:solidFill>
                  <a:prstClr val="black"/>
                </a:solidFill>
                <a:latin typeface="宋体" panose="02010600030101010101" pitchFamily="2" charset="-122"/>
              </a:rPr>
              <a:t>天，休假</a:t>
            </a:r>
            <a:r>
              <a:rPr lang="zh-CN" altLang="en-US" dirty="0">
                <a:solidFill>
                  <a:prstClr val="black"/>
                </a:solidFill>
                <a:latin typeface="宋体" panose="02010600030101010101" pitchFamily="2" charset="-122"/>
              </a:rPr>
              <a:t>年度内总回国休假不超过</a:t>
            </a:r>
            <a:r>
              <a:rPr lang="en-US" altLang="zh-CN" dirty="0">
                <a:solidFill>
                  <a:prstClr val="black"/>
                </a:solidFill>
                <a:latin typeface="宋体" panose="02010600030101010101" pitchFamily="2" charset="-122"/>
              </a:rPr>
              <a:t>40</a:t>
            </a:r>
            <a:r>
              <a:rPr lang="zh-CN" altLang="en-US" dirty="0" smtClean="0">
                <a:solidFill>
                  <a:prstClr val="black"/>
                </a:solidFill>
                <a:latin typeface="宋体" panose="02010600030101010101" pitchFamily="2" charset="-122"/>
              </a:rPr>
              <a:t>天（</a:t>
            </a:r>
            <a:r>
              <a:rPr lang="zh-CN" altLang="en-US" dirty="0">
                <a:solidFill>
                  <a:prstClr val="black"/>
                </a:solidFill>
                <a:latin typeface="宋体" panose="02010600030101010101" pitchFamily="2" charset="-122"/>
              </a:rPr>
              <a:t>自然日历天数，含调休、年休假、法定节假日和公休日）</a:t>
            </a:r>
            <a:r>
              <a:rPr lang="zh-CN" altLang="en-US" dirty="0" smtClean="0">
                <a:solidFill>
                  <a:prstClr val="black"/>
                </a:solidFill>
                <a:latin typeface="宋体" panose="02010600030101010101" pitchFamily="2" charset="-122"/>
              </a:rPr>
              <a:t>。</a:t>
            </a:r>
            <a:endParaRPr lang="en-US" altLang="zh-CN" dirty="0" smtClean="0">
              <a:solidFill>
                <a:prstClr val="black"/>
              </a:solidFill>
              <a:latin typeface="宋体" panose="02010600030101010101" pitchFamily="2" charset="-122"/>
            </a:endParaRPr>
          </a:p>
          <a:p>
            <a:pPr>
              <a:lnSpc>
                <a:spcPct val="150000"/>
              </a:lnSpc>
            </a:pPr>
            <a:r>
              <a:rPr lang="zh-CN" altLang="en-US" b="1" dirty="0" smtClean="0">
                <a:solidFill>
                  <a:srgbClr val="FF0000"/>
                </a:solidFill>
                <a:latin typeface="宋体" panose="02010600030101010101" pitchFamily="2" charset="-122"/>
              </a:rPr>
              <a:t>注意：工程期从文莱出发这天算出勤，运行期这天按假期算，计入总假期天数</a:t>
            </a:r>
            <a:endParaRPr lang="zh-CN" altLang="en-US" b="1" dirty="0">
              <a:solidFill>
                <a:srgbClr val="FF0000"/>
              </a:solidFill>
              <a:latin typeface="宋体" panose="02010600030101010101" pitchFamily="2" charset="-122"/>
            </a:endParaRPr>
          </a:p>
          <a:p>
            <a:pPr>
              <a:lnSpc>
                <a:spcPct val="150000"/>
              </a:lnSpc>
            </a:pPr>
            <a:r>
              <a:rPr lang="en-US" altLang="zh-CN" dirty="0" smtClean="0">
                <a:solidFill>
                  <a:prstClr val="black"/>
                </a:solidFill>
                <a:latin typeface="宋体" panose="02010600030101010101" pitchFamily="2" charset="-122"/>
              </a:rPr>
              <a:t>2 </a:t>
            </a:r>
            <a:r>
              <a:rPr lang="zh-CN" altLang="en-US" dirty="0" smtClean="0">
                <a:solidFill>
                  <a:prstClr val="black"/>
                </a:solidFill>
                <a:latin typeface="宋体" panose="02010600030101010101" pitchFamily="2" charset="-122"/>
              </a:rPr>
              <a:t>因</a:t>
            </a:r>
            <a:r>
              <a:rPr lang="zh-CN" altLang="en-US" dirty="0">
                <a:solidFill>
                  <a:prstClr val="black"/>
                </a:solidFill>
                <a:latin typeface="宋体" panose="02010600030101010101" pitchFamily="2" charset="-122"/>
              </a:rPr>
              <a:t>大检修、装置开工等特殊原因，经批准后回国休假可顺延至下一年。</a:t>
            </a:r>
          </a:p>
          <a:p>
            <a:pPr>
              <a:lnSpc>
                <a:spcPct val="150000"/>
              </a:lnSpc>
            </a:pPr>
            <a:r>
              <a:rPr lang="en-US" altLang="zh-CN" dirty="0" smtClean="0">
                <a:solidFill>
                  <a:prstClr val="black"/>
                </a:solidFill>
                <a:latin typeface="宋体" panose="02010600030101010101" pitchFamily="2" charset="-122"/>
              </a:rPr>
              <a:t>3 </a:t>
            </a:r>
            <a:r>
              <a:rPr lang="zh-CN" altLang="en-US" dirty="0" smtClean="0">
                <a:solidFill>
                  <a:prstClr val="black"/>
                </a:solidFill>
                <a:latin typeface="宋体" panose="02010600030101010101" pitchFamily="2" charset="-122"/>
              </a:rPr>
              <a:t>因</a:t>
            </a:r>
            <a:r>
              <a:rPr lang="zh-CN" altLang="en-US" dirty="0">
                <a:solidFill>
                  <a:prstClr val="black"/>
                </a:solidFill>
                <a:latin typeface="宋体" panose="02010600030101010101" pitchFamily="2" charset="-122"/>
              </a:rPr>
              <a:t>特殊原因，如家庭重大事件或个人特殊病情以及其他特殊原因需要回国处理或治疗的，可申请提前使用回国休假指标，若一个休假周期内出勤时间不达标且离职的，参照事假规定补扣多休年休假指标。</a:t>
            </a:r>
          </a:p>
          <a:p>
            <a:pPr>
              <a:lnSpc>
                <a:spcPct val="150000"/>
              </a:lnSpc>
            </a:pPr>
            <a:r>
              <a:rPr lang="en-US" altLang="zh-CN" dirty="0" smtClean="0">
                <a:solidFill>
                  <a:prstClr val="black"/>
                </a:solidFill>
                <a:latin typeface="宋体" panose="02010600030101010101" pitchFamily="2" charset="-122"/>
              </a:rPr>
              <a:t>4</a:t>
            </a:r>
            <a:r>
              <a:rPr lang="zh-CN" altLang="zh-CN" dirty="0" smtClean="0"/>
              <a:t>公司</a:t>
            </a:r>
            <a:r>
              <a:rPr lang="zh-CN" altLang="zh-CN" dirty="0"/>
              <a:t>为每位员工提供每半年一次的回国休假所需往返机票及回家交通补贴。往返机票指文莱机场至国内机场间的往返，由总经理办公室代为预定，</a:t>
            </a:r>
            <a:r>
              <a:rPr lang="zh-CN" altLang="zh-CN" b="1" dirty="0">
                <a:solidFill>
                  <a:srgbClr val="FF0000"/>
                </a:solidFill>
              </a:rPr>
              <a:t>标准线路为文莱</a:t>
            </a:r>
            <a:r>
              <a:rPr lang="en-US" altLang="zh-CN" b="1" dirty="0">
                <a:solidFill>
                  <a:srgbClr val="FF0000"/>
                </a:solidFill>
              </a:rPr>
              <a:t>-</a:t>
            </a:r>
            <a:r>
              <a:rPr lang="zh-CN" altLang="zh-CN" b="1" dirty="0">
                <a:solidFill>
                  <a:srgbClr val="FF0000"/>
                </a:solidFill>
              </a:rPr>
              <a:t>萧山</a:t>
            </a:r>
            <a:r>
              <a:rPr lang="zh-CN" altLang="zh-CN" dirty="0"/>
              <a:t>，因个人原因不能及时订票或更改路线产生的差额部分，由员工自理。后续标准线路变化的，公司另行通知</a:t>
            </a:r>
            <a:r>
              <a:rPr lang="zh-CN" altLang="zh-CN" dirty="0" smtClean="0"/>
              <a:t>。</a:t>
            </a:r>
            <a:endParaRPr lang="zh-CN" altLang="en-US" dirty="0">
              <a:solidFill>
                <a:prstClr val="black"/>
              </a:solidFill>
              <a:latin typeface="宋体" panose="02010600030101010101" pitchFamily="2" charset="-122"/>
            </a:endParaRPr>
          </a:p>
          <a:p>
            <a:pPr>
              <a:lnSpc>
                <a:spcPct val="150000"/>
              </a:lnSpc>
            </a:pPr>
            <a:r>
              <a:rPr lang="en-US" altLang="zh-CN" dirty="0" smtClean="0">
                <a:solidFill>
                  <a:prstClr val="black"/>
                </a:solidFill>
                <a:latin typeface="宋体" panose="02010600030101010101" pitchFamily="2" charset="-122"/>
              </a:rPr>
              <a:t>5 </a:t>
            </a:r>
            <a:r>
              <a:rPr lang="zh-CN" altLang="en-US" dirty="0" smtClean="0">
                <a:solidFill>
                  <a:prstClr val="black"/>
                </a:solidFill>
                <a:latin typeface="宋体" panose="02010600030101010101" pitchFamily="2" charset="-122"/>
              </a:rPr>
              <a:t>回家</a:t>
            </a:r>
            <a:r>
              <a:rPr lang="zh-CN" altLang="en-US" dirty="0">
                <a:solidFill>
                  <a:prstClr val="black"/>
                </a:solidFill>
                <a:latin typeface="宋体" panose="02010600030101010101" pitchFamily="2" charset="-122"/>
              </a:rPr>
              <a:t>交通补贴指萧山机场到家庭所在地的往返交通</a:t>
            </a:r>
            <a:r>
              <a:rPr lang="zh-CN" altLang="en-US" dirty="0" smtClean="0">
                <a:solidFill>
                  <a:prstClr val="black"/>
                </a:solidFill>
                <a:latin typeface="宋体" panose="02010600030101010101" pitchFamily="2" charset="-122"/>
              </a:rPr>
              <a:t>，</a:t>
            </a:r>
            <a:r>
              <a:rPr lang="zh-CN" altLang="en-US" b="1" dirty="0" smtClean="0">
                <a:solidFill>
                  <a:prstClr val="black"/>
                </a:solidFill>
                <a:latin typeface="宋体" panose="02010600030101010101" pitchFamily="2" charset="-122"/>
              </a:rPr>
              <a:t>分三级进行</a:t>
            </a:r>
            <a:r>
              <a:rPr lang="zh-CN" altLang="en-US" b="1" dirty="0">
                <a:solidFill>
                  <a:prstClr val="black"/>
                </a:solidFill>
                <a:latin typeface="宋体" panose="02010600030101010101" pitchFamily="2" charset="-122"/>
              </a:rPr>
              <a:t>补贴：</a:t>
            </a:r>
            <a:r>
              <a:rPr lang="zh-CN" altLang="en-US" b="1" dirty="0">
                <a:solidFill>
                  <a:srgbClr val="FF0000"/>
                </a:solidFill>
                <a:latin typeface="宋体" panose="02010600030101010101" pitchFamily="2" charset="-122"/>
              </a:rPr>
              <a:t>一级：</a:t>
            </a:r>
            <a:r>
              <a:rPr lang="en-US" altLang="zh-CN" b="1" dirty="0">
                <a:solidFill>
                  <a:srgbClr val="FF0000"/>
                </a:solidFill>
                <a:latin typeface="宋体" panose="02010600030101010101" pitchFamily="2" charset="-122"/>
              </a:rPr>
              <a:t>300</a:t>
            </a:r>
            <a:r>
              <a:rPr lang="zh-CN" altLang="en-US" b="1" dirty="0">
                <a:solidFill>
                  <a:srgbClr val="FF0000"/>
                </a:solidFill>
                <a:latin typeface="宋体" panose="02010600030101010101" pitchFamily="2" charset="-122"/>
              </a:rPr>
              <a:t>元，二级：</a:t>
            </a:r>
            <a:r>
              <a:rPr lang="en-US" altLang="zh-CN" b="1" dirty="0">
                <a:solidFill>
                  <a:srgbClr val="FF0000"/>
                </a:solidFill>
                <a:latin typeface="宋体" panose="02010600030101010101" pitchFamily="2" charset="-122"/>
              </a:rPr>
              <a:t>800</a:t>
            </a:r>
            <a:r>
              <a:rPr lang="zh-CN" altLang="en-US" b="1" dirty="0">
                <a:solidFill>
                  <a:srgbClr val="FF0000"/>
                </a:solidFill>
                <a:latin typeface="宋体" panose="02010600030101010101" pitchFamily="2" charset="-122"/>
              </a:rPr>
              <a:t>元；三级：</a:t>
            </a:r>
            <a:r>
              <a:rPr lang="en-US" altLang="zh-CN" b="1" dirty="0">
                <a:solidFill>
                  <a:srgbClr val="FF0000"/>
                </a:solidFill>
                <a:latin typeface="宋体" panose="02010600030101010101" pitchFamily="2" charset="-122"/>
              </a:rPr>
              <a:t>1200</a:t>
            </a:r>
            <a:r>
              <a:rPr lang="zh-CN" altLang="en-US" b="1" dirty="0">
                <a:solidFill>
                  <a:srgbClr val="FF0000"/>
                </a:solidFill>
                <a:latin typeface="宋体" panose="02010600030101010101" pitchFamily="2" charset="-122"/>
              </a:rPr>
              <a:t>元</a:t>
            </a:r>
            <a:r>
              <a:rPr lang="zh-CN" altLang="en-US" b="1" dirty="0" smtClean="0">
                <a:solidFill>
                  <a:prstClr val="black"/>
                </a:solidFill>
                <a:latin typeface="宋体" panose="02010600030101010101" pitchFamily="2" charset="-122"/>
              </a:rPr>
              <a:t>（见</a:t>
            </a:r>
            <a:r>
              <a:rPr lang="zh-CN" altLang="en-US" b="1" dirty="0">
                <a:solidFill>
                  <a:prstClr val="black"/>
                </a:solidFill>
                <a:latin typeface="宋体" panose="02010600030101010101" pitchFamily="2" charset="-122"/>
              </a:rPr>
              <a:t>表</a:t>
            </a:r>
            <a:r>
              <a:rPr lang="en-US" altLang="zh-CN" b="1" dirty="0">
                <a:solidFill>
                  <a:prstClr val="black"/>
                </a:solidFill>
                <a:latin typeface="宋体" panose="02010600030101010101" pitchFamily="2" charset="-122"/>
              </a:rPr>
              <a:t>4</a:t>
            </a:r>
            <a:r>
              <a:rPr lang="zh-CN" altLang="en-US" b="1" dirty="0" smtClean="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a:t>
            </a:r>
            <a:r>
              <a:rPr lang="zh-CN" altLang="en-US" b="1" dirty="0" smtClean="0">
                <a:solidFill>
                  <a:srgbClr val="FF0000"/>
                </a:solidFill>
                <a:latin typeface="宋体" panose="02010600030101010101" pitchFamily="2" charset="-122"/>
              </a:rPr>
              <a:t>公司每年</a:t>
            </a:r>
            <a:r>
              <a:rPr lang="en-US" altLang="zh-CN" b="1" dirty="0" smtClean="0">
                <a:solidFill>
                  <a:srgbClr val="FF0000"/>
                </a:solidFill>
                <a:latin typeface="宋体" panose="02010600030101010101" pitchFamily="2" charset="-122"/>
              </a:rPr>
              <a:t>6</a:t>
            </a:r>
            <a:r>
              <a:rPr lang="zh-CN" altLang="en-US" b="1" dirty="0" smtClean="0">
                <a:solidFill>
                  <a:srgbClr val="FF0000"/>
                </a:solidFill>
                <a:latin typeface="宋体" panose="02010600030101010101" pitchFamily="2" charset="-122"/>
              </a:rPr>
              <a:t>月、</a:t>
            </a:r>
            <a:r>
              <a:rPr lang="en-US" altLang="zh-CN" b="1" dirty="0" smtClean="0">
                <a:solidFill>
                  <a:srgbClr val="FF0000"/>
                </a:solidFill>
                <a:latin typeface="宋体" panose="02010600030101010101" pitchFamily="2" charset="-122"/>
              </a:rPr>
              <a:t>12</a:t>
            </a:r>
            <a:r>
              <a:rPr lang="zh-CN" altLang="en-US" b="1" dirty="0" smtClean="0">
                <a:solidFill>
                  <a:srgbClr val="FF0000"/>
                </a:solidFill>
                <a:latin typeface="宋体" panose="02010600030101010101" pitchFamily="2" charset="-122"/>
              </a:rPr>
              <a:t>月分两批次在工资中发放</a:t>
            </a:r>
            <a:r>
              <a:rPr lang="zh-CN" altLang="en-US" dirty="0" smtClean="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家庭所在地的确定原则为已婚员工探配偶，未婚员工及双职工探父母</a:t>
            </a:r>
            <a:r>
              <a:rPr lang="zh-CN" altLang="en-US" dirty="0" smtClean="0">
                <a:solidFill>
                  <a:prstClr val="black"/>
                </a:solidFill>
                <a:latin typeface="宋体" panose="02010600030101010101" pitchFamily="2" charset="-122"/>
              </a:rPr>
              <a:t>。 </a:t>
            </a:r>
            <a:endParaRPr lang="zh-CN" altLang="en-US" dirty="0">
              <a:solidFill>
                <a:prstClr val="black"/>
              </a:solidFill>
              <a:latin typeface="宋体" panose="02010600030101010101" pitchFamily="2" charset="-122"/>
            </a:endParaRPr>
          </a:p>
        </p:txBody>
      </p:sp>
    </p:spTree>
    <p:extLst>
      <p:ext uri="{BB962C8B-B14F-4D97-AF65-F5344CB8AC3E}">
        <p14:creationId xmlns:p14="http://schemas.microsoft.com/office/powerpoint/2010/main" val="2082464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4"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a:extLst>
              <a:ext uri="{FF2B5EF4-FFF2-40B4-BE49-F238E27FC236}">
                <a16:creationId xmlns="" xmlns:a16="http://schemas.microsoft.com/office/drawing/2014/main" id="{71CBEC0E-3082-4D3D-ACAE-9DF2DDD05D64}"/>
              </a:ext>
            </a:extLst>
          </p:cNvPr>
          <p:cNvSpPr/>
          <p:nvPr/>
        </p:nvSpPr>
        <p:spPr>
          <a:xfrm>
            <a:off x="960913" y="2632733"/>
            <a:ext cx="9605168" cy="442878"/>
          </a:xfrm>
          <a:prstGeom prst="rect">
            <a:avLst/>
          </a:prstGeom>
        </p:spPr>
        <p:txBody>
          <a:bodyPr wrap="square">
            <a:spAutoFit/>
          </a:bodyPr>
          <a:lstStyle/>
          <a:p>
            <a:pPr>
              <a:lnSpc>
                <a:spcPct val="150000"/>
              </a:lnSpc>
            </a:pPr>
            <a:r>
              <a:rPr lang="zh-CN" altLang="en-US" b="1" dirty="0">
                <a:solidFill>
                  <a:prstClr val="black"/>
                </a:solidFill>
                <a:latin typeface="宋体" panose="02010600030101010101" pitchFamily="2" charset="-122"/>
              </a:rPr>
              <a:t>培训申请 </a:t>
            </a:r>
            <a:r>
              <a:rPr lang="zh-CN" altLang="en-US" dirty="0">
                <a:solidFill>
                  <a:prstClr val="black"/>
                </a:solidFill>
                <a:latin typeface="宋体" panose="02010600030101010101" pitchFamily="2" charset="-122"/>
              </a:rPr>
              <a:t>培训对象至少提前</a:t>
            </a:r>
            <a:r>
              <a:rPr lang="en-US" altLang="zh-CN" dirty="0">
                <a:solidFill>
                  <a:prstClr val="black"/>
                </a:solidFill>
                <a:latin typeface="宋体" panose="02010600030101010101" pitchFamily="2" charset="-122"/>
              </a:rPr>
              <a:t>15</a:t>
            </a:r>
            <a:r>
              <a:rPr lang="zh-CN" altLang="en-US" dirty="0">
                <a:solidFill>
                  <a:prstClr val="black"/>
                </a:solidFill>
                <a:latin typeface="宋体" panose="02010600030101010101" pitchFamily="2" charset="-122"/>
              </a:rPr>
              <a:t>天通过</a:t>
            </a:r>
            <a:r>
              <a:rPr lang="en-US" altLang="zh-CN" dirty="0">
                <a:solidFill>
                  <a:prstClr val="black"/>
                </a:solidFill>
                <a:latin typeface="宋体" panose="02010600030101010101" pitchFamily="2" charset="-122"/>
              </a:rPr>
              <a:t>OA</a:t>
            </a:r>
            <a:r>
              <a:rPr lang="zh-CN" altLang="en-US" dirty="0">
                <a:solidFill>
                  <a:prstClr val="black"/>
                </a:solidFill>
                <a:latin typeface="宋体" panose="02010600030101010101" pitchFamily="2" charset="-122"/>
              </a:rPr>
              <a:t>系统“外部培训申请流程”提出申请。</a:t>
            </a:r>
          </a:p>
        </p:txBody>
      </p:sp>
      <p:sp>
        <p:nvSpPr>
          <p:cNvPr id="16" name="矩形 15">
            <a:extLst>
              <a:ext uri="{FF2B5EF4-FFF2-40B4-BE49-F238E27FC236}">
                <a16:creationId xmlns="" xmlns:a16="http://schemas.microsoft.com/office/drawing/2014/main" id="{12B100C9-2EB1-4AF1-A0B0-7630C24D4CAE}"/>
              </a:ext>
            </a:extLst>
          </p:cNvPr>
          <p:cNvSpPr/>
          <p:nvPr/>
        </p:nvSpPr>
        <p:spPr>
          <a:xfrm>
            <a:off x="960913" y="3778592"/>
            <a:ext cx="9605168" cy="858377"/>
          </a:xfrm>
          <a:prstGeom prst="rect">
            <a:avLst/>
          </a:prstGeom>
        </p:spPr>
        <p:txBody>
          <a:bodyPr wrap="square">
            <a:spAutoFit/>
          </a:bodyPr>
          <a:lstStyle/>
          <a:p>
            <a:pPr>
              <a:lnSpc>
                <a:spcPct val="150000"/>
              </a:lnSpc>
            </a:pPr>
            <a:r>
              <a:rPr lang="zh-CN" altLang="en-US" b="1" dirty="0">
                <a:solidFill>
                  <a:prstClr val="black"/>
                </a:solidFill>
                <a:latin typeface="宋体" panose="02010600030101010101" pitchFamily="2" charset="-122"/>
              </a:rPr>
              <a:t>培训记录 </a:t>
            </a:r>
            <a:r>
              <a:rPr lang="zh-CN" altLang="en-US" dirty="0">
                <a:solidFill>
                  <a:prstClr val="black"/>
                </a:solidFill>
                <a:latin typeface="宋体" panose="02010600030101010101" pitchFamily="2" charset="-122"/>
              </a:rPr>
              <a:t>学习培训结束后，学习培训人员需撰写</a:t>
            </a:r>
            <a:r>
              <a:rPr lang="zh-CN" altLang="en-US" b="1" dirty="0">
                <a:solidFill>
                  <a:prstClr val="black"/>
                </a:solidFill>
                <a:latin typeface="宋体" panose="02010600030101010101" pitchFamily="2" charset="-122"/>
              </a:rPr>
              <a:t>培训心得</a:t>
            </a:r>
            <a:r>
              <a:rPr lang="zh-CN" altLang="en-US" dirty="0">
                <a:solidFill>
                  <a:prstClr val="black"/>
                </a:solidFill>
                <a:latin typeface="宋体" panose="02010600030101010101" pitchFamily="2" charset="-122"/>
              </a:rPr>
              <a:t>，并持合格、有效外培考核证明</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证书或成绩单、鉴定表等</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，到本部门登记记录，作为培训评估的有效依据</a:t>
            </a:r>
          </a:p>
        </p:txBody>
      </p:sp>
      <p:sp>
        <p:nvSpPr>
          <p:cNvPr id="17" name="箭头: 下 16">
            <a:extLst>
              <a:ext uri="{FF2B5EF4-FFF2-40B4-BE49-F238E27FC236}">
                <a16:creationId xmlns="" xmlns:a16="http://schemas.microsoft.com/office/drawing/2014/main" id="{1390D7B1-ACF2-439D-B9E1-232831AA9E6A}"/>
              </a:ext>
            </a:extLst>
          </p:cNvPr>
          <p:cNvSpPr/>
          <p:nvPr/>
        </p:nvSpPr>
        <p:spPr>
          <a:xfrm>
            <a:off x="5194813" y="3323607"/>
            <a:ext cx="371475" cy="2606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0" name="矩形 9">
            <a:extLst>
              <a:ext uri="{FF2B5EF4-FFF2-40B4-BE49-F238E27FC236}">
                <a16:creationId xmlns="" xmlns:a16="http://schemas.microsoft.com/office/drawing/2014/main" id="{7FCE77C5-E106-455F-BB37-68358ABC3028}"/>
              </a:ext>
            </a:extLst>
          </p:cNvPr>
          <p:cNvSpPr/>
          <p:nvPr/>
        </p:nvSpPr>
        <p:spPr>
          <a:xfrm>
            <a:off x="436561" y="1165723"/>
            <a:ext cx="9712364" cy="461665"/>
          </a:xfrm>
          <a:prstGeom prst="rect">
            <a:avLst/>
          </a:prstGeom>
        </p:spPr>
        <p:txBody>
          <a:bodyPr wrap="square">
            <a:spAutoFit/>
          </a:bodyPr>
          <a:lstStyle/>
          <a:p>
            <a:pPr eaLnBrk="0" fontAlgn="base" latinLnBrk="1" hangingPunct="0">
              <a:spcBef>
                <a:spcPct val="0"/>
              </a:spcBef>
              <a:spcAft>
                <a:spcPct val="0"/>
              </a:spcAft>
            </a:pPr>
            <a:r>
              <a:rPr lang="en-US" altLang="zh-CN" sz="2400" b="1" kern="0" dirty="0">
                <a:solidFill>
                  <a:prstClr val="black"/>
                </a:solidFill>
                <a:latin typeface="微软雅黑" panose="020B0503020204020204" charset="-122"/>
                <a:ea typeface="微软雅黑" panose="020B0503020204020204" charset="-122"/>
              </a:rPr>
              <a:t>3</a:t>
            </a:r>
            <a:r>
              <a:rPr lang="zh-CN" altLang="en-US" sz="2400" b="1" kern="0" dirty="0">
                <a:solidFill>
                  <a:prstClr val="black"/>
                </a:solidFill>
                <a:latin typeface="微软雅黑" panose="020B0503020204020204" charset="-122"/>
                <a:ea typeface="微软雅黑" panose="020B0503020204020204" charset="-122"/>
              </a:rPr>
              <a:t>、送外</a:t>
            </a:r>
            <a:r>
              <a:rPr lang="zh-CN" altLang="zh-CN" sz="2400" b="1" kern="0" dirty="0">
                <a:solidFill>
                  <a:prstClr val="black"/>
                </a:solidFill>
                <a:latin typeface="微软雅黑" panose="020B0503020204020204" charset="-122"/>
                <a:ea typeface="微软雅黑" panose="020B0503020204020204" charset="-122"/>
              </a:rPr>
              <a:t>培训</a:t>
            </a:r>
            <a:r>
              <a:rPr lang="zh-CN" altLang="en-US" sz="2400" b="1" kern="0" dirty="0">
                <a:solidFill>
                  <a:prstClr val="black"/>
                </a:solidFill>
                <a:latin typeface="微软雅黑" panose="020B0503020204020204" charset="-122"/>
                <a:ea typeface="微软雅黑" panose="020B0503020204020204" charset="-122"/>
              </a:rPr>
              <a:t>（</a:t>
            </a:r>
            <a:r>
              <a:rPr lang="zh-CN" altLang="en-US" sz="2400" b="1" kern="0" dirty="0">
                <a:solidFill>
                  <a:srgbClr val="F79646">
                    <a:lumMod val="60000"/>
                    <a:lumOff val="40000"/>
                  </a:srgbClr>
                </a:solidFill>
                <a:latin typeface="微软雅黑" panose="020B0503020204020204" charset="-122"/>
                <a:ea typeface="微软雅黑" panose="020B0503020204020204" charset="-122"/>
              </a:rPr>
              <a:t>针对各部门培训负责人的培训</a:t>
            </a:r>
            <a:r>
              <a:rPr lang="zh-CN" altLang="en-US" sz="2400" b="1" kern="0" dirty="0">
                <a:solidFill>
                  <a:prstClr val="black"/>
                </a:solidFill>
                <a:latin typeface="微软雅黑" panose="020B0503020204020204" charset="-122"/>
                <a:ea typeface="微软雅黑" panose="020B0503020204020204" charset="-122"/>
              </a:rPr>
              <a:t>）</a:t>
            </a:r>
            <a:endParaRPr lang="zh-CN" altLang="zh-CN" sz="2400" b="1" kern="0" dirty="0">
              <a:solidFill>
                <a:prstClr val="black"/>
              </a:solidFill>
              <a:latin typeface="微软雅黑" panose="020B0503020204020204" charset="-122"/>
              <a:ea typeface="微软雅黑" panose="020B0503020204020204" charset="-122"/>
            </a:endParaRPr>
          </a:p>
        </p:txBody>
      </p:sp>
      <p:sp>
        <p:nvSpPr>
          <p:cNvPr id="13" name="矩形 12">
            <a:extLst>
              <a:ext uri="{FF2B5EF4-FFF2-40B4-BE49-F238E27FC236}">
                <a16:creationId xmlns="" xmlns:a16="http://schemas.microsoft.com/office/drawing/2014/main" id="{5C388488-59AF-4F62-82B8-4A74C30F2B5D}"/>
              </a:ext>
            </a:extLst>
          </p:cNvPr>
          <p:cNvSpPr/>
          <p:nvPr/>
        </p:nvSpPr>
        <p:spPr>
          <a:xfrm>
            <a:off x="960913" y="1780578"/>
            <a:ext cx="9605168" cy="481863"/>
          </a:xfrm>
          <a:prstGeom prst="rect">
            <a:avLst/>
          </a:prstGeom>
        </p:spPr>
        <p:txBody>
          <a:bodyPr wrap="square">
            <a:spAutoFit/>
          </a:bodyPr>
          <a:lstStyle/>
          <a:p>
            <a:pPr>
              <a:lnSpc>
                <a:spcPct val="150000"/>
              </a:lnSpc>
            </a:pPr>
            <a:r>
              <a:rPr lang="en-US" altLang="zh-CN" sz="2000" b="1" dirty="0">
                <a:solidFill>
                  <a:prstClr val="black"/>
                </a:solidFill>
                <a:latin typeface="宋体" panose="02010600030101010101" pitchFamily="2" charset="-122"/>
              </a:rPr>
              <a:t>3.1 </a:t>
            </a:r>
            <a:r>
              <a:rPr lang="zh-CN" altLang="en-US" sz="2000" b="1" dirty="0">
                <a:solidFill>
                  <a:prstClr val="black"/>
                </a:solidFill>
                <a:latin typeface="宋体" panose="02010600030101010101" pitchFamily="2" charset="-122"/>
              </a:rPr>
              <a:t>一般送外培训</a:t>
            </a:r>
            <a:endParaRPr lang="zh-CN" altLang="en-US" sz="2000" dirty="0">
              <a:solidFill>
                <a:prstClr val="black"/>
              </a:solidFill>
              <a:latin typeface="宋体" panose="02010600030101010101" pitchFamily="2" charset="-122"/>
            </a:endParaRPr>
          </a:p>
        </p:txBody>
      </p:sp>
      <p:sp>
        <p:nvSpPr>
          <p:cNvPr id="8" name="矩形 7">
            <a:extLst>
              <a:ext uri="{FF2B5EF4-FFF2-40B4-BE49-F238E27FC236}">
                <a16:creationId xmlns="" xmlns:a16="http://schemas.microsoft.com/office/drawing/2014/main" id="{BB28F244-20A5-4F1D-A7A2-98978573521F}"/>
              </a:ext>
            </a:extLst>
          </p:cNvPr>
          <p:cNvSpPr/>
          <p:nvPr/>
        </p:nvSpPr>
        <p:spPr>
          <a:xfrm>
            <a:off x="271463" y="449820"/>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恒逸实业（文莱）有限公司人力资源部 </a:t>
            </a:r>
          </a:p>
        </p:txBody>
      </p:sp>
      <p:sp>
        <p:nvSpPr>
          <p:cNvPr id="9" name="矩形 8"/>
          <p:cNvSpPr/>
          <p:nvPr/>
        </p:nvSpPr>
        <p:spPr>
          <a:xfrm>
            <a:off x="7823248" y="503176"/>
            <a:ext cx="2207017"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培训</a:t>
            </a:r>
            <a:r>
              <a:rPr lang="zh-CN" altLang="en-US" sz="2400" b="1" kern="0" dirty="0" smtClean="0">
                <a:solidFill>
                  <a:prstClr val="black"/>
                </a:solidFill>
                <a:latin typeface="微软雅黑" panose="020B0503020204020204" charset="-122"/>
                <a:ea typeface="微软雅黑" panose="020B0503020204020204" charset="-122"/>
              </a:rPr>
              <a:t>管理</a:t>
            </a:r>
            <a:r>
              <a:rPr lang="zh-CN" altLang="en-US" sz="2400" b="1" kern="0" dirty="0">
                <a:solidFill>
                  <a:prstClr val="black"/>
                </a:solidFill>
                <a:latin typeface="微软雅黑" panose="020B0503020204020204" charset="-122"/>
                <a:ea typeface="微软雅黑" panose="020B0503020204020204" charset="-122"/>
              </a:rPr>
              <a:t>规定</a:t>
            </a:r>
            <a:endParaRPr lang="zh-CN" altLang="en-US" sz="32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78616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grpId="1"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8" grpId="0"/>
      <p:bldP spid="9" grpId="0"/>
      <p:bldP spid="9" grpId="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a:extLst>
              <a:ext uri="{FF2B5EF4-FFF2-40B4-BE49-F238E27FC236}">
                <a16:creationId xmlns="" xmlns:a16="http://schemas.microsoft.com/office/drawing/2014/main" id="{71CBEC0E-3082-4D3D-ACAE-9DF2DDD05D64}"/>
              </a:ext>
            </a:extLst>
          </p:cNvPr>
          <p:cNvSpPr/>
          <p:nvPr/>
        </p:nvSpPr>
        <p:spPr>
          <a:xfrm>
            <a:off x="658057" y="2235640"/>
            <a:ext cx="9605168" cy="460382"/>
          </a:xfrm>
          <a:prstGeom prst="rect">
            <a:avLst/>
          </a:prstGeom>
        </p:spPr>
        <p:txBody>
          <a:bodyPr wrap="square">
            <a:spAutoFit/>
          </a:bodyPr>
          <a:lstStyle/>
          <a:p>
            <a:pPr marL="285750" indent="-285750">
              <a:lnSpc>
                <a:spcPct val="150000"/>
              </a:lnSpc>
              <a:buFont typeface="Wingdings" panose="05000000000000000000" pitchFamily="2" charset="2"/>
              <a:buChar char="u"/>
            </a:pPr>
            <a:r>
              <a:rPr lang="zh-CN" altLang="en-US" dirty="0">
                <a:solidFill>
                  <a:prstClr val="black"/>
                </a:solidFill>
              </a:rPr>
              <a:t> 培训需求或计划</a:t>
            </a:r>
            <a:r>
              <a:rPr lang="zh-CN" altLang="zh-CN" dirty="0">
                <a:solidFill>
                  <a:prstClr val="black"/>
                </a:solidFill>
              </a:rPr>
              <a:t>必须纳入公司年度培训计划或经公司</a:t>
            </a:r>
            <a:r>
              <a:rPr lang="en-US" altLang="zh-CN" dirty="0">
                <a:solidFill>
                  <a:prstClr val="black"/>
                </a:solidFill>
              </a:rPr>
              <a:t>CEO</a:t>
            </a:r>
            <a:r>
              <a:rPr lang="zh-CN" altLang="zh-CN" dirty="0">
                <a:solidFill>
                  <a:prstClr val="black"/>
                </a:solidFill>
              </a:rPr>
              <a:t>审批</a:t>
            </a:r>
            <a:endParaRPr lang="zh-CN" altLang="en-US" dirty="0">
              <a:solidFill>
                <a:prstClr val="black"/>
              </a:solidFill>
              <a:latin typeface="黑体" panose="02010609060101010101" pitchFamily="49" charset="-122"/>
              <a:ea typeface="黑体" panose="02010609060101010101" pitchFamily="49" charset="-122"/>
            </a:endParaRPr>
          </a:p>
        </p:txBody>
      </p:sp>
      <p:sp>
        <p:nvSpPr>
          <p:cNvPr id="10" name="矩形 9">
            <a:extLst>
              <a:ext uri="{FF2B5EF4-FFF2-40B4-BE49-F238E27FC236}">
                <a16:creationId xmlns="" xmlns:a16="http://schemas.microsoft.com/office/drawing/2014/main" id="{AC649C27-D5BB-43B2-88E1-969A7EC85FB0}"/>
              </a:ext>
            </a:extLst>
          </p:cNvPr>
          <p:cNvSpPr/>
          <p:nvPr/>
        </p:nvSpPr>
        <p:spPr>
          <a:xfrm>
            <a:off x="658057" y="2995459"/>
            <a:ext cx="9605168" cy="460382"/>
          </a:xfrm>
          <a:prstGeom prst="rect">
            <a:avLst/>
          </a:prstGeom>
        </p:spPr>
        <p:txBody>
          <a:bodyPr wrap="square">
            <a:spAutoFit/>
          </a:bodyPr>
          <a:lstStyle/>
          <a:p>
            <a:pPr marL="285750" indent="-285750">
              <a:lnSpc>
                <a:spcPct val="150000"/>
              </a:lnSpc>
              <a:buFont typeface="Wingdings" panose="05000000000000000000" pitchFamily="2" charset="2"/>
              <a:buChar char="u"/>
            </a:pPr>
            <a:r>
              <a:rPr lang="zh-CN" altLang="en-US" dirty="0">
                <a:solidFill>
                  <a:prstClr val="black"/>
                </a:solidFill>
              </a:rPr>
              <a:t> 外培人员回公司后应及时向单位领导汇报培训收获。学习结束后，</a:t>
            </a:r>
            <a:r>
              <a:rPr lang="en-US" altLang="zh-CN" dirty="0">
                <a:solidFill>
                  <a:prstClr val="black"/>
                </a:solidFill>
              </a:rPr>
              <a:t>1</a:t>
            </a:r>
            <a:r>
              <a:rPr lang="zh-CN" altLang="en-US" dirty="0">
                <a:solidFill>
                  <a:prstClr val="black"/>
                </a:solidFill>
              </a:rPr>
              <a:t>个月内，提交学习总结</a:t>
            </a:r>
          </a:p>
        </p:txBody>
      </p:sp>
      <p:sp>
        <p:nvSpPr>
          <p:cNvPr id="9" name="矩形 8">
            <a:extLst>
              <a:ext uri="{FF2B5EF4-FFF2-40B4-BE49-F238E27FC236}">
                <a16:creationId xmlns="" xmlns:a16="http://schemas.microsoft.com/office/drawing/2014/main" id="{8B6A0D0F-DC1C-4EBD-A280-81848C325822}"/>
              </a:ext>
            </a:extLst>
          </p:cNvPr>
          <p:cNvSpPr/>
          <p:nvPr/>
        </p:nvSpPr>
        <p:spPr>
          <a:xfrm>
            <a:off x="658057" y="1227067"/>
            <a:ext cx="9605168" cy="943528"/>
          </a:xfrm>
          <a:prstGeom prst="rect">
            <a:avLst/>
          </a:prstGeom>
        </p:spPr>
        <p:txBody>
          <a:bodyPr wrap="square">
            <a:spAutoFit/>
          </a:bodyPr>
          <a:lstStyle/>
          <a:p>
            <a:pPr>
              <a:lnSpc>
                <a:spcPct val="150000"/>
              </a:lnSpc>
            </a:pPr>
            <a:r>
              <a:rPr lang="en-US" altLang="zh-CN" sz="2000" b="1" dirty="0">
                <a:solidFill>
                  <a:prstClr val="black"/>
                </a:solidFill>
                <a:latin typeface="宋体" panose="02010600030101010101" pitchFamily="2" charset="-122"/>
              </a:rPr>
              <a:t>3.2 </a:t>
            </a:r>
            <a:r>
              <a:rPr lang="zh-CN" altLang="en-US" sz="2000" b="1" dirty="0">
                <a:solidFill>
                  <a:prstClr val="black"/>
                </a:solidFill>
                <a:latin typeface="宋体" panose="02010600030101010101" pitchFamily="2" charset="-122"/>
              </a:rPr>
              <a:t>同类装置生产实习、学习调研、技术交流</a:t>
            </a:r>
          </a:p>
          <a:p>
            <a:pPr>
              <a:lnSpc>
                <a:spcPct val="150000"/>
              </a:lnSpc>
            </a:pPr>
            <a:endParaRPr lang="zh-CN" altLang="en-US" sz="2000" dirty="0">
              <a:solidFill>
                <a:prstClr val="black"/>
              </a:solidFill>
              <a:latin typeface="宋体" panose="02010600030101010101" pitchFamily="2" charset="-122"/>
            </a:endParaRPr>
          </a:p>
        </p:txBody>
      </p:sp>
      <p:sp>
        <p:nvSpPr>
          <p:cNvPr id="14" name="矩形 13">
            <a:extLst>
              <a:ext uri="{FF2B5EF4-FFF2-40B4-BE49-F238E27FC236}">
                <a16:creationId xmlns="" xmlns:a16="http://schemas.microsoft.com/office/drawing/2014/main" id="{3C93BF4A-F616-4EF0-A317-0F9ADBDF872E}"/>
              </a:ext>
            </a:extLst>
          </p:cNvPr>
          <p:cNvSpPr/>
          <p:nvPr/>
        </p:nvSpPr>
        <p:spPr>
          <a:xfrm>
            <a:off x="658057" y="3755278"/>
            <a:ext cx="9605168" cy="875881"/>
          </a:xfrm>
          <a:prstGeom prst="rect">
            <a:avLst/>
          </a:prstGeom>
        </p:spPr>
        <p:txBody>
          <a:bodyPr wrap="square">
            <a:spAutoFit/>
          </a:bodyPr>
          <a:lstStyle/>
          <a:p>
            <a:pPr marL="285750" indent="-285750">
              <a:lnSpc>
                <a:spcPct val="150000"/>
              </a:lnSpc>
              <a:buFont typeface="Wingdings" panose="05000000000000000000" pitchFamily="2" charset="2"/>
              <a:buChar char="u"/>
            </a:pPr>
            <a:r>
              <a:rPr lang="zh-CN" altLang="en-US" dirty="0">
                <a:solidFill>
                  <a:prstClr val="black"/>
                </a:solidFill>
              </a:rPr>
              <a:t>  学习结束后，及时办理报销手续。住宿、餐补等费用标准参考培训地物价水平，在出差报销标准基础上适当下调</a:t>
            </a:r>
          </a:p>
        </p:txBody>
      </p:sp>
      <p:sp>
        <p:nvSpPr>
          <p:cNvPr id="7" name="矩形 6">
            <a:extLst>
              <a:ext uri="{FF2B5EF4-FFF2-40B4-BE49-F238E27FC236}">
                <a16:creationId xmlns="" xmlns:a16="http://schemas.microsoft.com/office/drawing/2014/main" id="{4BA2CFB5-DDA6-41BC-A66B-753B7A4C0BCE}"/>
              </a:ext>
            </a:extLst>
          </p:cNvPr>
          <p:cNvSpPr/>
          <p:nvPr/>
        </p:nvSpPr>
        <p:spPr>
          <a:xfrm>
            <a:off x="271463" y="449820"/>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恒逸实业（文莱）有限公司人力资源部 </a:t>
            </a:r>
          </a:p>
        </p:txBody>
      </p:sp>
      <p:sp>
        <p:nvSpPr>
          <p:cNvPr id="8" name="矩形 7"/>
          <p:cNvSpPr/>
          <p:nvPr/>
        </p:nvSpPr>
        <p:spPr>
          <a:xfrm>
            <a:off x="7752909" y="449819"/>
            <a:ext cx="2207017"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培训</a:t>
            </a:r>
            <a:r>
              <a:rPr lang="zh-CN" altLang="en-US" sz="2400" b="1" kern="0" dirty="0" smtClean="0">
                <a:solidFill>
                  <a:prstClr val="black"/>
                </a:solidFill>
                <a:latin typeface="微软雅黑" panose="020B0503020204020204" charset="-122"/>
                <a:ea typeface="微软雅黑" panose="020B0503020204020204" charset="-122"/>
              </a:rPr>
              <a:t>管理</a:t>
            </a:r>
            <a:r>
              <a:rPr lang="zh-CN" altLang="en-US" sz="2400" b="1" kern="0" dirty="0">
                <a:solidFill>
                  <a:prstClr val="black"/>
                </a:solidFill>
                <a:latin typeface="微软雅黑" panose="020B0503020204020204" charset="-122"/>
                <a:ea typeface="微软雅黑" panose="020B0503020204020204" charset="-122"/>
              </a:rPr>
              <a:t>规定</a:t>
            </a:r>
            <a:endParaRPr lang="zh-CN" altLang="en-US" sz="32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757089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8" grpId="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 xmlns:a16="http://schemas.microsoft.com/office/drawing/2014/main" id="{489D9E9A-A159-4D11-9E06-9A2FFD77C3E1}"/>
              </a:ext>
            </a:extLst>
          </p:cNvPr>
          <p:cNvSpPr/>
          <p:nvPr/>
        </p:nvSpPr>
        <p:spPr>
          <a:xfrm>
            <a:off x="658057" y="3429000"/>
            <a:ext cx="9605168" cy="875881"/>
          </a:xfrm>
          <a:prstGeom prst="rect">
            <a:avLst/>
          </a:prstGeom>
        </p:spPr>
        <p:txBody>
          <a:bodyPr wrap="square">
            <a:spAutoFit/>
          </a:bodyPr>
          <a:lstStyle/>
          <a:p>
            <a:pPr marL="285750" indent="-285750">
              <a:lnSpc>
                <a:spcPct val="150000"/>
              </a:lnSpc>
              <a:buFont typeface="Wingdings" panose="05000000000000000000" pitchFamily="2" charset="2"/>
              <a:buChar char="u"/>
            </a:pPr>
            <a:r>
              <a:rPr lang="en-US" altLang="zh-CN" dirty="0">
                <a:solidFill>
                  <a:prstClr val="black"/>
                </a:solidFill>
              </a:rPr>
              <a:t>  </a:t>
            </a:r>
            <a:r>
              <a:rPr lang="zh-CN" altLang="zh-CN" b="1" dirty="0">
                <a:solidFill>
                  <a:srgbClr val="FF0000"/>
                </a:solidFill>
              </a:rPr>
              <a:t>参加新建装置或改扩建装置培训人员需签订学习培训服务协议。学习培训服务协议服务期限起始日为首次参加新建装置相关培训或交流，截止日为新建装置投料试车成功后</a:t>
            </a:r>
            <a:r>
              <a:rPr lang="en-US" altLang="zh-CN" b="1" dirty="0">
                <a:solidFill>
                  <a:srgbClr val="FF0000"/>
                </a:solidFill>
              </a:rPr>
              <a:t>3</a:t>
            </a:r>
            <a:r>
              <a:rPr lang="zh-CN" altLang="zh-CN" b="1" dirty="0">
                <a:solidFill>
                  <a:srgbClr val="FF0000"/>
                </a:solidFill>
              </a:rPr>
              <a:t>年</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7" name="矩形 6">
            <a:extLst>
              <a:ext uri="{FF2B5EF4-FFF2-40B4-BE49-F238E27FC236}">
                <a16:creationId xmlns="" xmlns:a16="http://schemas.microsoft.com/office/drawing/2014/main" id="{29F81384-686A-4FFF-9786-496CE88B655D}"/>
              </a:ext>
            </a:extLst>
          </p:cNvPr>
          <p:cNvSpPr/>
          <p:nvPr/>
        </p:nvSpPr>
        <p:spPr>
          <a:xfrm>
            <a:off x="658057" y="1174677"/>
            <a:ext cx="9605168" cy="1405193"/>
          </a:xfrm>
          <a:prstGeom prst="rect">
            <a:avLst/>
          </a:prstGeom>
        </p:spPr>
        <p:txBody>
          <a:bodyPr wrap="square">
            <a:spAutoFit/>
          </a:bodyPr>
          <a:lstStyle/>
          <a:p>
            <a:pPr>
              <a:lnSpc>
                <a:spcPct val="150000"/>
              </a:lnSpc>
            </a:pPr>
            <a:r>
              <a:rPr lang="en-US" altLang="zh-CN" sz="2000" b="1" dirty="0">
                <a:solidFill>
                  <a:prstClr val="black"/>
                </a:solidFill>
                <a:latin typeface="宋体" panose="02010600030101010101" pitchFamily="2" charset="-122"/>
              </a:rPr>
              <a:t>3.3  </a:t>
            </a:r>
            <a:r>
              <a:rPr lang="zh-CN" altLang="en-US" sz="2000" b="1" dirty="0">
                <a:solidFill>
                  <a:prstClr val="black"/>
                </a:solidFill>
                <a:latin typeface="宋体" panose="02010600030101010101" pitchFamily="2" charset="-122"/>
              </a:rPr>
              <a:t>学习培训服务协议（</a:t>
            </a:r>
            <a:r>
              <a:rPr lang="zh-CN" altLang="en-US" sz="2000" b="1" dirty="0">
                <a:solidFill>
                  <a:srgbClr val="FF0000"/>
                </a:solidFill>
                <a:latin typeface="宋体" panose="02010600030101010101" pitchFamily="2" charset="-122"/>
              </a:rPr>
              <a:t>涉及员工的培训</a:t>
            </a:r>
            <a:r>
              <a:rPr lang="zh-CN" altLang="en-US" sz="2000" b="1" dirty="0">
                <a:solidFill>
                  <a:prstClr val="black"/>
                </a:solidFill>
                <a:latin typeface="宋体" panose="02010600030101010101" pitchFamily="2" charset="-122"/>
              </a:rPr>
              <a:t>）</a:t>
            </a:r>
          </a:p>
          <a:p>
            <a:pPr>
              <a:lnSpc>
                <a:spcPct val="150000"/>
              </a:lnSpc>
            </a:pPr>
            <a:endParaRPr lang="zh-CN" altLang="en-US" sz="2000" b="1" dirty="0">
              <a:solidFill>
                <a:prstClr val="black"/>
              </a:solidFill>
              <a:latin typeface="宋体" panose="02010600030101010101" pitchFamily="2" charset="-122"/>
            </a:endParaRPr>
          </a:p>
          <a:p>
            <a:pPr>
              <a:lnSpc>
                <a:spcPct val="150000"/>
              </a:lnSpc>
            </a:pPr>
            <a:endParaRPr lang="zh-CN" altLang="en-US" sz="2000" dirty="0">
              <a:solidFill>
                <a:prstClr val="black"/>
              </a:solidFill>
              <a:latin typeface="宋体" panose="02010600030101010101" pitchFamily="2" charset="-122"/>
            </a:endParaRPr>
          </a:p>
        </p:txBody>
      </p:sp>
      <p:sp>
        <p:nvSpPr>
          <p:cNvPr id="8" name="矩形 7">
            <a:extLst>
              <a:ext uri="{FF2B5EF4-FFF2-40B4-BE49-F238E27FC236}">
                <a16:creationId xmlns="" xmlns:a16="http://schemas.microsoft.com/office/drawing/2014/main" id="{E2735C5E-BFF2-437F-B9C3-5786FEEABC1E}"/>
              </a:ext>
            </a:extLst>
          </p:cNvPr>
          <p:cNvSpPr/>
          <p:nvPr/>
        </p:nvSpPr>
        <p:spPr>
          <a:xfrm>
            <a:off x="658057" y="2039630"/>
            <a:ext cx="9605168" cy="923330"/>
          </a:xfrm>
          <a:prstGeom prst="rect">
            <a:avLst/>
          </a:prstGeom>
        </p:spPr>
        <p:txBody>
          <a:bodyPr wrap="square">
            <a:spAutoFit/>
          </a:bodyPr>
          <a:lstStyle/>
          <a:p>
            <a:pPr marL="285750" indent="-285750">
              <a:lnSpc>
                <a:spcPct val="150000"/>
              </a:lnSpc>
              <a:buFont typeface="Wingdings" panose="05000000000000000000" pitchFamily="2" charset="2"/>
              <a:buChar char="u"/>
            </a:pPr>
            <a:r>
              <a:rPr lang="en-US" altLang="zh-CN" dirty="0">
                <a:solidFill>
                  <a:prstClr val="black"/>
                </a:solidFill>
              </a:rPr>
              <a:t> </a:t>
            </a:r>
            <a:r>
              <a:rPr lang="zh-CN" altLang="zh-CN" b="1" dirty="0">
                <a:solidFill>
                  <a:srgbClr val="FF0000"/>
                </a:solidFill>
              </a:rPr>
              <a:t>员工参加连续脱产</a:t>
            </a:r>
            <a:r>
              <a:rPr lang="en-US" altLang="zh-CN" b="1" dirty="0">
                <a:solidFill>
                  <a:srgbClr val="FF0000"/>
                </a:solidFill>
              </a:rPr>
              <a:t>10</a:t>
            </a:r>
            <a:r>
              <a:rPr lang="zh-CN" altLang="zh-CN" b="1" dirty="0">
                <a:solidFill>
                  <a:srgbClr val="FF0000"/>
                </a:solidFill>
              </a:rPr>
              <a:t>天及以上或公司出资</a:t>
            </a:r>
            <a:r>
              <a:rPr lang="zh-CN" altLang="zh-CN" b="1" dirty="0" smtClean="0">
                <a:solidFill>
                  <a:srgbClr val="FF0000"/>
                </a:solidFill>
              </a:rPr>
              <a:t>超过</a:t>
            </a:r>
            <a:r>
              <a:rPr lang="en-US" altLang="zh-CN" b="1" dirty="0" smtClean="0">
                <a:solidFill>
                  <a:srgbClr val="FF0000"/>
                </a:solidFill>
              </a:rPr>
              <a:t>2000</a:t>
            </a:r>
            <a:r>
              <a:rPr lang="zh-CN" altLang="zh-CN" b="1" dirty="0">
                <a:solidFill>
                  <a:srgbClr val="FF0000"/>
                </a:solidFill>
              </a:rPr>
              <a:t>文币及以上的培训及其他重要培训的，应签订培训服务协议，并作为劳动合同的补充或附件</a:t>
            </a:r>
            <a:endParaRPr lang="zh-CN" altLang="en-US" b="1" dirty="0">
              <a:solidFill>
                <a:srgbClr val="FF0000"/>
              </a:solidFill>
              <a:latin typeface="黑体" panose="02010609060101010101" pitchFamily="49" charset="-122"/>
              <a:ea typeface="黑体" panose="02010609060101010101" pitchFamily="49" charset="-122"/>
            </a:endParaRPr>
          </a:p>
        </p:txBody>
      </p:sp>
      <p:sp>
        <p:nvSpPr>
          <p:cNvPr id="6" name="矩形 5">
            <a:extLst>
              <a:ext uri="{FF2B5EF4-FFF2-40B4-BE49-F238E27FC236}">
                <a16:creationId xmlns="" xmlns:a16="http://schemas.microsoft.com/office/drawing/2014/main" id="{074CDE18-C495-4073-A897-BB827882CF4D}"/>
              </a:ext>
            </a:extLst>
          </p:cNvPr>
          <p:cNvSpPr/>
          <p:nvPr/>
        </p:nvSpPr>
        <p:spPr>
          <a:xfrm>
            <a:off x="271463" y="449820"/>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恒逸实业（文莱）有限公司人力资源部 </a:t>
            </a:r>
          </a:p>
        </p:txBody>
      </p:sp>
      <p:sp>
        <p:nvSpPr>
          <p:cNvPr id="9" name="矩形 8"/>
          <p:cNvSpPr/>
          <p:nvPr/>
        </p:nvSpPr>
        <p:spPr>
          <a:xfrm>
            <a:off x="7710706" y="456267"/>
            <a:ext cx="2207017"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培训</a:t>
            </a:r>
            <a:r>
              <a:rPr lang="zh-CN" altLang="en-US" sz="2400" b="1" kern="0" dirty="0" smtClean="0">
                <a:solidFill>
                  <a:prstClr val="black"/>
                </a:solidFill>
                <a:latin typeface="微软雅黑" panose="020B0503020204020204" charset="-122"/>
                <a:ea typeface="微软雅黑" panose="020B0503020204020204" charset="-122"/>
              </a:rPr>
              <a:t>管理</a:t>
            </a:r>
            <a:r>
              <a:rPr lang="zh-CN" altLang="en-US" sz="2400" b="1" kern="0" dirty="0">
                <a:solidFill>
                  <a:prstClr val="black"/>
                </a:solidFill>
                <a:latin typeface="微软雅黑" panose="020B0503020204020204" charset="-122"/>
                <a:ea typeface="微软雅黑" panose="020B0503020204020204" charset="-122"/>
              </a:rPr>
              <a:t>规定</a:t>
            </a:r>
            <a:endParaRPr lang="zh-CN" altLang="en-US" sz="32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49950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9" grpId="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 xmlns:a16="http://schemas.microsoft.com/office/drawing/2014/main" id="{074CDE18-C495-4073-A897-BB827882CF4D}"/>
              </a:ext>
            </a:extLst>
          </p:cNvPr>
          <p:cNvSpPr/>
          <p:nvPr/>
        </p:nvSpPr>
        <p:spPr>
          <a:xfrm>
            <a:off x="271463" y="449820"/>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恒逸实业（文莱）有限公司人力资源部 </a:t>
            </a:r>
          </a:p>
        </p:txBody>
      </p:sp>
      <p:sp>
        <p:nvSpPr>
          <p:cNvPr id="9" name="矩形 8">
            <a:extLst>
              <a:ext uri="{FF2B5EF4-FFF2-40B4-BE49-F238E27FC236}">
                <a16:creationId xmlns="" xmlns:a16="http://schemas.microsoft.com/office/drawing/2014/main" id="{9AD44F92-66AB-4757-BDDD-FF5F85A8A9F0}"/>
              </a:ext>
            </a:extLst>
          </p:cNvPr>
          <p:cNvSpPr/>
          <p:nvPr/>
        </p:nvSpPr>
        <p:spPr>
          <a:xfrm>
            <a:off x="4014788" y="2748305"/>
            <a:ext cx="6715125" cy="1384995"/>
          </a:xfrm>
          <a:prstGeom prst="rect">
            <a:avLst/>
          </a:prstGeom>
        </p:spPr>
        <p:txBody>
          <a:bodyPr wrap="square">
            <a:spAutoFit/>
          </a:bodyPr>
          <a:lstStyle/>
          <a:p>
            <a:r>
              <a:rPr lang="zh-CN" altLang="en-US" sz="2400" b="1" kern="0" dirty="0">
                <a:solidFill>
                  <a:prstClr val="black"/>
                </a:solidFill>
                <a:latin typeface="微软雅黑" panose="020B0503020204020204" charset="-122"/>
                <a:ea typeface="微软雅黑" panose="020B0503020204020204" charset="-122"/>
              </a:rPr>
              <a:t>      </a:t>
            </a:r>
            <a:r>
              <a:rPr lang="zh-CN" altLang="en-US" sz="2800" b="1" kern="0" dirty="0">
                <a:solidFill>
                  <a:prstClr val="black"/>
                </a:solidFill>
                <a:latin typeface="微软雅黑" panose="020B0503020204020204" charset="-122"/>
                <a:ea typeface="微软雅黑" panose="020B0503020204020204" charset="-122"/>
              </a:rPr>
              <a:t>上岗资格管理</a:t>
            </a:r>
            <a:endParaRPr lang="en-US" altLang="zh-CN" sz="2800" b="1" kern="0" dirty="0">
              <a:solidFill>
                <a:prstClr val="black"/>
              </a:solidFill>
              <a:latin typeface="微软雅黑" panose="020B0503020204020204" charset="-122"/>
              <a:ea typeface="微软雅黑" panose="020B0503020204020204" charset="-122"/>
            </a:endParaRPr>
          </a:p>
          <a:p>
            <a:endParaRPr lang="en-US" altLang="zh-CN" sz="2800" b="1" kern="0" dirty="0">
              <a:solidFill>
                <a:prstClr val="black"/>
              </a:solidFill>
              <a:latin typeface="微软雅黑" panose="020B0503020204020204" charset="-122"/>
              <a:ea typeface="微软雅黑" panose="020B0503020204020204" charset="-122"/>
            </a:endParaRPr>
          </a:p>
          <a:p>
            <a:r>
              <a:rPr lang="zh-CN" altLang="en-US" sz="2800" b="1" kern="0" dirty="0">
                <a:solidFill>
                  <a:prstClr val="black"/>
                </a:solidFill>
                <a:latin typeface="微软雅黑" panose="020B0503020204020204" charset="-122"/>
                <a:ea typeface="微软雅黑" panose="020B0503020204020204" charset="-122"/>
              </a:rPr>
              <a:t> （</a:t>
            </a:r>
            <a:r>
              <a:rPr lang="zh-CN" altLang="en-US" sz="2400" b="1" kern="0" dirty="0">
                <a:solidFill>
                  <a:srgbClr val="FF0000"/>
                </a:solidFill>
                <a:latin typeface="微软雅黑" panose="020B0503020204020204" charset="-122"/>
                <a:ea typeface="微软雅黑" panose="020B0503020204020204" charset="-122"/>
              </a:rPr>
              <a:t>培训负责人和员工</a:t>
            </a:r>
            <a:r>
              <a:rPr lang="zh-CN" altLang="en-US" sz="2800" b="1" kern="0" dirty="0">
                <a:solidFill>
                  <a:prstClr val="black"/>
                </a:solidFill>
                <a:latin typeface="微软雅黑" panose="020B0503020204020204" charset="-122"/>
                <a:ea typeface="微软雅黑" panose="020B0503020204020204" charset="-122"/>
              </a:rPr>
              <a:t>）</a:t>
            </a:r>
            <a:endParaRPr lang="en-US" altLang="zh-CN" sz="28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7598165" y="449819"/>
            <a:ext cx="2207017"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培训</a:t>
            </a:r>
            <a:r>
              <a:rPr lang="zh-CN" altLang="en-US" sz="2400" b="1" kern="0" dirty="0" smtClean="0">
                <a:solidFill>
                  <a:prstClr val="black"/>
                </a:solidFill>
                <a:latin typeface="微软雅黑" panose="020B0503020204020204" charset="-122"/>
                <a:ea typeface="微软雅黑" panose="020B0503020204020204" charset="-122"/>
              </a:rPr>
              <a:t>管理</a:t>
            </a:r>
            <a:r>
              <a:rPr lang="zh-CN" altLang="en-US" sz="2400" b="1" kern="0" dirty="0">
                <a:solidFill>
                  <a:prstClr val="black"/>
                </a:solidFill>
                <a:latin typeface="微软雅黑" panose="020B0503020204020204" charset="-122"/>
                <a:ea typeface="微软雅黑" panose="020B0503020204020204" charset="-122"/>
              </a:rPr>
              <a:t>规定</a:t>
            </a:r>
            <a:endParaRPr lang="zh-CN" altLang="en-US" sz="32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77757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par>
                                <p:cTn id="13" presetID="16" presetClass="entr" presetSubtype="21" fill="hold" grpId="1"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9" grpId="1"/>
      <p:bldP spid="4" grpId="0"/>
      <p:bldP spid="4" grpId="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57948" y="3095333"/>
            <a:ext cx="3368789" cy="738664"/>
          </a:xfrm>
          <a:prstGeom prst="rect">
            <a:avLst/>
          </a:prstGeom>
        </p:spPr>
        <p:txBody>
          <a:bodyPr wrap="square">
            <a:spAutoFit/>
          </a:bodyPr>
          <a:lstStyle/>
          <a:p>
            <a:r>
              <a:rPr lang="zh-CN" altLang="en-US" sz="2400" dirty="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179386" y="1049432"/>
            <a:ext cx="4258582" cy="461665"/>
          </a:xfrm>
          <a:prstGeom prst="rect">
            <a:avLst/>
          </a:prstGeom>
        </p:spPr>
        <p:txBody>
          <a:bodyPr wrap="square">
            <a:spAutoFit/>
          </a:bodyPr>
          <a:lstStyle/>
          <a:p>
            <a:pPr eaLnBrk="0" fontAlgn="base" latinLnBrk="1" hangingPunct="0">
              <a:spcBef>
                <a:spcPct val="0"/>
              </a:spcBef>
              <a:spcAft>
                <a:spcPct val="0"/>
              </a:spcAft>
              <a:defRPr/>
            </a:pPr>
            <a:endParaRPr lang="zh-CN" altLang="en-US" sz="24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578454" y="1952325"/>
            <a:ext cx="10563158" cy="546753"/>
          </a:xfrm>
          <a:prstGeom prst="rect">
            <a:avLst/>
          </a:prstGeom>
        </p:spPr>
        <p:txBody>
          <a:bodyPr wrap="square">
            <a:spAutoFit/>
          </a:bodyPr>
          <a:lstStyle/>
          <a:p>
            <a:pPr>
              <a:lnSpc>
                <a:spcPct val="200000"/>
              </a:lnSpc>
            </a:pPr>
            <a:endParaRPr lang="en-US" altLang="zh-CN" b="1" dirty="0">
              <a:solidFill>
                <a:prstClr val="black"/>
              </a:solidFill>
              <a:latin typeface="黑体" panose="02010609060101010101" pitchFamily="49" charset="-122"/>
              <a:ea typeface="黑体" panose="02010609060101010101" pitchFamily="49" charset="-122"/>
            </a:endParaRPr>
          </a:p>
        </p:txBody>
      </p:sp>
      <p:sp>
        <p:nvSpPr>
          <p:cNvPr id="9" name="矩形 8">
            <a:extLst>
              <a:ext uri="{FF2B5EF4-FFF2-40B4-BE49-F238E27FC236}">
                <a16:creationId xmlns="" xmlns:a16="http://schemas.microsoft.com/office/drawing/2014/main" id="{ED3C9070-A71E-4E70-8F24-1513BF555959}"/>
              </a:ext>
            </a:extLst>
          </p:cNvPr>
          <p:cNvSpPr/>
          <p:nvPr/>
        </p:nvSpPr>
        <p:spPr>
          <a:xfrm>
            <a:off x="578454" y="1749875"/>
            <a:ext cx="9605168" cy="875881"/>
          </a:xfrm>
          <a:prstGeom prst="rect">
            <a:avLst/>
          </a:prstGeom>
        </p:spPr>
        <p:txBody>
          <a:bodyPr wrap="square">
            <a:spAutoFit/>
          </a:bodyPr>
          <a:lstStyle/>
          <a:p>
            <a:pPr marL="285750" indent="-285750">
              <a:lnSpc>
                <a:spcPct val="150000"/>
              </a:lnSpc>
              <a:buFont typeface="Wingdings" panose="05000000000000000000" pitchFamily="2" charset="2"/>
              <a:buChar char="u"/>
            </a:pPr>
            <a:r>
              <a:rPr lang="zh-CN" altLang="en-US" b="1" dirty="0">
                <a:solidFill>
                  <a:prstClr val="black"/>
                </a:solidFill>
                <a:latin typeface="宋体" panose="02010600030101010101" pitchFamily="2" charset="-122"/>
              </a:rPr>
              <a:t> 上岗考试要求  </a:t>
            </a:r>
            <a:r>
              <a:rPr lang="zh-CN" altLang="zh-CN" dirty="0">
                <a:solidFill>
                  <a:prstClr val="black"/>
                </a:solidFill>
                <a:latin typeface="宋体" panose="02010600030101010101" pitchFamily="2" charset="-122"/>
              </a:rPr>
              <a:t>熟练工原则上入职满</a:t>
            </a:r>
            <a:r>
              <a:rPr lang="en-US" altLang="zh-CN" dirty="0">
                <a:solidFill>
                  <a:prstClr val="black"/>
                </a:solidFill>
                <a:latin typeface="宋体" panose="02010600030101010101" pitchFamily="2" charset="-122"/>
              </a:rPr>
              <a:t>6</a:t>
            </a:r>
            <a:r>
              <a:rPr lang="zh-CN" altLang="zh-CN" dirty="0">
                <a:solidFill>
                  <a:prstClr val="black"/>
                </a:solidFill>
                <a:latin typeface="宋体" panose="02010600030101010101" pitchFamily="2" charset="-122"/>
              </a:rPr>
              <a:t>个月以上可参加上岗考试，校招员工（含实习学生和有外单位实习经验的校招员工）原则上入职满</a:t>
            </a:r>
            <a:r>
              <a:rPr lang="en-US" altLang="zh-CN" dirty="0">
                <a:solidFill>
                  <a:prstClr val="black"/>
                </a:solidFill>
                <a:latin typeface="宋体" panose="02010600030101010101" pitchFamily="2" charset="-122"/>
              </a:rPr>
              <a:t>12</a:t>
            </a:r>
            <a:r>
              <a:rPr lang="zh-CN" altLang="zh-CN" dirty="0">
                <a:solidFill>
                  <a:prstClr val="black"/>
                </a:solidFill>
                <a:latin typeface="宋体" panose="02010600030101010101" pitchFamily="2" charset="-122"/>
              </a:rPr>
              <a:t>个月以上可参加上岗考试。</a:t>
            </a:r>
            <a:endParaRPr lang="zh-CN" altLang="en-US" dirty="0">
              <a:solidFill>
                <a:prstClr val="black"/>
              </a:solidFill>
              <a:latin typeface="宋体" panose="02010600030101010101" pitchFamily="2" charset="-122"/>
            </a:endParaRPr>
          </a:p>
        </p:txBody>
      </p:sp>
      <p:sp>
        <p:nvSpPr>
          <p:cNvPr id="10" name="矩形 9">
            <a:extLst>
              <a:ext uri="{FF2B5EF4-FFF2-40B4-BE49-F238E27FC236}">
                <a16:creationId xmlns="" xmlns:a16="http://schemas.microsoft.com/office/drawing/2014/main" id="{61933D43-CB84-4EA2-93D9-20167C5BA4E3}"/>
              </a:ext>
            </a:extLst>
          </p:cNvPr>
          <p:cNvSpPr/>
          <p:nvPr/>
        </p:nvSpPr>
        <p:spPr>
          <a:xfrm>
            <a:off x="578454" y="2864534"/>
            <a:ext cx="9605168" cy="460382"/>
          </a:xfrm>
          <a:prstGeom prst="rect">
            <a:avLst/>
          </a:prstGeom>
        </p:spPr>
        <p:txBody>
          <a:bodyPr wrap="square">
            <a:spAutoFit/>
          </a:bodyPr>
          <a:lstStyle/>
          <a:p>
            <a:pPr marL="285750" indent="-285750">
              <a:lnSpc>
                <a:spcPct val="150000"/>
              </a:lnSpc>
              <a:buFont typeface="Wingdings" panose="05000000000000000000" pitchFamily="2" charset="2"/>
              <a:buChar char="u"/>
            </a:pPr>
            <a:r>
              <a:rPr lang="zh-CN" altLang="en-US" b="1" dirty="0">
                <a:solidFill>
                  <a:prstClr val="black"/>
                </a:solidFill>
                <a:latin typeface="宋体" panose="02010600030101010101" pitchFamily="2" charset="-122"/>
              </a:rPr>
              <a:t> 上岗考试内容  </a:t>
            </a:r>
            <a:r>
              <a:rPr lang="zh-CN" altLang="zh-CN" dirty="0">
                <a:solidFill>
                  <a:prstClr val="black"/>
                </a:solidFill>
              </a:rPr>
              <a:t>“</a:t>
            </a:r>
            <a:r>
              <a:rPr lang="en-US" altLang="zh-CN" dirty="0">
                <a:solidFill>
                  <a:prstClr val="black"/>
                </a:solidFill>
              </a:rPr>
              <a:t>HSE</a:t>
            </a:r>
            <a:r>
              <a:rPr lang="zh-CN" altLang="zh-CN" dirty="0">
                <a:solidFill>
                  <a:prstClr val="black"/>
                </a:solidFill>
              </a:rPr>
              <a:t>技能”、“岗位业务”</a:t>
            </a:r>
            <a:r>
              <a:rPr lang="zh-CN" altLang="en-US" dirty="0">
                <a:solidFill>
                  <a:prstClr val="black"/>
                </a:solidFill>
              </a:rPr>
              <a:t>（应知</a:t>
            </a:r>
            <a:r>
              <a:rPr lang="en-US" altLang="zh-CN" dirty="0">
                <a:solidFill>
                  <a:prstClr val="black"/>
                </a:solidFill>
              </a:rPr>
              <a:t>&amp;</a:t>
            </a:r>
            <a:r>
              <a:rPr lang="zh-CN" altLang="en-US" dirty="0">
                <a:solidFill>
                  <a:prstClr val="black"/>
                </a:solidFill>
              </a:rPr>
              <a:t>应会）</a:t>
            </a:r>
            <a:r>
              <a:rPr lang="zh-CN" altLang="zh-CN" dirty="0">
                <a:solidFill>
                  <a:prstClr val="black"/>
                </a:solidFill>
              </a:rPr>
              <a:t>以及“特种作业”。</a:t>
            </a:r>
            <a:endParaRPr lang="zh-CN" altLang="en-US" dirty="0">
              <a:solidFill>
                <a:prstClr val="black"/>
              </a:solidFill>
              <a:latin typeface="黑体" panose="02010609060101010101" pitchFamily="49" charset="-122"/>
              <a:ea typeface="黑体" panose="02010609060101010101" pitchFamily="49" charset="-122"/>
            </a:endParaRPr>
          </a:p>
        </p:txBody>
      </p:sp>
      <p:sp>
        <p:nvSpPr>
          <p:cNvPr id="11" name="矩形 10">
            <a:extLst>
              <a:ext uri="{FF2B5EF4-FFF2-40B4-BE49-F238E27FC236}">
                <a16:creationId xmlns="" xmlns:a16="http://schemas.microsoft.com/office/drawing/2014/main" id="{1498804A-06A1-43F3-AAE6-D9DE2E1F417D}"/>
              </a:ext>
            </a:extLst>
          </p:cNvPr>
          <p:cNvSpPr/>
          <p:nvPr/>
        </p:nvSpPr>
        <p:spPr>
          <a:xfrm>
            <a:off x="578454" y="3604414"/>
            <a:ext cx="9605168" cy="2104872"/>
          </a:xfrm>
          <a:prstGeom prst="rect">
            <a:avLst/>
          </a:prstGeom>
        </p:spPr>
        <p:txBody>
          <a:bodyPr wrap="square">
            <a:spAutoFit/>
          </a:bodyPr>
          <a:lstStyle/>
          <a:p>
            <a:pPr marL="285750" indent="-285750">
              <a:lnSpc>
                <a:spcPct val="150000"/>
              </a:lnSpc>
              <a:buFont typeface="Wingdings" panose="05000000000000000000" pitchFamily="2" charset="2"/>
              <a:buChar char="u"/>
            </a:pPr>
            <a:r>
              <a:rPr lang="zh-CN" altLang="en-US" b="1" dirty="0">
                <a:solidFill>
                  <a:srgbClr val="FF0000"/>
                </a:solidFill>
                <a:latin typeface="宋体" panose="02010600030101010101" pitchFamily="2" charset="-122"/>
              </a:rPr>
              <a:t> 上岗考试考核  </a:t>
            </a:r>
            <a:r>
              <a:rPr lang="zh-CN" altLang="zh-CN" b="1" dirty="0">
                <a:solidFill>
                  <a:srgbClr val="FF0000"/>
                </a:solidFill>
              </a:rPr>
              <a:t>对于上岗考试不合格人员，给予第一次警告信，经强化培训满</a:t>
            </a:r>
            <a:r>
              <a:rPr lang="en-US" altLang="zh-CN" b="1" dirty="0">
                <a:solidFill>
                  <a:srgbClr val="FF0000"/>
                </a:solidFill>
              </a:rPr>
              <a:t>3</a:t>
            </a:r>
            <a:r>
              <a:rPr lang="zh-CN" altLang="zh-CN" b="1" dirty="0">
                <a:solidFill>
                  <a:srgbClr val="FF0000"/>
                </a:solidFill>
              </a:rPr>
              <a:t>个月后，由部门向人力资源部提出补考申请，进行考试不合格项的补考。补考不合格者，给予第二次警告信。再次经过强化培训</a:t>
            </a:r>
            <a:r>
              <a:rPr lang="en-US" altLang="zh-CN" b="1" dirty="0">
                <a:solidFill>
                  <a:srgbClr val="FF0000"/>
                </a:solidFill>
              </a:rPr>
              <a:t>1</a:t>
            </a:r>
            <a:r>
              <a:rPr lang="zh-CN" altLang="zh-CN" b="1" dirty="0">
                <a:solidFill>
                  <a:srgbClr val="FF0000"/>
                </a:solidFill>
              </a:rPr>
              <a:t>个月，对于第二次补考不及格者，给予违纪解除劳动合同警告信。</a:t>
            </a:r>
          </a:p>
          <a:p>
            <a:pPr>
              <a:lnSpc>
                <a:spcPct val="150000"/>
              </a:lnSpc>
            </a:pPr>
            <a:endParaRPr lang="zh-CN" altLang="en-US" dirty="0">
              <a:solidFill>
                <a:srgbClr val="FF0000"/>
              </a:solidFill>
              <a:latin typeface="黑体" panose="02010609060101010101" pitchFamily="49" charset="-122"/>
              <a:ea typeface="黑体" panose="02010609060101010101" pitchFamily="49" charset="-122"/>
            </a:endParaRPr>
          </a:p>
        </p:txBody>
      </p:sp>
      <p:sp>
        <p:nvSpPr>
          <p:cNvPr id="12" name="矩形 11">
            <a:extLst>
              <a:ext uri="{FF2B5EF4-FFF2-40B4-BE49-F238E27FC236}">
                <a16:creationId xmlns="" xmlns:a16="http://schemas.microsoft.com/office/drawing/2014/main" id="{5D089286-A23B-47BC-AE34-5D7DC03E73C6}"/>
              </a:ext>
            </a:extLst>
          </p:cNvPr>
          <p:cNvSpPr/>
          <p:nvPr/>
        </p:nvSpPr>
        <p:spPr>
          <a:xfrm>
            <a:off x="271463" y="449820"/>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恒逸实业（文莱）有限公司人力资源部 </a:t>
            </a:r>
          </a:p>
        </p:txBody>
      </p:sp>
      <p:sp>
        <p:nvSpPr>
          <p:cNvPr id="13" name="矩形 12"/>
          <p:cNvSpPr/>
          <p:nvPr/>
        </p:nvSpPr>
        <p:spPr>
          <a:xfrm>
            <a:off x="7570029" y="413706"/>
            <a:ext cx="2207017"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培训</a:t>
            </a:r>
            <a:r>
              <a:rPr lang="zh-CN" altLang="en-US" sz="2400" b="1" kern="0" dirty="0" smtClean="0">
                <a:solidFill>
                  <a:prstClr val="black"/>
                </a:solidFill>
                <a:latin typeface="微软雅黑" panose="020B0503020204020204" charset="-122"/>
                <a:ea typeface="微软雅黑" panose="020B0503020204020204" charset="-122"/>
              </a:rPr>
              <a:t>管理</a:t>
            </a:r>
            <a:r>
              <a:rPr lang="zh-CN" altLang="en-US" sz="2400" b="1" kern="0" dirty="0">
                <a:solidFill>
                  <a:prstClr val="black"/>
                </a:solidFill>
                <a:latin typeface="微软雅黑" panose="020B0503020204020204" charset="-122"/>
                <a:ea typeface="微软雅黑" panose="020B0503020204020204" charset="-122"/>
              </a:rPr>
              <a:t>规定</a:t>
            </a:r>
            <a:endParaRPr lang="zh-CN" altLang="en-US" sz="32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9977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par>
                                <p:cTn id="18" presetID="16" presetClass="entr" presetSubtype="21" fill="hold" grpId="1"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8" grpId="0"/>
      <p:bldP spid="12" grpId="0"/>
      <p:bldP spid="13" grpId="0"/>
      <p:bldP spid="13" grpId="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4301332" y="2466678"/>
            <a:ext cx="4256260" cy="3600986"/>
          </a:xfrm>
          <a:prstGeom prst="rect">
            <a:avLst/>
          </a:prstGeom>
        </p:spPr>
        <p:txBody>
          <a:bodyPr wrap="square">
            <a:spAutoFit/>
          </a:bodyPr>
          <a:lstStyle/>
          <a:p>
            <a:r>
              <a:rPr lang="zh-CN" altLang="en-US" sz="2400" dirty="0" smtClean="0">
                <a:solidFill>
                  <a:prstClr val="black"/>
                </a:solidFill>
              </a:rPr>
              <a:t>                                                                    </a:t>
            </a:r>
            <a:r>
              <a:rPr lang="zh-CN" altLang="en-US" sz="2400" b="1" kern="0" dirty="0">
                <a:solidFill>
                  <a:prstClr val="black"/>
                </a:solidFill>
                <a:latin typeface="微软雅黑" panose="020B0503020204020204" charset="-122"/>
                <a:ea typeface="微软雅黑" panose="020B0503020204020204" charset="-122"/>
              </a:rPr>
              <a:t>一、落地签</a:t>
            </a:r>
          </a:p>
          <a:p>
            <a:endParaRPr lang="en-US" altLang="zh-CN" sz="2400" b="1" kern="0" dirty="0">
              <a:solidFill>
                <a:prstClr val="black"/>
              </a:solidFill>
              <a:latin typeface="微软雅黑" panose="020B0503020204020204" charset="-122"/>
              <a:ea typeface="微软雅黑" panose="020B0503020204020204" charset="-122"/>
            </a:endParaRPr>
          </a:p>
          <a:p>
            <a:r>
              <a:rPr lang="zh-CN" altLang="en-US" sz="2400" b="1" kern="0" dirty="0">
                <a:solidFill>
                  <a:prstClr val="black"/>
                </a:solidFill>
                <a:latin typeface="微软雅黑" panose="020B0503020204020204" charset="-122"/>
                <a:ea typeface="微软雅黑" panose="020B0503020204020204" charset="-122"/>
              </a:rPr>
              <a:t>二、专家签</a:t>
            </a:r>
          </a:p>
          <a:p>
            <a:endParaRPr lang="en-US" altLang="zh-CN" sz="2400" b="1" kern="0" dirty="0">
              <a:solidFill>
                <a:prstClr val="black"/>
              </a:solidFill>
              <a:latin typeface="微软雅黑" panose="020B0503020204020204" charset="-122"/>
              <a:ea typeface="微软雅黑" panose="020B0503020204020204" charset="-122"/>
            </a:endParaRPr>
          </a:p>
          <a:p>
            <a:r>
              <a:rPr lang="zh-CN" altLang="en-US" sz="2400" b="1" kern="0" dirty="0">
                <a:solidFill>
                  <a:prstClr val="black"/>
                </a:solidFill>
                <a:latin typeface="微软雅黑" panose="020B0503020204020204" charset="-122"/>
                <a:ea typeface="微软雅黑" panose="020B0503020204020204" charset="-122"/>
              </a:rPr>
              <a:t>三、工作签</a:t>
            </a:r>
          </a:p>
          <a:p>
            <a:endParaRPr lang="en-US" altLang="zh-CN" sz="2400" b="1" kern="0" dirty="0">
              <a:solidFill>
                <a:prstClr val="black"/>
              </a:solidFill>
              <a:latin typeface="微软雅黑" panose="020B0503020204020204" charset="-122"/>
              <a:ea typeface="微软雅黑" panose="020B0503020204020204" charset="-122"/>
            </a:endParaRPr>
          </a:p>
          <a:p>
            <a:r>
              <a:rPr lang="zh-CN" altLang="en-US" sz="2400" b="1" kern="0" dirty="0">
                <a:solidFill>
                  <a:prstClr val="black"/>
                </a:solidFill>
                <a:latin typeface="微软雅黑" panose="020B0503020204020204" charset="-122"/>
                <a:ea typeface="微软雅黑" panose="020B0503020204020204" charset="-122"/>
              </a:rPr>
              <a:t>四、家属签</a:t>
            </a:r>
          </a:p>
          <a:p>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3328080" y="1485148"/>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签证管理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71475" y="2008368"/>
            <a:ext cx="10958513" cy="45589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b="1" kern="0" dirty="0" smtClean="0">
                <a:solidFill>
                  <a:srgbClr val="FF0000"/>
                </a:solidFill>
                <a:latin typeface="微软雅黑" panose="020B0503020204020204" charset="-122"/>
                <a:ea typeface="微软雅黑" panose="020B0503020204020204" charset="-122"/>
              </a:rPr>
              <a:t>                                                        </a:t>
            </a:r>
            <a:endParaRPr lang="zh-CN" altLang="en-US" sz="2800" b="1" kern="0" dirty="0">
              <a:solidFill>
                <a:prstClr val="black"/>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72351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par>
                                <p:cTn id="17" presetID="16" presetClass="entr" presetSubtype="21" fill="hold" grpId="1"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3" grpId="0"/>
      <p:bldP spid="6" grpId="0"/>
      <p:bldP spid="6" grpId="1"/>
      <p:bldP spid="7" grpId="0"/>
      <p:bldP spid="7" grpId="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一</a:t>
            </a:r>
            <a:r>
              <a:rPr lang="zh-CN" altLang="en-US" sz="2400" b="1" kern="0" dirty="0">
                <a:solidFill>
                  <a:prstClr val="black"/>
                </a:solidFill>
                <a:latin typeface="微软雅黑" panose="020B0503020204020204" charset="-122"/>
                <a:ea typeface="微软雅黑" panose="020B0503020204020204" charset="-122"/>
              </a:rPr>
              <a:t>、落地</a:t>
            </a:r>
            <a:r>
              <a:rPr lang="zh-CN" altLang="en-US" sz="2400" b="1" kern="0" dirty="0" smtClean="0">
                <a:solidFill>
                  <a:prstClr val="black"/>
                </a:solidFill>
                <a:latin typeface="微软雅黑" panose="020B0503020204020204" charset="-122"/>
                <a:ea typeface="微软雅黑" panose="020B0503020204020204" charset="-122"/>
              </a:rPr>
              <a:t>签 </a:t>
            </a:r>
            <a:endParaRPr lang="zh-CN" altLang="en-US"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579776" y="2358752"/>
            <a:ext cx="10703830" cy="3173946"/>
          </a:xfrm>
          <a:prstGeom prst="rect">
            <a:avLst/>
          </a:prstGeom>
        </p:spPr>
        <p:txBody>
          <a:bodyPr wrap="square">
            <a:spAutoFit/>
          </a:bodyPr>
          <a:lstStyle/>
          <a:p>
            <a:pPr>
              <a:lnSpc>
                <a:spcPct val="150000"/>
              </a:lnSpc>
            </a:pPr>
            <a:r>
              <a:rPr lang="zh-CN" altLang="en-US" sz="2400" b="1" dirty="0">
                <a:solidFill>
                  <a:prstClr val="black"/>
                </a:solidFill>
                <a:latin typeface="黑体" panose="02010609060101010101" pitchFamily="49" charset="-122"/>
                <a:ea typeface="黑体" panose="02010609060101010101" pitchFamily="49" charset="-122"/>
              </a:rPr>
              <a:t>落地签证（</a:t>
            </a:r>
            <a:r>
              <a:rPr lang="en-US" altLang="zh-CN" sz="2400" b="1" dirty="0">
                <a:solidFill>
                  <a:prstClr val="black"/>
                </a:solidFill>
                <a:latin typeface="黑体" panose="02010609060101010101" pitchFamily="49" charset="-122"/>
                <a:ea typeface="黑体" panose="02010609060101010101" pitchFamily="49" charset="-122"/>
              </a:rPr>
              <a:t>visa upon arrival</a:t>
            </a:r>
            <a:r>
              <a:rPr lang="zh-CN" altLang="en-US" sz="2400" b="1" dirty="0">
                <a:solidFill>
                  <a:prstClr val="black"/>
                </a:solidFill>
                <a:latin typeface="黑体" panose="02010609060101010101" pitchFamily="49" charset="-122"/>
                <a:ea typeface="黑体" panose="02010609060101010101" pitchFamily="49" charset="-122"/>
              </a:rPr>
              <a:t>）即旅游签，简称落地签，是指申请人直接持护照和该国有关机关发给的入境许可证明等抵达该国口岸后，再签发签证。</a:t>
            </a:r>
          </a:p>
          <a:p>
            <a:pPr>
              <a:lnSpc>
                <a:spcPct val="150000"/>
              </a:lnSpc>
            </a:pPr>
            <a:endParaRPr lang="zh-CN" altLang="en-US" sz="2400" b="1" dirty="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b="1" dirty="0">
                <a:solidFill>
                  <a:prstClr val="black"/>
                </a:solidFill>
                <a:latin typeface="黑体" panose="02010609060101010101" pitchFamily="49" charset="-122"/>
                <a:ea typeface="黑体" panose="02010609060101010101" pitchFamily="49" charset="-122"/>
              </a:rPr>
              <a:t>    文莱落地签允许停留时间为两周，适宜短期入境文莱的人员。</a:t>
            </a:r>
          </a:p>
          <a:p>
            <a:pPr>
              <a:lnSpc>
                <a:spcPct val="150000"/>
              </a:lnSpc>
            </a:pPr>
            <a:r>
              <a:rPr lang="zh-CN" altLang="en-US" sz="2400" b="1" dirty="0">
                <a:solidFill>
                  <a:prstClr val="black"/>
                </a:solidFill>
                <a:latin typeface="黑体" panose="02010609060101010101" pitchFamily="49" charset="-122"/>
                <a:ea typeface="黑体" panose="02010609060101010101" pitchFamily="49" charset="-122"/>
              </a:rPr>
              <a:t>    所需资料：护照，入境单，</a:t>
            </a:r>
            <a:r>
              <a:rPr lang="en-US" altLang="zh-CN" sz="2400" b="1" dirty="0">
                <a:solidFill>
                  <a:prstClr val="black"/>
                </a:solidFill>
                <a:latin typeface="黑体" panose="02010609060101010101" pitchFamily="49" charset="-122"/>
                <a:ea typeface="黑体" panose="02010609060101010101" pitchFamily="49" charset="-122"/>
              </a:rPr>
              <a:t>20</a:t>
            </a:r>
            <a:r>
              <a:rPr lang="zh-CN" altLang="en-US" sz="2400" b="1" dirty="0">
                <a:solidFill>
                  <a:prstClr val="black"/>
                </a:solidFill>
                <a:latin typeface="黑体" panose="02010609060101010101" pitchFamily="49" charset="-122"/>
                <a:ea typeface="黑体" panose="02010609060101010101" pitchFamily="49" charset="-122"/>
              </a:rPr>
              <a:t>文币落地签费用。</a:t>
            </a:r>
          </a:p>
          <a:p>
            <a:pPr>
              <a:lnSpc>
                <a:spcPct val="150000"/>
              </a:lnSpc>
            </a:pPr>
            <a:endParaRPr lang="en-US" altLang="zh-CN" sz="1600" dirty="0" smtClean="0">
              <a:solidFill>
                <a:prstClr val="black"/>
              </a:solidFill>
              <a:latin typeface="宋体" panose="02010600030101010101" pitchFamily="2" charset="-122"/>
            </a:endParaRPr>
          </a:p>
        </p:txBody>
      </p:sp>
    </p:spTree>
    <p:extLst>
      <p:ext uri="{BB962C8B-B14F-4D97-AF65-F5344CB8AC3E}">
        <p14:creationId xmlns:p14="http://schemas.microsoft.com/office/powerpoint/2010/main" val="2868526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二、</a:t>
            </a:r>
            <a:r>
              <a:rPr lang="zh-CN" altLang="en-US" sz="2400" b="1" kern="0" dirty="0">
                <a:solidFill>
                  <a:prstClr val="black"/>
                </a:solidFill>
                <a:latin typeface="微软雅黑" panose="020B0503020204020204" charset="-122"/>
                <a:ea typeface="微软雅黑" panose="020B0503020204020204" charset="-122"/>
              </a:rPr>
              <a:t>专家签</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565708" y="2022974"/>
            <a:ext cx="10703830" cy="2862322"/>
          </a:xfrm>
          <a:prstGeom prst="rect">
            <a:avLst/>
          </a:prstGeom>
        </p:spPr>
        <p:txBody>
          <a:bodyPr wrap="square">
            <a:spAutoFit/>
          </a:bodyPr>
          <a:lstStyle/>
          <a:p>
            <a:pPr>
              <a:lnSpc>
                <a:spcPct val="150000"/>
              </a:lnSpc>
            </a:pPr>
            <a:r>
              <a:rPr lang="zh-CN" altLang="en-US" sz="2000" dirty="0">
                <a:solidFill>
                  <a:prstClr val="black"/>
                </a:solidFill>
              </a:rPr>
              <a:t> </a:t>
            </a:r>
            <a:r>
              <a:rPr lang="zh-CN" altLang="en-US" sz="2400" b="1" dirty="0">
                <a:solidFill>
                  <a:prstClr val="black"/>
                </a:solidFill>
              </a:rPr>
              <a:t>专家签（</a:t>
            </a:r>
            <a:r>
              <a:rPr lang="en-US" altLang="zh-CN" sz="2400" b="1" dirty="0">
                <a:solidFill>
                  <a:prstClr val="black"/>
                </a:solidFill>
              </a:rPr>
              <a:t>Professional visit visa</a:t>
            </a:r>
            <a:r>
              <a:rPr lang="zh-CN" altLang="en-US" sz="2400" b="1" dirty="0">
                <a:solidFill>
                  <a:prstClr val="black"/>
                </a:solidFill>
              </a:rPr>
              <a:t>）：是在所持的护照签注（盖章），盖章带有清晰的文字说明，指明持有人进入该国的事由，允许停留时间为三个月</a:t>
            </a:r>
            <a:r>
              <a:rPr lang="zh-CN" altLang="en-US" sz="2400" b="1" dirty="0" smtClean="0">
                <a:solidFill>
                  <a:prstClr val="black"/>
                </a:solidFill>
              </a:rPr>
              <a:t>。</a:t>
            </a:r>
            <a:endParaRPr lang="en-US" altLang="zh-CN" sz="2400" b="1" dirty="0" smtClean="0">
              <a:solidFill>
                <a:prstClr val="black"/>
              </a:solidFill>
            </a:endParaRPr>
          </a:p>
          <a:p>
            <a:pPr>
              <a:lnSpc>
                <a:spcPct val="150000"/>
              </a:lnSpc>
            </a:pPr>
            <a:endParaRPr lang="zh-CN" altLang="en-US" sz="2400" b="1" dirty="0">
              <a:solidFill>
                <a:prstClr val="black"/>
              </a:solidFill>
            </a:endParaRPr>
          </a:p>
          <a:p>
            <a:pPr>
              <a:lnSpc>
                <a:spcPct val="150000"/>
              </a:lnSpc>
            </a:pPr>
            <a:r>
              <a:rPr lang="zh-CN" altLang="en-US" sz="2400" b="1" dirty="0">
                <a:solidFill>
                  <a:prstClr val="black"/>
                </a:solidFill>
              </a:rPr>
              <a:t>         适宜对象：由于专家签办理时限较工作签短，一般适用于因工作任务较赶，需要急赴文莱或短期停留的员工办理。 </a:t>
            </a:r>
            <a:endParaRPr lang="en-US" altLang="zh-CN" sz="1600" b="1" dirty="0" smtClean="0">
              <a:solidFill>
                <a:prstClr val="black"/>
              </a:solidFill>
              <a:latin typeface="宋体" panose="02010600030101010101" pitchFamily="2" charset="-122"/>
            </a:endParaRPr>
          </a:p>
        </p:txBody>
      </p:sp>
    </p:spTree>
    <p:extLst>
      <p:ext uri="{BB962C8B-B14F-4D97-AF65-F5344CB8AC3E}">
        <p14:creationId xmlns:p14="http://schemas.microsoft.com/office/powerpoint/2010/main" val="2277893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二、</a:t>
            </a:r>
            <a:r>
              <a:rPr lang="zh-CN" altLang="en-US" sz="2400" b="1" kern="0" dirty="0">
                <a:solidFill>
                  <a:prstClr val="black"/>
                </a:solidFill>
                <a:latin typeface="微软雅黑" panose="020B0503020204020204" charset="-122"/>
                <a:ea typeface="微软雅黑" panose="020B0503020204020204" charset="-122"/>
              </a:rPr>
              <a:t>专家签</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537573" y="1825178"/>
            <a:ext cx="10703830" cy="4247317"/>
          </a:xfrm>
          <a:prstGeom prst="rect">
            <a:avLst/>
          </a:prstGeom>
        </p:spPr>
        <p:txBody>
          <a:bodyPr wrap="square">
            <a:spAutoFit/>
          </a:bodyPr>
          <a:lstStyle/>
          <a:p>
            <a:pPr>
              <a:lnSpc>
                <a:spcPct val="150000"/>
              </a:lnSpc>
            </a:pPr>
            <a:r>
              <a:rPr lang="zh-CN" altLang="en-US" sz="2000" b="1" dirty="0">
                <a:solidFill>
                  <a:srgbClr val="FF0000"/>
                </a:solidFill>
              </a:rPr>
              <a:t>专家签办理步骤：</a:t>
            </a:r>
          </a:p>
          <a:p>
            <a:pPr defTabSz="1218565">
              <a:lnSpc>
                <a:spcPct val="150000"/>
              </a:lnSpc>
            </a:pPr>
            <a:r>
              <a:rPr lang="zh-CN" altLang="en-US" sz="2000" kern="0" dirty="0">
                <a:solidFill>
                  <a:srgbClr val="394C53"/>
                </a:solidFill>
              </a:rPr>
              <a:t>（1）员工提前三至四周发起OA申请:，</a:t>
            </a:r>
            <a:r>
              <a:rPr lang="en-US" altLang="zh-CN" sz="2000" kern="0" dirty="0">
                <a:solidFill>
                  <a:srgbClr val="394C53"/>
                </a:solidFill>
              </a:rPr>
              <a:t>0207-</a:t>
            </a:r>
            <a:r>
              <a:rPr lang="zh-CN" altLang="en-US" sz="2000" kern="0" dirty="0">
                <a:solidFill>
                  <a:srgbClr val="394C53"/>
                </a:solidFill>
              </a:rPr>
              <a:t>签证申请流程，选择办理专家签，部门领导，人力资源负责审批；</a:t>
            </a:r>
          </a:p>
          <a:p>
            <a:pPr defTabSz="1218565">
              <a:lnSpc>
                <a:spcPct val="150000"/>
              </a:lnSpc>
            </a:pPr>
            <a:r>
              <a:rPr lang="zh-CN" altLang="en-US" sz="2000" kern="0" dirty="0">
                <a:solidFill>
                  <a:srgbClr val="394C53"/>
                </a:solidFill>
              </a:rPr>
              <a:t>（2）员工准备相关资料并邮件发送至人力资源部邮箱</a:t>
            </a:r>
            <a:r>
              <a:rPr lang="en-US" altLang="zh-CN" sz="2000" kern="0" dirty="0">
                <a:solidFill>
                  <a:srgbClr val="394C53"/>
                </a:solidFill>
              </a:rPr>
              <a:t>10000727@pmb.hengyi.com</a:t>
            </a:r>
            <a:r>
              <a:rPr lang="zh-CN" altLang="en-US" sz="2000" kern="0" dirty="0">
                <a:solidFill>
                  <a:srgbClr val="394C53"/>
                </a:solidFill>
              </a:rPr>
              <a:t>；</a:t>
            </a:r>
          </a:p>
          <a:p>
            <a:pPr defTabSz="1218565">
              <a:lnSpc>
                <a:spcPct val="150000"/>
              </a:lnSpc>
            </a:pPr>
            <a:r>
              <a:rPr lang="zh-CN" altLang="en-US" sz="2000" kern="0" dirty="0">
                <a:solidFill>
                  <a:srgbClr val="394C53"/>
                </a:solidFill>
              </a:rPr>
              <a:t>（3）将材料上交能源局、移民局办理审批(约14个工作日）；</a:t>
            </a:r>
          </a:p>
          <a:p>
            <a:pPr defTabSz="1218565">
              <a:lnSpc>
                <a:spcPct val="150000"/>
              </a:lnSpc>
            </a:pPr>
            <a:r>
              <a:rPr lang="zh-CN" altLang="en-US" sz="2000" kern="0" dirty="0">
                <a:solidFill>
                  <a:srgbClr val="394C53"/>
                </a:solidFill>
              </a:rPr>
              <a:t>（4）专家签批文办结后，人力资源部部反馈申请人；</a:t>
            </a:r>
          </a:p>
          <a:p>
            <a:pPr defTabSz="1218565">
              <a:lnSpc>
                <a:spcPct val="150000"/>
              </a:lnSpc>
            </a:pPr>
            <a:r>
              <a:rPr lang="zh-CN" altLang="en-US" sz="2000" kern="0" dirty="0">
                <a:solidFill>
                  <a:srgbClr val="394C53"/>
                </a:solidFill>
              </a:rPr>
              <a:t>（5）员工持专家签批文和护照前往文莱。</a:t>
            </a:r>
            <a:endParaRPr lang="en-US" altLang="zh-CN" sz="2000" kern="0" dirty="0">
              <a:solidFill>
                <a:srgbClr val="394C53"/>
              </a:solidFill>
            </a:endParaRPr>
          </a:p>
          <a:p>
            <a:pPr defTabSz="1218565">
              <a:lnSpc>
                <a:spcPct val="150000"/>
              </a:lnSpc>
            </a:pPr>
            <a:r>
              <a:rPr lang="zh-CN" altLang="en-US" sz="2000" kern="0" dirty="0">
                <a:solidFill>
                  <a:srgbClr val="394C53"/>
                </a:solidFill>
              </a:rPr>
              <a:t>（</a:t>
            </a:r>
            <a:r>
              <a:rPr lang="en-US" altLang="zh-CN" sz="2000" kern="0" dirty="0">
                <a:solidFill>
                  <a:srgbClr val="394C53"/>
                </a:solidFill>
              </a:rPr>
              <a:t>6</a:t>
            </a:r>
            <a:r>
              <a:rPr lang="zh-CN" altLang="en-US" sz="2000" kern="0" dirty="0">
                <a:solidFill>
                  <a:srgbClr val="394C53"/>
                </a:solidFill>
              </a:rPr>
              <a:t>） 员工到达文莱，需马上提交护照等相关资料到文莱人力资源签证团队处，待所以签证事宜办理完毕后，专家签方可正式生效。</a:t>
            </a:r>
            <a:endParaRPr lang="zh-CN" altLang="en-US" sz="1400" kern="0" dirty="0">
              <a:solidFill>
                <a:srgbClr val="394C53"/>
              </a:solidFill>
            </a:endParaRPr>
          </a:p>
        </p:txBody>
      </p:sp>
    </p:spTree>
    <p:extLst>
      <p:ext uri="{BB962C8B-B14F-4D97-AF65-F5344CB8AC3E}">
        <p14:creationId xmlns:p14="http://schemas.microsoft.com/office/powerpoint/2010/main" val="1863841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二、</a:t>
            </a:r>
            <a:r>
              <a:rPr lang="zh-CN" altLang="en-US" sz="2400" b="1" kern="0" dirty="0">
                <a:solidFill>
                  <a:prstClr val="black"/>
                </a:solidFill>
                <a:latin typeface="微软雅黑" panose="020B0503020204020204" charset="-122"/>
                <a:ea typeface="微软雅黑" panose="020B0503020204020204" charset="-122"/>
              </a:rPr>
              <a:t>专家签</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537573" y="2125837"/>
            <a:ext cx="10703830" cy="3416320"/>
          </a:xfrm>
          <a:prstGeom prst="rect">
            <a:avLst/>
          </a:prstGeom>
        </p:spPr>
        <p:txBody>
          <a:bodyPr wrap="square">
            <a:spAutoFit/>
          </a:bodyPr>
          <a:lstStyle/>
          <a:p>
            <a:pPr>
              <a:lnSpc>
                <a:spcPct val="150000"/>
              </a:lnSpc>
            </a:pPr>
            <a:r>
              <a:rPr lang="zh-CN" altLang="en-US" sz="2400" b="1" dirty="0">
                <a:solidFill>
                  <a:srgbClr val="FF0000"/>
                </a:solidFill>
              </a:rPr>
              <a:t>专家签所需资料</a:t>
            </a:r>
            <a:r>
              <a:rPr lang="zh-CN" altLang="en-US" sz="2400" b="1" dirty="0" smtClean="0">
                <a:solidFill>
                  <a:srgbClr val="FF0000"/>
                </a:solidFill>
              </a:rPr>
              <a:t>：</a:t>
            </a:r>
            <a:endParaRPr lang="zh-CN" altLang="en-US" sz="2400" b="1" dirty="0">
              <a:solidFill>
                <a:srgbClr val="FF0000"/>
              </a:solidFill>
            </a:endParaRPr>
          </a:p>
          <a:p>
            <a:pPr>
              <a:lnSpc>
                <a:spcPct val="150000"/>
              </a:lnSpc>
            </a:pPr>
            <a:r>
              <a:rPr lang="en-US" altLang="zh-CN" sz="2400" b="1" dirty="0">
                <a:solidFill>
                  <a:prstClr val="black"/>
                </a:solidFill>
              </a:rPr>
              <a:t>1. </a:t>
            </a:r>
            <a:r>
              <a:rPr lang="zh-CN" altLang="en-US" sz="2400" b="1" dirty="0">
                <a:solidFill>
                  <a:prstClr val="black"/>
                </a:solidFill>
              </a:rPr>
              <a:t>护照首页扫描件电子版；</a:t>
            </a:r>
          </a:p>
          <a:p>
            <a:pPr>
              <a:lnSpc>
                <a:spcPct val="150000"/>
              </a:lnSpc>
            </a:pPr>
            <a:r>
              <a:rPr lang="en-US" altLang="zh-CN" sz="2400" b="1" dirty="0">
                <a:solidFill>
                  <a:prstClr val="black"/>
                </a:solidFill>
              </a:rPr>
              <a:t>2. </a:t>
            </a:r>
            <a:r>
              <a:rPr lang="zh-CN" altLang="en-US" sz="2400" b="1" dirty="0">
                <a:solidFill>
                  <a:prstClr val="black"/>
                </a:solidFill>
              </a:rPr>
              <a:t>毕业证书或学位证书或资格证书扫描件电子版（三者选一）；</a:t>
            </a:r>
          </a:p>
          <a:p>
            <a:pPr>
              <a:lnSpc>
                <a:spcPct val="150000"/>
              </a:lnSpc>
            </a:pPr>
            <a:r>
              <a:rPr lang="en-US" altLang="zh-CN" sz="2400" b="1" dirty="0">
                <a:solidFill>
                  <a:prstClr val="black"/>
                </a:solidFill>
              </a:rPr>
              <a:t>3.《</a:t>
            </a:r>
            <a:r>
              <a:rPr lang="zh-CN" altLang="en-US" sz="2400" b="1" dirty="0">
                <a:solidFill>
                  <a:prstClr val="black"/>
                </a:solidFill>
              </a:rPr>
              <a:t>出差行程表</a:t>
            </a:r>
            <a:r>
              <a:rPr lang="en-US" altLang="zh-CN" sz="2400" b="1" dirty="0">
                <a:solidFill>
                  <a:prstClr val="black"/>
                </a:solidFill>
              </a:rPr>
              <a:t>》</a:t>
            </a:r>
            <a:r>
              <a:rPr lang="zh-CN" altLang="en-US" sz="2400" b="1" dirty="0">
                <a:solidFill>
                  <a:prstClr val="black"/>
                </a:solidFill>
              </a:rPr>
              <a:t>电子版；</a:t>
            </a:r>
          </a:p>
          <a:p>
            <a:pPr>
              <a:lnSpc>
                <a:spcPct val="150000"/>
              </a:lnSpc>
            </a:pPr>
            <a:r>
              <a:rPr lang="en-US" altLang="zh-CN" sz="2400" b="1" dirty="0">
                <a:solidFill>
                  <a:prstClr val="black"/>
                </a:solidFill>
              </a:rPr>
              <a:t>4.《</a:t>
            </a:r>
            <a:r>
              <a:rPr lang="zh-CN" altLang="en-US" sz="2400" b="1" dirty="0">
                <a:solidFill>
                  <a:prstClr val="black"/>
                </a:solidFill>
              </a:rPr>
              <a:t>签证申请表</a:t>
            </a:r>
            <a:r>
              <a:rPr lang="en-US" altLang="zh-CN" sz="2400" b="1" dirty="0">
                <a:solidFill>
                  <a:prstClr val="black"/>
                </a:solidFill>
              </a:rPr>
              <a:t>》</a:t>
            </a:r>
            <a:r>
              <a:rPr lang="zh-CN" altLang="en-US" sz="2400" b="1" dirty="0">
                <a:solidFill>
                  <a:prstClr val="black"/>
                </a:solidFill>
              </a:rPr>
              <a:t>电子版；</a:t>
            </a:r>
          </a:p>
          <a:p>
            <a:pPr>
              <a:lnSpc>
                <a:spcPct val="150000"/>
              </a:lnSpc>
            </a:pPr>
            <a:r>
              <a:rPr lang="en-US" altLang="zh-CN" sz="2400" b="1" dirty="0">
                <a:solidFill>
                  <a:prstClr val="black"/>
                </a:solidFill>
              </a:rPr>
              <a:t>5. </a:t>
            </a:r>
            <a:r>
              <a:rPr lang="zh-CN" altLang="en-US" sz="2400" b="1" dirty="0">
                <a:solidFill>
                  <a:prstClr val="black"/>
                </a:solidFill>
              </a:rPr>
              <a:t>中英文体检报告以及健康证的扫描件</a:t>
            </a:r>
            <a:r>
              <a:rPr lang="zh-CN" altLang="en-US" sz="2400" b="1" dirty="0" smtClean="0">
                <a:solidFill>
                  <a:prstClr val="black"/>
                </a:solidFill>
              </a:rPr>
              <a:t>电子版；</a:t>
            </a:r>
            <a:endParaRPr lang="zh-CN" altLang="en-US" sz="1600" kern="0" dirty="0">
              <a:solidFill>
                <a:prstClr val="black"/>
              </a:solidFill>
            </a:endParaRPr>
          </a:p>
        </p:txBody>
      </p:sp>
    </p:spTree>
    <p:extLst>
      <p:ext uri="{BB962C8B-B14F-4D97-AF65-F5344CB8AC3E}">
        <p14:creationId xmlns:p14="http://schemas.microsoft.com/office/powerpoint/2010/main" val="159309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08" y="1146406"/>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一</a:t>
            </a:r>
            <a:r>
              <a:rPr lang="zh-CN" altLang="en-US" sz="2400" b="1" kern="0" dirty="0">
                <a:solidFill>
                  <a:prstClr val="black"/>
                </a:solidFill>
                <a:latin typeface="微软雅黑" panose="020B0503020204020204" charset="-122"/>
                <a:ea typeface="微软雅黑" panose="020B0503020204020204" charset="-122"/>
              </a:rPr>
              <a:t>、休假与假期</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5931690" y="482569"/>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483388" y="1511097"/>
            <a:ext cx="10896604" cy="507831"/>
          </a:xfrm>
          <a:prstGeom prst="rect">
            <a:avLst/>
          </a:prstGeom>
        </p:spPr>
        <p:txBody>
          <a:bodyPr wrap="square">
            <a:spAutoFit/>
          </a:bodyPr>
          <a:lstStyle/>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（八）回国休假</a:t>
            </a:r>
            <a:r>
              <a:rPr lang="en-US" altLang="zh-CN" b="1" dirty="0">
                <a:solidFill>
                  <a:prstClr val="black"/>
                </a:solidFill>
                <a:latin typeface="黑体" panose="02010609060101010101" pitchFamily="49" charset="-122"/>
                <a:ea typeface="黑体" panose="02010609060101010101" pitchFamily="49" charset="-122"/>
              </a:rPr>
              <a:t> </a:t>
            </a:r>
            <a:r>
              <a:rPr lang="en-US" altLang="zh-CN" b="1" dirty="0" smtClean="0">
                <a:solidFill>
                  <a:prstClr val="black"/>
                </a:solidFill>
                <a:latin typeface="黑体" panose="02010609060101010101" pitchFamily="49" charset="-122"/>
                <a:ea typeface="黑体" panose="02010609060101010101" pitchFamily="49" charset="-122"/>
              </a:rPr>
              <a:t>               </a:t>
            </a:r>
            <a:r>
              <a:rPr lang="zh-CN" altLang="en-US" sz="1600" b="1" dirty="0" smtClean="0">
                <a:solidFill>
                  <a:prstClr val="black"/>
                </a:solidFill>
                <a:latin typeface="宋体" panose="02010600030101010101" pitchFamily="2" charset="-122"/>
              </a:rPr>
              <a:t>表</a:t>
            </a:r>
            <a:r>
              <a:rPr lang="en-US" altLang="zh-CN" sz="1600" b="1" dirty="0">
                <a:solidFill>
                  <a:prstClr val="black"/>
                </a:solidFill>
                <a:latin typeface="宋体" panose="02010600030101010101" pitchFamily="2" charset="-122"/>
              </a:rPr>
              <a:t>4</a:t>
            </a:r>
            <a:r>
              <a:rPr lang="zh-CN" altLang="en-US" sz="1600" b="1" dirty="0">
                <a:solidFill>
                  <a:prstClr val="black"/>
                </a:solidFill>
                <a:latin typeface="宋体" panose="02010600030101010101" pitchFamily="2" charset="-122"/>
              </a:rPr>
              <a:t>　回家交通补贴</a:t>
            </a:r>
            <a:r>
              <a:rPr lang="zh-CN" altLang="en-US" sz="1600" b="1" dirty="0" smtClean="0">
                <a:solidFill>
                  <a:prstClr val="black"/>
                </a:solidFill>
                <a:latin typeface="宋体" panose="02010600030101010101" pitchFamily="2" charset="-122"/>
              </a:rPr>
              <a:t>标准</a:t>
            </a:r>
            <a:endParaRPr lang="en-US" altLang="zh-CN" sz="1600" b="1" dirty="0" smtClean="0">
              <a:solidFill>
                <a:prstClr val="black"/>
              </a:solidFill>
              <a:latin typeface="宋体" panose="02010600030101010101" pitchFamily="2" charset="-122"/>
            </a:endParaRPr>
          </a:p>
        </p:txBody>
      </p:sp>
      <p:graphicFrame>
        <p:nvGraphicFramePr>
          <p:cNvPr id="7" name="表格 6"/>
          <p:cNvGraphicFramePr>
            <a:graphicFrameLocks noGrp="1"/>
          </p:cNvGraphicFramePr>
          <p:nvPr>
            <p:extLst/>
          </p:nvPr>
        </p:nvGraphicFramePr>
        <p:xfrm>
          <a:off x="858130" y="1936484"/>
          <a:ext cx="9762978" cy="1954824"/>
        </p:xfrm>
        <a:graphic>
          <a:graphicData uri="http://schemas.openxmlformats.org/drawingml/2006/table">
            <a:tbl>
              <a:tblPr firstRow="1" firstCol="1" bandRow="1"/>
              <a:tblGrid>
                <a:gridCol w="945631">
                  <a:extLst>
                    <a:ext uri="{9D8B030D-6E8A-4147-A177-3AD203B41FA5}">
                      <a16:colId xmlns="" xmlns:a16="http://schemas.microsoft.com/office/drawing/2014/main" val="524348472"/>
                    </a:ext>
                  </a:extLst>
                </a:gridCol>
                <a:gridCol w="8817347">
                  <a:extLst>
                    <a:ext uri="{9D8B030D-6E8A-4147-A177-3AD203B41FA5}">
                      <a16:colId xmlns="" xmlns:a16="http://schemas.microsoft.com/office/drawing/2014/main" val="19618241"/>
                    </a:ext>
                  </a:extLst>
                </a:gridCol>
              </a:tblGrid>
              <a:tr h="383362">
                <a:tc>
                  <a:txBody>
                    <a:bodyPr/>
                    <a:lstStyle/>
                    <a:p>
                      <a:pPr algn="ctr">
                        <a:lnSpc>
                          <a:spcPts val="1800"/>
                        </a:lnSpc>
                        <a:spcAft>
                          <a:spcPts val="0"/>
                        </a:spcAft>
                      </a:pP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分级</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具体省份</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45481019"/>
                  </a:ext>
                </a:extLst>
              </a:tr>
              <a:tr h="383362">
                <a:tc>
                  <a:txBody>
                    <a:bodyPr/>
                    <a:lstStyle/>
                    <a:p>
                      <a:pPr algn="just">
                        <a:lnSpc>
                          <a:spcPts val="1800"/>
                        </a:lnSpc>
                        <a:spcAft>
                          <a:spcPts val="0"/>
                        </a:spcAft>
                      </a:pP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一级</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800"/>
                        </a:lnSpc>
                        <a:spcAft>
                          <a:spcPts val="0"/>
                        </a:spcAft>
                      </a:pP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浙江、上海、江苏、安徽、福建、江西</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50690116"/>
                  </a:ext>
                </a:extLst>
              </a:tr>
              <a:tr h="695268">
                <a:tc>
                  <a:txBody>
                    <a:bodyPr/>
                    <a:lstStyle/>
                    <a:p>
                      <a:pPr algn="ctr">
                        <a:lnSpc>
                          <a:spcPts val="1800"/>
                        </a:lnSpc>
                        <a:spcAft>
                          <a:spcPts val="0"/>
                        </a:spcAft>
                      </a:pPr>
                      <a:r>
                        <a:rPr lang="zh-CN" sz="1600" kern="1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二级</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800"/>
                        </a:lnSpc>
                        <a:spcAft>
                          <a:spcPts val="0"/>
                        </a:spcAft>
                      </a:pP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北京、天津、河北、山东、山西、河南、湖北、湖南、广东、广西、贵州、重庆、陕西、辽宁</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40084683"/>
                  </a:ext>
                </a:extLst>
              </a:tr>
              <a:tr h="492832">
                <a:tc>
                  <a:txBody>
                    <a:bodyPr/>
                    <a:lstStyle/>
                    <a:p>
                      <a:pPr algn="ctr">
                        <a:lnSpc>
                          <a:spcPts val="1800"/>
                        </a:lnSpc>
                        <a:spcAft>
                          <a:spcPts val="0"/>
                        </a:spcAft>
                      </a:pPr>
                      <a:r>
                        <a:rPr lang="zh-CN" sz="1600" kern="1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三级</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800"/>
                        </a:lnSpc>
                        <a:spcAft>
                          <a:spcPts val="0"/>
                        </a:spcAft>
                      </a:pP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吉林、黑龙江、内蒙古、宁夏、新疆、西藏、甘肃、四川、云南、海南、青海</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04630087"/>
                  </a:ext>
                </a:extLst>
              </a:tr>
            </a:tbl>
          </a:graphicData>
        </a:graphic>
      </p:graphicFrame>
      <p:sp>
        <p:nvSpPr>
          <p:cNvPr id="10" name="矩形 9"/>
          <p:cNvSpPr/>
          <p:nvPr/>
        </p:nvSpPr>
        <p:spPr>
          <a:xfrm>
            <a:off x="532010" y="3934042"/>
            <a:ext cx="10896604" cy="3000821"/>
          </a:xfrm>
          <a:prstGeom prst="rect">
            <a:avLst/>
          </a:prstGeom>
        </p:spPr>
        <p:txBody>
          <a:bodyPr wrap="square">
            <a:spAutoFit/>
          </a:bodyPr>
          <a:lstStyle/>
          <a:p>
            <a:pPr>
              <a:lnSpc>
                <a:spcPct val="150000"/>
              </a:lnSpc>
            </a:pPr>
            <a:r>
              <a:rPr lang="en-US" altLang="zh-CN" dirty="0" smtClean="0">
                <a:solidFill>
                  <a:prstClr val="black"/>
                </a:solidFill>
                <a:latin typeface="宋体" panose="02010600030101010101" pitchFamily="2" charset="-122"/>
              </a:rPr>
              <a:t>6 </a:t>
            </a:r>
            <a:r>
              <a:rPr lang="zh-CN" altLang="en-US" dirty="0" smtClean="0">
                <a:solidFill>
                  <a:prstClr val="black"/>
                </a:solidFill>
                <a:latin typeface="宋体" panose="02010600030101010101" pitchFamily="2" charset="-122"/>
              </a:rPr>
              <a:t>员工</a:t>
            </a:r>
            <a:r>
              <a:rPr lang="zh-CN" altLang="en-US" dirty="0">
                <a:solidFill>
                  <a:prstClr val="black"/>
                </a:solidFill>
                <a:latin typeface="宋体" panose="02010600030101010101" pitchFamily="2" charset="-122"/>
              </a:rPr>
              <a:t>申请变更线路的，经公司批准，可报销往返机票及交通费，标准按上述规定封顶，低于规定的按实际票价报销。</a:t>
            </a:r>
          </a:p>
          <a:p>
            <a:pPr>
              <a:lnSpc>
                <a:spcPct val="150000"/>
              </a:lnSpc>
            </a:pPr>
            <a:r>
              <a:rPr lang="en-US" altLang="zh-CN" dirty="0" smtClean="0">
                <a:solidFill>
                  <a:prstClr val="black"/>
                </a:solidFill>
                <a:latin typeface="宋体" panose="02010600030101010101" pitchFamily="2" charset="-122"/>
              </a:rPr>
              <a:t>7 </a:t>
            </a:r>
            <a:r>
              <a:rPr lang="zh-CN" altLang="en-US" dirty="0" smtClean="0">
                <a:solidFill>
                  <a:prstClr val="black"/>
                </a:solidFill>
                <a:latin typeface="宋体" panose="02010600030101010101" pitchFamily="2" charset="-122"/>
              </a:rPr>
              <a:t>如</a:t>
            </a:r>
            <a:r>
              <a:rPr lang="zh-CN" altLang="en-US" dirty="0">
                <a:solidFill>
                  <a:prstClr val="black"/>
                </a:solidFill>
                <a:latin typeface="宋体" panose="02010600030101010101" pitchFamily="2" charset="-122"/>
              </a:rPr>
              <a:t>因工作原因，当年内回国休假指标尚未使用完的，可由员工本人提出申请，安排家属（仅限配偶或父母、子女）前往探望</a:t>
            </a:r>
            <a:r>
              <a:rPr lang="zh-CN" altLang="en-US" dirty="0">
                <a:solidFill>
                  <a:srgbClr val="FF0000"/>
                </a:solidFill>
                <a:latin typeface="宋体" panose="02010600030101010101" pitchFamily="2" charset="-122"/>
              </a:rPr>
              <a:t>（一人占一次指标）</a:t>
            </a:r>
            <a:r>
              <a:rPr lang="zh-CN" altLang="en-US" dirty="0">
                <a:solidFill>
                  <a:prstClr val="black"/>
                </a:solidFill>
                <a:latin typeface="宋体" panose="02010600030101010101" pitchFamily="2" charset="-122"/>
              </a:rPr>
              <a:t>。探望期间，如需额外提供住宿的</a:t>
            </a:r>
            <a:r>
              <a:rPr lang="zh-CN" altLang="en-US" dirty="0" smtClean="0">
                <a:solidFill>
                  <a:prstClr val="black"/>
                </a:solidFill>
                <a:latin typeface="宋体" panose="02010600030101010101" pitchFamily="2" charset="-122"/>
              </a:rPr>
              <a:t>，公司可协助</a:t>
            </a:r>
            <a:r>
              <a:rPr lang="zh-CN" altLang="en-US" dirty="0">
                <a:solidFill>
                  <a:prstClr val="black"/>
                </a:solidFill>
                <a:latin typeface="宋体" panose="02010600030101010101" pitchFamily="2" charset="-122"/>
              </a:rPr>
              <a:t>预定</a:t>
            </a:r>
            <a:r>
              <a:rPr lang="zh-CN" altLang="en-US" dirty="0" smtClean="0">
                <a:solidFill>
                  <a:prstClr val="black"/>
                </a:solidFill>
                <a:latin typeface="宋体" panose="02010600030101010101" pitchFamily="2" charset="-122"/>
              </a:rPr>
              <a:t>，费用员工</a:t>
            </a:r>
            <a:r>
              <a:rPr lang="zh-CN" altLang="en-US" dirty="0">
                <a:solidFill>
                  <a:prstClr val="black"/>
                </a:solidFill>
                <a:latin typeface="宋体" panose="02010600030101010101" pitchFamily="2" charset="-122"/>
              </a:rPr>
              <a:t>自理。如不</a:t>
            </a:r>
            <a:r>
              <a:rPr lang="zh-CN" altLang="en-US" dirty="0" smtClean="0">
                <a:solidFill>
                  <a:prstClr val="black"/>
                </a:solidFill>
                <a:latin typeface="宋体" panose="02010600030101010101" pitchFamily="2" charset="-122"/>
              </a:rPr>
              <a:t>属于员工</a:t>
            </a:r>
            <a:r>
              <a:rPr lang="zh-CN" altLang="en-US" dirty="0">
                <a:solidFill>
                  <a:prstClr val="black"/>
                </a:solidFill>
                <a:latin typeface="宋体" panose="02010600030101010101" pitchFamily="2" charset="-122"/>
              </a:rPr>
              <a:t>回国休假指标的家属探亲</a:t>
            </a:r>
            <a:r>
              <a:rPr lang="zh-CN" altLang="en-US" dirty="0" smtClean="0">
                <a:solidFill>
                  <a:prstClr val="black"/>
                </a:solidFill>
                <a:latin typeface="宋体" panose="02010600030101010101" pitchFamily="2" charset="-122"/>
              </a:rPr>
              <a:t>，费用</a:t>
            </a:r>
            <a:r>
              <a:rPr lang="zh-CN" altLang="en-US" dirty="0">
                <a:solidFill>
                  <a:prstClr val="black"/>
                </a:solidFill>
                <a:latin typeface="宋体" panose="02010600030101010101" pitchFamily="2" charset="-122"/>
              </a:rPr>
              <a:t>由员工自理。</a:t>
            </a:r>
          </a:p>
          <a:p>
            <a:pPr>
              <a:lnSpc>
                <a:spcPct val="150000"/>
              </a:lnSpc>
            </a:pPr>
            <a:r>
              <a:rPr lang="en-US" altLang="zh-CN" dirty="0" smtClean="0">
                <a:solidFill>
                  <a:prstClr val="black"/>
                </a:solidFill>
                <a:latin typeface="宋体" panose="02010600030101010101" pitchFamily="2" charset="-122"/>
              </a:rPr>
              <a:t>8 </a:t>
            </a:r>
            <a:r>
              <a:rPr lang="zh-CN" altLang="en-US" b="1" dirty="0" smtClean="0">
                <a:solidFill>
                  <a:prstClr val="black"/>
                </a:solidFill>
                <a:latin typeface="宋体" panose="02010600030101010101" pitchFamily="2" charset="-122"/>
              </a:rPr>
              <a:t>员工</a:t>
            </a:r>
            <a:r>
              <a:rPr lang="zh-CN" altLang="en-US" b="1" dirty="0">
                <a:solidFill>
                  <a:prstClr val="black"/>
                </a:solidFill>
                <a:latin typeface="宋体" panose="02010600030101010101" pitchFamily="2" charset="-122"/>
              </a:rPr>
              <a:t>在不影响工作前提下，经部门同意，可增加回国休假次数，在保持休假年度内总回国休假不超过</a:t>
            </a:r>
            <a:r>
              <a:rPr lang="en-US" altLang="zh-CN" b="1" dirty="0">
                <a:solidFill>
                  <a:prstClr val="black"/>
                </a:solidFill>
                <a:latin typeface="宋体" panose="02010600030101010101" pitchFamily="2" charset="-122"/>
              </a:rPr>
              <a:t>40</a:t>
            </a:r>
            <a:r>
              <a:rPr lang="zh-CN" altLang="en-US" b="1" dirty="0">
                <a:solidFill>
                  <a:prstClr val="black"/>
                </a:solidFill>
                <a:latin typeface="宋体" panose="02010600030101010101" pitchFamily="2" charset="-122"/>
              </a:rPr>
              <a:t>天情况下，最多可增加</a:t>
            </a:r>
            <a:r>
              <a:rPr lang="en-US" altLang="zh-CN" b="1" dirty="0">
                <a:solidFill>
                  <a:prstClr val="black"/>
                </a:solidFill>
                <a:latin typeface="宋体" panose="02010600030101010101" pitchFamily="2" charset="-122"/>
              </a:rPr>
              <a:t>2</a:t>
            </a:r>
            <a:r>
              <a:rPr lang="zh-CN" altLang="en-US" b="1" dirty="0">
                <a:solidFill>
                  <a:prstClr val="black"/>
                </a:solidFill>
                <a:latin typeface="宋体" panose="02010600030101010101" pitchFamily="2" charset="-122"/>
              </a:rPr>
              <a:t>次，交通费用自理</a:t>
            </a:r>
            <a:r>
              <a:rPr lang="zh-CN" altLang="en-US" b="1" dirty="0" smtClean="0">
                <a:solidFill>
                  <a:prstClr val="black"/>
                </a:solidFill>
                <a:latin typeface="宋体" panose="02010600030101010101" pitchFamily="2" charset="-122"/>
              </a:rPr>
              <a:t>。</a:t>
            </a:r>
            <a:endParaRPr lang="zh-CN" altLang="en-US" b="1" dirty="0">
              <a:solidFill>
                <a:prstClr val="black"/>
              </a:solidFill>
              <a:latin typeface="宋体" panose="02010600030101010101" pitchFamily="2" charset="-122"/>
            </a:endParaRPr>
          </a:p>
        </p:txBody>
      </p:sp>
    </p:spTree>
    <p:extLst>
      <p:ext uri="{BB962C8B-B14F-4D97-AF65-F5344CB8AC3E}">
        <p14:creationId xmlns:p14="http://schemas.microsoft.com/office/powerpoint/2010/main" val="3897707219"/>
      </p:ext>
    </p:extLst>
  </p:cSld>
  <p:clrMapOvr>
    <a:masterClrMapping/>
  </p:clrMapOvr>
  <p:timing>
    <p:tnLst>
      <p:par>
        <p:cTn id="1" dur="indefinite" restart="never" nodeType="tmRoot"/>
      </p:par>
    </p:tnLst>
    <p:bldLst>
      <p:bldP spid="9" grpId="0"/>
      <p:bldP spid="6"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三、工作签</a:t>
            </a:r>
            <a:endParaRPr lang="zh-CN" altLang="en-US"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579776" y="2522089"/>
            <a:ext cx="10703830" cy="2308324"/>
          </a:xfrm>
          <a:prstGeom prst="rect">
            <a:avLst/>
          </a:prstGeom>
        </p:spPr>
        <p:txBody>
          <a:bodyPr wrap="square">
            <a:spAutoFit/>
          </a:bodyPr>
          <a:lstStyle/>
          <a:p>
            <a:r>
              <a:rPr lang="zh-CN" altLang="en-US" sz="2400" b="1" dirty="0">
                <a:solidFill>
                  <a:srgbClr val="FF0000"/>
                </a:solidFill>
              </a:rPr>
              <a:t>工作签（</a:t>
            </a:r>
            <a:r>
              <a:rPr lang="en-US" altLang="zh-CN" sz="2400" b="1" dirty="0">
                <a:solidFill>
                  <a:srgbClr val="FF0000"/>
                </a:solidFill>
              </a:rPr>
              <a:t>Employment Visa</a:t>
            </a:r>
            <a:r>
              <a:rPr lang="zh-CN" altLang="en-US" sz="2400" b="1" dirty="0">
                <a:solidFill>
                  <a:srgbClr val="FF0000"/>
                </a:solidFill>
              </a:rPr>
              <a:t>）</a:t>
            </a:r>
            <a:r>
              <a:rPr lang="zh-CN" altLang="en-US" sz="2400" b="1" dirty="0">
                <a:solidFill>
                  <a:prstClr val="black"/>
                </a:solidFill>
              </a:rPr>
              <a:t>：是在所持的护照签注（盖章），盖章带有清晰的文字说明，指明持有人进入该国的事由、允许停留的时间。目前可允许停留时间为一年。</a:t>
            </a:r>
          </a:p>
          <a:p>
            <a:endParaRPr lang="zh-CN" altLang="en-US" sz="2400" b="1" dirty="0">
              <a:solidFill>
                <a:prstClr val="black"/>
              </a:solidFill>
            </a:endParaRPr>
          </a:p>
          <a:p>
            <a:r>
              <a:rPr lang="zh-CN" altLang="en-US" sz="2400" b="1" dirty="0">
                <a:solidFill>
                  <a:prstClr val="black"/>
                </a:solidFill>
              </a:rPr>
              <a:t>申请对象：因工作需要，按照有关规定、程序，经公司录用后，派往文莱从事3个月以上期限工作的非文莱籍员工。</a:t>
            </a:r>
          </a:p>
        </p:txBody>
      </p:sp>
    </p:spTree>
    <p:extLst>
      <p:ext uri="{BB962C8B-B14F-4D97-AF65-F5344CB8AC3E}">
        <p14:creationId xmlns:p14="http://schemas.microsoft.com/office/powerpoint/2010/main" val="269793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三、工作签</a:t>
            </a:r>
            <a:endParaRPr lang="zh-CN" altLang="en-US"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593844" y="1911395"/>
            <a:ext cx="10703830" cy="4801314"/>
          </a:xfrm>
          <a:prstGeom prst="rect">
            <a:avLst/>
          </a:prstGeom>
        </p:spPr>
        <p:txBody>
          <a:bodyPr wrap="square">
            <a:spAutoFit/>
          </a:bodyPr>
          <a:lstStyle/>
          <a:p>
            <a:pPr>
              <a:lnSpc>
                <a:spcPct val="150000"/>
              </a:lnSpc>
            </a:pPr>
            <a:r>
              <a:rPr lang="zh-CN" altLang="en-US" sz="2400" b="1" dirty="0" smtClean="0">
                <a:solidFill>
                  <a:srgbClr val="FF0000"/>
                </a:solidFill>
              </a:rPr>
              <a:t>                                                 工作</a:t>
            </a:r>
            <a:r>
              <a:rPr lang="zh-CN" altLang="en-US" sz="2400" b="1" dirty="0">
                <a:solidFill>
                  <a:srgbClr val="FF0000"/>
                </a:solidFill>
              </a:rPr>
              <a:t>签办理步骤：</a:t>
            </a:r>
          </a:p>
          <a:p>
            <a:pPr>
              <a:lnSpc>
                <a:spcPct val="150000"/>
              </a:lnSpc>
            </a:pPr>
            <a:r>
              <a:rPr lang="zh-CN" altLang="en-US" sz="2000" dirty="0">
                <a:solidFill>
                  <a:prstClr val="black"/>
                </a:solidFill>
              </a:rPr>
              <a:t>（</a:t>
            </a:r>
            <a:r>
              <a:rPr lang="en-US" altLang="zh-CN" sz="2000" dirty="0">
                <a:solidFill>
                  <a:prstClr val="black"/>
                </a:solidFill>
              </a:rPr>
              <a:t>1</a:t>
            </a:r>
            <a:r>
              <a:rPr lang="zh-CN" altLang="en-US" sz="2000" dirty="0">
                <a:solidFill>
                  <a:prstClr val="black"/>
                </a:solidFill>
              </a:rPr>
              <a:t>）员工提前</a:t>
            </a:r>
            <a:r>
              <a:rPr lang="en-US" altLang="zh-CN" sz="2000" dirty="0">
                <a:solidFill>
                  <a:prstClr val="black"/>
                </a:solidFill>
              </a:rPr>
              <a:t>1-2</a:t>
            </a:r>
            <a:r>
              <a:rPr lang="zh-CN" altLang="en-US" sz="2000" dirty="0">
                <a:solidFill>
                  <a:prstClr val="black"/>
                </a:solidFill>
              </a:rPr>
              <a:t>月发起</a:t>
            </a:r>
            <a:r>
              <a:rPr lang="en-US" altLang="zh-CN" sz="2000" dirty="0">
                <a:solidFill>
                  <a:prstClr val="black"/>
                </a:solidFill>
              </a:rPr>
              <a:t>OA</a:t>
            </a:r>
            <a:r>
              <a:rPr lang="zh-CN" altLang="en-US" sz="2000" dirty="0">
                <a:solidFill>
                  <a:prstClr val="black"/>
                </a:solidFill>
              </a:rPr>
              <a:t>申请</a:t>
            </a:r>
            <a:r>
              <a:rPr lang="en-US" altLang="zh-CN" sz="2000" dirty="0">
                <a:solidFill>
                  <a:prstClr val="black"/>
                </a:solidFill>
              </a:rPr>
              <a:t>: 0207-</a:t>
            </a:r>
            <a:r>
              <a:rPr lang="zh-CN" altLang="en-US" sz="2000" dirty="0">
                <a:solidFill>
                  <a:prstClr val="black"/>
                </a:solidFill>
              </a:rPr>
              <a:t>签证申请流程，选择办理工作签并提交电子版签证申请表、护照扫描件（六个月及以上有效期）至人力资源部邮箱</a:t>
            </a:r>
            <a:r>
              <a:rPr lang="en-US" altLang="zh-CN" sz="2000" dirty="0">
                <a:solidFill>
                  <a:prstClr val="black"/>
                </a:solidFill>
              </a:rPr>
              <a:t>10000727@pmb.hengyi.com;</a:t>
            </a:r>
          </a:p>
          <a:p>
            <a:pPr>
              <a:lnSpc>
                <a:spcPct val="150000"/>
              </a:lnSpc>
            </a:pPr>
            <a:r>
              <a:rPr lang="zh-CN" altLang="en-US" sz="2000" dirty="0">
                <a:solidFill>
                  <a:prstClr val="black"/>
                </a:solidFill>
              </a:rPr>
              <a:t>（</a:t>
            </a:r>
            <a:r>
              <a:rPr lang="en-US" altLang="zh-CN" sz="2000" dirty="0">
                <a:solidFill>
                  <a:prstClr val="black"/>
                </a:solidFill>
              </a:rPr>
              <a:t>2</a:t>
            </a:r>
            <a:r>
              <a:rPr lang="zh-CN" altLang="en-US" sz="2000" dirty="0">
                <a:solidFill>
                  <a:prstClr val="black"/>
                </a:solidFill>
              </a:rPr>
              <a:t>）人力资源部向文莱移民局、劳工局申请工作签证批文；</a:t>
            </a:r>
          </a:p>
          <a:p>
            <a:pPr>
              <a:lnSpc>
                <a:spcPct val="150000"/>
              </a:lnSpc>
            </a:pPr>
            <a:r>
              <a:rPr lang="zh-CN" altLang="en-US" sz="2000" dirty="0">
                <a:solidFill>
                  <a:prstClr val="black"/>
                </a:solidFill>
              </a:rPr>
              <a:t>（</a:t>
            </a:r>
            <a:r>
              <a:rPr lang="en-US" altLang="zh-CN" sz="2000" dirty="0">
                <a:solidFill>
                  <a:prstClr val="black"/>
                </a:solidFill>
              </a:rPr>
              <a:t>3</a:t>
            </a:r>
            <a:r>
              <a:rPr lang="zh-CN" altLang="en-US" sz="2000" dirty="0">
                <a:solidFill>
                  <a:prstClr val="black"/>
                </a:solidFill>
              </a:rPr>
              <a:t>）待批文下来之后，员工提交材料（见下页）交人力资源部审核；</a:t>
            </a:r>
          </a:p>
          <a:p>
            <a:pPr>
              <a:lnSpc>
                <a:spcPct val="150000"/>
              </a:lnSpc>
            </a:pPr>
            <a:r>
              <a:rPr lang="zh-CN" altLang="en-US" sz="2000" dirty="0">
                <a:solidFill>
                  <a:prstClr val="black"/>
                </a:solidFill>
              </a:rPr>
              <a:t>（</a:t>
            </a:r>
            <a:r>
              <a:rPr lang="en-US" altLang="zh-CN" sz="2000" dirty="0">
                <a:solidFill>
                  <a:prstClr val="black"/>
                </a:solidFill>
              </a:rPr>
              <a:t>4</a:t>
            </a:r>
            <a:r>
              <a:rPr lang="zh-CN" altLang="en-US" sz="2000" dirty="0">
                <a:solidFill>
                  <a:prstClr val="black"/>
                </a:solidFill>
              </a:rPr>
              <a:t>）人力资源部汇总报文莱驻北京大使馆审批，取得签证许可后通知相关人员；</a:t>
            </a:r>
          </a:p>
          <a:p>
            <a:pPr>
              <a:lnSpc>
                <a:spcPct val="150000"/>
              </a:lnSpc>
            </a:pPr>
            <a:r>
              <a:rPr lang="zh-CN" altLang="en-US" sz="2000" dirty="0">
                <a:solidFill>
                  <a:prstClr val="black"/>
                </a:solidFill>
              </a:rPr>
              <a:t>（</a:t>
            </a:r>
            <a:r>
              <a:rPr lang="en-US" altLang="zh-CN" sz="2000" dirty="0">
                <a:solidFill>
                  <a:prstClr val="black"/>
                </a:solidFill>
              </a:rPr>
              <a:t>5</a:t>
            </a:r>
            <a:r>
              <a:rPr lang="zh-CN" altLang="en-US" sz="2000" dirty="0">
                <a:solidFill>
                  <a:prstClr val="black"/>
                </a:solidFill>
              </a:rPr>
              <a:t>）员工持签证前往文莱，到达文莱后立刻向文莱人力资源部提交相关材料（护照、中英文体检报告、健康证等）；</a:t>
            </a:r>
          </a:p>
          <a:p>
            <a:pPr>
              <a:lnSpc>
                <a:spcPct val="150000"/>
              </a:lnSpc>
            </a:pPr>
            <a:r>
              <a:rPr lang="zh-CN" altLang="en-US" sz="2000" dirty="0">
                <a:solidFill>
                  <a:prstClr val="black"/>
                </a:solidFill>
              </a:rPr>
              <a:t>（</a:t>
            </a:r>
            <a:r>
              <a:rPr lang="en-US" altLang="zh-CN" sz="2000" dirty="0">
                <a:solidFill>
                  <a:prstClr val="black"/>
                </a:solidFill>
              </a:rPr>
              <a:t>6</a:t>
            </a:r>
            <a:r>
              <a:rPr lang="zh-CN" altLang="en-US" sz="2000" dirty="0">
                <a:solidFill>
                  <a:prstClr val="black"/>
                </a:solidFill>
              </a:rPr>
              <a:t>）员工持签证到达文莱后，即可开始工作，并同时进行健康体检（血液检测和</a:t>
            </a:r>
            <a:r>
              <a:rPr lang="en-US" altLang="zh-CN" sz="2000" dirty="0">
                <a:solidFill>
                  <a:prstClr val="black"/>
                </a:solidFill>
              </a:rPr>
              <a:t>X</a:t>
            </a:r>
            <a:r>
              <a:rPr lang="zh-CN" altLang="en-US" sz="2000" dirty="0">
                <a:solidFill>
                  <a:prstClr val="black"/>
                </a:solidFill>
              </a:rPr>
              <a:t>光检查），体检结果由人力资源部登记存档。</a:t>
            </a:r>
          </a:p>
        </p:txBody>
      </p:sp>
    </p:spTree>
    <p:extLst>
      <p:ext uri="{BB962C8B-B14F-4D97-AF65-F5344CB8AC3E}">
        <p14:creationId xmlns:p14="http://schemas.microsoft.com/office/powerpoint/2010/main" val="378854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286393"/>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三、工作签</a:t>
            </a:r>
            <a:endParaRPr lang="zh-CN" altLang="en-US"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593844" y="1748058"/>
            <a:ext cx="10703830" cy="5015091"/>
          </a:xfrm>
          <a:prstGeom prst="rect">
            <a:avLst/>
          </a:prstGeom>
        </p:spPr>
        <p:txBody>
          <a:bodyPr wrap="square">
            <a:spAutoFit/>
          </a:bodyPr>
          <a:lstStyle/>
          <a:p>
            <a:pPr defTabSz="1218565">
              <a:lnSpc>
                <a:spcPct val="150000"/>
              </a:lnSpc>
            </a:pPr>
            <a:r>
              <a:rPr lang="zh-CN" altLang="en-US" sz="2400" b="1" kern="0" dirty="0" smtClean="0">
                <a:solidFill>
                  <a:srgbClr val="FF0000"/>
                </a:solidFill>
              </a:rPr>
              <a:t>                                              工作</a:t>
            </a:r>
            <a:r>
              <a:rPr lang="zh-CN" altLang="en-US" sz="2400" b="1" kern="0" dirty="0">
                <a:solidFill>
                  <a:srgbClr val="FF0000"/>
                </a:solidFill>
              </a:rPr>
              <a:t>签办理所需</a:t>
            </a:r>
            <a:r>
              <a:rPr lang="zh-CN" altLang="en-US" sz="2400" b="1" kern="0" dirty="0" smtClean="0">
                <a:solidFill>
                  <a:srgbClr val="FF0000"/>
                </a:solidFill>
              </a:rPr>
              <a:t>材料</a:t>
            </a:r>
            <a:endParaRPr lang="en-US" altLang="zh-CN" sz="2400" b="1" kern="0" dirty="0" smtClean="0">
              <a:solidFill>
                <a:srgbClr val="FF0000"/>
              </a:solidFill>
            </a:endParaRPr>
          </a:p>
          <a:p>
            <a:pPr defTabSz="1218565">
              <a:lnSpc>
                <a:spcPct val="150000"/>
              </a:lnSpc>
            </a:pPr>
            <a:r>
              <a:rPr lang="zh-CN" altLang="en-US" sz="2400" kern="0" dirty="0" smtClean="0">
                <a:solidFill>
                  <a:srgbClr val="394C53"/>
                </a:solidFill>
              </a:rPr>
              <a:t>（</a:t>
            </a:r>
            <a:r>
              <a:rPr lang="zh-CN" altLang="en-US" sz="2400" kern="0" dirty="0">
                <a:solidFill>
                  <a:srgbClr val="394C53"/>
                </a:solidFill>
              </a:rPr>
              <a:t>除有效证件、证明或特别注明外，一律使用英文件）：</a:t>
            </a:r>
            <a:endParaRPr lang="en-US" altLang="zh-CN" sz="2400" kern="0" dirty="0">
              <a:solidFill>
                <a:srgbClr val="394C53"/>
              </a:solidFill>
            </a:endParaRPr>
          </a:p>
          <a:p>
            <a:pPr defTabSz="1218565">
              <a:lnSpc>
                <a:spcPct val="150000"/>
              </a:lnSpc>
            </a:pPr>
            <a:endParaRPr lang="zh-CN" altLang="en-US" sz="2400" kern="0" dirty="0">
              <a:solidFill>
                <a:srgbClr val="394C53"/>
              </a:solidFill>
            </a:endParaRPr>
          </a:p>
          <a:p>
            <a:pPr defTabSz="1218565">
              <a:lnSpc>
                <a:spcPct val="150000"/>
              </a:lnSpc>
            </a:pPr>
            <a:r>
              <a:rPr lang="en-US" altLang="zh-CN" sz="2400" kern="0" dirty="0">
                <a:solidFill>
                  <a:srgbClr val="394C53"/>
                </a:solidFill>
                <a:sym typeface="+mn-ea"/>
              </a:rPr>
              <a:t>1. </a:t>
            </a:r>
            <a:r>
              <a:rPr lang="zh-CN" altLang="en-US" sz="2400" kern="0" dirty="0">
                <a:solidFill>
                  <a:srgbClr val="394C53"/>
                </a:solidFill>
                <a:sym typeface="+mn-ea"/>
              </a:rPr>
              <a:t>签证申请表，用英文填写完整并手写签字，贴一张</a:t>
            </a:r>
            <a:r>
              <a:rPr lang="en-US" altLang="zh-CN" sz="2400" kern="0" dirty="0">
                <a:solidFill>
                  <a:srgbClr val="394C53"/>
                </a:solidFill>
                <a:sym typeface="+mn-ea"/>
              </a:rPr>
              <a:t>2</a:t>
            </a:r>
            <a:r>
              <a:rPr lang="zh-CN" altLang="en-US" sz="2400" kern="0" dirty="0">
                <a:solidFill>
                  <a:srgbClr val="394C53"/>
                </a:solidFill>
                <a:sym typeface="+mn-ea"/>
              </a:rPr>
              <a:t>寸白底照片；</a:t>
            </a:r>
          </a:p>
          <a:p>
            <a:pPr defTabSz="1218565">
              <a:lnSpc>
                <a:spcPct val="150000"/>
              </a:lnSpc>
            </a:pPr>
            <a:r>
              <a:rPr lang="en-US" altLang="zh-CN" sz="2400" kern="0" dirty="0">
                <a:solidFill>
                  <a:srgbClr val="394C53"/>
                </a:solidFill>
              </a:rPr>
              <a:t>2. </a:t>
            </a:r>
            <a:r>
              <a:rPr lang="zh-CN" altLang="en-US" sz="2400" kern="0" dirty="0">
                <a:solidFill>
                  <a:srgbClr val="394C53"/>
                </a:solidFill>
              </a:rPr>
              <a:t>出入境检验检疫局出具的英文体检报告，体检报告内容需用英文填写完整，贴三张</a:t>
            </a:r>
            <a:r>
              <a:rPr lang="en-US" altLang="zh-CN" sz="2400" kern="0" dirty="0">
                <a:solidFill>
                  <a:srgbClr val="394C53"/>
                </a:solidFill>
              </a:rPr>
              <a:t>1</a:t>
            </a:r>
            <a:r>
              <a:rPr lang="zh-CN" altLang="en-US" sz="2400" kern="0" dirty="0">
                <a:solidFill>
                  <a:srgbClr val="394C53"/>
                </a:solidFill>
              </a:rPr>
              <a:t>寸白底照片。</a:t>
            </a:r>
          </a:p>
          <a:p>
            <a:pPr defTabSz="1218565">
              <a:lnSpc>
                <a:spcPct val="150000"/>
              </a:lnSpc>
            </a:pPr>
            <a:r>
              <a:rPr lang="en-US" altLang="zh-CN" sz="2400" kern="0" dirty="0">
                <a:solidFill>
                  <a:srgbClr val="394C53"/>
                </a:solidFill>
                <a:sym typeface="+mn-ea"/>
              </a:rPr>
              <a:t>3. </a:t>
            </a:r>
            <a:r>
              <a:rPr lang="zh-CN" altLang="en-US" sz="2400" kern="0" dirty="0">
                <a:solidFill>
                  <a:srgbClr val="394C53"/>
                </a:solidFill>
                <a:sym typeface="+mn-ea"/>
              </a:rPr>
              <a:t>护照原件（护照需保证两页以上空白护照页</a:t>
            </a:r>
            <a:r>
              <a:rPr lang="en-US" altLang="zh-CN" sz="2400" kern="0" dirty="0">
                <a:solidFill>
                  <a:srgbClr val="394C53"/>
                </a:solidFill>
                <a:sym typeface="+mn-ea"/>
              </a:rPr>
              <a:t>+6</a:t>
            </a:r>
            <a:r>
              <a:rPr lang="zh-CN" altLang="en-US" sz="2400" kern="0" dirty="0">
                <a:solidFill>
                  <a:srgbClr val="394C53"/>
                </a:solidFill>
                <a:sym typeface="+mn-ea"/>
              </a:rPr>
              <a:t>个月以上有效期）及复印件一份；</a:t>
            </a:r>
            <a:endParaRPr lang="zh-CN" altLang="en-US" sz="2400" kern="0" dirty="0">
              <a:solidFill>
                <a:srgbClr val="394C53"/>
              </a:solidFill>
            </a:endParaRPr>
          </a:p>
          <a:p>
            <a:pPr defTabSz="1218565">
              <a:lnSpc>
                <a:spcPct val="150000"/>
              </a:lnSpc>
            </a:pPr>
            <a:r>
              <a:rPr lang="en-US" altLang="zh-CN" sz="2400" kern="0" dirty="0">
                <a:solidFill>
                  <a:srgbClr val="394C53"/>
                </a:solidFill>
              </a:rPr>
              <a:t>4.</a:t>
            </a:r>
            <a:r>
              <a:rPr lang="zh-CN" altLang="en-US" sz="2400" kern="0" dirty="0">
                <a:solidFill>
                  <a:srgbClr val="394C53"/>
                </a:solidFill>
              </a:rPr>
              <a:t> 红本健康检查证明书原件及复印件（共四张）。</a:t>
            </a:r>
          </a:p>
        </p:txBody>
      </p:sp>
    </p:spTree>
    <p:extLst>
      <p:ext uri="{BB962C8B-B14F-4D97-AF65-F5344CB8AC3E}">
        <p14:creationId xmlns:p14="http://schemas.microsoft.com/office/powerpoint/2010/main" val="418365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286393"/>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三、工作签</a:t>
            </a:r>
            <a:endParaRPr lang="zh-CN" altLang="en-US"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593844" y="1883260"/>
            <a:ext cx="10703830" cy="4708981"/>
          </a:xfrm>
          <a:prstGeom prst="rect">
            <a:avLst/>
          </a:prstGeom>
        </p:spPr>
        <p:txBody>
          <a:bodyPr wrap="square">
            <a:spAutoFit/>
          </a:bodyPr>
          <a:lstStyle/>
          <a:p>
            <a:pPr defTabSz="1218565"/>
            <a:r>
              <a:rPr lang="zh-CN" altLang="en-US" sz="2400" b="1" kern="0" dirty="0" smtClean="0">
                <a:solidFill>
                  <a:srgbClr val="FF0000"/>
                </a:solidFill>
              </a:rPr>
              <a:t>                                                           注意</a:t>
            </a:r>
            <a:r>
              <a:rPr lang="zh-CN" altLang="en-US" sz="2400" b="1" kern="0" dirty="0">
                <a:solidFill>
                  <a:srgbClr val="FF0000"/>
                </a:solidFill>
              </a:rPr>
              <a:t>事项：</a:t>
            </a:r>
          </a:p>
          <a:p>
            <a:pPr defTabSz="1218565">
              <a:lnSpc>
                <a:spcPct val="150000"/>
              </a:lnSpc>
            </a:pPr>
            <a:r>
              <a:rPr lang="en-US" altLang="zh-CN" sz="2000" kern="0" dirty="0">
                <a:solidFill>
                  <a:prstClr val="black"/>
                </a:solidFill>
              </a:rPr>
              <a:t>1. </a:t>
            </a:r>
            <a:r>
              <a:rPr lang="zh-CN" altLang="en-US" sz="2000" kern="0" dirty="0">
                <a:solidFill>
                  <a:prstClr val="black"/>
                </a:solidFill>
              </a:rPr>
              <a:t>工作签办理时间目前大致为</a:t>
            </a:r>
            <a:r>
              <a:rPr lang="en-US" altLang="zh-CN" sz="2400" kern="0" dirty="0">
                <a:solidFill>
                  <a:srgbClr val="FF0000"/>
                </a:solidFill>
              </a:rPr>
              <a:t>1-2</a:t>
            </a:r>
            <a:r>
              <a:rPr lang="zh-CN" altLang="en-US" sz="2400" kern="0" dirty="0">
                <a:solidFill>
                  <a:srgbClr val="FF0000"/>
                </a:solidFill>
              </a:rPr>
              <a:t>个半月</a:t>
            </a:r>
            <a:r>
              <a:rPr lang="zh-CN" altLang="en-US" sz="2000" kern="0" dirty="0">
                <a:solidFill>
                  <a:prstClr val="black"/>
                </a:solidFill>
              </a:rPr>
              <a:t>，请办理人员提前做好工作安排。</a:t>
            </a:r>
          </a:p>
          <a:p>
            <a:pPr defTabSz="1218565">
              <a:lnSpc>
                <a:spcPct val="150000"/>
              </a:lnSpc>
            </a:pPr>
            <a:r>
              <a:rPr lang="en-US" altLang="zh-CN" sz="2000" kern="0" dirty="0">
                <a:solidFill>
                  <a:prstClr val="black"/>
                </a:solidFill>
              </a:rPr>
              <a:t>2. </a:t>
            </a:r>
            <a:r>
              <a:rPr lang="zh-CN" altLang="en-US" sz="2000" b="1" kern="0" dirty="0">
                <a:solidFill>
                  <a:srgbClr val="FF0000"/>
                </a:solidFill>
              </a:rPr>
              <a:t>专家签和工作签不能同时申请</a:t>
            </a:r>
            <a:r>
              <a:rPr lang="zh-CN" altLang="en-US" sz="2000" kern="0" dirty="0">
                <a:solidFill>
                  <a:prstClr val="black"/>
                </a:solidFill>
              </a:rPr>
              <a:t>，且签证一旦申请受理后无法撤销，请妥善申请签证。</a:t>
            </a:r>
          </a:p>
          <a:p>
            <a:pPr defTabSz="1218565">
              <a:lnSpc>
                <a:spcPct val="150000"/>
              </a:lnSpc>
            </a:pPr>
            <a:r>
              <a:rPr lang="en-US" altLang="zh-CN" sz="2000" kern="0" dirty="0">
                <a:solidFill>
                  <a:prstClr val="black"/>
                </a:solidFill>
              </a:rPr>
              <a:t>4. </a:t>
            </a:r>
            <a:r>
              <a:rPr lang="zh-CN" altLang="en-US" sz="2000" kern="0" dirty="0">
                <a:solidFill>
                  <a:prstClr val="black"/>
                </a:solidFill>
              </a:rPr>
              <a:t>专家签和工作签上岛后，都必须马上提交护照等资料到公司签证团队处，若延迟或者不交，则后果自己承担。</a:t>
            </a:r>
          </a:p>
          <a:p>
            <a:pPr defTabSz="1218565">
              <a:lnSpc>
                <a:spcPct val="150000"/>
              </a:lnSpc>
            </a:pPr>
            <a:r>
              <a:rPr lang="en-US" altLang="zh-CN" sz="2000" kern="0" dirty="0">
                <a:solidFill>
                  <a:prstClr val="black"/>
                </a:solidFill>
              </a:rPr>
              <a:t>3. </a:t>
            </a:r>
            <a:r>
              <a:rPr lang="zh-CN" altLang="en-US" sz="2000" kern="0" dirty="0">
                <a:solidFill>
                  <a:prstClr val="black"/>
                </a:solidFill>
              </a:rPr>
              <a:t>国内签证事宜办完后，人员需要</a:t>
            </a:r>
            <a:r>
              <a:rPr lang="zh-CN" altLang="en-US" sz="2000" b="1" kern="0" dirty="0">
                <a:solidFill>
                  <a:srgbClr val="FF0000"/>
                </a:solidFill>
              </a:rPr>
              <a:t>在三个月有效期内去文莱</a:t>
            </a:r>
            <a:r>
              <a:rPr lang="zh-CN" altLang="en-US" sz="2000" kern="0" dirty="0">
                <a:solidFill>
                  <a:prstClr val="black"/>
                </a:solidFill>
              </a:rPr>
              <a:t>，去文莱时仍需上交有效的体检资料（包括中英文体检报告，健康证，</a:t>
            </a:r>
            <a:r>
              <a:rPr lang="en-US" altLang="zh-CN" sz="2000" kern="0" dirty="0">
                <a:solidFill>
                  <a:prstClr val="black"/>
                </a:solidFill>
              </a:rPr>
              <a:t>X</a:t>
            </a:r>
            <a:r>
              <a:rPr lang="zh-CN" altLang="en-US" sz="2000" kern="0" dirty="0">
                <a:solidFill>
                  <a:prstClr val="black"/>
                </a:solidFill>
              </a:rPr>
              <a:t>光片等），护照等，请人员妥善安排行程，避免体检报告过期。</a:t>
            </a:r>
          </a:p>
          <a:p>
            <a:pPr defTabSz="1218565">
              <a:lnSpc>
                <a:spcPct val="150000"/>
              </a:lnSpc>
            </a:pPr>
            <a:r>
              <a:rPr lang="en-US" altLang="zh-CN" sz="2000" kern="0" dirty="0">
                <a:solidFill>
                  <a:prstClr val="black"/>
                </a:solidFill>
              </a:rPr>
              <a:t>4. </a:t>
            </a:r>
            <a:r>
              <a:rPr lang="zh-CN" altLang="en-US" sz="2000" kern="0" dirty="0">
                <a:solidFill>
                  <a:prstClr val="black"/>
                </a:solidFill>
              </a:rPr>
              <a:t>人员持工作签入境文莱之后，尽量避免频繁回国，若必须回国的也需在文莱办理完所有签证事宜后方可回国。</a:t>
            </a:r>
          </a:p>
        </p:txBody>
      </p:sp>
    </p:spTree>
    <p:extLst>
      <p:ext uri="{BB962C8B-B14F-4D97-AF65-F5344CB8AC3E}">
        <p14:creationId xmlns:p14="http://schemas.microsoft.com/office/powerpoint/2010/main" val="332591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132405"/>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四、家属签</a:t>
            </a:r>
            <a:endParaRPr lang="zh-CN" altLang="en-US"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548029" y="1724102"/>
            <a:ext cx="11422967" cy="4154984"/>
          </a:xfrm>
          <a:prstGeom prst="rect">
            <a:avLst/>
          </a:prstGeom>
        </p:spPr>
        <p:txBody>
          <a:bodyPr wrap="square">
            <a:spAutoFit/>
          </a:bodyPr>
          <a:lstStyle/>
          <a:p>
            <a:pPr defTabSz="1218565"/>
            <a:r>
              <a:rPr lang="zh-CN" altLang="en-US" sz="2400" b="1" kern="0" dirty="0" smtClean="0">
                <a:solidFill>
                  <a:srgbClr val="FF0000"/>
                </a:solidFill>
              </a:rPr>
              <a:t>                                                            </a:t>
            </a:r>
            <a:endParaRPr lang="zh-CN" altLang="en-US" sz="2400" b="1" kern="0" dirty="0">
              <a:solidFill>
                <a:srgbClr val="FF0000"/>
              </a:solidFill>
            </a:endParaRPr>
          </a:p>
          <a:p>
            <a:pPr>
              <a:lnSpc>
                <a:spcPct val="150000"/>
              </a:lnSpc>
            </a:pPr>
            <a:r>
              <a:rPr lang="zh-CN" altLang="en-US" sz="2000" dirty="0">
                <a:solidFill>
                  <a:prstClr val="black"/>
                </a:solidFill>
              </a:rPr>
              <a:t>持工作签人员在文莱工作期间，如有家属前来探望的，可申请办理家属签证：</a:t>
            </a:r>
          </a:p>
          <a:p>
            <a:pPr>
              <a:lnSpc>
                <a:spcPct val="150000"/>
              </a:lnSpc>
            </a:pPr>
            <a:r>
              <a:rPr lang="zh-CN" altLang="en-US" sz="2000" dirty="0">
                <a:solidFill>
                  <a:prstClr val="black"/>
                </a:solidFill>
              </a:rPr>
              <a:t>（1）</a:t>
            </a:r>
            <a:r>
              <a:rPr lang="zh-CN" altLang="en-US" sz="2000" dirty="0">
                <a:solidFill>
                  <a:srgbClr val="FF0000"/>
                </a:solidFill>
              </a:rPr>
              <a:t>探亲驻文莱时间在两周内</a:t>
            </a:r>
            <a:r>
              <a:rPr lang="zh-CN" altLang="en-US" sz="2000" dirty="0">
                <a:solidFill>
                  <a:prstClr val="black"/>
                </a:solidFill>
              </a:rPr>
              <a:t>，可申请办理短期旅游签。所需材料为家属护照，入境单。</a:t>
            </a:r>
          </a:p>
          <a:p>
            <a:pPr>
              <a:lnSpc>
                <a:spcPct val="150000"/>
              </a:lnSpc>
            </a:pPr>
            <a:r>
              <a:rPr lang="zh-CN" altLang="en-US" sz="2000" dirty="0">
                <a:solidFill>
                  <a:prstClr val="black"/>
                </a:solidFill>
              </a:rPr>
              <a:t>（2）探亲时间在</a:t>
            </a:r>
            <a:r>
              <a:rPr lang="zh-CN" altLang="en-US" sz="2000" dirty="0">
                <a:solidFill>
                  <a:srgbClr val="FF0000"/>
                </a:solidFill>
              </a:rPr>
              <a:t>两周以上三个月以内</a:t>
            </a:r>
            <a:r>
              <a:rPr lang="zh-CN" altLang="en-US" sz="2000" dirty="0">
                <a:solidFill>
                  <a:prstClr val="black"/>
                </a:solidFill>
              </a:rPr>
              <a:t>，可申请办理长期旅游签。所需材料为员工的工作签证、家属护照、邀请函。</a:t>
            </a:r>
          </a:p>
          <a:p>
            <a:pPr>
              <a:lnSpc>
                <a:spcPct val="150000"/>
              </a:lnSpc>
            </a:pPr>
            <a:r>
              <a:rPr lang="zh-CN" altLang="en-US" sz="2000" dirty="0">
                <a:solidFill>
                  <a:prstClr val="black"/>
                </a:solidFill>
              </a:rPr>
              <a:t>（3）探亲时间在</a:t>
            </a:r>
            <a:r>
              <a:rPr lang="zh-CN" altLang="en-US" sz="2000" dirty="0">
                <a:solidFill>
                  <a:srgbClr val="FF0000"/>
                </a:solidFill>
              </a:rPr>
              <a:t>三个月及以上</a:t>
            </a:r>
            <a:r>
              <a:rPr lang="zh-CN" altLang="en-US" sz="2000" dirty="0">
                <a:solidFill>
                  <a:prstClr val="black"/>
                </a:solidFill>
              </a:rPr>
              <a:t>，可申请家属签证。家属签证的停留时间跟随员工的工作签时间。所需材料为体检报告，结婚证或子女出生证明，户籍证明，英文版公证书、护照</a:t>
            </a:r>
            <a:r>
              <a:rPr lang="zh-CN" altLang="en-US" sz="2000" dirty="0" smtClean="0">
                <a:solidFill>
                  <a:prstClr val="black"/>
                </a:solidFill>
              </a:rPr>
              <a:t>。</a:t>
            </a:r>
            <a:endParaRPr lang="en-US" altLang="zh-CN" sz="2000" dirty="0">
              <a:solidFill>
                <a:prstClr val="black"/>
              </a:solidFill>
            </a:endParaRPr>
          </a:p>
          <a:p>
            <a:pPr>
              <a:lnSpc>
                <a:spcPct val="150000"/>
              </a:lnSpc>
            </a:pPr>
            <a:r>
              <a:rPr lang="zh-CN" altLang="en-US" sz="2000" dirty="0">
                <a:solidFill>
                  <a:prstClr val="black"/>
                </a:solidFill>
              </a:rPr>
              <a:t>以上为申请家属批文所需资料，具体可咨询公司签证团队</a:t>
            </a:r>
          </a:p>
          <a:p>
            <a:pPr>
              <a:lnSpc>
                <a:spcPct val="150000"/>
              </a:lnSpc>
            </a:pPr>
            <a:r>
              <a:rPr lang="zh-CN" altLang="en-US" sz="2000" dirty="0">
                <a:solidFill>
                  <a:prstClr val="black"/>
                </a:solidFill>
              </a:rPr>
              <a:t>注：所需材料由员工自行准备，并到相关部门申请。</a:t>
            </a:r>
          </a:p>
        </p:txBody>
      </p:sp>
    </p:spTree>
    <p:extLst>
      <p:ext uri="{BB962C8B-B14F-4D97-AF65-F5344CB8AC3E}">
        <p14:creationId xmlns:p14="http://schemas.microsoft.com/office/powerpoint/2010/main" val="301154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132405"/>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 四、家属签</a:t>
            </a:r>
            <a:endParaRPr lang="zh-CN" altLang="en-US"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签证管理规定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393895" y="1571839"/>
            <a:ext cx="11422967" cy="4524315"/>
          </a:xfrm>
          <a:prstGeom prst="rect">
            <a:avLst/>
          </a:prstGeom>
        </p:spPr>
        <p:txBody>
          <a:bodyPr wrap="square">
            <a:spAutoFit/>
          </a:bodyPr>
          <a:lstStyle/>
          <a:p>
            <a:pPr defTabSz="1218565"/>
            <a:r>
              <a:rPr lang="zh-CN" altLang="en-US" sz="2400" b="1" kern="0" dirty="0" smtClean="0">
                <a:solidFill>
                  <a:srgbClr val="FF0000"/>
                </a:solidFill>
              </a:rPr>
              <a:t>                                                            </a:t>
            </a:r>
            <a:endParaRPr lang="zh-CN" altLang="en-US" sz="2400" b="1" kern="0" dirty="0">
              <a:solidFill>
                <a:srgbClr val="FF0000"/>
              </a:solidFill>
            </a:endParaRPr>
          </a:p>
          <a:p>
            <a:pPr defTabSz="1218565"/>
            <a:r>
              <a:rPr lang="zh-CN" altLang="en-US" sz="2400" kern="0" dirty="0">
                <a:solidFill>
                  <a:srgbClr val="394C53"/>
                </a:solidFill>
              </a:rPr>
              <a:t>获得家属签批文后，国内签证事宜可由公司代办，签证相关费用均由员工自行承担。</a:t>
            </a:r>
            <a:endParaRPr lang="en-US" altLang="zh-CN" sz="2400" kern="0" dirty="0">
              <a:solidFill>
                <a:srgbClr val="394C53"/>
              </a:solidFill>
            </a:endParaRPr>
          </a:p>
          <a:p>
            <a:pPr defTabSz="1218565"/>
            <a:endParaRPr lang="en-US" altLang="zh-CN" sz="2400" kern="0" dirty="0">
              <a:solidFill>
                <a:srgbClr val="394C53"/>
              </a:solidFill>
            </a:endParaRPr>
          </a:p>
          <a:p>
            <a:pPr defTabSz="1218565"/>
            <a:r>
              <a:rPr lang="zh-CN" altLang="en-US" sz="2400" kern="0" dirty="0">
                <a:solidFill>
                  <a:srgbClr val="394C53"/>
                </a:solidFill>
              </a:rPr>
              <a:t>办理所需材料：</a:t>
            </a:r>
            <a:endParaRPr lang="en-US" altLang="zh-CN" sz="2400" kern="0" dirty="0">
              <a:solidFill>
                <a:srgbClr val="394C53"/>
              </a:solidFill>
            </a:endParaRPr>
          </a:p>
          <a:p>
            <a:pPr defTabSz="1218565"/>
            <a:r>
              <a:rPr lang="en-US" altLang="zh-CN" sz="2400" dirty="0">
                <a:solidFill>
                  <a:prstClr val="black"/>
                </a:solidFill>
              </a:rPr>
              <a:t>1</a:t>
            </a:r>
            <a:r>
              <a:rPr lang="zh-CN" altLang="en-US" sz="2400" dirty="0">
                <a:solidFill>
                  <a:prstClr val="black"/>
                </a:solidFill>
              </a:rPr>
              <a:t>、工作签员工护照个人信息那一面的复印件和工作签批注的复印件</a:t>
            </a:r>
            <a:br>
              <a:rPr lang="zh-CN" altLang="en-US" sz="2400" dirty="0">
                <a:solidFill>
                  <a:prstClr val="black"/>
                </a:solidFill>
              </a:rPr>
            </a:br>
            <a:r>
              <a:rPr lang="en-US" altLang="zh-CN" sz="2400" dirty="0">
                <a:solidFill>
                  <a:prstClr val="black"/>
                </a:solidFill>
              </a:rPr>
              <a:t>2</a:t>
            </a:r>
            <a:r>
              <a:rPr lang="zh-CN" altLang="en-US" sz="2400" dirty="0">
                <a:solidFill>
                  <a:prstClr val="black"/>
                </a:solidFill>
              </a:rPr>
              <a:t>、公司介绍信</a:t>
            </a:r>
            <a:br>
              <a:rPr lang="zh-CN" altLang="en-US" sz="2400" dirty="0">
                <a:solidFill>
                  <a:prstClr val="black"/>
                </a:solidFill>
              </a:rPr>
            </a:br>
            <a:r>
              <a:rPr lang="en-US" altLang="zh-CN" sz="2400" dirty="0">
                <a:solidFill>
                  <a:prstClr val="black"/>
                </a:solidFill>
              </a:rPr>
              <a:t>3</a:t>
            </a:r>
            <a:r>
              <a:rPr lang="zh-CN" altLang="en-US" sz="2400" dirty="0">
                <a:solidFill>
                  <a:prstClr val="black"/>
                </a:solidFill>
              </a:rPr>
              <a:t>、申请人护照原件和复印件</a:t>
            </a:r>
            <a:br>
              <a:rPr lang="zh-CN" altLang="en-US" sz="2400" dirty="0">
                <a:solidFill>
                  <a:prstClr val="black"/>
                </a:solidFill>
              </a:rPr>
            </a:br>
            <a:r>
              <a:rPr lang="en-US" altLang="zh-CN" sz="2400" dirty="0">
                <a:solidFill>
                  <a:prstClr val="black"/>
                </a:solidFill>
              </a:rPr>
              <a:t>4</a:t>
            </a:r>
            <a:r>
              <a:rPr lang="zh-CN" altLang="en-US" sz="2400" dirty="0">
                <a:solidFill>
                  <a:prstClr val="black"/>
                </a:solidFill>
              </a:rPr>
              <a:t>、机票订单</a:t>
            </a:r>
            <a:br>
              <a:rPr lang="zh-CN" altLang="en-US" sz="2400" dirty="0">
                <a:solidFill>
                  <a:prstClr val="black"/>
                </a:solidFill>
              </a:rPr>
            </a:br>
            <a:r>
              <a:rPr lang="en-US" altLang="zh-CN" sz="2400" dirty="0">
                <a:solidFill>
                  <a:prstClr val="black"/>
                </a:solidFill>
              </a:rPr>
              <a:t>5</a:t>
            </a:r>
            <a:r>
              <a:rPr lang="zh-CN" altLang="en-US" sz="2400" dirty="0">
                <a:solidFill>
                  <a:prstClr val="black"/>
                </a:solidFill>
              </a:rPr>
              <a:t>、签证申请表（</a:t>
            </a:r>
            <a:r>
              <a:rPr lang="en-US" altLang="zh-CN" sz="2400" dirty="0">
                <a:solidFill>
                  <a:prstClr val="black"/>
                </a:solidFill>
              </a:rPr>
              <a:t>Purpose of Entry </a:t>
            </a:r>
            <a:r>
              <a:rPr lang="zh-CN" altLang="en-US" sz="2400" dirty="0">
                <a:solidFill>
                  <a:prstClr val="black"/>
                </a:solidFill>
              </a:rPr>
              <a:t>选择 </a:t>
            </a:r>
            <a:r>
              <a:rPr lang="en-US" altLang="zh-CN" sz="2400" dirty="0">
                <a:solidFill>
                  <a:prstClr val="black"/>
                </a:solidFill>
              </a:rPr>
              <a:t>As </a:t>
            </a:r>
            <a:r>
              <a:rPr lang="en-US" altLang="zh-CN" sz="2400" dirty="0" err="1">
                <a:solidFill>
                  <a:prstClr val="black"/>
                </a:solidFill>
              </a:rPr>
              <a:t>Dependant</a:t>
            </a:r>
            <a:r>
              <a:rPr lang="en-US" altLang="zh-CN" sz="2400" dirty="0">
                <a:solidFill>
                  <a:prstClr val="black"/>
                </a:solidFill>
              </a:rPr>
              <a:t>;  Type of visa required </a:t>
            </a:r>
            <a:r>
              <a:rPr lang="zh-CN" altLang="en-US" sz="2400" dirty="0">
                <a:solidFill>
                  <a:prstClr val="black"/>
                </a:solidFill>
              </a:rPr>
              <a:t>选择 </a:t>
            </a:r>
            <a:r>
              <a:rPr lang="en-US" altLang="zh-CN" sz="2400" dirty="0">
                <a:solidFill>
                  <a:prstClr val="black"/>
                </a:solidFill>
              </a:rPr>
              <a:t>Standard Single Entry) ; </a:t>
            </a:r>
            <a:r>
              <a:rPr lang="zh-CN" altLang="en-US" sz="2400" dirty="0">
                <a:solidFill>
                  <a:prstClr val="black"/>
                </a:solidFill>
              </a:rPr>
              <a:t>右上角贴一张二寸白底照片</a:t>
            </a:r>
            <a:br>
              <a:rPr lang="zh-CN" altLang="en-US" sz="2400" dirty="0">
                <a:solidFill>
                  <a:prstClr val="black"/>
                </a:solidFill>
              </a:rPr>
            </a:br>
            <a:r>
              <a:rPr lang="en-US" altLang="zh-CN" sz="2400" dirty="0">
                <a:solidFill>
                  <a:prstClr val="black"/>
                </a:solidFill>
              </a:rPr>
              <a:t>6</a:t>
            </a:r>
            <a:r>
              <a:rPr lang="zh-CN" altLang="en-US" sz="2400" dirty="0">
                <a:solidFill>
                  <a:prstClr val="black"/>
                </a:solidFill>
              </a:rPr>
              <a:t>、家属签批文</a:t>
            </a:r>
            <a:br>
              <a:rPr lang="zh-CN" altLang="en-US" sz="2400" dirty="0">
                <a:solidFill>
                  <a:prstClr val="black"/>
                </a:solidFill>
              </a:rPr>
            </a:br>
            <a:r>
              <a:rPr lang="en-US" altLang="zh-CN" sz="2400" dirty="0">
                <a:solidFill>
                  <a:prstClr val="black"/>
                </a:solidFill>
              </a:rPr>
              <a:t>7</a:t>
            </a:r>
            <a:r>
              <a:rPr lang="zh-CN" altLang="en-US" sz="2400" dirty="0">
                <a:solidFill>
                  <a:prstClr val="black"/>
                </a:solidFill>
              </a:rPr>
              <a:t>、签证费用</a:t>
            </a:r>
            <a:r>
              <a:rPr lang="en-US" altLang="zh-CN" sz="2400" dirty="0">
                <a:solidFill>
                  <a:prstClr val="black"/>
                </a:solidFill>
              </a:rPr>
              <a:t>100</a:t>
            </a:r>
            <a:r>
              <a:rPr lang="zh-CN" altLang="en-US" sz="2400" dirty="0">
                <a:solidFill>
                  <a:prstClr val="black"/>
                </a:solidFill>
              </a:rPr>
              <a:t>元人民币，快递费用来回</a:t>
            </a:r>
            <a:r>
              <a:rPr lang="en-US" altLang="zh-CN" sz="2400" dirty="0">
                <a:solidFill>
                  <a:prstClr val="black"/>
                </a:solidFill>
              </a:rPr>
              <a:t>50</a:t>
            </a:r>
            <a:r>
              <a:rPr lang="zh-CN" altLang="en-US" sz="2400" dirty="0">
                <a:solidFill>
                  <a:prstClr val="black"/>
                </a:solidFill>
              </a:rPr>
              <a:t>元（自理）</a:t>
            </a:r>
            <a:endParaRPr lang="zh-CN" altLang="en-US" sz="2400" kern="0" dirty="0">
              <a:solidFill>
                <a:srgbClr val="394C53"/>
              </a:solidFill>
            </a:endParaRPr>
          </a:p>
        </p:txBody>
      </p:sp>
    </p:spTree>
    <p:extLst>
      <p:ext uri="{BB962C8B-B14F-4D97-AF65-F5344CB8AC3E}">
        <p14:creationId xmlns:p14="http://schemas.microsoft.com/office/powerpoint/2010/main" val="249943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08" y="1159252"/>
            <a:ext cx="3916363" cy="400110"/>
          </a:xfrm>
          <a:prstGeom prst="rect">
            <a:avLst/>
          </a:prstGeom>
        </p:spPr>
        <p:txBody>
          <a:bodyPr>
            <a:spAutoFit/>
          </a:bodyPr>
          <a:lstStyle/>
          <a:p>
            <a:r>
              <a:rPr lang="zh-CN" altLang="en-US" sz="2000" b="1" kern="0" dirty="0" smtClean="0">
                <a:solidFill>
                  <a:prstClr val="black"/>
                </a:solidFill>
                <a:latin typeface="微软雅黑" panose="020B0503020204020204" charset="-122"/>
                <a:ea typeface="微软雅黑" panose="020B0503020204020204" charset="-122"/>
              </a:rPr>
              <a:t> 一</a:t>
            </a:r>
            <a:r>
              <a:rPr lang="zh-CN" altLang="en-US" sz="2000" b="1" kern="0" dirty="0">
                <a:solidFill>
                  <a:prstClr val="black"/>
                </a:solidFill>
                <a:latin typeface="微软雅黑" panose="020B0503020204020204" charset="-122"/>
                <a:ea typeface="微软雅黑" panose="020B0503020204020204" charset="-122"/>
              </a:rPr>
              <a:t>、休假与假期</a:t>
            </a:r>
            <a:endParaRPr lang="en-US" altLang="zh-CN" sz="20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059457" y="500075"/>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483388" y="1511097"/>
            <a:ext cx="10896604" cy="819455"/>
          </a:xfrm>
          <a:prstGeom prst="rect">
            <a:avLst/>
          </a:prstGeom>
        </p:spPr>
        <p:txBody>
          <a:bodyPr wrap="square">
            <a:spAutoFit/>
          </a:bodyPr>
          <a:lstStyle/>
          <a:p>
            <a:pPr>
              <a:lnSpc>
                <a:spcPct val="150000"/>
              </a:lnSpc>
            </a:pPr>
            <a:r>
              <a:rPr lang="zh-CN" altLang="en-US" b="1" dirty="0">
                <a:solidFill>
                  <a:prstClr val="black"/>
                </a:solidFill>
                <a:latin typeface="黑体" panose="02010609060101010101" pitchFamily="49" charset="-122"/>
                <a:ea typeface="黑体" panose="02010609060101010101" pitchFamily="49" charset="-122"/>
              </a:rPr>
              <a:t>（九）路程</a:t>
            </a:r>
            <a:r>
              <a:rPr lang="zh-CN" altLang="en-US" b="1" dirty="0" smtClean="0">
                <a:solidFill>
                  <a:prstClr val="black"/>
                </a:solidFill>
                <a:latin typeface="黑体" panose="02010609060101010101" pitchFamily="49" charset="-122"/>
                <a:ea typeface="黑体" panose="02010609060101010101" pitchFamily="49" charset="-122"/>
              </a:rPr>
              <a:t>假</a:t>
            </a:r>
            <a:r>
              <a:rPr lang="en-US" altLang="zh-CN" b="1" dirty="0">
                <a:solidFill>
                  <a:prstClr val="black"/>
                </a:solidFill>
                <a:latin typeface="黑体" panose="02010609060101010101" pitchFamily="49" charset="-122"/>
                <a:ea typeface="黑体" panose="02010609060101010101" pitchFamily="49" charset="-122"/>
              </a:rPr>
              <a:t> </a:t>
            </a:r>
            <a:r>
              <a:rPr lang="en-US" altLang="zh-CN" b="1" dirty="0" smtClean="0">
                <a:solidFill>
                  <a:prstClr val="black"/>
                </a:solidFill>
                <a:latin typeface="黑体" panose="02010609060101010101" pitchFamily="49" charset="-122"/>
                <a:ea typeface="黑体" panose="02010609060101010101" pitchFamily="49" charset="-122"/>
              </a:rPr>
              <a:t>  </a:t>
            </a:r>
            <a:r>
              <a:rPr lang="zh-CN" altLang="en-US" sz="1600" dirty="0" smtClean="0">
                <a:solidFill>
                  <a:prstClr val="black"/>
                </a:solidFill>
                <a:latin typeface="宋体" panose="02010600030101010101" pitchFamily="2" charset="-122"/>
              </a:rPr>
              <a:t>中国籍</a:t>
            </a:r>
            <a:r>
              <a:rPr lang="zh-CN" altLang="en-US" sz="1600" dirty="0">
                <a:solidFill>
                  <a:prstClr val="black"/>
                </a:solidFill>
                <a:latin typeface="宋体" panose="02010600030101010101" pitchFamily="2" charset="-122"/>
              </a:rPr>
              <a:t>员工婚丧假</a:t>
            </a:r>
            <a:r>
              <a:rPr lang="en-US" altLang="zh-CN" sz="1600" dirty="0">
                <a:solidFill>
                  <a:prstClr val="black"/>
                </a:solidFill>
                <a:latin typeface="宋体" panose="02010600030101010101" pitchFamily="2" charset="-122"/>
              </a:rPr>
              <a:t>/</a:t>
            </a:r>
            <a:r>
              <a:rPr lang="zh-CN" altLang="en-US" sz="1600" dirty="0">
                <a:solidFill>
                  <a:prstClr val="black"/>
                </a:solidFill>
                <a:latin typeface="宋体" panose="02010600030101010101" pitchFamily="2" charset="-122"/>
              </a:rPr>
              <a:t>生育假（需回国的）、回国休假（一年两次），按国内机场到户籍（家庭）所在地距离出具相关证明，分级给予路程假</a:t>
            </a:r>
            <a:r>
              <a:rPr lang="zh-CN" altLang="en-US" sz="1600" b="1" dirty="0">
                <a:solidFill>
                  <a:srgbClr val="FF0000"/>
                </a:solidFill>
                <a:latin typeface="宋体" panose="02010600030101010101" pitchFamily="2" charset="-122"/>
              </a:rPr>
              <a:t>：一级：往返</a:t>
            </a:r>
            <a:r>
              <a:rPr lang="en-US" altLang="zh-CN" sz="1600" b="1" dirty="0">
                <a:solidFill>
                  <a:srgbClr val="FF0000"/>
                </a:solidFill>
                <a:latin typeface="宋体" panose="02010600030101010101" pitchFamily="2" charset="-122"/>
              </a:rPr>
              <a:t>1</a:t>
            </a:r>
            <a:r>
              <a:rPr lang="zh-CN" altLang="en-US" sz="1600" b="1" dirty="0">
                <a:solidFill>
                  <a:srgbClr val="FF0000"/>
                </a:solidFill>
                <a:latin typeface="宋体" panose="02010600030101010101" pitchFamily="2" charset="-122"/>
              </a:rPr>
              <a:t>天，</a:t>
            </a:r>
            <a:r>
              <a:rPr lang="en-US" altLang="zh-CN" sz="1600" b="1" dirty="0">
                <a:solidFill>
                  <a:srgbClr val="FF0000"/>
                </a:solidFill>
                <a:latin typeface="宋体" panose="02010600030101010101" pitchFamily="2" charset="-122"/>
              </a:rPr>
              <a:t>2</a:t>
            </a:r>
            <a:r>
              <a:rPr lang="zh-CN" altLang="en-US" sz="1600" b="1" dirty="0">
                <a:solidFill>
                  <a:srgbClr val="FF0000"/>
                </a:solidFill>
                <a:latin typeface="宋体" panose="02010600030101010101" pitchFamily="2" charset="-122"/>
              </a:rPr>
              <a:t>级：往返</a:t>
            </a:r>
            <a:r>
              <a:rPr lang="en-US" altLang="zh-CN" sz="1600" b="1" dirty="0">
                <a:solidFill>
                  <a:srgbClr val="FF0000"/>
                </a:solidFill>
                <a:latin typeface="宋体" panose="02010600030101010101" pitchFamily="2" charset="-122"/>
              </a:rPr>
              <a:t>2</a:t>
            </a:r>
            <a:r>
              <a:rPr lang="zh-CN" altLang="en-US" sz="1600" b="1" dirty="0">
                <a:solidFill>
                  <a:srgbClr val="FF0000"/>
                </a:solidFill>
                <a:latin typeface="宋体" panose="02010600030101010101" pitchFamily="2" charset="-122"/>
              </a:rPr>
              <a:t>天，</a:t>
            </a:r>
            <a:r>
              <a:rPr lang="en-US" altLang="zh-CN" sz="1600" b="1" dirty="0">
                <a:solidFill>
                  <a:srgbClr val="FF0000"/>
                </a:solidFill>
                <a:latin typeface="宋体" panose="02010600030101010101" pitchFamily="2" charset="-122"/>
              </a:rPr>
              <a:t>3</a:t>
            </a:r>
            <a:r>
              <a:rPr lang="zh-CN" altLang="en-US" sz="1600" b="1" dirty="0">
                <a:solidFill>
                  <a:srgbClr val="FF0000"/>
                </a:solidFill>
                <a:latin typeface="宋体" panose="02010600030101010101" pitchFamily="2" charset="-122"/>
              </a:rPr>
              <a:t>级：往返</a:t>
            </a:r>
            <a:r>
              <a:rPr lang="en-US" altLang="zh-CN" sz="1600" b="1" dirty="0">
                <a:solidFill>
                  <a:srgbClr val="FF0000"/>
                </a:solidFill>
                <a:latin typeface="宋体" panose="02010600030101010101" pitchFamily="2" charset="-122"/>
              </a:rPr>
              <a:t>3</a:t>
            </a:r>
            <a:r>
              <a:rPr lang="zh-CN" altLang="en-US" sz="1600" b="1" dirty="0">
                <a:solidFill>
                  <a:srgbClr val="FF0000"/>
                </a:solidFill>
                <a:latin typeface="宋体" panose="02010600030101010101" pitchFamily="2" charset="-122"/>
              </a:rPr>
              <a:t>天</a:t>
            </a:r>
            <a:r>
              <a:rPr lang="zh-CN" altLang="en-US" sz="1600" b="1" dirty="0" smtClean="0">
                <a:solidFill>
                  <a:srgbClr val="FF0000"/>
                </a:solidFill>
                <a:latin typeface="宋体" panose="02010600030101010101" pitchFamily="2" charset="-122"/>
              </a:rPr>
              <a:t>。</a:t>
            </a:r>
            <a:endParaRPr lang="en-US" altLang="zh-CN" sz="1600" b="1" dirty="0" smtClean="0">
              <a:solidFill>
                <a:srgbClr val="FF0000"/>
              </a:solidFill>
              <a:latin typeface="宋体" panose="02010600030101010101" pitchFamily="2" charset="-122"/>
            </a:endParaRPr>
          </a:p>
        </p:txBody>
      </p:sp>
      <p:sp>
        <p:nvSpPr>
          <p:cNvPr id="7" name="矩形 6"/>
          <p:cNvSpPr/>
          <p:nvPr/>
        </p:nvSpPr>
        <p:spPr>
          <a:xfrm>
            <a:off x="4101275" y="2282713"/>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a:t>
            </a:r>
            <a:r>
              <a:rPr lang="zh-CN" altLang="en-US" sz="2000" b="1" kern="0" dirty="0" smtClean="0">
                <a:solidFill>
                  <a:prstClr val="black"/>
                </a:solidFill>
                <a:latin typeface="微软雅黑" panose="020B0503020204020204" charset="-122"/>
                <a:ea typeface="微软雅黑" panose="020B0503020204020204" charset="-122"/>
              </a:rPr>
              <a:t>二、</a:t>
            </a:r>
            <a:r>
              <a:rPr lang="zh-CN" altLang="en-US" sz="2000" b="1" kern="0" dirty="0">
                <a:solidFill>
                  <a:prstClr val="black"/>
                </a:solidFill>
                <a:latin typeface="微软雅黑" panose="020B0503020204020204" charset="-122"/>
                <a:ea typeface="微软雅黑" panose="020B0503020204020204" charset="-122"/>
              </a:rPr>
              <a:t>审批原则</a:t>
            </a:r>
            <a:endParaRPr lang="en-US" altLang="zh-CN" sz="2000" b="1" kern="0" dirty="0">
              <a:solidFill>
                <a:prstClr val="black"/>
              </a:solidFill>
              <a:latin typeface="微软雅黑" panose="020B0503020204020204" charset="-122"/>
              <a:ea typeface="微软雅黑" panose="020B0503020204020204" charset="-122"/>
            </a:endParaRPr>
          </a:p>
        </p:txBody>
      </p:sp>
      <p:sp>
        <p:nvSpPr>
          <p:cNvPr id="5" name="矩形 4"/>
          <p:cNvSpPr/>
          <p:nvPr/>
        </p:nvSpPr>
        <p:spPr>
          <a:xfrm>
            <a:off x="171682" y="2542858"/>
            <a:ext cx="11701449" cy="4524315"/>
          </a:xfrm>
          <a:prstGeom prst="rect">
            <a:avLst/>
          </a:prstGeom>
        </p:spPr>
        <p:txBody>
          <a:bodyPr wrap="square">
            <a:spAutoFit/>
          </a:bodyPr>
          <a:lstStyle/>
          <a:p>
            <a:pPr>
              <a:lnSpc>
                <a:spcPct val="150000"/>
              </a:lnSpc>
            </a:pPr>
            <a:r>
              <a:rPr lang="zh-CN" altLang="en-US" sz="1600" b="1" dirty="0">
                <a:latin typeface="黑体" panose="02010609060101010101" pitchFamily="49" charset="-122"/>
                <a:ea typeface="黑体" panose="02010609060101010101" pitchFamily="49" charset="-122"/>
              </a:rPr>
              <a:t>（</a:t>
            </a:r>
            <a:r>
              <a:rPr lang="zh-CN" altLang="en-US" sz="1600" b="1" dirty="0">
                <a:latin typeface="宋体" panose="02010600030101010101" pitchFamily="2" charset="-122"/>
              </a:rPr>
              <a:t>一）</a:t>
            </a:r>
            <a:r>
              <a:rPr lang="zh-CN" altLang="zh-CN" sz="1600" dirty="0">
                <a:latin typeface="+mn-ea"/>
              </a:rPr>
              <a:t>请假离开岗位前应事先按《请假申请流程》办理，其中年休假各部门在前一年</a:t>
            </a:r>
            <a:r>
              <a:rPr lang="en-US" altLang="zh-CN" sz="1600" dirty="0">
                <a:latin typeface="+mn-ea"/>
              </a:rPr>
              <a:t>12</a:t>
            </a:r>
            <a:r>
              <a:rPr lang="zh-CN" altLang="zh-CN" sz="1600" dirty="0">
                <a:latin typeface="+mn-ea"/>
              </a:rPr>
              <a:t>月制定连休休假计划，</a:t>
            </a:r>
            <a:r>
              <a:rPr lang="zh-CN" altLang="zh-CN" sz="1600" b="1" dirty="0">
                <a:latin typeface="+mn-ea"/>
              </a:rPr>
              <a:t>其余假期需提前</a:t>
            </a:r>
            <a:r>
              <a:rPr lang="en-US" altLang="zh-CN" sz="1600" b="1" dirty="0">
                <a:latin typeface="+mn-ea"/>
              </a:rPr>
              <a:t>1</a:t>
            </a:r>
            <a:r>
              <a:rPr lang="zh-CN" altLang="zh-CN" sz="1600" b="1" dirty="0">
                <a:latin typeface="+mn-ea"/>
              </a:rPr>
              <a:t>周办理。如因急病急事，不能事先办理请假手续的，应先口头请假或委托他人请假，事后办理补假手续，</a:t>
            </a:r>
            <a:r>
              <a:rPr lang="zh-CN" altLang="zh-CN" sz="1600" b="1" dirty="0">
                <a:solidFill>
                  <a:srgbClr val="FF0000"/>
                </a:solidFill>
                <a:latin typeface="+mn-ea"/>
              </a:rPr>
              <a:t>紧急假</a:t>
            </a:r>
            <a:r>
              <a:rPr lang="en-US" altLang="zh-CN" sz="1600" b="1" dirty="0">
                <a:solidFill>
                  <a:srgbClr val="FF0000"/>
                </a:solidFill>
                <a:latin typeface="+mn-ea"/>
              </a:rPr>
              <a:t>1</a:t>
            </a:r>
            <a:r>
              <a:rPr lang="zh-CN" altLang="zh-CN" sz="1600" b="1" dirty="0">
                <a:solidFill>
                  <a:srgbClr val="FF0000"/>
                </a:solidFill>
                <a:latin typeface="+mn-ea"/>
              </a:rPr>
              <a:t>年不允许超过</a:t>
            </a:r>
            <a:r>
              <a:rPr lang="en-US" altLang="zh-CN" sz="1600" b="1" dirty="0">
                <a:solidFill>
                  <a:srgbClr val="FF0000"/>
                </a:solidFill>
                <a:latin typeface="+mn-ea"/>
              </a:rPr>
              <a:t>5</a:t>
            </a:r>
            <a:r>
              <a:rPr lang="zh-CN" altLang="zh-CN" sz="1600" b="1" dirty="0">
                <a:solidFill>
                  <a:srgbClr val="FF0000"/>
                </a:solidFill>
                <a:latin typeface="+mn-ea"/>
              </a:rPr>
              <a:t>次</a:t>
            </a:r>
            <a:r>
              <a:rPr lang="zh-CN" altLang="zh-CN" sz="1600" b="1" dirty="0">
                <a:latin typeface="+mn-ea"/>
              </a:rPr>
              <a:t>。</a:t>
            </a:r>
            <a:r>
              <a:rPr lang="zh-CN" altLang="zh-CN" sz="1600" dirty="0">
                <a:latin typeface="+mn-ea"/>
              </a:rPr>
              <a:t>预计不能按时回单位上班的，应提前办理续假手续。</a:t>
            </a:r>
          </a:p>
          <a:p>
            <a:pPr>
              <a:lnSpc>
                <a:spcPct val="150000"/>
              </a:lnSpc>
            </a:pPr>
            <a:r>
              <a:rPr lang="zh-CN" altLang="en-US" sz="1600" b="1" dirty="0">
                <a:latin typeface="+mn-ea"/>
              </a:rPr>
              <a:t>（二）</a:t>
            </a:r>
            <a:r>
              <a:rPr lang="zh-CN" altLang="zh-CN" sz="1600" dirty="0">
                <a:latin typeface="+mn-ea"/>
              </a:rPr>
              <a:t>中国籍员工回国休假需提前</a:t>
            </a:r>
            <a:r>
              <a:rPr lang="en-US" altLang="zh-CN" sz="1600" dirty="0">
                <a:latin typeface="+mn-ea"/>
              </a:rPr>
              <a:t>15</a:t>
            </a:r>
            <a:r>
              <a:rPr lang="zh-CN" altLang="zh-CN" sz="1600" dirty="0">
                <a:latin typeface="+mn-ea"/>
              </a:rPr>
              <a:t>天按《请</a:t>
            </a:r>
            <a:r>
              <a:rPr lang="en-US" altLang="zh-CN" sz="1600" dirty="0">
                <a:latin typeface="+mn-ea"/>
              </a:rPr>
              <a:t>/</a:t>
            </a:r>
            <a:r>
              <a:rPr lang="zh-CN" altLang="zh-CN" sz="1600" dirty="0">
                <a:latin typeface="+mn-ea"/>
              </a:rPr>
              <a:t>休假申请流程》向公司提出申请，并经相关领导批准后方可休假。</a:t>
            </a:r>
          </a:p>
          <a:p>
            <a:pPr>
              <a:lnSpc>
                <a:spcPct val="150000"/>
              </a:lnSpc>
            </a:pPr>
            <a:r>
              <a:rPr lang="zh-CN" altLang="en-US" sz="1600" b="1" dirty="0">
                <a:latin typeface="+mn-ea"/>
              </a:rPr>
              <a:t>（三）</a:t>
            </a:r>
            <a:r>
              <a:rPr lang="zh-CN" altLang="zh-CN" sz="1600" b="1" dirty="0">
                <a:solidFill>
                  <a:srgbClr val="FF0000"/>
                </a:solidFill>
                <a:latin typeface="+mn-ea"/>
              </a:rPr>
              <a:t>属婚丧假、年休假的：副经理以下职级人员由部门审批；副经理及以上职级人员由部门、人力资源部、分管领导审核，</a:t>
            </a:r>
            <a:r>
              <a:rPr lang="en-US" altLang="zh-CN" sz="1600" b="1" dirty="0">
                <a:solidFill>
                  <a:srgbClr val="FF0000"/>
                </a:solidFill>
                <a:latin typeface="+mn-ea"/>
              </a:rPr>
              <a:t>CEO</a:t>
            </a:r>
            <a:r>
              <a:rPr lang="zh-CN" altLang="zh-CN" sz="1600" b="1" dirty="0">
                <a:solidFill>
                  <a:srgbClr val="FF0000"/>
                </a:solidFill>
                <a:latin typeface="+mn-ea"/>
              </a:rPr>
              <a:t>审批。属病事假、生育假的：副经理以下职级人员由部门审核，人力资源部审批；副经理及以上职级人员由部门、人力资源部、分管领导审核，</a:t>
            </a:r>
            <a:r>
              <a:rPr lang="en-US" altLang="zh-CN" sz="1600" b="1" dirty="0">
                <a:solidFill>
                  <a:srgbClr val="FF0000"/>
                </a:solidFill>
                <a:latin typeface="+mn-ea"/>
              </a:rPr>
              <a:t>CEO</a:t>
            </a:r>
            <a:r>
              <a:rPr lang="zh-CN" altLang="zh-CN" sz="1600" b="1" dirty="0">
                <a:solidFill>
                  <a:srgbClr val="FF0000"/>
                </a:solidFill>
                <a:latin typeface="+mn-ea"/>
              </a:rPr>
              <a:t>审批。</a:t>
            </a:r>
            <a:r>
              <a:rPr lang="zh-CN" altLang="en-US" sz="1600" b="1" dirty="0">
                <a:solidFill>
                  <a:srgbClr val="FF0000"/>
                </a:solidFill>
                <a:latin typeface="+mn-ea"/>
              </a:rPr>
              <a:t>属回国休假的：</a:t>
            </a:r>
            <a:r>
              <a:rPr lang="zh-CN" altLang="zh-CN" sz="1600" b="1" dirty="0">
                <a:solidFill>
                  <a:srgbClr val="FF0000"/>
                </a:solidFill>
                <a:latin typeface="+mn-ea"/>
              </a:rPr>
              <a:t>副经理以下职级人员由部门审核，人力资源部</a:t>
            </a:r>
            <a:r>
              <a:rPr lang="zh-CN" altLang="en-US" sz="1600" b="1" dirty="0">
                <a:solidFill>
                  <a:srgbClr val="FF0000"/>
                </a:solidFill>
                <a:latin typeface="+mn-ea"/>
              </a:rPr>
              <a:t>、分管领导审批，</a:t>
            </a:r>
            <a:r>
              <a:rPr lang="zh-CN" altLang="zh-CN" sz="1600" b="1" dirty="0">
                <a:solidFill>
                  <a:srgbClr val="FF0000"/>
                </a:solidFill>
                <a:latin typeface="+mn-ea"/>
              </a:rPr>
              <a:t>副经理及以上职级人员由部门、人力资源部、分管领导审核，</a:t>
            </a:r>
            <a:r>
              <a:rPr lang="en-US" altLang="zh-CN" sz="1600" b="1" dirty="0">
                <a:solidFill>
                  <a:srgbClr val="FF0000"/>
                </a:solidFill>
                <a:latin typeface="+mn-ea"/>
              </a:rPr>
              <a:t>CEO</a:t>
            </a:r>
            <a:r>
              <a:rPr lang="zh-CN" altLang="zh-CN" sz="1600" b="1" dirty="0">
                <a:solidFill>
                  <a:srgbClr val="FF0000"/>
                </a:solidFill>
                <a:latin typeface="+mn-ea"/>
              </a:rPr>
              <a:t>审批</a:t>
            </a:r>
            <a:r>
              <a:rPr lang="zh-CN" altLang="en-US" sz="1600" b="1" dirty="0">
                <a:solidFill>
                  <a:srgbClr val="FF0000"/>
                </a:solidFill>
                <a:latin typeface="+mn-ea"/>
              </a:rPr>
              <a:t>。</a:t>
            </a:r>
            <a:endParaRPr lang="zh-CN" altLang="zh-CN" sz="1600" b="1" dirty="0">
              <a:solidFill>
                <a:srgbClr val="FF0000"/>
              </a:solidFill>
              <a:latin typeface="+mn-ea"/>
            </a:endParaRPr>
          </a:p>
          <a:p>
            <a:pPr>
              <a:lnSpc>
                <a:spcPct val="150000"/>
              </a:lnSpc>
            </a:pPr>
            <a:r>
              <a:rPr lang="zh-CN" altLang="en-US" sz="1600" b="1" dirty="0">
                <a:latin typeface="+mn-ea"/>
              </a:rPr>
              <a:t>（四）</a:t>
            </a:r>
            <a:r>
              <a:rPr lang="zh-CN" altLang="zh-CN" sz="1600" dirty="0">
                <a:latin typeface="+mn-ea"/>
              </a:rPr>
              <a:t>无正当理由，不按本规定办理请假手续擅自离开岗位的，或假期满后不按时上班的，按旷工处理。员工请假期间参与非法活动的，按旷工处理。</a:t>
            </a:r>
          </a:p>
          <a:p>
            <a:pPr>
              <a:lnSpc>
                <a:spcPct val="150000"/>
              </a:lnSpc>
            </a:pPr>
            <a:r>
              <a:rPr lang="zh-CN" altLang="en-US" sz="1600" b="1" dirty="0">
                <a:latin typeface="+mn-ea"/>
              </a:rPr>
              <a:t>（五）</a:t>
            </a:r>
            <a:r>
              <a:rPr lang="zh-CN" altLang="zh-CN" sz="1600" dirty="0">
                <a:latin typeface="+mn-ea"/>
              </a:rPr>
              <a:t>工作期间（含休假），如因私前往文莱以外的地区或国家，需公司出具证明的，必须提前向部门领导汇报，并在人力资源部报备。</a:t>
            </a:r>
          </a:p>
        </p:txBody>
      </p:sp>
    </p:spTree>
    <p:extLst>
      <p:ext uri="{BB962C8B-B14F-4D97-AF65-F5344CB8AC3E}">
        <p14:creationId xmlns:p14="http://schemas.microsoft.com/office/powerpoint/2010/main" val="1968185584"/>
      </p:ext>
    </p:extLst>
  </p:cSld>
  <p:clrMapOvr>
    <a:masterClrMapping/>
  </p:clrMapOvr>
  <p:timing>
    <p:tnLst>
      <p:par>
        <p:cTn id="1" dur="indefinite" restart="never" nodeType="tmRoot"/>
      </p:par>
    </p:tnLst>
    <p:bldLst>
      <p:bldP spid="9"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030219" y="1146403"/>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三、加 班</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270174" y="46208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203200" y="1377235"/>
            <a:ext cx="10896604" cy="4385816"/>
          </a:xfrm>
          <a:prstGeom prst="rect">
            <a:avLst/>
          </a:prstGeom>
        </p:spPr>
        <p:txBody>
          <a:bodyPr wrap="square">
            <a:spAutoFit/>
          </a:bodyPr>
          <a:lstStyle/>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a:t>
            </a:r>
            <a:r>
              <a:rPr lang="zh-CN" altLang="en-US" b="1" dirty="0">
                <a:solidFill>
                  <a:prstClr val="black"/>
                </a:solidFill>
                <a:latin typeface="宋体" panose="02010600030101010101" pitchFamily="2" charset="-122"/>
              </a:rPr>
              <a:t>一</a:t>
            </a:r>
            <a:r>
              <a:rPr lang="zh-CN" altLang="en-US" b="1" dirty="0" smtClean="0">
                <a:solidFill>
                  <a:prstClr val="black"/>
                </a:solidFill>
                <a:latin typeface="宋体" panose="02010600030101010101" pitchFamily="2" charset="-122"/>
              </a:rPr>
              <a:t>）</a:t>
            </a:r>
            <a:r>
              <a:rPr lang="zh-CN" altLang="en-US" b="1" dirty="0">
                <a:solidFill>
                  <a:prstClr val="black"/>
                </a:solidFill>
                <a:latin typeface="宋体" panose="02010600030101010101" pitchFamily="2" charset="-122"/>
              </a:rPr>
              <a:t>加班的审批及</a:t>
            </a:r>
            <a:r>
              <a:rPr lang="zh-CN" altLang="en-US" b="1" dirty="0" smtClean="0">
                <a:solidFill>
                  <a:prstClr val="black"/>
                </a:solidFill>
                <a:latin typeface="宋体" panose="02010600030101010101" pitchFamily="2" charset="-122"/>
              </a:rPr>
              <a:t>管理</a:t>
            </a:r>
            <a:endParaRPr lang="en-US" altLang="zh-CN" b="1" dirty="0" smtClean="0">
              <a:solidFill>
                <a:prstClr val="black"/>
              </a:solidFill>
              <a:latin typeface="宋体" panose="02010600030101010101" pitchFamily="2" charset="-122"/>
            </a:endParaRPr>
          </a:p>
          <a:p>
            <a:pPr>
              <a:lnSpc>
                <a:spcPct val="200000"/>
              </a:lnSpc>
            </a:pPr>
            <a:r>
              <a:rPr lang="en-US" altLang="zh-CN" dirty="0" smtClean="0">
                <a:solidFill>
                  <a:prstClr val="black"/>
                </a:solidFill>
                <a:latin typeface="宋体" panose="02010600030101010101" pitchFamily="2" charset="-122"/>
              </a:rPr>
              <a:t>1 </a:t>
            </a:r>
            <a:r>
              <a:rPr lang="zh-CN" altLang="en-US" b="1" dirty="0" smtClean="0">
                <a:solidFill>
                  <a:prstClr val="black"/>
                </a:solidFill>
                <a:latin typeface="宋体" panose="02010600030101010101" pitchFamily="2" charset="-122"/>
              </a:rPr>
              <a:t>通常</a:t>
            </a:r>
            <a:r>
              <a:rPr lang="zh-CN" altLang="en-US" b="1" dirty="0">
                <a:solidFill>
                  <a:prstClr val="black"/>
                </a:solidFill>
                <a:latin typeface="宋体" panose="02010600030101010101" pitchFamily="2" charset="-122"/>
              </a:rPr>
              <a:t>情况下，公司不鼓励员工超时工作。</a:t>
            </a:r>
            <a:r>
              <a:rPr lang="zh-CN" altLang="en-US" dirty="0">
                <a:solidFill>
                  <a:prstClr val="black"/>
                </a:solidFill>
                <a:latin typeface="宋体" panose="02010600030101010101" pitchFamily="2" charset="-122"/>
              </a:rPr>
              <a:t>各部门应提高员工工作效率，减少不必要的加班，控制员工加班时间并保证员工休息。确因工作需要加班时，员工也应切实履行，如无正当理由不得推诿。</a:t>
            </a:r>
          </a:p>
          <a:p>
            <a:pPr>
              <a:lnSpc>
                <a:spcPct val="200000"/>
              </a:lnSpc>
            </a:pPr>
            <a:r>
              <a:rPr lang="en-US" altLang="zh-CN" dirty="0" smtClean="0">
                <a:solidFill>
                  <a:prstClr val="black"/>
                </a:solidFill>
                <a:latin typeface="宋体" panose="02010600030101010101" pitchFamily="2" charset="-122"/>
              </a:rPr>
              <a:t>2 </a:t>
            </a:r>
            <a:r>
              <a:rPr lang="zh-CN" altLang="en-US" dirty="0" smtClean="0">
                <a:solidFill>
                  <a:prstClr val="black"/>
                </a:solidFill>
                <a:latin typeface="宋体" panose="02010600030101010101" pitchFamily="2" charset="-122"/>
              </a:rPr>
              <a:t>员工</a:t>
            </a:r>
            <a:r>
              <a:rPr lang="zh-CN" altLang="en-US" dirty="0">
                <a:solidFill>
                  <a:prstClr val="black"/>
                </a:solidFill>
                <a:latin typeface="宋体" panose="02010600030101010101" pitchFamily="2" charset="-122"/>
              </a:rPr>
              <a:t>加班应有明确内容，</a:t>
            </a:r>
            <a:r>
              <a:rPr lang="zh-CN" altLang="en-US" b="1" dirty="0">
                <a:solidFill>
                  <a:prstClr val="black"/>
                </a:solidFill>
                <a:latin typeface="宋体" panose="02010600030101010101" pitchFamily="2" charset="-122"/>
              </a:rPr>
              <a:t>并按</a:t>
            </a:r>
            <a:r>
              <a:rPr lang="en-US" altLang="zh-CN" b="1" dirty="0">
                <a:solidFill>
                  <a:prstClr val="black"/>
                </a:solidFill>
                <a:latin typeface="宋体" panose="02010600030101010101" pitchFamily="2" charset="-122"/>
              </a:rPr>
              <a:t>《</a:t>
            </a:r>
            <a:r>
              <a:rPr lang="zh-CN" altLang="en-US" b="1" dirty="0">
                <a:solidFill>
                  <a:prstClr val="black"/>
                </a:solidFill>
                <a:latin typeface="宋体" panose="02010600030101010101" pitchFamily="2" charset="-122"/>
              </a:rPr>
              <a:t>加班申请流程</a:t>
            </a:r>
            <a:r>
              <a:rPr lang="en-US" altLang="zh-CN" b="1" dirty="0">
                <a:solidFill>
                  <a:prstClr val="black"/>
                </a:solidFill>
                <a:latin typeface="宋体" panose="02010600030101010101" pitchFamily="2" charset="-122"/>
              </a:rPr>
              <a:t>》</a:t>
            </a:r>
            <a:r>
              <a:rPr lang="zh-CN" altLang="en-US" b="1" dirty="0">
                <a:solidFill>
                  <a:prstClr val="black"/>
                </a:solidFill>
                <a:latin typeface="宋体" panose="02010600030101010101" pitchFamily="2" charset="-122"/>
              </a:rPr>
              <a:t>预先办理申请，确实无法及时申请的，应当在次日工作日补办，加班后应对实际加班时间进行确认，</a:t>
            </a:r>
            <a:r>
              <a:rPr lang="zh-CN" altLang="en-US" dirty="0">
                <a:solidFill>
                  <a:prstClr val="black"/>
                </a:solidFill>
                <a:latin typeface="宋体" panose="02010600030101010101" pitchFamily="2" charset="-122"/>
              </a:rPr>
              <a:t>并应有明确的工作成果或进展。无明确工作内容或申请未获得批准的加班不作计算。</a:t>
            </a:r>
          </a:p>
          <a:p>
            <a:pPr>
              <a:lnSpc>
                <a:spcPct val="200000"/>
              </a:lnSpc>
            </a:pPr>
            <a:r>
              <a:rPr lang="en-US" altLang="zh-CN" dirty="0" smtClean="0">
                <a:solidFill>
                  <a:prstClr val="black"/>
                </a:solidFill>
                <a:latin typeface="宋体" panose="02010600030101010101" pitchFamily="2" charset="-122"/>
              </a:rPr>
              <a:t>3 </a:t>
            </a:r>
            <a:r>
              <a:rPr lang="zh-CN" altLang="en-US" dirty="0" smtClean="0">
                <a:solidFill>
                  <a:prstClr val="black"/>
                </a:solidFill>
                <a:latin typeface="宋体" panose="02010600030101010101" pitchFamily="2" charset="-122"/>
              </a:rPr>
              <a:t>副经理</a:t>
            </a:r>
            <a:r>
              <a:rPr lang="zh-CN" altLang="en-US" dirty="0">
                <a:solidFill>
                  <a:prstClr val="black"/>
                </a:solidFill>
                <a:latin typeface="宋体" panose="02010600030101010101" pitchFamily="2" charset="-122"/>
              </a:rPr>
              <a:t>以下职级人员加班由部门</a:t>
            </a:r>
            <a:r>
              <a:rPr lang="zh-CN" altLang="en-US" dirty="0" smtClean="0">
                <a:solidFill>
                  <a:prstClr val="black"/>
                </a:solidFill>
                <a:latin typeface="宋体" panose="02010600030101010101" pitchFamily="2" charset="-122"/>
              </a:rPr>
              <a:t>审核、人力资源部审批；</a:t>
            </a:r>
            <a:r>
              <a:rPr lang="zh-CN" altLang="en-US" dirty="0">
                <a:solidFill>
                  <a:prstClr val="black"/>
                </a:solidFill>
                <a:latin typeface="宋体" panose="02010600030101010101" pitchFamily="2" charset="-122"/>
              </a:rPr>
              <a:t>副经理及以上职级人员加班由部门、人力资源部、分管领导审核，</a:t>
            </a:r>
            <a:r>
              <a:rPr lang="en-US" altLang="zh-CN" dirty="0">
                <a:solidFill>
                  <a:prstClr val="black"/>
                </a:solidFill>
                <a:latin typeface="宋体" panose="02010600030101010101" pitchFamily="2" charset="-122"/>
              </a:rPr>
              <a:t>CEO</a:t>
            </a:r>
            <a:r>
              <a:rPr lang="zh-CN" altLang="en-US" dirty="0">
                <a:solidFill>
                  <a:prstClr val="black"/>
                </a:solidFill>
                <a:latin typeface="宋体" panose="02010600030101010101" pitchFamily="2" charset="-122"/>
              </a:rPr>
              <a:t>审批。其中倒班人员按排班在法定节假日上班的，无需办理审批</a:t>
            </a:r>
            <a:r>
              <a:rPr lang="zh-CN" altLang="en-US" dirty="0" smtClean="0">
                <a:solidFill>
                  <a:prstClr val="black"/>
                </a:solidFill>
                <a:latin typeface="宋体" panose="02010600030101010101" pitchFamily="2" charset="-122"/>
              </a:rPr>
              <a:t>。</a:t>
            </a:r>
            <a:endParaRPr lang="zh-CN" altLang="en-US" dirty="0">
              <a:solidFill>
                <a:prstClr val="black"/>
              </a:solidFill>
              <a:latin typeface="宋体" panose="02010600030101010101" pitchFamily="2" charset="-122"/>
            </a:endParaRPr>
          </a:p>
        </p:txBody>
      </p:sp>
    </p:spTree>
    <p:extLst>
      <p:ext uri="{BB962C8B-B14F-4D97-AF65-F5344CB8AC3E}">
        <p14:creationId xmlns:p14="http://schemas.microsoft.com/office/powerpoint/2010/main" val="396889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59880" y="1057628"/>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三、加 班</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101884" y="516701"/>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203199" y="1303655"/>
            <a:ext cx="11261969" cy="2862322"/>
          </a:xfrm>
          <a:prstGeom prst="rect">
            <a:avLst/>
          </a:prstGeom>
        </p:spPr>
        <p:txBody>
          <a:bodyPr wrap="square">
            <a:spAutoFit/>
          </a:bodyPr>
          <a:lstStyle/>
          <a:p>
            <a:pPr>
              <a:lnSpc>
                <a:spcPct val="200000"/>
              </a:lnSpc>
            </a:pPr>
            <a:r>
              <a:rPr lang="zh-CN" altLang="en-US" b="1" dirty="0" smtClean="0">
                <a:solidFill>
                  <a:prstClr val="black"/>
                </a:solidFill>
                <a:latin typeface="黑体" panose="02010609060101010101" pitchFamily="49" charset="-122"/>
                <a:ea typeface="黑体" panose="02010609060101010101" pitchFamily="49" charset="-122"/>
              </a:rPr>
              <a:t>（</a:t>
            </a:r>
            <a:r>
              <a:rPr lang="zh-CN" altLang="en-US" b="1" dirty="0" smtClean="0">
                <a:solidFill>
                  <a:prstClr val="black"/>
                </a:solidFill>
                <a:latin typeface="宋体" panose="02010600030101010101" pitchFamily="2" charset="-122"/>
              </a:rPr>
              <a:t>二）</a:t>
            </a:r>
            <a:r>
              <a:rPr lang="zh-CN" altLang="en-US" b="1" dirty="0">
                <a:solidFill>
                  <a:prstClr val="black"/>
                </a:solidFill>
                <a:latin typeface="宋体" panose="02010600030101010101" pitchFamily="2" charset="-122"/>
              </a:rPr>
              <a:t>加班加点换</a:t>
            </a:r>
            <a:r>
              <a:rPr lang="zh-CN" altLang="en-US" b="1" dirty="0" smtClean="0">
                <a:solidFill>
                  <a:prstClr val="black"/>
                </a:solidFill>
                <a:latin typeface="宋体" panose="02010600030101010101" pitchFamily="2" charset="-122"/>
              </a:rPr>
              <a:t>休</a:t>
            </a:r>
            <a:endParaRPr lang="en-US" altLang="zh-CN" b="1" dirty="0" smtClean="0">
              <a:solidFill>
                <a:prstClr val="black"/>
              </a:solidFill>
              <a:latin typeface="宋体" panose="02010600030101010101" pitchFamily="2" charset="-122"/>
            </a:endParaRPr>
          </a:p>
          <a:p>
            <a:pPr>
              <a:lnSpc>
                <a:spcPct val="200000"/>
              </a:lnSpc>
            </a:pPr>
            <a:r>
              <a:rPr lang="en-US" altLang="zh-CN" dirty="0" smtClean="0">
                <a:solidFill>
                  <a:prstClr val="black"/>
                </a:solidFill>
                <a:latin typeface="宋体" panose="02010600030101010101" pitchFamily="2" charset="-122"/>
              </a:rPr>
              <a:t>1 </a:t>
            </a:r>
            <a:r>
              <a:rPr lang="zh-CN" altLang="en-US" dirty="0" smtClean="0">
                <a:solidFill>
                  <a:prstClr val="black"/>
                </a:solidFill>
                <a:latin typeface="宋体" panose="02010600030101010101" pitchFamily="2" charset="-122"/>
              </a:rPr>
              <a:t>加班加点</a:t>
            </a:r>
            <a:r>
              <a:rPr lang="zh-CN" altLang="en-US" dirty="0">
                <a:solidFill>
                  <a:prstClr val="black"/>
                </a:solidFill>
                <a:latin typeface="宋体" panose="02010600030101010101" pitchFamily="2" charset="-122"/>
              </a:rPr>
              <a:t>可累计计算，</a:t>
            </a:r>
            <a:r>
              <a:rPr lang="zh-CN" altLang="en-US" b="1" dirty="0">
                <a:solidFill>
                  <a:srgbClr val="FF0000"/>
                </a:solidFill>
                <a:latin typeface="宋体" panose="02010600030101010101" pitchFamily="2" charset="-122"/>
              </a:rPr>
              <a:t>不满</a:t>
            </a:r>
            <a:r>
              <a:rPr lang="en-US" altLang="zh-CN" b="1" dirty="0">
                <a:solidFill>
                  <a:srgbClr val="FF0000"/>
                </a:solidFill>
                <a:latin typeface="宋体" panose="02010600030101010101" pitchFamily="2" charset="-122"/>
              </a:rPr>
              <a:t>1</a:t>
            </a:r>
            <a:r>
              <a:rPr lang="zh-CN" altLang="en-US" b="1" dirty="0">
                <a:solidFill>
                  <a:srgbClr val="FF0000"/>
                </a:solidFill>
                <a:latin typeface="宋体" panose="02010600030101010101" pitchFamily="2" charset="-122"/>
              </a:rPr>
              <a:t>小时的不计加班</a:t>
            </a:r>
            <a:r>
              <a:rPr lang="zh-CN" altLang="en-US" dirty="0">
                <a:solidFill>
                  <a:prstClr val="black"/>
                </a:solidFill>
                <a:latin typeface="宋体" panose="02010600030101010101" pitchFamily="2" charset="-122"/>
              </a:rPr>
              <a:t>，</a:t>
            </a:r>
            <a:r>
              <a:rPr lang="zh-CN" altLang="en-US" b="1" dirty="0">
                <a:solidFill>
                  <a:srgbClr val="FF0000"/>
                </a:solidFill>
                <a:latin typeface="宋体" panose="02010600030101010101" pitchFamily="2" charset="-122"/>
              </a:rPr>
              <a:t>满</a:t>
            </a:r>
            <a:r>
              <a:rPr lang="en-US" altLang="zh-CN" b="1" dirty="0">
                <a:solidFill>
                  <a:srgbClr val="FF0000"/>
                </a:solidFill>
                <a:latin typeface="宋体" panose="02010600030101010101" pitchFamily="2" charset="-122"/>
              </a:rPr>
              <a:t>4</a:t>
            </a:r>
            <a:r>
              <a:rPr lang="zh-CN" altLang="en-US" b="1" dirty="0">
                <a:solidFill>
                  <a:srgbClr val="FF0000"/>
                </a:solidFill>
                <a:latin typeface="宋体" panose="02010600030101010101" pitchFamily="2" charset="-122"/>
              </a:rPr>
              <a:t>小时按半天计算，满</a:t>
            </a:r>
            <a:r>
              <a:rPr lang="en-US" altLang="zh-CN" b="1" dirty="0">
                <a:solidFill>
                  <a:srgbClr val="FF0000"/>
                </a:solidFill>
                <a:latin typeface="宋体" panose="02010600030101010101" pitchFamily="2" charset="-122"/>
              </a:rPr>
              <a:t>8</a:t>
            </a:r>
            <a:r>
              <a:rPr lang="zh-CN" altLang="en-US" b="1" dirty="0">
                <a:solidFill>
                  <a:srgbClr val="FF0000"/>
                </a:solidFill>
                <a:latin typeface="宋体" panose="02010600030101010101" pitchFamily="2" charset="-122"/>
              </a:rPr>
              <a:t>小时按</a:t>
            </a:r>
            <a:r>
              <a:rPr lang="en-US" altLang="zh-CN" b="1" dirty="0">
                <a:solidFill>
                  <a:srgbClr val="FF0000"/>
                </a:solidFill>
                <a:latin typeface="宋体" panose="02010600030101010101" pitchFamily="2" charset="-122"/>
              </a:rPr>
              <a:t>1</a:t>
            </a:r>
            <a:r>
              <a:rPr lang="zh-CN" altLang="en-US" b="1" dirty="0">
                <a:solidFill>
                  <a:srgbClr val="FF0000"/>
                </a:solidFill>
                <a:latin typeface="宋体" panose="02010600030101010101" pitchFamily="2" charset="-122"/>
              </a:rPr>
              <a:t>天计算</a:t>
            </a:r>
            <a:r>
              <a:rPr lang="zh-CN" altLang="en-US" b="1" dirty="0" smtClean="0">
                <a:solidFill>
                  <a:srgbClr val="FF0000"/>
                </a:solidFill>
                <a:latin typeface="宋体" panose="02010600030101010101" pitchFamily="2" charset="-122"/>
              </a:rPr>
              <a:t>。</a:t>
            </a:r>
            <a:endParaRPr lang="zh-CN" altLang="en-US" b="1" dirty="0">
              <a:solidFill>
                <a:srgbClr val="002060"/>
              </a:solidFill>
              <a:latin typeface="宋体" panose="02010600030101010101" pitchFamily="2" charset="-122"/>
            </a:endParaRPr>
          </a:p>
          <a:p>
            <a:pPr>
              <a:lnSpc>
                <a:spcPct val="200000"/>
              </a:lnSpc>
            </a:pPr>
            <a:r>
              <a:rPr lang="en-US" altLang="zh-CN" dirty="0" smtClean="0">
                <a:solidFill>
                  <a:srgbClr val="FF0000"/>
                </a:solidFill>
                <a:latin typeface="宋体" panose="02010600030101010101" pitchFamily="2" charset="-122"/>
              </a:rPr>
              <a:t>2 </a:t>
            </a:r>
            <a:r>
              <a:rPr lang="zh-CN" altLang="en-US" dirty="0" smtClean="0">
                <a:solidFill>
                  <a:srgbClr val="FF0000"/>
                </a:solidFill>
                <a:latin typeface="宋体" panose="02010600030101010101" pitchFamily="2" charset="-122"/>
              </a:rPr>
              <a:t>公司</a:t>
            </a:r>
            <a:r>
              <a:rPr lang="zh-CN" altLang="en-US" dirty="0">
                <a:solidFill>
                  <a:srgbClr val="FF0000"/>
                </a:solidFill>
                <a:latin typeface="宋体" panose="02010600030101010101" pitchFamily="2" charset="-122"/>
              </a:rPr>
              <a:t>在薪酬中已考虑了必要的加班因素，除公司明确规定的岗位人员（如轮班作业人员等）在法定节假日当班期间可发放加班工资外，其余人员的加班加点，可安排同等时间的换休。</a:t>
            </a:r>
          </a:p>
          <a:p>
            <a:pPr>
              <a:lnSpc>
                <a:spcPct val="200000"/>
              </a:lnSpc>
            </a:pPr>
            <a:r>
              <a:rPr lang="en-US" altLang="zh-CN" dirty="0" smtClean="0">
                <a:solidFill>
                  <a:prstClr val="black"/>
                </a:solidFill>
                <a:latin typeface="宋体" panose="02010600030101010101" pitchFamily="2" charset="-122"/>
              </a:rPr>
              <a:t>3 </a:t>
            </a:r>
            <a:r>
              <a:rPr lang="zh-CN" altLang="en-US" dirty="0" smtClean="0">
                <a:solidFill>
                  <a:prstClr val="black"/>
                </a:solidFill>
                <a:latin typeface="宋体" panose="02010600030101010101" pitchFamily="2" charset="-122"/>
              </a:rPr>
              <a:t>各</a:t>
            </a:r>
            <a:r>
              <a:rPr lang="zh-CN" altLang="en-US" dirty="0">
                <a:solidFill>
                  <a:prstClr val="black"/>
                </a:solidFill>
                <a:latin typeface="宋体" panose="02010600030101010101" pitchFamily="2" charset="-122"/>
              </a:rPr>
              <a:t>部门要建立内部加班加点台帐，并在月底汇总加班加点情况，经部门领导审批后上交人力资源部</a:t>
            </a:r>
            <a:r>
              <a:rPr lang="zh-CN" altLang="en-US" dirty="0" smtClean="0">
                <a:solidFill>
                  <a:prstClr val="black"/>
                </a:solidFill>
                <a:latin typeface="宋体" panose="02010600030101010101" pitchFamily="2" charset="-122"/>
              </a:rPr>
              <a:t>。</a:t>
            </a:r>
            <a:endParaRPr lang="zh-CN" altLang="en-US" dirty="0">
              <a:solidFill>
                <a:prstClr val="black"/>
              </a:solidFill>
              <a:latin typeface="宋体" panose="02010600030101010101" pitchFamily="2" charset="-122"/>
            </a:endParaRPr>
          </a:p>
        </p:txBody>
      </p:sp>
      <p:sp>
        <p:nvSpPr>
          <p:cNvPr id="7" name="矩形 6"/>
          <p:cNvSpPr/>
          <p:nvPr/>
        </p:nvSpPr>
        <p:spPr>
          <a:xfrm>
            <a:off x="3693320" y="4327777"/>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四、其 他</a:t>
            </a:r>
            <a:endParaRPr lang="en-US" altLang="zh-CN" sz="2400" b="1" kern="0" dirty="0">
              <a:solidFill>
                <a:prstClr val="black"/>
              </a:solidFill>
              <a:latin typeface="微软雅黑" panose="020B0503020204020204" charset="-122"/>
              <a:ea typeface="微软雅黑" panose="020B0503020204020204" charset="-122"/>
            </a:endParaRPr>
          </a:p>
        </p:txBody>
      </p:sp>
      <p:sp>
        <p:nvSpPr>
          <p:cNvPr id="10" name="矩形 9"/>
          <p:cNvSpPr/>
          <p:nvPr/>
        </p:nvSpPr>
        <p:spPr>
          <a:xfrm>
            <a:off x="203200" y="4651377"/>
            <a:ext cx="10896604" cy="2208746"/>
          </a:xfrm>
          <a:prstGeom prst="rect">
            <a:avLst/>
          </a:prstGeom>
        </p:spPr>
        <p:txBody>
          <a:bodyPr wrap="square">
            <a:spAutoFit/>
          </a:bodyPr>
          <a:lstStyle/>
          <a:p>
            <a:pPr>
              <a:lnSpc>
                <a:spcPct val="200000"/>
              </a:lnSpc>
            </a:pPr>
            <a:r>
              <a:rPr lang="zh-CN" altLang="en-US" b="1" dirty="0" smtClean="0">
                <a:solidFill>
                  <a:prstClr val="black"/>
                </a:solidFill>
                <a:latin typeface="黑体" panose="02010609060101010101" pitchFamily="49" charset="-122"/>
                <a:ea typeface="黑体" panose="02010609060101010101" pitchFamily="49" charset="-122"/>
              </a:rPr>
              <a:t>（</a:t>
            </a:r>
            <a:r>
              <a:rPr lang="zh-CN" altLang="en-US" b="1" dirty="0" smtClean="0">
                <a:solidFill>
                  <a:prstClr val="black"/>
                </a:solidFill>
                <a:latin typeface="宋体" panose="02010600030101010101" pitchFamily="2" charset="-122"/>
              </a:rPr>
              <a:t>一）</a:t>
            </a:r>
            <a:r>
              <a:rPr lang="zh-CN" altLang="en-US" dirty="0">
                <a:solidFill>
                  <a:prstClr val="black"/>
                </a:solidFill>
                <a:latin typeface="宋体" panose="02010600030101010101" pitchFamily="2" charset="-122"/>
              </a:rPr>
              <a:t>法定节假日、休息日或其他休息时间参加公司公益性活动、培训的，可在次日或该项工作结束后适当安排休息。</a:t>
            </a:r>
          </a:p>
          <a:p>
            <a:pPr>
              <a:lnSpc>
                <a:spcPct val="200000"/>
              </a:lnSpc>
            </a:pPr>
            <a:r>
              <a:rPr lang="zh-CN" altLang="en-US" b="1" dirty="0">
                <a:solidFill>
                  <a:prstClr val="black"/>
                </a:solidFill>
                <a:latin typeface="黑体" panose="02010609060101010101" pitchFamily="49" charset="-122"/>
                <a:ea typeface="黑体" panose="02010609060101010101" pitchFamily="49" charset="-122"/>
              </a:rPr>
              <a:t>（</a:t>
            </a:r>
            <a:r>
              <a:rPr lang="zh-CN" altLang="en-US" b="1" dirty="0">
                <a:solidFill>
                  <a:prstClr val="black"/>
                </a:solidFill>
                <a:latin typeface="宋体" panose="02010600030101010101" pitchFamily="2" charset="-122"/>
              </a:rPr>
              <a:t>二）</a:t>
            </a:r>
            <a:r>
              <a:rPr lang="zh-CN" altLang="en-US" dirty="0" smtClean="0">
                <a:solidFill>
                  <a:prstClr val="black"/>
                </a:solidFill>
                <a:latin typeface="宋体" panose="02010600030101010101" pitchFamily="2" charset="-122"/>
              </a:rPr>
              <a:t>员工</a:t>
            </a:r>
            <a:r>
              <a:rPr lang="zh-CN" altLang="en-US" dirty="0">
                <a:solidFill>
                  <a:prstClr val="black"/>
                </a:solidFill>
                <a:latin typeface="宋体" panose="02010600030101010101" pitchFamily="2" charset="-122"/>
              </a:rPr>
              <a:t>因公出差期间，遇到法定节假日和休息日，可自行安排休息。</a:t>
            </a:r>
          </a:p>
          <a:p>
            <a:pPr>
              <a:lnSpc>
                <a:spcPct val="200000"/>
              </a:lnSpc>
            </a:pPr>
            <a:r>
              <a:rPr lang="zh-CN" altLang="en-US" b="1" dirty="0" smtClean="0">
                <a:solidFill>
                  <a:prstClr val="black"/>
                </a:solidFill>
                <a:latin typeface="黑体" panose="02010609060101010101" pitchFamily="49" charset="-122"/>
                <a:ea typeface="黑体" panose="02010609060101010101" pitchFamily="49" charset="-122"/>
              </a:rPr>
              <a:t>（</a:t>
            </a:r>
            <a:r>
              <a:rPr lang="zh-CN" altLang="en-US" b="1" dirty="0" smtClean="0">
                <a:solidFill>
                  <a:prstClr val="black"/>
                </a:solidFill>
                <a:latin typeface="宋体" panose="02010600030101010101" pitchFamily="2" charset="-122"/>
              </a:rPr>
              <a:t>三）</a:t>
            </a:r>
            <a:r>
              <a:rPr lang="zh-CN" altLang="en-US" dirty="0" smtClean="0">
                <a:solidFill>
                  <a:prstClr val="black"/>
                </a:solidFill>
                <a:latin typeface="宋体" panose="02010600030101010101" pitchFamily="2" charset="-122"/>
              </a:rPr>
              <a:t>员工</a:t>
            </a:r>
            <a:r>
              <a:rPr lang="zh-CN" altLang="en-US" dirty="0">
                <a:solidFill>
                  <a:prstClr val="black"/>
                </a:solidFill>
                <a:latin typeface="宋体" panose="02010600030101010101" pitchFamily="2" charset="-122"/>
              </a:rPr>
              <a:t>在派往外单位培训学习期间不计加班加点，返回公司后不予换休，也不支付加班工资。</a:t>
            </a:r>
          </a:p>
        </p:txBody>
      </p:sp>
    </p:spTree>
    <p:extLst>
      <p:ext uri="{BB962C8B-B14F-4D97-AF65-F5344CB8AC3E}">
        <p14:creationId xmlns:p14="http://schemas.microsoft.com/office/powerpoint/2010/main" val="457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1"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8" grpId="0"/>
      <p:bldP spid="7" grpId="0"/>
      <p:bldP spid="7" grpId="1"/>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002083" y="1379963"/>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五、</a:t>
            </a:r>
            <a:r>
              <a:rPr lang="zh-CN" altLang="en-US" sz="2400" b="1" kern="0" dirty="0">
                <a:solidFill>
                  <a:prstClr val="black"/>
                </a:solidFill>
                <a:latin typeface="微软雅黑" panose="020B0503020204020204" charset="-122"/>
                <a:ea typeface="微软雅黑" panose="020B0503020204020204" charset="-122"/>
              </a:rPr>
              <a:t>考勤管理</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101884" y="465380"/>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203200" y="1882591"/>
            <a:ext cx="10896604" cy="3170099"/>
          </a:xfrm>
          <a:prstGeom prst="rect">
            <a:avLst/>
          </a:prstGeom>
        </p:spPr>
        <p:txBody>
          <a:bodyPr wrap="square">
            <a:spAutoFit/>
          </a:bodyPr>
          <a:lstStyle/>
          <a:p>
            <a:pPr>
              <a:lnSpc>
                <a:spcPct val="200000"/>
              </a:lnSpc>
            </a:pPr>
            <a:r>
              <a:rPr lang="zh-CN" altLang="en-US" sz="2000" b="1" dirty="0" smtClean="0">
                <a:solidFill>
                  <a:prstClr val="black"/>
                </a:solidFill>
                <a:latin typeface="宋体" panose="02010600030101010101" pitchFamily="2" charset="-122"/>
              </a:rPr>
              <a:t>（一）</a:t>
            </a:r>
            <a:r>
              <a:rPr lang="zh-CN" altLang="en-US" sz="2000" dirty="0" smtClean="0">
                <a:solidFill>
                  <a:prstClr val="black"/>
                </a:solidFill>
                <a:latin typeface="宋体" panose="02010600030101010101" pitchFamily="2" charset="-122"/>
              </a:rPr>
              <a:t>员工</a:t>
            </a:r>
            <a:r>
              <a:rPr lang="zh-CN" altLang="en-US" sz="2000" dirty="0">
                <a:solidFill>
                  <a:prstClr val="black"/>
                </a:solidFill>
                <a:latin typeface="宋体" panose="02010600030101010101" pitchFamily="2" charset="-122"/>
              </a:rPr>
              <a:t>未按规定工作时间到达岗位或提前离开岗位的，视为迟到早退；</a:t>
            </a:r>
            <a:r>
              <a:rPr lang="zh-CN" altLang="en-US" sz="2000" b="1" dirty="0">
                <a:solidFill>
                  <a:srgbClr val="FF0000"/>
                </a:solidFill>
                <a:latin typeface="宋体" panose="02010600030101010101" pitchFamily="2" charset="-122"/>
              </a:rPr>
              <a:t>迟到或早退超过一小时，未经上级批准，视为旷工一天。</a:t>
            </a:r>
          </a:p>
          <a:p>
            <a:pPr>
              <a:lnSpc>
                <a:spcPct val="200000"/>
              </a:lnSpc>
            </a:pPr>
            <a:r>
              <a:rPr lang="zh-CN" altLang="en-US" sz="2000" b="1" dirty="0" smtClean="0">
                <a:solidFill>
                  <a:prstClr val="black"/>
                </a:solidFill>
                <a:latin typeface="宋体" panose="02010600030101010101" pitchFamily="2" charset="-122"/>
              </a:rPr>
              <a:t>（二）</a:t>
            </a:r>
            <a:r>
              <a:rPr lang="zh-CN" altLang="en-US" sz="2000" dirty="0" smtClean="0">
                <a:solidFill>
                  <a:prstClr val="black"/>
                </a:solidFill>
                <a:latin typeface="宋体" panose="02010600030101010101" pitchFamily="2" charset="-122"/>
              </a:rPr>
              <a:t>员工</a:t>
            </a:r>
            <a:r>
              <a:rPr lang="zh-CN" altLang="en-US" sz="2000" dirty="0">
                <a:solidFill>
                  <a:prstClr val="black"/>
                </a:solidFill>
                <a:latin typeface="宋体" panose="02010600030101010101" pitchFamily="2" charset="-122"/>
              </a:rPr>
              <a:t>应按时打卡考勤，各部门考勤员应按照公司统一规定的考勤符号，每天及时、准确填写考勤表，保管好各种假条、病休诊断书（证明）和考勤表。如有员工旷工的，</a:t>
            </a:r>
            <a:r>
              <a:rPr lang="zh-CN" altLang="en-US" sz="2000" b="1" dirty="0">
                <a:solidFill>
                  <a:srgbClr val="FF0000"/>
                </a:solidFill>
                <a:latin typeface="宋体" panose="02010600030101010101" pitchFamily="2" charset="-122"/>
              </a:rPr>
              <a:t>应在</a:t>
            </a:r>
            <a:r>
              <a:rPr lang="en-US" altLang="zh-CN" sz="2000" b="1" dirty="0">
                <a:solidFill>
                  <a:srgbClr val="FF0000"/>
                </a:solidFill>
                <a:latin typeface="宋体" panose="02010600030101010101" pitchFamily="2" charset="-122"/>
              </a:rPr>
              <a:t>1</a:t>
            </a:r>
            <a:r>
              <a:rPr lang="zh-CN" altLang="en-US" sz="2000" b="1" dirty="0">
                <a:solidFill>
                  <a:srgbClr val="FF0000"/>
                </a:solidFill>
                <a:latin typeface="宋体" panose="02010600030101010101" pitchFamily="2" charset="-122"/>
              </a:rPr>
              <a:t>天内告知人力资源部</a:t>
            </a:r>
            <a:r>
              <a:rPr lang="zh-CN" altLang="en-US" sz="2000" dirty="0">
                <a:solidFill>
                  <a:prstClr val="black"/>
                </a:solidFill>
                <a:latin typeface="宋体" panose="02010600030101010101" pitchFamily="2" charset="-122"/>
              </a:rPr>
              <a:t>；如有员工请</a:t>
            </a:r>
            <a:r>
              <a:rPr lang="zh-CN" altLang="en-US" sz="2000" b="1" dirty="0">
                <a:solidFill>
                  <a:srgbClr val="FF0000"/>
                </a:solidFill>
                <a:latin typeface="宋体" panose="02010600030101010101" pitchFamily="2" charset="-122"/>
              </a:rPr>
              <a:t>长病假、事假超过</a:t>
            </a:r>
            <a:r>
              <a:rPr lang="en-US" altLang="zh-CN" sz="2000" b="1" dirty="0">
                <a:solidFill>
                  <a:srgbClr val="FF0000"/>
                </a:solidFill>
                <a:latin typeface="宋体" panose="02010600030101010101" pitchFamily="2" charset="-122"/>
              </a:rPr>
              <a:t>7</a:t>
            </a:r>
            <a:r>
              <a:rPr lang="zh-CN" altLang="en-US" sz="2000" b="1" dirty="0">
                <a:solidFill>
                  <a:srgbClr val="FF0000"/>
                </a:solidFill>
                <a:latin typeface="宋体" panose="02010600030101010101" pitchFamily="2" charset="-122"/>
              </a:rPr>
              <a:t>天的</a:t>
            </a:r>
            <a:r>
              <a:rPr lang="zh-CN" altLang="en-US" sz="2000" dirty="0">
                <a:solidFill>
                  <a:prstClr val="black"/>
                </a:solidFill>
                <a:latin typeface="宋体" panose="02010600030101010101" pitchFamily="2" charset="-122"/>
              </a:rPr>
              <a:t>，应在薪酬发放日前告知人力资源部</a:t>
            </a:r>
            <a:r>
              <a:rPr lang="zh-CN" altLang="en-US" sz="2000" dirty="0" smtClean="0">
                <a:solidFill>
                  <a:prstClr val="black"/>
                </a:solidFill>
                <a:latin typeface="宋体" panose="02010600030101010101" pitchFamily="2" charset="-122"/>
              </a:rPr>
              <a:t>；</a:t>
            </a:r>
            <a:endParaRPr lang="zh-CN" altLang="en-US" sz="2000" dirty="0">
              <a:solidFill>
                <a:prstClr val="black"/>
              </a:solidFill>
              <a:latin typeface="宋体" panose="02010600030101010101" pitchFamily="2" charset="-122"/>
            </a:endParaRPr>
          </a:p>
        </p:txBody>
      </p:sp>
    </p:spTree>
    <p:extLst>
      <p:ext uri="{BB962C8B-B14F-4D97-AF65-F5344CB8AC3E}">
        <p14:creationId xmlns:p14="http://schemas.microsoft.com/office/powerpoint/2010/main" val="399314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4143205" y="2839145"/>
            <a:ext cx="4256260" cy="1846659"/>
          </a:xfrm>
          <a:prstGeom prst="rect">
            <a:avLst/>
          </a:prstGeom>
        </p:spPr>
        <p:txBody>
          <a:bodyPr wrap="square">
            <a:spAutoFit/>
          </a:bodyPr>
          <a:lstStyle/>
          <a:p>
            <a:r>
              <a:rPr lang="zh-CN" altLang="en-US" sz="2400" dirty="0" smtClean="0">
                <a:solidFill>
                  <a:prstClr val="black"/>
                </a:solidFill>
              </a:rPr>
              <a:t>                                                                    </a:t>
            </a:r>
            <a:r>
              <a:rPr lang="zh-CN" altLang="en-US" sz="2400" b="1" kern="0" dirty="0">
                <a:solidFill>
                  <a:prstClr val="black"/>
                </a:solidFill>
                <a:latin typeface="微软雅黑" panose="020B0503020204020204" charset="-122"/>
                <a:ea typeface="微软雅黑" panose="020B0503020204020204" charset="-122"/>
              </a:rPr>
              <a:t>一</a:t>
            </a:r>
            <a:r>
              <a:rPr lang="zh-CN" altLang="en-US" sz="2400" b="1" kern="0" dirty="0" smtClean="0">
                <a:solidFill>
                  <a:prstClr val="black"/>
                </a:solidFill>
                <a:latin typeface="微软雅黑" panose="020B0503020204020204" charset="-122"/>
                <a:ea typeface="微软雅黑" panose="020B0503020204020204" charset="-122"/>
              </a:rPr>
              <a:t>、</a:t>
            </a:r>
            <a:r>
              <a:rPr lang="zh-CN" altLang="en-US" sz="2400" b="1" kern="0" dirty="0">
                <a:solidFill>
                  <a:prstClr val="black"/>
                </a:solidFill>
                <a:latin typeface="微软雅黑" panose="020B0503020204020204" charset="-122"/>
                <a:ea typeface="微软雅黑" panose="020B0503020204020204" charset="-122"/>
              </a:rPr>
              <a:t> 薪  资</a:t>
            </a:r>
            <a:endParaRPr lang="en-US" altLang="zh-CN" sz="2400" b="1" kern="0" dirty="0">
              <a:solidFill>
                <a:prstClr val="black"/>
              </a:solidFill>
              <a:latin typeface="微软雅黑" panose="020B0503020204020204" charset="-122"/>
              <a:ea typeface="微软雅黑" panose="020B0503020204020204" charset="-122"/>
            </a:endParaRPr>
          </a:p>
          <a:p>
            <a:endParaRPr lang="en-US" altLang="zh-CN" sz="2400" b="1" kern="0" dirty="0">
              <a:solidFill>
                <a:prstClr val="black"/>
              </a:solidFill>
              <a:latin typeface="微软雅黑" panose="020B0503020204020204" charset="-122"/>
              <a:ea typeface="微软雅黑" panose="020B0503020204020204" charset="-122"/>
            </a:endParaRPr>
          </a:p>
          <a:p>
            <a:r>
              <a:rPr lang="zh-CN" altLang="en-US" sz="2400" b="1" kern="0" dirty="0" smtClean="0">
                <a:solidFill>
                  <a:prstClr val="black"/>
                </a:solidFill>
                <a:latin typeface="微软雅黑" panose="020B0503020204020204" charset="-122"/>
                <a:ea typeface="微软雅黑" panose="020B0503020204020204" charset="-122"/>
              </a:rPr>
              <a:t>二、 福  利</a:t>
            </a:r>
            <a:endParaRPr lang="en-US" altLang="zh-CN" sz="2400" b="1" kern="0" dirty="0" smtClean="0">
              <a:solidFill>
                <a:prstClr val="black"/>
              </a:solidFill>
              <a:latin typeface="微软雅黑" panose="020B0503020204020204" charset="-122"/>
              <a:ea typeface="微软雅黑" panose="020B0503020204020204" charset="-122"/>
            </a:endParaRPr>
          </a:p>
          <a:p>
            <a:endParaRPr lang="en-US" altLang="zh-CN" dirty="0">
              <a:solidFill>
                <a:prstClr val="black"/>
              </a:solidFill>
            </a:endParaRPr>
          </a:p>
        </p:txBody>
      </p:sp>
      <p:sp>
        <p:nvSpPr>
          <p:cNvPr id="6" name="矩形 5"/>
          <p:cNvSpPr/>
          <p:nvPr/>
        </p:nvSpPr>
        <p:spPr>
          <a:xfrm>
            <a:off x="3455788" y="1857528"/>
            <a:ext cx="4258582" cy="523220"/>
          </a:xfrm>
          <a:prstGeom prst="rect">
            <a:avLst/>
          </a:prstGeom>
        </p:spPr>
        <p:txBody>
          <a:bodyPr wrap="square">
            <a:spAutoFit/>
          </a:bodyPr>
          <a:lstStyle/>
          <a:p>
            <a:pPr lvl="0"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018269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3" grpId="0"/>
      <p:bldP spid="6" grpId="0"/>
      <p:bldP spid="6"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975471" y="1274684"/>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薪  资</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4" name="矩形 3"/>
          <p:cNvSpPr/>
          <p:nvPr/>
        </p:nvSpPr>
        <p:spPr>
          <a:xfrm>
            <a:off x="457201" y="1767126"/>
            <a:ext cx="10415588" cy="5124480"/>
          </a:xfrm>
          <a:prstGeom prst="rect">
            <a:avLst/>
          </a:prstGeom>
        </p:spPr>
        <p:txBody>
          <a:bodyPr wrap="square">
            <a:spAutoFit/>
          </a:bodyPr>
          <a:lstStyle/>
          <a:p>
            <a:pPr>
              <a:lnSpc>
                <a:spcPct val="150000"/>
              </a:lnSpc>
            </a:pPr>
            <a:r>
              <a:rPr lang="zh-CN" altLang="en-US" sz="2000" b="1" dirty="0">
                <a:solidFill>
                  <a:prstClr val="black"/>
                </a:solidFill>
                <a:latin typeface="黑体" panose="02010609060101010101" pitchFamily="49" charset="-122"/>
                <a:ea typeface="黑体" panose="02010609060101010101" pitchFamily="49" charset="-122"/>
              </a:rPr>
              <a:t>（一）月薪</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dirty="0">
                <a:solidFill>
                  <a:prstClr val="black"/>
                </a:solidFill>
                <a:latin typeface="宋体" panose="02010600030101010101" pitchFamily="2" charset="-122"/>
              </a:rPr>
              <a:t>员工月薪包括月工资、津补贴和其他与工资相关的</a:t>
            </a:r>
            <a:r>
              <a:rPr lang="zh-CN" altLang="en-US" dirty="0" smtClean="0">
                <a:solidFill>
                  <a:prstClr val="black"/>
                </a:solidFill>
                <a:latin typeface="宋体" panose="02010600030101010101" pitchFamily="2" charset="-122"/>
              </a:rPr>
              <a:t>报酬。</a:t>
            </a:r>
            <a:endParaRPr lang="en-US" altLang="zh-CN" dirty="0" smtClean="0">
              <a:solidFill>
                <a:prstClr val="black"/>
              </a:solidFill>
              <a:latin typeface="宋体" panose="02010600030101010101" pitchFamily="2" charset="-122"/>
            </a:endParaRPr>
          </a:p>
          <a:p>
            <a:pPr>
              <a:lnSpc>
                <a:spcPct val="150000"/>
              </a:lnSpc>
            </a:pPr>
            <a:r>
              <a:rPr lang="en-US" altLang="zh-CN" sz="2000" b="1" dirty="0" smtClean="0">
                <a:solidFill>
                  <a:prstClr val="black"/>
                </a:solidFill>
                <a:latin typeface="黑体" panose="02010609060101010101" pitchFamily="49" charset="-122"/>
                <a:ea typeface="黑体" panose="02010609060101010101" pitchFamily="49" charset="-122"/>
              </a:rPr>
              <a:t>1 </a:t>
            </a:r>
            <a:r>
              <a:rPr lang="zh-CN" altLang="en-US" sz="2000" b="1" dirty="0" smtClean="0">
                <a:solidFill>
                  <a:prstClr val="black"/>
                </a:solidFill>
                <a:latin typeface="黑体" panose="02010609060101010101" pitchFamily="49" charset="-122"/>
                <a:ea typeface="黑体" panose="02010609060101010101" pitchFamily="49" charset="-122"/>
              </a:rPr>
              <a:t>根据</a:t>
            </a:r>
            <a:r>
              <a:rPr lang="zh-CN" altLang="en-US" sz="2000" b="1" dirty="0">
                <a:solidFill>
                  <a:prstClr val="black"/>
                </a:solidFill>
                <a:latin typeface="黑体" panose="02010609060101010101" pitchFamily="49" charset="-122"/>
                <a:ea typeface="黑体" panose="02010609060101010101" pitchFamily="49" charset="-122"/>
              </a:rPr>
              <a:t>职位级别支付月</a:t>
            </a:r>
            <a:r>
              <a:rPr lang="zh-CN" altLang="en-US" sz="2000" b="1" dirty="0" smtClean="0">
                <a:solidFill>
                  <a:prstClr val="black"/>
                </a:solidFill>
                <a:latin typeface="黑体" panose="02010609060101010101" pitchFamily="49" charset="-122"/>
                <a:ea typeface="黑体" panose="02010609060101010101" pitchFamily="49" charset="-122"/>
              </a:rPr>
              <a:t>工资</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b="1" dirty="0">
                <a:solidFill>
                  <a:prstClr val="black"/>
                </a:solidFill>
                <a:latin typeface="宋体" panose="02010600030101010101" pitchFamily="2" charset="-122"/>
              </a:rPr>
              <a:t>(1</a:t>
            </a:r>
            <a:r>
              <a:rPr lang="en-US" altLang="zh-CN" b="1" dirty="0" smtClean="0">
                <a:solidFill>
                  <a:prstClr val="black"/>
                </a:solidFill>
                <a:latin typeface="宋体" panose="02010600030101010101" pitchFamily="2" charset="-122"/>
              </a:rPr>
              <a:t>) </a:t>
            </a:r>
            <a:r>
              <a:rPr lang="zh-CN" altLang="en-US" dirty="0" smtClean="0">
                <a:solidFill>
                  <a:prstClr val="black"/>
                </a:solidFill>
                <a:latin typeface="宋体" panose="02010600030101010101" pitchFamily="2" charset="-122"/>
              </a:rPr>
              <a:t>员工</a:t>
            </a:r>
            <a:r>
              <a:rPr lang="zh-CN" altLang="en-US" dirty="0">
                <a:solidFill>
                  <a:prstClr val="black"/>
                </a:solidFill>
                <a:latin typeface="宋体" panose="02010600030101010101" pitchFamily="2" charset="-122"/>
              </a:rPr>
              <a:t>个人的月工资定位于由其职位级别决定的工资范围之内。职位级别根据员工个人职位的职责、工作范围及其对于组织的影响而定。确定职位级别的工资范围原则是：该职位级别的工资范围能够与该员工在同行业、同地区、同类型企业且工作性质和职责类似的职位工作所获得的工资相比具备一定的可比性。</a:t>
            </a:r>
          </a:p>
          <a:p>
            <a:pPr>
              <a:lnSpc>
                <a:spcPct val="150000"/>
              </a:lnSpc>
            </a:pPr>
            <a:r>
              <a:rPr lang="en-US" altLang="zh-CN" b="1" dirty="0">
                <a:solidFill>
                  <a:prstClr val="black"/>
                </a:solidFill>
                <a:latin typeface="宋体" panose="02010600030101010101" pitchFamily="2" charset="-122"/>
              </a:rPr>
              <a:t>(2</a:t>
            </a:r>
            <a:r>
              <a:rPr lang="en-US" altLang="zh-CN" b="1" dirty="0" smtClean="0">
                <a:solidFill>
                  <a:prstClr val="black"/>
                </a:solidFill>
                <a:latin typeface="宋体" panose="02010600030101010101" pitchFamily="2" charset="-122"/>
              </a:rPr>
              <a:t>) </a:t>
            </a:r>
            <a:r>
              <a:rPr lang="zh-CN" altLang="en-US" dirty="0" smtClean="0">
                <a:solidFill>
                  <a:prstClr val="black"/>
                </a:solidFill>
                <a:latin typeface="宋体" panose="02010600030101010101" pitchFamily="2" charset="-122"/>
              </a:rPr>
              <a:t>毕业</a:t>
            </a:r>
            <a:r>
              <a:rPr lang="zh-CN" altLang="en-US" dirty="0">
                <a:solidFill>
                  <a:prstClr val="black"/>
                </a:solidFill>
                <a:latin typeface="宋体" panose="02010600030101010101" pitchFamily="2" charset="-122"/>
              </a:rPr>
              <a:t>不满一年、在见习期内的大中专毕业生</a:t>
            </a:r>
            <a:r>
              <a:rPr lang="zh-CN" altLang="en-US" b="1" dirty="0">
                <a:solidFill>
                  <a:srgbClr val="FF0000"/>
                </a:solidFill>
                <a:latin typeface="宋体" panose="02010600030101010101" pitchFamily="2" charset="-122"/>
              </a:rPr>
              <a:t>实行临时工资，</a:t>
            </a:r>
            <a:r>
              <a:rPr lang="zh-CN" altLang="en-US" dirty="0">
                <a:solidFill>
                  <a:prstClr val="black"/>
                </a:solidFill>
                <a:latin typeface="宋体" panose="02010600030101010101" pitchFamily="2" charset="-122"/>
              </a:rPr>
              <a:t>不纳入由职位级别所决定的工资范围之内。</a:t>
            </a:r>
            <a:r>
              <a:rPr lang="zh-CN" altLang="en-US" b="1" dirty="0">
                <a:solidFill>
                  <a:srgbClr val="FF0000"/>
                </a:solidFill>
                <a:latin typeface="宋体" panose="02010600030101010101" pitchFamily="2" charset="-122"/>
              </a:rPr>
              <a:t>在试用期内的员工月工资定位可适当下浮</a:t>
            </a:r>
            <a:r>
              <a:rPr lang="zh-CN" altLang="en-US" b="1" dirty="0" smtClean="0">
                <a:solidFill>
                  <a:srgbClr val="FF0000"/>
                </a:solidFill>
                <a:latin typeface="宋体" panose="02010600030101010101" pitchFamily="2" charset="-122"/>
              </a:rPr>
              <a:t>。</a:t>
            </a:r>
            <a:endParaRPr lang="en-US" altLang="zh-CN" b="1" dirty="0">
              <a:solidFill>
                <a:srgbClr val="0070C0"/>
              </a:solidFill>
              <a:latin typeface="黑体" panose="02010609060101010101" pitchFamily="49" charset="-122"/>
              <a:ea typeface="黑体" panose="02010609060101010101" pitchFamily="49" charset="-122"/>
            </a:endParaRPr>
          </a:p>
          <a:p>
            <a:pPr>
              <a:lnSpc>
                <a:spcPct val="150000"/>
              </a:lnSpc>
            </a:pPr>
            <a:r>
              <a:rPr lang="en-US" altLang="zh-CN" b="1" smtClean="0">
                <a:solidFill>
                  <a:prstClr val="black"/>
                </a:solidFill>
                <a:latin typeface="宋体" panose="02010600030101010101" pitchFamily="2" charset="-122"/>
              </a:rPr>
              <a:t>(</a:t>
            </a:r>
            <a:r>
              <a:rPr lang="en-US" altLang="zh-CN" b="1" dirty="0">
                <a:solidFill>
                  <a:prstClr val="black"/>
                </a:solidFill>
                <a:latin typeface="宋体" panose="02010600030101010101" pitchFamily="2" charset="-122"/>
              </a:rPr>
              <a:t>3</a:t>
            </a:r>
            <a:r>
              <a:rPr lang="en-US" altLang="zh-CN" b="1" dirty="0" smtClean="0">
                <a:solidFill>
                  <a:prstClr val="black"/>
                </a:solidFill>
                <a:latin typeface="宋体" panose="02010600030101010101" pitchFamily="2" charset="-122"/>
              </a:rPr>
              <a:t>) </a:t>
            </a:r>
            <a:r>
              <a:rPr lang="zh-CN" altLang="en-US" dirty="0" smtClean="0">
                <a:solidFill>
                  <a:prstClr val="black"/>
                </a:solidFill>
                <a:latin typeface="宋体" panose="02010600030101010101" pitchFamily="2" charset="-122"/>
              </a:rPr>
              <a:t>新</a:t>
            </a:r>
            <a:r>
              <a:rPr lang="zh-CN" altLang="en-US" dirty="0">
                <a:solidFill>
                  <a:prstClr val="black"/>
                </a:solidFill>
                <a:latin typeface="宋体" panose="02010600030101010101" pitchFamily="2" charset="-122"/>
              </a:rPr>
              <a:t>入职及离职员工，入职或离职当月工作不满一个月的，月工资按实际工作日计发。</a:t>
            </a:r>
          </a:p>
          <a:p>
            <a:pPr>
              <a:lnSpc>
                <a:spcPct val="150000"/>
              </a:lnSpc>
            </a:pPr>
            <a:r>
              <a:rPr lang="en-US" altLang="zh-CN" b="1" dirty="0">
                <a:solidFill>
                  <a:prstClr val="black"/>
                </a:solidFill>
                <a:latin typeface="宋体" panose="02010600030101010101" pitchFamily="2" charset="-122"/>
              </a:rPr>
              <a:t>(4</a:t>
            </a:r>
            <a:r>
              <a:rPr lang="en-US" altLang="zh-CN" b="1" dirty="0" smtClean="0">
                <a:solidFill>
                  <a:prstClr val="black"/>
                </a:solidFill>
                <a:latin typeface="宋体" panose="02010600030101010101" pitchFamily="2" charset="-122"/>
              </a:rPr>
              <a:t>) </a:t>
            </a:r>
            <a:r>
              <a:rPr lang="zh-CN" altLang="en-US" b="1" dirty="0">
                <a:solidFill>
                  <a:srgbClr val="FF0000"/>
                </a:solidFill>
                <a:latin typeface="宋体" panose="02010600030101010101" pitchFamily="2" charset="-122"/>
              </a:rPr>
              <a:t>员工待岗期间，月工资按原工资标准的</a:t>
            </a:r>
            <a:r>
              <a:rPr lang="en-US" altLang="zh-CN" b="1" dirty="0">
                <a:solidFill>
                  <a:srgbClr val="FF0000"/>
                </a:solidFill>
                <a:latin typeface="宋体" panose="02010600030101010101" pitchFamily="2" charset="-122"/>
              </a:rPr>
              <a:t>50%</a:t>
            </a:r>
            <a:r>
              <a:rPr lang="zh-CN" altLang="en-US" b="1" dirty="0">
                <a:solidFill>
                  <a:srgbClr val="FF0000"/>
                </a:solidFill>
                <a:latin typeface="宋体" panose="02010600030101010101" pitchFamily="2" charset="-122"/>
              </a:rPr>
              <a:t>计发。</a:t>
            </a:r>
          </a:p>
          <a:p>
            <a:pPr>
              <a:lnSpc>
                <a:spcPct val="150000"/>
              </a:lnSpc>
            </a:pPr>
            <a:endParaRPr lang="en-US" altLang="zh-CN" sz="1600" dirty="0">
              <a:solidFill>
                <a:prstClr val="black"/>
              </a:solidFill>
              <a:latin typeface="宋体" panose="02010600030101010101" pitchFamily="2" charset="-122"/>
              <a:ea typeface="黑体" panose="02010609060101010101" pitchFamily="49" charset="-122"/>
            </a:endParaRPr>
          </a:p>
        </p:txBody>
      </p:sp>
      <p:sp>
        <p:nvSpPr>
          <p:cNvPr id="7" name="矩形 6"/>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04733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4"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4" name="矩形 3"/>
          <p:cNvSpPr/>
          <p:nvPr/>
        </p:nvSpPr>
        <p:spPr>
          <a:xfrm>
            <a:off x="457201" y="1767126"/>
            <a:ext cx="10415588" cy="4247317"/>
          </a:xfrm>
          <a:prstGeom prst="rect">
            <a:avLst/>
          </a:prstGeom>
        </p:spPr>
        <p:txBody>
          <a:bodyPr wrap="square">
            <a:spAutoFit/>
          </a:bodyPr>
          <a:lstStyle/>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（一）月薪</a:t>
            </a:r>
            <a:endParaRPr lang="en-US" altLang="zh-CN"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b="1" dirty="0" smtClean="0">
                <a:solidFill>
                  <a:prstClr val="black"/>
                </a:solidFill>
                <a:latin typeface="黑体" panose="02010609060101010101" pitchFamily="49" charset="-122"/>
                <a:ea typeface="黑体" panose="02010609060101010101" pitchFamily="49" charset="-122"/>
              </a:rPr>
              <a:t> 2 </a:t>
            </a:r>
            <a:r>
              <a:rPr lang="zh-CN" altLang="en-US" b="1" dirty="0" smtClean="0">
                <a:solidFill>
                  <a:prstClr val="black"/>
                </a:solidFill>
                <a:latin typeface="黑体" panose="02010609060101010101" pitchFamily="49" charset="-122"/>
                <a:ea typeface="黑体" panose="02010609060101010101" pitchFamily="49" charset="-122"/>
              </a:rPr>
              <a:t>月</a:t>
            </a:r>
            <a:r>
              <a:rPr lang="zh-CN" altLang="en-US" b="1" dirty="0">
                <a:solidFill>
                  <a:prstClr val="black"/>
                </a:solidFill>
                <a:latin typeface="黑体" panose="02010609060101010101" pitchFamily="49" charset="-122"/>
                <a:ea typeface="黑体" panose="02010609060101010101" pitchFamily="49" charset="-122"/>
              </a:rPr>
              <a:t>工资</a:t>
            </a:r>
            <a:r>
              <a:rPr lang="zh-CN" altLang="en-US" b="1" dirty="0" smtClean="0">
                <a:solidFill>
                  <a:prstClr val="black"/>
                </a:solidFill>
                <a:latin typeface="黑体" panose="02010609060101010101" pitchFamily="49" charset="-122"/>
                <a:ea typeface="黑体" panose="02010609060101010101" pitchFamily="49" charset="-122"/>
              </a:rPr>
              <a:t>组成</a:t>
            </a:r>
            <a:endParaRPr lang="en-US" altLang="zh-CN" b="1"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1600" dirty="0">
                <a:solidFill>
                  <a:prstClr val="black"/>
                </a:solidFill>
                <a:latin typeface="宋体" panose="02010600030101010101" pitchFamily="2" charset="-122"/>
              </a:rPr>
              <a:t>（</a:t>
            </a:r>
            <a:r>
              <a:rPr lang="en-US" altLang="zh-CN" sz="1600" dirty="0">
                <a:solidFill>
                  <a:prstClr val="black"/>
                </a:solidFill>
                <a:latin typeface="宋体" panose="02010600030101010101" pitchFamily="2" charset="-122"/>
              </a:rPr>
              <a:t>1</a:t>
            </a:r>
            <a:r>
              <a:rPr lang="zh-CN" altLang="en-US" sz="1600" dirty="0">
                <a:solidFill>
                  <a:prstClr val="black"/>
                </a:solidFill>
                <a:latin typeface="宋体" panose="02010600030101010101" pitchFamily="2" charset="-122"/>
              </a:rPr>
              <a:t>）员工月工资。员工</a:t>
            </a:r>
            <a:r>
              <a:rPr lang="zh-CN" altLang="en-US" sz="1600" b="1" dirty="0">
                <a:solidFill>
                  <a:srgbClr val="FF0000"/>
                </a:solidFill>
                <a:latin typeface="宋体" panose="02010600030101010101" pitchFamily="2" charset="-122"/>
              </a:rPr>
              <a:t>月</a:t>
            </a:r>
            <a:r>
              <a:rPr lang="zh-CN" altLang="en-US" sz="1600" b="1" dirty="0" smtClean="0">
                <a:solidFill>
                  <a:srgbClr val="FF0000"/>
                </a:solidFill>
                <a:latin typeface="宋体" panose="02010600030101010101" pitchFamily="2" charset="-122"/>
              </a:rPr>
              <a:t>工资为</a:t>
            </a:r>
            <a:r>
              <a:rPr lang="zh-CN" altLang="en-US" sz="1600" b="1" dirty="0">
                <a:solidFill>
                  <a:srgbClr val="FF0000"/>
                </a:solidFill>
                <a:latin typeface="宋体" panose="02010600030101010101" pitchFamily="2" charset="-122"/>
              </a:rPr>
              <a:t>年薪标准的</a:t>
            </a:r>
            <a:r>
              <a:rPr lang="en-US" altLang="zh-CN" sz="1600" b="1" dirty="0">
                <a:solidFill>
                  <a:srgbClr val="FF0000"/>
                </a:solidFill>
                <a:latin typeface="宋体" panose="02010600030101010101" pitchFamily="2" charset="-122"/>
              </a:rPr>
              <a:t>14</a:t>
            </a:r>
            <a:r>
              <a:rPr lang="zh-CN" altLang="en-US" sz="1600" b="1" dirty="0">
                <a:solidFill>
                  <a:srgbClr val="FF0000"/>
                </a:solidFill>
                <a:latin typeface="宋体" panose="02010600030101010101" pitchFamily="2" charset="-122"/>
              </a:rPr>
              <a:t>分之</a:t>
            </a:r>
            <a:r>
              <a:rPr lang="en-US" altLang="zh-CN" sz="1600" b="1" dirty="0" smtClean="0">
                <a:solidFill>
                  <a:srgbClr val="FF0000"/>
                </a:solidFill>
                <a:latin typeface="宋体" panose="02010600030101010101" pitchFamily="2" charset="-122"/>
              </a:rPr>
              <a:t>1</a:t>
            </a:r>
            <a:r>
              <a:rPr lang="zh-CN" altLang="en-US" sz="1600" dirty="0" smtClean="0">
                <a:solidFill>
                  <a:prstClr val="black"/>
                </a:solidFill>
                <a:latin typeface="宋体" panose="02010600030101010101" pitchFamily="2" charset="-122"/>
              </a:rPr>
              <a:t>。</a:t>
            </a:r>
            <a:endParaRPr lang="en-US" altLang="zh-CN" sz="1600" dirty="0" smtClean="0">
              <a:solidFill>
                <a:prstClr val="black"/>
              </a:solidFill>
              <a:latin typeface="宋体" panose="02010600030101010101" pitchFamily="2" charset="-122"/>
            </a:endParaRPr>
          </a:p>
          <a:p>
            <a:pPr>
              <a:lnSpc>
                <a:spcPct val="150000"/>
              </a:lnSpc>
            </a:pPr>
            <a:r>
              <a:rPr lang="zh-CN" altLang="en-US" sz="1600" dirty="0" smtClean="0">
                <a:solidFill>
                  <a:prstClr val="black"/>
                </a:solidFill>
                <a:latin typeface="宋体" panose="02010600030101010101" pitchFamily="2" charset="-122"/>
              </a:rPr>
              <a:t>（</a:t>
            </a:r>
            <a:r>
              <a:rPr lang="en-US" altLang="zh-CN" sz="1600" dirty="0">
                <a:solidFill>
                  <a:prstClr val="black"/>
                </a:solidFill>
                <a:latin typeface="宋体" panose="02010600030101010101" pitchFamily="2" charset="-122"/>
              </a:rPr>
              <a:t>2</a:t>
            </a:r>
            <a:r>
              <a:rPr lang="zh-CN" altLang="en-US" sz="1600" dirty="0">
                <a:solidFill>
                  <a:prstClr val="black"/>
                </a:solidFill>
                <a:latin typeface="宋体" panose="02010600030101010101" pitchFamily="2" charset="-122"/>
              </a:rPr>
              <a:t>）中国籍员工海外津贴。中国籍员工长期在文莱工作的</a:t>
            </a:r>
            <a:r>
              <a:rPr lang="zh-CN" altLang="en-US" sz="1600" b="1" dirty="0">
                <a:solidFill>
                  <a:srgbClr val="FF0000"/>
                </a:solidFill>
                <a:latin typeface="宋体" panose="02010600030101010101" pitchFamily="2" charset="-122"/>
              </a:rPr>
              <a:t>发放海外津贴</a:t>
            </a:r>
            <a:r>
              <a:rPr lang="zh-CN" altLang="en-US" sz="1600" dirty="0">
                <a:solidFill>
                  <a:prstClr val="black"/>
                </a:solidFill>
                <a:latin typeface="宋体" panose="02010600030101010101" pitchFamily="2" charset="-122"/>
              </a:rPr>
              <a:t>，海外津贴为月薪的组成部分。</a:t>
            </a:r>
            <a:r>
              <a:rPr lang="zh-CN" altLang="en-US" sz="1600" dirty="0">
                <a:solidFill>
                  <a:srgbClr val="FF0000"/>
                </a:solidFill>
                <a:latin typeface="宋体" panose="02010600030101010101" pitchFamily="2" charset="-122"/>
              </a:rPr>
              <a:t>自到文莱之日开始享受海外津贴。</a:t>
            </a:r>
          </a:p>
          <a:p>
            <a:pPr>
              <a:lnSpc>
                <a:spcPct val="150000"/>
              </a:lnSpc>
            </a:pPr>
            <a:r>
              <a:rPr lang="zh-CN" altLang="en-US" sz="1600" dirty="0">
                <a:solidFill>
                  <a:prstClr val="black"/>
                </a:solidFill>
                <a:latin typeface="宋体" panose="02010600030101010101" pitchFamily="2" charset="-122"/>
              </a:rPr>
              <a:t>（</a:t>
            </a:r>
            <a:r>
              <a:rPr lang="en-US" altLang="zh-CN" sz="1600" dirty="0">
                <a:solidFill>
                  <a:prstClr val="black"/>
                </a:solidFill>
                <a:latin typeface="宋体" panose="02010600030101010101" pitchFamily="2" charset="-122"/>
              </a:rPr>
              <a:t>3</a:t>
            </a:r>
            <a:r>
              <a:rPr lang="zh-CN" altLang="en-US" sz="1600" dirty="0">
                <a:solidFill>
                  <a:prstClr val="black"/>
                </a:solidFill>
                <a:latin typeface="宋体" panose="02010600030101010101" pitchFamily="2" charset="-122"/>
              </a:rPr>
              <a:t>）家庭补贴。</a:t>
            </a:r>
            <a:r>
              <a:rPr lang="zh-CN" altLang="en-US" sz="1600" dirty="0">
                <a:solidFill>
                  <a:srgbClr val="FF0000"/>
                </a:solidFill>
                <a:latin typeface="宋体" panose="02010600030101010101" pitchFamily="2" charset="-122"/>
              </a:rPr>
              <a:t>文莱籍员工</a:t>
            </a:r>
            <a:r>
              <a:rPr lang="zh-CN" altLang="en-US" sz="1600" dirty="0">
                <a:solidFill>
                  <a:prstClr val="black"/>
                </a:solidFill>
                <a:latin typeface="宋体" panose="02010600030101010101" pitchFamily="2" charset="-122"/>
              </a:rPr>
              <a:t>按职务级别给予单身员工</a:t>
            </a:r>
            <a:r>
              <a:rPr lang="zh-CN" altLang="en-US" sz="1600" b="1" dirty="0">
                <a:solidFill>
                  <a:srgbClr val="FF0000"/>
                </a:solidFill>
                <a:latin typeface="宋体" panose="02010600030101010101" pitchFamily="2" charset="-122"/>
              </a:rPr>
              <a:t>月薪的</a:t>
            </a:r>
            <a:r>
              <a:rPr lang="en-US" altLang="zh-CN" sz="1600" b="1" dirty="0">
                <a:solidFill>
                  <a:srgbClr val="FF0000"/>
                </a:solidFill>
                <a:latin typeface="宋体" panose="02010600030101010101" pitchFamily="2" charset="-122"/>
              </a:rPr>
              <a:t>5%-15%</a:t>
            </a:r>
            <a:r>
              <a:rPr lang="zh-CN" altLang="en-US" sz="1600" b="1" dirty="0">
                <a:solidFill>
                  <a:srgbClr val="FF0000"/>
                </a:solidFill>
                <a:latin typeface="宋体" panose="02010600030101010101" pitchFamily="2" charset="-122"/>
              </a:rPr>
              <a:t>的补贴</a:t>
            </a:r>
            <a:r>
              <a:rPr lang="zh-CN" altLang="en-US" sz="1600" dirty="0">
                <a:solidFill>
                  <a:prstClr val="black"/>
                </a:solidFill>
                <a:latin typeface="宋体" panose="02010600030101010101" pitchFamily="2" charset="-122"/>
              </a:rPr>
              <a:t>，给予已婚员工月薪的</a:t>
            </a:r>
            <a:r>
              <a:rPr lang="en-US" altLang="zh-CN" sz="1600" b="1" dirty="0">
                <a:solidFill>
                  <a:srgbClr val="FF0000"/>
                </a:solidFill>
                <a:latin typeface="宋体" panose="02010600030101010101" pitchFamily="2" charset="-122"/>
              </a:rPr>
              <a:t>10%-20%</a:t>
            </a:r>
            <a:r>
              <a:rPr lang="zh-CN" altLang="en-US" sz="1600" b="1" dirty="0">
                <a:solidFill>
                  <a:srgbClr val="FF0000"/>
                </a:solidFill>
                <a:latin typeface="宋体" panose="02010600030101010101" pitchFamily="2" charset="-122"/>
              </a:rPr>
              <a:t>补贴</a:t>
            </a:r>
            <a:r>
              <a:rPr lang="zh-CN" altLang="en-US" sz="1600" dirty="0">
                <a:solidFill>
                  <a:prstClr val="black"/>
                </a:solidFill>
                <a:latin typeface="宋体" panose="02010600030101010101" pitchFamily="2" charset="-122"/>
              </a:rPr>
              <a:t>。</a:t>
            </a:r>
          </a:p>
          <a:p>
            <a:pPr>
              <a:lnSpc>
                <a:spcPct val="150000"/>
              </a:lnSpc>
            </a:pPr>
            <a:r>
              <a:rPr lang="zh-CN" altLang="en-US" sz="1600" dirty="0">
                <a:solidFill>
                  <a:prstClr val="black"/>
                </a:solidFill>
                <a:latin typeface="宋体" panose="02010600030101010101" pitchFamily="2" charset="-122"/>
              </a:rPr>
              <a:t>具体详见下表</a:t>
            </a:r>
            <a:r>
              <a:rPr lang="zh-CN" altLang="en-US" sz="1600" dirty="0" smtClean="0">
                <a:solidFill>
                  <a:prstClr val="black"/>
                </a:solidFill>
                <a:latin typeface="宋体" panose="02010600030101010101" pitchFamily="2" charset="-122"/>
              </a:rPr>
              <a:t>。</a:t>
            </a:r>
            <a:endParaRPr lang="en-US" altLang="zh-CN" sz="1600" dirty="0" smtClean="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a:p>
            <a:pPr>
              <a:lnSpc>
                <a:spcPct val="150000"/>
              </a:lnSpc>
            </a:pPr>
            <a:endParaRPr lang="zh-CN" altLang="en-US" sz="1600" dirty="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a typeface="黑体" panose="02010609060101010101" pitchFamily="49" charset="-122"/>
            </a:endParaRPr>
          </a:p>
        </p:txBody>
      </p:sp>
      <p:graphicFrame>
        <p:nvGraphicFramePr>
          <p:cNvPr id="5" name="表格 4"/>
          <p:cNvGraphicFramePr>
            <a:graphicFrameLocks noGrp="1"/>
          </p:cNvGraphicFramePr>
          <p:nvPr>
            <p:extLst/>
          </p:nvPr>
        </p:nvGraphicFramePr>
        <p:xfrm>
          <a:off x="2085976" y="4772026"/>
          <a:ext cx="6313489" cy="1726048"/>
        </p:xfrm>
        <a:graphic>
          <a:graphicData uri="http://schemas.openxmlformats.org/drawingml/2006/table">
            <a:tbl>
              <a:tblPr firstRow="1" firstCol="1" bandRow="1"/>
              <a:tblGrid>
                <a:gridCol w="2307292">
                  <a:extLst>
                    <a:ext uri="{9D8B030D-6E8A-4147-A177-3AD203B41FA5}">
                      <a16:colId xmlns="" xmlns:a16="http://schemas.microsoft.com/office/drawing/2014/main" val="2506459126"/>
                    </a:ext>
                  </a:extLst>
                </a:gridCol>
                <a:gridCol w="2135297">
                  <a:extLst>
                    <a:ext uri="{9D8B030D-6E8A-4147-A177-3AD203B41FA5}">
                      <a16:colId xmlns="" xmlns:a16="http://schemas.microsoft.com/office/drawing/2014/main" val="1647123239"/>
                    </a:ext>
                  </a:extLst>
                </a:gridCol>
                <a:gridCol w="1870900">
                  <a:extLst>
                    <a:ext uri="{9D8B030D-6E8A-4147-A177-3AD203B41FA5}">
                      <a16:colId xmlns="" xmlns:a16="http://schemas.microsoft.com/office/drawing/2014/main" val="3015422234"/>
                    </a:ext>
                  </a:extLst>
                </a:gridCol>
              </a:tblGrid>
              <a:tr h="431512">
                <a:tc>
                  <a:txBody>
                    <a:bodyPr/>
                    <a:lstStyle/>
                    <a:p>
                      <a:pPr algn="ctr">
                        <a:lnSpc>
                          <a:spcPts val="18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职级</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 </a:t>
                      </a:r>
                      <a:r>
                        <a:rPr lang="zh-CN" sz="1600" kern="100" dirty="0">
                          <a:effectLst/>
                          <a:latin typeface="Arial" panose="020B0604020202020204" pitchFamily="34" charset="0"/>
                          <a:ea typeface="宋体" panose="02010600030101010101" pitchFamily="2" charset="-122"/>
                          <a:cs typeface="Times New Roman" panose="02020603050405020304" pitchFamily="18" charset="0"/>
                        </a:rPr>
                        <a:t>未婚</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a:effectLst/>
                          <a:latin typeface="Arial" panose="020B0604020202020204" pitchFamily="34" charset="0"/>
                          <a:ea typeface="Arial Unicode MS" panose="020B0604020202020204" pitchFamily="34" charset="-122"/>
                          <a:cs typeface="Times New Roman" panose="02020603050405020304" pitchFamily="18" charset="0"/>
                        </a:rPr>
                        <a:t> </a:t>
                      </a:r>
                      <a:r>
                        <a:rPr lang="zh-CN" sz="1600" kern="100">
                          <a:effectLst/>
                          <a:latin typeface="Arial" panose="020B0604020202020204" pitchFamily="34" charset="0"/>
                          <a:ea typeface="宋体" panose="02010600030101010101" pitchFamily="2" charset="-122"/>
                          <a:cs typeface="Times New Roman" panose="02020603050405020304" pitchFamily="18" charset="0"/>
                        </a:rPr>
                        <a:t>已婚</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08321980"/>
                  </a:ext>
                </a:extLst>
              </a:tr>
              <a:tr h="431512">
                <a:tc>
                  <a:txBody>
                    <a:bodyPr/>
                    <a:lstStyle/>
                    <a:p>
                      <a:pPr algn="ctr">
                        <a:lnSpc>
                          <a:spcPts val="1800"/>
                        </a:lnSpc>
                        <a:spcAft>
                          <a:spcPts val="0"/>
                        </a:spcAft>
                      </a:pPr>
                      <a:r>
                        <a:rPr lang="en-US" sz="1600" kern="100">
                          <a:effectLst/>
                          <a:latin typeface="Arial" panose="020B0604020202020204" pitchFamily="34" charset="0"/>
                          <a:ea typeface="Arial Unicode MS" panose="020B0604020202020204" pitchFamily="34" charset="-122"/>
                          <a:cs typeface="Times New Roman" panose="02020603050405020304" pitchFamily="18" charset="0"/>
                        </a:rPr>
                        <a:t>Level 1-4</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5%</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10%</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78185175"/>
                  </a:ext>
                </a:extLst>
              </a:tr>
              <a:tr h="431512">
                <a:tc>
                  <a:txBody>
                    <a:bodyPr/>
                    <a:lstStyle/>
                    <a:p>
                      <a:pPr algn="ctr">
                        <a:lnSpc>
                          <a:spcPts val="1800"/>
                        </a:lnSpc>
                        <a:spcAft>
                          <a:spcPts val="0"/>
                        </a:spcAft>
                      </a:pPr>
                      <a:r>
                        <a:rPr lang="en-US" sz="1600" kern="100">
                          <a:effectLst/>
                          <a:latin typeface="Arial" panose="020B0604020202020204" pitchFamily="34" charset="0"/>
                          <a:ea typeface="Arial Unicode MS" panose="020B0604020202020204" pitchFamily="34" charset="-122"/>
                          <a:cs typeface="Times New Roman" panose="02020603050405020304" pitchFamily="18" charset="0"/>
                        </a:rPr>
                        <a:t>Level 5-7</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a:effectLst/>
                          <a:latin typeface="Arial" panose="020B0604020202020204" pitchFamily="34" charset="0"/>
                          <a:ea typeface="Arial Unicode MS" panose="020B0604020202020204" pitchFamily="34" charset="-122"/>
                          <a:cs typeface="Times New Roman" panose="02020603050405020304" pitchFamily="18" charset="0"/>
                        </a:rPr>
                        <a:t>10%</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15%</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23220136"/>
                  </a:ext>
                </a:extLst>
              </a:tr>
              <a:tr h="431512">
                <a:tc>
                  <a:txBody>
                    <a:bodyPr/>
                    <a:lstStyle/>
                    <a:p>
                      <a:pPr algn="ctr">
                        <a:lnSpc>
                          <a:spcPts val="1800"/>
                        </a:lnSpc>
                        <a:spcAft>
                          <a:spcPts val="0"/>
                        </a:spcAft>
                      </a:pPr>
                      <a:r>
                        <a:rPr lang="en-US" sz="1600" kern="100">
                          <a:effectLst/>
                          <a:latin typeface="Arial" panose="020B0604020202020204" pitchFamily="34" charset="0"/>
                          <a:ea typeface="Arial Unicode MS" panose="020B0604020202020204" pitchFamily="34" charset="-122"/>
                          <a:cs typeface="Times New Roman" panose="02020603050405020304" pitchFamily="18" charset="0"/>
                        </a:rPr>
                        <a:t>Level 8-10</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a:effectLst/>
                          <a:latin typeface="Arial" panose="020B0604020202020204" pitchFamily="34" charset="0"/>
                          <a:ea typeface="Arial Unicode MS" panose="020B0604020202020204" pitchFamily="34" charset="-122"/>
                          <a:cs typeface="Times New Roman" panose="02020603050405020304" pitchFamily="18" charset="0"/>
                        </a:rPr>
                        <a:t>15%</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20%</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40609816"/>
                  </a:ext>
                </a:extLst>
              </a:tr>
            </a:tbl>
          </a:graphicData>
        </a:graphic>
      </p:graphicFrame>
      <p:sp>
        <p:nvSpPr>
          <p:cNvPr id="8" name="矩形 7"/>
          <p:cNvSpPr/>
          <p:nvPr/>
        </p:nvSpPr>
        <p:spPr>
          <a:xfrm>
            <a:off x="4975471" y="1305461"/>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薪  资</a:t>
            </a:r>
            <a:endParaRPr lang="en-US" altLang="zh-CN" sz="2400" b="1" kern="0" dirty="0">
              <a:solidFill>
                <a:prstClr val="black"/>
              </a:solidFill>
              <a:latin typeface="微软雅黑" panose="020B0503020204020204" charset="-122"/>
              <a:ea typeface="微软雅黑" panose="020B0503020204020204" charset="-122"/>
            </a:endParaRPr>
          </a:p>
        </p:txBody>
      </p:sp>
      <p:sp>
        <p:nvSpPr>
          <p:cNvPr id="10" name="矩形 9"/>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691358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4" name="矩形 3"/>
          <p:cNvSpPr/>
          <p:nvPr/>
        </p:nvSpPr>
        <p:spPr>
          <a:xfrm>
            <a:off x="457201" y="1274684"/>
            <a:ext cx="10415588" cy="5816977"/>
          </a:xfrm>
          <a:prstGeom prst="rect">
            <a:avLst/>
          </a:prstGeom>
        </p:spPr>
        <p:txBody>
          <a:bodyPr wrap="square">
            <a:spAutoFit/>
          </a:bodyPr>
          <a:lstStyle/>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（一）月薪</a:t>
            </a:r>
            <a:endParaRPr lang="en-US" altLang="zh-CN"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b="1" dirty="0" smtClean="0">
                <a:solidFill>
                  <a:prstClr val="black"/>
                </a:solidFill>
                <a:latin typeface="黑体" panose="02010609060101010101" pitchFamily="49" charset="-122"/>
                <a:ea typeface="黑体" panose="02010609060101010101" pitchFamily="49" charset="-122"/>
              </a:rPr>
              <a:t> 3 </a:t>
            </a:r>
            <a:r>
              <a:rPr lang="zh-CN" altLang="en-US" b="1" dirty="0" smtClean="0">
                <a:solidFill>
                  <a:prstClr val="black"/>
                </a:solidFill>
                <a:latin typeface="黑体" panose="02010609060101010101" pitchFamily="49" charset="-122"/>
                <a:ea typeface="黑体" panose="02010609060101010101" pitchFamily="49" charset="-122"/>
              </a:rPr>
              <a:t>轮班津贴</a:t>
            </a:r>
            <a:endParaRPr lang="en-US" altLang="zh-CN" b="1"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1600" dirty="0" smtClean="0">
                <a:solidFill>
                  <a:prstClr val="black"/>
                </a:solidFill>
                <a:latin typeface="宋体" panose="02010600030101010101" pitchFamily="2" charset="-122"/>
              </a:rPr>
              <a:t>公司为倒班员工支付轮班津贴，标准为</a:t>
            </a:r>
            <a:r>
              <a:rPr lang="zh-CN" altLang="en-US" sz="1600" b="1" dirty="0" smtClean="0">
                <a:solidFill>
                  <a:srgbClr val="FF0000"/>
                </a:solidFill>
                <a:latin typeface="宋体" panose="02010600030101010101" pitchFamily="2" charset="-122"/>
              </a:rPr>
              <a:t>四</a:t>
            </a:r>
            <a:r>
              <a:rPr lang="zh-CN" altLang="en-US" sz="1600" b="1" dirty="0">
                <a:solidFill>
                  <a:srgbClr val="FF0000"/>
                </a:solidFill>
                <a:latin typeface="宋体" panose="02010600030101010101" pitchFamily="2" charset="-122"/>
              </a:rPr>
              <a:t>班两倒的员工当班工作满</a:t>
            </a:r>
            <a:r>
              <a:rPr lang="en-US" altLang="zh-CN" sz="1600" b="1" dirty="0">
                <a:solidFill>
                  <a:srgbClr val="FF0000"/>
                </a:solidFill>
                <a:latin typeface="宋体" panose="02010600030101010101" pitchFamily="2" charset="-122"/>
              </a:rPr>
              <a:t>10</a:t>
            </a:r>
            <a:r>
              <a:rPr lang="zh-CN" altLang="en-US" sz="1600" b="1" dirty="0">
                <a:solidFill>
                  <a:srgbClr val="FF0000"/>
                </a:solidFill>
                <a:latin typeface="宋体" panose="02010600030101010101" pitchFamily="2" charset="-122"/>
              </a:rPr>
              <a:t>小时的全额计发，满</a:t>
            </a:r>
            <a:r>
              <a:rPr lang="en-US" altLang="zh-CN" sz="1600" b="1" dirty="0">
                <a:solidFill>
                  <a:srgbClr val="FF0000"/>
                </a:solidFill>
                <a:latin typeface="宋体" panose="02010600030101010101" pitchFamily="2" charset="-122"/>
              </a:rPr>
              <a:t>5</a:t>
            </a:r>
            <a:r>
              <a:rPr lang="zh-CN" altLang="en-US" sz="1600" b="1" dirty="0">
                <a:solidFill>
                  <a:srgbClr val="FF0000"/>
                </a:solidFill>
                <a:latin typeface="宋体" panose="02010600030101010101" pitchFamily="2" charset="-122"/>
              </a:rPr>
              <a:t>小时不满</a:t>
            </a:r>
            <a:r>
              <a:rPr lang="en-US" altLang="zh-CN" sz="1600" b="1" dirty="0">
                <a:solidFill>
                  <a:srgbClr val="FF0000"/>
                </a:solidFill>
                <a:latin typeface="宋体" panose="02010600030101010101" pitchFamily="2" charset="-122"/>
              </a:rPr>
              <a:t>10</a:t>
            </a:r>
            <a:r>
              <a:rPr lang="zh-CN" altLang="en-US" sz="1600" b="1" dirty="0">
                <a:solidFill>
                  <a:srgbClr val="FF0000"/>
                </a:solidFill>
                <a:latin typeface="宋体" panose="02010600030101010101" pitchFamily="2" charset="-122"/>
              </a:rPr>
              <a:t>小时的按</a:t>
            </a:r>
            <a:r>
              <a:rPr lang="en-US" altLang="zh-CN" sz="1600" b="1" dirty="0">
                <a:solidFill>
                  <a:srgbClr val="FF0000"/>
                </a:solidFill>
                <a:latin typeface="宋体" panose="02010600030101010101" pitchFamily="2" charset="-122"/>
              </a:rPr>
              <a:t>50%</a:t>
            </a:r>
            <a:r>
              <a:rPr lang="zh-CN" altLang="en-US" sz="1600" b="1" dirty="0">
                <a:solidFill>
                  <a:srgbClr val="FF0000"/>
                </a:solidFill>
                <a:latin typeface="宋体" panose="02010600030101010101" pitchFamily="2" charset="-122"/>
              </a:rPr>
              <a:t>计发，不满</a:t>
            </a:r>
            <a:r>
              <a:rPr lang="en-US" altLang="zh-CN" sz="1600" b="1" dirty="0">
                <a:solidFill>
                  <a:srgbClr val="FF0000"/>
                </a:solidFill>
                <a:latin typeface="宋体" panose="02010600030101010101" pitchFamily="2" charset="-122"/>
              </a:rPr>
              <a:t>5</a:t>
            </a:r>
            <a:r>
              <a:rPr lang="zh-CN" altLang="en-US" sz="1600" b="1" dirty="0">
                <a:solidFill>
                  <a:srgbClr val="FF0000"/>
                </a:solidFill>
                <a:latin typeface="宋体" panose="02010600030101010101" pitchFamily="2" charset="-122"/>
              </a:rPr>
              <a:t>小时的不计发。三班二倒、睡班制员工上班至次日</a:t>
            </a:r>
            <a:r>
              <a:rPr lang="en-US" altLang="zh-CN" sz="1600" b="1" dirty="0">
                <a:solidFill>
                  <a:srgbClr val="FF0000"/>
                </a:solidFill>
                <a:latin typeface="宋体" panose="02010600030101010101" pitchFamily="2" charset="-122"/>
              </a:rPr>
              <a:t>4:00</a:t>
            </a:r>
            <a:r>
              <a:rPr lang="zh-CN" altLang="en-US" sz="1600" b="1" dirty="0">
                <a:solidFill>
                  <a:srgbClr val="FF0000"/>
                </a:solidFill>
                <a:latin typeface="宋体" panose="02010600030101010101" pitchFamily="2" charset="-122"/>
              </a:rPr>
              <a:t>后的，补贴</a:t>
            </a:r>
            <a:r>
              <a:rPr lang="en-US" altLang="zh-CN" sz="1600" b="1" dirty="0">
                <a:solidFill>
                  <a:srgbClr val="FF0000"/>
                </a:solidFill>
                <a:latin typeface="宋体" panose="02010600030101010101" pitchFamily="2" charset="-122"/>
              </a:rPr>
              <a:t>6</a:t>
            </a:r>
            <a:r>
              <a:rPr lang="zh-CN" altLang="en-US" sz="1600" b="1" dirty="0">
                <a:solidFill>
                  <a:srgbClr val="FF0000"/>
                </a:solidFill>
                <a:latin typeface="宋体" panose="02010600030101010101" pitchFamily="2" charset="-122"/>
              </a:rPr>
              <a:t>文币</a:t>
            </a:r>
            <a:r>
              <a:rPr lang="en-US" altLang="zh-CN" sz="1600" b="1" dirty="0">
                <a:solidFill>
                  <a:srgbClr val="FF0000"/>
                </a:solidFill>
                <a:latin typeface="宋体" panose="02010600030101010101" pitchFamily="2" charset="-122"/>
              </a:rPr>
              <a:t>/</a:t>
            </a:r>
            <a:r>
              <a:rPr lang="zh-CN" altLang="en-US" sz="1600" b="1" dirty="0">
                <a:solidFill>
                  <a:srgbClr val="FF0000"/>
                </a:solidFill>
                <a:latin typeface="宋体" panose="02010600030101010101" pitchFamily="2" charset="-122"/>
              </a:rPr>
              <a:t>班，上班至</a:t>
            </a:r>
            <a:r>
              <a:rPr lang="en-US" altLang="zh-CN" sz="1600" b="1" dirty="0">
                <a:solidFill>
                  <a:srgbClr val="FF0000"/>
                </a:solidFill>
                <a:latin typeface="宋体" panose="02010600030101010101" pitchFamily="2" charset="-122"/>
              </a:rPr>
              <a:t>24:00</a:t>
            </a:r>
            <a:r>
              <a:rPr lang="zh-CN" altLang="en-US" sz="1600" b="1" dirty="0">
                <a:solidFill>
                  <a:srgbClr val="FF0000"/>
                </a:solidFill>
                <a:latin typeface="宋体" panose="02010600030101010101" pitchFamily="2" charset="-122"/>
              </a:rPr>
              <a:t>的，补贴</a:t>
            </a:r>
            <a:r>
              <a:rPr lang="en-US" altLang="zh-CN" sz="1600" b="1" dirty="0">
                <a:solidFill>
                  <a:srgbClr val="FF0000"/>
                </a:solidFill>
                <a:latin typeface="宋体" panose="02010600030101010101" pitchFamily="2" charset="-122"/>
              </a:rPr>
              <a:t>2</a:t>
            </a:r>
            <a:r>
              <a:rPr lang="zh-CN" altLang="en-US" sz="1600" b="1" dirty="0">
                <a:solidFill>
                  <a:srgbClr val="FF0000"/>
                </a:solidFill>
                <a:latin typeface="宋体" panose="02010600030101010101" pitchFamily="2" charset="-122"/>
              </a:rPr>
              <a:t>文币</a:t>
            </a:r>
            <a:r>
              <a:rPr lang="en-US" altLang="zh-CN" sz="1600" b="1" dirty="0">
                <a:solidFill>
                  <a:srgbClr val="FF0000"/>
                </a:solidFill>
                <a:latin typeface="宋体" panose="02010600030101010101" pitchFamily="2" charset="-122"/>
              </a:rPr>
              <a:t>/</a:t>
            </a:r>
            <a:r>
              <a:rPr lang="zh-CN" altLang="en-US" sz="1600" b="1" dirty="0">
                <a:solidFill>
                  <a:srgbClr val="FF0000"/>
                </a:solidFill>
                <a:latin typeface="宋体" panose="02010600030101010101" pitchFamily="2" charset="-122"/>
              </a:rPr>
              <a:t>班，上班未至</a:t>
            </a:r>
            <a:r>
              <a:rPr lang="en-US" altLang="zh-CN" sz="1600" b="1" dirty="0">
                <a:solidFill>
                  <a:srgbClr val="FF0000"/>
                </a:solidFill>
                <a:latin typeface="宋体" panose="02010600030101010101" pitchFamily="2" charset="-122"/>
              </a:rPr>
              <a:t>24:00</a:t>
            </a:r>
            <a:r>
              <a:rPr lang="zh-CN" altLang="en-US" sz="1600" b="1" dirty="0">
                <a:solidFill>
                  <a:srgbClr val="FF0000"/>
                </a:solidFill>
                <a:latin typeface="宋体" panose="02010600030101010101" pitchFamily="2" charset="-122"/>
              </a:rPr>
              <a:t>的，不计发补贴</a:t>
            </a:r>
            <a:r>
              <a:rPr lang="zh-CN" altLang="en-US" sz="1600" b="1" dirty="0" smtClean="0">
                <a:solidFill>
                  <a:srgbClr val="FF0000"/>
                </a:solidFill>
                <a:latin typeface="宋体" panose="02010600030101010101" pitchFamily="2" charset="-122"/>
              </a:rPr>
              <a:t>。</a:t>
            </a:r>
            <a:endParaRPr lang="en-US" altLang="zh-CN" sz="1600" b="1" dirty="0" smtClean="0">
              <a:solidFill>
                <a:srgbClr val="FF0000"/>
              </a:solidFill>
              <a:latin typeface="宋体" panose="02010600030101010101" pitchFamily="2" charset="-122"/>
            </a:endParaRPr>
          </a:p>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 </a:t>
            </a:r>
            <a:r>
              <a:rPr lang="en-US" altLang="zh-CN" b="1" dirty="0" smtClean="0">
                <a:solidFill>
                  <a:prstClr val="black"/>
                </a:solidFill>
                <a:latin typeface="黑体" panose="02010609060101010101" pitchFamily="49" charset="-122"/>
                <a:ea typeface="黑体" panose="02010609060101010101" pitchFamily="49" charset="-122"/>
              </a:rPr>
              <a:t>4 </a:t>
            </a:r>
            <a:r>
              <a:rPr lang="zh-CN" altLang="en-US" b="1" dirty="0" smtClean="0">
                <a:solidFill>
                  <a:prstClr val="black"/>
                </a:solidFill>
                <a:latin typeface="黑体" panose="02010609060101010101" pitchFamily="49" charset="-122"/>
                <a:ea typeface="黑体" panose="02010609060101010101" pitchFamily="49" charset="-122"/>
              </a:rPr>
              <a:t>薪资</a:t>
            </a:r>
            <a:r>
              <a:rPr lang="zh-CN" altLang="en-US" b="1" dirty="0">
                <a:solidFill>
                  <a:prstClr val="black"/>
                </a:solidFill>
                <a:latin typeface="黑体" panose="02010609060101010101" pitchFamily="49" charset="-122"/>
                <a:ea typeface="黑体" panose="02010609060101010101" pitchFamily="49" charset="-122"/>
              </a:rPr>
              <a:t>调整</a:t>
            </a:r>
            <a:endParaRPr lang="en-US" altLang="zh-CN" sz="1600" dirty="0" smtClean="0">
              <a:solidFill>
                <a:prstClr val="black"/>
              </a:solidFill>
              <a:latin typeface="宋体" panose="02010600030101010101" pitchFamily="2" charset="-122"/>
            </a:endParaRPr>
          </a:p>
          <a:p>
            <a:pPr>
              <a:lnSpc>
                <a:spcPct val="150000"/>
              </a:lnSpc>
            </a:pPr>
            <a:r>
              <a:rPr lang="en-US" altLang="zh-CN" sz="1600" dirty="0">
                <a:solidFill>
                  <a:prstClr val="black"/>
                </a:solidFill>
                <a:latin typeface="宋体" panose="02010600030101010101" pitchFamily="2" charset="-122"/>
              </a:rPr>
              <a:t>(1)</a:t>
            </a:r>
            <a:r>
              <a:rPr lang="zh-CN" altLang="zh-CN" sz="1600" dirty="0">
                <a:solidFill>
                  <a:prstClr val="black"/>
                </a:solidFill>
                <a:latin typeface="宋体" panose="02010600030101010101" pitchFamily="2" charset="-122"/>
              </a:rPr>
              <a:t>公司定期对员工薪资进行回顾，根据公司的经济效益和在人力资源劳动力市场上保持可比性的需要，并考虑周边地区居民消费价格指数、海外企业特点，确定建议的员工薪资平均调整幅度。</a:t>
            </a:r>
          </a:p>
          <a:p>
            <a:pPr>
              <a:lnSpc>
                <a:spcPct val="150000"/>
              </a:lnSpc>
            </a:pPr>
            <a:r>
              <a:rPr lang="en-US" altLang="zh-CN" sz="1600" dirty="0">
                <a:solidFill>
                  <a:prstClr val="black"/>
                </a:solidFill>
                <a:latin typeface="宋体" panose="02010600030101010101" pitchFamily="2" charset="-122"/>
              </a:rPr>
              <a:t>(2)</a:t>
            </a:r>
            <a:r>
              <a:rPr lang="zh-CN" altLang="zh-CN" sz="1600" dirty="0">
                <a:solidFill>
                  <a:prstClr val="black"/>
                </a:solidFill>
                <a:latin typeface="宋体" panose="02010600030101010101" pitchFamily="2" charset="-122"/>
              </a:rPr>
              <a:t>加薪的范围</a:t>
            </a:r>
            <a:r>
              <a:rPr lang="zh-CN" altLang="zh-CN" sz="1600" b="1" dirty="0">
                <a:solidFill>
                  <a:srgbClr val="FF0000"/>
                </a:solidFill>
                <a:latin typeface="宋体" panose="02010600030101010101" pitchFamily="2" charset="-122"/>
              </a:rPr>
              <a:t>不包括尚在见习期或试用期的员工</a:t>
            </a:r>
            <a:r>
              <a:rPr lang="zh-CN" altLang="zh-CN" sz="1600" b="1" dirty="0" smtClean="0">
                <a:solidFill>
                  <a:srgbClr val="FF0000"/>
                </a:solidFill>
                <a:latin typeface="宋体" panose="02010600030101010101" pitchFamily="2" charset="-122"/>
              </a:rPr>
              <a:t>。</a:t>
            </a:r>
            <a:endParaRPr lang="en-US" altLang="zh-CN" sz="1600" b="1" dirty="0" smtClean="0">
              <a:solidFill>
                <a:srgbClr val="FF0000"/>
              </a:solidFill>
              <a:latin typeface="宋体" panose="02010600030101010101" pitchFamily="2" charset="-122"/>
            </a:endParaRPr>
          </a:p>
          <a:p>
            <a:pPr>
              <a:lnSpc>
                <a:spcPct val="150000"/>
              </a:lnSpc>
            </a:pPr>
            <a:r>
              <a:rPr lang="en-US" altLang="zh-CN" b="1" dirty="0" smtClean="0">
                <a:solidFill>
                  <a:prstClr val="black"/>
                </a:solidFill>
                <a:latin typeface="黑体" panose="02010609060101010101" pitchFamily="49" charset="-122"/>
                <a:ea typeface="黑体" panose="02010609060101010101" pitchFamily="49" charset="-122"/>
              </a:rPr>
              <a:t> 5 </a:t>
            </a:r>
            <a:r>
              <a:rPr lang="zh-CN" altLang="en-US" b="1" dirty="0" smtClean="0">
                <a:solidFill>
                  <a:prstClr val="black"/>
                </a:solidFill>
                <a:latin typeface="黑体" panose="02010609060101010101" pitchFamily="49" charset="-122"/>
                <a:ea typeface="黑体" panose="02010609060101010101" pitchFamily="49" charset="-122"/>
              </a:rPr>
              <a:t>月薪的</a:t>
            </a:r>
            <a:r>
              <a:rPr lang="zh-CN" altLang="en-US" b="1" dirty="0">
                <a:solidFill>
                  <a:prstClr val="black"/>
                </a:solidFill>
                <a:latin typeface="黑体" panose="02010609060101010101" pitchFamily="49" charset="-122"/>
                <a:ea typeface="黑体" panose="02010609060101010101" pitchFamily="49" charset="-122"/>
              </a:rPr>
              <a:t>发放、其他扣款时间</a:t>
            </a:r>
          </a:p>
          <a:p>
            <a:pPr>
              <a:lnSpc>
                <a:spcPct val="150000"/>
              </a:lnSpc>
            </a:pPr>
            <a:r>
              <a:rPr lang="zh-CN" altLang="en-US" sz="1600" dirty="0">
                <a:solidFill>
                  <a:prstClr val="black"/>
                </a:solidFill>
                <a:latin typeface="宋体" panose="02010600030101010101" pitchFamily="2" charset="-122"/>
              </a:rPr>
              <a:t>员工的月薪在每月</a:t>
            </a:r>
            <a:r>
              <a:rPr lang="en-US" altLang="zh-CN" sz="1600" dirty="0">
                <a:solidFill>
                  <a:prstClr val="black"/>
                </a:solidFill>
                <a:latin typeface="宋体" panose="02010600030101010101" pitchFamily="2" charset="-122"/>
              </a:rPr>
              <a:t>26</a:t>
            </a:r>
            <a:r>
              <a:rPr lang="zh-CN" altLang="en-US" sz="1600" dirty="0">
                <a:solidFill>
                  <a:prstClr val="black"/>
                </a:solidFill>
                <a:latin typeface="宋体" panose="02010600030101010101" pitchFamily="2" charset="-122"/>
              </a:rPr>
              <a:t>日发放，公司代扣政府规定的扣款</a:t>
            </a:r>
            <a:r>
              <a:rPr lang="zh-CN" altLang="en-US" sz="1600" dirty="0" smtClean="0">
                <a:solidFill>
                  <a:prstClr val="black"/>
                </a:solidFill>
                <a:latin typeface="宋体" panose="02010600030101010101" pitchFamily="2" charset="-122"/>
              </a:rPr>
              <a:t>。</a:t>
            </a:r>
            <a:endParaRPr lang="en-US" altLang="zh-CN" sz="1600" dirty="0" smtClean="0">
              <a:solidFill>
                <a:prstClr val="black"/>
              </a:solidFill>
              <a:latin typeface="宋体" panose="02010600030101010101" pitchFamily="2" charset="-122"/>
            </a:endParaRPr>
          </a:p>
          <a:p>
            <a:pPr>
              <a:lnSpc>
                <a:spcPct val="150000"/>
              </a:lnSpc>
            </a:pPr>
            <a:r>
              <a:rPr lang="zh-CN" altLang="en-US" b="1" dirty="0">
                <a:solidFill>
                  <a:prstClr val="black"/>
                </a:solidFill>
                <a:latin typeface="黑体" panose="02010609060101010101" pitchFamily="49" charset="-122"/>
                <a:ea typeface="黑体" panose="02010609060101010101" pitchFamily="49" charset="-122"/>
              </a:rPr>
              <a:t>（二）月绩效考核加奖 </a:t>
            </a:r>
            <a:endParaRPr lang="en-US" altLang="zh-CN" b="1" dirty="0">
              <a:solidFill>
                <a:prstClr val="black"/>
              </a:solidFill>
              <a:latin typeface="黑体" panose="02010609060101010101" pitchFamily="49" charset="-122"/>
              <a:ea typeface="黑体" panose="02010609060101010101" pitchFamily="49" charset="-122"/>
            </a:endParaRPr>
          </a:p>
          <a:p>
            <a:pPr>
              <a:lnSpc>
                <a:spcPct val="150000"/>
              </a:lnSpc>
            </a:pPr>
            <a:r>
              <a:rPr lang="zh-CN" altLang="en-US" sz="1600" dirty="0">
                <a:solidFill>
                  <a:prstClr val="black"/>
                </a:solidFill>
                <a:latin typeface="宋体" panose="02010600030101010101" pitchFamily="2" charset="-122"/>
              </a:rPr>
              <a:t>根据</a:t>
            </a:r>
            <a:r>
              <a:rPr lang="en-US" altLang="zh-CN" sz="1600" dirty="0">
                <a:solidFill>
                  <a:prstClr val="black"/>
                </a:solidFill>
                <a:latin typeface="宋体" panose="02010600030101010101" pitchFamily="2" charset="-122"/>
              </a:rPr>
              <a:t>《</a:t>
            </a:r>
            <a:r>
              <a:rPr lang="zh-CN" altLang="en-US" sz="1600" dirty="0">
                <a:solidFill>
                  <a:prstClr val="black"/>
                </a:solidFill>
                <a:latin typeface="宋体" panose="02010600030101010101" pitchFamily="2" charset="-122"/>
              </a:rPr>
              <a:t>绩效考核暂行办法</a:t>
            </a:r>
            <a:r>
              <a:rPr lang="en-US" altLang="zh-CN" sz="1600" dirty="0">
                <a:solidFill>
                  <a:prstClr val="black"/>
                </a:solidFill>
                <a:latin typeface="宋体" panose="02010600030101010101" pitchFamily="2" charset="-122"/>
              </a:rPr>
              <a:t>》</a:t>
            </a:r>
            <a:r>
              <a:rPr lang="zh-CN" altLang="en-US" sz="1600" dirty="0">
                <a:solidFill>
                  <a:prstClr val="black"/>
                </a:solidFill>
                <a:latin typeface="宋体" panose="02010600030101010101" pitchFamily="2" charset="-122"/>
              </a:rPr>
              <a:t>及公司效益情况核发部门月绩效考核奖，部门根据内部考核细则考核发分，其中副部长及以上人员由公司统一考核。考核采用按月兑现、年终结算的方式。当月入职人员及离职人员不参加考核。</a:t>
            </a:r>
            <a:endParaRPr lang="en-US" altLang="zh-CN" sz="1600"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p:txBody>
      </p:sp>
      <p:sp>
        <p:nvSpPr>
          <p:cNvPr id="7" name="矩形 6"/>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5073944" y="1274684"/>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薪  资</a:t>
            </a:r>
            <a:endParaRPr lang="en-US" altLang="zh-CN" sz="24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27383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8"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 </a:t>
            </a:r>
            <a:r>
              <a:rPr lang="en-US" altLang="zh-CN" sz="3200" b="1" kern="0" dirty="0" smtClean="0">
                <a:latin typeface="微软雅黑" panose="020B0503020204020204" charset="-122"/>
                <a:ea typeface="微软雅黑" panose="020B0503020204020204" charset="-122"/>
              </a:rPr>
              <a:t>     </a:t>
            </a: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7485965" y="737367"/>
            <a:ext cx="4155062" cy="2031325"/>
          </a:xfrm>
          <a:prstGeom prst="rect">
            <a:avLst/>
          </a:prstGeom>
        </p:spPr>
        <p:txBody>
          <a:bodyPr wrap="square">
            <a:spAutoFit/>
          </a:bodyPr>
          <a:lstStyle/>
          <a:p>
            <a:r>
              <a:rPr lang="zh-CN" altLang="en-US" sz="2400" dirty="0" smtClean="0"/>
              <a:t>                                                                    </a:t>
            </a:r>
            <a:endParaRPr lang="en-US" altLang="zh-CN" sz="2800" b="1" kern="0" dirty="0">
              <a:latin typeface="微软雅黑" panose="020B0503020204020204" charset="-122"/>
              <a:ea typeface="微软雅黑" panose="020B0503020204020204" charset="-122"/>
            </a:endParaRPr>
          </a:p>
          <a:p>
            <a:endParaRPr lang="en-US" altLang="zh-CN" sz="2000" b="1" kern="0" dirty="0" smtClean="0">
              <a:latin typeface="微软雅黑" panose="020B0503020204020204" charset="-122"/>
              <a:ea typeface="微软雅黑" panose="020B0503020204020204" charset="-122"/>
            </a:endParaRPr>
          </a:p>
          <a:p>
            <a:endParaRPr lang="en-US" altLang="zh-CN" sz="2000" b="1" kern="0" dirty="0" smtClean="0">
              <a:latin typeface="微软雅黑" panose="020B0503020204020204" charset="-122"/>
              <a:ea typeface="微软雅黑" panose="020B0503020204020204" charset="-122"/>
            </a:endParaRPr>
          </a:p>
          <a:p>
            <a:endParaRPr lang="en-US" altLang="zh-CN" sz="2000" b="1" kern="0" dirty="0" smtClean="0">
              <a:latin typeface="微软雅黑" panose="020B0503020204020204" charset="-122"/>
              <a:ea typeface="微软雅黑" panose="020B0503020204020204" charset="-122"/>
            </a:endParaRPr>
          </a:p>
          <a:p>
            <a:r>
              <a:rPr lang="en-US" altLang="zh-CN" sz="2400" b="1" kern="0" dirty="0" smtClean="0">
                <a:latin typeface="微软雅黑" panose="020B0503020204020204" charset="-122"/>
                <a:ea typeface="微软雅黑" panose="020B0503020204020204" charset="-122"/>
              </a:rPr>
              <a:t> </a:t>
            </a:r>
            <a:endParaRPr lang="en-US" altLang="zh-CN" dirty="0"/>
          </a:p>
          <a:p>
            <a:endParaRPr lang="en-US" altLang="zh-CN" dirty="0"/>
          </a:p>
        </p:txBody>
      </p:sp>
      <p:sp>
        <p:nvSpPr>
          <p:cNvPr id="6" name="矩形 5"/>
          <p:cNvSpPr/>
          <p:nvPr/>
        </p:nvSpPr>
        <p:spPr>
          <a:xfrm>
            <a:off x="2709172" y="1298651"/>
            <a:ext cx="4782701" cy="584775"/>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3200" b="1" kern="0" dirty="0" smtClean="0">
                <a:latin typeface="微软雅黑" panose="020B0503020204020204" charset="-122"/>
                <a:ea typeface="微软雅黑" panose="020B0503020204020204" charset="-122"/>
              </a:rPr>
              <a:t>人 力 资 源 制 度</a:t>
            </a:r>
            <a:endParaRPr lang="zh-CN" altLang="en-US" sz="4000" b="1" kern="0" dirty="0">
              <a:latin typeface="微软雅黑" panose="020B0503020204020204" charset="-122"/>
              <a:ea typeface="微软雅黑" panose="020B0503020204020204" charset="-122"/>
            </a:endParaRPr>
          </a:p>
        </p:txBody>
      </p:sp>
      <p:sp>
        <p:nvSpPr>
          <p:cNvPr id="7" name="矩形 6">
            <a:hlinkClick r:id="rId3" action="ppaction://hlinkfile"/>
          </p:cNvPr>
          <p:cNvSpPr/>
          <p:nvPr/>
        </p:nvSpPr>
        <p:spPr>
          <a:xfrm>
            <a:off x="5762391" y="3765718"/>
            <a:ext cx="4042791" cy="400110"/>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2000" b="1" kern="0" dirty="0">
                <a:solidFill>
                  <a:srgbClr val="FF0000"/>
                </a:solidFill>
                <a:latin typeface="微软雅黑" panose="020B0503020204020204" charset="-122"/>
                <a:ea typeface="微软雅黑" panose="020B0503020204020204" charset="-122"/>
              </a:rPr>
              <a:t>※</a:t>
            </a:r>
            <a:r>
              <a:rPr lang="en-US" altLang="zh-CN" sz="2000" b="1" kern="0" dirty="0">
                <a:latin typeface="微软雅黑" panose="020B0503020204020204" charset="-122"/>
                <a:ea typeface="微软雅黑" panose="020B0503020204020204" charset="-122"/>
              </a:rPr>
              <a:t> </a:t>
            </a:r>
            <a:r>
              <a:rPr lang="zh-CN" altLang="en-US" sz="2000" b="1" kern="0" dirty="0">
                <a:latin typeface="微软雅黑" panose="020B0503020204020204" charset="-122"/>
                <a:ea typeface="微软雅黑" panose="020B0503020204020204" charset="-122"/>
              </a:rPr>
              <a:t>员工培训</a:t>
            </a:r>
            <a:r>
              <a:rPr lang="zh-CN" altLang="en-US" sz="2000" b="1" kern="0" dirty="0" smtClean="0">
                <a:latin typeface="微软雅黑" panose="020B0503020204020204" charset="-122"/>
                <a:ea typeface="微软雅黑" panose="020B0503020204020204" charset="-122"/>
              </a:rPr>
              <a:t>管理规定</a:t>
            </a:r>
            <a:endParaRPr lang="en-US" altLang="zh-CN" sz="2000" b="1" kern="0" dirty="0">
              <a:latin typeface="微软雅黑" panose="020B0503020204020204" charset="-122"/>
              <a:ea typeface="微软雅黑" panose="020B0503020204020204" charset="-122"/>
            </a:endParaRPr>
          </a:p>
        </p:txBody>
      </p:sp>
      <p:sp>
        <p:nvSpPr>
          <p:cNvPr id="8" name="矩形 7">
            <a:hlinkClick r:id="rId4" action="ppaction://hlinkfile"/>
          </p:cNvPr>
          <p:cNvSpPr/>
          <p:nvPr/>
        </p:nvSpPr>
        <p:spPr>
          <a:xfrm>
            <a:off x="5762391" y="3067611"/>
            <a:ext cx="4042791" cy="400110"/>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wrap="square">
            <a:spAutoFit/>
          </a:bodyPr>
          <a:lstStyle/>
          <a:p>
            <a:pPr eaLnBrk="0" fontAlgn="base" latinLnBrk="1" hangingPunct="0">
              <a:spcBef>
                <a:spcPct val="0"/>
              </a:spcBef>
              <a:spcAft>
                <a:spcPct val="0"/>
              </a:spcAft>
              <a:defRPr/>
            </a:pPr>
            <a:r>
              <a:rPr lang="en-US" altLang="zh-CN" sz="2000" b="1" kern="0" dirty="0" smtClean="0">
                <a:solidFill>
                  <a:srgbClr val="FF0000"/>
                </a:solidFill>
                <a:latin typeface="微软雅黑" panose="020B0503020204020204" charset="-122"/>
                <a:ea typeface="微软雅黑" panose="020B0503020204020204" charset="-122"/>
              </a:rPr>
              <a:t>※</a:t>
            </a:r>
            <a:r>
              <a:rPr lang="en-US" altLang="zh-CN" sz="2000" b="1" kern="0" dirty="0" smtClean="0">
                <a:latin typeface="微软雅黑" panose="020B0503020204020204" charset="-122"/>
                <a:ea typeface="微软雅黑" panose="020B0503020204020204" charset="-122"/>
              </a:rPr>
              <a:t> </a:t>
            </a:r>
            <a:r>
              <a:rPr lang="zh-CN" altLang="en-US" sz="2000" b="1" kern="0" dirty="0">
                <a:latin typeface="微软雅黑" panose="020B0503020204020204" charset="-122"/>
                <a:ea typeface="微软雅黑" panose="020B0503020204020204" charset="-122"/>
              </a:rPr>
              <a:t>人才培养与</a:t>
            </a:r>
            <a:r>
              <a:rPr lang="zh-CN" altLang="en-US" sz="2000" b="1" kern="0" dirty="0" smtClean="0">
                <a:latin typeface="微软雅黑" panose="020B0503020204020204" charset="-122"/>
                <a:ea typeface="微软雅黑" panose="020B0503020204020204" charset="-122"/>
              </a:rPr>
              <a:t>开发规定</a:t>
            </a:r>
            <a:endParaRPr lang="en-US" altLang="zh-CN" sz="2000" b="1" kern="0" dirty="0">
              <a:latin typeface="微软雅黑" panose="020B0503020204020204" charset="-122"/>
              <a:ea typeface="微软雅黑" panose="020B0503020204020204" charset="-122"/>
            </a:endParaRPr>
          </a:p>
        </p:txBody>
      </p:sp>
      <p:sp>
        <p:nvSpPr>
          <p:cNvPr id="11" name="矩形 10">
            <a:hlinkClick r:id="rId5" action="ppaction://hlinkfile"/>
          </p:cNvPr>
          <p:cNvSpPr/>
          <p:nvPr/>
        </p:nvSpPr>
        <p:spPr>
          <a:xfrm>
            <a:off x="1044905" y="3177104"/>
            <a:ext cx="3916363" cy="400110"/>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a:spAutoFit/>
          </a:bodyPr>
          <a:lstStyle/>
          <a:p>
            <a:pPr eaLnBrk="0" fontAlgn="base" latinLnBrk="1" hangingPunct="0">
              <a:spcBef>
                <a:spcPct val="0"/>
              </a:spcBef>
              <a:spcAft>
                <a:spcPct val="0"/>
              </a:spcAft>
              <a:defRPr/>
            </a:pPr>
            <a:r>
              <a:rPr lang="en-US" altLang="zh-CN" sz="2000" b="1" kern="0" dirty="0" smtClean="0">
                <a:solidFill>
                  <a:srgbClr val="FF0000"/>
                </a:solidFill>
                <a:latin typeface="微软雅黑" panose="020B0503020204020204" charset="-122"/>
                <a:ea typeface="微软雅黑" panose="020B0503020204020204" charset="-122"/>
              </a:rPr>
              <a:t>※</a:t>
            </a:r>
            <a:r>
              <a:rPr lang="en-US" altLang="zh-CN" sz="2000" b="1" kern="0" dirty="0" smtClean="0">
                <a:latin typeface="微软雅黑" panose="020B0503020204020204" charset="-122"/>
                <a:ea typeface="微软雅黑" panose="020B0503020204020204" charset="-122"/>
              </a:rPr>
              <a:t> </a:t>
            </a:r>
            <a:r>
              <a:rPr lang="zh-CN" altLang="en-US" sz="2000" b="1" kern="0" dirty="0">
                <a:latin typeface="微软雅黑" panose="020B0503020204020204" charset="-122"/>
                <a:ea typeface="微软雅黑" panose="020B0503020204020204" charset="-122"/>
              </a:rPr>
              <a:t>员工薪酬管理</a:t>
            </a:r>
            <a:r>
              <a:rPr lang="zh-CN" altLang="en-US" sz="2000" b="1" kern="0" dirty="0" smtClean="0">
                <a:latin typeface="微软雅黑" panose="020B0503020204020204" charset="-122"/>
                <a:ea typeface="微软雅黑" panose="020B0503020204020204" charset="-122"/>
              </a:rPr>
              <a:t>规定</a:t>
            </a:r>
            <a:endParaRPr lang="en-US" altLang="zh-CN" sz="2000" b="1" kern="0" dirty="0">
              <a:latin typeface="微软雅黑" panose="020B0503020204020204" charset="-122"/>
              <a:ea typeface="微软雅黑" panose="020B0503020204020204" charset="-122"/>
            </a:endParaRPr>
          </a:p>
        </p:txBody>
      </p:sp>
      <p:sp>
        <p:nvSpPr>
          <p:cNvPr id="12" name="矩形 11">
            <a:hlinkClick r:id="rId5" action="ppaction://hlinkfile"/>
          </p:cNvPr>
          <p:cNvSpPr/>
          <p:nvPr/>
        </p:nvSpPr>
        <p:spPr>
          <a:xfrm>
            <a:off x="1005365" y="2467387"/>
            <a:ext cx="3916363" cy="400110"/>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wrap="square">
            <a:spAutoFit/>
          </a:bodyPr>
          <a:lstStyle/>
          <a:p>
            <a:pPr lvl="0" eaLnBrk="0" fontAlgn="base" latinLnBrk="1" hangingPunct="0">
              <a:spcBef>
                <a:spcPct val="0"/>
              </a:spcBef>
              <a:spcAft>
                <a:spcPct val="0"/>
              </a:spcAft>
              <a:defRPr/>
            </a:pPr>
            <a:r>
              <a:rPr lang="en-US" altLang="zh-CN" sz="2000" b="1" kern="0" dirty="0" smtClean="0">
                <a:solidFill>
                  <a:srgbClr val="FF0000"/>
                </a:solidFill>
                <a:latin typeface="微软雅黑" panose="020B0503020204020204" charset="-122"/>
                <a:ea typeface="微软雅黑" panose="020B0503020204020204" charset="-122"/>
              </a:rPr>
              <a:t>※ </a:t>
            </a:r>
            <a:r>
              <a:rPr lang="zh-CN" altLang="en-US" sz="2000" b="1" kern="0" dirty="0">
                <a:solidFill>
                  <a:prstClr val="black"/>
                </a:solidFill>
                <a:latin typeface="微软雅黑" panose="020B0503020204020204" charset="-122"/>
                <a:ea typeface="微软雅黑" panose="020B0503020204020204" charset="-122"/>
              </a:rPr>
              <a:t>员工请假考勤管理</a:t>
            </a:r>
            <a:r>
              <a:rPr lang="zh-CN" altLang="en-US" sz="2000" b="1" kern="0" dirty="0" smtClean="0">
                <a:solidFill>
                  <a:prstClr val="black"/>
                </a:solidFill>
                <a:latin typeface="微软雅黑" panose="020B0503020204020204" charset="-122"/>
                <a:ea typeface="微软雅黑" panose="020B0503020204020204" charset="-122"/>
              </a:rPr>
              <a:t>规定</a:t>
            </a:r>
            <a:endParaRPr lang="en-US" altLang="zh-CN" sz="2000" dirty="0">
              <a:solidFill>
                <a:prstClr val="black"/>
              </a:solidFill>
            </a:endParaRPr>
          </a:p>
        </p:txBody>
      </p:sp>
      <p:sp>
        <p:nvSpPr>
          <p:cNvPr id="13" name="矩形 12">
            <a:hlinkClick r:id="rId6" action="ppaction://hlinkfile"/>
          </p:cNvPr>
          <p:cNvSpPr/>
          <p:nvPr/>
        </p:nvSpPr>
        <p:spPr>
          <a:xfrm>
            <a:off x="1005367" y="3829679"/>
            <a:ext cx="3916363" cy="400110"/>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wrap="square">
            <a:spAutoFit/>
          </a:bodyPr>
          <a:lstStyle/>
          <a:p>
            <a:pPr eaLnBrk="0" fontAlgn="base" latinLnBrk="1" hangingPunct="0">
              <a:spcBef>
                <a:spcPct val="0"/>
              </a:spcBef>
              <a:spcAft>
                <a:spcPct val="0"/>
              </a:spcAft>
              <a:defRPr/>
            </a:pPr>
            <a:r>
              <a:rPr lang="en-US" altLang="zh-CN" sz="2000" b="1" kern="0" dirty="0" smtClean="0">
                <a:solidFill>
                  <a:srgbClr val="FF0000"/>
                </a:solidFill>
                <a:latin typeface="微软雅黑" panose="020B0503020204020204" charset="-122"/>
                <a:ea typeface="微软雅黑" panose="020B0503020204020204" charset="-122"/>
              </a:rPr>
              <a:t>※ </a:t>
            </a:r>
            <a:r>
              <a:rPr lang="zh-CN" altLang="en-US" sz="2000" b="1" kern="0" dirty="0">
                <a:latin typeface="微软雅黑" panose="020B0503020204020204" charset="-122"/>
                <a:ea typeface="微软雅黑" panose="020B0503020204020204" charset="-122"/>
              </a:rPr>
              <a:t>违纪惩处管理</a:t>
            </a:r>
            <a:r>
              <a:rPr lang="zh-CN" altLang="en-US" sz="2000" b="1" kern="0" dirty="0" smtClean="0">
                <a:latin typeface="微软雅黑" panose="020B0503020204020204" charset="-122"/>
                <a:ea typeface="微软雅黑" panose="020B0503020204020204" charset="-122"/>
              </a:rPr>
              <a:t>规定</a:t>
            </a:r>
            <a:endParaRPr lang="en-US" altLang="zh-CN" sz="2000" b="1" kern="0" dirty="0">
              <a:latin typeface="微软雅黑" panose="020B0503020204020204" charset="-122"/>
              <a:ea typeface="微软雅黑" panose="020B0503020204020204" charset="-122"/>
            </a:endParaRPr>
          </a:p>
        </p:txBody>
      </p:sp>
      <p:sp>
        <p:nvSpPr>
          <p:cNvPr id="14" name="矩形 13">
            <a:hlinkClick r:id="rId7" action="ppaction://hlinkpres?slideindex=1&amp;slidetitle="/>
          </p:cNvPr>
          <p:cNvSpPr/>
          <p:nvPr/>
        </p:nvSpPr>
        <p:spPr>
          <a:xfrm>
            <a:off x="5762391" y="2386081"/>
            <a:ext cx="4042790" cy="461665"/>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wrap="square">
            <a:spAutoFit/>
          </a:bodyPr>
          <a:lstStyle/>
          <a:p>
            <a:pPr eaLnBrk="0" fontAlgn="base" latinLnBrk="1" hangingPunct="0">
              <a:spcBef>
                <a:spcPct val="0"/>
              </a:spcBef>
              <a:spcAft>
                <a:spcPct val="0"/>
              </a:spcAft>
              <a:defRPr/>
            </a:pPr>
            <a:r>
              <a:rPr lang="en-US" altLang="zh-CN" sz="2400" b="1" kern="0" dirty="0" smtClean="0">
                <a:solidFill>
                  <a:srgbClr val="FF0000"/>
                </a:solidFill>
                <a:latin typeface="微软雅黑" panose="020B0503020204020204" charset="-122"/>
                <a:ea typeface="微软雅黑" panose="020B0503020204020204" charset="-122"/>
              </a:rPr>
              <a:t>※</a:t>
            </a:r>
            <a:r>
              <a:rPr lang="en-US" altLang="zh-CN" sz="2400" b="1" kern="0" dirty="0" smtClean="0">
                <a:latin typeface="微软雅黑" panose="020B0503020204020204" charset="-122"/>
                <a:ea typeface="微软雅黑" panose="020B0503020204020204" charset="-122"/>
              </a:rPr>
              <a:t> </a:t>
            </a:r>
            <a:r>
              <a:rPr lang="zh-CN" altLang="en-US" sz="2000" b="1" kern="0" dirty="0">
                <a:latin typeface="微软雅黑" panose="020B0503020204020204" charset="-122"/>
                <a:ea typeface="微软雅黑" panose="020B0503020204020204" charset="-122"/>
              </a:rPr>
              <a:t>员工年度绩效考核</a:t>
            </a:r>
            <a:r>
              <a:rPr lang="zh-CN" altLang="en-US" sz="2000" b="1" kern="0" dirty="0" smtClean="0">
                <a:latin typeface="微软雅黑" panose="020B0503020204020204" charset="-122"/>
                <a:ea typeface="微软雅黑" panose="020B0503020204020204" charset="-122"/>
              </a:rPr>
              <a:t>管理规定</a:t>
            </a:r>
            <a:endParaRPr lang="en-US" altLang="zh-CN" sz="2000" b="1" kern="0" dirty="0">
              <a:latin typeface="微软雅黑" panose="020B0503020204020204" charset="-122"/>
              <a:ea typeface="微软雅黑" panose="020B0503020204020204" charset="-122"/>
            </a:endParaRPr>
          </a:p>
        </p:txBody>
      </p:sp>
      <p:sp>
        <p:nvSpPr>
          <p:cNvPr id="15" name="矩形 14">
            <a:hlinkClick r:id="rId8" action="ppaction://hlinkfile"/>
          </p:cNvPr>
          <p:cNvSpPr/>
          <p:nvPr/>
        </p:nvSpPr>
        <p:spPr>
          <a:xfrm>
            <a:off x="1025137" y="5184578"/>
            <a:ext cx="3916363" cy="400110"/>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2000" b="1" kern="0" dirty="0">
                <a:solidFill>
                  <a:srgbClr val="FF0000"/>
                </a:solidFill>
                <a:latin typeface="微软雅黑" panose="020B0503020204020204" charset="-122"/>
                <a:ea typeface="微软雅黑" panose="020B0503020204020204" charset="-122"/>
              </a:rPr>
              <a:t>※ </a:t>
            </a:r>
            <a:r>
              <a:rPr lang="zh-CN" altLang="en-US" sz="2000" b="1" kern="0" dirty="0">
                <a:latin typeface="微软雅黑" panose="020B0503020204020204" charset="-122"/>
                <a:ea typeface="微软雅黑" panose="020B0503020204020204" charset="-122"/>
              </a:rPr>
              <a:t>劳动组织管理规定 </a:t>
            </a:r>
            <a:endParaRPr lang="en-US" altLang="zh-CN" sz="2000" b="1" kern="0" dirty="0">
              <a:latin typeface="微软雅黑" panose="020B0503020204020204" charset="-122"/>
              <a:ea typeface="微软雅黑" panose="020B0503020204020204" charset="-122"/>
            </a:endParaRPr>
          </a:p>
        </p:txBody>
      </p:sp>
      <p:sp>
        <p:nvSpPr>
          <p:cNvPr id="16" name="矩形 15">
            <a:hlinkClick r:id="rId9" action="ppaction://hlinkfile"/>
          </p:cNvPr>
          <p:cNvSpPr/>
          <p:nvPr/>
        </p:nvSpPr>
        <p:spPr>
          <a:xfrm>
            <a:off x="1005367" y="4517507"/>
            <a:ext cx="3955901" cy="400110"/>
          </a:xfrm>
          <a:prstGeom prst="rect">
            <a:avLst/>
          </a:prstGeom>
          <a:ln>
            <a:solidFill>
              <a:srgbClr val="FFC000"/>
            </a:solidFill>
          </a:ln>
        </p:spPr>
        <p:style>
          <a:lnRef idx="2">
            <a:schemeClr val="accent2"/>
          </a:lnRef>
          <a:fillRef idx="1001">
            <a:schemeClr val="lt1"/>
          </a:fillRef>
          <a:effectRef idx="0">
            <a:schemeClr val="accent2"/>
          </a:effectRef>
          <a:fontRef idx="minor">
            <a:schemeClr val="dk1"/>
          </a:fontRef>
        </p:style>
        <p:txBody>
          <a:bodyPr wrap="square">
            <a:spAutoFit/>
          </a:bodyPr>
          <a:lstStyle/>
          <a:p>
            <a:r>
              <a:rPr lang="en-US" altLang="zh-CN" sz="2000" b="1" kern="0" dirty="0" smtClean="0">
                <a:solidFill>
                  <a:srgbClr val="FF0000"/>
                </a:solidFill>
                <a:latin typeface="微软雅黑" panose="020B0503020204020204" charset="-122"/>
                <a:ea typeface="微软雅黑" panose="020B0503020204020204" charset="-122"/>
              </a:rPr>
              <a:t>※ </a:t>
            </a:r>
            <a:r>
              <a:rPr lang="zh-CN" altLang="en-US" sz="2000" b="1" kern="0" dirty="0">
                <a:latin typeface="微软雅黑" panose="020B0503020204020204" charset="-122"/>
                <a:ea typeface="微软雅黑" panose="020B0503020204020204" charset="-122"/>
              </a:rPr>
              <a:t>人力资源配置管理规定</a:t>
            </a:r>
            <a:endParaRPr lang="en-US" altLang="zh-CN" sz="2000" b="1" kern="0" dirty="0">
              <a:latin typeface="微软雅黑" panose="020B0503020204020204" charset="-122"/>
              <a:ea typeface="微软雅黑" panose="020B0503020204020204" charset="-122"/>
            </a:endParaRPr>
          </a:p>
        </p:txBody>
      </p:sp>
      <p:sp>
        <p:nvSpPr>
          <p:cNvPr id="17" name="矩形 16">
            <a:hlinkClick r:id="rId10" action="ppaction://hlinkfile"/>
          </p:cNvPr>
          <p:cNvSpPr/>
          <p:nvPr/>
        </p:nvSpPr>
        <p:spPr>
          <a:xfrm>
            <a:off x="5762391" y="4465487"/>
            <a:ext cx="4042791" cy="400110"/>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2000" b="1" kern="0" dirty="0">
                <a:solidFill>
                  <a:srgbClr val="FF0000"/>
                </a:solidFill>
                <a:latin typeface="微软雅黑" panose="020B0503020204020204" charset="-122"/>
                <a:ea typeface="微软雅黑" panose="020B0503020204020204" charset="-122"/>
              </a:rPr>
              <a:t>※</a:t>
            </a:r>
            <a:r>
              <a:rPr lang="en-US" altLang="zh-CN" sz="2000" b="1" kern="0" dirty="0">
                <a:latin typeface="微软雅黑" panose="020B0503020204020204" charset="-122"/>
                <a:ea typeface="微软雅黑" panose="020B0503020204020204" charset="-122"/>
              </a:rPr>
              <a:t> </a:t>
            </a:r>
            <a:r>
              <a:rPr lang="zh-CN" altLang="en-US" sz="2000" b="1" kern="0" dirty="0">
                <a:latin typeface="微软雅黑" panose="020B0503020204020204" charset="-122"/>
                <a:ea typeface="微软雅黑" panose="020B0503020204020204" charset="-122"/>
              </a:rPr>
              <a:t>签证管理规定</a:t>
            </a:r>
            <a:endParaRPr lang="en-US" altLang="zh-CN" sz="2000" b="1" kern="0" dirty="0">
              <a:latin typeface="微软雅黑" panose="020B0503020204020204" charset="-122"/>
              <a:ea typeface="微软雅黑" panose="020B0503020204020204" charset="-122"/>
            </a:endParaRPr>
          </a:p>
        </p:txBody>
      </p:sp>
      <p:sp>
        <p:nvSpPr>
          <p:cNvPr id="18" name="矩形 17">
            <a:hlinkClick r:id="rId10" action="ppaction://hlinkfile"/>
          </p:cNvPr>
          <p:cNvSpPr/>
          <p:nvPr/>
        </p:nvSpPr>
        <p:spPr>
          <a:xfrm>
            <a:off x="5762391" y="5174217"/>
            <a:ext cx="4042791" cy="400110"/>
          </a:xfrm>
          <a:prstGeom prst="rect">
            <a:avLst/>
          </a:prstGeom>
          <a:ln>
            <a:solidFill>
              <a:srgbClr val="FFC000"/>
            </a:solidFill>
          </a:ln>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2000" b="1" kern="0" dirty="0" smtClean="0">
                <a:solidFill>
                  <a:srgbClr val="FF0000"/>
                </a:solidFill>
                <a:latin typeface="微软雅黑" panose="020B0503020204020204" charset="-122"/>
                <a:ea typeface="微软雅黑" panose="020B0503020204020204" charset="-122"/>
              </a:rPr>
              <a:t>※</a:t>
            </a:r>
            <a:r>
              <a:rPr lang="zh-CN" altLang="en-US" sz="2000" b="1" kern="0" dirty="0">
                <a:latin typeface="微软雅黑" panose="020B0503020204020204" charset="-122"/>
                <a:ea typeface="微软雅黑" panose="020B0503020204020204" charset="-122"/>
              </a:rPr>
              <a:t>中层领导人员管理</a:t>
            </a:r>
            <a:r>
              <a:rPr lang="zh-CN" altLang="en-US" sz="2000" b="1" kern="0" dirty="0" smtClean="0">
                <a:latin typeface="微软雅黑" panose="020B0503020204020204" charset="-122"/>
                <a:ea typeface="微软雅黑" panose="020B0503020204020204" charset="-122"/>
              </a:rPr>
              <a:t>规定（待发布）</a:t>
            </a:r>
            <a:endParaRPr lang="en-US" altLang="zh-CN" sz="2000" b="1" kern="0" dirty="0">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75164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1"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1"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1"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1"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par>
                                <p:cTn id="29" presetID="2" presetClass="entr" presetSubtype="4" fill="hold" grpId="1" nodeType="with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par>
                                <p:cTn id="33" presetID="2" presetClass="entr" presetSubtype="4" fill="hold" grpId="1" nodeType="with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par>
                                <p:cTn id="37" presetID="2" presetClass="entr" presetSubtype="4" fill="hold" grpId="1"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par>
                                <p:cTn id="41" presetID="2" presetClass="entr" presetSubtype="4" fill="hold" grpId="1" nodeType="with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par>
                                <p:cTn id="45" presetID="2" presetClass="entr" presetSubtype="4" fill="hold" grpId="1" nodeType="with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1+#ppt_h/2"/>
                                          </p:val>
                                        </p:tav>
                                        <p:tav tm="100000">
                                          <p:val>
                                            <p:strVal val="#ppt_y"/>
                                          </p:val>
                                        </p:tav>
                                      </p:tavLst>
                                    </p:anim>
                                  </p:childTnLst>
                                </p:cTn>
                              </p:par>
                              <p:par>
                                <p:cTn id="49" presetID="2" presetClass="entr" presetSubtype="4" fill="hold" grpId="1" nodeType="with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additive="base">
                                        <p:cTn id="51" dur="500" fill="hold"/>
                                        <p:tgtEl>
                                          <p:spTgt spid="18"/>
                                        </p:tgtEl>
                                        <p:attrNameLst>
                                          <p:attrName>ppt_x</p:attrName>
                                        </p:attrNameLst>
                                      </p:cBhvr>
                                      <p:tavLst>
                                        <p:tav tm="0">
                                          <p:val>
                                            <p:strVal val="#ppt_x"/>
                                          </p:val>
                                        </p:tav>
                                        <p:tav tm="100000">
                                          <p:val>
                                            <p:strVal val="#ppt_x"/>
                                          </p:val>
                                        </p:tav>
                                      </p:tavLst>
                                    </p:anim>
                                    <p:anim calcmode="lin" valueType="num">
                                      <p:cBhvr additive="base">
                                        <p:cTn id="5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7" grpId="0" animBg="1"/>
      <p:bldP spid="7" grpId="1" animBg="1"/>
      <p:bldP spid="8" grpId="0" animBg="1"/>
      <p:bldP spid="8"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5082661" y="1305461"/>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薪  资</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4" name="矩形 3"/>
          <p:cNvSpPr/>
          <p:nvPr/>
        </p:nvSpPr>
        <p:spPr>
          <a:xfrm>
            <a:off x="457201" y="1573093"/>
            <a:ext cx="11120510" cy="5493812"/>
          </a:xfrm>
          <a:prstGeom prst="rect">
            <a:avLst/>
          </a:prstGeom>
        </p:spPr>
        <p:txBody>
          <a:bodyPr wrap="square">
            <a:spAutoFit/>
          </a:bodyPr>
          <a:lstStyle/>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（三）</a:t>
            </a:r>
            <a:r>
              <a:rPr lang="zh-CN" altLang="en-US" b="1" dirty="0">
                <a:solidFill>
                  <a:prstClr val="black"/>
                </a:solidFill>
                <a:latin typeface="黑体" panose="02010609060101010101" pitchFamily="49" charset="-122"/>
                <a:ea typeface="黑体" panose="02010609060101010101" pitchFamily="49" charset="-122"/>
              </a:rPr>
              <a:t>年终</a:t>
            </a:r>
            <a:r>
              <a:rPr lang="zh-CN" altLang="en-US" b="1" dirty="0" smtClean="0">
                <a:solidFill>
                  <a:prstClr val="black"/>
                </a:solidFill>
                <a:latin typeface="黑体" panose="02010609060101010101" pitchFamily="49" charset="-122"/>
                <a:ea typeface="黑体" panose="02010609060101010101" pitchFamily="49" charset="-122"/>
              </a:rPr>
              <a:t>双薪</a:t>
            </a:r>
            <a:endParaRPr lang="en-US" altLang="zh-CN"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1 </a:t>
            </a:r>
            <a:r>
              <a:rPr lang="zh-CN" altLang="en-US" dirty="0" smtClean="0">
                <a:solidFill>
                  <a:prstClr val="black"/>
                </a:solidFill>
                <a:latin typeface="宋体" panose="02010600030101010101" pitchFamily="2" charset="-122"/>
              </a:rPr>
              <a:t>公司</a:t>
            </a:r>
            <a:r>
              <a:rPr lang="zh-CN" altLang="en-US" dirty="0">
                <a:solidFill>
                  <a:prstClr val="black"/>
                </a:solidFill>
                <a:latin typeface="宋体" panose="02010600030101010101" pitchFamily="2" charset="-122"/>
              </a:rPr>
              <a:t>鼓励员工努力完成年度绩效目标，</a:t>
            </a:r>
            <a:r>
              <a:rPr lang="zh-CN" altLang="en-US" b="1" dirty="0">
                <a:solidFill>
                  <a:srgbClr val="FF0000"/>
                </a:solidFill>
                <a:latin typeface="宋体" panose="02010600030101010101" pitchFamily="2" charset="-122"/>
              </a:rPr>
              <a:t>给予每个员工相当于两个月月工资的年终双薪。</a:t>
            </a:r>
          </a:p>
          <a:p>
            <a:pPr>
              <a:lnSpc>
                <a:spcPct val="150000"/>
              </a:lnSpc>
            </a:pPr>
            <a:r>
              <a:rPr lang="en-US" altLang="zh-CN" dirty="0" smtClean="0">
                <a:solidFill>
                  <a:prstClr val="black"/>
                </a:solidFill>
                <a:latin typeface="宋体" panose="02010600030101010101" pitchFamily="2" charset="-122"/>
              </a:rPr>
              <a:t>2 </a:t>
            </a:r>
            <a:r>
              <a:rPr lang="zh-CN" altLang="en-US" dirty="0" smtClean="0">
                <a:solidFill>
                  <a:prstClr val="black"/>
                </a:solidFill>
                <a:latin typeface="宋体" panose="02010600030101010101" pitchFamily="2" charset="-122"/>
              </a:rPr>
              <a:t>在</a:t>
            </a:r>
            <a:r>
              <a:rPr lang="zh-CN" altLang="en-US" dirty="0">
                <a:solidFill>
                  <a:prstClr val="black"/>
                </a:solidFill>
                <a:latin typeface="宋体" panose="02010600030101010101" pitchFamily="2" charset="-122"/>
              </a:rPr>
              <a:t>公司服务未满整年的员工，其年终双薪将以当年在公司实际工作日按比例折算。</a:t>
            </a:r>
          </a:p>
          <a:p>
            <a:pPr>
              <a:lnSpc>
                <a:spcPct val="150000"/>
              </a:lnSpc>
            </a:pPr>
            <a:r>
              <a:rPr lang="en-US" altLang="zh-CN" dirty="0" smtClean="0">
                <a:solidFill>
                  <a:prstClr val="black"/>
                </a:solidFill>
                <a:latin typeface="宋体" panose="02010600030101010101" pitchFamily="2" charset="-122"/>
              </a:rPr>
              <a:t>3 </a:t>
            </a:r>
            <a:r>
              <a:rPr lang="zh-CN" altLang="en-US" dirty="0" smtClean="0">
                <a:solidFill>
                  <a:prstClr val="black"/>
                </a:solidFill>
                <a:latin typeface="宋体" panose="02010600030101010101" pitchFamily="2" charset="-122"/>
              </a:rPr>
              <a:t>员工</a:t>
            </a:r>
            <a:r>
              <a:rPr lang="zh-CN" altLang="en-US" dirty="0">
                <a:solidFill>
                  <a:prstClr val="black"/>
                </a:solidFill>
                <a:latin typeface="宋体" panose="02010600030101010101" pitchFamily="2" charset="-122"/>
              </a:rPr>
              <a:t>当年度</a:t>
            </a:r>
            <a:r>
              <a:rPr lang="zh-CN" altLang="en-US" dirty="0">
                <a:solidFill>
                  <a:srgbClr val="FF0000"/>
                </a:solidFill>
                <a:latin typeface="宋体" panose="02010600030101010101" pitchFamily="2" charset="-122"/>
              </a:rPr>
              <a:t>请事假的</a:t>
            </a:r>
            <a:r>
              <a:rPr lang="zh-CN" altLang="en-US" dirty="0">
                <a:solidFill>
                  <a:prstClr val="black"/>
                </a:solidFill>
                <a:latin typeface="宋体" panose="02010600030101010101" pitchFamily="2" charset="-122"/>
              </a:rPr>
              <a:t>、或</a:t>
            </a:r>
            <a:r>
              <a:rPr lang="zh-CN" altLang="en-US" b="1" dirty="0">
                <a:solidFill>
                  <a:srgbClr val="FF0000"/>
                </a:solidFill>
                <a:latin typeface="宋体" panose="02010600030101010101" pitchFamily="2" charset="-122"/>
              </a:rPr>
              <a:t>请病假超过</a:t>
            </a:r>
            <a:r>
              <a:rPr lang="en-US" altLang="zh-CN" b="1" dirty="0">
                <a:solidFill>
                  <a:srgbClr val="FF0000"/>
                </a:solidFill>
                <a:latin typeface="宋体" panose="02010600030101010101" pitchFamily="2" charset="-122"/>
              </a:rPr>
              <a:t>14</a:t>
            </a:r>
            <a:r>
              <a:rPr lang="zh-CN" altLang="en-US" b="1" dirty="0">
                <a:solidFill>
                  <a:srgbClr val="FF0000"/>
                </a:solidFill>
                <a:latin typeface="宋体" panose="02010600030101010101" pitchFamily="2" charset="-122"/>
              </a:rPr>
              <a:t>天的扣除相应天数的年终双薪</a:t>
            </a:r>
            <a:r>
              <a:rPr lang="zh-CN" altLang="en-US" b="1" dirty="0" smtClean="0">
                <a:solidFill>
                  <a:srgbClr val="FF0000"/>
                </a:solidFill>
                <a:latin typeface="宋体" panose="02010600030101010101" pitchFamily="2" charset="-122"/>
              </a:rPr>
              <a:t>。</a:t>
            </a:r>
            <a:endParaRPr lang="en-US" altLang="zh-CN" b="1" dirty="0" smtClean="0">
              <a:solidFill>
                <a:srgbClr val="FF0000"/>
              </a:solidFill>
              <a:latin typeface="宋体" panose="02010600030101010101" pitchFamily="2" charset="-122"/>
            </a:endParaRPr>
          </a:p>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（四）</a:t>
            </a:r>
            <a:r>
              <a:rPr lang="zh-CN" altLang="en-US" sz="2000" b="1" dirty="0">
                <a:solidFill>
                  <a:prstClr val="black"/>
                </a:solidFill>
                <a:latin typeface="黑体" panose="02010609060101010101" pitchFamily="49" charset="-122"/>
                <a:ea typeface="黑体" panose="02010609060101010101" pitchFamily="49" charset="-122"/>
              </a:rPr>
              <a:t>年终绩效奖金</a:t>
            </a:r>
          </a:p>
          <a:p>
            <a:pPr>
              <a:lnSpc>
                <a:spcPct val="150000"/>
              </a:lnSpc>
            </a:pPr>
            <a:r>
              <a:rPr lang="en-US" altLang="zh-CN" dirty="0">
                <a:solidFill>
                  <a:prstClr val="black"/>
                </a:solidFill>
                <a:latin typeface="宋体" panose="02010600030101010101" pitchFamily="2" charset="-122"/>
              </a:rPr>
              <a:t>1 </a:t>
            </a:r>
            <a:r>
              <a:rPr lang="zh-CN" altLang="zh-CN" dirty="0">
                <a:solidFill>
                  <a:prstClr val="black"/>
                </a:solidFill>
                <a:latin typeface="宋体" panose="02010600030101010101" pitchFamily="2" charset="-122"/>
              </a:rPr>
              <a:t>年终绩效奖金。根据公司效益及考核情况向在公司</a:t>
            </a:r>
            <a:r>
              <a:rPr lang="zh-CN" altLang="zh-CN" dirty="0">
                <a:solidFill>
                  <a:srgbClr val="FF0000"/>
                </a:solidFill>
                <a:latin typeface="宋体" panose="02010600030101010101" pitchFamily="2" charset="-122"/>
              </a:rPr>
              <a:t>连续服务满一年的正式员工发放年终绩效奖金</a:t>
            </a:r>
            <a:r>
              <a:rPr lang="zh-CN" altLang="zh-CN" dirty="0">
                <a:solidFill>
                  <a:prstClr val="black"/>
                </a:solidFill>
                <a:latin typeface="宋体" panose="02010600030101010101" pitchFamily="2" charset="-122"/>
              </a:rPr>
              <a:t>，具体支付水平需根据董事会对公司的绩效考核结果确定</a:t>
            </a:r>
            <a:r>
              <a:rPr lang="zh-CN" altLang="zh-CN" dirty="0" smtClean="0">
                <a:solidFill>
                  <a:prstClr val="black"/>
                </a:solidFill>
                <a:latin typeface="宋体" panose="02010600030101010101" pitchFamily="2" charset="-122"/>
              </a:rPr>
              <a:t>。</a:t>
            </a:r>
          </a:p>
          <a:p>
            <a:pPr>
              <a:lnSpc>
                <a:spcPct val="150000"/>
              </a:lnSpc>
            </a:pPr>
            <a:r>
              <a:rPr lang="en-US" altLang="zh-CN" dirty="0" smtClean="0">
                <a:solidFill>
                  <a:prstClr val="black"/>
                </a:solidFill>
                <a:latin typeface="宋体" panose="02010600030101010101" pitchFamily="2" charset="-122"/>
              </a:rPr>
              <a:t>2 </a:t>
            </a:r>
            <a:r>
              <a:rPr lang="zh-CN" altLang="zh-CN" dirty="0" smtClean="0">
                <a:solidFill>
                  <a:prstClr val="black"/>
                </a:solidFill>
                <a:latin typeface="宋体" panose="02010600030101010101" pitchFamily="2" charset="-122"/>
              </a:rPr>
              <a:t>对于在</a:t>
            </a:r>
            <a:r>
              <a:rPr lang="zh-CN" altLang="zh-CN" dirty="0" smtClean="0">
                <a:solidFill>
                  <a:srgbClr val="FF0000"/>
                </a:solidFill>
                <a:latin typeface="宋体" panose="02010600030101010101" pitchFamily="2" charset="-122"/>
              </a:rPr>
              <a:t>公司工作不满一年的新聘用员工</a:t>
            </a:r>
            <a:r>
              <a:rPr lang="zh-CN" altLang="zh-CN" dirty="0" smtClean="0">
                <a:solidFill>
                  <a:prstClr val="black"/>
                </a:solidFill>
                <a:latin typeface="宋体" panose="02010600030101010101" pitchFamily="2" charset="-122"/>
              </a:rPr>
              <a:t>，其</a:t>
            </a:r>
            <a:r>
              <a:rPr lang="zh-CN" altLang="zh-CN" dirty="0" smtClean="0">
                <a:solidFill>
                  <a:srgbClr val="FF0000"/>
                </a:solidFill>
                <a:latin typeface="宋体" panose="02010600030101010101" pitchFamily="2" charset="-122"/>
              </a:rPr>
              <a:t>年终绩效奖金将以当年在公司实际工作日按比例折算</a:t>
            </a:r>
            <a:r>
              <a:rPr lang="zh-CN" altLang="zh-CN" dirty="0" smtClean="0">
                <a:solidFill>
                  <a:prstClr val="black"/>
                </a:solidFill>
                <a:latin typeface="宋体" panose="02010600030101010101" pitchFamily="2" charset="-122"/>
              </a:rPr>
              <a:t>。</a:t>
            </a:r>
            <a:r>
              <a:rPr lang="zh-CN" altLang="zh-CN" dirty="0" smtClean="0">
                <a:solidFill>
                  <a:srgbClr val="FF0000"/>
                </a:solidFill>
                <a:latin typeface="宋体" panose="02010600030101010101" pitchFamily="2" charset="-122"/>
              </a:rPr>
              <a:t>对于因个人原因与公司解除劳动合同的员工，将不再享受年终绩效奖金。</a:t>
            </a:r>
          </a:p>
          <a:p>
            <a:pPr>
              <a:lnSpc>
                <a:spcPct val="150000"/>
              </a:lnSpc>
            </a:pPr>
            <a:r>
              <a:rPr lang="en-US" altLang="zh-CN" dirty="0" smtClean="0">
                <a:solidFill>
                  <a:prstClr val="black"/>
                </a:solidFill>
                <a:latin typeface="宋体" panose="02010600030101010101" pitchFamily="2" charset="-122"/>
              </a:rPr>
              <a:t>3 </a:t>
            </a:r>
            <a:r>
              <a:rPr lang="zh-CN" altLang="zh-CN" dirty="0" smtClean="0">
                <a:solidFill>
                  <a:prstClr val="black"/>
                </a:solidFill>
                <a:latin typeface="宋体" panose="02010600030101010101" pitchFamily="2" charset="-122"/>
              </a:rPr>
              <a:t>如果在奖金年度中员工申请带薪病假、病假、事假、产假，年终绩效奖金将折扣发放（发放办法另行制订）。</a:t>
            </a:r>
            <a:r>
              <a:rPr lang="zh-CN" altLang="zh-CN" dirty="0" smtClean="0">
                <a:solidFill>
                  <a:srgbClr val="FF0000"/>
                </a:solidFill>
                <a:latin typeface="宋体" panose="02010600030101010101" pitchFamily="2" charset="-122"/>
              </a:rPr>
              <a:t>其中事假超过</a:t>
            </a:r>
            <a:r>
              <a:rPr lang="en-US" altLang="zh-CN" dirty="0" smtClean="0">
                <a:solidFill>
                  <a:srgbClr val="FF0000"/>
                </a:solidFill>
                <a:latin typeface="宋体" panose="02010600030101010101" pitchFamily="2" charset="-122"/>
              </a:rPr>
              <a:t>1</a:t>
            </a:r>
            <a:r>
              <a:rPr lang="zh-CN" altLang="zh-CN" dirty="0" smtClean="0">
                <a:solidFill>
                  <a:srgbClr val="FF0000"/>
                </a:solidFill>
                <a:latin typeface="宋体" panose="02010600030101010101" pitchFamily="2" charset="-122"/>
              </a:rPr>
              <a:t>个月、病假超过</a:t>
            </a:r>
            <a:r>
              <a:rPr lang="en-US" altLang="zh-CN" dirty="0" smtClean="0">
                <a:solidFill>
                  <a:srgbClr val="FF0000"/>
                </a:solidFill>
                <a:latin typeface="宋体" panose="02010600030101010101" pitchFamily="2" charset="-122"/>
              </a:rPr>
              <a:t>3</a:t>
            </a:r>
            <a:r>
              <a:rPr lang="zh-CN" altLang="zh-CN" dirty="0" smtClean="0">
                <a:solidFill>
                  <a:srgbClr val="FF0000"/>
                </a:solidFill>
                <a:latin typeface="宋体" panose="02010600030101010101" pitchFamily="2" charset="-122"/>
              </a:rPr>
              <a:t>个月的，</a:t>
            </a:r>
            <a:r>
              <a:rPr lang="zh-CN" altLang="zh-CN" dirty="0" smtClean="0">
                <a:solidFill>
                  <a:prstClr val="black"/>
                </a:solidFill>
                <a:latin typeface="宋体" panose="02010600030101010101" pitchFamily="2" charset="-122"/>
              </a:rPr>
              <a:t>公司可视情况考虑是否发放年终绩效奖金。</a:t>
            </a:r>
          </a:p>
          <a:p>
            <a:pPr>
              <a:lnSpc>
                <a:spcPct val="150000"/>
              </a:lnSpc>
            </a:pPr>
            <a:r>
              <a:rPr lang="en-US" altLang="zh-CN" dirty="0" smtClean="0">
                <a:solidFill>
                  <a:prstClr val="black"/>
                </a:solidFill>
                <a:latin typeface="宋体" panose="02010600030101010101" pitchFamily="2" charset="-122"/>
              </a:rPr>
              <a:t>4 </a:t>
            </a:r>
            <a:r>
              <a:rPr lang="zh-CN" altLang="zh-CN" dirty="0" smtClean="0">
                <a:solidFill>
                  <a:prstClr val="black"/>
                </a:solidFill>
                <a:latin typeface="宋体" panose="02010600030101010101" pitchFamily="2" charset="-122"/>
              </a:rPr>
              <a:t>员工当年度年终绩效奖金将依据工作业绩、工作态度、遵章守纪、职责履行、出勤率等情况考核发放。</a:t>
            </a:r>
          </a:p>
          <a:p>
            <a:pPr>
              <a:lnSpc>
                <a:spcPct val="150000"/>
              </a:lnSpc>
            </a:pPr>
            <a:endParaRPr lang="en-US" altLang="zh-CN" sz="1600" dirty="0">
              <a:solidFill>
                <a:prstClr val="black"/>
              </a:solidFill>
              <a:latin typeface="宋体" panose="02010600030101010101" pitchFamily="2" charset="-122"/>
            </a:endParaRPr>
          </a:p>
        </p:txBody>
      </p:sp>
      <p:sp>
        <p:nvSpPr>
          <p:cNvPr id="7" name="矩形 6"/>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90987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4"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998255" y="1136182"/>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薪  资</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4" name="矩形 3"/>
          <p:cNvSpPr/>
          <p:nvPr/>
        </p:nvSpPr>
        <p:spPr>
          <a:xfrm>
            <a:off x="499404" y="1336238"/>
            <a:ext cx="10672762" cy="5078313"/>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（五）特别贡献奖</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1 </a:t>
            </a:r>
            <a:r>
              <a:rPr lang="zh-CN" altLang="en-US" dirty="0" smtClean="0">
                <a:solidFill>
                  <a:prstClr val="black"/>
                </a:solidFill>
                <a:latin typeface="宋体" panose="02010600030101010101" pitchFamily="2" charset="-122"/>
              </a:rPr>
              <a:t>公司</a:t>
            </a:r>
            <a:r>
              <a:rPr lang="zh-CN" altLang="en-US" dirty="0">
                <a:solidFill>
                  <a:prstClr val="black"/>
                </a:solidFill>
                <a:latin typeface="宋体" panose="02010600030101010101" pitchFamily="2" charset="-122"/>
              </a:rPr>
              <a:t>提供特别贡献奖（评选程序另行制订）额度一般不超过公司员工工资总额的</a:t>
            </a:r>
            <a:r>
              <a:rPr lang="en-US" altLang="zh-CN" dirty="0">
                <a:solidFill>
                  <a:prstClr val="black"/>
                </a:solidFill>
                <a:latin typeface="宋体" panose="02010600030101010101" pitchFamily="2" charset="-122"/>
              </a:rPr>
              <a:t>5%</a:t>
            </a:r>
            <a:r>
              <a:rPr lang="zh-CN" altLang="en-US" dirty="0">
                <a:solidFill>
                  <a:prstClr val="black"/>
                </a:solidFill>
                <a:latin typeface="宋体" panose="02010600030101010101" pitchFamily="2" charset="-122"/>
              </a:rPr>
              <a:t>，以奖励超出预期的团队或个人的行为。特别贡献奖提供即时的奖励，以褒奖并强化优异的工作表现</a:t>
            </a:r>
            <a:r>
              <a:rPr lang="zh-CN" altLang="en-US" dirty="0" smtClean="0">
                <a:solidFill>
                  <a:prstClr val="black"/>
                </a:solidFill>
                <a:latin typeface="宋体" panose="02010600030101010101" pitchFamily="2" charset="-122"/>
              </a:rPr>
              <a:t>。特别贡献奖可在以下情况下（但不限于）支付</a:t>
            </a:r>
            <a:r>
              <a:rPr lang="en-US" altLang="zh-CN" dirty="0" smtClean="0">
                <a:solidFill>
                  <a:prstClr val="black"/>
                </a:solidFill>
                <a:latin typeface="宋体" panose="02010600030101010101" pitchFamily="2" charset="-122"/>
              </a:rPr>
              <a:t>:</a:t>
            </a:r>
          </a:p>
          <a:p>
            <a:pPr>
              <a:lnSpc>
                <a:spcPct val="150000"/>
              </a:lnSpc>
            </a:pPr>
            <a:r>
              <a:rPr lang="en-US" altLang="zh-CN" dirty="0" smtClean="0">
                <a:solidFill>
                  <a:prstClr val="black"/>
                </a:solidFill>
                <a:latin typeface="宋体" panose="02010600030101010101" pitchFamily="2" charset="-122"/>
              </a:rPr>
              <a:t>(1)</a:t>
            </a:r>
            <a:r>
              <a:rPr lang="zh-CN" altLang="en-US" dirty="0" smtClean="0">
                <a:solidFill>
                  <a:prstClr val="black"/>
                </a:solidFill>
                <a:latin typeface="宋体" panose="02010600030101010101" pitchFamily="2" charset="-122"/>
              </a:rPr>
              <a:t>项目提前或以低于预算费用的完工；</a:t>
            </a:r>
          </a:p>
          <a:p>
            <a:pPr>
              <a:lnSpc>
                <a:spcPct val="150000"/>
              </a:lnSpc>
            </a:pPr>
            <a:r>
              <a:rPr lang="en-US" altLang="zh-CN" dirty="0" smtClean="0">
                <a:solidFill>
                  <a:prstClr val="black"/>
                </a:solidFill>
                <a:latin typeface="宋体" panose="02010600030101010101" pitchFamily="2" charset="-122"/>
              </a:rPr>
              <a:t>(2)</a:t>
            </a:r>
            <a:r>
              <a:rPr lang="zh-CN" altLang="en-US" dirty="0" smtClean="0">
                <a:solidFill>
                  <a:prstClr val="black"/>
                </a:solidFill>
                <a:latin typeface="宋体" panose="02010600030101010101" pitchFamily="2" charset="-122"/>
              </a:rPr>
              <a:t>突出的提议，并获得实施；</a:t>
            </a:r>
          </a:p>
          <a:p>
            <a:pPr>
              <a:lnSpc>
                <a:spcPct val="150000"/>
              </a:lnSpc>
            </a:pPr>
            <a:r>
              <a:rPr lang="en-US" altLang="zh-CN" dirty="0" smtClean="0">
                <a:solidFill>
                  <a:prstClr val="black"/>
                </a:solidFill>
                <a:latin typeface="宋体" panose="02010600030101010101" pitchFamily="2" charset="-122"/>
              </a:rPr>
              <a:t>(3)HSE</a:t>
            </a:r>
            <a:r>
              <a:rPr lang="zh-CN" altLang="en-US" dirty="0" smtClean="0">
                <a:solidFill>
                  <a:prstClr val="black"/>
                </a:solidFill>
                <a:latin typeface="宋体" panose="02010600030101010101" pitchFamily="2" charset="-122"/>
              </a:rPr>
              <a:t>事故隐患报告；</a:t>
            </a:r>
          </a:p>
          <a:p>
            <a:pPr>
              <a:lnSpc>
                <a:spcPct val="150000"/>
              </a:lnSpc>
            </a:pPr>
            <a:r>
              <a:rPr lang="en-US" altLang="zh-CN" dirty="0" smtClean="0">
                <a:solidFill>
                  <a:prstClr val="black"/>
                </a:solidFill>
                <a:latin typeface="宋体" panose="02010600030101010101" pitchFamily="2" charset="-122"/>
              </a:rPr>
              <a:t>(4)</a:t>
            </a:r>
            <a:r>
              <a:rPr lang="zh-CN" altLang="en-US" dirty="0" smtClean="0">
                <a:solidFill>
                  <a:prstClr val="black"/>
                </a:solidFill>
                <a:latin typeface="宋体" panose="02010600030101010101" pitchFamily="2" charset="-122"/>
              </a:rPr>
              <a:t>最佳生产或销售指导；</a:t>
            </a:r>
          </a:p>
          <a:p>
            <a:pPr>
              <a:lnSpc>
                <a:spcPct val="150000"/>
              </a:lnSpc>
            </a:pPr>
            <a:r>
              <a:rPr lang="en-US" altLang="zh-CN" dirty="0" smtClean="0">
                <a:solidFill>
                  <a:prstClr val="black"/>
                </a:solidFill>
                <a:latin typeface="宋体" panose="02010600030101010101" pitchFamily="2" charset="-122"/>
              </a:rPr>
              <a:t>(5) </a:t>
            </a:r>
            <a:r>
              <a:rPr lang="zh-CN" altLang="en-US" dirty="0" smtClean="0">
                <a:solidFill>
                  <a:prstClr val="black"/>
                </a:solidFill>
                <a:latin typeface="宋体" panose="02010600030101010101" pitchFamily="2" charset="-122"/>
              </a:rPr>
              <a:t>需要付出巨大努力的特别项目，如电子商务、业务流程重组、新系统建立等；</a:t>
            </a:r>
          </a:p>
          <a:p>
            <a:pPr>
              <a:lnSpc>
                <a:spcPct val="150000"/>
              </a:lnSpc>
            </a:pPr>
            <a:r>
              <a:rPr lang="en-US" altLang="zh-CN" dirty="0" smtClean="0">
                <a:solidFill>
                  <a:prstClr val="black"/>
                </a:solidFill>
                <a:latin typeface="宋体" panose="02010600030101010101" pitchFamily="2" charset="-122"/>
              </a:rPr>
              <a:t>(6)</a:t>
            </a:r>
            <a:r>
              <a:rPr lang="zh-CN" altLang="en-US" dirty="0" smtClean="0">
                <a:solidFill>
                  <a:prstClr val="black"/>
                </a:solidFill>
                <a:latin typeface="宋体" panose="02010600030101010101" pitchFamily="2" charset="-122"/>
              </a:rPr>
              <a:t>向其他团队提供额外的工作支持；</a:t>
            </a:r>
          </a:p>
          <a:p>
            <a:pPr>
              <a:lnSpc>
                <a:spcPct val="150000"/>
              </a:lnSpc>
            </a:pPr>
            <a:r>
              <a:rPr lang="en-US" altLang="zh-CN" dirty="0" smtClean="0">
                <a:solidFill>
                  <a:prstClr val="black"/>
                </a:solidFill>
                <a:latin typeface="宋体" panose="02010600030101010101" pitchFamily="2" charset="-122"/>
              </a:rPr>
              <a:t>(7) </a:t>
            </a:r>
            <a:r>
              <a:rPr lang="zh-CN" altLang="en-US" dirty="0" smtClean="0">
                <a:solidFill>
                  <a:prstClr val="black"/>
                </a:solidFill>
                <a:latin typeface="宋体" panose="02010600030101010101" pitchFamily="2" charset="-122"/>
              </a:rPr>
              <a:t>主动地培训和辅导同事。</a:t>
            </a:r>
            <a:endParaRPr lang="en-US" altLang="zh-CN" dirty="0" smtClean="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ndParaRPr>
          </a:p>
        </p:txBody>
      </p:sp>
      <p:sp>
        <p:nvSpPr>
          <p:cNvPr id="7" name="矩形 6"/>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060554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4"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970119" y="1305461"/>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薪  资</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4" name="矩形 3"/>
          <p:cNvSpPr/>
          <p:nvPr/>
        </p:nvSpPr>
        <p:spPr>
          <a:xfrm>
            <a:off x="513471" y="1387173"/>
            <a:ext cx="10672762" cy="4154984"/>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（六）</a:t>
            </a:r>
            <a:r>
              <a:rPr lang="zh-CN" altLang="en-US" sz="2000" b="1" dirty="0">
                <a:solidFill>
                  <a:prstClr val="black"/>
                </a:solidFill>
                <a:latin typeface="黑体" panose="02010609060101010101" pitchFamily="49" charset="-122"/>
                <a:ea typeface="黑体" panose="02010609060101010101" pitchFamily="49" charset="-122"/>
              </a:rPr>
              <a:t>加班</a:t>
            </a:r>
            <a:r>
              <a:rPr lang="zh-CN" altLang="en-US" sz="2000" b="1" dirty="0" smtClean="0">
                <a:solidFill>
                  <a:prstClr val="black"/>
                </a:solidFill>
                <a:latin typeface="黑体" panose="02010609060101010101" pitchFamily="49" charset="-122"/>
                <a:ea typeface="黑体" panose="02010609060101010101" pitchFamily="49" charset="-122"/>
              </a:rPr>
              <a:t>补偿</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1 </a:t>
            </a:r>
            <a:r>
              <a:rPr lang="zh-CN" altLang="en-US" dirty="0" smtClean="0">
                <a:solidFill>
                  <a:prstClr val="black"/>
                </a:solidFill>
                <a:latin typeface="宋体" panose="02010600030101010101" pitchFamily="2" charset="-122"/>
              </a:rPr>
              <a:t>通常</a:t>
            </a:r>
            <a:r>
              <a:rPr lang="zh-CN" altLang="en-US" dirty="0">
                <a:solidFill>
                  <a:prstClr val="black"/>
                </a:solidFill>
                <a:latin typeface="宋体" panose="02010600030101010101" pitchFamily="2" charset="-122"/>
              </a:rPr>
              <a:t>情况下，公司不鼓励员工超时工作。公司在薪酬中已考虑了必要的加班因素，除公司明确规定的岗位人员（如轮班作业人员等），经部门经理事先批准的加班可得到补偿外，不再另给予加班补偿。</a:t>
            </a:r>
          </a:p>
          <a:p>
            <a:pPr>
              <a:lnSpc>
                <a:spcPct val="150000"/>
              </a:lnSpc>
            </a:pPr>
            <a:r>
              <a:rPr lang="en-US" altLang="zh-CN" b="1" dirty="0" smtClean="0">
                <a:solidFill>
                  <a:srgbClr val="FF0000"/>
                </a:solidFill>
                <a:latin typeface="宋体" panose="02010600030101010101" pitchFamily="2" charset="-122"/>
              </a:rPr>
              <a:t>2 </a:t>
            </a:r>
            <a:r>
              <a:rPr lang="zh-CN" altLang="en-US" b="1" dirty="0" smtClean="0">
                <a:solidFill>
                  <a:srgbClr val="FF0000"/>
                </a:solidFill>
                <a:latin typeface="宋体" panose="02010600030101010101" pitchFamily="2" charset="-122"/>
              </a:rPr>
              <a:t>超过</a:t>
            </a:r>
            <a:r>
              <a:rPr lang="zh-CN" altLang="en-US" b="1" dirty="0">
                <a:solidFill>
                  <a:srgbClr val="FF0000"/>
                </a:solidFill>
                <a:latin typeface="宋体" panose="02010600030101010101" pitchFamily="2" charset="-122"/>
              </a:rPr>
              <a:t>正常工作</a:t>
            </a:r>
            <a:r>
              <a:rPr lang="en-US" altLang="zh-CN" b="1" dirty="0">
                <a:solidFill>
                  <a:srgbClr val="FF0000"/>
                </a:solidFill>
                <a:latin typeface="宋体" panose="02010600030101010101" pitchFamily="2" charset="-122"/>
              </a:rPr>
              <a:t>1</a:t>
            </a:r>
            <a:r>
              <a:rPr lang="zh-CN" altLang="en-US" b="1" dirty="0">
                <a:solidFill>
                  <a:srgbClr val="FF0000"/>
                </a:solidFill>
                <a:latin typeface="宋体" panose="02010600030101010101" pitchFamily="2" charset="-122"/>
              </a:rPr>
              <a:t>小时视作加班</a:t>
            </a:r>
            <a:r>
              <a:rPr lang="zh-CN" altLang="en-US" dirty="0">
                <a:solidFill>
                  <a:prstClr val="black"/>
                </a:solidFill>
                <a:latin typeface="宋体" panose="02010600030101010101" pitchFamily="2" charset="-122"/>
              </a:rPr>
              <a:t>，具体加班计算见</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请假考勤管理规定</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a:t>
            </a:r>
          </a:p>
          <a:p>
            <a:pPr>
              <a:lnSpc>
                <a:spcPct val="150000"/>
              </a:lnSpc>
            </a:pPr>
            <a:r>
              <a:rPr lang="en-US" altLang="zh-CN" dirty="0" smtClean="0">
                <a:solidFill>
                  <a:prstClr val="black"/>
                </a:solidFill>
                <a:latin typeface="宋体" panose="02010600030101010101" pitchFamily="2" charset="-122"/>
              </a:rPr>
              <a:t>3 </a:t>
            </a:r>
            <a:r>
              <a:rPr lang="zh-CN" altLang="en-US" b="1" dirty="0" smtClean="0">
                <a:solidFill>
                  <a:srgbClr val="FF0000"/>
                </a:solidFill>
                <a:latin typeface="宋体" panose="02010600030101010101" pitchFamily="2" charset="-122"/>
              </a:rPr>
              <a:t>加班</a:t>
            </a:r>
            <a:r>
              <a:rPr lang="zh-CN" altLang="en-US" b="1" dirty="0">
                <a:solidFill>
                  <a:srgbClr val="FF0000"/>
                </a:solidFill>
                <a:latin typeface="宋体" panose="02010600030101010101" pitchFamily="2" charset="-122"/>
              </a:rPr>
              <a:t>补偿包括换休和加班费两种方式</a:t>
            </a:r>
            <a:r>
              <a:rPr lang="zh-CN" altLang="en-US" dirty="0">
                <a:solidFill>
                  <a:prstClr val="black"/>
                </a:solidFill>
                <a:latin typeface="宋体" panose="02010600030101010101" pitchFamily="2" charset="-122"/>
              </a:rPr>
              <a:t>。</a:t>
            </a:r>
            <a:r>
              <a:rPr lang="zh-CN" altLang="en-US" dirty="0">
                <a:solidFill>
                  <a:srgbClr val="FF0000"/>
                </a:solidFill>
                <a:latin typeface="宋体" panose="02010600030101010101" pitchFamily="2" charset="-122"/>
              </a:rPr>
              <a:t>除法定休假日轮班作业人员当班期间支付加班费外，其他加班一般安排换休，公司管理层批准的除外。加班换休与实际加班时间相等。</a:t>
            </a:r>
          </a:p>
          <a:p>
            <a:pPr>
              <a:lnSpc>
                <a:spcPct val="150000"/>
              </a:lnSpc>
            </a:pPr>
            <a:r>
              <a:rPr lang="en-US" altLang="zh-CN" dirty="0" smtClean="0">
                <a:solidFill>
                  <a:prstClr val="black"/>
                </a:solidFill>
                <a:latin typeface="宋体" panose="02010600030101010101" pitchFamily="2" charset="-122"/>
              </a:rPr>
              <a:t>4 </a:t>
            </a:r>
            <a:r>
              <a:rPr lang="zh-CN" altLang="en-US" dirty="0" smtClean="0">
                <a:solidFill>
                  <a:prstClr val="black"/>
                </a:solidFill>
                <a:latin typeface="宋体" panose="02010600030101010101" pitchFamily="2" charset="-122"/>
              </a:rPr>
              <a:t>加班费</a:t>
            </a:r>
            <a:r>
              <a:rPr lang="zh-CN" altLang="en-US" dirty="0">
                <a:solidFill>
                  <a:prstClr val="black"/>
                </a:solidFill>
                <a:latin typeface="宋体" panose="02010600030101010101" pitchFamily="2" charset="-122"/>
              </a:rPr>
              <a:t>的支付标准见表</a:t>
            </a:r>
            <a:r>
              <a:rPr lang="en-US" altLang="zh-CN" dirty="0" smtClean="0">
                <a:solidFill>
                  <a:prstClr val="black"/>
                </a:solidFill>
                <a:latin typeface="宋体" panose="02010600030101010101" pitchFamily="2" charset="-122"/>
              </a:rPr>
              <a:t>1        </a:t>
            </a:r>
            <a:endParaRPr lang="en-US" altLang="zh-CN" sz="1600" dirty="0" smtClean="0">
              <a:solidFill>
                <a:prstClr val="black"/>
              </a:solidFill>
              <a:latin typeface="宋体" panose="02010600030101010101" pitchFamily="2" charset="-122"/>
            </a:endParaRPr>
          </a:p>
          <a:p>
            <a:pPr>
              <a:lnSpc>
                <a:spcPct val="150000"/>
              </a:lnSpc>
            </a:pPr>
            <a:r>
              <a:rPr lang="zh-CN" altLang="en-US" sz="1600" b="1" dirty="0" smtClean="0">
                <a:solidFill>
                  <a:prstClr val="black"/>
                </a:solidFill>
                <a:latin typeface="宋体" panose="02010600030101010101" pitchFamily="2" charset="-122"/>
              </a:rPr>
              <a:t>                                 表</a:t>
            </a:r>
            <a:r>
              <a:rPr lang="en-US" altLang="zh-CN" sz="1600" b="1" dirty="0" smtClean="0">
                <a:solidFill>
                  <a:prstClr val="black"/>
                </a:solidFill>
                <a:latin typeface="宋体" panose="02010600030101010101" pitchFamily="2" charset="-122"/>
              </a:rPr>
              <a:t>1</a:t>
            </a:r>
            <a:r>
              <a:rPr lang="zh-CN" altLang="en-US" sz="1600" b="1" dirty="0" smtClean="0">
                <a:solidFill>
                  <a:prstClr val="black"/>
                </a:solidFill>
                <a:latin typeface="宋体" panose="02010600030101010101" pitchFamily="2" charset="-122"/>
              </a:rPr>
              <a:t>加班费</a:t>
            </a:r>
            <a:r>
              <a:rPr lang="zh-CN" altLang="en-US" sz="1600" b="1" dirty="0">
                <a:solidFill>
                  <a:prstClr val="black"/>
                </a:solidFill>
                <a:latin typeface="宋体" panose="02010600030101010101" pitchFamily="2" charset="-122"/>
              </a:rPr>
              <a:t>的支付标准</a:t>
            </a:r>
            <a:endParaRPr lang="en-US" altLang="zh-CN" sz="1600" b="1" dirty="0" smtClean="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3080481873"/>
              </p:ext>
            </p:extLst>
          </p:nvPr>
        </p:nvGraphicFramePr>
        <p:xfrm>
          <a:off x="2049363" y="4741334"/>
          <a:ext cx="6837119" cy="1974059"/>
        </p:xfrm>
        <a:graphic>
          <a:graphicData uri="http://schemas.openxmlformats.org/drawingml/2006/table">
            <a:tbl>
              <a:tblPr/>
              <a:tblGrid>
                <a:gridCol w="2852523">
                  <a:extLst>
                    <a:ext uri="{9D8B030D-6E8A-4147-A177-3AD203B41FA5}">
                      <a16:colId xmlns="" xmlns:a16="http://schemas.microsoft.com/office/drawing/2014/main" val="2413497870"/>
                    </a:ext>
                  </a:extLst>
                </a:gridCol>
                <a:gridCol w="3984596">
                  <a:extLst>
                    <a:ext uri="{9D8B030D-6E8A-4147-A177-3AD203B41FA5}">
                      <a16:colId xmlns="" xmlns:a16="http://schemas.microsoft.com/office/drawing/2014/main" val="3467050791"/>
                    </a:ext>
                  </a:extLst>
                </a:gridCol>
              </a:tblGrid>
              <a:tr h="335851">
                <a:tc>
                  <a:txBody>
                    <a:bodyPr/>
                    <a:lstStyle/>
                    <a:p>
                      <a:pPr algn="ctr">
                        <a:lnSpc>
                          <a:spcPts val="1800"/>
                        </a:lnSpc>
                        <a:spcAft>
                          <a:spcPts val="0"/>
                        </a:spcAft>
                      </a:pPr>
                      <a:r>
                        <a:rPr lang="zh-CN" sz="1600" kern="0" dirty="0">
                          <a:solidFill>
                            <a:srgbClr val="000000"/>
                          </a:solidFill>
                          <a:effectLst/>
                          <a:latin typeface="Arial" panose="020B0604020202020204" pitchFamily="34" charset="0"/>
                          <a:ea typeface="宋体" panose="02010600030101010101" pitchFamily="2" charset="-122"/>
                          <a:cs typeface="宋体" panose="02010600030101010101" pitchFamily="2" charset="-122"/>
                        </a:rPr>
                        <a:t>加班类型</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0" dirty="0">
                          <a:solidFill>
                            <a:srgbClr val="000000"/>
                          </a:solidFill>
                          <a:effectLst/>
                          <a:latin typeface="Arial" panose="020B0604020202020204" pitchFamily="34" charset="0"/>
                          <a:ea typeface="宋体" panose="02010600030101010101" pitchFamily="2" charset="-122"/>
                          <a:cs typeface="宋体" panose="02010600030101010101" pitchFamily="2" charset="-122"/>
                        </a:rPr>
                        <a:t>加班费核算标准</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48566394"/>
                  </a:ext>
                </a:extLst>
              </a:tr>
              <a:tr h="409552">
                <a:tc>
                  <a:txBody>
                    <a:bodyPr/>
                    <a:lstStyle/>
                    <a:p>
                      <a:pPr algn="ctr">
                        <a:lnSpc>
                          <a:spcPts val="18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法定休假日加班</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加班天数×</a:t>
                      </a: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300%</a:t>
                      </a:r>
                      <a:r>
                        <a:rPr lang="zh-CN" sz="1600" kern="100" dirty="0">
                          <a:effectLst/>
                          <a:latin typeface="Arial" panose="020B0604020202020204" pitchFamily="34" charset="0"/>
                          <a:ea typeface="宋体" panose="02010600030101010101" pitchFamily="2" charset="-122"/>
                          <a:cs typeface="Times New Roman" panose="02020603050405020304" pitchFamily="18" charset="0"/>
                        </a:rPr>
                        <a:t>日工资</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25436019"/>
                  </a:ext>
                </a:extLst>
              </a:tr>
              <a:tr h="409552">
                <a:tc>
                  <a:txBody>
                    <a:bodyPr/>
                    <a:lstStyle/>
                    <a:p>
                      <a:pPr algn="ctr">
                        <a:lnSpc>
                          <a:spcPts val="18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休息日加班</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加班天数×</a:t>
                      </a: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200%</a:t>
                      </a:r>
                      <a:r>
                        <a:rPr lang="zh-CN" sz="1600" kern="100" dirty="0">
                          <a:effectLst/>
                          <a:latin typeface="Arial" panose="020B0604020202020204" pitchFamily="34" charset="0"/>
                          <a:ea typeface="宋体" panose="02010600030101010101" pitchFamily="2" charset="-122"/>
                          <a:cs typeface="Times New Roman" panose="02020603050405020304" pitchFamily="18" charset="0"/>
                        </a:rPr>
                        <a:t>日工资</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84040388"/>
                  </a:ext>
                </a:extLst>
              </a:tr>
              <a:tr h="409552">
                <a:tc>
                  <a:txBody>
                    <a:bodyPr/>
                    <a:lstStyle/>
                    <a:p>
                      <a:pPr algn="ctr">
                        <a:lnSpc>
                          <a:spcPts val="1800"/>
                        </a:lnSpc>
                        <a:spcAft>
                          <a:spcPts val="0"/>
                        </a:spcAft>
                      </a:pPr>
                      <a:r>
                        <a:rPr lang="zh-CN" sz="1600" kern="100">
                          <a:effectLst/>
                          <a:latin typeface="Arial" panose="020B0604020202020204" pitchFamily="34" charset="0"/>
                          <a:ea typeface="宋体" panose="02010600030101010101" pitchFamily="2" charset="-122"/>
                          <a:cs typeface="Times New Roman" panose="02020603050405020304" pitchFamily="18" charset="0"/>
                        </a:rPr>
                        <a:t>正常工作日之后的加班</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加班天数×</a:t>
                      </a: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150%</a:t>
                      </a:r>
                      <a:r>
                        <a:rPr lang="zh-CN" sz="1600" kern="100" dirty="0">
                          <a:effectLst/>
                          <a:latin typeface="Arial" panose="020B0604020202020204" pitchFamily="34" charset="0"/>
                          <a:ea typeface="宋体" panose="02010600030101010101" pitchFamily="2" charset="-122"/>
                          <a:cs typeface="Times New Roman" panose="02020603050405020304" pitchFamily="18" charset="0"/>
                        </a:rPr>
                        <a:t>日工资</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29973437"/>
                  </a:ext>
                </a:extLst>
              </a:tr>
              <a:tr h="409552">
                <a:tc gridSpan="2">
                  <a:txBody>
                    <a:bodyPr/>
                    <a:lstStyle/>
                    <a:p>
                      <a:pPr algn="ctr">
                        <a:lnSpc>
                          <a:spcPts val="18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备注：日工资</a:t>
                      </a: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a:t>
                      </a:r>
                      <a:r>
                        <a:rPr lang="zh-CN" sz="1600" kern="100" dirty="0">
                          <a:effectLst/>
                          <a:latin typeface="Arial" panose="020B0604020202020204" pitchFamily="34" charset="0"/>
                          <a:ea typeface="宋体" panose="02010600030101010101" pitchFamily="2" charset="-122"/>
                          <a:cs typeface="Times New Roman" panose="02020603050405020304" pitchFamily="18" charset="0"/>
                        </a:rPr>
                        <a:t>月工资</a:t>
                      </a: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/21.75</a:t>
                      </a:r>
                      <a:r>
                        <a:rPr lang="zh-CN" sz="1600" kern="100" dirty="0">
                          <a:effectLst/>
                          <a:latin typeface="Arial" panose="020B0604020202020204" pitchFamily="34" charset="0"/>
                          <a:ea typeface="宋体" panose="02010600030101010101" pitchFamily="2" charset="-122"/>
                          <a:cs typeface="Times New Roman" panose="02020603050405020304" pitchFamily="18" charset="0"/>
                        </a:rPr>
                        <a:t>天</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 xmlns:a16="http://schemas.microsoft.com/office/drawing/2014/main" val="2463097192"/>
                  </a:ext>
                </a:extLst>
              </a:tr>
            </a:tbl>
          </a:graphicData>
        </a:graphic>
      </p:graphicFrame>
      <p:sp>
        <p:nvSpPr>
          <p:cNvPr id="8" name="矩形 7"/>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76906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4"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5195203" y="1305461"/>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薪  资</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4" name="矩形 3"/>
          <p:cNvSpPr/>
          <p:nvPr/>
        </p:nvSpPr>
        <p:spPr>
          <a:xfrm>
            <a:off x="457201" y="1767126"/>
            <a:ext cx="10672762" cy="3231654"/>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（六）</a:t>
            </a:r>
            <a:r>
              <a:rPr lang="zh-CN" altLang="en-US" sz="2000" b="1" dirty="0">
                <a:solidFill>
                  <a:prstClr val="black"/>
                </a:solidFill>
                <a:latin typeface="黑体" panose="02010609060101010101" pitchFamily="49" charset="-122"/>
                <a:ea typeface="黑体" panose="02010609060101010101" pitchFamily="49" charset="-122"/>
              </a:rPr>
              <a:t>加班</a:t>
            </a:r>
            <a:r>
              <a:rPr lang="zh-CN" altLang="en-US" sz="2000" b="1" dirty="0" smtClean="0">
                <a:solidFill>
                  <a:prstClr val="black"/>
                </a:solidFill>
                <a:latin typeface="黑体" panose="02010609060101010101" pitchFamily="49" charset="-122"/>
                <a:ea typeface="黑体" panose="02010609060101010101" pitchFamily="49" charset="-122"/>
              </a:rPr>
              <a:t>补偿</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sz="2000" dirty="0" smtClean="0">
                <a:solidFill>
                  <a:prstClr val="black"/>
                </a:solidFill>
                <a:latin typeface="宋体" panose="02010600030101010101" pitchFamily="2" charset="-122"/>
              </a:rPr>
              <a:t> </a:t>
            </a:r>
            <a:r>
              <a:rPr lang="en-US" altLang="zh-CN" sz="2000" b="1" dirty="0" smtClean="0">
                <a:solidFill>
                  <a:prstClr val="black"/>
                </a:solidFill>
                <a:latin typeface="宋体" panose="02010600030101010101" pitchFamily="2" charset="-122"/>
              </a:rPr>
              <a:t>5 </a:t>
            </a:r>
            <a:r>
              <a:rPr lang="zh-CN" altLang="en-US" sz="2000" b="1" dirty="0" smtClean="0">
                <a:solidFill>
                  <a:prstClr val="black"/>
                </a:solidFill>
                <a:latin typeface="宋体" panose="02010600030101010101" pitchFamily="2" charset="-122"/>
              </a:rPr>
              <a:t>发放</a:t>
            </a:r>
            <a:r>
              <a:rPr lang="zh-CN" altLang="en-US" sz="2000" b="1" dirty="0">
                <a:solidFill>
                  <a:prstClr val="black"/>
                </a:solidFill>
                <a:latin typeface="宋体" panose="02010600030101010101" pitchFamily="2" charset="-122"/>
              </a:rPr>
              <a:t>形式、个人所得税</a:t>
            </a:r>
          </a:p>
          <a:p>
            <a:pPr>
              <a:lnSpc>
                <a:spcPct val="150000"/>
              </a:lnSpc>
            </a:pPr>
            <a:r>
              <a:rPr lang="en-US" altLang="zh-CN" sz="2000" dirty="0">
                <a:solidFill>
                  <a:prstClr val="black"/>
                </a:solidFill>
                <a:latin typeface="宋体" panose="02010600030101010101" pitchFamily="2" charset="-122"/>
              </a:rPr>
              <a:t>(1</a:t>
            </a:r>
            <a:r>
              <a:rPr lang="en-US" altLang="zh-CN" sz="2000" dirty="0" smtClean="0">
                <a:solidFill>
                  <a:prstClr val="black"/>
                </a:solidFill>
                <a:latin typeface="宋体" panose="02010600030101010101" pitchFamily="2" charset="-122"/>
              </a:rPr>
              <a:t>)</a:t>
            </a:r>
            <a:r>
              <a:rPr lang="zh-CN" altLang="en-US" sz="2000" dirty="0" smtClean="0">
                <a:solidFill>
                  <a:srgbClr val="FF0000"/>
                </a:solidFill>
                <a:latin typeface="宋体" panose="02010600030101010101" pitchFamily="2" charset="-122"/>
              </a:rPr>
              <a:t>中国籍</a:t>
            </a:r>
            <a:r>
              <a:rPr lang="zh-CN" altLang="en-US" sz="2000" dirty="0">
                <a:solidFill>
                  <a:srgbClr val="FF0000"/>
                </a:solidFill>
                <a:latin typeface="宋体" panose="02010600030101010101" pitchFamily="2" charset="-122"/>
              </a:rPr>
              <a:t>员工以人民币海外年薪作为薪酬标准，发放时公司可结合市场汇率折算成等值外币</a:t>
            </a:r>
            <a:r>
              <a:rPr lang="zh-CN" altLang="en-US" sz="2000" dirty="0">
                <a:solidFill>
                  <a:prstClr val="black"/>
                </a:solidFill>
                <a:latin typeface="宋体" panose="02010600030101010101" pitchFamily="2" charset="-122"/>
              </a:rPr>
              <a:t>（</a:t>
            </a:r>
            <a:r>
              <a:rPr lang="zh-CN" altLang="en-US" sz="2000" b="1" dirty="0">
                <a:solidFill>
                  <a:srgbClr val="FF0000"/>
                </a:solidFill>
                <a:latin typeface="宋体" panose="02010600030101010101" pitchFamily="2" charset="-122"/>
              </a:rPr>
              <a:t>美元或文元</a:t>
            </a:r>
            <a:r>
              <a:rPr lang="zh-CN" altLang="en-US" sz="2000" dirty="0">
                <a:solidFill>
                  <a:prstClr val="black"/>
                </a:solidFill>
                <a:latin typeface="宋体" panose="02010600030101010101" pitchFamily="2" charset="-122"/>
              </a:rPr>
              <a:t>）。</a:t>
            </a:r>
          </a:p>
          <a:p>
            <a:pPr>
              <a:lnSpc>
                <a:spcPct val="150000"/>
              </a:lnSpc>
            </a:pPr>
            <a:r>
              <a:rPr lang="en-US" altLang="zh-CN" sz="2000" dirty="0">
                <a:solidFill>
                  <a:prstClr val="black"/>
                </a:solidFill>
                <a:latin typeface="宋体" panose="02010600030101010101" pitchFamily="2" charset="-122"/>
              </a:rPr>
              <a:t>(2</a:t>
            </a:r>
            <a:r>
              <a:rPr lang="en-US" altLang="zh-CN" sz="2000" dirty="0" smtClean="0">
                <a:solidFill>
                  <a:prstClr val="black"/>
                </a:solidFill>
                <a:latin typeface="宋体" panose="02010600030101010101" pitchFamily="2" charset="-122"/>
              </a:rPr>
              <a:t>)</a:t>
            </a:r>
            <a:r>
              <a:rPr lang="zh-CN" altLang="en-US" sz="2000" dirty="0" smtClean="0">
                <a:solidFill>
                  <a:prstClr val="black"/>
                </a:solidFill>
                <a:latin typeface="宋体" panose="02010600030101010101" pitchFamily="2" charset="-122"/>
              </a:rPr>
              <a:t>所有</a:t>
            </a:r>
            <a:r>
              <a:rPr lang="zh-CN" altLang="en-US" sz="2000" dirty="0">
                <a:solidFill>
                  <a:prstClr val="black"/>
                </a:solidFill>
                <a:latin typeface="宋体" panose="02010600030101010101" pitchFamily="2" charset="-122"/>
              </a:rPr>
              <a:t>货币薪资均为</a:t>
            </a:r>
            <a:r>
              <a:rPr lang="zh-CN" altLang="en-US" sz="2000" b="1" dirty="0">
                <a:solidFill>
                  <a:srgbClr val="FF0000"/>
                </a:solidFill>
                <a:latin typeface="宋体" panose="02010600030101010101" pitchFamily="2" charset="-122"/>
              </a:rPr>
              <a:t>税前应发薪资</a:t>
            </a:r>
            <a:r>
              <a:rPr lang="zh-CN" altLang="en-US" sz="2000" dirty="0">
                <a:solidFill>
                  <a:prstClr val="black"/>
                </a:solidFill>
                <a:latin typeface="宋体" panose="02010600030101010101" pitchFamily="2" charset="-122"/>
              </a:rPr>
              <a:t>。</a:t>
            </a:r>
          </a:p>
          <a:p>
            <a:pPr>
              <a:lnSpc>
                <a:spcPct val="150000"/>
              </a:lnSpc>
            </a:pPr>
            <a:r>
              <a:rPr lang="en-US" altLang="zh-CN" sz="2000" b="1" dirty="0">
                <a:solidFill>
                  <a:srgbClr val="FF0000"/>
                </a:solidFill>
                <a:latin typeface="宋体" panose="02010600030101010101" pitchFamily="2" charset="-122"/>
              </a:rPr>
              <a:t>(3)</a:t>
            </a:r>
            <a:r>
              <a:rPr lang="zh-CN" altLang="en-US" sz="2000" b="1" dirty="0">
                <a:solidFill>
                  <a:srgbClr val="FF0000"/>
                </a:solidFill>
                <a:latin typeface="宋体" panose="02010600030101010101" pitchFamily="2" charset="-122"/>
              </a:rPr>
              <a:t>中国公民海外收入个人所得税由个人根据中国相关法律法规自行申报</a:t>
            </a:r>
            <a:r>
              <a:rPr lang="zh-CN" altLang="en-US" sz="2000" b="1" dirty="0" smtClean="0">
                <a:solidFill>
                  <a:srgbClr val="FF0000"/>
                </a:solidFill>
                <a:latin typeface="宋体" panose="02010600030101010101" pitchFamily="2" charset="-122"/>
              </a:rPr>
              <a:t>。</a:t>
            </a:r>
            <a:endParaRPr lang="en-US" altLang="zh-CN" sz="2000" b="1" dirty="0" smtClean="0">
              <a:solidFill>
                <a:srgbClr val="FF0000"/>
              </a:solidFill>
              <a:latin typeface="宋体" panose="02010600030101010101" pitchFamily="2" charset="-122"/>
            </a:endParaRPr>
          </a:p>
          <a:p>
            <a:pPr>
              <a:lnSpc>
                <a:spcPct val="150000"/>
              </a:lnSpc>
            </a:pPr>
            <a:endParaRPr lang="en-US" altLang="zh-CN" sz="1600" b="1" dirty="0" smtClean="0">
              <a:solidFill>
                <a:prstClr val="black"/>
              </a:solidFill>
              <a:latin typeface="宋体" panose="02010600030101010101" pitchFamily="2" charset="-122"/>
            </a:endParaRPr>
          </a:p>
        </p:txBody>
      </p:sp>
      <p:sp>
        <p:nvSpPr>
          <p:cNvPr id="7" name="矩形 6"/>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44613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4"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4" name="矩形 3"/>
          <p:cNvSpPr/>
          <p:nvPr/>
        </p:nvSpPr>
        <p:spPr>
          <a:xfrm>
            <a:off x="1519238" y="3230166"/>
            <a:ext cx="10672762" cy="819455"/>
          </a:xfrm>
          <a:prstGeom prst="rect">
            <a:avLst/>
          </a:prstGeom>
        </p:spPr>
        <p:txBody>
          <a:bodyPr wrap="square">
            <a:spAutoFit/>
          </a:bodyPr>
          <a:lstStyle/>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                    表</a:t>
            </a:r>
            <a:r>
              <a:rPr lang="en-US" altLang="zh-CN" b="1" dirty="0" smtClean="0">
                <a:solidFill>
                  <a:prstClr val="black"/>
                </a:solidFill>
                <a:latin typeface="黑体" panose="02010609060101010101" pitchFamily="49" charset="-122"/>
                <a:ea typeface="黑体" panose="02010609060101010101" pitchFamily="49" charset="-122"/>
              </a:rPr>
              <a:t>2 </a:t>
            </a:r>
            <a:r>
              <a:rPr lang="zh-CN" altLang="en-US" b="1" dirty="0" smtClean="0">
                <a:solidFill>
                  <a:prstClr val="black"/>
                </a:solidFill>
                <a:latin typeface="黑体" panose="02010609060101010101" pitchFamily="49" charset="-122"/>
                <a:ea typeface="黑体" panose="02010609060101010101" pitchFamily="49" charset="-122"/>
              </a:rPr>
              <a:t>公司</a:t>
            </a:r>
            <a:r>
              <a:rPr lang="zh-CN" altLang="en-US" b="1" dirty="0">
                <a:solidFill>
                  <a:prstClr val="black"/>
                </a:solidFill>
                <a:latin typeface="黑体" panose="02010609060101010101" pitchFamily="49" charset="-122"/>
                <a:ea typeface="黑体" panose="02010609060101010101" pitchFamily="49" charset="-122"/>
              </a:rPr>
              <a:t>及个人的缴费基数及缴费</a:t>
            </a:r>
            <a:r>
              <a:rPr lang="zh-CN" altLang="en-US" b="1" dirty="0" smtClean="0">
                <a:solidFill>
                  <a:prstClr val="black"/>
                </a:solidFill>
                <a:latin typeface="黑体" panose="02010609060101010101" pitchFamily="49" charset="-122"/>
                <a:ea typeface="黑体" panose="02010609060101010101" pitchFamily="49" charset="-122"/>
              </a:rPr>
              <a:t>率</a:t>
            </a:r>
            <a:endParaRPr lang="en-US" altLang="zh-CN" b="1" dirty="0" smtClean="0">
              <a:solidFill>
                <a:prstClr val="black"/>
              </a:solidFill>
              <a:latin typeface="黑体" panose="02010609060101010101" pitchFamily="49" charset="-122"/>
              <a:ea typeface="黑体" panose="02010609060101010101" pitchFamily="49" charset="-122"/>
            </a:endParaRPr>
          </a:p>
          <a:p>
            <a:pPr>
              <a:lnSpc>
                <a:spcPct val="150000"/>
              </a:lnSpc>
            </a:pPr>
            <a:endParaRPr lang="en-US" altLang="zh-CN" sz="1600" dirty="0">
              <a:solidFill>
                <a:prstClr val="black"/>
              </a:solidFill>
              <a:latin typeface="宋体" panose="02010600030101010101" pitchFamily="2" charset="-122"/>
            </a:endParaRPr>
          </a:p>
        </p:txBody>
      </p:sp>
      <p:graphicFrame>
        <p:nvGraphicFramePr>
          <p:cNvPr id="7" name="表格 6"/>
          <p:cNvGraphicFramePr>
            <a:graphicFrameLocks noGrp="1"/>
          </p:cNvGraphicFramePr>
          <p:nvPr>
            <p:extLst/>
          </p:nvPr>
        </p:nvGraphicFramePr>
        <p:xfrm>
          <a:off x="742292" y="3797428"/>
          <a:ext cx="9786936" cy="1660090"/>
        </p:xfrm>
        <a:graphic>
          <a:graphicData uri="http://schemas.openxmlformats.org/drawingml/2006/table">
            <a:tbl>
              <a:tblPr/>
              <a:tblGrid>
                <a:gridCol w="1667694">
                  <a:extLst>
                    <a:ext uri="{9D8B030D-6E8A-4147-A177-3AD203B41FA5}">
                      <a16:colId xmlns="" xmlns:a16="http://schemas.microsoft.com/office/drawing/2014/main" val="3706000484"/>
                    </a:ext>
                  </a:extLst>
                </a:gridCol>
                <a:gridCol w="1170518">
                  <a:extLst>
                    <a:ext uri="{9D8B030D-6E8A-4147-A177-3AD203B41FA5}">
                      <a16:colId xmlns="" xmlns:a16="http://schemas.microsoft.com/office/drawing/2014/main" val="1934753475"/>
                    </a:ext>
                  </a:extLst>
                </a:gridCol>
                <a:gridCol w="1673566">
                  <a:extLst>
                    <a:ext uri="{9D8B030D-6E8A-4147-A177-3AD203B41FA5}">
                      <a16:colId xmlns="" xmlns:a16="http://schemas.microsoft.com/office/drawing/2014/main" val="4054877850"/>
                    </a:ext>
                  </a:extLst>
                </a:gridCol>
                <a:gridCol w="1671608">
                  <a:extLst>
                    <a:ext uri="{9D8B030D-6E8A-4147-A177-3AD203B41FA5}">
                      <a16:colId xmlns="" xmlns:a16="http://schemas.microsoft.com/office/drawing/2014/main" val="1313416833"/>
                    </a:ext>
                  </a:extLst>
                </a:gridCol>
                <a:gridCol w="3603550">
                  <a:extLst>
                    <a:ext uri="{9D8B030D-6E8A-4147-A177-3AD203B41FA5}">
                      <a16:colId xmlns="" xmlns:a16="http://schemas.microsoft.com/office/drawing/2014/main" val="899532889"/>
                    </a:ext>
                  </a:extLst>
                </a:gridCol>
              </a:tblGrid>
              <a:tr h="618898">
                <a:tc>
                  <a:txBody>
                    <a:bodyPr/>
                    <a:lstStyle/>
                    <a:p>
                      <a:pPr algn="ctr">
                        <a:lnSpc>
                          <a:spcPts val="1800"/>
                        </a:lnSpc>
                        <a:spcAft>
                          <a:spcPts val="0"/>
                        </a:spcAft>
                      </a:pPr>
                      <a:r>
                        <a:rPr lang="zh-CN" sz="1600" kern="0" dirty="0">
                          <a:effectLst/>
                          <a:latin typeface="Arial" panose="020B0604020202020204" pitchFamily="34" charset="0"/>
                          <a:ea typeface="宋体" panose="02010600030101010101" pitchFamily="2" charset="-122"/>
                          <a:cs typeface="Times New Roman" panose="02020603050405020304" pitchFamily="18" charset="0"/>
                        </a:rPr>
                        <a:t>公积金项目</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0" dirty="0">
                          <a:effectLst/>
                          <a:latin typeface="Arial" panose="020B0604020202020204" pitchFamily="34" charset="0"/>
                          <a:ea typeface="宋体" panose="02010600030101010101" pitchFamily="2" charset="-122"/>
                          <a:cs typeface="Times New Roman" panose="02020603050405020304" pitchFamily="18" charset="0"/>
                        </a:rPr>
                        <a:t>缴费</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p>
                      <a:pPr algn="ctr">
                        <a:lnSpc>
                          <a:spcPts val="1800"/>
                        </a:lnSpc>
                        <a:spcAft>
                          <a:spcPts val="0"/>
                        </a:spcAft>
                      </a:pPr>
                      <a:r>
                        <a:rPr lang="zh-CN" sz="1600" kern="0" dirty="0">
                          <a:effectLst/>
                          <a:latin typeface="Arial" panose="020B0604020202020204" pitchFamily="34" charset="0"/>
                          <a:ea typeface="宋体" panose="02010600030101010101" pitchFamily="2" charset="-122"/>
                          <a:cs typeface="Times New Roman" panose="02020603050405020304" pitchFamily="18" charset="0"/>
                        </a:rPr>
                        <a:t>基数</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0" dirty="0">
                          <a:effectLst/>
                          <a:latin typeface="Arial" panose="020B0604020202020204" pitchFamily="34" charset="0"/>
                          <a:ea typeface="宋体" panose="02010600030101010101" pitchFamily="2" charset="-122"/>
                          <a:cs typeface="Times New Roman" panose="02020603050405020304" pitchFamily="18" charset="0"/>
                        </a:rPr>
                        <a:t>公司缴费率</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0" dirty="0">
                          <a:effectLst/>
                          <a:latin typeface="Arial" panose="020B0604020202020204" pitchFamily="34" charset="0"/>
                          <a:ea typeface="宋体" panose="02010600030101010101" pitchFamily="2" charset="-122"/>
                          <a:cs typeface="Times New Roman" panose="02020603050405020304" pitchFamily="18" charset="0"/>
                        </a:rPr>
                        <a:t>个人缴费率</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0" dirty="0">
                          <a:effectLst/>
                          <a:latin typeface="Arial" panose="020B0604020202020204" pitchFamily="34" charset="0"/>
                          <a:ea typeface="宋体" panose="02010600030101010101" pitchFamily="2" charset="-122"/>
                          <a:cs typeface="Times New Roman" panose="02020603050405020304" pitchFamily="18" charset="0"/>
                        </a:rPr>
                        <a:t>备注</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27436702"/>
                  </a:ext>
                </a:extLst>
              </a:tr>
              <a:tr h="504573">
                <a:tc>
                  <a:txBody>
                    <a:bodyPr/>
                    <a:lstStyle/>
                    <a:p>
                      <a:pPr algn="ctr">
                        <a:lnSpc>
                          <a:spcPts val="1800"/>
                        </a:lnSpc>
                        <a:spcAft>
                          <a:spcPts val="0"/>
                        </a:spcAft>
                      </a:pPr>
                      <a:r>
                        <a:rPr lang="en-US" sz="1600" kern="100">
                          <a:effectLst/>
                          <a:latin typeface="Arial" panose="020B0604020202020204" pitchFamily="34" charset="0"/>
                          <a:ea typeface="Arial Unicode MS" panose="020B0604020202020204" pitchFamily="34" charset="-122"/>
                          <a:cs typeface="Times New Roman" panose="02020603050405020304" pitchFamily="18" charset="0"/>
                        </a:rPr>
                        <a:t>Tap</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100">
                          <a:effectLst/>
                          <a:latin typeface="Arial" panose="020B0604020202020204" pitchFamily="34" charset="0"/>
                          <a:ea typeface="宋体" panose="02010600030101010101" pitchFamily="2" charset="-122"/>
                          <a:cs typeface="Times New Roman" panose="02020603050405020304" pitchFamily="18" charset="0"/>
                        </a:rPr>
                        <a:t>月薪</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0" dirty="0">
                          <a:effectLst/>
                          <a:latin typeface="Arial" panose="020B0604020202020204" pitchFamily="34" charset="0"/>
                          <a:ea typeface="Arial Unicode MS" panose="020B0604020202020204" pitchFamily="34" charset="-122"/>
                          <a:cs typeface="Times New Roman" panose="02020603050405020304" pitchFamily="18" charset="0"/>
                        </a:rPr>
                        <a:t>5%</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0" dirty="0">
                          <a:effectLst/>
                          <a:latin typeface="Arial" panose="020B0604020202020204" pitchFamily="34" charset="0"/>
                          <a:ea typeface="Arial Unicode MS" panose="020B0604020202020204" pitchFamily="34" charset="-122"/>
                          <a:cs typeface="Times New Roman" panose="02020603050405020304" pitchFamily="18" charset="0"/>
                        </a:rPr>
                        <a:t>5%</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0" dirty="0">
                          <a:effectLst/>
                          <a:latin typeface="Arial" panose="020B0604020202020204" pitchFamily="34" charset="0"/>
                          <a:ea typeface="Arial Unicode MS" panose="020B0604020202020204" pitchFamily="34" charset="-122"/>
                          <a:cs typeface="Times New Roman" panose="02020603050405020304" pitchFamily="18" charset="0"/>
                        </a:rPr>
                        <a:t> </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07296419"/>
                  </a:ext>
                </a:extLst>
              </a:tr>
              <a:tr h="536619">
                <a:tc>
                  <a:txBody>
                    <a:bodyPr/>
                    <a:lstStyle/>
                    <a:p>
                      <a:pPr algn="ctr">
                        <a:lnSpc>
                          <a:spcPts val="1800"/>
                        </a:lnSpc>
                        <a:spcAft>
                          <a:spcPts val="0"/>
                        </a:spcAft>
                      </a:pPr>
                      <a:r>
                        <a:rPr lang="en-US" sz="1600" kern="100">
                          <a:effectLst/>
                          <a:latin typeface="Arial" panose="020B0604020202020204" pitchFamily="34" charset="0"/>
                          <a:ea typeface="Arial Unicode MS" panose="020B0604020202020204" pitchFamily="34" charset="-122"/>
                          <a:cs typeface="Times New Roman" panose="02020603050405020304" pitchFamily="18" charset="0"/>
                        </a:rPr>
                        <a:t>Scp</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月薪</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0" dirty="0">
                          <a:effectLst/>
                          <a:latin typeface="Arial" panose="020B0604020202020204" pitchFamily="34" charset="0"/>
                          <a:ea typeface="Arial Unicode MS" panose="020B0604020202020204" pitchFamily="34" charset="-122"/>
                          <a:cs typeface="Times New Roman" panose="02020603050405020304" pitchFamily="18" charset="0"/>
                        </a:rPr>
                        <a:t>3.5%</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0">
                          <a:effectLst/>
                          <a:latin typeface="Arial" panose="020B0604020202020204" pitchFamily="34" charset="0"/>
                          <a:ea typeface="Arial Unicode MS" panose="020B0604020202020204" pitchFamily="34" charset="-122"/>
                          <a:cs typeface="Times New Roman" panose="02020603050405020304" pitchFamily="18" charset="0"/>
                        </a:rPr>
                        <a:t>3.5%</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800"/>
                        </a:lnSpc>
                        <a:spcAft>
                          <a:spcPts val="0"/>
                        </a:spcAft>
                      </a:pPr>
                      <a:r>
                        <a:rPr lang="en-US" sz="1600" kern="0" dirty="0">
                          <a:effectLst/>
                          <a:latin typeface="Arial" panose="020B0604020202020204" pitchFamily="34" charset="0"/>
                          <a:ea typeface="Arial Unicode MS" panose="020B0604020202020204" pitchFamily="34" charset="-122"/>
                          <a:cs typeface="Times New Roman" panose="02020603050405020304" pitchFamily="18" charset="0"/>
                        </a:rPr>
                        <a:t>.</a:t>
                      </a:r>
                      <a:r>
                        <a:rPr lang="zh-CN" sz="1600" kern="0" dirty="0">
                          <a:effectLst/>
                          <a:latin typeface="Arial" panose="020B0604020202020204" pitchFamily="34" charset="0"/>
                          <a:ea typeface="宋体" panose="02010600030101010101" pitchFamily="2" charset="-122"/>
                          <a:cs typeface="Times New Roman" panose="02020603050405020304" pitchFamily="18" charset="0"/>
                        </a:rPr>
                        <a:t>封顶</a:t>
                      </a:r>
                      <a:r>
                        <a:rPr lang="en-US" sz="1600" kern="0" dirty="0">
                          <a:effectLst/>
                          <a:latin typeface="Arial" panose="020B0604020202020204" pitchFamily="34" charset="0"/>
                          <a:ea typeface="Arial Unicode MS" panose="020B0604020202020204" pitchFamily="34" charset="-122"/>
                          <a:cs typeface="Times New Roman" panose="02020603050405020304" pitchFamily="18" charset="0"/>
                        </a:rPr>
                        <a:t>98</a:t>
                      </a:r>
                      <a:r>
                        <a:rPr lang="zh-CN" sz="1600" kern="0" dirty="0">
                          <a:effectLst/>
                          <a:latin typeface="Arial" panose="020B0604020202020204" pitchFamily="34" charset="0"/>
                          <a:ea typeface="宋体" panose="02010600030101010101" pitchFamily="2" charset="-122"/>
                          <a:cs typeface="Times New Roman" panose="02020603050405020304" pitchFamily="18" charset="0"/>
                        </a:rPr>
                        <a:t>文币</a:t>
                      </a:r>
                      <a:r>
                        <a:rPr lang="en-US" sz="1600" kern="0" dirty="0">
                          <a:effectLst/>
                          <a:latin typeface="Arial" panose="020B0604020202020204" pitchFamily="34" charset="0"/>
                          <a:ea typeface="Arial Unicode MS" panose="020B0604020202020204" pitchFamily="34" charset="-122"/>
                          <a:cs typeface="Times New Roman" panose="02020603050405020304" pitchFamily="18" charset="0"/>
                        </a:rPr>
                        <a:t>/</a:t>
                      </a:r>
                      <a:r>
                        <a:rPr lang="zh-CN" sz="1600" kern="0" dirty="0">
                          <a:effectLst/>
                          <a:latin typeface="Arial" panose="020B0604020202020204" pitchFamily="34" charset="0"/>
                          <a:ea typeface="宋体" panose="02010600030101010101" pitchFamily="2" charset="-122"/>
                          <a:cs typeface="Times New Roman" panose="02020603050405020304" pitchFamily="18" charset="0"/>
                        </a:rPr>
                        <a:t>月，员工可自行多缴，最多</a:t>
                      </a:r>
                      <a:r>
                        <a:rPr lang="en-US" sz="1600" kern="0" dirty="0">
                          <a:effectLst/>
                          <a:latin typeface="Arial" panose="020B0604020202020204" pitchFamily="34" charset="0"/>
                          <a:ea typeface="Arial Unicode MS" panose="020B0604020202020204" pitchFamily="34" charset="-122"/>
                          <a:cs typeface="Times New Roman" panose="02020603050405020304" pitchFamily="18" charset="0"/>
                        </a:rPr>
                        <a:t>1000</a:t>
                      </a:r>
                      <a:r>
                        <a:rPr lang="zh-CN" sz="1600" kern="0" dirty="0">
                          <a:effectLst/>
                          <a:latin typeface="Arial" panose="020B0604020202020204" pitchFamily="34" charset="0"/>
                          <a:ea typeface="宋体" panose="02010600030101010101" pitchFamily="2" charset="-122"/>
                          <a:cs typeface="Times New Roman" panose="02020603050405020304" pitchFamily="18" charset="0"/>
                        </a:rPr>
                        <a:t>文币</a:t>
                      </a:r>
                      <a:r>
                        <a:rPr lang="en-US" sz="1600" kern="0" dirty="0">
                          <a:effectLst/>
                          <a:latin typeface="Arial" panose="020B0604020202020204" pitchFamily="34" charset="0"/>
                          <a:ea typeface="Arial Unicode MS" panose="020B0604020202020204" pitchFamily="34" charset="-122"/>
                          <a:cs typeface="Times New Roman" panose="02020603050405020304" pitchFamily="18" charset="0"/>
                        </a:rPr>
                        <a:t>/</a:t>
                      </a:r>
                      <a:r>
                        <a:rPr lang="zh-CN" sz="1600" kern="0" dirty="0">
                          <a:effectLst/>
                          <a:latin typeface="Arial" panose="020B0604020202020204" pitchFamily="34" charset="0"/>
                          <a:ea typeface="宋体" panose="02010600030101010101" pitchFamily="2" charset="-122"/>
                          <a:cs typeface="Times New Roman" panose="02020603050405020304" pitchFamily="18" charset="0"/>
                        </a:rPr>
                        <a:t>月</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49413190"/>
                  </a:ext>
                </a:extLst>
              </a:tr>
            </a:tbl>
          </a:graphicData>
        </a:graphic>
      </p:graphicFrame>
      <p:sp>
        <p:nvSpPr>
          <p:cNvPr id="10" name="矩形 9"/>
          <p:cNvSpPr/>
          <p:nvPr/>
        </p:nvSpPr>
        <p:spPr>
          <a:xfrm>
            <a:off x="585789" y="5469158"/>
            <a:ext cx="10672762" cy="1388842"/>
          </a:xfrm>
          <a:prstGeom prst="rect">
            <a:avLst/>
          </a:prstGeom>
        </p:spPr>
        <p:txBody>
          <a:bodyPr wrap="square">
            <a:spAutoFit/>
          </a:bodyPr>
          <a:lstStyle/>
          <a:p>
            <a:pPr>
              <a:lnSpc>
                <a:spcPct val="200000"/>
              </a:lnSpc>
            </a:pPr>
            <a:r>
              <a:rPr lang="en-US" altLang="zh-CN" sz="1600" dirty="0" smtClean="0">
                <a:solidFill>
                  <a:prstClr val="black"/>
                </a:solidFill>
                <a:latin typeface="宋体" panose="02010600030101010101" pitchFamily="2" charset="-122"/>
              </a:rPr>
              <a:t>3 </a:t>
            </a:r>
            <a:r>
              <a:rPr lang="zh-CN" altLang="zh-CN" sz="1600" dirty="0" smtClean="0">
                <a:solidFill>
                  <a:prstClr val="black"/>
                </a:solidFill>
                <a:latin typeface="宋体" panose="02010600030101010101" pitchFamily="2" charset="-122"/>
              </a:rPr>
              <a:t>政府</a:t>
            </a:r>
            <a:r>
              <a:rPr lang="zh-CN" altLang="zh-CN" sz="1600" dirty="0">
                <a:solidFill>
                  <a:prstClr val="black"/>
                </a:solidFill>
                <a:latin typeface="宋体" panose="02010600030101010101" pitchFamily="2" charset="-122"/>
              </a:rPr>
              <a:t>每年定期对法定社会保险、公积金的缴费基数或比例进行审查和调整。调整情况由公司在调整前通知员工。</a:t>
            </a:r>
          </a:p>
          <a:p>
            <a:pPr>
              <a:lnSpc>
                <a:spcPct val="200000"/>
              </a:lnSpc>
            </a:pPr>
            <a:r>
              <a:rPr lang="en-US" altLang="zh-CN" sz="1600" dirty="0" smtClean="0">
                <a:solidFill>
                  <a:prstClr val="black"/>
                </a:solidFill>
                <a:latin typeface="宋体" panose="02010600030101010101" pitchFamily="2" charset="-122"/>
              </a:rPr>
              <a:t>4 </a:t>
            </a:r>
            <a:r>
              <a:rPr lang="zh-CN" altLang="zh-CN" sz="1600" dirty="0" smtClean="0">
                <a:solidFill>
                  <a:prstClr val="black"/>
                </a:solidFill>
                <a:latin typeface="宋体" panose="02010600030101010101" pitchFamily="2" charset="-122"/>
              </a:rPr>
              <a:t>员工</a:t>
            </a:r>
            <a:r>
              <a:rPr lang="zh-CN" altLang="zh-CN" sz="1600" dirty="0">
                <a:solidFill>
                  <a:prstClr val="black"/>
                </a:solidFill>
                <a:latin typeface="宋体" panose="02010600030101010101" pitchFamily="2" charset="-122"/>
              </a:rPr>
              <a:t>应缴纳的法定社会保险、公积金每月由公司在税前从员工本人月薪中代扣代缴。</a:t>
            </a:r>
          </a:p>
          <a:p>
            <a:pPr>
              <a:lnSpc>
                <a:spcPct val="150000"/>
              </a:lnSpc>
            </a:pPr>
            <a:endParaRPr lang="en-US" altLang="zh-CN" sz="1600" dirty="0">
              <a:solidFill>
                <a:prstClr val="black"/>
              </a:solidFill>
              <a:latin typeface="宋体" panose="02010600030101010101" pitchFamily="2" charset="-122"/>
            </a:endParaRPr>
          </a:p>
        </p:txBody>
      </p:sp>
      <p:sp>
        <p:nvSpPr>
          <p:cNvPr id="5" name="矩形 4"/>
          <p:cNvSpPr/>
          <p:nvPr/>
        </p:nvSpPr>
        <p:spPr>
          <a:xfrm>
            <a:off x="409065" y="913856"/>
            <a:ext cx="10849486" cy="2816156"/>
          </a:xfrm>
          <a:prstGeom prst="rect">
            <a:avLst/>
          </a:prstGeom>
        </p:spPr>
        <p:txBody>
          <a:bodyPr wrap="square">
            <a:spAutoFit/>
          </a:bodyPr>
          <a:lstStyle/>
          <a:p>
            <a:pPr>
              <a:lnSpc>
                <a:spcPct val="150000"/>
              </a:lnSpc>
            </a:pPr>
            <a:r>
              <a:rPr lang="zh-CN" altLang="en-US" sz="2800" b="1" kern="0" dirty="0">
                <a:solidFill>
                  <a:prstClr val="black"/>
                </a:solidFill>
                <a:latin typeface="黑体" panose="02010609060101010101" pitchFamily="49" charset="-122"/>
                <a:ea typeface="黑体" panose="02010609060101010101" pitchFamily="49" charset="-122"/>
              </a:rPr>
              <a:t> </a:t>
            </a:r>
            <a:r>
              <a:rPr lang="zh-CN" altLang="en-US" sz="2800" b="1" kern="0" dirty="0" smtClean="0">
                <a:solidFill>
                  <a:prstClr val="black"/>
                </a:solidFill>
                <a:latin typeface="黑体" panose="02010609060101010101" pitchFamily="49" charset="-122"/>
                <a:ea typeface="黑体" panose="02010609060101010101" pitchFamily="49" charset="-122"/>
              </a:rPr>
              <a:t>                       福 </a:t>
            </a:r>
            <a:r>
              <a:rPr lang="zh-CN" altLang="en-US" sz="2800" b="1" kern="0" dirty="0">
                <a:solidFill>
                  <a:prstClr val="black"/>
                </a:solidFill>
                <a:latin typeface="黑体" panose="02010609060101010101" pitchFamily="49" charset="-122"/>
                <a:ea typeface="黑体" panose="02010609060101010101" pitchFamily="49" charset="-122"/>
              </a:rPr>
              <a:t>利</a:t>
            </a:r>
            <a:endParaRPr lang="en-US" altLang="zh-CN" sz="2800" b="1" kern="0" dirty="0">
              <a:solidFill>
                <a:prstClr val="black"/>
              </a:solidFill>
              <a:latin typeface="黑体" panose="02010609060101010101" pitchFamily="49" charset="-122"/>
              <a:ea typeface="黑体" panose="02010609060101010101" pitchFamily="49" charset="-122"/>
            </a:endParaRPr>
          </a:p>
          <a:p>
            <a:pPr>
              <a:lnSpc>
                <a:spcPct val="150000"/>
              </a:lnSpc>
            </a:pPr>
            <a:r>
              <a:rPr lang="zh-CN" altLang="en-US" b="1" dirty="0">
                <a:solidFill>
                  <a:prstClr val="black"/>
                </a:solidFill>
                <a:latin typeface="黑体" panose="02010609060101010101" pitchFamily="49" charset="-122"/>
                <a:ea typeface="黑体" panose="02010609060101010101" pitchFamily="49" charset="-122"/>
              </a:rPr>
              <a:t>（一）法定社会保险、公积金</a:t>
            </a:r>
            <a:endParaRPr lang="en-US" altLang="zh-CN" b="1" dirty="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a:solidFill>
                  <a:prstClr val="black"/>
                </a:solidFill>
              </a:rPr>
              <a:t>1 </a:t>
            </a:r>
            <a:r>
              <a:rPr lang="zh-CN" altLang="zh-CN" dirty="0">
                <a:solidFill>
                  <a:prstClr val="black"/>
                </a:solidFill>
              </a:rPr>
              <a:t>中国籍员工与恒逸实业（文莱）有限公司劳动关系存续期间，可由员工在国内自行办理各项社会保险，</a:t>
            </a:r>
            <a:r>
              <a:rPr lang="zh-CN" altLang="zh-CN" b="1" dirty="0">
                <a:solidFill>
                  <a:srgbClr val="FF0000"/>
                </a:solidFill>
              </a:rPr>
              <a:t>公司每年按职级给予补贴。</a:t>
            </a:r>
            <a:r>
              <a:rPr lang="zh-CN" altLang="zh-CN" dirty="0">
                <a:solidFill>
                  <a:prstClr val="black"/>
                </a:solidFill>
              </a:rPr>
              <a:t>具体补贴基数及缴费比例以每年公司发布通知为准。</a:t>
            </a:r>
          </a:p>
          <a:p>
            <a:pPr>
              <a:lnSpc>
                <a:spcPct val="150000"/>
              </a:lnSpc>
            </a:pPr>
            <a:r>
              <a:rPr lang="en-US" altLang="zh-CN" dirty="0">
                <a:solidFill>
                  <a:prstClr val="black"/>
                </a:solidFill>
              </a:rPr>
              <a:t>2 </a:t>
            </a:r>
            <a:r>
              <a:rPr lang="zh-CN" altLang="zh-CN" dirty="0"/>
              <a:t>公司按照文莱有关规定为文莱籍员工办理公积金，公积金的项目、公司及个人的缴费基数及缴费率</a:t>
            </a:r>
            <a:r>
              <a:rPr lang="zh-CN" altLang="zh-CN" dirty="0">
                <a:solidFill>
                  <a:prstClr val="black"/>
                </a:solidFill>
              </a:rPr>
              <a:t>见下表。</a:t>
            </a:r>
            <a:endParaRPr lang="zh-CN" altLang="en-US" dirty="0">
              <a:solidFill>
                <a:prstClr val="black"/>
              </a:solidFill>
            </a:endParaRPr>
          </a:p>
        </p:txBody>
      </p:sp>
      <p:sp>
        <p:nvSpPr>
          <p:cNvPr id="12" name="矩形 11"/>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07267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826737" y="1090644"/>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福  利</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10" name="矩形 9"/>
          <p:cNvSpPr/>
          <p:nvPr/>
        </p:nvSpPr>
        <p:spPr>
          <a:xfrm>
            <a:off x="328613" y="1321476"/>
            <a:ext cx="11150623" cy="5586145"/>
          </a:xfrm>
          <a:prstGeom prst="rect">
            <a:avLst/>
          </a:prstGeom>
        </p:spPr>
        <p:txBody>
          <a:bodyPr wrap="square">
            <a:spAutoFit/>
          </a:bodyPr>
          <a:lstStyle/>
          <a:p>
            <a:pPr>
              <a:lnSpc>
                <a:spcPct val="150000"/>
              </a:lnSpc>
            </a:pPr>
            <a:r>
              <a:rPr lang="zh-CN" altLang="en-US" sz="2000" b="1" dirty="0">
                <a:solidFill>
                  <a:prstClr val="black"/>
                </a:solidFill>
                <a:latin typeface="黑体" panose="02010609060101010101" pitchFamily="49" charset="-122"/>
                <a:ea typeface="黑体" panose="02010609060101010101" pitchFamily="49" charset="-122"/>
              </a:rPr>
              <a:t>（二）其他保险</a:t>
            </a:r>
            <a:endParaRPr lang="en-US" altLang="zh-CN" sz="2000" dirty="0" smtClean="0">
              <a:solidFill>
                <a:prstClr val="black"/>
              </a:solidFill>
              <a:latin typeface="宋体" panose="02010600030101010101" pitchFamily="2" charset="-122"/>
            </a:endParaRPr>
          </a:p>
          <a:p>
            <a:pPr>
              <a:lnSpc>
                <a:spcPct val="150000"/>
              </a:lnSpc>
            </a:pPr>
            <a:r>
              <a:rPr lang="en-US" altLang="zh-CN" b="1" dirty="0" smtClean="0">
                <a:solidFill>
                  <a:prstClr val="black"/>
                </a:solidFill>
                <a:latin typeface="宋体" panose="02010600030101010101" pitchFamily="2" charset="-122"/>
              </a:rPr>
              <a:t> 1 </a:t>
            </a:r>
            <a:r>
              <a:rPr lang="zh-CN" altLang="en-US" b="1" dirty="0" smtClean="0">
                <a:solidFill>
                  <a:prstClr val="black"/>
                </a:solidFill>
                <a:latin typeface="宋体" panose="02010600030101010101" pitchFamily="2" charset="-122"/>
              </a:rPr>
              <a:t>工伤</a:t>
            </a:r>
            <a:r>
              <a:rPr lang="zh-CN" altLang="en-US" b="1" dirty="0">
                <a:solidFill>
                  <a:prstClr val="black"/>
                </a:solidFill>
                <a:latin typeface="宋体" panose="02010600030101010101" pitchFamily="2" charset="-122"/>
              </a:rPr>
              <a:t>、意外伤害保险</a:t>
            </a:r>
          </a:p>
          <a:p>
            <a:pPr>
              <a:lnSpc>
                <a:spcPct val="150000"/>
              </a:lnSpc>
            </a:pPr>
            <a:r>
              <a:rPr lang="en-US" altLang="zh-CN" dirty="0">
                <a:solidFill>
                  <a:prstClr val="black"/>
                </a:solidFill>
                <a:latin typeface="宋体" panose="02010600030101010101" pitchFamily="2" charset="-122"/>
              </a:rPr>
              <a:t>(1</a:t>
            </a:r>
            <a:r>
              <a:rPr lang="en-US" altLang="zh-CN" dirty="0" smtClean="0">
                <a:solidFill>
                  <a:prstClr val="black"/>
                </a:solidFill>
                <a:latin typeface="宋体" panose="02010600030101010101" pitchFamily="2" charset="-122"/>
              </a:rPr>
              <a:t>)</a:t>
            </a:r>
            <a:r>
              <a:rPr lang="zh-CN" altLang="en-US" b="1" dirty="0" smtClean="0">
                <a:solidFill>
                  <a:srgbClr val="FF0000"/>
                </a:solidFill>
                <a:latin typeface="宋体" panose="02010600030101010101" pitchFamily="2" charset="-122"/>
              </a:rPr>
              <a:t>意外</a:t>
            </a:r>
            <a:r>
              <a:rPr lang="zh-CN" altLang="en-US" b="1" dirty="0">
                <a:solidFill>
                  <a:srgbClr val="FF0000"/>
                </a:solidFill>
                <a:latin typeface="宋体" panose="02010600030101010101" pitchFamily="2" charset="-122"/>
              </a:rPr>
              <a:t>死亡或肢体残缺</a:t>
            </a:r>
            <a:r>
              <a:rPr lang="zh-CN" altLang="en-US" dirty="0" smtClean="0">
                <a:solidFill>
                  <a:prstClr val="black"/>
                </a:solidFill>
                <a:latin typeface="宋体" panose="02010600030101010101" pitchFamily="2" charset="-122"/>
              </a:rPr>
              <a:t>：为员工</a:t>
            </a:r>
            <a:r>
              <a:rPr lang="zh-CN" altLang="en-US" dirty="0">
                <a:solidFill>
                  <a:prstClr val="black"/>
                </a:solidFill>
                <a:latin typeface="宋体" panose="02010600030101010101" pitchFamily="2" charset="-122"/>
              </a:rPr>
              <a:t>参保意外险，费用由公司承担</a:t>
            </a:r>
            <a:r>
              <a:rPr lang="zh-CN" altLang="en-US" dirty="0" smtClean="0">
                <a:solidFill>
                  <a:prstClr val="black"/>
                </a:solidFill>
                <a:latin typeface="宋体" panose="02010600030101010101" pitchFamily="2" charset="-122"/>
              </a:rPr>
              <a:t>。赔</a:t>
            </a:r>
            <a:r>
              <a:rPr lang="zh-CN" altLang="en-US" dirty="0">
                <a:solidFill>
                  <a:prstClr val="black"/>
                </a:solidFill>
                <a:latin typeface="宋体" panose="02010600030101010101" pitchFamily="2" charset="-122"/>
              </a:rPr>
              <a:t>付项目和标准依据保险公司相关条款。</a:t>
            </a:r>
          </a:p>
          <a:p>
            <a:pPr>
              <a:lnSpc>
                <a:spcPct val="150000"/>
              </a:lnSpc>
            </a:pPr>
            <a:r>
              <a:rPr lang="en-US" altLang="zh-CN" dirty="0">
                <a:solidFill>
                  <a:prstClr val="black"/>
                </a:solidFill>
                <a:latin typeface="宋体" panose="02010600030101010101" pitchFamily="2" charset="-122"/>
              </a:rPr>
              <a:t>(2</a:t>
            </a:r>
            <a:r>
              <a:rPr lang="en-US" altLang="zh-CN" dirty="0" smtClean="0">
                <a:solidFill>
                  <a:prstClr val="black"/>
                </a:solidFill>
                <a:latin typeface="宋体" panose="02010600030101010101" pitchFamily="2" charset="-122"/>
              </a:rPr>
              <a:t>)</a:t>
            </a:r>
            <a:r>
              <a:rPr lang="zh-CN" altLang="en-US" dirty="0" smtClean="0">
                <a:solidFill>
                  <a:prstClr val="black"/>
                </a:solidFill>
                <a:latin typeface="宋体" panose="02010600030101010101" pitchFamily="2" charset="-122"/>
              </a:rPr>
              <a:t>公司</a:t>
            </a:r>
            <a:r>
              <a:rPr lang="zh-CN" altLang="en-US" dirty="0">
                <a:solidFill>
                  <a:prstClr val="black"/>
                </a:solidFill>
                <a:latin typeface="宋体" panose="02010600030101010101" pitchFamily="2" charset="-122"/>
              </a:rPr>
              <a:t>按规定</a:t>
            </a:r>
            <a:r>
              <a:rPr lang="zh-CN" altLang="en-US" dirty="0">
                <a:solidFill>
                  <a:srgbClr val="FF0000"/>
                </a:solidFill>
                <a:latin typeface="宋体" panose="02010600030101010101" pitchFamily="2" charset="-122"/>
              </a:rPr>
              <a:t>为每位员工参保，费用由公司承担。</a:t>
            </a:r>
          </a:p>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a:t>
            </a:r>
            <a:r>
              <a:rPr lang="zh-CN" altLang="en-US" sz="2000" b="1" dirty="0">
                <a:solidFill>
                  <a:prstClr val="black"/>
                </a:solidFill>
                <a:latin typeface="黑体" panose="02010609060101010101" pitchFamily="49" charset="-122"/>
                <a:ea typeface="黑体" panose="02010609060101010101" pitchFamily="49" charset="-122"/>
              </a:rPr>
              <a:t>三）医疗</a:t>
            </a:r>
            <a:r>
              <a:rPr lang="zh-CN" altLang="en-US" sz="2000" b="1" dirty="0" smtClean="0">
                <a:solidFill>
                  <a:prstClr val="black"/>
                </a:solidFill>
                <a:latin typeface="黑体" panose="02010609060101010101" pitchFamily="49" charset="-122"/>
                <a:ea typeface="黑体" panose="02010609060101010101" pitchFamily="49" charset="-122"/>
              </a:rPr>
              <a:t>福利</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b="1" dirty="0" smtClean="0">
                <a:solidFill>
                  <a:prstClr val="black"/>
                </a:solidFill>
                <a:latin typeface="黑体" panose="02010609060101010101" pitchFamily="49" charset="-122"/>
                <a:ea typeface="黑体" panose="02010609060101010101" pitchFamily="49" charset="-122"/>
              </a:rPr>
              <a:t> </a:t>
            </a:r>
            <a:r>
              <a:rPr lang="en-US" altLang="zh-CN" b="1" dirty="0">
                <a:solidFill>
                  <a:prstClr val="black"/>
                </a:solidFill>
                <a:latin typeface="宋体" panose="02010600030101010101" pitchFamily="2" charset="-122"/>
              </a:rPr>
              <a:t>1 </a:t>
            </a:r>
            <a:r>
              <a:rPr lang="zh-CN" altLang="en-US" b="1" dirty="0">
                <a:solidFill>
                  <a:prstClr val="black"/>
                </a:solidFill>
                <a:latin typeface="宋体" panose="02010600030101010101" pitchFamily="2" charset="-122"/>
              </a:rPr>
              <a:t>体检</a:t>
            </a:r>
          </a:p>
          <a:p>
            <a:pPr>
              <a:lnSpc>
                <a:spcPct val="150000"/>
              </a:lnSpc>
            </a:pPr>
            <a:r>
              <a:rPr lang="en-US" altLang="zh-CN" dirty="0">
                <a:solidFill>
                  <a:prstClr val="black"/>
                </a:solidFill>
                <a:latin typeface="黑体" panose="02010609060101010101" pitchFamily="49" charset="-122"/>
                <a:ea typeface="黑体" panose="02010609060101010101" pitchFamily="49" charset="-122"/>
              </a:rPr>
              <a:t>(</a:t>
            </a:r>
            <a:r>
              <a:rPr lang="en-US" altLang="zh-CN" dirty="0">
                <a:solidFill>
                  <a:prstClr val="black"/>
                </a:solidFill>
                <a:latin typeface="宋体" panose="02010600030101010101" pitchFamily="2" charset="-122"/>
              </a:rPr>
              <a:t>1</a:t>
            </a:r>
            <a:r>
              <a:rPr lang="en-US" altLang="zh-CN" dirty="0" smtClean="0">
                <a:solidFill>
                  <a:prstClr val="black"/>
                </a:solidFill>
                <a:latin typeface="宋体" panose="02010600030101010101" pitchFamily="2" charset="-122"/>
              </a:rPr>
              <a:t>)</a:t>
            </a:r>
            <a:r>
              <a:rPr lang="zh-CN" altLang="en-US" dirty="0" smtClean="0">
                <a:solidFill>
                  <a:prstClr val="black"/>
                </a:solidFill>
                <a:latin typeface="宋体" panose="02010600030101010101" pitchFamily="2" charset="-122"/>
              </a:rPr>
              <a:t>为</a:t>
            </a:r>
            <a:r>
              <a:rPr lang="zh-CN" altLang="en-US" dirty="0">
                <a:solidFill>
                  <a:prstClr val="black"/>
                </a:solidFill>
                <a:latin typeface="宋体" panose="02010600030101010101" pitchFamily="2" charset="-122"/>
              </a:rPr>
              <a:t>确保所有新员工的健康状况达到公司的要求，在聘用之前，所有候选员工必须通过公司认可的医院的入职体检。</a:t>
            </a:r>
          </a:p>
          <a:p>
            <a:pPr>
              <a:lnSpc>
                <a:spcPct val="150000"/>
              </a:lnSpc>
            </a:pPr>
            <a:r>
              <a:rPr lang="en-US" altLang="zh-CN" dirty="0">
                <a:solidFill>
                  <a:prstClr val="black"/>
                </a:solidFill>
                <a:latin typeface="宋体" panose="02010600030101010101" pitchFamily="2" charset="-122"/>
              </a:rPr>
              <a:t>(2</a:t>
            </a:r>
            <a:r>
              <a:rPr lang="en-US" altLang="zh-CN" dirty="0" smtClean="0">
                <a:solidFill>
                  <a:prstClr val="black"/>
                </a:solidFill>
                <a:latin typeface="宋体" panose="02010600030101010101" pitchFamily="2" charset="-122"/>
              </a:rPr>
              <a:t>)</a:t>
            </a:r>
            <a:r>
              <a:rPr lang="zh-CN" altLang="en-US" dirty="0" smtClean="0">
                <a:solidFill>
                  <a:prstClr val="black"/>
                </a:solidFill>
                <a:latin typeface="宋体" panose="02010600030101010101" pitchFamily="2" charset="-122"/>
              </a:rPr>
              <a:t>在</a:t>
            </a:r>
            <a:r>
              <a:rPr lang="zh-CN" altLang="en-US" dirty="0">
                <a:solidFill>
                  <a:prstClr val="black"/>
                </a:solidFill>
                <a:latin typeface="宋体" panose="02010600030101010101" pitchFamily="2" charset="-122"/>
              </a:rPr>
              <a:t>公司服务期间，公司将为员工安排每年度一次的体检。</a:t>
            </a:r>
          </a:p>
          <a:p>
            <a:pPr>
              <a:lnSpc>
                <a:spcPct val="150000"/>
              </a:lnSpc>
            </a:pPr>
            <a:r>
              <a:rPr lang="en-US" altLang="zh-CN" dirty="0" smtClean="0">
                <a:solidFill>
                  <a:prstClr val="black"/>
                </a:solidFill>
                <a:latin typeface="宋体" panose="02010600030101010101" pitchFamily="2" charset="-122"/>
              </a:rPr>
              <a:t> </a:t>
            </a:r>
            <a:r>
              <a:rPr lang="en-US" altLang="zh-CN" b="1" dirty="0" smtClean="0">
                <a:solidFill>
                  <a:prstClr val="black"/>
                </a:solidFill>
                <a:latin typeface="宋体" panose="02010600030101010101" pitchFamily="2" charset="-122"/>
              </a:rPr>
              <a:t>2 </a:t>
            </a:r>
            <a:r>
              <a:rPr lang="zh-CN" altLang="en-US" b="1" dirty="0" smtClean="0">
                <a:solidFill>
                  <a:prstClr val="black"/>
                </a:solidFill>
                <a:latin typeface="宋体" panose="02010600030101010101" pitchFamily="2" charset="-122"/>
              </a:rPr>
              <a:t>中国籍</a:t>
            </a:r>
            <a:r>
              <a:rPr lang="zh-CN" altLang="en-US" b="1" dirty="0">
                <a:solidFill>
                  <a:prstClr val="black"/>
                </a:solidFill>
                <a:latin typeface="宋体" panose="02010600030101010101" pitchFamily="2" charset="-122"/>
              </a:rPr>
              <a:t>员工国内门诊与住院相关费用，根据缴纳地的医保政策待遇报销。</a:t>
            </a:r>
          </a:p>
          <a:p>
            <a:pPr>
              <a:lnSpc>
                <a:spcPct val="150000"/>
              </a:lnSpc>
            </a:pPr>
            <a:r>
              <a:rPr lang="en-US" altLang="zh-CN" dirty="0" smtClean="0">
                <a:solidFill>
                  <a:prstClr val="black"/>
                </a:solidFill>
                <a:latin typeface="宋体" panose="02010600030101010101" pitchFamily="2" charset="-122"/>
              </a:rPr>
              <a:t> </a:t>
            </a:r>
            <a:r>
              <a:rPr lang="en-US" altLang="zh-CN" b="1" dirty="0" smtClean="0">
                <a:solidFill>
                  <a:prstClr val="black"/>
                </a:solidFill>
                <a:latin typeface="宋体" panose="02010600030101010101" pitchFamily="2" charset="-122"/>
              </a:rPr>
              <a:t>3 </a:t>
            </a:r>
            <a:r>
              <a:rPr lang="zh-CN" altLang="en-US" b="1" dirty="0" smtClean="0">
                <a:solidFill>
                  <a:prstClr val="black"/>
                </a:solidFill>
                <a:latin typeface="宋体" panose="02010600030101010101" pitchFamily="2" charset="-122"/>
              </a:rPr>
              <a:t>文莱</a:t>
            </a:r>
            <a:r>
              <a:rPr lang="zh-CN" altLang="en-US" b="1" dirty="0">
                <a:solidFill>
                  <a:prstClr val="black"/>
                </a:solidFill>
                <a:latin typeface="宋体" panose="02010600030101010101" pitchFamily="2" charset="-122"/>
              </a:rPr>
              <a:t>门诊（含文莱籍、中国籍员工）</a:t>
            </a:r>
          </a:p>
          <a:p>
            <a:pPr>
              <a:lnSpc>
                <a:spcPct val="150000"/>
              </a:lnSpc>
            </a:pPr>
            <a:r>
              <a:rPr lang="zh-CN" altLang="en-US" dirty="0">
                <a:solidFill>
                  <a:prstClr val="black"/>
                </a:solidFill>
                <a:latin typeface="宋体" panose="02010600030101010101" pitchFamily="2" charset="-122"/>
              </a:rPr>
              <a:t>公司为员工提供门诊补贴，</a:t>
            </a:r>
            <a:r>
              <a:rPr lang="zh-CN" altLang="en-US" b="1" dirty="0">
                <a:solidFill>
                  <a:srgbClr val="FF0000"/>
                </a:solidFill>
                <a:latin typeface="宋体" panose="02010600030101010101" pitchFamily="2" charset="-122"/>
              </a:rPr>
              <a:t>每人每月不超过</a:t>
            </a:r>
            <a:r>
              <a:rPr lang="en-US" altLang="zh-CN" b="1" dirty="0">
                <a:solidFill>
                  <a:srgbClr val="FF0000"/>
                </a:solidFill>
                <a:latin typeface="宋体" panose="02010600030101010101" pitchFamily="2" charset="-122"/>
              </a:rPr>
              <a:t>80</a:t>
            </a:r>
            <a:r>
              <a:rPr lang="zh-CN" altLang="en-US" b="1" dirty="0">
                <a:solidFill>
                  <a:srgbClr val="FF0000"/>
                </a:solidFill>
                <a:latin typeface="宋体" panose="02010600030101010101" pitchFamily="2" charset="-122"/>
              </a:rPr>
              <a:t>文币，</a:t>
            </a:r>
            <a:r>
              <a:rPr lang="zh-CN" altLang="en-US" dirty="0">
                <a:solidFill>
                  <a:prstClr val="black"/>
                </a:solidFill>
                <a:latin typeface="宋体" panose="02010600030101010101" pitchFamily="2" charset="-122"/>
              </a:rPr>
              <a:t>员工需提供公立医院或有注册医师资格的证明及相关票据据实报销</a:t>
            </a:r>
            <a:r>
              <a:rPr lang="zh-CN" altLang="en-US" dirty="0" smtClean="0">
                <a:solidFill>
                  <a:prstClr val="black"/>
                </a:solidFill>
                <a:latin typeface="宋体" panose="02010600030101010101" pitchFamily="2" charset="-122"/>
              </a:rPr>
              <a:t>。</a:t>
            </a:r>
            <a:endParaRPr lang="en-US" altLang="zh-CN" b="1" dirty="0" smtClean="0">
              <a:solidFill>
                <a:prstClr val="black"/>
              </a:solidFill>
              <a:latin typeface="黑体" panose="02010609060101010101" pitchFamily="49" charset="-122"/>
              <a:ea typeface="黑体" panose="02010609060101010101" pitchFamily="49" charset="-122"/>
            </a:endParaRPr>
          </a:p>
        </p:txBody>
      </p:sp>
      <p:sp>
        <p:nvSpPr>
          <p:cNvPr id="7" name="矩形 6"/>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9273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5265540" y="1249487"/>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福  利</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10" name="矩形 9"/>
          <p:cNvSpPr/>
          <p:nvPr/>
        </p:nvSpPr>
        <p:spPr>
          <a:xfrm>
            <a:off x="438368" y="1480319"/>
            <a:ext cx="11012734" cy="5216813"/>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a:t>
            </a:r>
            <a:r>
              <a:rPr lang="zh-CN" altLang="en-US" sz="2000" b="1" dirty="0">
                <a:solidFill>
                  <a:prstClr val="black"/>
                </a:solidFill>
                <a:latin typeface="黑体" panose="02010609060101010101" pitchFamily="49" charset="-122"/>
                <a:ea typeface="黑体" panose="02010609060101010101" pitchFamily="49" charset="-122"/>
              </a:rPr>
              <a:t>三）医疗</a:t>
            </a:r>
            <a:r>
              <a:rPr lang="zh-CN" altLang="en-US" sz="2000" b="1" dirty="0" smtClean="0">
                <a:solidFill>
                  <a:prstClr val="black"/>
                </a:solidFill>
                <a:latin typeface="黑体" panose="02010609060101010101" pitchFamily="49" charset="-122"/>
                <a:ea typeface="黑体" panose="02010609060101010101" pitchFamily="49" charset="-122"/>
              </a:rPr>
              <a:t>福利</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sz="2000" b="1" dirty="0" smtClean="0">
                <a:solidFill>
                  <a:prstClr val="black"/>
                </a:solidFill>
                <a:latin typeface="黑体" panose="02010609060101010101" pitchFamily="49" charset="-122"/>
                <a:ea typeface="黑体" panose="02010609060101010101" pitchFamily="49" charset="-122"/>
              </a:rPr>
              <a:t> </a:t>
            </a:r>
            <a:r>
              <a:rPr lang="en-US" altLang="zh-CN" b="1" dirty="0" smtClean="0">
                <a:solidFill>
                  <a:prstClr val="black"/>
                </a:solidFill>
                <a:latin typeface="黑体" panose="02010609060101010101" pitchFamily="49" charset="-122"/>
                <a:ea typeface="黑体" panose="02010609060101010101" pitchFamily="49" charset="-122"/>
              </a:rPr>
              <a:t>4 </a:t>
            </a:r>
            <a:r>
              <a:rPr lang="zh-CN" altLang="en-US" b="1" dirty="0" smtClean="0">
                <a:solidFill>
                  <a:prstClr val="black"/>
                </a:solidFill>
                <a:latin typeface="宋体" panose="02010600030101010101" pitchFamily="2" charset="-122"/>
              </a:rPr>
              <a:t>住院</a:t>
            </a:r>
            <a:r>
              <a:rPr lang="zh-CN" altLang="en-US" b="1" dirty="0">
                <a:solidFill>
                  <a:prstClr val="black"/>
                </a:solidFill>
                <a:latin typeface="宋体" panose="02010600030101010101" pitchFamily="2" charset="-122"/>
              </a:rPr>
              <a:t>及外科手术（含文莱籍、中国籍员工） </a:t>
            </a:r>
            <a:endParaRPr lang="en-US" altLang="zh-CN" b="1" dirty="0" smtClean="0">
              <a:solidFill>
                <a:prstClr val="black"/>
              </a:solidFill>
              <a:latin typeface="宋体" panose="02010600030101010101" pitchFamily="2" charset="-122"/>
            </a:endParaRPr>
          </a:p>
          <a:p>
            <a:pPr>
              <a:lnSpc>
                <a:spcPct val="150000"/>
              </a:lnSpc>
            </a:pPr>
            <a:r>
              <a:rPr lang="en-US" altLang="zh-CN" dirty="0">
                <a:solidFill>
                  <a:prstClr val="black"/>
                </a:solidFill>
                <a:latin typeface="宋体" panose="02010600030101010101" pitchFamily="2" charset="-122"/>
              </a:rPr>
              <a:t>(1</a:t>
            </a:r>
            <a:r>
              <a:rPr lang="en-US" altLang="zh-CN" dirty="0" smtClean="0">
                <a:solidFill>
                  <a:prstClr val="black"/>
                </a:solidFill>
                <a:latin typeface="宋体" panose="02010600030101010101" pitchFamily="2" charset="-122"/>
              </a:rPr>
              <a:t>)</a:t>
            </a:r>
            <a:r>
              <a:rPr lang="zh-CN" altLang="en-US" dirty="0" smtClean="0">
                <a:solidFill>
                  <a:srgbClr val="FF0000"/>
                </a:solidFill>
                <a:latin typeface="宋体" panose="02010600030101010101" pitchFamily="2" charset="-122"/>
              </a:rPr>
              <a:t>住院</a:t>
            </a:r>
            <a:r>
              <a:rPr lang="zh-CN" altLang="en-US" dirty="0">
                <a:solidFill>
                  <a:srgbClr val="FF0000"/>
                </a:solidFill>
                <a:latin typeface="宋体" panose="02010600030101010101" pitchFamily="2" charset="-122"/>
              </a:rPr>
              <a:t>及外科手术险</a:t>
            </a:r>
            <a:r>
              <a:rPr lang="zh-CN" altLang="en-US" dirty="0">
                <a:solidFill>
                  <a:prstClr val="black"/>
                </a:solidFill>
                <a:latin typeface="宋体" panose="02010600030101010101" pitchFamily="2" charset="-122"/>
              </a:rPr>
              <a:t>，公司为每位员工每年参保住院及外科手术险，</a:t>
            </a:r>
            <a:r>
              <a:rPr lang="zh-CN" altLang="en-US" b="1" dirty="0">
                <a:solidFill>
                  <a:srgbClr val="FF0000"/>
                </a:solidFill>
                <a:latin typeface="宋体" panose="02010600030101010101" pitchFamily="2" charset="-122"/>
              </a:rPr>
              <a:t>员工在文莱或其他国家住院手术时赔付住院费、手术费等，</a:t>
            </a:r>
            <a:r>
              <a:rPr lang="zh-CN" altLang="en-US" dirty="0">
                <a:solidFill>
                  <a:prstClr val="black"/>
                </a:solidFill>
                <a:latin typeface="宋体" panose="02010600030101010101" pitchFamily="2" charset="-122"/>
              </a:rPr>
              <a:t>具体赔付项目和标准依据保险公司相关条款。</a:t>
            </a:r>
          </a:p>
          <a:p>
            <a:pPr>
              <a:lnSpc>
                <a:spcPct val="150000"/>
              </a:lnSpc>
            </a:pPr>
            <a:r>
              <a:rPr lang="en-US" altLang="zh-CN" dirty="0">
                <a:solidFill>
                  <a:prstClr val="black"/>
                </a:solidFill>
                <a:latin typeface="宋体" panose="02010600030101010101" pitchFamily="2" charset="-122"/>
              </a:rPr>
              <a:t>(2</a:t>
            </a:r>
            <a:r>
              <a:rPr lang="en-US" altLang="zh-CN" dirty="0" smtClean="0">
                <a:solidFill>
                  <a:prstClr val="black"/>
                </a:solidFill>
                <a:latin typeface="宋体" panose="02010600030101010101" pitchFamily="2" charset="-122"/>
              </a:rPr>
              <a:t>)</a:t>
            </a:r>
            <a:r>
              <a:rPr lang="zh-CN" altLang="en-US" b="1" dirty="0" smtClean="0">
                <a:solidFill>
                  <a:srgbClr val="FF0000"/>
                </a:solidFill>
                <a:latin typeface="宋体" panose="02010600030101010101" pitchFamily="2" charset="-122"/>
              </a:rPr>
              <a:t>拓展</a:t>
            </a:r>
            <a:r>
              <a:rPr lang="zh-CN" altLang="en-US" b="1" dirty="0">
                <a:solidFill>
                  <a:srgbClr val="FF0000"/>
                </a:solidFill>
                <a:latin typeface="宋体" panose="02010600030101010101" pitchFamily="2" charset="-122"/>
              </a:rPr>
              <a:t>的主要医疗项目</a:t>
            </a:r>
            <a:r>
              <a:rPr lang="zh-CN" altLang="en-US" dirty="0">
                <a:solidFill>
                  <a:prstClr val="black"/>
                </a:solidFill>
                <a:latin typeface="宋体" panose="02010600030101010101" pitchFamily="2" charset="-122"/>
              </a:rPr>
              <a:t>，公司为每位员工每年参拓展的主要医疗项目，员工在（</a:t>
            </a:r>
            <a:r>
              <a:rPr lang="en-US" altLang="zh-CN" dirty="0">
                <a:solidFill>
                  <a:prstClr val="black"/>
                </a:solidFill>
                <a:latin typeface="宋体" panose="02010600030101010101" pitchFamily="2" charset="-122"/>
              </a:rPr>
              <a:t>1</a:t>
            </a:r>
            <a:r>
              <a:rPr lang="zh-CN" altLang="en-US" dirty="0">
                <a:solidFill>
                  <a:prstClr val="black"/>
                </a:solidFill>
                <a:latin typeface="宋体" panose="02010600030101010101" pitchFamily="2" charset="-122"/>
              </a:rPr>
              <a:t>）情形下，赔付不足时，具体赔付项目和标准依据保险公司相关条款</a:t>
            </a:r>
            <a:r>
              <a:rPr lang="zh-CN" altLang="en-US" dirty="0" smtClean="0">
                <a:solidFill>
                  <a:prstClr val="black"/>
                </a:solidFill>
                <a:latin typeface="宋体" panose="02010600030101010101" pitchFamily="2" charset="-122"/>
              </a:rPr>
              <a:t>。</a:t>
            </a:r>
            <a:endParaRPr lang="en-US" altLang="zh-CN" dirty="0" smtClean="0">
              <a:solidFill>
                <a:prstClr val="black"/>
              </a:solidFill>
              <a:latin typeface="宋体" panose="02010600030101010101" pitchFamily="2" charset="-122"/>
            </a:endParaRPr>
          </a:p>
          <a:p>
            <a:pPr>
              <a:lnSpc>
                <a:spcPct val="150000"/>
              </a:lnSpc>
            </a:pPr>
            <a:r>
              <a:rPr lang="zh-CN" altLang="en-US" b="1" dirty="0" smtClean="0">
                <a:solidFill>
                  <a:srgbClr val="FF0000"/>
                </a:solidFill>
                <a:latin typeface="+mn-ea"/>
              </a:rPr>
              <a:t>    意外和医疗都有海外和国内社保的双重保障</a:t>
            </a:r>
            <a:endParaRPr lang="zh-CN" altLang="en-US" b="1" dirty="0">
              <a:solidFill>
                <a:srgbClr val="FF0000"/>
              </a:solidFill>
              <a:latin typeface="+mn-ea"/>
            </a:endParaRPr>
          </a:p>
          <a:p>
            <a:pPr>
              <a:lnSpc>
                <a:spcPct val="150000"/>
              </a:lnSpc>
            </a:pPr>
            <a:r>
              <a:rPr lang="en-US" altLang="zh-CN" b="1" dirty="0">
                <a:solidFill>
                  <a:prstClr val="black"/>
                </a:solidFill>
                <a:latin typeface="宋体" panose="02010600030101010101" pitchFamily="2" charset="-122"/>
              </a:rPr>
              <a:t>5 </a:t>
            </a:r>
            <a:r>
              <a:rPr lang="zh-CN" altLang="en-US" b="1" dirty="0">
                <a:solidFill>
                  <a:prstClr val="black"/>
                </a:solidFill>
                <a:latin typeface="宋体" panose="02010600030101010101" pitchFamily="2" charset="-122"/>
              </a:rPr>
              <a:t>生育医疗费</a:t>
            </a:r>
          </a:p>
          <a:p>
            <a:pPr>
              <a:lnSpc>
                <a:spcPct val="150000"/>
              </a:lnSpc>
            </a:pPr>
            <a:r>
              <a:rPr lang="zh-CN" altLang="en-US" dirty="0">
                <a:solidFill>
                  <a:prstClr val="black"/>
                </a:solidFill>
                <a:latin typeface="宋体" panose="02010600030101010101" pitchFamily="2" charset="-122"/>
              </a:rPr>
              <a:t>公司给予以灵活就业形式参保的中国籍员工生育医疗费补贴，补贴标准按宁波生育保险报销费用标准执行</a:t>
            </a:r>
            <a:r>
              <a:rPr lang="zh-CN" altLang="en-US" dirty="0" smtClean="0">
                <a:solidFill>
                  <a:prstClr val="black"/>
                </a:solidFill>
                <a:latin typeface="宋体" panose="02010600030101010101" pitchFamily="2" charset="-122"/>
              </a:rPr>
              <a:t>。</a:t>
            </a:r>
            <a:endParaRPr lang="en-US" altLang="zh-CN" dirty="0" smtClean="0">
              <a:solidFill>
                <a:prstClr val="black"/>
              </a:solidFill>
              <a:latin typeface="宋体" panose="02010600030101010101" pitchFamily="2" charset="-122"/>
            </a:endParaRPr>
          </a:p>
          <a:p>
            <a:pPr>
              <a:lnSpc>
                <a:spcPct val="150000"/>
              </a:lnSpc>
            </a:pPr>
            <a:r>
              <a:rPr lang="zh-CN" altLang="en-US" sz="2000" b="1" dirty="0">
                <a:solidFill>
                  <a:prstClr val="black"/>
                </a:solidFill>
                <a:latin typeface="黑体" panose="02010609060101010101" pitchFamily="49" charset="-122"/>
                <a:ea typeface="黑体" panose="02010609060101010101" pitchFamily="49" charset="-122"/>
              </a:rPr>
              <a:t>（四）</a:t>
            </a:r>
            <a:r>
              <a:rPr lang="zh-CN" altLang="en-US" sz="2000" b="1" dirty="0" smtClean="0">
                <a:solidFill>
                  <a:prstClr val="black"/>
                </a:solidFill>
                <a:latin typeface="黑体" panose="02010609060101010101" pitchFamily="49" charset="-122"/>
                <a:ea typeface="黑体" panose="02010609060101010101" pitchFamily="49" charset="-122"/>
              </a:rPr>
              <a:t>休假</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zh-CN" dirty="0">
                <a:solidFill>
                  <a:prstClr val="black"/>
                </a:solidFill>
              </a:rPr>
              <a:t>员工享有的假期包括国家法定节假日、带薪年休假、婚丧假、产假、护理假等；由于健康原因而不能正常出勤的员工可申请带薪病假和病假。具体见《请假考勤管理规定》</a:t>
            </a:r>
            <a:r>
              <a:rPr lang="zh-CN" altLang="zh-CN" sz="1600" dirty="0" smtClean="0">
                <a:solidFill>
                  <a:prstClr val="black"/>
                </a:solidFill>
              </a:rPr>
              <a:t>。</a:t>
            </a:r>
            <a:endParaRPr lang="en-US" altLang="zh-CN" sz="1600" b="1" dirty="0">
              <a:solidFill>
                <a:prstClr val="black"/>
              </a:solidFill>
              <a:latin typeface="黑体" panose="02010609060101010101" pitchFamily="49" charset="-122"/>
              <a:ea typeface="黑体" panose="02010609060101010101" pitchFamily="49" charset="-122"/>
            </a:endParaRPr>
          </a:p>
        </p:txBody>
      </p:sp>
      <p:sp>
        <p:nvSpPr>
          <p:cNvPr id="7" name="矩形 6"/>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97979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830636" y="1305461"/>
            <a:ext cx="3916363" cy="461665"/>
          </a:xfrm>
          <a:prstGeom prst="rect">
            <a:avLst/>
          </a:prstGeom>
        </p:spPr>
        <p:txBody>
          <a:bodyPr>
            <a:spAutoFit/>
          </a:bodyPr>
          <a:lstStyle/>
          <a:p>
            <a:r>
              <a:rPr lang="zh-CN" altLang="en-US" sz="2400" b="1" kern="0" dirty="0">
                <a:solidFill>
                  <a:prstClr val="black"/>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福  利</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10" name="矩形 9"/>
          <p:cNvSpPr/>
          <p:nvPr/>
        </p:nvSpPr>
        <p:spPr>
          <a:xfrm>
            <a:off x="328614" y="2125837"/>
            <a:ext cx="10672762" cy="4339650"/>
          </a:xfrm>
          <a:prstGeom prst="rect">
            <a:avLst/>
          </a:prstGeom>
        </p:spPr>
        <p:txBody>
          <a:bodyPr wrap="square">
            <a:spAutoFit/>
          </a:bodyPr>
          <a:lstStyle/>
          <a:p>
            <a:pPr>
              <a:lnSpc>
                <a:spcPct val="150000"/>
              </a:lnSpc>
            </a:pPr>
            <a:r>
              <a:rPr lang="zh-CN" altLang="en-US" sz="2400" b="1" dirty="0" smtClean="0">
                <a:solidFill>
                  <a:prstClr val="black"/>
                </a:solidFill>
                <a:latin typeface="黑体" panose="02010609060101010101" pitchFamily="49" charset="-122"/>
                <a:ea typeface="黑体" panose="02010609060101010101" pitchFamily="49" charset="-122"/>
              </a:rPr>
              <a:t>（</a:t>
            </a:r>
            <a:r>
              <a:rPr lang="zh-CN" altLang="en-US" sz="2400" b="1" dirty="0">
                <a:solidFill>
                  <a:prstClr val="black"/>
                </a:solidFill>
                <a:latin typeface="黑体" panose="02010609060101010101" pitchFamily="49" charset="-122"/>
                <a:ea typeface="黑体" panose="02010609060101010101" pitchFamily="49" charset="-122"/>
              </a:rPr>
              <a:t>六）</a:t>
            </a:r>
            <a:r>
              <a:rPr lang="zh-CN" altLang="en-US" sz="2400" b="1" dirty="0" smtClean="0">
                <a:solidFill>
                  <a:prstClr val="black"/>
                </a:solidFill>
                <a:latin typeface="黑体" panose="02010609060101010101" pitchFamily="49" charset="-122"/>
                <a:ea typeface="黑体" panose="02010609060101010101" pitchFamily="49" charset="-122"/>
              </a:rPr>
              <a:t>通讯津贴</a:t>
            </a:r>
            <a:endParaRPr lang="en-US" altLang="zh-CN" sz="2400" b="1" dirty="0">
              <a:solidFill>
                <a:prstClr val="black"/>
              </a:solidFill>
              <a:latin typeface="黑体" panose="02010609060101010101" pitchFamily="49" charset="-122"/>
              <a:ea typeface="黑体" panose="02010609060101010101" pitchFamily="49" charset="-122"/>
            </a:endParaRPr>
          </a:p>
          <a:p>
            <a:pPr>
              <a:lnSpc>
                <a:spcPct val="200000"/>
              </a:lnSpc>
            </a:pPr>
            <a:r>
              <a:rPr lang="zh-CN" altLang="en-US" sz="2400" dirty="0" smtClean="0">
                <a:latin typeface="黑体" panose="02010609060101010101" pitchFamily="49" charset="-122"/>
                <a:ea typeface="黑体" panose="02010609060101010101" pitchFamily="49" charset="-122"/>
              </a:rPr>
              <a:t>公司在工资中按职级发放通讯津贴，具体标准如下：</a:t>
            </a:r>
            <a:endParaRPr lang="en-US" altLang="zh-CN" sz="2400" dirty="0" smtClean="0">
              <a:latin typeface="黑体" panose="02010609060101010101" pitchFamily="49" charset="-122"/>
              <a:ea typeface="黑体" panose="02010609060101010101" pitchFamily="49" charset="-122"/>
            </a:endParaRPr>
          </a:p>
          <a:p>
            <a:pPr>
              <a:lnSpc>
                <a:spcPct val="200000"/>
              </a:lnSpc>
            </a:pPr>
            <a:r>
              <a:rPr lang="en-US" altLang="zh-CN" sz="2400" dirty="0"/>
              <a:t>1</a:t>
            </a:r>
            <a:r>
              <a:rPr lang="zh-CN" altLang="en-US" sz="2400" dirty="0"/>
              <a:t>）副总经理、总助、总师：</a:t>
            </a:r>
            <a:r>
              <a:rPr lang="en-US" altLang="zh-CN" sz="2400" dirty="0">
                <a:solidFill>
                  <a:srgbClr val="FF0000"/>
                </a:solidFill>
              </a:rPr>
              <a:t>55</a:t>
            </a:r>
            <a:r>
              <a:rPr lang="zh-CN" altLang="en-US" sz="2400" dirty="0">
                <a:solidFill>
                  <a:srgbClr val="FF0000"/>
                </a:solidFill>
              </a:rPr>
              <a:t>文元</a:t>
            </a:r>
            <a:r>
              <a:rPr lang="en-US" altLang="zh-CN" sz="2400" dirty="0">
                <a:solidFill>
                  <a:srgbClr val="FF0000"/>
                </a:solidFill>
              </a:rPr>
              <a:t>/</a:t>
            </a:r>
            <a:r>
              <a:rPr lang="zh-CN" altLang="en-US" sz="2400" dirty="0">
                <a:solidFill>
                  <a:srgbClr val="FF0000"/>
                </a:solidFill>
              </a:rPr>
              <a:t>月；</a:t>
            </a:r>
          </a:p>
          <a:p>
            <a:pPr>
              <a:lnSpc>
                <a:spcPct val="200000"/>
              </a:lnSpc>
            </a:pPr>
            <a:r>
              <a:rPr lang="en-US" altLang="zh-CN" sz="2400" dirty="0"/>
              <a:t>2</a:t>
            </a:r>
            <a:r>
              <a:rPr lang="zh-CN" altLang="en-US" sz="2400" dirty="0"/>
              <a:t>）副总师、总监、部长、副部长：</a:t>
            </a:r>
            <a:r>
              <a:rPr lang="en-US" altLang="zh-CN" sz="2400" dirty="0">
                <a:solidFill>
                  <a:srgbClr val="FF0000"/>
                </a:solidFill>
              </a:rPr>
              <a:t>35</a:t>
            </a:r>
            <a:r>
              <a:rPr lang="zh-CN" altLang="en-US" sz="2400" dirty="0">
                <a:solidFill>
                  <a:srgbClr val="FF0000"/>
                </a:solidFill>
              </a:rPr>
              <a:t>文元</a:t>
            </a:r>
            <a:r>
              <a:rPr lang="en-US" altLang="zh-CN" sz="2400" dirty="0">
                <a:solidFill>
                  <a:srgbClr val="FF0000"/>
                </a:solidFill>
              </a:rPr>
              <a:t>/</a:t>
            </a:r>
            <a:r>
              <a:rPr lang="zh-CN" altLang="en-US" sz="2400" dirty="0">
                <a:solidFill>
                  <a:srgbClr val="FF0000"/>
                </a:solidFill>
              </a:rPr>
              <a:t>月；</a:t>
            </a:r>
          </a:p>
          <a:p>
            <a:pPr>
              <a:lnSpc>
                <a:spcPct val="200000"/>
              </a:lnSpc>
            </a:pPr>
            <a:r>
              <a:rPr lang="en-US" altLang="zh-CN" sz="2400" dirty="0"/>
              <a:t>3</a:t>
            </a:r>
            <a:r>
              <a:rPr lang="zh-CN" altLang="en-US" sz="2400" dirty="0"/>
              <a:t>）其他人员：</a:t>
            </a:r>
            <a:r>
              <a:rPr lang="en-US" altLang="zh-CN" sz="2400" dirty="0">
                <a:solidFill>
                  <a:srgbClr val="FF0000"/>
                </a:solidFill>
              </a:rPr>
              <a:t>25</a:t>
            </a:r>
            <a:r>
              <a:rPr lang="zh-CN" altLang="en-US" sz="2400" dirty="0">
                <a:solidFill>
                  <a:srgbClr val="FF0000"/>
                </a:solidFill>
              </a:rPr>
              <a:t>文元</a:t>
            </a:r>
            <a:r>
              <a:rPr lang="en-US" altLang="zh-CN" sz="2400" dirty="0">
                <a:solidFill>
                  <a:srgbClr val="FF0000"/>
                </a:solidFill>
              </a:rPr>
              <a:t>/</a:t>
            </a:r>
            <a:r>
              <a:rPr lang="zh-CN" altLang="en-US" sz="2400" dirty="0">
                <a:solidFill>
                  <a:srgbClr val="FF0000"/>
                </a:solidFill>
              </a:rPr>
              <a:t>月。</a:t>
            </a:r>
          </a:p>
          <a:p>
            <a:pPr>
              <a:lnSpc>
                <a:spcPct val="150000"/>
              </a:lnSpc>
            </a:pPr>
            <a:endParaRPr lang="zh-CN" altLang="en-US" sz="1600" dirty="0">
              <a:solidFill>
                <a:prstClr val="black"/>
              </a:solidFill>
              <a:latin typeface="宋体" panose="02010600030101010101" pitchFamily="2" charset="-122"/>
            </a:endParaRPr>
          </a:p>
          <a:p>
            <a:pPr>
              <a:lnSpc>
                <a:spcPct val="150000"/>
              </a:lnSpc>
            </a:pPr>
            <a:endParaRPr lang="zh-CN" altLang="en-US" sz="1600" dirty="0">
              <a:solidFill>
                <a:prstClr val="black"/>
              </a:solidFill>
              <a:latin typeface="宋体" panose="02010600030101010101" pitchFamily="2" charset="-122"/>
            </a:endParaRPr>
          </a:p>
        </p:txBody>
      </p:sp>
      <p:sp>
        <p:nvSpPr>
          <p:cNvPr id="7" name="矩形 6"/>
          <p:cNvSpPr/>
          <p:nvPr/>
        </p:nvSpPr>
        <p:spPr>
          <a:xfrm>
            <a:off x="5664995"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员</a:t>
            </a:r>
            <a:r>
              <a:rPr lang="zh-CN" altLang="en-US" sz="2800" b="1" kern="0" dirty="0">
                <a:solidFill>
                  <a:prstClr val="black"/>
                </a:solidFill>
                <a:latin typeface="微软雅黑" panose="020B0503020204020204" charset="-122"/>
                <a:ea typeface="微软雅黑" panose="020B0503020204020204" charset="-122"/>
              </a:rPr>
              <a:t>工薪酬管理规定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916481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 </a:t>
            </a:r>
            <a:r>
              <a:rPr lang="en-US" altLang="zh-CN" sz="3200" b="1" kern="0" dirty="0" smtClean="0">
                <a:latin typeface="微软雅黑" panose="020B0503020204020204" charset="-122"/>
                <a:ea typeface="微软雅黑" panose="020B0503020204020204" charset="-122"/>
              </a:rPr>
              <a:t>     </a:t>
            </a: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4143205" y="3118051"/>
            <a:ext cx="4256260" cy="3600986"/>
          </a:xfrm>
          <a:prstGeom prst="rect">
            <a:avLst/>
          </a:prstGeom>
        </p:spPr>
        <p:txBody>
          <a:bodyPr wrap="square">
            <a:spAutoFit/>
          </a:bodyPr>
          <a:lstStyle/>
          <a:p>
            <a:r>
              <a:rPr lang="zh-CN" altLang="en-US" sz="2400" dirty="0" smtClean="0"/>
              <a:t>                                                                    </a:t>
            </a:r>
            <a:r>
              <a:rPr lang="zh-CN" altLang="en-US" sz="2400" b="1" kern="0" dirty="0">
                <a:latin typeface="微软雅黑" panose="020B0503020204020204" charset="-122"/>
                <a:ea typeface="微软雅黑" panose="020B0503020204020204" charset="-122"/>
              </a:rPr>
              <a:t>一、惩处</a:t>
            </a:r>
            <a:r>
              <a:rPr lang="zh-CN" altLang="en-US" sz="2400" b="1" kern="0" dirty="0" smtClean="0">
                <a:latin typeface="微软雅黑" panose="020B0503020204020204" charset="-122"/>
                <a:ea typeface="微软雅黑" panose="020B0503020204020204" charset="-122"/>
              </a:rPr>
              <a:t>内容</a:t>
            </a:r>
            <a:endParaRPr lang="en-US" altLang="zh-CN" sz="2400" b="1" kern="0" dirty="0" smtClean="0">
              <a:latin typeface="微软雅黑" panose="020B0503020204020204" charset="-122"/>
              <a:ea typeface="微软雅黑" panose="020B0503020204020204" charset="-122"/>
            </a:endParaRPr>
          </a:p>
          <a:p>
            <a:endParaRPr lang="en-US" altLang="zh-CN" sz="2400" b="1" kern="0" dirty="0">
              <a:latin typeface="微软雅黑" panose="020B0503020204020204" charset="-122"/>
              <a:ea typeface="微软雅黑" panose="020B0503020204020204" charset="-122"/>
            </a:endParaRPr>
          </a:p>
          <a:p>
            <a:r>
              <a:rPr lang="zh-CN" altLang="en-US" sz="2400" b="1" kern="0" dirty="0" smtClean="0">
                <a:latin typeface="微软雅黑" panose="020B0503020204020204" charset="-122"/>
                <a:ea typeface="微软雅黑" panose="020B0503020204020204" charset="-122"/>
              </a:rPr>
              <a:t>二</a:t>
            </a:r>
            <a:r>
              <a:rPr lang="zh-CN" altLang="en-US" sz="2400" b="1" kern="0" dirty="0">
                <a:latin typeface="微软雅黑" panose="020B0503020204020204" charset="-122"/>
                <a:ea typeface="微软雅黑" panose="020B0503020204020204" charset="-122"/>
              </a:rPr>
              <a:t>、经济</a:t>
            </a:r>
            <a:r>
              <a:rPr lang="zh-CN" altLang="en-US" sz="2400" b="1" kern="0" dirty="0" smtClean="0">
                <a:latin typeface="微软雅黑" panose="020B0503020204020204" charset="-122"/>
                <a:ea typeface="微软雅黑" panose="020B0503020204020204" charset="-122"/>
              </a:rPr>
              <a:t>考核</a:t>
            </a:r>
            <a:endParaRPr lang="en-US" altLang="zh-CN" sz="2400" b="1" kern="0" dirty="0" smtClean="0">
              <a:latin typeface="微软雅黑" panose="020B0503020204020204" charset="-122"/>
              <a:ea typeface="微软雅黑" panose="020B0503020204020204" charset="-122"/>
            </a:endParaRPr>
          </a:p>
          <a:p>
            <a:endParaRPr lang="en-US" altLang="zh-CN" sz="2400" b="1" kern="0" dirty="0">
              <a:latin typeface="微软雅黑" panose="020B0503020204020204" charset="-122"/>
              <a:ea typeface="微软雅黑" panose="020B0503020204020204" charset="-122"/>
            </a:endParaRPr>
          </a:p>
          <a:p>
            <a:r>
              <a:rPr lang="zh-CN" altLang="en-US" sz="2400" b="1" kern="0" dirty="0">
                <a:latin typeface="微软雅黑" panose="020B0503020204020204" charset="-122"/>
                <a:ea typeface="微软雅黑" panose="020B0503020204020204" charset="-122"/>
              </a:rPr>
              <a:t>三、惩处</a:t>
            </a:r>
            <a:r>
              <a:rPr lang="zh-CN" altLang="en-US" sz="2400" b="1" kern="0" dirty="0" smtClean="0">
                <a:latin typeface="微软雅黑" panose="020B0503020204020204" charset="-122"/>
                <a:ea typeface="微软雅黑" panose="020B0503020204020204" charset="-122"/>
              </a:rPr>
              <a:t>程序</a:t>
            </a:r>
            <a:endParaRPr lang="en-US" altLang="zh-CN" sz="2400" b="1" kern="0" dirty="0" smtClean="0">
              <a:latin typeface="微软雅黑" panose="020B0503020204020204" charset="-122"/>
              <a:ea typeface="微软雅黑" panose="020B0503020204020204" charset="-122"/>
            </a:endParaRPr>
          </a:p>
          <a:p>
            <a:endParaRPr lang="en-US" altLang="zh-CN" sz="2400" b="1" kern="0" dirty="0">
              <a:latin typeface="微软雅黑" panose="020B0503020204020204" charset="-122"/>
              <a:ea typeface="微软雅黑" panose="020B0503020204020204" charset="-122"/>
            </a:endParaRPr>
          </a:p>
          <a:p>
            <a:r>
              <a:rPr lang="zh-CN" altLang="en-US" sz="2400" b="1" kern="0" dirty="0">
                <a:latin typeface="微软雅黑" panose="020B0503020204020204" charset="-122"/>
                <a:ea typeface="微软雅黑" panose="020B0503020204020204" charset="-122"/>
              </a:rPr>
              <a:t>四、申诉程序</a:t>
            </a:r>
            <a:endParaRPr lang="zh-CN" altLang="zh-CN" sz="2400" b="1" kern="0" dirty="0">
              <a:latin typeface="微软雅黑" panose="020B0503020204020204" charset="-122"/>
              <a:ea typeface="微软雅黑" panose="020B0503020204020204" charset="-122"/>
            </a:endParaRPr>
          </a:p>
          <a:p>
            <a:endParaRPr lang="en-US" altLang="zh-CN" dirty="0"/>
          </a:p>
          <a:p>
            <a:endParaRPr lang="en-US" altLang="zh-CN" dirty="0"/>
          </a:p>
        </p:txBody>
      </p:sp>
      <p:sp>
        <p:nvSpPr>
          <p:cNvPr id="6" name="矩形 5"/>
          <p:cNvSpPr/>
          <p:nvPr/>
        </p:nvSpPr>
        <p:spPr>
          <a:xfrm>
            <a:off x="3328080" y="1485148"/>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违纪惩处管理</a:t>
            </a:r>
            <a:r>
              <a:rPr lang="zh-CN" altLang="en-US" sz="2800" b="1" kern="0" dirty="0">
                <a:latin typeface="微软雅黑" panose="020B0503020204020204" charset="-122"/>
                <a:ea typeface="微软雅黑" panose="020B0503020204020204" charset="-122"/>
              </a:rPr>
              <a:t>规定</a:t>
            </a:r>
            <a:endParaRPr lang="zh-CN" altLang="en-US" sz="3600" b="1" kern="0" dirty="0">
              <a:latin typeface="微软雅黑" panose="020B0503020204020204" charset="-122"/>
              <a:ea typeface="微软雅黑" panose="020B0503020204020204" charset="-122"/>
            </a:endParaRPr>
          </a:p>
        </p:txBody>
      </p:sp>
      <p:sp>
        <p:nvSpPr>
          <p:cNvPr id="7" name="矩形 6"/>
          <p:cNvSpPr/>
          <p:nvPr/>
        </p:nvSpPr>
        <p:spPr>
          <a:xfrm>
            <a:off x="526219" y="2300755"/>
            <a:ext cx="10958513" cy="1107996"/>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b="1" kern="0" dirty="0" smtClean="0">
                <a:solidFill>
                  <a:srgbClr val="FF0000"/>
                </a:solidFill>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违纪</a:t>
            </a:r>
            <a:r>
              <a:rPr lang="zh-CN" altLang="en-US" sz="2400" b="1" kern="0" dirty="0">
                <a:latin typeface="微软雅黑" panose="020B0503020204020204" charset="-122"/>
                <a:ea typeface="微软雅黑" panose="020B0503020204020204" charset="-122"/>
              </a:rPr>
              <a:t>惩处分为</a:t>
            </a:r>
            <a:r>
              <a:rPr lang="zh-CN" altLang="en-US" sz="2400" b="1" kern="0" dirty="0" smtClean="0">
                <a:latin typeface="微软雅黑" panose="020B0503020204020204" charset="-122"/>
                <a:ea typeface="微软雅黑" panose="020B0503020204020204" charset="-122"/>
              </a:rPr>
              <a:t>：</a:t>
            </a:r>
            <a:endParaRPr lang="en-US" altLang="zh-CN" sz="2400" b="1" kern="0" dirty="0" smtClean="0">
              <a:latin typeface="微软雅黑" panose="020B0503020204020204" charset="-122"/>
              <a:ea typeface="微软雅黑" panose="020B0503020204020204" charset="-122"/>
            </a:endParaRPr>
          </a:p>
          <a:p>
            <a:pPr eaLnBrk="0" fontAlgn="base" latinLnBrk="1" hangingPunct="0">
              <a:lnSpc>
                <a:spcPct val="150000"/>
              </a:lnSpc>
              <a:spcBef>
                <a:spcPct val="0"/>
              </a:spcBef>
              <a:spcAft>
                <a:spcPct val="0"/>
              </a:spcAft>
              <a:defRPr/>
            </a:pPr>
            <a:r>
              <a:rPr lang="zh-CN" altLang="en-US" sz="2000" b="1" kern="0" dirty="0" smtClean="0">
                <a:solidFill>
                  <a:srgbClr val="FF0000"/>
                </a:solidFill>
                <a:latin typeface="黑体" panose="02010609060101010101" pitchFamily="49" charset="-122"/>
                <a:ea typeface="黑体" panose="02010609060101010101" pitchFamily="49" charset="-122"/>
              </a:rPr>
              <a:t>第一次</a:t>
            </a:r>
            <a:r>
              <a:rPr lang="zh-CN" altLang="en-US" sz="2000" b="1" kern="0" dirty="0">
                <a:solidFill>
                  <a:srgbClr val="FF0000"/>
                </a:solidFill>
                <a:latin typeface="黑体" panose="02010609060101010101" pitchFamily="49" charset="-122"/>
                <a:ea typeface="黑体" panose="02010609060101010101" pitchFamily="49" charset="-122"/>
              </a:rPr>
              <a:t>警告信、第二次警告信、第三次警告信、违纪解除劳动合同警告信、违纪解除劳动合同。</a:t>
            </a:r>
            <a:endParaRPr lang="zh-CN" altLang="en-US" sz="2800" b="1" kern="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94020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par>
                                <p:cTn id="17" presetID="16" presetClass="entr" presetSubtype="21" fill="hold" grpId="1"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3" grpId="0"/>
      <p:bldP spid="6" grpId="0"/>
      <p:bldP spid="6" grpId="1"/>
      <p:bldP spid="7" grpId="0"/>
      <p:bldP spid="7"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一</a:t>
            </a:r>
            <a:r>
              <a:rPr lang="zh-CN" altLang="en-US" sz="2400" b="1" kern="0" dirty="0">
                <a:latin typeface="微软雅黑" panose="020B0503020204020204" charset="-122"/>
                <a:ea typeface="微软雅黑" panose="020B0503020204020204" charset="-122"/>
              </a:rPr>
              <a:t>、惩处</a:t>
            </a:r>
            <a:r>
              <a:rPr lang="zh-CN" altLang="en-US" sz="2400" b="1" kern="0" dirty="0" smtClean="0">
                <a:latin typeface="微软雅黑" panose="020B0503020204020204" charset="-122"/>
                <a:ea typeface="微软雅黑" panose="020B0503020204020204" charset="-122"/>
              </a:rPr>
              <a:t>内容</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7269503" y="54070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违纪惩处管理</a:t>
            </a:r>
            <a:r>
              <a:rPr lang="zh-CN" altLang="en-US" sz="2400" b="1" kern="0" dirty="0" smtClean="0">
                <a:latin typeface="微软雅黑" panose="020B0503020204020204" charset="-122"/>
                <a:ea typeface="微软雅黑" panose="020B0503020204020204" charset="-122"/>
              </a:rPr>
              <a:t>规定</a:t>
            </a:r>
            <a:endParaRPr lang="zh-CN" altLang="en-US" sz="2400" b="1" kern="0" dirty="0">
              <a:latin typeface="微软雅黑" panose="020B0503020204020204" charset="-122"/>
              <a:ea typeface="微软雅黑" panose="020B0503020204020204" charset="-122"/>
            </a:endParaRPr>
          </a:p>
        </p:txBody>
      </p:sp>
      <p:sp>
        <p:nvSpPr>
          <p:cNvPr id="4" name="矩形 3"/>
          <p:cNvSpPr/>
          <p:nvPr/>
        </p:nvSpPr>
        <p:spPr>
          <a:xfrm>
            <a:off x="578459" y="1733750"/>
            <a:ext cx="10703830" cy="4662815"/>
          </a:xfrm>
          <a:prstGeom prst="rect">
            <a:avLst/>
          </a:prstGeom>
        </p:spPr>
        <p:txBody>
          <a:bodyPr wrap="square">
            <a:spAutoFit/>
          </a:bodyPr>
          <a:lstStyle/>
          <a:p>
            <a:pPr>
              <a:lnSpc>
                <a:spcPct val="150000"/>
              </a:lnSpc>
            </a:pPr>
            <a:r>
              <a:rPr lang="zh-CN" altLang="en-US" sz="2000" b="1" dirty="0" smtClean="0">
                <a:solidFill>
                  <a:srgbClr val="FF0000"/>
                </a:solidFill>
                <a:latin typeface="黑体" panose="02010609060101010101" pitchFamily="49" charset="-122"/>
                <a:ea typeface="黑体" panose="02010609060101010101" pitchFamily="49" charset="-122"/>
              </a:rPr>
              <a:t>（一）</a:t>
            </a:r>
            <a:r>
              <a:rPr lang="zh-CN" altLang="en-US" sz="2000" b="1" dirty="0">
                <a:solidFill>
                  <a:srgbClr val="FF0000"/>
                </a:solidFill>
                <a:latin typeface="黑体" panose="02010609060101010101" pitchFamily="49" charset="-122"/>
                <a:ea typeface="黑体" panose="02010609060101010101" pitchFamily="49" charset="-122"/>
              </a:rPr>
              <a:t>违章、违纪类</a:t>
            </a:r>
            <a:r>
              <a:rPr lang="zh-CN" altLang="en-US" sz="2000" b="1" dirty="0" smtClean="0">
                <a:solidFill>
                  <a:srgbClr val="FF0000"/>
                </a:solidFill>
                <a:latin typeface="黑体" panose="02010609060101010101" pitchFamily="49" charset="-122"/>
                <a:ea typeface="黑体" panose="02010609060101010101" pitchFamily="49" charset="-122"/>
              </a:rPr>
              <a:t>错误</a:t>
            </a:r>
            <a:endParaRPr lang="en-US" altLang="zh-CN" sz="2000" b="1" dirty="0" smtClean="0">
              <a:solidFill>
                <a:srgbClr val="FF0000"/>
              </a:solidFill>
              <a:latin typeface="黑体" panose="02010609060101010101" pitchFamily="49" charset="-122"/>
              <a:ea typeface="黑体" panose="02010609060101010101" pitchFamily="49" charset="-122"/>
            </a:endParaRPr>
          </a:p>
          <a:p>
            <a:pPr>
              <a:lnSpc>
                <a:spcPct val="150000"/>
              </a:lnSpc>
            </a:pPr>
            <a:r>
              <a:rPr lang="en-US" altLang="zh-CN" b="1" dirty="0" smtClean="0">
                <a:latin typeface="宋体" panose="02010600030101010101" pitchFamily="2" charset="-122"/>
              </a:rPr>
              <a:t>1</a:t>
            </a:r>
            <a:r>
              <a:rPr lang="en-US" altLang="zh-CN" dirty="0" smtClean="0">
                <a:latin typeface="宋体" panose="02010600030101010101" pitchFamily="2" charset="-122"/>
              </a:rPr>
              <a:t> </a:t>
            </a:r>
            <a:r>
              <a:rPr lang="zh-CN" altLang="en-US" dirty="0" smtClean="0">
                <a:latin typeface="宋体" panose="02010600030101010101" pitchFamily="2" charset="-122"/>
              </a:rPr>
              <a:t>上班</a:t>
            </a:r>
            <a:r>
              <a:rPr lang="zh-CN" altLang="en-US" dirty="0">
                <a:latin typeface="宋体" panose="02010600030101010101" pitchFamily="2" charset="-122"/>
              </a:rPr>
              <a:t>无故迟到、早退、干私活、做与工作无关的事，情节严重或经教育不改的，</a:t>
            </a:r>
            <a:r>
              <a:rPr lang="zh-CN" altLang="en-US" b="1" dirty="0">
                <a:solidFill>
                  <a:srgbClr val="FF0000"/>
                </a:solidFill>
                <a:latin typeface="宋体" panose="02010600030101010101" pitchFamily="2" charset="-122"/>
              </a:rPr>
              <a:t>给予第一次警告信</a:t>
            </a:r>
            <a:r>
              <a:rPr lang="zh-CN" altLang="en-US" dirty="0">
                <a:latin typeface="宋体" panose="02010600030101010101" pitchFamily="2" charset="-122"/>
              </a:rPr>
              <a:t>。</a:t>
            </a:r>
          </a:p>
          <a:p>
            <a:pPr>
              <a:lnSpc>
                <a:spcPct val="150000"/>
              </a:lnSpc>
            </a:pPr>
            <a:r>
              <a:rPr lang="en-US" altLang="zh-CN" b="1" dirty="0" smtClean="0">
                <a:latin typeface="宋体" panose="02010600030101010101" pitchFamily="2" charset="-122"/>
              </a:rPr>
              <a:t>2</a:t>
            </a:r>
            <a:r>
              <a:rPr lang="en-US" altLang="zh-CN" dirty="0" smtClean="0">
                <a:latin typeface="宋体" panose="02010600030101010101" pitchFamily="2" charset="-122"/>
              </a:rPr>
              <a:t> </a:t>
            </a:r>
            <a:r>
              <a:rPr lang="zh-CN" altLang="en-US" dirty="0" smtClean="0">
                <a:latin typeface="宋体" panose="02010600030101010101" pitchFamily="2" charset="-122"/>
              </a:rPr>
              <a:t>上班</a:t>
            </a:r>
            <a:r>
              <a:rPr lang="zh-CN" altLang="en-US" dirty="0">
                <a:latin typeface="宋体" panose="02010600030101010101" pitchFamily="2" charset="-122"/>
              </a:rPr>
              <a:t>时间脱岗、睡岗的，给予</a:t>
            </a:r>
            <a:r>
              <a:rPr lang="zh-CN" altLang="en-US" b="1" dirty="0">
                <a:solidFill>
                  <a:srgbClr val="FF0000"/>
                </a:solidFill>
                <a:latin typeface="宋体" panose="02010600030101010101" pitchFamily="2" charset="-122"/>
              </a:rPr>
              <a:t>第一次警告信</a:t>
            </a:r>
            <a:r>
              <a:rPr lang="zh-CN" altLang="en-US" dirty="0">
                <a:latin typeface="宋体" panose="02010600030101010101" pitchFamily="2" charset="-122"/>
              </a:rPr>
              <a:t>，造成严重后果的，</a:t>
            </a:r>
            <a:r>
              <a:rPr lang="zh-CN" altLang="en-US" b="1" dirty="0">
                <a:solidFill>
                  <a:srgbClr val="FF0000"/>
                </a:solidFill>
                <a:latin typeface="宋体" panose="02010600030101010101" pitchFamily="2" charset="-122"/>
              </a:rPr>
              <a:t>给予违纪解除劳动合同</a:t>
            </a:r>
            <a:r>
              <a:rPr lang="zh-CN" altLang="en-US" dirty="0">
                <a:latin typeface="宋体" panose="02010600030101010101" pitchFamily="2" charset="-122"/>
              </a:rPr>
              <a:t>。</a:t>
            </a:r>
          </a:p>
          <a:p>
            <a:pPr>
              <a:lnSpc>
                <a:spcPct val="150000"/>
              </a:lnSpc>
            </a:pPr>
            <a:r>
              <a:rPr lang="en-US" altLang="zh-CN" b="1" dirty="0" smtClean="0">
                <a:latin typeface="宋体" panose="02010600030101010101" pitchFamily="2" charset="-122"/>
              </a:rPr>
              <a:t>3</a:t>
            </a:r>
            <a:r>
              <a:rPr lang="en-US" altLang="zh-CN" dirty="0" smtClean="0">
                <a:latin typeface="宋体" panose="02010600030101010101" pitchFamily="2" charset="-122"/>
              </a:rPr>
              <a:t> </a:t>
            </a:r>
            <a:r>
              <a:rPr lang="zh-CN" altLang="en-US" dirty="0" smtClean="0">
                <a:latin typeface="宋体" panose="02010600030101010101" pitchFamily="2" charset="-122"/>
              </a:rPr>
              <a:t>在</a:t>
            </a:r>
            <a:r>
              <a:rPr lang="zh-CN" altLang="en-US" dirty="0">
                <a:latin typeface="宋体" panose="02010600030101010101" pitchFamily="2" charset="-122"/>
              </a:rPr>
              <a:t>工作中无正当理由不听从指挥，经教育仍不服从的，</a:t>
            </a:r>
            <a:r>
              <a:rPr lang="zh-CN" altLang="en-US" b="1" dirty="0">
                <a:solidFill>
                  <a:srgbClr val="FF0000"/>
                </a:solidFill>
                <a:latin typeface="宋体" panose="02010600030101010101" pitchFamily="2" charset="-122"/>
              </a:rPr>
              <a:t>给予第一次警告信</a:t>
            </a:r>
            <a:r>
              <a:rPr lang="zh-CN" altLang="en-US" dirty="0">
                <a:latin typeface="宋体" panose="02010600030101010101" pitchFamily="2" charset="-122"/>
              </a:rPr>
              <a:t>；影响工作的，视情节轻重</a:t>
            </a:r>
            <a:r>
              <a:rPr lang="zh-CN" altLang="en-US" b="1" dirty="0">
                <a:solidFill>
                  <a:srgbClr val="FF0000"/>
                </a:solidFill>
                <a:latin typeface="宋体" panose="02010600030101010101" pitchFamily="2" charset="-122"/>
              </a:rPr>
              <a:t>给予第二次警告信。</a:t>
            </a:r>
          </a:p>
          <a:p>
            <a:pPr>
              <a:lnSpc>
                <a:spcPct val="150000"/>
              </a:lnSpc>
            </a:pPr>
            <a:r>
              <a:rPr lang="en-US" altLang="zh-CN" b="1" dirty="0" smtClean="0">
                <a:latin typeface="宋体" panose="02010600030101010101" pitchFamily="2" charset="-122"/>
              </a:rPr>
              <a:t>4 </a:t>
            </a:r>
            <a:r>
              <a:rPr lang="zh-CN" altLang="en-US" dirty="0" smtClean="0">
                <a:latin typeface="宋体" panose="02010600030101010101" pitchFamily="2" charset="-122"/>
              </a:rPr>
              <a:t>因</a:t>
            </a:r>
            <a:r>
              <a:rPr lang="zh-CN" altLang="en-US" dirty="0">
                <a:latin typeface="宋体" panose="02010600030101010101" pitchFamily="2" charset="-122"/>
              </a:rPr>
              <a:t>违章造成运行部级事故的，根据情节轻重给予次要责任者</a:t>
            </a:r>
            <a:r>
              <a:rPr lang="zh-CN" altLang="en-US" b="1" dirty="0">
                <a:solidFill>
                  <a:srgbClr val="FF0000"/>
                </a:solidFill>
                <a:latin typeface="宋体" panose="02010600030101010101" pitchFamily="2" charset="-122"/>
              </a:rPr>
              <a:t>第一次或第二次警告信</a:t>
            </a:r>
            <a:r>
              <a:rPr lang="zh-CN" altLang="en-US" dirty="0">
                <a:latin typeface="宋体" panose="02010600030101010101" pitchFamily="2" charset="-122"/>
              </a:rPr>
              <a:t>，</a:t>
            </a:r>
            <a:r>
              <a:rPr lang="zh-CN" altLang="en-US" b="1" dirty="0">
                <a:solidFill>
                  <a:srgbClr val="FF0000"/>
                </a:solidFill>
                <a:latin typeface="宋体" panose="02010600030101010101" pitchFamily="2" charset="-122"/>
              </a:rPr>
              <a:t>给予主要责任者第二次或第三次警告信；</a:t>
            </a:r>
            <a:r>
              <a:rPr lang="zh-CN" altLang="en-US" dirty="0">
                <a:latin typeface="宋体" panose="02010600030101010101" pitchFamily="2" charset="-122"/>
              </a:rPr>
              <a:t>因违章造成公司级事故的，根据情节轻重给予次要责任者</a:t>
            </a:r>
            <a:r>
              <a:rPr lang="zh-CN" altLang="en-US" b="1" dirty="0">
                <a:solidFill>
                  <a:srgbClr val="FF0000"/>
                </a:solidFill>
                <a:latin typeface="宋体" panose="02010600030101010101" pitchFamily="2" charset="-122"/>
              </a:rPr>
              <a:t>第二次或第三次警告信，</a:t>
            </a:r>
            <a:r>
              <a:rPr lang="zh-CN" altLang="en-US" dirty="0">
                <a:latin typeface="宋体" panose="02010600030101010101" pitchFamily="2" charset="-122"/>
              </a:rPr>
              <a:t>给予主要责任者</a:t>
            </a:r>
            <a:r>
              <a:rPr lang="zh-CN" altLang="en-US" b="1" dirty="0">
                <a:solidFill>
                  <a:srgbClr val="FF0000"/>
                </a:solidFill>
                <a:latin typeface="宋体" panose="02010600030101010101" pitchFamily="2" charset="-122"/>
              </a:rPr>
              <a:t>第三次或违纪解除劳动合同警告信；</a:t>
            </a:r>
            <a:r>
              <a:rPr lang="zh-CN" altLang="en-US" dirty="0">
                <a:latin typeface="宋体" panose="02010600030101010101" pitchFamily="2" charset="-122"/>
              </a:rPr>
              <a:t>因违章造成厂级外事故的，根据情节轻重给予次要责任者</a:t>
            </a:r>
            <a:r>
              <a:rPr lang="zh-CN" altLang="en-US" b="1" dirty="0">
                <a:solidFill>
                  <a:srgbClr val="FF0000"/>
                </a:solidFill>
                <a:latin typeface="宋体" panose="02010600030101010101" pitchFamily="2" charset="-122"/>
              </a:rPr>
              <a:t>违纪解除劳动合同警告信</a:t>
            </a:r>
            <a:r>
              <a:rPr lang="zh-CN" altLang="en-US" dirty="0">
                <a:latin typeface="宋体" panose="02010600030101010101" pitchFamily="2" charset="-122"/>
              </a:rPr>
              <a:t>，给予主要责任者</a:t>
            </a:r>
            <a:r>
              <a:rPr lang="zh-CN" altLang="en-US" b="1" dirty="0">
                <a:solidFill>
                  <a:srgbClr val="FF0000"/>
                </a:solidFill>
                <a:latin typeface="宋体" panose="02010600030101010101" pitchFamily="2" charset="-122"/>
              </a:rPr>
              <a:t>违纪解除劳动合同警告信或违纪解除劳动合同。 </a:t>
            </a:r>
          </a:p>
          <a:p>
            <a:pPr>
              <a:lnSpc>
                <a:spcPct val="150000"/>
              </a:lnSpc>
            </a:pPr>
            <a:r>
              <a:rPr lang="en-US" altLang="zh-CN" b="1" dirty="0" smtClean="0">
                <a:latin typeface="宋体" panose="02010600030101010101" pitchFamily="2" charset="-122"/>
              </a:rPr>
              <a:t>5</a:t>
            </a:r>
            <a:r>
              <a:rPr lang="en-US" altLang="zh-CN" dirty="0" smtClean="0">
                <a:latin typeface="宋体" panose="02010600030101010101" pitchFamily="2" charset="-122"/>
              </a:rPr>
              <a:t> </a:t>
            </a:r>
            <a:r>
              <a:rPr lang="zh-CN" altLang="en-US" dirty="0" smtClean="0">
                <a:latin typeface="宋体" panose="02010600030101010101" pitchFamily="2" charset="-122"/>
              </a:rPr>
              <a:t>上班</a:t>
            </a:r>
            <a:r>
              <a:rPr lang="zh-CN" altLang="en-US" dirty="0">
                <a:latin typeface="宋体" panose="02010600030101010101" pitchFamily="2" charset="-122"/>
              </a:rPr>
              <a:t>时间从事第二职业的，视情节轻重给予</a:t>
            </a:r>
            <a:r>
              <a:rPr lang="zh-CN" altLang="en-US" b="1" dirty="0">
                <a:solidFill>
                  <a:srgbClr val="FF0000"/>
                </a:solidFill>
                <a:latin typeface="宋体" panose="02010600030101010101" pitchFamily="2" charset="-122"/>
              </a:rPr>
              <a:t>第二次或第三次警告信。</a:t>
            </a:r>
          </a:p>
          <a:p>
            <a:pPr>
              <a:lnSpc>
                <a:spcPct val="150000"/>
              </a:lnSpc>
            </a:pPr>
            <a:endParaRPr lang="en-US" altLang="zh-CN" sz="1600" dirty="0" smtClean="0">
              <a:latin typeface="宋体" panose="02010600030101010101" pitchFamily="2" charset="-122"/>
            </a:endParaRPr>
          </a:p>
        </p:txBody>
      </p:sp>
    </p:spTree>
    <p:extLst>
      <p:ext uri="{BB962C8B-B14F-4D97-AF65-F5344CB8AC3E}">
        <p14:creationId xmlns:p14="http://schemas.microsoft.com/office/powerpoint/2010/main" val="360336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4143205" y="2045061"/>
            <a:ext cx="4256260" cy="4062651"/>
          </a:xfrm>
          <a:prstGeom prst="rect">
            <a:avLst/>
          </a:prstGeom>
        </p:spPr>
        <p:txBody>
          <a:bodyPr wrap="square">
            <a:spAutoFit/>
          </a:bodyPr>
          <a:lstStyle/>
          <a:p>
            <a:r>
              <a:rPr lang="zh-CN" altLang="en-US" sz="2400" dirty="0" smtClean="0">
                <a:solidFill>
                  <a:prstClr val="black"/>
                </a:solidFill>
              </a:rPr>
              <a:t>                                                                    </a:t>
            </a:r>
            <a:r>
              <a:rPr lang="zh-CN" altLang="en-US" sz="2400" b="1" kern="0" dirty="0">
                <a:solidFill>
                  <a:prstClr val="black"/>
                </a:solidFill>
                <a:latin typeface="微软雅黑" panose="020B0503020204020204" charset="-122"/>
                <a:ea typeface="微软雅黑" panose="020B0503020204020204" charset="-122"/>
              </a:rPr>
              <a:t>一、休假与</a:t>
            </a:r>
            <a:r>
              <a:rPr lang="zh-CN" altLang="en-US" sz="2400" b="1" kern="0" dirty="0" smtClean="0">
                <a:solidFill>
                  <a:prstClr val="black"/>
                </a:solidFill>
                <a:latin typeface="微软雅黑" panose="020B0503020204020204" charset="-122"/>
                <a:ea typeface="微软雅黑" panose="020B0503020204020204" charset="-122"/>
              </a:rPr>
              <a:t>假期</a:t>
            </a:r>
            <a:endParaRPr lang="en-US" altLang="zh-CN" sz="2400" b="1" kern="0" dirty="0" smtClean="0">
              <a:solidFill>
                <a:prstClr val="black"/>
              </a:solidFill>
              <a:latin typeface="微软雅黑" panose="020B0503020204020204" charset="-122"/>
              <a:ea typeface="微软雅黑" panose="020B0503020204020204" charset="-122"/>
            </a:endParaRPr>
          </a:p>
          <a:p>
            <a:endParaRPr lang="en-US" altLang="zh-CN" sz="2400" b="1" kern="0" dirty="0">
              <a:solidFill>
                <a:prstClr val="black"/>
              </a:solidFill>
              <a:latin typeface="微软雅黑" panose="020B0503020204020204" charset="-122"/>
              <a:ea typeface="微软雅黑" panose="020B0503020204020204" charset="-122"/>
            </a:endParaRPr>
          </a:p>
          <a:p>
            <a:r>
              <a:rPr lang="zh-CN" altLang="en-US" sz="2400" b="1" kern="0" dirty="0" smtClean="0">
                <a:solidFill>
                  <a:prstClr val="black"/>
                </a:solidFill>
                <a:latin typeface="微软雅黑" panose="020B0503020204020204" charset="-122"/>
                <a:ea typeface="微软雅黑" panose="020B0503020204020204" charset="-122"/>
              </a:rPr>
              <a:t>二</a:t>
            </a:r>
            <a:r>
              <a:rPr lang="zh-CN" altLang="en-US" sz="2400" b="1" kern="0" dirty="0">
                <a:solidFill>
                  <a:prstClr val="black"/>
                </a:solidFill>
                <a:latin typeface="微软雅黑" panose="020B0503020204020204" charset="-122"/>
                <a:ea typeface="微软雅黑" panose="020B0503020204020204" charset="-122"/>
              </a:rPr>
              <a:t>、审批</a:t>
            </a:r>
            <a:r>
              <a:rPr lang="zh-CN" altLang="en-US" sz="2400" b="1" kern="0" dirty="0" smtClean="0">
                <a:solidFill>
                  <a:prstClr val="black"/>
                </a:solidFill>
                <a:latin typeface="微软雅黑" panose="020B0503020204020204" charset="-122"/>
                <a:ea typeface="微软雅黑" panose="020B0503020204020204" charset="-122"/>
              </a:rPr>
              <a:t>原则</a:t>
            </a:r>
            <a:endParaRPr lang="en-US" altLang="zh-CN" sz="2400" b="1" kern="0" dirty="0" smtClean="0">
              <a:solidFill>
                <a:prstClr val="black"/>
              </a:solidFill>
              <a:latin typeface="微软雅黑" panose="020B0503020204020204" charset="-122"/>
              <a:ea typeface="微软雅黑" panose="020B0503020204020204" charset="-122"/>
            </a:endParaRPr>
          </a:p>
          <a:p>
            <a:endParaRPr lang="en-US" altLang="zh-CN" sz="2400" b="1" kern="0" dirty="0" smtClean="0">
              <a:solidFill>
                <a:prstClr val="black"/>
              </a:solidFill>
              <a:latin typeface="微软雅黑" panose="020B0503020204020204" charset="-122"/>
              <a:ea typeface="微软雅黑" panose="020B0503020204020204" charset="-122"/>
            </a:endParaRPr>
          </a:p>
          <a:p>
            <a:r>
              <a:rPr lang="zh-CN" altLang="en-US" sz="2400" b="1" kern="0" dirty="0">
                <a:solidFill>
                  <a:prstClr val="black"/>
                </a:solidFill>
                <a:latin typeface="微软雅黑" panose="020B0503020204020204" charset="-122"/>
                <a:ea typeface="微软雅黑" panose="020B0503020204020204" charset="-122"/>
              </a:rPr>
              <a:t>三</a:t>
            </a:r>
            <a:r>
              <a:rPr lang="zh-CN" altLang="en-US" sz="2400" b="1" kern="0" dirty="0" smtClean="0">
                <a:solidFill>
                  <a:prstClr val="black"/>
                </a:solidFill>
                <a:latin typeface="微软雅黑" panose="020B0503020204020204" charset="-122"/>
                <a:ea typeface="微软雅黑" panose="020B0503020204020204" charset="-122"/>
              </a:rPr>
              <a:t>、 加    班</a:t>
            </a:r>
            <a:endParaRPr lang="en-US" altLang="zh-CN" sz="2400" b="1" kern="0" dirty="0" smtClean="0">
              <a:solidFill>
                <a:prstClr val="black"/>
              </a:solidFill>
              <a:latin typeface="微软雅黑" panose="020B0503020204020204" charset="-122"/>
              <a:ea typeface="微软雅黑" panose="020B0503020204020204" charset="-122"/>
            </a:endParaRPr>
          </a:p>
          <a:p>
            <a:endParaRPr lang="en-US" altLang="zh-CN" sz="2400" b="1" kern="0" dirty="0" smtClean="0">
              <a:solidFill>
                <a:prstClr val="black"/>
              </a:solidFill>
              <a:latin typeface="微软雅黑" panose="020B0503020204020204" charset="-122"/>
              <a:ea typeface="微软雅黑" panose="020B0503020204020204" charset="-122"/>
            </a:endParaRPr>
          </a:p>
          <a:p>
            <a:r>
              <a:rPr lang="zh-CN" altLang="en-US" sz="2400" b="1" kern="0" dirty="0">
                <a:solidFill>
                  <a:prstClr val="black"/>
                </a:solidFill>
                <a:latin typeface="微软雅黑" panose="020B0503020204020204" charset="-122"/>
                <a:ea typeface="微软雅黑" panose="020B0503020204020204" charset="-122"/>
              </a:rPr>
              <a:t>四</a:t>
            </a:r>
            <a:r>
              <a:rPr lang="zh-CN" altLang="en-US" sz="2400" b="1" kern="0" dirty="0" smtClean="0">
                <a:solidFill>
                  <a:prstClr val="black"/>
                </a:solidFill>
                <a:latin typeface="微软雅黑" panose="020B0503020204020204" charset="-122"/>
                <a:ea typeface="微软雅黑" panose="020B0503020204020204" charset="-122"/>
              </a:rPr>
              <a:t>、 其    他</a:t>
            </a:r>
            <a:endParaRPr lang="en-US" altLang="zh-CN" sz="2400" b="1" kern="0" dirty="0" smtClean="0">
              <a:solidFill>
                <a:prstClr val="black"/>
              </a:solidFill>
              <a:latin typeface="微软雅黑" panose="020B0503020204020204" charset="-122"/>
              <a:ea typeface="微软雅黑" panose="020B0503020204020204" charset="-122"/>
            </a:endParaRPr>
          </a:p>
          <a:p>
            <a:endParaRPr lang="en-US" altLang="zh-CN" sz="2400" b="1" kern="0" dirty="0" smtClean="0">
              <a:solidFill>
                <a:prstClr val="black"/>
              </a:solidFill>
              <a:latin typeface="微软雅黑" panose="020B0503020204020204" charset="-122"/>
              <a:ea typeface="微软雅黑" panose="020B0503020204020204" charset="-122"/>
            </a:endParaRPr>
          </a:p>
          <a:p>
            <a:r>
              <a:rPr lang="zh-CN" altLang="en-US" sz="2400" b="1" kern="0" dirty="0">
                <a:solidFill>
                  <a:prstClr val="black"/>
                </a:solidFill>
                <a:latin typeface="微软雅黑" panose="020B0503020204020204" charset="-122"/>
                <a:ea typeface="微软雅黑" panose="020B0503020204020204" charset="-122"/>
              </a:rPr>
              <a:t>五、考勤管理</a:t>
            </a:r>
            <a:endParaRPr lang="en-US" altLang="zh-CN" dirty="0" smtClean="0">
              <a:solidFill>
                <a:prstClr val="black"/>
              </a:solidFill>
            </a:endParaRPr>
          </a:p>
          <a:p>
            <a:endParaRPr lang="en-US" altLang="zh-CN" dirty="0">
              <a:solidFill>
                <a:prstClr val="black"/>
              </a:solidFill>
            </a:endParaRPr>
          </a:p>
        </p:txBody>
      </p:sp>
      <p:sp>
        <p:nvSpPr>
          <p:cNvPr id="6" name="矩形 5"/>
          <p:cNvSpPr/>
          <p:nvPr/>
        </p:nvSpPr>
        <p:spPr>
          <a:xfrm>
            <a:off x="3399518" y="1466802"/>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a:solidFill>
                  <a:prstClr val="black"/>
                </a:solidFill>
                <a:latin typeface="微软雅黑" panose="020B0503020204020204" charset="-122"/>
                <a:ea typeface="微软雅黑" panose="020B0503020204020204" charset="-122"/>
              </a:rPr>
              <a:t>员工请假考勤管理规定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217444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1"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3" grpId="0"/>
      <p:bldP spid="6" grpId="0"/>
      <p:bldP spid="6" grpId="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一</a:t>
            </a:r>
            <a:r>
              <a:rPr lang="zh-CN" altLang="en-US" sz="2400" b="1" kern="0" dirty="0">
                <a:latin typeface="微软雅黑" panose="020B0503020204020204" charset="-122"/>
                <a:ea typeface="微软雅黑" panose="020B0503020204020204" charset="-122"/>
              </a:rPr>
              <a:t>、惩处</a:t>
            </a:r>
            <a:r>
              <a:rPr lang="zh-CN" altLang="en-US" sz="2400" b="1" kern="0" dirty="0" smtClean="0">
                <a:latin typeface="微软雅黑" panose="020B0503020204020204" charset="-122"/>
                <a:ea typeface="微软雅黑" panose="020B0503020204020204" charset="-122"/>
              </a:rPr>
              <a:t>内容</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7199164" y="441121"/>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违纪惩处管理</a:t>
            </a:r>
            <a:r>
              <a:rPr lang="zh-CN" altLang="en-US" sz="2400" b="1" kern="0" dirty="0" smtClean="0">
                <a:latin typeface="微软雅黑" panose="020B0503020204020204" charset="-122"/>
                <a:ea typeface="微软雅黑" panose="020B0503020204020204" charset="-122"/>
              </a:rPr>
              <a:t>规定</a:t>
            </a:r>
            <a:endParaRPr lang="zh-CN" altLang="en-US" sz="2400" b="1" kern="0" dirty="0">
              <a:latin typeface="微软雅黑" panose="020B0503020204020204" charset="-122"/>
              <a:ea typeface="微软雅黑" panose="020B0503020204020204" charset="-122"/>
            </a:endParaRPr>
          </a:p>
        </p:txBody>
      </p:sp>
      <p:sp>
        <p:nvSpPr>
          <p:cNvPr id="4" name="矩形 3"/>
          <p:cNvSpPr/>
          <p:nvPr/>
        </p:nvSpPr>
        <p:spPr>
          <a:xfrm>
            <a:off x="337625" y="1932923"/>
            <a:ext cx="11422965" cy="4570482"/>
          </a:xfrm>
          <a:prstGeom prst="rect">
            <a:avLst/>
          </a:prstGeom>
        </p:spPr>
        <p:txBody>
          <a:bodyPr wrap="square">
            <a:spAutoFit/>
          </a:bodyPr>
          <a:lstStyle/>
          <a:p>
            <a:pPr>
              <a:lnSpc>
                <a:spcPct val="150000"/>
              </a:lnSpc>
            </a:pPr>
            <a:r>
              <a:rPr lang="zh-CN" altLang="en-US" sz="2000" b="1" dirty="0" smtClean="0">
                <a:solidFill>
                  <a:srgbClr val="FF0000"/>
                </a:solidFill>
                <a:latin typeface="黑体" panose="02010609060101010101" pitchFamily="49" charset="-122"/>
                <a:ea typeface="黑体" panose="02010609060101010101" pitchFamily="49" charset="-122"/>
              </a:rPr>
              <a:t>（一）</a:t>
            </a:r>
            <a:r>
              <a:rPr lang="zh-CN" altLang="en-US" sz="2000" b="1" dirty="0">
                <a:solidFill>
                  <a:srgbClr val="FF0000"/>
                </a:solidFill>
                <a:latin typeface="黑体" panose="02010609060101010101" pitchFamily="49" charset="-122"/>
                <a:ea typeface="黑体" panose="02010609060101010101" pitchFamily="49" charset="-122"/>
              </a:rPr>
              <a:t>违章、违纪类</a:t>
            </a:r>
            <a:r>
              <a:rPr lang="zh-CN" altLang="en-US" sz="2000" b="1" dirty="0" smtClean="0">
                <a:solidFill>
                  <a:srgbClr val="FF0000"/>
                </a:solidFill>
                <a:latin typeface="黑体" panose="02010609060101010101" pitchFamily="49" charset="-122"/>
                <a:ea typeface="黑体" panose="02010609060101010101" pitchFamily="49" charset="-122"/>
              </a:rPr>
              <a:t>错误</a:t>
            </a:r>
            <a:endParaRPr lang="en-US" altLang="zh-CN" sz="2000" b="1" dirty="0" smtClean="0">
              <a:solidFill>
                <a:srgbClr val="FF0000"/>
              </a:solidFill>
              <a:latin typeface="黑体" panose="02010609060101010101" pitchFamily="49" charset="-122"/>
              <a:ea typeface="黑体" panose="02010609060101010101" pitchFamily="49" charset="-122"/>
            </a:endParaRPr>
          </a:p>
          <a:p>
            <a:pPr>
              <a:lnSpc>
                <a:spcPct val="150000"/>
              </a:lnSpc>
            </a:pPr>
            <a:r>
              <a:rPr lang="en-US" altLang="zh-CN" b="1" dirty="0" smtClean="0">
                <a:latin typeface="宋体" panose="02010600030101010101" pitchFamily="2" charset="-122"/>
              </a:rPr>
              <a:t>6</a:t>
            </a:r>
            <a:r>
              <a:rPr lang="en-US" altLang="zh-CN" dirty="0" smtClean="0">
                <a:latin typeface="宋体" panose="02010600030101010101" pitchFamily="2" charset="-122"/>
              </a:rPr>
              <a:t> </a:t>
            </a:r>
            <a:r>
              <a:rPr lang="zh-CN" altLang="en-US" dirty="0" smtClean="0">
                <a:latin typeface="宋体" panose="02010600030101010101" pitchFamily="2" charset="-122"/>
              </a:rPr>
              <a:t>在</a:t>
            </a:r>
            <a:r>
              <a:rPr lang="zh-CN" altLang="en-US" dirty="0">
                <a:latin typeface="宋体" panose="02010600030101010101" pitchFamily="2" charset="-122"/>
              </a:rPr>
              <a:t>公司外从事与本公司相关业务且损害公司利益的，</a:t>
            </a:r>
            <a:r>
              <a:rPr lang="zh-CN" altLang="en-US" dirty="0">
                <a:solidFill>
                  <a:srgbClr val="FF0000"/>
                </a:solidFill>
                <a:latin typeface="宋体" panose="02010600030101010101" pitchFamily="2" charset="-122"/>
              </a:rPr>
              <a:t>给予违纪解除劳动合同警告信或违纪解除劳动合同。</a:t>
            </a:r>
          </a:p>
          <a:p>
            <a:pPr>
              <a:lnSpc>
                <a:spcPct val="150000"/>
              </a:lnSpc>
            </a:pPr>
            <a:r>
              <a:rPr lang="en-US" altLang="zh-CN" b="1" dirty="0" smtClean="0">
                <a:latin typeface="宋体" panose="02010600030101010101" pitchFamily="2" charset="-122"/>
              </a:rPr>
              <a:t>7 </a:t>
            </a:r>
            <a:r>
              <a:rPr lang="zh-CN" altLang="en-US" b="1" dirty="0" smtClean="0">
                <a:solidFill>
                  <a:srgbClr val="FF0000"/>
                </a:solidFill>
                <a:latin typeface="宋体" panose="02010600030101010101" pitchFamily="2" charset="-122"/>
              </a:rPr>
              <a:t>无故</a:t>
            </a:r>
            <a:r>
              <a:rPr lang="zh-CN" altLang="en-US" b="1" dirty="0">
                <a:solidFill>
                  <a:srgbClr val="FF0000"/>
                </a:solidFill>
                <a:latin typeface="宋体" panose="02010600030101010101" pitchFamily="2" charset="-122"/>
              </a:rPr>
              <a:t>连续旷工三日、月累计旷工达六日或年累计达十日者，给予违纪解除劳动合同。</a:t>
            </a:r>
          </a:p>
          <a:p>
            <a:pPr>
              <a:lnSpc>
                <a:spcPct val="150000"/>
              </a:lnSpc>
            </a:pPr>
            <a:r>
              <a:rPr lang="en-US" altLang="zh-CN" b="1" dirty="0" smtClean="0">
                <a:latin typeface="宋体" panose="02010600030101010101" pitchFamily="2" charset="-122"/>
              </a:rPr>
              <a:t>8</a:t>
            </a:r>
            <a:r>
              <a:rPr lang="en-US" altLang="zh-CN" dirty="0" smtClean="0">
                <a:latin typeface="宋体" panose="02010600030101010101" pitchFamily="2" charset="-122"/>
              </a:rPr>
              <a:t> </a:t>
            </a:r>
            <a:r>
              <a:rPr lang="zh-CN" altLang="en-US" dirty="0" smtClean="0">
                <a:latin typeface="宋体" panose="02010600030101010101" pitchFamily="2" charset="-122"/>
              </a:rPr>
              <a:t>隐瞒</a:t>
            </a:r>
            <a:r>
              <a:rPr lang="zh-CN" altLang="en-US" dirty="0">
                <a:latin typeface="宋体" panose="02010600030101010101" pitchFamily="2" charset="-122"/>
              </a:rPr>
              <a:t>事实、弄虚作假、欺骗组织，且造成不良影响的，视情节轻重给予违纪解除劳动合同警告信或违纪解除劳动合同。</a:t>
            </a:r>
          </a:p>
          <a:p>
            <a:pPr>
              <a:lnSpc>
                <a:spcPct val="150000"/>
              </a:lnSpc>
            </a:pPr>
            <a:r>
              <a:rPr lang="en-US" altLang="zh-CN" b="1" dirty="0" smtClean="0">
                <a:latin typeface="宋体" panose="02010600030101010101" pitchFamily="2" charset="-122"/>
              </a:rPr>
              <a:t>9</a:t>
            </a:r>
            <a:r>
              <a:rPr lang="en-US" altLang="zh-CN" dirty="0" smtClean="0">
                <a:latin typeface="宋体" panose="02010600030101010101" pitchFamily="2" charset="-122"/>
              </a:rPr>
              <a:t> </a:t>
            </a:r>
            <a:r>
              <a:rPr lang="zh-CN" altLang="en-US" dirty="0" smtClean="0">
                <a:solidFill>
                  <a:srgbClr val="FF0000"/>
                </a:solidFill>
                <a:latin typeface="宋体" panose="02010600030101010101" pitchFamily="2" charset="-122"/>
              </a:rPr>
              <a:t>散布</a:t>
            </a:r>
            <a:r>
              <a:rPr lang="zh-CN" altLang="en-US" dirty="0">
                <a:solidFill>
                  <a:srgbClr val="FF0000"/>
                </a:solidFill>
                <a:latin typeface="宋体" panose="02010600030101010101" pitchFamily="2" charset="-122"/>
              </a:rPr>
              <a:t>涉及公司的虚假消息、捏造歪曲事实的，或恐吓、恶意攻击、诬告他人制造事端的，情节轻微的，给予第二次警告信；情节较重的，给予第三次或违纪解除劳动合同警告信；情节严重的，给予违纪解除劳动合同。</a:t>
            </a:r>
          </a:p>
          <a:p>
            <a:pPr>
              <a:lnSpc>
                <a:spcPct val="150000"/>
              </a:lnSpc>
            </a:pPr>
            <a:r>
              <a:rPr lang="en-US" altLang="zh-CN" b="1" dirty="0" smtClean="0">
                <a:latin typeface="宋体" panose="02010600030101010101" pitchFamily="2" charset="-122"/>
              </a:rPr>
              <a:t>10</a:t>
            </a:r>
            <a:r>
              <a:rPr lang="en-US" altLang="zh-CN" dirty="0" smtClean="0">
                <a:latin typeface="宋体" panose="02010600030101010101" pitchFamily="2" charset="-122"/>
              </a:rPr>
              <a:t> </a:t>
            </a:r>
            <a:r>
              <a:rPr lang="zh-CN" altLang="en-US" dirty="0" smtClean="0">
                <a:latin typeface="宋体" panose="02010600030101010101" pitchFamily="2" charset="-122"/>
              </a:rPr>
              <a:t>工作</a:t>
            </a:r>
            <a:r>
              <a:rPr lang="zh-CN" altLang="en-US" dirty="0">
                <a:latin typeface="宋体" panose="02010600030101010101" pitchFamily="2" charset="-122"/>
              </a:rPr>
              <a:t>不负责任，给公司造成不良影响或损失的，</a:t>
            </a:r>
            <a:r>
              <a:rPr lang="zh-CN" altLang="en-US" dirty="0">
                <a:solidFill>
                  <a:srgbClr val="FF0000"/>
                </a:solidFill>
                <a:latin typeface="宋体" panose="02010600030101010101" pitchFamily="2" charset="-122"/>
              </a:rPr>
              <a:t>给予第二次或第三次警告信</a:t>
            </a:r>
            <a:r>
              <a:rPr lang="zh-CN" altLang="en-US" dirty="0">
                <a:latin typeface="宋体" panose="02010600030101010101" pitchFamily="2" charset="-122"/>
              </a:rPr>
              <a:t>；工作失职，给公司造成恶劣影响或较大损失的，</a:t>
            </a:r>
            <a:r>
              <a:rPr lang="zh-CN" altLang="en-US" dirty="0">
                <a:solidFill>
                  <a:srgbClr val="FF0000"/>
                </a:solidFill>
                <a:latin typeface="宋体" panose="02010600030101010101" pitchFamily="2" charset="-122"/>
              </a:rPr>
              <a:t>给予第三次或违纪解除劳动合同警告信</a:t>
            </a:r>
            <a:r>
              <a:rPr lang="zh-CN" altLang="en-US" dirty="0">
                <a:latin typeface="宋体" panose="02010600030101010101" pitchFamily="2" charset="-122"/>
              </a:rPr>
              <a:t>；玩忽职守，给公司造成重大损失的，</a:t>
            </a:r>
            <a:r>
              <a:rPr lang="zh-CN" altLang="en-US" dirty="0">
                <a:solidFill>
                  <a:srgbClr val="FF0000"/>
                </a:solidFill>
                <a:latin typeface="宋体" panose="02010600030101010101" pitchFamily="2" charset="-122"/>
              </a:rPr>
              <a:t>给予违纪解除劳动合同</a:t>
            </a:r>
            <a:r>
              <a:rPr lang="zh-CN" altLang="en-US" dirty="0" smtClean="0">
                <a:solidFill>
                  <a:srgbClr val="FF0000"/>
                </a:solidFill>
                <a:latin typeface="宋体" panose="02010600030101010101" pitchFamily="2" charset="-122"/>
              </a:rPr>
              <a:t>。</a:t>
            </a:r>
            <a:endParaRPr lang="en-US" altLang="zh-CN" sz="2000" dirty="0" smtClean="0">
              <a:solidFill>
                <a:srgbClr val="FF0000"/>
              </a:solidFill>
            </a:endParaRPr>
          </a:p>
          <a:p>
            <a:endParaRPr lang="zh-CN" altLang="en-US" dirty="0"/>
          </a:p>
        </p:txBody>
      </p:sp>
    </p:spTree>
    <p:extLst>
      <p:ext uri="{BB962C8B-B14F-4D97-AF65-F5344CB8AC3E}">
        <p14:creationId xmlns:p14="http://schemas.microsoft.com/office/powerpoint/2010/main" val="2082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一</a:t>
            </a:r>
            <a:r>
              <a:rPr lang="zh-CN" altLang="en-US" sz="2400" b="1" kern="0" dirty="0">
                <a:latin typeface="微软雅黑" panose="020B0503020204020204" charset="-122"/>
                <a:ea typeface="微软雅黑" panose="020B0503020204020204" charset="-122"/>
              </a:rPr>
              <a:t>、惩处</a:t>
            </a:r>
            <a:r>
              <a:rPr lang="zh-CN" altLang="en-US" sz="2400" b="1" kern="0" dirty="0" smtClean="0">
                <a:latin typeface="微软雅黑" panose="020B0503020204020204" charset="-122"/>
                <a:ea typeface="微软雅黑" panose="020B0503020204020204" charset="-122"/>
              </a:rPr>
              <a:t>内容</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7044420" y="451885"/>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违纪惩处管理</a:t>
            </a:r>
            <a:r>
              <a:rPr lang="zh-CN" altLang="en-US" sz="2400" b="1" kern="0" dirty="0" smtClean="0">
                <a:latin typeface="微软雅黑" panose="020B0503020204020204" charset="-122"/>
                <a:ea typeface="微软雅黑" panose="020B0503020204020204" charset="-122"/>
              </a:rPr>
              <a:t>规定</a:t>
            </a:r>
            <a:endParaRPr lang="zh-CN" altLang="en-US" sz="2400" b="1" kern="0" dirty="0">
              <a:latin typeface="微软雅黑" panose="020B0503020204020204" charset="-122"/>
              <a:ea typeface="微软雅黑" panose="020B0503020204020204" charset="-122"/>
            </a:endParaRPr>
          </a:p>
        </p:txBody>
      </p:sp>
      <p:sp>
        <p:nvSpPr>
          <p:cNvPr id="4" name="矩形 3"/>
          <p:cNvSpPr/>
          <p:nvPr/>
        </p:nvSpPr>
        <p:spPr>
          <a:xfrm>
            <a:off x="732983" y="1756505"/>
            <a:ext cx="10858796" cy="4154984"/>
          </a:xfrm>
          <a:prstGeom prst="rect">
            <a:avLst/>
          </a:prstGeom>
        </p:spPr>
        <p:txBody>
          <a:bodyPr wrap="square">
            <a:spAutoFit/>
          </a:bodyPr>
          <a:lstStyle/>
          <a:p>
            <a:pPr>
              <a:lnSpc>
                <a:spcPct val="150000"/>
              </a:lnSpc>
            </a:pPr>
            <a:r>
              <a:rPr lang="zh-CN" altLang="en-US" sz="2000" b="1" dirty="0" smtClean="0">
                <a:solidFill>
                  <a:srgbClr val="FF0000"/>
                </a:solidFill>
                <a:latin typeface="黑体" panose="02010609060101010101" pitchFamily="49" charset="-122"/>
                <a:ea typeface="黑体" panose="02010609060101010101" pitchFamily="49" charset="-122"/>
              </a:rPr>
              <a:t>（二）</a:t>
            </a:r>
            <a:r>
              <a:rPr lang="zh-CN" altLang="en-US" sz="2000" b="1" dirty="0">
                <a:solidFill>
                  <a:srgbClr val="FF0000"/>
                </a:solidFill>
                <a:latin typeface="黑体" panose="02010609060101010101" pitchFamily="49" charset="-122"/>
                <a:ea typeface="黑体" panose="02010609060101010101" pitchFamily="49" charset="-122"/>
              </a:rPr>
              <a:t>经济类</a:t>
            </a:r>
            <a:r>
              <a:rPr lang="zh-CN" altLang="en-US" sz="2000" b="1" dirty="0" smtClean="0">
                <a:solidFill>
                  <a:srgbClr val="FF0000"/>
                </a:solidFill>
                <a:latin typeface="黑体" panose="02010609060101010101" pitchFamily="49" charset="-122"/>
                <a:ea typeface="黑体" panose="02010609060101010101" pitchFamily="49" charset="-122"/>
              </a:rPr>
              <a:t>错误</a:t>
            </a:r>
            <a:endParaRPr lang="en-US" altLang="zh-CN" sz="2000" b="1" dirty="0" smtClean="0">
              <a:solidFill>
                <a:srgbClr val="FF0000"/>
              </a:solidFill>
              <a:latin typeface="黑体" panose="02010609060101010101" pitchFamily="49" charset="-122"/>
              <a:ea typeface="黑体" panose="02010609060101010101" pitchFamily="49" charset="-122"/>
            </a:endParaRPr>
          </a:p>
          <a:p>
            <a:pPr>
              <a:lnSpc>
                <a:spcPct val="200000"/>
              </a:lnSpc>
            </a:pPr>
            <a:r>
              <a:rPr lang="en-US" altLang="zh-CN" b="1" dirty="0" smtClean="0">
                <a:latin typeface="宋体" panose="02010600030101010101" pitchFamily="2" charset="-122"/>
              </a:rPr>
              <a:t>1</a:t>
            </a:r>
            <a:r>
              <a:rPr lang="en-US" altLang="zh-CN" dirty="0" smtClean="0">
                <a:latin typeface="宋体" panose="02010600030101010101" pitchFamily="2" charset="-122"/>
              </a:rPr>
              <a:t> </a:t>
            </a:r>
            <a:r>
              <a:rPr lang="zh-CN" altLang="en-US" b="1" dirty="0" smtClean="0">
                <a:latin typeface="宋体" panose="02010600030101010101" pitchFamily="2" charset="-122"/>
              </a:rPr>
              <a:t>利用</a:t>
            </a:r>
            <a:r>
              <a:rPr lang="zh-CN" altLang="en-US" b="1" dirty="0">
                <a:latin typeface="宋体" panose="02010600030101010101" pitchFamily="2" charset="-122"/>
              </a:rPr>
              <a:t>职务或工作上的便利，</a:t>
            </a:r>
            <a:r>
              <a:rPr lang="zh-CN" altLang="en-US" dirty="0">
                <a:latin typeface="宋体" panose="02010600030101010101" pitchFamily="2" charset="-122"/>
              </a:rPr>
              <a:t>索取他人财物或者非法收受他人财物，为他人谋取利益的，根据情节轻重，</a:t>
            </a:r>
            <a:r>
              <a:rPr lang="zh-CN" altLang="en-US" dirty="0">
                <a:solidFill>
                  <a:srgbClr val="FF0000"/>
                </a:solidFill>
                <a:latin typeface="宋体" panose="02010600030101010101" pitchFamily="2" charset="-122"/>
              </a:rPr>
              <a:t>给予第二次、第三次或违纪解除劳动合同警告信直至解除劳动合同。</a:t>
            </a:r>
          </a:p>
          <a:p>
            <a:pPr>
              <a:lnSpc>
                <a:spcPct val="200000"/>
              </a:lnSpc>
            </a:pPr>
            <a:r>
              <a:rPr lang="en-US" altLang="zh-CN" b="1" dirty="0" smtClean="0">
                <a:latin typeface="宋体" panose="02010600030101010101" pitchFamily="2" charset="-122"/>
              </a:rPr>
              <a:t>2</a:t>
            </a:r>
            <a:r>
              <a:rPr lang="en-US" altLang="zh-CN" dirty="0" smtClean="0">
                <a:latin typeface="宋体" panose="02010600030101010101" pitchFamily="2" charset="-122"/>
              </a:rPr>
              <a:t> </a:t>
            </a:r>
            <a:r>
              <a:rPr lang="zh-CN" altLang="en-US" b="1" dirty="0" smtClean="0">
                <a:latin typeface="宋体" panose="02010600030101010101" pitchFamily="2" charset="-122"/>
              </a:rPr>
              <a:t>利用</a:t>
            </a:r>
            <a:r>
              <a:rPr lang="zh-CN" altLang="en-US" b="1" dirty="0">
                <a:latin typeface="宋体" panose="02010600030101010101" pitchFamily="2" charset="-122"/>
              </a:rPr>
              <a:t>职务或工作上的便利，</a:t>
            </a:r>
            <a:r>
              <a:rPr lang="zh-CN" altLang="en-US" dirty="0">
                <a:latin typeface="宋体" panose="02010600030101010101" pitchFamily="2" charset="-122"/>
              </a:rPr>
              <a:t>将本单位财物非法占为己有的，根据情节轻重，</a:t>
            </a:r>
            <a:r>
              <a:rPr lang="zh-CN" altLang="en-US" dirty="0">
                <a:solidFill>
                  <a:srgbClr val="FF0000"/>
                </a:solidFill>
                <a:latin typeface="宋体" panose="02010600030101010101" pitchFamily="2" charset="-122"/>
              </a:rPr>
              <a:t>分别给予第二次、第三次或违纪解除劳动合同警告信直至解除劳动合同。</a:t>
            </a:r>
          </a:p>
          <a:p>
            <a:pPr>
              <a:lnSpc>
                <a:spcPct val="200000"/>
              </a:lnSpc>
            </a:pPr>
            <a:r>
              <a:rPr lang="en-US" altLang="zh-CN" b="1" dirty="0" smtClean="0">
                <a:latin typeface="宋体" panose="02010600030101010101" pitchFamily="2" charset="-122"/>
              </a:rPr>
              <a:t>3 </a:t>
            </a:r>
            <a:r>
              <a:rPr lang="zh-CN" altLang="en-US" b="1" dirty="0" smtClean="0">
                <a:latin typeface="宋体" panose="02010600030101010101" pitchFamily="2" charset="-122"/>
              </a:rPr>
              <a:t>利用</a:t>
            </a:r>
            <a:r>
              <a:rPr lang="zh-CN" altLang="en-US" b="1" dirty="0">
                <a:latin typeface="宋体" panose="02010600030101010101" pitchFamily="2" charset="-122"/>
              </a:rPr>
              <a:t>职务或工作上的便利，</a:t>
            </a:r>
            <a:r>
              <a:rPr lang="zh-CN" altLang="en-US" dirty="0">
                <a:latin typeface="宋体" panose="02010600030101010101" pitchFamily="2" charset="-122"/>
              </a:rPr>
              <a:t>非法占有企业财物、接受服务或使用劳务的，根据情节轻重，</a:t>
            </a:r>
            <a:r>
              <a:rPr lang="zh-CN" altLang="en-US" dirty="0">
                <a:solidFill>
                  <a:srgbClr val="FF0000"/>
                </a:solidFill>
                <a:latin typeface="宋体" panose="02010600030101010101" pitchFamily="2" charset="-122"/>
              </a:rPr>
              <a:t>给予第二次、第三次或违纪解除劳动合同警告信直至解除劳动合同。</a:t>
            </a:r>
          </a:p>
          <a:p>
            <a:endParaRPr lang="zh-CN" altLang="en-US" dirty="0"/>
          </a:p>
        </p:txBody>
      </p:sp>
    </p:spTree>
    <p:extLst>
      <p:ext uri="{BB962C8B-B14F-4D97-AF65-F5344CB8AC3E}">
        <p14:creationId xmlns:p14="http://schemas.microsoft.com/office/powerpoint/2010/main" val="346755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一</a:t>
            </a:r>
            <a:r>
              <a:rPr lang="zh-CN" altLang="en-US" sz="2400" b="1" kern="0" dirty="0">
                <a:latin typeface="微软雅黑" panose="020B0503020204020204" charset="-122"/>
                <a:ea typeface="微软雅黑" panose="020B0503020204020204" charset="-122"/>
              </a:rPr>
              <a:t>、惩处</a:t>
            </a:r>
            <a:r>
              <a:rPr lang="zh-CN" altLang="en-US" sz="2400" b="1" kern="0" dirty="0" smtClean="0">
                <a:latin typeface="微软雅黑" panose="020B0503020204020204" charset="-122"/>
                <a:ea typeface="微软雅黑" panose="020B0503020204020204" charset="-122"/>
              </a:rPr>
              <a:t>内容</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7227300" y="490756"/>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违纪惩处管理</a:t>
            </a:r>
            <a:r>
              <a:rPr lang="zh-CN" altLang="en-US" sz="2400" b="1" kern="0" dirty="0" smtClean="0">
                <a:latin typeface="微软雅黑" panose="020B0503020204020204" charset="-122"/>
                <a:ea typeface="微软雅黑" panose="020B0503020204020204" charset="-122"/>
              </a:rPr>
              <a:t>规定</a:t>
            </a:r>
            <a:endParaRPr lang="zh-CN" altLang="en-US" sz="2400" b="1" kern="0" dirty="0">
              <a:latin typeface="微软雅黑" panose="020B0503020204020204" charset="-122"/>
              <a:ea typeface="微软雅黑" panose="020B0503020204020204" charset="-122"/>
            </a:endParaRPr>
          </a:p>
        </p:txBody>
      </p:sp>
      <p:sp>
        <p:nvSpPr>
          <p:cNvPr id="4" name="矩形 3"/>
          <p:cNvSpPr/>
          <p:nvPr/>
        </p:nvSpPr>
        <p:spPr>
          <a:xfrm>
            <a:off x="704847" y="1666633"/>
            <a:ext cx="10367966" cy="4154984"/>
          </a:xfrm>
          <a:prstGeom prst="rect">
            <a:avLst/>
          </a:prstGeom>
        </p:spPr>
        <p:txBody>
          <a:bodyPr wrap="square">
            <a:spAutoFit/>
          </a:bodyPr>
          <a:lstStyle/>
          <a:p>
            <a:pPr>
              <a:lnSpc>
                <a:spcPct val="150000"/>
              </a:lnSpc>
            </a:pPr>
            <a:r>
              <a:rPr lang="zh-CN" altLang="en-US" sz="2000" b="1" dirty="0" smtClean="0">
                <a:solidFill>
                  <a:srgbClr val="FF0000"/>
                </a:solidFill>
                <a:latin typeface="黑体" panose="02010609060101010101" pitchFamily="49" charset="-122"/>
                <a:ea typeface="黑体" panose="02010609060101010101" pitchFamily="49" charset="-122"/>
              </a:rPr>
              <a:t>（二）</a:t>
            </a:r>
            <a:r>
              <a:rPr lang="zh-CN" altLang="en-US" sz="2000" b="1" dirty="0">
                <a:solidFill>
                  <a:srgbClr val="FF0000"/>
                </a:solidFill>
                <a:latin typeface="黑体" panose="02010609060101010101" pitchFamily="49" charset="-122"/>
                <a:ea typeface="黑体" panose="02010609060101010101" pitchFamily="49" charset="-122"/>
              </a:rPr>
              <a:t>经济类</a:t>
            </a:r>
            <a:r>
              <a:rPr lang="zh-CN" altLang="en-US" sz="2000" b="1" dirty="0" smtClean="0">
                <a:solidFill>
                  <a:srgbClr val="FF0000"/>
                </a:solidFill>
                <a:latin typeface="黑体" panose="02010609060101010101" pitchFamily="49" charset="-122"/>
                <a:ea typeface="黑体" panose="02010609060101010101" pitchFamily="49" charset="-122"/>
              </a:rPr>
              <a:t>错误</a:t>
            </a:r>
            <a:endParaRPr lang="en-US" altLang="zh-CN" sz="2000" b="1" dirty="0" smtClean="0">
              <a:solidFill>
                <a:srgbClr val="FF0000"/>
              </a:solidFill>
              <a:latin typeface="黑体" panose="02010609060101010101" pitchFamily="49" charset="-122"/>
              <a:ea typeface="黑体" panose="02010609060101010101" pitchFamily="49" charset="-122"/>
            </a:endParaRPr>
          </a:p>
          <a:p>
            <a:pPr>
              <a:lnSpc>
                <a:spcPct val="150000"/>
              </a:lnSpc>
            </a:pPr>
            <a:r>
              <a:rPr lang="en-US" altLang="zh-CN" b="1" dirty="0" smtClean="0">
                <a:latin typeface="宋体" panose="02010600030101010101" pitchFamily="2" charset="-122"/>
              </a:rPr>
              <a:t>4</a:t>
            </a:r>
            <a:r>
              <a:rPr lang="en-US" altLang="zh-CN" dirty="0" smtClean="0">
                <a:latin typeface="宋体" panose="02010600030101010101" pitchFamily="2" charset="-122"/>
              </a:rPr>
              <a:t> </a:t>
            </a:r>
            <a:r>
              <a:rPr lang="zh-CN" altLang="en-US" b="1" dirty="0" smtClean="0">
                <a:latin typeface="宋体" panose="02010600030101010101" pitchFamily="2" charset="-122"/>
              </a:rPr>
              <a:t>利用</a:t>
            </a:r>
            <a:r>
              <a:rPr lang="zh-CN" altLang="en-US" b="1" dirty="0">
                <a:latin typeface="宋体" panose="02010600030101010101" pitchFamily="2" charset="-122"/>
              </a:rPr>
              <a:t>职务或工作上的便利</a:t>
            </a:r>
            <a:r>
              <a:rPr lang="zh-CN" altLang="en-US" dirty="0">
                <a:latin typeface="宋体" panose="02010600030101010101" pitchFamily="2" charset="-122"/>
              </a:rPr>
              <a:t>，挪用本单位资金归个人使用，根据情节轻重，</a:t>
            </a:r>
            <a:r>
              <a:rPr lang="zh-CN" altLang="en-US" dirty="0">
                <a:solidFill>
                  <a:srgbClr val="FF0000"/>
                </a:solidFill>
                <a:latin typeface="宋体" panose="02010600030101010101" pitchFamily="2" charset="-122"/>
              </a:rPr>
              <a:t>给予第二次、第三次或违纪解除劳动合同警告信直至解除劳动合同。</a:t>
            </a:r>
            <a:r>
              <a:rPr lang="zh-CN" altLang="en-US" dirty="0">
                <a:latin typeface="宋体" panose="02010600030101010101" pitchFamily="2" charset="-122"/>
              </a:rPr>
              <a:t>构成挪用资金错误的，本金、利息以及其他非法所得一并予以追缴。</a:t>
            </a:r>
          </a:p>
          <a:p>
            <a:pPr>
              <a:lnSpc>
                <a:spcPct val="150000"/>
              </a:lnSpc>
            </a:pPr>
            <a:r>
              <a:rPr lang="en-US" altLang="zh-CN" dirty="0" smtClean="0">
                <a:latin typeface="宋体" panose="02010600030101010101" pitchFamily="2" charset="-122"/>
              </a:rPr>
              <a:t>5 </a:t>
            </a:r>
            <a:r>
              <a:rPr lang="zh-CN" altLang="en-US" dirty="0" smtClean="0">
                <a:latin typeface="宋体" panose="02010600030101010101" pitchFamily="2" charset="-122"/>
              </a:rPr>
              <a:t>对外</a:t>
            </a:r>
            <a:r>
              <a:rPr lang="zh-CN" altLang="en-US" dirty="0">
                <a:latin typeface="宋体" panose="02010600030101010101" pitchFamily="2" charset="-122"/>
              </a:rPr>
              <a:t>提供、泄露本单位商业秘密，或者擅自将本单位业务交由他人经营的，造成企业利益损失的，给</a:t>
            </a:r>
            <a:r>
              <a:rPr lang="zh-CN" altLang="en-US" dirty="0">
                <a:solidFill>
                  <a:srgbClr val="FF0000"/>
                </a:solidFill>
                <a:latin typeface="宋体" panose="02010600030101010101" pitchFamily="2" charset="-122"/>
              </a:rPr>
              <a:t>第二次、第三次警告信</a:t>
            </a:r>
            <a:r>
              <a:rPr lang="zh-CN" altLang="en-US" dirty="0">
                <a:latin typeface="宋体" panose="02010600030101010101" pitchFamily="2" charset="-122"/>
              </a:rPr>
              <a:t>；情节严重的，</a:t>
            </a:r>
            <a:r>
              <a:rPr lang="zh-CN" altLang="en-US" dirty="0">
                <a:solidFill>
                  <a:srgbClr val="FF0000"/>
                </a:solidFill>
                <a:latin typeface="宋体" panose="02010600030101010101" pitchFamily="2" charset="-122"/>
              </a:rPr>
              <a:t>给予违纪解除劳动合同警告信或解除劳动合同</a:t>
            </a:r>
            <a:r>
              <a:rPr lang="zh-CN" altLang="en-US" dirty="0">
                <a:latin typeface="宋体" panose="02010600030101010101" pitchFamily="2" charset="-122"/>
              </a:rPr>
              <a:t>。</a:t>
            </a:r>
          </a:p>
          <a:p>
            <a:pPr>
              <a:lnSpc>
                <a:spcPct val="150000"/>
              </a:lnSpc>
            </a:pPr>
            <a:r>
              <a:rPr lang="en-US" altLang="zh-CN" dirty="0" smtClean="0">
                <a:latin typeface="宋体" panose="02010600030101010101" pitchFamily="2" charset="-122"/>
              </a:rPr>
              <a:t>6 </a:t>
            </a:r>
            <a:r>
              <a:rPr lang="zh-CN" altLang="en-US" dirty="0" smtClean="0">
                <a:latin typeface="宋体" panose="02010600030101010101" pitchFamily="2" charset="-122"/>
              </a:rPr>
              <a:t>在</a:t>
            </a:r>
            <a:r>
              <a:rPr lang="zh-CN" altLang="en-US" dirty="0">
                <a:latin typeface="宋体" panose="02010600030101010101" pitchFamily="2" charset="-122"/>
              </a:rPr>
              <a:t>经营、业务交往活动中，利用企业信誉、资源、资产、技术、设备，或者违反公司有关规定从事营利性活动获取钱物的，根据情节轻重，</a:t>
            </a:r>
            <a:r>
              <a:rPr lang="zh-CN" altLang="en-US" dirty="0">
                <a:solidFill>
                  <a:srgbClr val="FF0000"/>
                </a:solidFill>
                <a:latin typeface="宋体" panose="02010600030101010101" pitchFamily="2" charset="-122"/>
              </a:rPr>
              <a:t>给予第二次、第三次或违纪解除劳动合同警告信直至解除劳动合同。</a:t>
            </a:r>
          </a:p>
          <a:p>
            <a:endParaRPr lang="zh-CN" altLang="en-US" dirty="0"/>
          </a:p>
        </p:txBody>
      </p:sp>
    </p:spTree>
    <p:extLst>
      <p:ext uri="{BB962C8B-B14F-4D97-AF65-F5344CB8AC3E}">
        <p14:creationId xmlns:p14="http://schemas.microsoft.com/office/powerpoint/2010/main" val="174821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一</a:t>
            </a:r>
            <a:r>
              <a:rPr lang="zh-CN" altLang="en-US" sz="2400" b="1" kern="0" dirty="0">
                <a:latin typeface="微软雅黑" panose="020B0503020204020204" charset="-122"/>
                <a:ea typeface="微软雅黑" panose="020B0503020204020204" charset="-122"/>
              </a:rPr>
              <a:t>、惩处</a:t>
            </a:r>
            <a:r>
              <a:rPr lang="zh-CN" altLang="en-US" sz="2400" b="1" kern="0" dirty="0" smtClean="0">
                <a:latin typeface="微软雅黑" panose="020B0503020204020204" charset="-122"/>
                <a:ea typeface="微软雅黑" panose="020B0503020204020204" charset="-122"/>
              </a:rPr>
              <a:t>内容</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7094046" y="451885"/>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违纪惩处管理</a:t>
            </a:r>
            <a:r>
              <a:rPr lang="zh-CN" altLang="en-US" sz="2400" b="1" kern="0" dirty="0" smtClean="0">
                <a:latin typeface="微软雅黑" panose="020B0503020204020204" charset="-122"/>
                <a:ea typeface="微软雅黑" panose="020B0503020204020204" charset="-122"/>
              </a:rPr>
              <a:t>规定</a:t>
            </a:r>
            <a:endParaRPr lang="zh-CN" altLang="en-US" sz="2400" b="1" kern="0" dirty="0">
              <a:latin typeface="微软雅黑" panose="020B0503020204020204" charset="-122"/>
              <a:ea typeface="微软雅黑" panose="020B0503020204020204" charset="-122"/>
            </a:endParaRPr>
          </a:p>
        </p:txBody>
      </p:sp>
      <p:sp>
        <p:nvSpPr>
          <p:cNvPr id="4" name="矩形 3"/>
          <p:cNvSpPr/>
          <p:nvPr/>
        </p:nvSpPr>
        <p:spPr>
          <a:xfrm>
            <a:off x="634508" y="1721493"/>
            <a:ext cx="10718120" cy="5262979"/>
          </a:xfrm>
          <a:prstGeom prst="rect">
            <a:avLst/>
          </a:prstGeom>
        </p:spPr>
        <p:txBody>
          <a:bodyPr wrap="square">
            <a:spAutoFit/>
          </a:bodyPr>
          <a:lstStyle/>
          <a:p>
            <a:pPr>
              <a:lnSpc>
                <a:spcPct val="150000"/>
              </a:lnSpc>
            </a:pPr>
            <a:r>
              <a:rPr lang="zh-CN" altLang="en-US" sz="2000" b="1" dirty="0" smtClean="0">
                <a:solidFill>
                  <a:srgbClr val="FF0000"/>
                </a:solidFill>
                <a:latin typeface="黑体" panose="02010609060101010101" pitchFamily="49" charset="-122"/>
                <a:ea typeface="黑体" panose="02010609060101010101" pitchFamily="49" charset="-122"/>
              </a:rPr>
              <a:t>（三）</a:t>
            </a:r>
            <a:r>
              <a:rPr lang="zh-CN" altLang="en-US" sz="2000" b="1" dirty="0">
                <a:solidFill>
                  <a:srgbClr val="FF0000"/>
                </a:solidFill>
                <a:latin typeface="黑体" panose="02010609060101010101" pitchFamily="49" charset="-122"/>
                <a:ea typeface="黑体" panose="02010609060101010101" pitchFamily="49" charset="-122"/>
              </a:rPr>
              <a:t>社会管理秩序类</a:t>
            </a:r>
            <a:r>
              <a:rPr lang="zh-CN" altLang="en-US" sz="2000" b="1" dirty="0" smtClean="0">
                <a:solidFill>
                  <a:srgbClr val="FF0000"/>
                </a:solidFill>
                <a:latin typeface="黑体" panose="02010609060101010101" pitchFamily="49" charset="-122"/>
                <a:ea typeface="黑体" panose="02010609060101010101" pitchFamily="49" charset="-122"/>
              </a:rPr>
              <a:t>错误</a:t>
            </a:r>
            <a:endParaRPr lang="en-US" altLang="zh-CN" b="1" dirty="0">
              <a:solidFill>
                <a:srgbClr val="FF0000"/>
              </a:solidFill>
              <a:latin typeface="黑体" panose="02010609060101010101" pitchFamily="49" charset="-122"/>
              <a:ea typeface="黑体" panose="02010609060101010101" pitchFamily="49" charset="-122"/>
            </a:endParaRPr>
          </a:p>
          <a:p>
            <a:pPr>
              <a:lnSpc>
                <a:spcPct val="200000"/>
              </a:lnSpc>
            </a:pPr>
            <a:r>
              <a:rPr lang="en-US" altLang="zh-CN" b="1" dirty="0" smtClean="0">
                <a:latin typeface="宋体" panose="02010600030101010101" pitchFamily="2" charset="-122"/>
              </a:rPr>
              <a:t>1 </a:t>
            </a:r>
            <a:r>
              <a:rPr lang="zh-CN" altLang="en-US" dirty="0" smtClean="0">
                <a:latin typeface="宋体" panose="02010600030101010101" pitchFamily="2" charset="-122"/>
              </a:rPr>
              <a:t>故意</a:t>
            </a:r>
            <a:r>
              <a:rPr lang="zh-CN" altLang="en-US" dirty="0">
                <a:latin typeface="宋体" panose="02010600030101010101" pitchFamily="2" charset="-122"/>
              </a:rPr>
              <a:t>损坏公司财物的，应当赔偿损失，并根据情节轻重，</a:t>
            </a:r>
            <a:r>
              <a:rPr lang="zh-CN" altLang="en-US" dirty="0">
                <a:solidFill>
                  <a:srgbClr val="FF0000"/>
                </a:solidFill>
                <a:latin typeface="宋体" panose="02010600030101010101" pitchFamily="2" charset="-122"/>
              </a:rPr>
              <a:t>给予第一次和第二次警告信</a:t>
            </a:r>
            <a:r>
              <a:rPr lang="zh-CN" altLang="en-US" dirty="0">
                <a:latin typeface="宋体" panose="02010600030101010101" pitchFamily="2" charset="-122"/>
              </a:rPr>
              <a:t>；损失较大的，给予</a:t>
            </a:r>
            <a:r>
              <a:rPr lang="zh-CN" altLang="en-US" dirty="0">
                <a:solidFill>
                  <a:srgbClr val="FF0000"/>
                </a:solidFill>
                <a:latin typeface="宋体" panose="02010600030101010101" pitchFamily="2" charset="-122"/>
              </a:rPr>
              <a:t>第三次或违纪解除劳动合同警告信</a:t>
            </a:r>
            <a:r>
              <a:rPr lang="zh-CN" altLang="en-US" dirty="0">
                <a:latin typeface="宋体" panose="02010600030101010101" pitchFamily="2" charset="-122"/>
              </a:rPr>
              <a:t>；损失重大的，</a:t>
            </a:r>
            <a:r>
              <a:rPr lang="zh-CN" altLang="en-US" dirty="0">
                <a:solidFill>
                  <a:srgbClr val="FF0000"/>
                </a:solidFill>
                <a:latin typeface="宋体" panose="02010600030101010101" pitchFamily="2" charset="-122"/>
              </a:rPr>
              <a:t>给予违纪解除劳动合同。</a:t>
            </a:r>
          </a:p>
          <a:p>
            <a:pPr>
              <a:lnSpc>
                <a:spcPct val="200000"/>
              </a:lnSpc>
            </a:pPr>
            <a:r>
              <a:rPr lang="en-US" altLang="zh-CN" b="1" dirty="0" smtClean="0">
                <a:latin typeface="宋体" panose="02010600030101010101" pitchFamily="2" charset="-122"/>
              </a:rPr>
              <a:t>2 </a:t>
            </a:r>
            <a:r>
              <a:rPr lang="zh-CN" altLang="en-US" dirty="0" smtClean="0">
                <a:latin typeface="宋体" panose="02010600030101010101" pitchFamily="2" charset="-122"/>
              </a:rPr>
              <a:t>员工</a:t>
            </a:r>
            <a:r>
              <a:rPr lang="zh-CN" altLang="en-US" dirty="0">
                <a:latin typeface="宋体" panose="02010600030101010101" pitchFamily="2" charset="-122"/>
              </a:rPr>
              <a:t>有违反执法机构相关规定</a:t>
            </a:r>
            <a:r>
              <a:rPr lang="en-US" altLang="zh-CN" dirty="0">
                <a:latin typeface="宋体" panose="02010600030101010101" pitchFamily="2" charset="-122"/>
              </a:rPr>
              <a:t>/</a:t>
            </a:r>
            <a:r>
              <a:rPr lang="zh-CN" altLang="en-US" dirty="0">
                <a:latin typeface="宋体" panose="02010600030101010101" pitchFamily="2" charset="-122"/>
              </a:rPr>
              <a:t>违反法律法规等行为的，根据情节严重，给予第二次、第三次、违纪解除劳动合同警告信直至解除劳动合同。</a:t>
            </a:r>
            <a:r>
              <a:rPr lang="zh-CN" altLang="en-US" b="1" dirty="0">
                <a:solidFill>
                  <a:srgbClr val="FF0000"/>
                </a:solidFill>
                <a:latin typeface="宋体" panose="02010600030101010101" pitchFamily="2" charset="-122"/>
              </a:rPr>
              <a:t>员工在公司内发生盗窃、打架斗殴、饮酒、性骚扰等行为，给予违纪解除劳动合同警告信或违纪解除劳动合同。员工吸毒，给予违纪解除劳动合同。</a:t>
            </a:r>
          </a:p>
          <a:p>
            <a:pPr>
              <a:lnSpc>
                <a:spcPct val="200000"/>
              </a:lnSpc>
            </a:pPr>
            <a:r>
              <a:rPr lang="en-US" altLang="zh-CN" b="1" dirty="0" smtClean="0">
                <a:latin typeface="宋体" panose="02010600030101010101" pitchFamily="2" charset="-122"/>
              </a:rPr>
              <a:t>3 </a:t>
            </a:r>
            <a:r>
              <a:rPr lang="zh-CN" altLang="en-US" dirty="0" smtClean="0">
                <a:latin typeface="宋体" panose="02010600030101010101" pitchFamily="2" charset="-122"/>
              </a:rPr>
              <a:t>违反</a:t>
            </a:r>
            <a:r>
              <a:rPr lang="zh-CN" altLang="en-US" dirty="0">
                <a:latin typeface="宋体" panose="02010600030101010101" pitchFamily="2" charset="-122"/>
              </a:rPr>
              <a:t>公司有关规定，实施危害公司计算机系统安全行为，造成系统受到干扰的，</a:t>
            </a:r>
            <a:r>
              <a:rPr lang="zh-CN" altLang="en-US" dirty="0">
                <a:solidFill>
                  <a:srgbClr val="FF0000"/>
                </a:solidFill>
                <a:latin typeface="宋体" panose="02010600030101010101" pitchFamily="2" charset="-122"/>
              </a:rPr>
              <a:t>给予第三次警告信</a:t>
            </a:r>
            <a:r>
              <a:rPr lang="zh-CN" altLang="en-US" dirty="0">
                <a:latin typeface="宋体" panose="02010600030101010101" pitchFamily="2" charset="-122"/>
              </a:rPr>
              <a:t>；造成系统不能正常运行、影响工作的，</a:t>
            </a:r>
            <a:r>
              <a:rPr lang="zh-CN" altLang="en-US" dirty="0">
                <a:solidFill>
                  <a:srgbClr val="FF0000"/>
                </a:solidFill>
                <a:latin typeface="宋体" panose="02010600030101010101" pitchFamily="2" charset="-122"/>
              </a:rPr>
              <a:t>给予违纪解除劳动合同警告信</a:t>
            </a:r>
            <a:r>
              <a:rPr lang="zh-CN" altLang="en-US" dirty="0">
                <a:latin typeface="宋体" panose="02010600030101010101" pitchFamily="2" charset="-122"/>
              </a:rPr>
              <a:t>；造成系统瘫痪、严重影响工作或造成泄密的，</a:t>
            </a:r>
            <a:r>
              <a:rPr lang="zh-CN" altLang="en-US" dirty="0">
                <a:solidFill>
                  <a:srgbClr val="FF0000"/>
                </a:solidFill>
                <a:latin typeface="宋体" panose="02010600030101010101" pitchFamily="2" charset="-122"/>
              </a:rPr>
              <a:t>给予违纪解除劳动合同。</a:t>
            </a:r>
          </a:p>
          <a:p>
            <a:endParaRPr lang="zh-CN" altLang="en-US" dirty="0"/>
          </a:p>
        </p:txBody>
      </p:sp>
    </p:spTree>
    <p:extLst>
      <p:ext uri="{BB962C8B-B14F-4D97-AF65-F5344CB8AC3E}">
        <p14:creationId xmlns:p14="http://schemas.microsoft.com/office/powerpoint/2010/main" val="322751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二、</a:t>
            </a:r>
            <a:r>
              <a:rPr lang="zh-CN" altLang="en-US" sz="2400" b="1" kern="0" dirty="0">
                <a:latin typeface="微软雅黑" panose="020B0503020204020204" charset="-122"/>
                <a:ea typeface="微软雅黑" panose="020B0503020204020204" charset="-122"/>
              </a:rPr>
              <a:t>经济考核</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7128826" y="526400"/>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违纪惩处管理</a:t>
            </a:r>
            <a:r>
              <a:rPr lang="zh-CN" altLang="en-US" sz="2400" b="1" kern="0" dirty="0" smtClean="0">
                <a:latin typeface="微软雅黑" panose="020B0503020204020204" charset="-122"/>
                <a:ea typeface="微软雅黑" panose="020B0503020204020204" charset="-122"/>
              </a:rPr>
              <a:t>规定</a:t>
            </a:r>
            <a:endParaRPr lang="zh-CN" altLang="en-US" sz="2400" b="1" kern="0" dirty="0">
              <a:latin typeface="微软雅黑" panose="020B0503020204020204" charset="-122"/>
              <a:ea typeface="微软雅黑" panose="020B0503020204020204" charset="-122"/>
            </a:endParaRPr>
          </a:p>
        </p:txBody>
      </p:sp>
      <p:sp>
        <p:nvSpPr>
          <p:cNvPr id="4" name="矩形 3"/>
          <p:cNvSpPr/>
          <p:nvPr/>
        </p:nvSpPr>
        <p:spPr>
          <a:xfrm>
            <a:off x="704846" y="1911395"/>
            <a:ext cx="10139366" cy="4862870"/>
          </a:xfrm>
          <a:prstGeom prst="rect">
            <a:avLst/>
          </a:prstGeom>
        </p:spPr>
        <p:txBody>
          <a:bodyPr wrap="square">
            <a:spAutoFit/>
          </a:bodyPr>
          <a:lstStyle/>
          <a:p>
            <a:pPr>
              <a:lnSpc>
                <a:spcPct val="200000"/>
              </a:lnSpc>
            </a:pPr>
            <a:r>
              <a:rPr lang="zh-CN" altLang="en-US" sz="2000" b="1" dirty="0" smtClean="0">
                <a:latin typeface="黑体" panose="02010609060101010101" pitchFamily="49" charset="-122"/>
                <a:ea typeface="黑体" panose="02010609060101010101" pitchFamily="49" charset="-122"/>
              </a:rPr>
              <a:t>（一）月度绩效奖考核</a:t>
            </a:r>
            <a:r>
              <a:rPr lang="zh-CN" altLang="en-US" sz="2000" b="1" dirty="0" smtClean="0">
                <a:solidFill>
                  <a:srgbClr val="0070C0"/>
                </a:solidFill>
                <a:latin typeface="黑体" panose="02010609060101010101" pitchFamily="49" charset="-122"/>
                <a:ea typeface="黑体" panose="02010609060101010101" pitchFamily="49" charset="-122"/>
              </a:rPr>
              <a:t>（适用于公司级出具的警告信）</a:t>
            </a:r>
            <a:endParaRPr lang="en-US" altLang="zh-CN" sz="2000" b="1" dirty="0" smtClean="0">
              <a:solidFill>
                <a:srgbClr val="0070C0"/>
              </a:solidFill>
              <a:latin typeface="黑体" panose="02010609060101010101" pitchFamily="49" charset="-122"/>
              <a:ea typeface="黑体" panose="02010609060101010101" pitchFamily="49" charset="-122"/>
            </a:endParaRPr>
          </a:p>
          <a:p>
            <a:pPr>
              <a:lnSpc>
                <a:spcPct val="200000"/>
              </a:lnSpc>
            </a:pPr>
            <a:r>
              <a:rPr lang="en-US" altLang="zh-CN" sz="1600" dirty="0" smtClean="0">
                <a:latin typeface="宋体" panose="02010600030101010101" pitchFamily="2" charset="-122"/>
              </a:rPr>
              <a:t>1 </a:t>
            </a:r>
            <a:r>
              <a:rPr lang="zh-CN" altLang="zh-CN" dirty="0" smtClean="0"/>
              <a:t>员工收到</a:t>
            </a:r>
            <a:r>
              <a:rPr lang="zh-CN" altLang="zh-CN" b="1" dirty="0" smtClean="0">
                <a:solidFill>
                  <a:srgbClr val="FF0000"/>
                </a:solidFill>
              </a:rPr>
              <a:t>第一次</a:t>
            </a:r>
            <a:r>
              <a:rPr lang="zh-CN" altLang="zh-CN" dirty="0" smtClean="0"/>
              <a:t>警告信的，视情节轻重扣部门月度绩效奖</a:t>
            </a:r>
            <a:r>
              <a:rPr lang="en-US" altLang="zh-CN" b="1" dirty="0" smtClean="0">
                <a:solidFill>
                  <a:srgbClr val="FF0000"/>
                </a:solidFill>
              </a:rPr>
              <a:t>5%-10%</a:t>
            </a:r>
            <a:r>
              <a:rPr lang="zh-CN" altLang="zh-CN" b="1" dirty="0" smtClean="0">
                <a:solidFill>
                  <a:srgbClr val="FF0000"/>
                </a:solidFill>
              </a:rPr>
              <a:t>。</a:t>
            </a:r>
          </a:p>
          <a:p>
            <a:pPr>
              <a:lnSpc>
                <a:spcPct val="200000"/>
              </a:lnSpc>
            </a:pPr>
            <a:r>
              <a:rPr lang="en-US" altLang="zh-CN" dirty="0" smtClean="0"/>
              <a:t>2  </a:t>
            </a:r>
            <a:r>
              <a:rPr lang="zh-CN" altLang="zh-CN" dirty="0" smtClean="0"/>
              <a:t>员工</a:t>
            </a:r>
            <a:r>
              <a:rPr lang="zh-CN" altLang="zh-CN" dirty="0"/>
              <a:t>收到</a:t>
            </a:r>
            <a:r>
              <a:rPr lang="zh-CN" altLang="zh-CN" b="1" dirty="0">
                <a:solidFill>
                  <a:srgbClr val="FF0000"/>
                </a:solidFill>
              </a:rPr>
              <a:t>第二次</a:t>
            </a:r>
            <a:r>
              <a:rPr lang="zh-CN" altLang="zh-CN" dirty="0"/>
              <a:t>警告信的，视情节轻重扣部门月度绩效奖</a:t>
            </a:r>
            <a:r>
              <a:rPr lang="en-US" altLang="zh-CN" b="1" dirty="0">
                <a:solidFill>
                  <a:srgbClr val="FF0000"/>
                </a:solidFill>
              </a:rPr>
              <a:t>10%-20%</a:t>
            </a:r>
            <a:r>
              <a:rPr lang="zh-CN" altLang="zh-CN" b="1" dirty="0">
                <a:solidFill>
                  <a:srgbClr val="FF0000"/>
                </a:solidFill>
              </a:rPr>
              <a:t>。</a:t>
            </a:r>
          </a:p>
          <a:p>
            <a:pPr>
              <a:lnSpc>
                <a:spcPct val="200000"/>
              </a:lnSpc>
            </a:pPr>
            <a:r>
              <a:rPr lang="en-US" altLang="zh-CN" dirty="0" smtClean="0"/>
              <a:t>3  </a:t>
            </a:r>
            <a:r>
              <a:rPr lang="zh-CN" altLang="zh-CN" dirty="0" smtClean="0"/>
              <a:t>员工</a:t>
            </a:r>
            <a:r>
              <a:rPr lang="zh-CN" altLang="zh-CN" dirty="0"/>
              <a:t>收到</a:t>
            </a:r>
            <a:r>
              <a:rPr lang="zh-CN" altLang="zh-CN" b="1" dirty="0">
                <a:solidFill>
                  <a:srgbClr val="FF0000"/>
                </a:solidFill>
              </a:rPr>
              <a:t>第三次</a:t>
            </a:r>
            <a:r>
              <a:rPr lang="zh-CN" altLang="zh-CN" dirty="0"/>
              <a:t>警告信的，视情节轻重扣部门月度绩效奖</a:t>
            </a:r>
            <a:r>
              <a:rPr lang="en-US" altLang="zh-CN" b="1" dirty="0">
                <a:solidFill>
                  <a:srgbClr val="FF0000"/>
                </a:solidFill>
              </a:rPr>
              <a:t>50%-100%</a:t>
            </a:r>
            <a:r>
              <a:rPr lang="zh-CN" altLang="zh-CN" b="1" dirty="0">
                <a:solidFill>
                  <a:srgbClr val="FF0000"/>
                </a:solidFill>
              </a:rPr>
              <a:t>。</a:t>
            </a:r>
          </a:p>
          <a:p>
            <a:pPr>
              <a:lnSpc>
                <a:spcPct val="200000"/>
              </a:lnSpc>
            </a:pPr>
            <a:r>
              <a:rPr lang="en-US" altLang="zh-CN" dirty="0" smtClean="0"/>
              <a:t>4  </a:t>
            </a:r>
            <a:r>
              <a:rPr lang="zh-CN" altLang="zh-CN" dirty="0" smtClean="0"/>
              <a:t>员工</a:t>
            </a:r>
            <a:r>
              <a:rPr lang="zh-CN" altLang="zh-CN" dirty="0"/>
              <a:t>收到</a:t>
            </a:r>
            <a:r>
              <a:rPr lang="zh-CN" altLang="zh-CN" b="1" dirty="0">
                <a:solidFill>
                  <a:srgbClr val="FF0000"/>
                </a:solidFill>
              </a:rPr>
              <a:t>违纪解除劳动合同警告信</a:t>
            </a:r>
            <a:r>
              <a:rPr lang="zh-CN" altLang="zh-CN" dirty="0"/>
              <a:t>的，视情节轻重扣部门月度绩效奖</a:t>
            </a:r>
            <a:r>
              <a:rPr lang="en-US" altLang="zh-CN" b="1" dirty="0">
                <a:solidFill>
                  <a:srgbClr val="FF0000"/>
                </a:solidFill>
              </a:rPr>
              <a:t>100%-200%</a:t>
            </a:r>
            <a:r>
              <a:rPr lang="zh-CN" altLang="zh-CN" b="1" dirty="0" smtClean="0">
                <a:solidFill>
                  <a:srgbClr val="FF0000"/>
                </a:solidFill>
              </a:rPr>
              <a:t>。</a:t>
            </a:r>
            <a:endParaRPr lang="en-US" altLang="zh-CN" b="1" dirty="0" smtClean="0">
              <a:solidFill>
                <a:srgbClr val="FF0000"/>
              </a:solidFill>
              <a:latin typeface="黑体" panose="02010609060101010101" pitchFamily="49" charset="-122"/>
              <a:ea typeface="黑体" panose="02010609060101010101" pitchFamily="49" charset="-122"/>
            </a:endParaRPr>
          </a:p>
          <a:p>
            <a:pPr>
              <a:lnSpc>
                <a:spcPct val="200000"/>
              </a:lnSpc>
            </a:pPr>
            <a:r>
              <a:rPr lang="zh-CN" altLang="en-US" b="1" dirty="0" smtClean="0">
                <a:latin typeface="黑体" panose="02010609060101010101" pitchFamily="49" charset="-122"/>
                <a:ea typeface="黑体" panose="02010609060101010101" pitchFamily="49" charset="-122"/>
              </a:rPr>
              <a:t>（</a:t>
            </a:r>
            <a:r>
              <a:rPr lang="zh-CN" altLang="en-US" b="1" dirty="0">
                <a:latin typeface="黑体" panose="02010609060101010101" pitchFamily="49" charset="-122"/>
                <a:ea typeface="黑体" panose="02010609060101010101" pitchFamily="49" charset="-122"/>
              </a:rPr>
              <a:t>二）其它</a:t>
            </a:r>
            <a:r>
              <a:rPr lang="zh-CN" altLang="en-US" b="1" dirty="0" smtClean="0">
                <a:latin typeface="黑体" panose="02010609060101010101" pitchFamily="49" charset="-122"/>
                <a:ea typeface="黑体" panose="02010609060101010101" pitchFamily="49" charset="-122"/>
              </a:rPr>
              <a:t>考核</a:t>
            </a:r>
            <a:endParaRPr lang="en-US" altLang="zh-CN" b="1" dirty="0" smtClean="0">
              <a:latin typeface="黑体" panose="02010609060101010101" pitchFamily="49" charset="-122"/>
              <a:ea typeface="黑体" panose="02010609060101010101" pitchFamily="49" charset="-122"/>
            </a:endParaRPr>
          </a:p>
          <a:p>
            <a:pPr>
              <a:lnSpc>
                <a:spcPct val="200000"/>
              </a:lnSpc>
            </a:pPr>
            <a:r>
              <a:rPr lang="en-US" altLang="zh-CN" dirty="0" smtClean="0"/>
              <a:t>1  </a:t>
            </a:r>
            <a:r>
              <a:rPr lang="zh-CN" altLang="zh-CN" dirty="0" smtClean="0"/>
              <a:t>根据</a:t>
            </a:r>
            <a:r>
              <a:rPr lang="zh-CN" altLang="zh-CN" dirty="0"/>
              <a:t>违纪情况可采取</a:t>
            </a:r>
            <a:r>
              <a:rPr lang="zh-CN" altLang="zh-CN" b="1" dirty="0">
                <a:solidFill>
                  <a:srgbClr val="FF0000"/>
                </a:solidFill>
              </a:rPr>
              <a:t>扣留增量工资</a:t>
            </a:r>
            <a:r>
              <a:rPr lang="zh-CN" altLang="zh-CN" dirty="0"/>
              <a:t>、</a:t>
            </a:r>
            <a:r>
              <a:rPr lang="zh-CN" altLang="zh-CN" b="1" dirty="0">
                <a:solidFill>
                  <a:srgbClr val="FF0000"/>
                </a:solidFill>
              </a:rPr>
              <a:t>降级处理</a:t>
            </a:r>
            <a:r>
              <a:rPr lang="zh-CN" altLang="zh-CN" dirty="0"/>
              <a:t>或</a:t>
            </a:r>
            <a:r>
              <a:rPr lang="zh-CN" altLang="zh-CN" b="1" dirty="0">
                <a:solidFill>
                  <a:srgbClr val="FF0000"/>
                </a:solidFill>
              </a:rPr>
              <a:t>暂停工作不超过两周时间且不支付工资</a:t>
            </a:r>
            <a:r>
              <a:rPr lang="zh-CN" altLang="zh-CN" dirty="0"/>
              <a:t>。</a:t>
            </a:r>
          </a:p>
          <a:p>
            <a:pPr>
              <a:lnSpc>
                <a:spcPct val="200000"/>
              </a:lnSpc>
            </a:pPr>
            <a:r>
              <a:rPr lang="en-US" altLang="zh-CN" dirty="0" smtClean="0"/>
              <a:t>2  </a:t>
            </a:r>
            <a:r>
              <a:rPr lang="zh-CN" altLang="zh-CN" dirty="0" smtClean="0"/>
              <a:t>违纪</a:t>
            </a:r>
            <a:r>
              <a:rPr lang="zh-CN" altLang="zh-CN" dirty="0"/>
              <a:t>给</a:t>
            </a:r>
            <a:r>
              <a:rPr lang="zh-CN" altLang="zh-CN" dirty="0">
                <a:solidFill>
                  <a:srgbClr val="FF0000"/>
                </a:solidFill>
              </a:rPr>
              <a:t>公司造成经济损失的，应承担赔偿责任</a:t>
            </a:r>
            <a:r>
              <a:rPr lang="zh-CN" altLang="zh-CN" dirty="0" smtClean="0">
                <a:solidFill>
                  <a:srgbClr val="FF0000"/>
                </a:solidFill>
              </a:rPr>
              <a:t>。</a:t>
            </a:r>
            <a:endParaRPr lang="en-US" altLang="zh-CN" b="1" dirty="0">
              <a:solidFill>
                <a:srgbClr val="FF0000"/>
              </a:solidFill>
              <a:latin typeface="黑体" panose="02010609060101010101" pitchFamily="49" charset="-122"/>
              <a:ea typeface="黑体" panose="02010609060101010101" pitchFamily="49" charset="-122"/>
            </a:endParaRPr>
          </a:p>
          <a:p>
            <a:endParaRPr lang="zh-CN" altLang="en-US" dirty="0"/>
          </a:p>
        </p:txBody>
      </p:sp>
    </p:spTree>
    <p:extLst>
      <p:ext uri="{BB962C8B-B14F-4D97-AF65-F5344CB8AC3E}">
        <p14:creationId xmlns:p14="http://schemas.microsoft.com/office/powerpoint/2010/main" val="227118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三</a:t>
            </a:r>
            <a:r>
              <a:rPr lang="zh-CN" altLang="en-US" sz="2400" b="1" kern="0" dirty="0">
                <a:latin typeface="微软雅黑" panose="020B0503020204020204" charset="-122"/>
                <a:ea typeface="微软雅黑" panose="020B0503020204020204" charset="-122"/>
              </a:rPr>
              <a:t>、惩处程序</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7171029" y="451885"/>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违纪惩处管理</a:t>
            </a:r>
            <a:r>
              <a:rPr lang="zh-CN" altLang="en-US" sz="2400" b="1" kern="0" dirty="0" smtClean="0">
                <a:latin typeface="微软雅黑" panose="020B0503020204020204" charset="-122"/>
                <a:ea typeface="微软雅黑" panose="020B0503020204020204" charset="-122"/>
              </a:rPr>
              <a:t>规定</a:t>
            </a:r>
            <a:endParaRPr lang="zh-CN" altLang="en-US" sz="2400" b="1" kern="0" dirty="0">
              <a:latin typeface="微软雅黑" panose="020B0503020204020204" charset="-122"/>
              <a:ea typeface="微软雅黑" panose="020B0503020204020204" charset="-122"/>
            </a:endParaRPr>
          </a:p>
        </p:txBody>
      </p:sp>
      <p:sp>
        <p:nvSpPr>
          <p:cNvPr id="4" name="矩形 3"/>
          <p:cNvSpPr/>
          <p:nvPr/>
        </p:nvSpPr>
        <p:spPr>
          <a:xfrm>
            <a:off x="704846" y="1911395"/>
            <a:ext cx="10139366" cy="4801314"/>
          </a:xfrm>
          <a:prstGeom prst="rect">
            <a:avLst/>
          </a:prstGeom>
        </p:spPr>
        <p:txBody>
          <a:bodyPr wrap="square">
            <a:spAutoFit/>
          </a:bodyPr>
          <a:lstStyle/>
          <a:p>
            <a:pPr>
              <a:lnSpc>
                <a:spcPct val="200000"/>
              </a:lnSpc>
            </a:pPr>
            <a:r>
              <a:rPr lang="zh-CN" altLang="en-US" b="1" dirty="0" smtClean="0">
                <a:latin typeface="黑体" panose="02010609060101010101" pitchFamily="49" charset="-122"/>
                <a:ea typeface="黑体" panose="02010609060101010101" pitchFamily="49" charset="-122"/>
              </a:rPr>
              <a:t>（一）</a:t>
            </a:r>
            <a:r>
              <a:rPr lang="zh-CN" altLang="en-US" b="1" dirty="0">
                <a:latin typeface="+mn-ea"/>
              </a:rPr>
              <a:t>公司成立</a:t>
            </a:r>
            <a:r>
              <a:rPr lang="zh-CN" altLang="en-US" b="1" dirty="0">
                <a:solidFill>
                  <a:srgbClr val="FF0000"/>
                </a:solidFill>
                <a:latin typeface="+mn-ea"/>
              </a:rPr>
              <a:t>纪律委员会</a:t>
            </a:r>
            <a:r>
              <a:rPr lang="zh-CN" altLang="en-US" b="1" dirty="0">
                <a:latin typeface="+mn-ea"/>
              </a:rPr>
              <a:t>，由</a:t>
            </a:r>
            <a:r>
              <a:rPr lang="zh-CN" altLang="en-US" b="1" dirty="0">
                <a:solidFill>
                  <a:srgbClr val="FF0000"/>
                </a:solidFill>
                <a:latin typeface="+mn-ea"/>
              </a:rPr>
              <a:t>公司管理层</a:t>
            </a:r>
            <a:r>
              <a:rPr lang="zh-CN" altLang="en-US" b="1" dirty="0">
                <a:latin typeface="+mn-ea"/>
              </a:rPr>
              <a:t>和</a:t>
            </a:r>
            <a:r>
              <a:rPr lang="zh-CN" altLang="en-US" b="1" dirty="0">
                <a:solidFill>
                  <a:srgbClr val="FF0000"/>
                </a:solidFill>
                <a:latin typeface="+mn-ea"/>
              </a:rPr>
              <a:t>股东代表</a:t>
            </a:r>
            <a:r>
              <a:rPr lang="zh-CN" altLang="en-US" b="1" dirty="0">
                <a:latin typeface="+mn-ea"/>
              </a:rPr>
              <a:t>组成。</a:t>
            </a:r>
          </a:p>
          <a:p>
            <a:pPr>
              <a:lnSpc>
                <a:spcPct val="200000"/>
              </a:lnSpc>
            </a:pPr>
            <a:r>
              <a:rPr lang="zh-CN" altLang="en-US" b="1" dirty="0" smtClean="0">
                <a:latin typeface="黑体" panose="02010609060101010101" pitchFamily="49" charset="-122"/>
                <a:ea typeface="黑体" panose="02010609060101010101" pitchFamily="49" charset="-122"/>
              </a:rPr>
              <a:t>（二）</a:t>
            </a:r>
            <a:r>
              <a:rPr lang="zh-CN" altLang="en-US" b="1" dirty="0" smtClean="0">
                <a:latin typeface="+mn-ea"/>
              </a:rPr>
              <a:t>警告</a:t>
            </a:r>
            <a:r>
              <a:rPr lang="zh-CN" altLang="en-US" b="1" dirty="0">
                <a:latin typeface="+mn-ea"/>
              </a:rPr>
              <a:t>信的处理程序（</a:t>
            </a:r>
            <a:r>
              <a:rPr lang="zh-CN" altLang="en-US" b="1" dirty="0">
                <a:solidFill>
                  <a:srgbClr val="FF0000"/>
                </a:solidFill>
                <a:latin typeface="+mn-ea"/>
              </a:rPr>
              <a:t>第一次</a:t>
            </a:r>
            <a:r>
              <a:rPr lang="en-US" altLang="zh-CN" b="1" dirty="0">
                <a:solidFill>
                  <a:srgbClr val="FF0000"/>
                </a:solidFill>
                <a:latin typeface="+mn-ea"/>
              </a:rPr>
              <a:t>/</a:t>
            </a:r>
            <a:r>
              <a:rPr lang="zh-CN" altLang="en-US" b="1" dirty="0">
                <a:solidFill>
                  <a:srgbClr val="FF0000"/>
                </a:solidFill>
                <a:latin typeface="+mn-ea"/>
              </a:rPr>
              <a:t>第二次</a:t>
            </a:r>
            <a:r>
              <a:rPr lang="en-US" altLang="zh-CN" b="1" dirty="0">
                <a:solidFill>
                  <a:srgbClr val="FF0000"/>
                </a:solidFill>
                <a:latin typeface="+mn-ea"/>
              </a:rPr>
              <a:t>/</a:t>
            </a:r>
            <a:r>
              <a:rPr lang="zh-CN" altLang="en-US" b="1" dirty="0">
                <a:solidFill>
                  <a:srgbClr val="FF0000"/>
                </a:solidFill>
                <a:latin typeface="+mn-ea"/>
              </a:rPr>
              <a:t>第三次警告信</a:t>
            </a:r>
            <a:r>
              <a:rPr lang="zh-CN" altLang="en-US" b="1" dirty="0">
                <a:latin typeface="+mn-ea"/>
              </a:rPr>
              <a:t>）</a:t>
            </a:r>
          </a:p>
          <a:p>
            <a:pPr>
              <a:lnSpc>
                <a:spcPct val="200000"/>
              </a:lnSpc>
            </a:pPr>
            <a:r>
              <a:rPr lang="zh-CN" altLang="en-US" b="1" dirty="0">
                <a:latin typeface="+mn-ea"/>
              </a:rPr>
              <a:t>由员工本人写出对错误行为认识的书面材料，由本部门出具警告信并报人力资源部备案。</a:t>
            </a:r>
          </a:p>
          <a:p>
            <a:pPr>
              <a:lnSpc>
                <a:spcPct val="200000"/>
              </a:lnSpc>
            </a:pPr>
            <a:r>
              <a:rPr lang="zh-CN" altLang="en-US" b="1" dirty="0" smtClean="0">
                <a:latin typeface="黑体" panose="02010609060101010101" pitchFamily="49" charset="-122"/>
                <a:ea typeface="黑体" panose="02010609060101010101" pitchFamily="49" charset="-122"/>
              </a:rPr>
              <a:t>（三）</a:t>
            </a:r>
            <a:r>
              <a:rPr lang="zh-CN" altLang="en-US" b="1" dirty="0" smtClean="0">
                <a:latin typeface="+mn-ea"/>
              </a:rPr>
              <a:t>违纪</a:t>
            </a:r>
            <a:r>
              <a:rPr lang="zh-CN" altLang="en-US" b="1" dirty="0">
                <a:latin typeface="+mn-ea"/>
              </a:rPr>
              <a:t>解除劳动合同警告信</a:t>
            </a:r>
            <a:r>
              <a:rPr lang="zh-CN" altLang="en-US" b="1" dirty="0">
                <a:solidFill>
                  <a:srgbClr val="FF0000"/>
                </a:solidFill>
                <a:latin typeface="+mn-ea"/>
              </a:rPr>
              <a:t>处理程序</a:t>
            </a:r>
          </a:p>
          <a:p>
            <a:pPr>
              <a:lnSpc>
                <a:spcPct val="200000"/>
              </a:lnSpc>
            </a:pPr>
            <a:r>
              <a:rPr lang="zh-CN" altLang="en-US" b="1" dirty="0">
                <a:latin typeface="+mn-ea"/>
              </a:rPr>
              <a:t>由员工本人写出对错误行为认识的书面材料，报部门确认后提交人力资源部，人力资源部提出初步处理意见报纪律委员会，</a:t>
            </a:r>
            <a:r>
              <a:rPr lang="zh-CN" altLang="en-US" b="1" dirty="0">
                <a:solidFill>
                  <a:srgbClr val="FF0000"/>
                </a:solidFill>
                <a:latin typeface="+mn-ea"/>
              </a:rPr>
              <a:t>由纪律委员会审定下达惩处决定。</a:t>
            </a:r>
          </a:p>
          <a:p>
            <a:pPr>
              <a:lnSpc>
                <a:spcPct val="200000"/>
              </a:lnSpc>
            </a:pPr>
            <a:r>
              <a:rPr lang="zh-CN" altLang="en-US" b="1" dirty="0" smtClean="0">
                <a:latin typeface="黑体" panose="02010609060101010101" pitchFamily="49" charset="-122"/>
                <a:ea typeface="黑体" panose="02010609060101010101" pitchFamily="49" charset="-122"/>
              </a:rPr>
              <a:t>（四）</a:t>
            </a:r>
            <a:r>
              <a:rPr lang="zh-CN" altLang="en-US" b="1" dirty="0" smtClean="0">
                <a:latin typeface="+mn-ea"/>
              </a:rPr>
              <a:t>由</a:t>
            </a:r>
            <a:r>
              <a:rPr lang="zh-CN" altLang="en-US" b="1" dirty="0">
                <a:latin typeface="+mn-ea"/>
              </a:rPr>
              <a:t>部门写出错误事实报告，员工本人签字确认后提交人力资源部，人力资源部提出初步处理意见报纪律委员会，由纪律委员会下达惩处决定。</a:t>
            </a:r>
          </a:p>
          <a:p>
            <a:endParaRPr lang="zh-CN" altLang="en-US" dirty="0"/>
          </a:p>
        </p:txBody>
      </p:sp>
    </p:spTree>
    <p:extLst>
      <p:ext uri="{BB962C8B-B14F-4D97-AF65-F5344CB8AC3E}">
        <p14:creationId xmlns:p14="http://schemas.microsoft.com/office/powerpoint/2010/main" val="272935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四、</a:t>
            </a:r>
            <a:r>
              <a:rPr lang="zh-CN" altLang="en-US" sz="2400" b="1" kern="0" dirty="0">
                <a:latin typeface="微软雅黑" panose="020B0503020204020204" charset="-122"/>
                <a:ea typeface="微软雅黑" panose="020B0503020204020204" charset="-122"/>
              </a:rPr>
              <a:t>申诉程序</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7185097" y="479688"/>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违纪惩处管理</a:t>
            </a:r>
            <a:r>
              <a:rPr lang="zh-CN" altLang="en-US" sz="2400" b="1" kern="0" dirty="0" smtClean="0">
                <a:latin typeface="微软雅黑" panose="020B0503020204020204" charset="-122"/>
                <a:ea typeface="微软雅黑" panose="020B0503020204020204" charset="-122"/>
              </a:rPr>
              <a:t>规定</a:t>
            </a:r>
            <a:endParaRPr lang="zh-CN" altLang="en-US" sz="2400" b="1" kern="0" dirty="0">
              <a:latin typeface="微软雅黑" panose="020B0503020204020204" charset="-122"/>
              <a:ea typeface="微软雅黑" panose="020B0503020204020204" charset="-122"/>
            </a:endParaRPr>
          </a:p>
        </p:txBody>
      </p:sp>
      <p:sp>
        <p:nvSpPr>
          <p:cNvPr id="4" name="矩形 3"/>
          <p:cNvSpPr/>
          <p:nvPr/>
        </p:nvSpPr>
        <p:spPr>
          <a:xfrm>
            <a:off x="704846" y="2040971"/>
            <a:ext cx="10139366" cy="1938992"/>
          </a:xfrm>
          <a:prstGeom prst="rect">
            <a:avLst/>
          </a:prstGeom>
        </p:spPr>
        <p:txBody>
          <a:bodyPr wrap="square">
            <a:spAutoFit/>
          </a:bodyPr>
          <a:lstStyle/>
          <a:p>
            <a:pPr>
              <a:lnSpc>
                <a:spcPct val="200000"/>
              </a:lnSpc>
            </a:pPr>
            <a:r>
              <a:rPr lang="zh-CN" altLang="en-US" sz="2000" dirty="0">
                <a:latin typeface="+mn-ea"/>
              </a:rPr>
              <a:t>员工对惩处决定有异议的，</a:t>
            </a:r>
            <a:r>
              <a:rPr lang="zh-CN" altLang="en-US" sz="2000" b="1" dirty="0">
                <a:solidFill>
                  <a:srgbClr val="FF0000"/>
                </a:solidFill>
                <a:latin typeface="+mn-ea"/>
              </a:rPr>
              <a:t>三天内向直接上级申诉</a:t>
            </a:r>
            <a:r>
              <a:rPr lang="zh-CN" altLang="en-US" sz="2000" dirty="0">
                <a:latin typeface="+mn-ea"/>
              </a:rPr>
              <a:t>（若申诉与直接上级有关，则向高一级别的领导提出申诉），如对申诉结果不满意的，向部门领导或纪律委员会提出申诉，申诉结果将是最终决定。</a:t>
            </a:r>
            <a:endParaRPr lang="zh-CN" altLang="en-US" sz="2400" dirty="0"/>
          </a:p>
        </p:txBody>
      </p:sp>
      <p:sp>
        <p:nvSpPr>
          <p:cNvPr id="7" name="矩形 6"/>
          <p:cNvSpPr/>
          <p:nvPr/>
        </p:nvSpPr>
        <p:spPr>
          <a:xfrm>
            <a:off x="3919111" y="3751923"/>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五</a:t>
            </a:r>
            <a:r>
              <a:rPr lang="zh-CN" altLang="en-US" sz="2400" b="1" kern="0" dirty="0">
                <a:latin typeface="微软雅黑" panose="020B0503020204020204" charset="-122"/>
                <a:ea typeface="微软雅黑" panose="020B0503020204020204" charset="-122"/>
              </a:rPr>
              <a:t>、检查与监督</a:t>
            </a:r>
          </a:p>
        </p:txBody>
      </p:sp>
      <p:sp>
        <p:nvSpPr>
          <p:cNvPr id="8" name="矩形 7"/>
          <p:cNvSpPr/>
          <p:nvPr/>
        </p:nvSpPr>
        <p:spPr>
          <a:xfrm>
            <a:off x="704846" y="4488086"/>
            <a:ext cx="10139366" cy="1232260"/>
          </a:xfrm>
          <a:prstGeom prst="rect">
            <a:avLst/>
          </a:prstGeom>
        </p:spPr>
        <p:txBody>
          <a:bodyPr wrap="square">
            <a:spAutoFit/>
          </a:bodyPr>
          <a:lstStyle/>
          <a:p>
            <a:pPr>
              <a:lnSpc>
                <a:spcPct val="200000"/>
              </a:lnSpc>
            </a:pPr>
            <a:r>
              <a:rPr lang="zh-CN" altLang="en-US" sz="2000" dirty="0">
                <a:latin typeface="+mn-ea"/>
              </a:rPr>
              <a:t>各部门按照本规定每月对本部门的违纪情况进行汇总，人力资源部对各部门违纪情况进行不定时抽查；检查结果按照公司相关规定进行考核。</a:t>
            </a:r>
            <a:endParaRPr lang="zh-CN" altLang="en-US" sz="2400" dirty="0"/>
          </a:p>
        </p:txBody>
      </p:sp>
    </p:spTree>
    <p:extLst>
      <p:ext uri="{BB962C8B-B14F-4D97-AF65-F5344CB8AC3E}">
        <p14:creationId xmlns:p14="http://schemas.microsoft.com/office/powerpoint/2010/main" val="3652232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1"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P spid="7" grpId="0"/>
      <p:bldP spid="7" grpId="1"/>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 </a:t>
            </a:r>
            <a:r>
              <a:rPr lang="en-US" altLang="zh-CN" sz="3200" b="1" kern="0" dirty="0" smtClean="0">
                <a:latin typeface="微软雅黑" panose="020B0503020204020204" charset="-122"/>
                <a:ea typeface="微软雅黑" panose="020B0503020204020204" charset="-122"/>
              </a:rPr>
              <a:t>     </a:t>
            </a: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2358281" y="2152053"/>
            <a:ext cx="3368789" cy="4339650"/>
          </a:xfrm>
          <a:prstGeom prst="rect">
            <a:avLst/>
          </a:prstGeom>
        </p:spPr>
        <p:txBody>
          <a:bodyPr wrap="square">
            <a:spAutoFit/>
          </a:bodyPr>
          <a:lstStyle/>
          <a:p>
            <a:r>
              <a:rPr lang="zh-CN" altLang="en-US" sz="2400" dirty="0" smtClean="0"/>
              <a:t>                                                                    </a:t>
            </a:r>
            <a:r>
              <a:rPr lang="zh-CN" altLang="en-US" sz="2400" b="1" kern="0" dirty="0">
                <a:latin typeface="微软雅黑" panose="020B0503020204020204" charset="-122"/>
                <a:ea typeface="微软雅黑" panose="020B0503020204020204" charset="-122"/>
              </a:rPr>
              <a:t>一、</a:t>
            </a:r>
            <a:r>
              <a:rPr lang="zh-CN" altLang="zh-CN" sz="2400" b="1" kern="0" dirty="0">
                <a:latin typeface="微软雅黑" panose="020B0503020204020204" charset="-122"/>
                <a:ea typeface="微软雅黑" panose="020B0503020204020204" charset="-122"/>
              </a:rPr>
              <a:t>人力资源</a:t>
            </a:r>
            <a:r>
              <a:rPr lang="zh-CN" altLang="zh-CN" sz="2400" b="1" kern="0" dirty="0" smtClean="0">
                <a:latin typeface="微软雅黑" panose="020B0503020204020204" charset="-122"/>
                <a:ea typeface="微软雅黑" panose="020B0503020204020204" charset="-122"/>
              </a:rPr>
              <a:t>需求</a:t>
            </a:r>
            <a:endParaRPr lang="en-US" altLang="zh-CN" sz="2400" b="1" kern="0" dirty="0" smtClean="0">
              <a:latin typeface="微软雅黑" panose="020B0503020204020204" charset="-122"/>
              <a:ea typeface="微软雅黑" panose="020B0503020204020204" charset="-122"/>
            </a:endParaRPr>
          </a:p>
          <a:p>
            <a:endParaRPr lang="en-US" altLang="zh-CN" sz="2400" b="1" kern="0" dirty="0">
              <a:latin typeface="微软雅黑" panose="020B0503020204020204" charset="-122"/>
              <a:ea typeface="微软雅黑" panose="020B0503020204020204" charset="-122"/>
            </a:endParaRPr>
          </a:p>
          <a:p>
            <a:r>
              <a:rPr lang="zh-CN" altLang="en-US" sz="2400" b="1" kern="0" dirty="0">
                <a:latin typeface="微软雅黑" panose="020B0503020204020204" charset="-122"/>
                <a:ea typeface="微软雅黑" panose="020B0503020204020204" charset="-122"/>
              </a:rPr>
              <a:t>二、</a:t>
            </a:r>
            <a:r>
              <a:rPr lang="zh-CN" altLang="zh-CN" sz="2400" b="1" kern="0" dirty="0">
                <a:latin typeface="微软雅黑" panose="020B0503020204020204" charset="-122"/>
                <a:ea typeface="微软雅黑" panose="020B0503020204020204" charset="-122"/>
              </a:rPr>
              <a:t>员工招聘</a:t>
            </a:r>
            <a:r>
              <a:rPr lang="zh-CN" altLang="zh-CN" sz="2400" b="1" kern="0" dirty="0" smtClean="0">
                <a:latin typeface="微软雅黑" panose="020B0503020204020204" charset="-122"/>
                <a:ea typeface="微软雅黑" panose="020B0503020204020204" charset="-122"/>
              </a:rPr>
              <a:t>录用</a:t>
            </a:r>
            <a:endParaRPr lang="en-US" altLang="zh-CN" sz="2400" b="1" kern="0" dirty="0" smtClean="0">
              <a:latin typeface="微软雅黑" panose="020B0503020204020204" charset="-122"/>
              <a:ea typeface="微软雅黑" panose="020B0503020204020204" charset="-122"/>
            </a:endParaRPr>
          </a:p>
          <a:p>
            <a:endParaRPr lang="en-US" altLang="zh-CN" sz="2400" b="1" kern="0" dirty="0">
              <a:latin typeface="微软雅黑" panose="020B0503020204020204" charset="-122"/>
              <a:ea typeface="微软雅黑" panose="020B0503020204020204" charset="-122"/>
            </a:endParaRPr>
          </a:p>
          <a:p>
            <a:r>
              <a:rPr lang="zh-CN" altLang="en-US" sz="2400" b="1" kern="0" dirty="0">
                <a:latin typeface="微软雅黑" panose="020B0503020204020204" charset="-122"/>
                <a:ea typeface="微软雅黑" panose="020B0503020204020204" charset="-122"/>
              </a:rPr>
              <a:t>三、</a:t>
            </a:r>
            <a:r>
              <a:rPr lang="zh-CN" altLang="zh-CN" sz="2400" b="1" kern="0" dirty="0">
                <a:latin typeface="微软雅黑" panose="020B0503020204020204" charset="-122"/>
                <a:ea typeface="微软雅黑" panose="020B0503020204020204" charset="-122"/>
              </a:rPr>
              <a:t>新入职人员</a:t>
            </a:r>
            <a:r>
              <a:rPr lang="zh-CN" altLang="zh-CN" sz="2400" b="1" kern="0" dirty="0" smtClean="0">
                <a:latin typeface="微软雅黑" panose="020B0503020204020204" charset="-122"/>
                <a:ea typeface="微软雅黑" panose="020B0503020204020204" charset="-122"/>
              </a:rPr>
              <a:t>管理</a:t>
            </a:r>
            <a:endParaRPr lang="en-US" altLang="zh-CN" sz="2400" b="1" kern="0" dirty="0" smtClean="0">
              <a:latin typeface="微软雅黑" panose="020B0503020204020204" charset="-122"/>
              <a:ea typeface="微软雅黑" panose="020B0503020204020204" charset="-122"/>
            </a:endParaRPr>
          </a:p>
          <a:p>
            <a:endParaRPr lang="zh-CN" altLang="zh-CN" sz="2400" b="1" kern="0" dirty="0">
              <a:latin typeface="微软雅黑" panose="020B0503020204020204" charset="-122"/>
              <a:ea typeface="微软雅黑" panose="020B0503020204020204" charset="-122"/>
            </a:endParaRPr>
          </a:p>
          <a:p>
            <a:r>
              <a:rPr lang="zh-CN" altLang="en-US" sz="2400" b="1" kern="0" dirty="0">
                <a:latin typeface="微软雅黑" panose="020B0503020204020204" charset="-122"/>
                <a:ea typeface="微软雅黑" panose="020B0503020204020204" charset="-122"/>
              </a:rPr>
              <a:t>四、</a:t>
            </a:r>
            <a:r>
              <a:rPr lang="zh-CN" altLang="zh-CN" sz="2400" b="1" kern="0" dirty="0">
                <a:latin typeface="微软雅黑" panose="020B0503020204020204" charset="-122"/>
                <a:ea typeface="微软雅黑" panose="020B0503020204020204" charset="-122"/>
              </a:rPr>
              <a:t>员工</a:t>
            </a:r>
            <a:r>
              <a:rPr lang="zh-CN" altLang="zh-CN" sz="2400" b="1" kern="0" dirty="0" smtClean="0">
                <a:latin typeface="微软雅黑" panose="020B0503020204020204" charset="-122"/>
                <a:ea typeface="微软雅黑" panose="020B0503020204020204" charset="-122"/>
              </a:rPr>
              <a:t>借调</a:t>
            </a:r>
            <a:endParaRPr lang="en-US" altLang="zh-CN" sz="2400" b="1" kern="0" dirty="0" smtClean="0">
              <a:latin typeface="微软雅黑" panose="020B0503020204020204" charset="-122"/>
              <a:ea typeface="微软雅黑" panose="020B0503020204020204" charset="-122"/>
            </a:endParaRPr>
          </a:p>
          <a:p>
            <a:endParaRPr lang="zh-CN" altLang="zh-CN" sz="2400" b="1" kern="0" dirty="0">
              <a:latin typeface="微软雅黑" panose="020B0503020204020204" charset="-122"/>
              <a:ea typeface="微软雅黑" panose="020B0503020204020204" charset="-122"/>
            </a:endParaRPr>
          </a:p>
          <a:p>
            <a:r>
              <a:rPr lang="zh-CN" altLang="en-US" sz="2400" b="1" kern="0" dirty="0">
                <a:latin typeface="微软雅黑" panose="020B0503020204020204" charset="-122"/>
                <a:ea typeface="微软雅黑" panose="020B0503020204020204" charset="-122"/>
              </a:rPr>
              <a:t>五、</a:t>
            </a:r>
            <a:r>
              <a:rPr lang="zh-CN" altLang="zh-CN" sz="2400" b="1" kern="0" dirty="0">
                <a:latin typeface="微软雅黑" panose="020B0503020204020204" charset="-122"/>
                <a:ea typeface="微软雅黑" panose="020B0503020204020204" charset="-122"/>
              </a:rPr>
              <a:t>优化配置</a:t>
            </a:r>
          </a:p>
          <a:p>
            <a:endParaRPr lang="en-US" altLang="zh-CN" dirty="0"/>
          </a:p>
          <a:p>
            <a:endParaRPr lang="en-US" altLang="zh-CN" dirty="0"/>
          </a:p>
        </p:txBody>
      </p:sp>
      <p:sp>
        <p:nvSpPr>
          <p:cNvPr id="6" name="矩形 5"/>
          <p:cNvSpPr/>
          <p:nvPr/>
        </p:nvSpPr>
        <p:spPr>
          <a:xfrm>
            <a:off x="3127940" y="1485148"/>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人力资源</a:t>
            </a:r>
            <a:r>
              <a:rPr lang="zh-CN" altLang="en-US" sz="2800" b="1" kern="0" dirty="0">
                <a:latin typeface="微软雅黑" panose="020B0503020204020204" charset="-122"/>
                <a:ea typeface="微软雅黑" panose="020B0503020204020204" charset="-122"/>
              </a:rPr>
              <a:t>配置管理规定</a:t>
            </a:r>
            <a:endParaRPr lang="zh-CN" altLang="en-US" sz="3600" b="1" kern="0" dirty="0">
              <a:latin typeface="微软雅黑" panose="020B0503020204020204" charset="-122"/>
              <a:ea typeface="微软雅黑" panose="020B0503020204020204" charset="-122"/>
            </a:endParaRPr>
          </a:p>
        </p:txBody>
      </p:sp>
      <p:sp>
        <p:nvSpPr>
          <p:cNvPr id="8" name="矩形 7"/>
          <p:cNvSpPr/>
          <p:nvPr/>
        </p:nvSpPr>
        <p:spPr>
          <a:xfrm>
            <a:off x="6180990" y="2324177"/>
            <a:ext cx="3368789" cy="3323987"/>
          </a:xfrm>
          <a:prstGeom prst="rect">
            <a:avLst/>
          </a:prstGeom>
        </p:spPr>
        <p:txBody>
          <a:bodyPr wrap="square">
            <a:spAutoFit/>
          </a:bodyPr>
          <a:lstStyle/>
          <a:p>
            <a:r>
              <a:rPr lang="zh-CN" altLang="en-US" sz="2400" dirty="0" smtClean="0"/>
              <a:t>                                                                    </a:t>
            </a:r>
            <a:r>
              <a:rPr lang="zh-CN" altLang="en-US" sz="2400" b="1" kern="0" dirty="0">
                <a:latin typeface="微软雅黑" panose="020B0503020204020204" charset="-122"/>
                <a:ea typeface="微软雅黑" panose="020B0503020204020204" charset="-122"/>
              </a:rPr>
              <a:t>六、</a:t>
            </a:r>
            <a:r>
              <a:rPr lang="zh-CN" altLang="zh-CN" sz="2400" b="1" kern="0" dirty="0">
                <a:latin typeface="微软雅黑" panose="020B0503020204020204" charset="-122"/>
                <a:ea typeface="微软雅黑" panose="020B0503020204020204" charset="-122"/>
              </a:rPr>
              <a:t>劳动</a:t>
            </a:r>
            <a:r>
              <a:rPr lang="zh-CN" altLang="zh-CN" sz="2400" b="1" kern="0" dirty="0" smtClean="0">
                <a:latin typeface="微软雅黑" panose="020B0503020204020204" charset="-122"/>
                <a:ea typeface="微软雅黑" panose="020B0503020204020204" charset="-122"/>
              </a:rPr>
              <a:t>合同</a:t>
            </a:r>
            <a:endParaRPr lang="en-US" altLang="zh-CN" sz="2400" b="1" kern="0" dirty="0" smtClean="0">
              <a:latin typeface="微软雅黑" panose="020B0503020204020204" charset="-122"/>
              <a:ea typeface="微软雅黑" panose="020B0503020204020204" charset="-122"/>
            </a:endParaRPr>
          </a:p>
          <a:p>
            <a:endParaRPr lang="en-US" altLang="zh-CN" sz="2400" b="1" kern="0" dirty="0">
              <a:latin typeface="微软雅黑" panose="020B0503020204020204" charset="-122"/>
              <a:ea typeface="微软雅黑" panose="020B0503020204020204" charset="-122"/>
            </a:endParaRPr>
          </a:p>
          <a:p>
            <a:r>
              <a:rPr lang="zh-CN" altLang="en-US" sz="2400" b="1" kern="0" dirty="0">
                <a:latin typeface="微软雅黑" panose="020B0503020204020204" charset="-122"/>
                <a:ea typeface="微软雅黑" panose="020B0503020204020204" charset="-122"/>
              </a:rPr>
              <a:t>七、离职</a:t>
            </a:r>
            <a:r>
              <a:rPr lang="zh-CN" altLang="en-US" sz="2400" b="1" kern="0" dirty="0" smtClean="0">
                <a:latin typeface="微软雅黑" panose="020B0503020204020204" charset="-122"/>
                <a:ea typeface="微软雅黑" panose="020B0503020204020204" charset="-122"/>
              </a:rPr>
              <a:t>手续</a:t>
            </a:r>
            <a:endParaRPr lang="en-US" altLang="zh-CN" sz="2400" b="1" kern="0" dirty="0" smtClean="0">
              <a:latin typeface="微软雅黑" panose="020B0503020204020204" charset="-122"/>
              <a:ea typeface="微软雅黑" panose="020B0503020204020204" charset="-122"/>
            </a:endParaRPr>
          </a:p>
          <a:p>
            <a:endParaRPr lang="en-US" altLang="zh-CN" sz="2400" b="1" kern="0" dirty="0">
              <a:latin typeface="微软雅黑" panose="020B0503020204020204" charset="-122"/>
              <a:ea typeface="微软雅黑" panose="020B0503020204020204" charset="-122"/>
            </a:endParaRPr>
          </a:p>
          <a:p>
            <a:r>
              <a:rPr lang="zh-CN" altLang="en-US" sz="2400" b="1" kern="0" dirty="0">
                <a:latin typeface="微软雅黑" panose="020B0503020204020204" charset="-122"/>
                <a:ea typeface="微软雅黑" panose="020B0503020204020204" charset="-122"/>
              </a:rPr>
              <a:t>八、人事档案管理</a:t>
            </a:r>
            <a:endParaRPr lang="en-US" altLang="zh-CN" sz="2400" b="1" kern="0" dirty="0">
              <a:latin typeface="微软雅黑" panose="020B0503020204020204" charset="-122"/>
              <a:ea typeface="微软雅黑" panose="020B0503020204020204" charset="-122"/>
            </a:endParaRPr>
          </a:p>
          <a:p>
            <a:r>
              <a:rPr lang="en-US" altLang="zh-CN" sz="2400" b="1" kern="0" dirty="0" smtClean="0">
                <a:latin typeface="微软雅黑" panose="020B0503020204020204" charset="-122"/>
                <a:ea typeface="微软雅黑" panose="020B0503020204020204" charset="-122"/>
              </a:rPr>
              <a:t> </a:t>
            </a:r>
            <a:endParaRPr lang="zh-CN" altLang="zh-CN" sz="2400" b="1" kern="0" dirty="0">
              <a:latin typeface="微软雅黑" panose="020B0503020204020204" charset="-122"/>
              <a:ea typeface="微软雅黑" panose="020B0503020204020204" charset="-122"/>
            </a:endParaRPr>
          </a:p>
          <a:p>
            <a:r>
              <a:rPr lang="zh-CN" altLang="en-US" sz="2400" b="1" kern="0" dirty="0">
                <a:latin typeface="微软雅黑" panose="020B0503020204020204" charset="-122"/>
                <a:ea typeface="微软雅黑" panose="020B0503020204020204" charset="-122"/>
              </a:rPr>
              <a:t>九</a:t>
            </a:r>
            <a:r>
              <a:rPr lang="zh-CN" altLang="en-US" sz="2400" b="1" kern="0" dirty="0" smtClean="0">
                <a:latin typeface="微软雅黑" panose="020B0503020204020204" charset="-122"/>
                <a:ea typeface="微软雅黑" panose="020B0503020204020204" charset="-122"/>
              </a:rPr>
              <a:t>、退休</a:t>
            </a:r>
            <a:endParaRPr lang="en-US" altLang="zh-CN" sz="2400" b="1" kern="0" dirty="0">
              <a:latin typeface="微软雅黑" panose="020B0503020204020204" charset="-122"/>
              <a:ea typeface="微软雅黑" panose="020B0503020204020204" charset="-122"/>
            </a:endParaRPr>
          </a:p>
          <a:p>
            <a:endParaRPr lang="en-US" altLang="zh-CN" dirty="0"/>
          </a:p>
        </p:txBody>
      </p:sp>
    </p:spTree>
    <p:extLst>
      <p:ext uri="{BB962C8B-B14F-4D97-AF65-F5344CB8AC3E}">
        <p14:creationId xmlns:p14="http://schemas.microsoft.com/office/powerpoint/2010/main" val="300334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3" grpId="0"/>
      <p:bldP spid="6" grpId="0"/>
      <p:bldP spid="6" grpId="1"/>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523220"/>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 一</a:t>
            </a:r>
            <a:r>
              <a:rPr lang="zh-CN" altLang="en-US" sz="2400" b="1" kern="0" dirty="0">
                <a:latin typeface="微软雅黑" panose="020B0503020204020204" charset="-122"/>
                <a:ea typeface="微软雅黑" panose="020B0503020204020204" charset="-122"/>
              </a:rPr>
              <a:t>、</a:t>
            </a:r>
            <a:r>
              <a:rPr lang="zh-CN" altLang="zh-CN" sz="2400" b="1" kern="0" dirty="0">
                <a:latin typeface="微软雅黑" panose="020B0503020204020204" charset="-122"/>
                <a:ea typeface="微软雅黑" panose="020B0503020204020204" charset="-122"/>
              </a:rPr>
              <a:t>人力资源</a:t>
            </a:r>
            <a:r>
              <a:rPr lang="zh-CN" altLang="zh-CN" sz="2400" b="1" kern="0" dirty="0" smtClean="0">
                <a:latin typeface="微软雅黑" panose="020B0503020204020204" charset="-122"/>
                <a:ea typeface="微软雅黑" panose="020B0503020204020204" charset="-122"/>
              </a:rPr>
              <a:t>需求</a:t>
            </a:r>
            <a:r>
              <a:rPr lang="en-US" altLang="zh-CN" sz="2800" b="1" kern="0" dirty="0" smtClean="0">
                <a:latin typeface="微软雅黑" panose="020B0503020204020204" charset="-122"/>
                <a:ea typeface="微软雅黑" panose="020B0503020204020204" charset="-122"/>
              </a:rPr>
              <a:t>     </a:t>
            </a:r>
            <a:endParaRPr lang="zh-CN" altLang="en-US" sz="32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5760582" y="35955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719136" y="2254619"/>
            <a:ext cx="10425113" cy="4585871"/>
          </a:xfrm>
          <a:prstGeom prst="rect">
            <a:avLst/>
          </a:prstGeom>
        </p:spPr>
        <p:txBody>
          <a:bodyPr wrap="square">
            <a:spAutoFit/>
          </a:bodyPr>
          <a:lstStyle/>
          <a:p>
            <a:pPr>
              <a:lnSpc>
                <a:spcPct val="150000"/>
              </a:lnSpc>
            </a:pPr>
            <a:r>
              <a:rPr lang="zh-CN" altLang="en-US" sz="2000" b="1" dirty="0" smtClean="0">
                <a:latin typeface="宋体" panose="02010600030101010101" pitchFamily="2" charset="-122"/>
                <a:ea typeface="宋体" panose="02010600030101010101" pitchFamily="2" charset="-122"/>
              </a:rPr>
              <a:t>（一）</a:t>
            </a:r>
            <a:r>
              <a:rPr lang="zh-CN" altLang="en-US" sz="2000" dirty="0" smtClean="0">
                <a:latin typeface="宋体" panose="02010600030101010101" pitchFamily="2" charset="-122"/>
                <a:ea typeface="宋体" panose="02010600030101010101" pitchFamily="2" charset="-122"/>
              </a:rPr>
              <a:t>根据</a:t>
            </a:r>
            <a:r>
              <a:rPr lang="zh-CN" altLang="en-US" sz="2000" dirty="0">
                <a:latin typeface="宋体" panose="02010600030101010101" pitchFamily="2" charset="-122"/>
                <a:ea typeface="宋体" panose="02010600030101010101" pitchFamily="2" charset="-122"/>
              </a:rPr>
              <a:t>生产经营</a:t>
            </a:r>
            <a:r>
              <a:rPr lang="zh-CN" altLang="en-US" sz="2000" dirty="0" smtClean="0">
                <a:latin typeface="宋体" panose="02010600030101010101" pitchFamily="2" charset="-122"/>
                <a:ea typeface="宋体" panose="02010600030101010101" pitchFamily="2" charset="-122"/>
              </a:rPr>
              <a:t>建设、人力资源</a:t>
            </a:r>
            <a:r>
              <a:rPr lang="zh-CN" altLang="en-US" sz="2000" dirty="0">
                <a:latin typeface="宋体" panose="02010600030101010101" pitchFamily="2" charset="-122"/>
                <a:ea typeface="宋体" panose="02010600030101010101" pitchFamily="2" charset="-122"/>
              </a:rPr>
              <a:t>存量结构和人员流动变化情况</a:t>
            </a:r>
            <a:r>
              <a:rPr lang="zh-CN" altLang="en-US" sz="2000" dirty="0" smtClean="0">
                <a:latin typeface="宋体" panose="02010600030101010101" pitchFamily="2" charset="-122"/>
                <a:ea typeface="宋体" panose="02010600030101010101" pitchFamily="2" charset="-122"/>
              </a:rPr>
              <a:t>，编制</a:t>
            </a:r>
            <a:r>
              <a:rPr lang="zh-CN" altLang="en-US" sz="2000" dirty="0">
                <a:latin typeface="宋体" panose="02010600030101010101" pitchFamily="2" charset="-122"/>
                <a:ea typeface="宋体" panose="02010600030101010101" pitchFamily="2" charset="-122"/>
              </a:rPr>
              <a:t>人力资源需求计划，经董事会讨论通过后实施。</a:t>
            </a:r>
          </a:p>
          <a:p>
            <a:pPr>
              <a:lnSpc>
                <a:spcPct val="150000"/>
              </a:lnSpc>
            </a:pPr>
            <a:r>
              <a:rPr lang="zh-CN" altLang="en-US" sz="2000" b="1" dirty="0" smtClean="0">
                <a:latin typeface="宋体" panose="02010600030101010101" pitchFamily="2" charset="-122"/>
              </a:rPr>
              <a:t>（二）</a:t>
            </a:r>
            <a:r>
              <a:rPr lang="zh-CN" altLang="en-US" sz="2000" dirty="0" smtClean="0">
                <a:latin typeface="宋体" panose="02010600030101010101" pitchFamily="2" charset="-122"/>
                <a:ea typeface="宋体" panose="02010600030101010101" pitchFamily="2" charset="-122"/>
              </a:rPr>
              <a:t>根据</a:t>
            </a:r>
            <a:r>
              <a:rPr lang="zh-CN" altLang="en-US" sz="2000" dirty="0">
                <a:latin typeface="宋体" panose="02010600030101010101" pitchFamily="2" charset="-122"/>
                <a:ea typeface="宋体" panose="02010600030101010101" pitchFamily="2" charset="-122"/>
              </a:rPr>
              <a:t>公司人力资源需求计划和实际人员变动情况，不定期组织招收录用新员工。</a:t>
            </a:r>
          </a:p>
          <a:p>
            <a:pPr>
              <a:lnSpc>
                <a:spcPct val="150000"/>
              </a:lnSpc>
            </a:pPr>
            <a:r>
              <a:rPr lang="zh-CN" altLang="en-US" sz="2000" b="1" dirty="0" smtClean="0">
                <a:latin typeface="宋体" panose="02010600030101010101" pitchFamily="2" charset="-122"/>
              </a:rPr>
              <a:t>（三）</a:t>
            </a:r>
            <a:r>
              <a:rPr lang="zh-CN" altLang="en-US" sz="2000" dirty="0" smtClean="0">
                <a:latin typeface="宋体" panose="02010600030101010101" pitchFamily="2" charset="-122"/>
                <a:ea typeface="宋体" panose="02010600030101010101" pitchFamily="2" charset="-122"/>
              </a:rPr>
              <a:t>各</a:t>
            </a:r>
            <a:r>
              <a:rPr lang="zh-CN" altLang="en-US" sz="2000" dirty="0">
                <a:latin typeface="宋体" panose="02010600030101010101" pitchFamily="2" charset="-122"/>
                <a:ea typeface="宋体" panose="02010600030101010101" pitchFamily="2" charset="-122"/>
              </a:rPr>
              <a:t>部门应按照</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岗位说明书</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规定的学历、经历业务技能等任职要求配备岗位人员</a:t>
            </a:r>
            <a:r>
              <a:rPr lang="zh-CN" altLang="en-US" sz="2000" dirty="0" smtClean="0">
                <a:latin typeface="宋体" panose="02010600030101010101" pitchFamily="2" charset="-122"/>
                <a:ea typeface="宋体" panose="02010600030101010101" pitchFamily="2" charset="-122"/>
              </a:rPr>
              <a:t>，涉及职</a:t>
            </a:r>
            <a:r>
              <a:rPr lang="zh-CN" altLang="en-US" sz="2000" dirty="0">
                <a:latin typeface="宋体" panose="02010600030101010101" pitchFamily="2" charset="-122"/>
                <a:ea typeface="宋体" panose="02010600030101010101" pitchFamily="2" charset="-122"/>
              </a:rPr>
              <a:t>（执）业资格资质要求的，配备人员应需具备相应的资质。</a:t>
            </a:r>
          </a:p>
          <a:p>
            <a:pPr>
              <a:lnSpc>
                <a:spcPct val="150000"/>
              </a:lnSpc>
            </a:pPr>
            <a:r>
              <a:rPr lang="zh-CN" altLang="en-US" sz="2000" b="1" dirty="0" smtClean="0">
                <a:latin typeface="宋体" panose="02010600030101010101" pitchFamily="2" charset="-122"/>
              </a:rPr>
              <a:t>（四）</a:t>
            </a:r>
            <a:r>
              <a:rPr lang="zh-CN" altLang="en-US" sz="2000" dirty="0" smtClean="0">
                <a:latin typeface="宋体" panose="02010600030101010101" pitchFamily="2" charset="-122"/>
                <a:ea typeface="宋体" panose="02010600030101010101" pitchFamily="2" charset="-122"/>
              </a:rPr>
              <a:t>当</a:t>
            </a:r>
            <a:r>
              <a:rPr lang="zh-CN" altLang="en-US" sz="2000" dirty="0">
                <a:latin typeface="宋体" panose="02010600030101010101" pitchFamily="2" charset="-122"/>
                <a:ea typeface="宋体" panose="02010600030101010101" pitchFamily="2" charset="-122"/>
              </a:rPr>
              <a:t>公司内部出现岗位空缺时，优先考虑通过内部招（竞）聘方式配置岗位人员，内部无合适人选时，再通过外部招聘配置。</a:t>
            </a:r>
          </a:p>
          <a:p>
            <a:pPr>
              <a:lnSpc>
                <a:spcPct val="150000"/>
              </a:lnSpc>
            </a:pPr>
            <a:r>
              <a:rPr lang="zh-CN" altLang="en-US" sz="2000" b="1" dirty="0" smtClean="0">
                <a:latin typeface="宋体" panose="02010600030101010101" pitchFamily="2" charset="-122"/>
              </a:rPr>
              <a:t>（五）</a:t>
            </a:r>
            <a:r>
              <a:rPr lang="zh-CN" altLang="en-US" sz="2000" dirty="0" smtClean="0">
                <a:latin typeface="宋体" panose="02010600030101010101" pitchFamily="2" charset="-122"/>
                <a:ea typeface="宋体" panose="02010600030101010101" pitchFamily="2" charset="-122"/>
              </a:rPr>
              <a:t>根据</a:t>
            </a:r>
            <a:r>
              <a:rPr lang="zh-CN" altLang="en-US" sz="2000" dirty="0">
                <a:latin typeface="宋体" panose="02010600030101010101" pitchFamily="2" charset="-122"/>
                <a:ea typeface="宋体" panose="02010600030101010101" pitchFamily="2" charset="-122"/>
              </a:rPr>
              <a:t>公司生产经营发展需要，需增加用工总量的，报董事会审批后实施</a:t>
            </a:r>
            <a:r>
              <a:rPr lang="zh-CN" altLang="en-US" sz="2000" dirty="0" smtClean="0"/>
              <a:t>。</a:t>
            </a:r>
            <a:endParaRPr lang="en-US" altLang="zh-CN" sz="2000" dirty="0" smtClean="0"/>
          </a:p>
          <a:p>
            <a:endParaRPr lang="en-US" altLang="zh-CN" sz="1600" dirty="0"/>
          </a:p>
          <a:p>
            <a:endParaRPr lang="en-US" altLang="zh-CN" dirty="0" smtClean="0"/>
          </a:p>
          <a:p>
            <a:endParaRPr lang="zh-CN" altLang="en-US" dirty="0"/>
          </a:p>
        </p:txBody>
      </p:sp>
    </p:spTree>
    <p:extLst>
      <p:ext uri="{BB962C8B-B14F-4D97-AF65-F5344CB8AC3E}">
        <p14:creationId xmlns:p14="http://schemas.microsoft.com/office/powerpoint/2010/main" val="173385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353824"/>
            <a:ext cx="3916363" cy="1015663"/>
          </a:xfrm>
          <a:prstGeom prst="rect">
            <a:avLst/>
          </a:prstGeom>
        </p:spPr>
        <p:txBody>
          <a:bodyPr>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二、员工招聘录用</a:t>
            </a:r>
          </a:p>
          <a:p>
            <a:pPr eaLnBrk="0" fontAlgn="base" latinLnBrk="1" hangingPunct="0">
              <a:spcBef>
                <a:spcPct val="0"/>
              </a:spcBef>
              <a:spcAft>
                <a:spcPct val="0"/>
              </a:spcAft>
              <a:defRPr/>
            </a:pP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5917624" y="417129"/>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705068" y="1868612"/>
            <a:ext cx="10425113" cy="6555641"/>
          </a:xfrm>
          <a:prstGeom prst="rect">
            <a:avLst/>
          </a:prstGeom>
        </p:spPr>
        <p:txBody>
          <a:bodyPr wrap="square">
            <a:spAutoFit/>
          </a:bodyPr>
          <a:lstStyle/>
          <a:p>
            <a:pPr>
              <a:lnSpc>
                <a:spcPct val="150000"/>
              </a:lnSpc>
            </a:pPr>
            <a:r>
              <a:rPr lang="zh-CN" altLang="en-US" sz="2400" b="1" dirty="0" smtClean="0">
                <a:latin typeface="黑体" panose="02010609060101010101" pitchFamily="49" charset="-122"/>
                <a:ea typeface="黑体" panose="02010609060101010101" pitchFamily="49" charset="-122"/>
              </a:rPr>
              <a:t>（一）</a:t>
            </a:r>
            <a:r>
              <a:rPr lang="zh-CN" altLang="zh-CN" sz="2400" b="1" dirty="0">
                <a:latin typeface="黑体" panose="02010609060101010101" pitchFamily="49" charset="-122"/>
                <a:ea typeface="黑体" panose="02010609060101010101" pitchFamily="49" charset="-122"/>
              </a:rPr>
              <a:t>招聘对象</a:t>
            </a:r>
            <a:endParaRPr lang="en-US" altLang="zh-CN" sz="2400" b="1" dirty="0">
              <a:latin typeface="黑体" panose="02010609060101010101" pitchFamily="49" charset="-122"/>
              <a:ea typeface="黑体" panose="02010609060101010101" pitchFamily="49" charset="-122"/>
            </a:endParaRPr>
          </a:p>
          <a:p>
            <a:pPr>
              <a:lnSpc>
                <a:spcPct val="150000"/>
              </a:lnSpc>
            </a:pPr>
            <a:r>
              <a:rPr lang="en-US" altLang="zh-CN" sz="2000" b="1" dirty="0" smtClean="0">
                <a:solidFill>
                  <a:srgbClr val="FF0000"/>
                </a:solidFill>
              </a:rPr>
              <a:t>   1  </a:t>
            </a:r>
            <a:r>
              <a:rPr lang="zh-CN" altLang="zh-CN" sz="2000" b="1" dirty="0" smtClean="0">
                <a:solidFill>
                  <a:srgbClr val="FF0000"/>
                </a:solidFill>
              </a:rPr>
              <a:t>中高级</a:t>
            </a:r>
            <a:r>
              <a:rPr lang="zh-CN" altLang="zh-CN" sz="2000" b="1" dirty="0">
                <a:solidFill>
                  <a:srgbClr val="FF0000"/>
                </a:solidFill>
              </a:rPr>
              <a:t>管理</a:t>
            </a:r>
            <a:r>
              <a:rPr lang="zh-CN" altLang="zh-CN" sz="2000" b="1" dirty="0" smtClean="0">
                <a:solidFill>
                  <a:srgbClr val="FF0000"/>
                </a:solidFill>
              </a:rPr>
              <a:t>、</a:t>
            </a:r>
            <a:r>
              <a:rPr lang="zh-CN" altLang="en-US" sz="2000" b="1" dirty="0" smtClean="0">
                <a:solidFill>
                  <a:srgbClr val="FF0000"/>
                </a:solidFill>
              </a:rPr>
              <a:t>专业</a:t>
            </a:r>
            <a:r>
              <a:rPr lang="zh-CN" altLang="zh-CN" sz="2000" b="1" dirty="0" smtClean="0">
                <a:solidFill>
                  <a:srgbClr val="FF0000"/>
                </a:solidFill>
              </a:rPr>
              <a:t>技术</a:t>
            </a:r>
            <a:r>
              <a:rPr lang="zh-CN" altLang="zh-CN" sz="2000" b="1" dirty="0">
                <a:solidFill>
                  <a:srgbClr val="FF0000"/>
                </a:solidFill>
              </a:rPr>
              <a:t>和技能人才。</a:t>
            </a:r>
          </a:p>
          <a:p>
            <a:pPr>
              <a:lnSpc>
                <a:spcPct val="150000"/>
              </a:lnSpc>
            </a:pPr>
            <a:r>
              <a:rPr lang="en-US" altLang="zh-CN" sz="2000" b="1" dirty="0" smtClean="0">
                <a:solidFill>
                  <a:srgbClr val="FF0000"/>
                </a:solidFill>
              </a:rPr>
              <a:t>   2 </a:t>
            </a:r>
            <a:r>
              <a:rPr lang="zh-CN" altLang="zh-CN" sz="2000" b="1" dirty="0" smtClean="0">
                <a:solidFill>
                  <a:srgbClr val="FF0000"/>
                </a:solidFill>
              </a:rPr>
              <a:t>对口</a:t>
            </a:r>
            <a:r>
              <a:rPr lang="zh-CN" altLang="zh-CN" sz="2000" b="1" dirty="0">
                <a:solidFill>
                  <a:srgbClr val="FF0000"/>
                </a:solidFill>
              </a:rPr>
              <a:t>专业高等院校统招的应届毕业生、文莱当地职业技术学校毕业生</a:t>
            </a:r>
            <a:r>
              <a:rPr lang="zh-CN" altLang="zh-CN" sz="2000" b="1" dirty="0" smtClean="0">
                <a:solidFill>
                  <a:srgbClr val="FF0000"/>
                </a:solidFill>
              </a:rPr>
              <a:t>。</a:t>
            </a:r>
            <a:endParaRPr lang="zh-CN" altLang="zh-CN" sz="2000" b="1" dirty="0">
              <a:solidFill>
                <a:srgbClr val="FF0000"/>
              </a:solidFill>
            </a:endParaRPr>
          </a:p>
          <a:p>
            <a:pPr>
              <a:lnSpc>
                <a:spcPct val="150000"/>
              </a:lnSpc>
            </a:pPr>
            <a:r>
              <a:rPr lang="zh-CN" altLang="en-US" sz="2400" b="1" dirty="0" smtClean="0">
                <a:latin typeface="黑体" panose="02010609060101010101" pitchFamily="49" charset="-122"/>
                <a:ea typeface="黑体" panose="02010609060101010101" pitchFamily="49" charset="-122"/>
              </a:rPr>
              <a:t>（二）</a:t>
            </a:r>
            <a:r>
              <a:rPr lang="zh-CN" altLang="zh-CN" sz="2400" b="1" dirty="0" smtClean="0">
                <a:latin typeface="黑体" panose="02010609060101010101" pitchFamily="49" charset="-122"/>
                <a:ea typeface="黑体" panose="02010609060101010101" pitchFamily="49" charset="-122"/>
              </a:rPr>
              <a:t>应聘</a:t>
            </a:r>
            <a:r>
              <a:rPr lang="zh-CN" altLang="zh-CN" sz="2400" b="1" dirty="0">
                <a:latin typeface="黑体" panose="02010609060101010101" pitchFamily="49" charset="-122"/>
                <a:ea typeface="黑体" panose="02010609060101010101" pitchFamily="49" charset="-122"/>
              </a:rPr>
              <a:t>人员应具备的基本</a:t>
            </a:r>
            <a:r>
              <a:rPr lang="zh-CN" altLang="zh-CN" sz="2400" b="1" dirty="0" smtClean="0">
                <a:latin typeface="黑体" panose="02010609060101010101" pitchFamily="49" charset="-122"/>
                <a:ea typeface="黑体" panose="02010609060101010101" pitchFamily="49" charset="-122"/>
              </a:rPr>
              <a:t>条件</a:t>
            </a:r>
            <a:endParaRPr lang="zh-CN" altLang="zh-CN" sz="2400" b="1" dirty="0">
              <a:latin typeface="黑体" panose="02010609060101010101" pitchFamily="49" charset="-122"/>
              <a:ea typeface="黑体" panose="02010609060101010101" pitchFamily="49" charset="-122"/>
            </a:endParaRPr>
          </a:p>
          <a:p>
            <a:pPr>
              <a:lnSpc>
                <a:spcPct val="150000"/>
              </a:lnSpc>
            </a:pPr>
            <a:r>
              <a:rPr lang="en-US" altLang="zh-CN" sz="2000" dirty="0" smtClean="0"/>
              <a:t>   1</a:t>
            </a:r>
            <a:r>
              <a:rPr lang="zh-CN" altLang="zh-CN" sz="2000" dirty="0" smtClean="0"/>
              <a:t>遵纪守法</a:t>
            </a:r>
            <a:r>
              <a:rPr lang="zh-CN" altLang="zh-CN" sz="2000" dirty="0"/>
              <a:t>，品行端正</a:t>
            </a:r>
            <a:r>
              <a:rPr lang="zh-CN" altLang="zh-CN" sz="2000" dirty="0" smtClean="0"/>
              <a:t>，能</a:t>
            </a:r>
            <a:r>
              <a:rPr lang="zh-CN" altLang="zh-CN" sz="2000" dirty="0"/>
              <a:t>接受海外工作，按</a:t>
            </a:r>
            <a:r>
              <a:rPr lang="zh-CN" altLang="zh-CN" sz="2000" dirty="0" smtClean="0"/>
              <a:t>文莱要求体检</a:t>
            </a:r>
            <a:r>
              <a:rPr lang="zh-CN" altLang="zh-CN" sz="2000" dirty="0"/>
              <a:t>合格，且符合签证办理条件，操作人员能适应倒班工作</a:t>
            </a:r>
            <a:r>
              <a:rPr lang="zh-CN" altLang="zh-CN" sz="2000" dirty="0" smtClean="0"/>
              <a:t>。</a:t>
            </a:r>
            <a:endParaRPr lang="zh-CN" altLang="zh-CN" sz="2000" dirty="0"/>
          </a:p>
          <a:p>
            <a:pPr>
              <a:lnSpc>
                <a:spcPct val="150000"/>
              </a:lnSpc>
            </a:pPr>
            <a:r>
              <a:rPr lang="en-US" altLang="zh-CN" sz="2000" dirty="0" smtClean="0"/>
              <a:t>   2</a:t>
            </a:r>
            <a:r>
              <a:rPr lang="zh-CN" altLang="zh-CN" sz="2000" dirty="0" smtClean="0"/>
              <a:t>具备</a:t>
            </a:r>
            <a:r>
              <a:rPr lang="zh-CN" altLang="zh-CN" sz="2000" dirty="0"/>
              <a:t>良好的团队协作、人际沟通能力。</a:t>
            </a:r>
          </a:p>
          <a:p>
            <a:pPr>
              <a:lnSpc>
                <a:spcPct val="150000"/>
              </a:lnSpc>
            </a:pPr>
            <a:r>
              <a:rPr lang="en-US" altLang="zh-CN" sz="2000" dirty="0" smtClean="0"/>
              <a:t>   3</a:t>
            </a:r>
            <a:r>
              <a:rPr lang="zh-CN" altLang="zh-CN" sz="2000" dirty="0" smtClean="0"/>
              <a:t>应届</a:t>
            </a:r>
            <a:r>
              <a:rPr lang="zh-CN" altLang="zh-CN" sz="2000" dirty="0"/>
              <a:t>毕业生须取得相应的毕业证书和学位证书（本科及以上）。</a:t>
            </a:r>
          </a:p>
          <a:p>
            <a:pPr>
              <a:lnSpc>
                <a:spcPct val="150000"/>
              </a:lnSpc>
            </a:pPr>
            <a:r>
              <a:rPr lang="en-US" altLang="zh-CN" sz="2000" dirty="0" smtClean="0"/>
              <a:t>   4</a:t>
            </a:r>
            <a:r>
              <a:rPr lang="zh-CN" altLang="zh-CN" sz="2000" b="1" dirty="0" smtClean="0">
                <a:solidFill>
                  <a:srgbClr val="FF0000"/>
                </a:solidFill>
              </a:rPr>
              <a:t>年龄</a:t>
            </a:r>
            <a:r>
              <a:rPr lang="zh-CN" altLang="zh-CN" sz="2000" b="1" dirty="0">
                <a:solidFill>
                  <a:srgbClr val="FF0000"/>
                </a:solidFill>
              </a:rPr>
              <a:t>不得超过</a:t>
            </a:r>
            <a:r>
              <a:rPr lang="en-US" altLang="zh-CN" sz="2000" b="1" dirty="0">
                <a:solidFill>
                  <a:srgbClr val="FF0000"/>
                </a:solidFill>
              </a:rPr>
              <a:t>55</a:t>
            </a:r>
            <a:r>
              <a:rPr lang="zh-CN" altLang="zh-CN" sz="2000" b="1" dirty="0">
                <a:solidFill>
                  <a:srgbClr val="FF0000"/>
                </a:solidFill>
              </a:rPr>
              <a:t>周岁</a:t>
            </a:r>
            <a:r>
              <a:rPr lang="zh-CN" altLang="zh-CN" sz="2000" dirty="0"/>
              <a:t>，对确因工作需要引进的</a:t>
            </a:r>
            <a:r>
              <a:rPr lang="zh-CN" altLang="zh-CN" sz="2000" b="1" dirty="0">
                <a:solidFill>
                  <a:srgbClr val="FF0000"/>
                </a:solidFill>
              </a:rPr>
              <a:t>博士、具有高级以上职称或高级技师</a:t>
            </a:r>
            <a:r>
              <a:rPr lang="zh-CN" altLang="zh-CN" sz="2000" dirty="0"/>
              <a:t>以上职业资格的人员，</a:t>
            </a:r>
            <a:r>
              <a:rPr lang="zh-CN" altLang="zh-CN" sz="2000" b="1" dirty="0">
                <a:solidFill>
                  <a:srgbClr val="FF0000"/>
                </a:solidFill>
              </a:rPr>
              <a:t>年龄可适当放宽</a:t>
            </a:r>
            <a:r>
              <a:rPr lang="zh-CN" altLang="zh-CN" sz="2000" dirty="0"/>
              <a:t>。</a:t>
            </a:r>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zh-CN" altLang="en-US" dirty="0"/>
          </a:p>
        </p:txBody>
      </p:sp>
    </p:spTree>
    <p:extLst>
      <p:ext uri="{BB962C8B-B14F-4D97-AF65-F5344CB8AC3E}">
        <p14:creationId xmlns:p14="http://schemas.microsoft.com/office/powerpoint/2010/main" val="89861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一</a:t>
            </a:r>
            <a:r>
              <a:rPr lang="zh-CN" altLang="en-US" sz="2400" b="1" kern="0" dirty="0">
                <a:solidFill>
                  <a:prstClr val="black"/>
                </a:solidFill>
                <a:latin typeface="微软雅黑" panose="020B0503020204020204" charset="-122"/>
                <a:ea typeface="微软雅黑" panose="020B0503020204020204" charset="-122"/>
              </a:rPr>
              <a:t>、休假与假期</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4" name="矩形 3"/>
          <p:cNvSpPr/>
          <p:nvPr/>
        </p:nvSpPr>
        <p:spPr>
          <a:xfrm>
            <a:off x="719135" y="1932923"/>
            <a:ext cx="10196516" cy="4832092"/>
          </a:xfrm>
          <a:prstGeom prst="rect">
            <a:avLst/>
          </a:prstGeom>
        </p:spPr>
        <p:txBody>
          <a:bodyPr wrap="square">
            <a:spAutoFit/>
          </a:bodyPr>
          <a:lstStyle/>
          <a:p>
            <a:pPr>
              <a:lnSpc>
                <a:spcPct val="200000"/>
              </a:lnSpc>
            </a:pPr>
            <a:r>
              <a:rPr lang="zh-CN" altLang="en-US" sz="2000" b="1" dirty="0">
                <a:solidFill>
                  <a:prstClr val="black"/>
                </a:solidFill>
                <a:latin typeface="黑体" panose="02010609060101010101" pitchFamily="49" charset="-122"/>
                <a:ea typeface="黑体" panose="02010609060101010101" pitchFamily="49" charset="-122"/>
              </a:rPr>
              <a:t>（一）休息</a:t>
            </a:r>
            <a:r>
              <a:rPr lang="zh-CN" altLang="en-US" sz="2000" b="1" dirty="0" smtClean="0">
                <a:solidFill>
                  <a:prstClr val="black"/>
                </a:solidFill>
                <a:latin typeface="黑体" panose="02010609060101010101" pitchFamily="49" charset="-122"/>
                <a:ea typeface="黑体" panose="02010609060101010101" pitchFamily="49" charset="-122"/>
              </a:rPr>
              <a:t>日</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200000"/>
              </a:lnSpc>
            </a:pPr>
            <a:r>
              <a:rPr lang="zh-CN" altLang="en-US" b="1" dirty="0">
                <a:solidFill>
                  <a:prstClr val="black"/>
                </a:solidFill>
                <a:latin typeface="宋体" panose="02010600030101010101" pitchFamily="2" charset="-122"/>
              </a:rPr>
              <a:t>公司常白班员工休息日为</a:t>
            </a:r>
            <a:r>
              <a:rPr lang="zh-CN" altLang="en-US" b="1" dirty="0">
                <a:solidFill>
                  <a:srgbClr val="FF0000"/>
                </a:solidFill>
                <a:latin typeface="宋体" panose="02010600030101010101" pitchFamily="2" charset="-122"/>
              </a:rPr>
              <a:t>每周星期六、日</a:t>
            </a:r>
            <a:r>
              <a:rPr lang="zh-CN" altLang="en-US" b="1" dirty="0" smtClean="0">
                <a:solidFill>
                  <a:srgbClr val="FF0000"/>
                </a:solidFill>
                <a:latin typeface="宋体" panose="02010600030101010101" pitchFamily="2" charset="-122"/>
              </a:rPr>
              <a:t>；</a:t>
            </a:r>
            <a:endParaRPr lang="en-US" altLang="zh-CN" b="1" dirty="0" smtClean="0">
              <a:solidFill>
                <a:srgbClr val="FF0000"/>
              </a:solidFill>
              <a:latin typeface="宋体" panose="02010600030101010101" pitchFamily="2" charset="-122"/>
            </a:endParaRPr>
          </a:p>
          <a:p>
            <a:pPr>
              <a:lnSpc>
                <a:spcPct val="200000"/>
              </a:lnSpc>
            </a:pPr>
            <a:r>
              <a:rPr lang="zh-CN" altLang="en-US" b="1" dirty="0" smtClean="0">
                <a:solidFill>
                  <a:prstClr val="black"/>
                </a:solidFill>
                <a:latin typeface="宋体" panose="02010600030101010101" pitchFamily="2" charset="-122"/>
              </a:rPr>
              <a:t>倒班</a:t>
            </a:r>
            <a:r>
              <a:rPr lang="zh-CN" altLang="en-US" b="1" dirty="0">
                <a:solidFill>
                  <a:prstClr val="black"/>
                </a:solidFill>
                <a:latin typeface="宋体" panose="02010600030101010101" pitchFamily="2" charset="-122"/>
              </a:rPr>
              <a:t>员工</a:t>
            </a:r>
            <a:r>
              <a:rPr lang="zh-CN" altLang="en-US" b="1" dirty="0">
                <a:solidFill>
                  <a:srgbClr val="FF0000"/>
                </a:solidFill>
                <a:latin typeface="宋体" panose="02010600030101010101" pitchFamily="2" charset="-122"/>
              </a:rPr>
              <a:t>按排班表</a:t>
            </a:r>
            <a:r>
              <a:rPr lang="zh-CN" altLang="en-US" b="1" dirty="0">
                <a:solidFill>
                  <a:prstClr val="black"/>
                </a:solidFill>
                <a:latin typeface="宋体" panose="02010600030101010101" pitchFamily="2" charset="-122"/>
              </a:rPr>
              <a:t>安排休息</a:t>
            </a:r>
            <a:r>
              <a:rPr lang="zh-CN" altLang="en-US" b="1" dirty="0" smtClean="0">
                <a:solidFill>
                  <a:prstClr val="black"/>
                </a:solidFill>
                <a:latin typeface="宋体" panose="02010600030101010101" pitchFamily="2" charset="-122"/>
              </a:rPr>
              <a:t>；</a:t>
            </a:r>
            <a:endParaRPr lang="en-US" altLang="zh-CN" b="1" dirty="0" smtClean="0">
              <a:solidFill>
                <a:prstClr val="black"/>
              </a:solidFill>
              <a:latin typeface="宋体" panose="02010600030101010101" pitchFamily="2" charset="-122"/>
            </a:endParaRPr>
          </a:p>
          <a:p>
            <a:pPr>
              <a:lnSpc>
                <a:spcPct val="200000"/>
              </a:lnSpc>
            </a:pPr>
            <a:r>
              <a:rPr lang="zh-CN" altLang="en-US" b="1" dirty="0" smtClean="0">
                <a:solidFill>
                  <a:prstClr val="black"/>
                </a:solidFill>
                <a:latin typeface="宋体" panose="02010600030101010101" pitchFamily="2" charset="-122"/>
              </a:rPr>
              <a:t>赴</a:t>
            </a:r>
            <a:r>
              <a:rPr lang="zh-CN" altLang="en-US" b="1" dirty="0">
                <a:solidFill>
                  <a:prstClr val="black"/>
                </a:solidFill>
                <a:latin typeface="宋体" panose="02010600030101010101" pitchFamily="2" charset="-122"/>
              </a:rPr>
              <a:t>外培训学习人员按所培单位的劳动工作制规定执行</a:t>
            </a:r>
            <a:r>
              <a:rPr lang="zh-CN" altLang="en-US" b="1" dirty="0" smtClean="0">
                <a:solidFill>
                  <a:prstClr val="black"/>
                </a:solidFill>
                <a:latin typeface="宋体" panose="02010600030101010101" pitchFamily="2" charset="-122"/>
              </a:rPr>
              <a:t>。</a:t>
            </a:r>
            <a:endParaRPr lang="en-US" altLang="zh-CN" b="1" dirty="0">
              <a:solidFill>
                <a:prstClr val="black"/>
              </a:solidFill>
              <a:latin typeface="宋体" panose="02010600030101010101" pitchFamily="2" charset="-122"/>
            </a:endParaRPr>
          </a:p>
          <a:p>
            <a:pPr>
              <a:lnSpc>
                <a:spcPct val="200000"/>
              </a:lnSpc>
            </a:pPr>
            <a:r>
              <a:rPr lang="zh-CN" altLang="en-US" sz="2000" b="1" dirty="0">
                <a:solidFill>
                  <a:prstClr val="black"/>
                </a:solidFill>
                <a:latin typeface="黑体" panose="02010609060101010101" pitchFamily="49" charset="-122"/>
                <a:ea typeface="黑体" panose="02010609060101010101" pitchFamily="49" charset="-122"/>
              </a:rPr>
              <a:t>（二）法定节假日</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200000"/>
              </a:lnSpc>
            </a:pPr>
            <a:r>
              <a:rPr lang="en-US" altLang="zh-CN" b="1" dirty="0" smtClean="0">
                <a:solidFill>
                  <a:prstClr val="black"/>
                </a:solidFill>
                <a:latin typeface="宋体" panose="02010600030101010101" pitchFamily="2" charset="-122"/>
              </a:rPr>
              <a:t>1</a:t>
            </a:r>
            <a:r>
              <a:rPr lang="zh-CN" altLang="en-US" b="1"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根据文莱规定安排员工法定节假日</a:t>
            </a:r>
            <a:r>
              <a:rPr lang="zh-CN" altLang="en-US" dirty="0" smtClean="0">
                <a:solidFill>
                  <a:prstClr val="black"/>
                </a:solidFill>
                <a:latin typeface="宋体" panose="02010600030101010101" pitchFamily="2" charset="-122"/>
              </a:rPr>
              <a:t>休息，</a:t>
            </a:r>
            <a:r>
              <a:rPr lang="zh-CN" altLang="en-US" dirty="0">
                <a:solidFill>
                  <a:prstClr val="black"/>
                </a:solidFill>
                <a:latin typeface="宋体" panose="02010600030101010101" pitchFamily="2" charset="-122"/>
              </a:rPr>
              <a:t>其中倒班员工在法定节假日（见表</a:t>
            </a:r>
            <a:r>
              <a:rPr lang="en-US" altLang="zh-CN" dirty="0">
                <a:solidFill>
                  <a:prstClr val="black"/>
                </a:solidFill>
                <a:latin typeface="宋体" panose="02010600030101010101" pitchFamily="2" charset="-122"/>
              </a:rPr>
              <a:t>1</a:t>
            </a:r>
            <a:r>
              <a:rPr lang="zh-CN" altLang="en-US" dirty="0">
                <a:solidFill>
                  <a:prstClr val="black"/>
                </a:solidFill>
                <a:latin typeface="宋体" panose="02010600030101010101" pitchFamily="2" charset="-122"/>
              </a:rPr>
              <a:t>）期间按原班次上班，</a:t>
            </a:r>
            <a:r>
              <a:rPr lang="zh-CN" altLang="en-US" b="1" dirty="0">
                <a:solidFill>
                  <a:prstClr val="black"/>
                </a:solidFill>
                <a:latin typeface="宋体" panose="02010600030101010101" pitchFamily="2" charset="-122"/>
              </a:rPr>
              <a:t>遇休班的，</a:t>
            </a:r>
            <a:r>
              <a:rPr lang="zh-CN" altLang="en-US" b="1" dirty="0" smtClean="0">
                <a:solidFill>
                  <a:prstClr val="black"/>
                </a:solidFill>
                <a:latin typeface="宋体" panose="02010600030101010101" pitchFamily="2" charset="-122"/>
              </a:rPr>
              <a:t>给予同等天数</a:t>
            </a:r>
            <a:r>
              <a:rPr lang="zh-CN" altLang="en-US" b="1" dirty="0">
                <a:solidFill>
                  <a:prstClr val="black"/>
                </a:solidFill>
                <a:latin typeface="宋体" panose="02010600030101010101" pitchFamily="2" charset="-122"/>
              </a:rPr>
              <a:t>的换休</a:t>
            </a:r>
            <a:r>
              <a:rPr lang="zh-CN" altLang="en-US" dirty="0">
                <a:solidFill>
                  <a:prstClr val="black"/>
                </a:solidFill>
                <a:latin typeface="宋体" panose="02010600030101010101" pitchFamily="2" charset="-122"/>
              </a:rPr>
              <a:t>。</a:t>
            </a:r>
            <a:endParaRPr lang="en-US" altLang="zh-CN" dirty="0" smtClean="0">
              <a:solidFill>
                <a:prstClr val="black"/>
              </a:solidFill>
              <a:latin typeface="宋体" panose="02010600030101010101" pitchFamily="2" charset="-122"/>
            </a:endParaRPr>
          </a:p>
          <a:p>
            <a:pPr>
              <a:lnSpc>
                <a:spcPct val="150000"/>
              </a:lnSpc>
            </a:pPr>
            <a:endParaRPr lang="en-US" altLang="zh-CN" sz="1600" b="1"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p:txBody>
      </p:sp>
      <p:sp>
        <p:nvSpPr>
          <p:cNvPr id="7" name="矩形 6"/>
          <p:cNvSpPr/>
          <p:nvPr/>
        </p:nvSpPr>
        <p:spPr>
          <a:xfrm>
            <a:off x="5931691" y="377370"/>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53789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4"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301332" y="1450496"/>
            <a:ext cx="3916363" cy="1015663"/>
          </a:xfrm>
          <a:prstGeom prst="rect">
            <a:avLst/>
          </a:prstGeom>
        </p:spPr>
        <p:txBody>
          <a:bodyPr>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二、员工招聘录用</a:t>
            </a:r>
          </a:p>
          <a:p>
            <a:pPr eaLnBrk="0" fontAlgn="base" latinLnBrk="1" hangingPunct="0">
              <a:spcBef>
                <a:spcPct val="0"/>
              </a:spcBef>
              <a:spcAft>
                <a:spcPct val="0"/>
              </a:spcAft>
              <a:defRPr/>
            </a:pP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5984141" y="496481"/>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732764" y="2226894"/>
            <a:ext cx="10425113" cy="4431983"/>
          </a:xfrm>
          <a:prstGeom prst="rect">
            <a:avLst/>
          </a:prstGeom>
        </p:spPr>
        <p:txBody>
          <a:bodyPr wrap="square">
            <a:spAutoFit/>
          </a:bodyPr>
          <a:lstStyle/>
          <a:p>
            <a:pPr>
              <a:lnSpc>
                <a:spcPct val="150000"/>
              </a:lnSpc>
            </a:pPr>
            <a:r>
              <a:rPr lang="zh-CN" altLang="en-US" sz="2400" b="1" dirty="0" smtClean="0">
                <a:latin typeface="黑体" panose="02010609060101010101" pitchFamily="49" charset="-122"/>
                <a:ea typeface="黑体" panose="02010609060101010101" pitchFamily="49" charset="-122"/>
              </a:rPr>
              <a:t>（三）</a:t>
            </a:r>
            <a:r>
              <a:rPr lang="zh-CN" altLang="en-US" sz="2400" b="1" dirty="0">
                <a:latin typeface="黑体" panose="02010609060101010101" pitchFamily="49" charset="-122"/>
                <a:ea typeface="黑体" panose="02010609060101010101" pitchFamily="49" charset="-122"/>
              </a:rPr>
              <a:t>招聘</a:t>
            </a:r>
            <a:r>
              <a:rPr lang="zh-CN" altLang="en-US" sz="2400" b="1" dirty="0" smtClean="0">
                <a:latin typeface="黑体" panose="02010609060101010101" pitchFamily="49" charset="-122"/>
                <a:ea typeface="黑体" panose="02010609060101010101" pitchFamily="49" charset="-122"/>
              </a:rPr>
              <a:t>渠道</a:t>
            </a:r>
            <a:endParaRPr lang="en-US" altLang="zh-CN" sz="2400" b="1" dirty="0" smtClean="0">
              <a:latin typeface="黑体" panose="02010609060101010101" pitchFamily="49" charset="-122"/>
              <a:ea typeface="黑体" panose="02010609060101010101" pitchFamily="49" charset="-122"/>
            </a:endParaRPr>
          </a:p>
          <a:p>
            <a:pPr>
              <a:lnSpc>
                <a:spcPct val="150000"/>
              </a:lnSpc>
            </a:pPr>
            <a:r>
              <a:rPr lang="zh-CN" altLang="en-US" sz="2000" b="1" dirty="0" smtClean="0">
                <a:solidFill>
                  <a:srgbClr val="FF0000"/>
                </a:solidFill>
              </a:rPr>
              <a:t>校园</a:t>
            </a:r>
            <a:r>
              <a:rPr lang="zh-CN" altLang="en-US" sz="2000" b="1" dirty="0">
                <a:solidFill>
                  <a:srgbClr val="FF0000"/>
                </a:solidFill>
              </a:rPr>
              <a:t>招聘、网络招聘、人才市场招聘会、猎头公司等</a:t>
            </a:r>
            <a:r>
              <a:rPr lang="zh-CN" altLang="en-US" sz="2000" b="1" dirty="0" smtClean="0">
                <a:solidFill>
                  <a:srgbClr val="FF0000"/>
                </a:solidFill>
              </a:rPr>
              <a:t>渠道。</a:t>
            </a:r>
            <a:endParaRPr lang="en-US" altLang="zh-CN" sz="2000" b="1" dirty="0">
              <a:solidFill>
                <a:srgbClr val="FF0000"/>
              </a:solidFill>
            </a:endParaRPr>
          </a:p>
          <a:p>
            <a:pPr>
              <a:lnSpc>
                <a:spcPct val="150000"/>
              </a:lnSpc>
            </a:pPr>
            <a:r>
              <a:rPr lang="zh-CN" altLang="en-US" sz="2400" b="1" dirty="0" smtClean="0">
                <a:latin typeface="黑体" panose="02010609060101010101" pitchFamily="49" charset="-122"/>
                <a:ea typeface="黑体" panose="02010609060101010101" pitchFamily="49" charset="-122"/>
              </a:rPr>
              <a:t>（</a:t>
            </a:r>
            <a:r>
              <a:rPr lang="zh-CN" altLang="en-US" sz="2400" b="1" dirty="0">
                <a:latin typeface="黑体" panose="02010609060101010101" pitchFamily="49" charset="-122"/>
                <a:ea typeface="黑体" panose="02010609060101010101" pitchFamily="49" charset="-122"/>
              </a:rPr>
              <a:t>四）招聘程序</a:t>
            </a:r>
            <a:endParaRPr lang="en-US" altLang="zh-CN" sz="2400" b="1" dirty="0" smtClean="0">
              <a:latin typeface="黑体" panose="02010609060101010101" pitchFamily="49" charset="-122"/>
              <a:ea typeface="黑体" panose="02010609060101010101" pitchFamily="49" charset="-122"/>
            </a:endParaRPr>
          </a:p>
          <a:p>
            <a:pPr>
              <a:lnSpc>
                <a:spcPct val="150000"/>
              </a:lnSpc>
            </a:pPr>
            <a:r>
              <a:rPr lang="en-US" altLang="zh-CN" sz="2000" b="1" dirty="0" smtClean="0"/>
              <a:t>  1 </a:t>
            </a:r>
            <a:r>
              <a:rPr lang="zh-CN" altLang="zh-CN" sz="2000" b="1" dirty="0" smtClean="0"/>
              <a:t>初步</a:t>
            </a:r>
            <a:r>
              <a:rPr lang="zh-CN" altLang="zh-CN" sz="2000" b="1" dirty="0"/>
              <a:t>筛选</a:t>
            </a:r>
          </a:p>
          <a:p>
            <a:pPr>
              <a:lnSpc>
                <a:spcPct val="150000"/>
              </a:lnSpc>
            </a:pPr>
            <a:r>
              <a:rPr lang="en-US" altLang="zh-CN" sz="2000" dirty="0" smtClean="0"/>
              <a:t> (</a:t>
            </a:r>
            <a:r>
              <a:rPr lang="en-US" altLang="zh-CN" sz="2000" dirty="0"/>
              <a:t>1</a:t>
            </a:r>
            <a:r>
              <a:rPr lang="en-US" altLang="zh-CN" sz="2000" dirty="0" smtClean="0"/>
              <a:t>)</a:t>
            </a:r>
            <a:r>
              <a:rPr lang="zh-CN" altLang="zh-CN" sz="2000" dirty="0" smtClean="0"/>
              <a:t>发布</a:t>
            </a:r>
            <a:r>
              <a:rPr lang="zh-CN" altLang="zh-CN" sz="2000" dirty="0"/>
              <a:t>招聘</a:t>
            </a:r>
            <a:r>
              <a:rPr lang="zh-CN" altLang="zh-CN" sz="2000" dirty="0" smtClean="0"/>
              <a:t>信息</a:t>
            </a:r>
            <a:r>
              <a:rPr lang="zh-CN" altLang="en-US" sz="2000" dirty="0" smtClean="0"/>
              <a:t>。    </a:t>
            </a:r>
            <a:r>
              <a:rPr lang="en-US" altLang="zh-CN" sz="2000" dirty="0" smtClean="0"/>
              <a:t>(</a:t>
            </a:r>
            <a:r>
              <a:rPr lang="en-US" altLang="zh-CN" sz="2000" dirty="0"/>
              <a:t>2</a:t>
            </a:r>
            <a:r>
              <a:rPr lang="en-US" altLang="zh-CN" sz="2000" dirty="0" smtClean="0"/>
              <a:t>)</a:t>
            </a:r>
            <a:r>
              <a:rPr lang="zh-CN" altLang="zh-CN" sz="2000" dirty="0" smtClean="0"/>
              <a:t>简历初筛。</a:t>
            </a:r>
            <a:r>
              <a:rPr lang="en-US" altLang="zh-CN" sz="2000" dirty="0"/>
              <a:t> </a:t>
            </a:r>
            <a:r>
              <a:rPr lang="en-US" altLang="zh-CN" sz="2000" dirty="0" smtClean="0"/>
              <a:t> (</a:t>
            </a:r>
            <a:r>
              <a:rPr lang="en-US" altLang="zh-CN" sz="2000" dirty="0"/>
              <a:t>3</a:t>
            </a:r>
            <a:r>
              <a:rPr lang="en-US" altLang="zh-CN" sz="2000" dirty="0" smtClean="0"/>
              <a:t>)</a:t>
            </a:r>
            <a:r>
              <a:rPr lang="zh-CN" altLang="zh-CN" sz="2000" dirty="0" smtClean="0"/>
              <a:t> 材料</a:t>
            </a:r>
            <a:r>
              <a:rPr lang="zh-CN" altLang="en-US" sz="2000" dirty="0" smtClean="0"/>
              <a:t>的</a:t>
            </a:r>
            <a:r>
              <a:rPr lang="zh-CN" altLang="zh-CN" sz="2000" dirty="0" smtClean="0"/>
              <a:t>甄别</a:t>
            </a:r>
            <a:r>
              <a:rPr lang="zh-CN" altLang="zh-CN" sz="2000" dirty="0"/>
              <a:t>、审查和初步</a:t>
            </a:r>
            <a:r>
              <a:rPr lang="zh-CN" altLang="zh-CN" sz="2000" dirty="0" smtClean="0"/>
              <a:t>筛选。</a:t>
            </a:r>
            <a:endParaRPr lang="zh-CN" altLang="zh-CN" sz="2000" dirty="0"/>
          </a:p>
          <a:p>
            <a:pPr>
              <a:lnSpc>
                <a:spcPct val="150000"/>
              </a:lnSpc>
            </a:pPr>
            <a:r>
              <a:rPr lang="en-US" altLang="zh-CN" sz="2000" dirty="0" smtClean="0"/>
              <a:t> </a:t>
            </a:r>
            <a:r>
              <a:rPr lang="en-US" altLang="zh-CN" sz="2000" b="1" dirty="0" smtClean="0"/>
              <a:t>2  </a:t>
            </a:r>
            <a:r>
              <a:rPr lang="zh-CN" altLang="zh-CN" sz="2000" b="1" dirty="0" smtClean="0"/>
              <a:t>笔试</a:t>
            </a:r>
            <a:endParaRPr lang="en-US" altLang="zh-CN" sz="2000" b="1" dirty="0" smtClean="0"/>
          </a:p>
          <a:p>
            <a:pPr>
              <a:lnSpc>
                <a:spcPct val="150000"/>
              </a:lnSpc>
            </a:pPr>
            <a:r>
              <a:rPr lang="en-US" altLang="zh-CN" sz="2000" dirty="0"/>
              <a:t>(1)</a:t>
            </a:r>
            <a:r>
              <a:rPr lang="zh-CN" altLang="zh-CN" sz="2000" dirty="0"/>
              <a:t> 专业知识和技能等的测试。</a:t>
            </a:r>
            <a:r>
              <a:rPr lang="en-US" altLang="zh-CN" sz="2000" dirty="0"/>
              <a:t>  (2)</a:t>
            </a:r>
            <a:r>
              <a:rPr lang="zh-CN" altLang="zh-CN" sz="2000" dirty="0"/>
              <a:t> 综合素质、价值取向、个性品质以及职业性向等的测试。</a:t>
            </a:r>
          </a:p>
          <a:p>
            <a:pPr>
              <a:lnSpc>
                <a:spcPct val="150000"/>
              </a:lnSpc>
            </a:pPr>
            <a:endParaRPr lang="en-US" altLang="zh-CN" sz="2000" b="1" dirty="0" smtClean="0"/>
          </a:p>
          <a:p>
            <a:pPr>
              <a:lnSpc>
                <a:spcPct val="150000"/>
              </a:lnSpc>
            </a:pPr>
            <a:endParaRPr lang="zh-CN" altLang="zh-CN" sz="2000" b="1" dirty="0"/>
          </a:p>
        </p:txBody>
      </p:sp>
    </p:spTree>
    <p:extLst>
      <p:ext uri="{BB962C8B-B14F-4D97-AF65-F5344CB8AC3E}">
        <p14:creationId xmlns:p14="http://schemas.microsoft.com/office/powerpoint/2010/main" val="135774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258582" y="1287767"/>
            <a:ext cx="3916363" cy="1015663"/>
          </a:xfrm>
          <a:prstGeom prst="rect">
            <a:avLst/>
          </a:prstGeom>
        </p:spPr>
        <p:txBody>
          <a:bodyPr>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二、员工招聘录用</a:t>
            </a:r>
          </a:p>
          <a:p>
            <a:pPr eaLnBrk="0" fontAlgn="base" latinLnBrk="1" hangingPunct="0">
              <a:spcBef>
                <a:spcPct val="0"/>
              </a:spcBef>
              <a:spcAft>
                <a:spcPct val="0"/>
              </a:spcAft>
              <a:defRPr/>
            </a:pP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5924109" y="377371"/>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547246" y="1652570"/>
            <a:ext cx="10753727" cy="4708981"/>
          </a:xfrm>
          <a:prstGeom prst="rect">
            <a:avLst/>
          </a:prstGeom>
        </p:spPr>
        <p:txBody>
          <a:bodyPr wrap="square">
            <a:spAutoFit/>
          </a:bodyPr>
          <a:lstStyle/>
          <a:p>
            <a:pPr>
              <a:lnSpc>
                <a:spcPct val="150000"/>
              </a:lnSpc>
            </a:pPr>
            <a:r>
              <a:rPr lang="en-US" altLang="zh-CN" sz="2000" b="1" dirty="0" smtClean="0"/>
              <a:t>3 </a:t>
            </a:r>
            <a:r>
              <a:rPr lang="zh-CN" altLang="zh-CN" sz="2000" b="1" dirty="0" smtClean="0"/>
              <a:t>面试</a:t>
            </a:r>
            <a:endParaRPr lang="en-US" altLang="zh-CN" sz="2000" b="1" dirty="0" smtClean="0"/>
          </a:p>
          <a:p>
            <a:pPr>
              <a:lnSpc>
                <a:spcPct val="150000"/>
              </a:lnSpc>
            </a:pPr>
            <a:r>
              <a:rPr lang="zh-CN" altLang="zh-CN" sz="2000" b="1" dirty="0" smtClean="0">
                <a:solidFill>
                  <a:srgbClr val="FF0000"/>
                </a:solidFill>
              </a:rPr>
              <a:t>技能操作序列主操及以下人员由各部门自行组织面试</a:t>
            </a:r>
            <a:r>
              <a:rPr lang="zh-CN" altLang="zh-CN" sz="2000" dirty="0" smtClean="0"/>
              <a:t>，</a:t>
            </a:r>
            <a:endParaRPr lang="en-US" altLang="zh-CN" sz="2000" dirty="0" smtClean="0"/>
          </a:p>
          <a:p>
            <a:pPr>
              <a:lnSpc>
                <a:spcPct val="150000"/>
              </a:lnSpc>
            </a:pPr>
            <a:r>
              <a:rPr lang="zh-CN" altLang="zh-CN" sz="2000" b="1" dirty="0" smtClean="0">
                <a:solidFill>
                  <a:srgbClr val="FF0000"/>
                </a:solidFill>
              </a:rPr>
              <a:t>副班长及以上</a:t>
            </a:r>
            <a:r>
              <a:rPr lang="zh-CN" altLang="zh-CN" sz="2000" dirty="0" smtClean="0"/>
              <a:t>人员由人力资源部组织面试，用人部门参加；</a:t>
            </a:r>
            <a:endParaRPr lang="en-US" altLang="zh-CN" sz="2000" dirty="0" smtClean="0"/>
          </a:p>
          <a:p>
            <a:pPr>
              <a:lnSpc>
                <a:spcPct val="150000"/>
              </a:lnSpc>
            </a:pPr>
            <a:r>
              <a:rPr lang="zh-CN" altLang="zh-CN" sz="2000" b="1" dirty="0" smtClean="0">
                <a:solidFill>
                  <a:srgbClr val="FF0000"/>
                </a:solidFill>
              </a:rPr>
              <a:t>专业技术、经营管理序列</a:t>
            </a:r>
            <a:r>
              <a:rPr lang="zh-CN" altLang="zh-CN" sz="2000" dirty="0" smtClean="0"/>
              <a:t>由人力资源部组织面试，用人部门参加</a:t>
            </a:r>
            <a:r>
              <a:rPr lang="zh-CN" altLang="en-US" sz="2000" dirty="0" smtClean="0"/>
              <a:t>；</a:t>
            </a:r>
            <a:endParaRPr lang="en-US" altLang="zh-CN" sz="2000" dirty="0" smtClean="0"/>
          </a:p>
          <a:p>
            <a:pPr>
              <a:lnSpc>
                <a:spcPct val="150000"/>
              </a:lnSpc>
            </a:pPr>
            <a:r>
              <a:rPr lang="zh-CN" altLang="zh-CN" sz="2000" dirty="0" smtClean="0"/>
              <a:t>其中</a:t>
            </a:r>
            <a:r>
              <a:rPr lang="zh-CN" altLang="zh-CN" sz="2000" b="1" dirty="0" smtClean="0">
                <a:solidFill>
                  <a:srgbClr val="FF0000"/>
                </a:solidFill>
              </a:rPr>
              <a:t>工程师及以上</a:t>
            </a:r>
            <a:r>
              <a:rPr lang="zh-CN" altLang="zh-CN" sz="2000" dirty="0" smtClean="0"/>
              <a:t>人员须由副总（副总工）参与面试</a:t>
            </a:r>
            <a:r>
              <a:rPr lang="zh-CN" altLang="en-US" sz="2000" dirty="0" smtClean="0"/>
              <a:t>；</a:t>
            </a:r>
            <a:r>
              <a:rPr lang="en-US" altLang="zh-CN" sz="2000" dirty="0"/>
              <a:t> </a:t>
            </a:r>
            <a:r>
              <a:rPr lang="en-US" altLang="zh-CN" sz="2000" dirty="0" smtClean="0"/>
              <a:t> </a:t>
            </a:r>
            <a:r>
              <a:rPr lang="zh-CN" altLang="zh-CN" sz="2000" b="1" dirty="0" smtClean="0">
                <a:solidFill>
                  <a:srgbClr val="FF0000"/>
                </a:solidFill>
              </a:rPr>
              <a:t>副部长以上</a:t>
            </a:r>
            <a:r>
              <a:rPr lang="zh-CN" altLang="zh-CN" sz="2000" dirty="0" smtClean="0"/>
              <a:t>人员须由</a:t>
            </a:r>
            <a:r>
              <a:rPr lang="en-US" altLang="zh-CN" sz="2000" dirty="0" smtClean="0"/>
              <a:t>CEO</a:t>
            </a:r>
            <a:r>
              <a:rPr lang="zh-CN" altLang="zh-CN" sz="2000" dirty="0" smtClean="0"/>
              <a:t>参与面试。</a:t>
            </a:r>
            <a:r>
              <a:rPr lang="en-US" altLang="zh-CN" sz="2000" dirty="0" smtClean="0"/>
              <a:t> </a:t>
            </a:r>
            <a:endParaRPr lang="zh-CN" altLang="zh-CN" sz="2000" dirty="0" smtClean="0"/>
          </a:p>
          <a:p>
            <a:pPr>
              <a:lnSpc>
                <a:spcPct val="150000"/>
              </a:lnSpc>
            </a:pPr>
            <a:r>
              <a:rPr lang="en-US" altLang="zh-CN" sz="2000" b="1" dirty="0" smtClean="0"/>
              <a:t>4</a:t>
            </a:r>
            <a:r>
              <a:rPr lang="zh-CN" altLang="zh-CN" sz="2000" b="1" dirty="0" smtClean="0"/>
              <a:t>审批</a:t>
            </a:r>
            <a:r>
              <a:rPr lang="en-US" altLang="zh-CN" sz="2000" b="1" dirty="0" smtClean="0"/>
              <a:t> </a:t>
            </a:r>
            <a:r>
              <a:rPr lang="en-US" altLang="zh-CN" sz="2000" dirty="0" smtClean="0"/>
              <a:t> </a:t>
            </a:r>
            <a:r>
              <a:rPr lang="zh-CN" altLang="en-US" sz="2000" dirty="0" smtClean="0"/>
              <a:t>报</a:t>
            </a:r>
            <a:r>
              <a:rPr lang="en-US" altLang="zh-CN" sz="2000" dirty="0" smtClean="0"/>
              <a:t>CEO</a:t>
            </a:r>
            <a:r>
              <a:rPr lang="zh-CN" altLang="en-US" sz="2000" dirty="0" smtClean="0"/>
              <a:t>审批。</a:t>
            </a:r>
            <a:endParaRPr lang="zh-CN" altLang="zh-CN" sz="2000" dirty="0" smtClean="0"/>
          </a:p>
          <a:p>
            <a:pPr>
              <a:lnSpc>
                <a:spcPct val="150000"/>
              </a:lnSpc>
            </a:pPr>
            <a:r>
              <a:rPr lang="en-US" altLang="zh-CN" sz="2000" b="1" dirty="0" smtClean="0"/>
              <a:t>5</a:t>
            </a:r>
            <a:r>
              <a:rPr lang="zh-CN" altLang="zh-CN" sz="2000" b="1" dirty="0" smtClean="0"/>
              <a:t>体检</a:t>
            </a:r>
            <a:r>
              <a:rPr lang="en-US" altLang="zh-CN" sz="2000" b="1" dirty="0" smtClean="0"/>
              <a:t>  </a:t>
            </a:r>
            <a:r>
              <a:rPr lang="en-US" altLang="zh-CN" sz="2000" dirty="0" smtClean="0"/>
              <a:t> </a:t>
            </a:r>
            <a:r>
              <a:rPr lang="zh-CN" altLang="en-US" sz="2000" dirty="0" smtClean="0"/>
              <a:t>按文莱国相关要求进行体检。</a:t>
            </a:r>
            <a:endParaRPr lang="zh-CN" altLang="zh-CN" sz="2000" dirty="0" smtClean="0"/>
          </a:p>
          <a:p>
            <a:pPr>
              <a:lnSpc>
                <a:spcPct val="150000"/>
              </a:lnSpc>
            </a:pPr>
            <a:r>
              <a:rPr lang="en-US" altLang="zh-CN" sz="2000" b="1" dirty="0" smtClean="0"/>
              <a:t>6</a:t>
            </a:r>
            <a:r>
              <a:rPr lang="zh-CN" altLang="zh-CN" sz="2000" b="1" dirty="0" smtClean="0"/>
              <a:t>录用</a:t>
            </a:r>
            <a:r>
              <a:rPr lang="en-US" altLang="zh-CN" sz="2000" b="1" dirty="0" smtClean="0"/>
              <a:t>  </a:t>
            </a:r>
            <a:r>
              <a:rPr lang="zh-CN" altLang="zh-CN" sz="2000" dirty="0" smtClean="0"/>
              <a:t>发送正式录用函，录用人员为应届生的，发送邀请函，并签订就业协议，同时</a:t>
            </a:r>
            <a:r>
              <a:rPr lang="zh-CN" altLang="zh-CN" sz="2000" b="1" dirty="0" smtClean="0">
                <a:solidFill>
                  <a:srgbClr val="FF0000"/>
                </a:solidFill>
              </a:rPr>
              <a:t>约定违约金（大专生人民币</a:t>
            </a:r>
            <a:r>
              <a:rPr lang="en-US" altLang="zh-CN" sz="2000" b="1" dirty="0" smtClean="0">
                <a:solidFill>
                  <a:srgbClr val="FF0000"/>
                </a:solidFill>
              </a:rPr>
              <a:t>2000</a:t>
            </a:r>
            <a:r>
              <a:rPr lang="zh-CN" altLang="zh-CN" sz="2000" b="1" dirty="0" smtClean="0">
                <a:solidFill>
                  <a:srgbClr val="FF0000"/>
                </a:solidFill>
              </a:rPr>
              <a:t>元，本科及以上学历毕业生人民币</a:t>
            </a:r>
            <a:r>
              <a:rPr lang="en-US" altLang="zh-CN" sz="2000" b="1" dirty="0" smtClean="0">
                <a:solidFill>
                  <a:srgbClr val="FF0000"/>
                </a:solidFill>
              </a:rPr>
              <a:t>3000</a:t>
            </a:r>
            <a:r>
              <a:rPr lang="zh-CN" altLang="zh-CN" sz="2000" b="1" dirty="0" smtClean="0">
                <a:solidFill>
                  <a:srgbClr val="FF0000"/>
                </a:solidFill>
              </a:rPr>
              <a:t>元）。</a:t>
            </a:r>
          </a:p>
          <a:p>
            <a:pPr>
              <a:lnSpc>
                <a:spcPct val="150000"/>
              </a:lnSpc>
            </a:pPr>
            <a:r>
              <a:rPr lang="en-US" altLang="zh-CN" sz="2000" b="1" dirty="0" smtClean="0"/>
              <a:t>7 </a:t>
            </a:r>
            <a:r>
              <a:rPr lang="zh-CN" altLang="zh-CN" sz="2000" b="1" dirty="0" smtClean="0"/>
              <a:t>背调</a:t>
            </a:r>
            <a:r>
              <a:rPr lang="en-US" altLang="zh-CN" sz="2000" b="1" dirty="0" smtClean="0"/>
              <a:t>  </a:t>
            </a:r>
            <a:r>
              <a:rPr lang="zh-CN" altLang="zh-CN" sz="2000" dirty="0" smtClean="0"/>
              <a:t>人力资源部对关键岗位人员进行背调。</a:t>
            </a:r>
          </a:p>
        </p:txBody>
      </p:sp>
    </p:spTree>
    <p:extLst>
      <p:ext uri="{BB962C8B-B14F-4D97-AF65-F5344CB8AC3E}">
        <p14:creationId xmlns:p14="http://schemas.microsoft.com/office/powerpoint/2010/main" val="294846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08" y="1360780"/>
            <a:ext cx="3916363" cy="1138773"/>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三</a:t>
            </a:r>
            <a:r>
              <a:rPr lang="zh-CN" altLang="en-US" sz="2800" b="1" kern="0" dirty="0">
                <a:latin typeface="微软雅黑" panose="020B0503020204020204" charset="-122"/>
                <a:ea typeface="微软雅黑" panose="020B0503020204020204" charset="-122"/>
              </a:rPr>
              <a:t>、新入职人员管理</a:t>
            </a:r>
          </a:p>
          <a:p>
            <a:pPr eaLnBrk="0" fontAlgn="base" latinLnBrk="1" hangingPunct="0">
              <a:spcBef>
                <a:spcPct val="0"/>
              </a:spcBef>
              <a:spcAft>
                <a:spcPct val="0"/>
              </a:spcAft>
              <a:defRPr/>
            </a:pPr>
            <a:endParaRPr lang="zh-CN" altLang="en-US" sz="40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133514" y="377371"/>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616740" y="2079670"/>
            <a:ext cx="10629897" cy="3416320"/>
          </a:xfrm>
          <a:prstGeom prst="rect">
            <a:avLst/>
          </a:prstGeom>
        </p:spPr>
        <p:txBody>
          <a:bodyPr wrap="square">
            <a:spAutoFit/>
          </a:bodyPr>
          <a:lstStyle/>
          <a:p>
            <a:pPr>
              <a:lnSpc>
                <a:spcPct val="150000"/>
              </a:lnSpc>
            </a:pPr>
            <a:r>
              <a:rPr lang="zh-CN" altLang="en-US" sz="2400" b="1" dirty="0">
                <a:latin typeface="黑体" panose="02010609060101010101" pitchFamily="49" charset="-122"/>
                <a:ea typeface="黑体" panose="02010609060101010101" pitchFamily="49" charset="-122"/>
              </a:rPr>
              <a:t>（一）入职</a:t>
            </a:r>
            <a:r>
              <a:rPr lang="zh-CN" altLang="en-US" sz="2400" b="1" dirty="0" smtClean="0">
                <a:latin typeface="黑体" panose="02010609060101010101" pitchFamily="49" charset="-122"/>
                <a:ea typeface="黑体" panose="02010609060101010101" pitchFamily="49" charset="-122"/>
              </a:rPr>
              <a:t>手续</a:t>
            </a:r>
            <a:endParaRPr lang="en-US" altLang="zh-CN" sz="2400" b="1" dirty="0" smtClean="0">
              <a:latin typeface="黑体" panose="02010609060101010101" pitchFamily="49" charset="-122"/>
              <a:ea typeface="黑体" panose="02010609060101010101" pitchFamily="49" charset="-122"/>
            </a:endParaRPr>
          </a:p>
          <a:p>
            <a:pPr>
              <a:lnSpc>
                <a:spcPct val="150000"/>
              </a:lnSpc>
            </a:pPr>
            <a:r>
              <a:rPr lang="en-US" altLang="zh-CN" sz="2400" b="1" dirty="0" smtClean="0"/>
              <a:t> </a:t>
            </a:r>
            <a:r>
              <a:rPr lang="en-US" altLang="zh-CN" sz="2400" b="1" dirty="0" smtClean="0">
                <a:solidFill>
                  <a:srgbClr val="FF0000"/>
                </a:solidFill>
              </a:rPr>
              <a:t>1  </a:t>
            </a:r>
            <a:r>
              <a:rPr lang="zh-CN" altLang="zh-CN" sz="2400" b="1" dirty="0" smtClean="0">
                <a:solidFill>
                  <a:srgbClr val="FF0000"/>
                </a:solidFill>
              </a:rPr>
              <a:t>新</a:t>
            </a:r>
            <a:r>
              <a:rPr lang="zh-CN" altLang="zh-CN" sz="2400" b="1" dirty="0">
                <a:solidFill>
                  <a:srgbClr val="FF0000"/>
                </a:solidFill>
              </a:rPr>
              <a:t>入职人员</a:t>
            </a:r>
            <a:r>
              <a:rPr lang="zh-CN" altLang="zh-CN" sz="2400" b="1" dirty="0" smtClean="0">
                <a:solidFill>
                  <a:srgbClr val="FF0000"/>
                </a:solidFill>
              </a:rPr>
              <a:t>携带</a:t>
            </a:r>
            <a:r>
              <a:rPr lang="zh-CN" altLang="en-US" sz="2400" b="1" dirty="0" smtClean="0">
                <a:solidFill>
                  <a:srgbClr val="FF0000"/>
                </a:solidFill>
              </a:rPr>
              <a:t>的</a:t>
            </a:r>
            <a:r>
              <a:rPr lang="zh-CN" altLang="zh-CN" sz="2400" b="1" dirty="0" smtClean="0">
                <a:solidFill>
                  <a:srgbClr val="FF0000"/>
                </a:solidFill>
              </a:rPr>
              <a:t>材料</a:t>
            </a:r>
            <a:r>
              <a:rPr lang="en-US" altLang="zh-CN" sz="2400" b="1" dirty="0" smtClean="0">
                <a:solidFill>
                  <a:srgbClr val="FF0000"/>
                </a:solidFill>
              </a:rPr>
              <a:t> </a:t>
            </a:r>
            <a:endParaRPr lang="zh-CN" altLang="zh-CN" sz="2400" b="1" dirty="0">
              <a:solidFill>
                <a:srgbClr val="FF0000"/>
              </a:solidFill>
            </a:endParaRPr>
          </a:p>
          <a:p>
            <a:pPr>
              <a:lnSpc>
                <a:spcPct val="150000"/>
              </a:lnSpc>
            </a:pPr>
            <a:r>
              <a:rPr lang="zh-CN" altLang="zh-CN" sz="2400" dirty="0" smtClean="0"/>
              <a:t>身份</a:t>
            </a:r>
            <a:r>
              <a:rPr lang="zh-CN" altLang="en-US" sz="2400" dirty="0" smtClean="0"/>
              <a:t>证、</a:t>
            </a:r>
            <a:r>
              <a:rPr lang="zh-CN" altLang="zh-CN" sz="2400" dirty="0" smtClean="0"/>
              <a:t>照片</a:t>
            </a:r>
            <a:r>
              <a:rPr lang="zh-CN" altLang="en-US" sz="2400" dirty="0" smtClean="0"/>
              <a:t>、</a:t>
            </a:r>
            <a:r>
              <a:rPr lang="zh-CN" altLang="zh-CN" sz="2400" dirty="0" smtClean="0"/>
              <a:t>毕业</a:t>
            </a:r>
            <a:r>
              <a:rPr lang="zh-CN" altLang="zh-CN" sz="2400" dirty="0"/>
              <a:t>证／学位</a:t>
            </a:r>
            <a:r>
              <a:rPr lang="zh-CN" altLang="zh-CN" sz="2400" dirty="0" smtClean="0"/>
              <a:t>证书</a:t>
            </a:r>
            <a:r>
              <a:rPr lang="zh-CN" altLang="en-US" sz="2400" dirty="0" smtClean="0"/>
              <a:t>、</a:t>
            </a:r>
            <a:r>
              <a:rPr lang="zh-CN" altLang="zh-CN" sz="2400" dirty="0" smtClean="0"/>
              <a:t>专业</a:t>
            </a:r>
            <a:r>
              <a:rPr lang="zh-CN" altLang="zh-CN" sz="2400" dirty="0"/>
              <a:t>资质</a:t>
            </a:r>
            <a:r>
              <a:rPr lang="zh-CN" altLang="zh-CN" sz="2400" dirty="0" smtClean="0"/>
              <a:t>证书</a:t>
            </a:r>
            <a:r>
              <a:rPr lang="zh-CN" altLang="en-US" sz="2400" dirty="0" smtClean="0"/>
              <a:t>、</a:t>
            </a:r>
            <a:r>
              <a:rPr lang="zh-CN" altLang="zh-CN" sz="2400" dirty="0" smtClean="0"/>
              <a:t>医院</a:t>
            </a:r>
            <a:r>
              <a:rPr lang="zh-CN" altLang="zh-CN" sz="2400" dirty="0"/>
              <a:t>体检</a:t>
            </a:r>
            <a:r>
              <a:rPr lang="zh-CN" altLang="zh-CN" sz="2400" dirty="0" smtClean="0"/>
              <a:t>报告</a:t>
            </a:r>
            <a:r>
              <a:rPr lang="zh-CN" altLang="en-US" sz="2400" dirty="0" smtClean="0"/>
              <a:t>、</a:t>
            </a:r>
            <a:r>
              <a:rPr lang="zh-CN" altLang="zh-CN" sz="2400" dirty="0" smtClean="0"/>
              <a:t>原</a:t>
            </a:r>
            <a:r>
              <a:rPr lang="zh-CN" altLang="zh-CN" sz="2400" dirty="0"/>
              <a:t>单位解除合同</a:t>
            </a:r>
            <a:r>
              <a:rPr lang="zh-CN" altLang="zh-CN" sz="2400" dirty="0" smtClean="0"/>
              <a:t>证明</a:t>
            </a:r>
            <a:r>
              <a:rPr lang="zh-CN" altLang="en-US" sz="2400" dirty="0" smtClean="0"/>
              <a:t>、</a:t>
            </a:r>
            <a:r>
              <a:rPr lang="zh-CN" altLang="zh-CN" sz="2400" dirty="0" smtClean="0"/>
              <a:t>薪资</a:t>
            </a:r>
            <a:r>
              <a:rPr lang="zh-CN" altLang="zh-CN" sz="2400" dirty="0"/>
              <a:t>证明或个人完税</a:t>
            </a:r>
            <a:r>
              <a:rPr lang="zh-CN" altLang="zh-CN" sz="2400" dirty="0" smtClean="0"/>
              <a:t>证明</a:t>
            </a:r>
            <a:r>
              <a:rPr lang="zh-CN" altLang="en-US" sz="2400" dirty="0"/>
              <a:t>、</a:t>
            </a:r>
            <a:r>
              <a:rPr lang="zh-CN" altLang="zh-CN" sz="2400" dirty="0" smtClean="0"/>
              <a:t>出国护照（请提前办理）</a:t>
            </a:r>
            <a:r>
              <a:rPr lang="zh-CN" altLang="en-US" sz="2400" dirty="0" smtClean="0"/>
              <a:t>等</a:t>
            </a:r>
            <a:r>
              <a:rPr lang="zh-CN" altLang="zh-CN" sz="2400" dirty="0" smtClean="0"/>
              <a:t>；</a:t>
            </a:r>
          </a:p>
          <a:p>
            <a:pPr>
              <a:lnSpc>
                <a:spcPct val="150000"/>
              </a:lnSpc>
            </a:pPr>
            <a:r>
              <a:rPr lang="en-US" altLang="zh-CN" sz="2400" b="1" dirty="0" smtClean="0"/>
              <a:t>2 </a:t>
            </a:r>
            <a:r>
              <a:rPr lang="zh-CN" altLang="zh-CN" sz="2400" b="1" dirty="0" smtClean="0"/>
              <a:t>人力资源部对</a:t>
            </a:r>
            <a:r>
              <a:rPr lang="zh-CN" altLang="zh-CN" sz="2400" b="1" dirty="0"/>
              <a:t>新入职人员资料进行审核</a:t>
            </a:r>
            <a:r>
              <a:rPr lang="zh-CN" altLang="zh-CN" sz="2400" b="1" dirty="0" smtClean="0"/>
              <a:t>，复印</a:t>
            </a:r>
            <a:r>
              <a:rPr lang="zh-CN" altLang="zh-CN" sz="2400" b="1" dirty="0"/>
              <a:t>整理</a:t>
            </a:r>
            <a:r>
              <a:rPr lang="zh-CN" altLang="zh-CN" sz="2400" b="1" dirty="0" smtClean="0"/>
              <a:t>归档</a:t>
            </a:r>
            <a:r>
              <a:rPr lang="en-US" altLang="zh-CN" sz="2400" b="1" dirty="0" smtClean="0"/>
              <a:t> </a:t>
            </a:r>
            <a:r>
              <a:rPr lang="zh-CN" altLang="en-US" sz="2400" b="1" dirty="0" smtClean="0"/>
              <a:t>。</a:t>
            </a:r>
            <a:endParaRPr lang="zh-CN" altLang="zh-CN" sz="2400" b="1" dirty="0"/>
          </a:p>
          <a:p>
            <a:pPr>
              <a:lnSpc>
                <a:spcPct val="150000"/>
              </a:lnSpc>
            </a:pPr>
            <a:r>
              <a:rPr lang="en-US" altLang="zh-CN" sz="2400" b="1" dirty="0" smtClean="0"/>
              <a:t>3  </a:t>
            </a:r>
            <a:r>
              <a:rPr lang="zh-CN" altLang="zh-CN" sz="2400" b="1" dirty="0" smtClean="0"/>
              <a:t>入</a:t>
            </a:r>
            <a:r>
              <a:rPr lang="zh-CN" altLang="zh-CN" sz="2400" b="1" dirty="0"/>
              <a:t>职手续具体见《入职指引》</a:t>
            </a:r>
            <a:r>
              <a:rPr lang="zh-CN" altLang="zh-CN" sz="2400" b="1" dirty="0" smtClean="0"/>
              <a:t>。</a:t>
            </a:r>
            <a:endParaRPr lang="zh-CN" altLang="zh-CN" sz="2400" b="1" dirty="0"/>
          </a:p>
        </p:txBody>
      </p:sp>
    </p:spTree>
    <p:extLst>
      <p:ext uri="{BB962C8B-B14F-4D97-AF65-F5344CB8AC3E}">
        <p14:creationId xmlns:p14="http://schemas.microsoft.com/office/powerpoint/2010/main" val="159319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08" y="1360780"/>
            <a:ext cx="3916363" cy="1015663"/>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三</a:t>
            </a:r>
            <a:r>
              <a:rPr lang="zh-CN" altLang="en-US" sz="2400" b="1" kern="0" dirty="0">
                <a:latin typeface="微软雅黑" panose="020B0503020204020204" charset="-122"/>
                <a:ea typeface="微软雅黑" panose="020B0503020204020204" charset="-122"/>
              </a:rPr>
              <a:t>、新入职人员管理</a:t>
            </a:r>
          </a:p>
          <a:p>
            <a:pPr eaLnBrk="0" fontAlgn="base" latinLnBrk="1" hangingPunct="0">
              <a:spcBef>
                <a:spcPct val="0"/>
              </a:spcBef>
              <a:spcAft>
                <a:spcPct val="0"/>
              </a:spcAft>
              <a:defRPr/>
            </a:pP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5931688" y="449361"/>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616740" y="1615434"/>
            <a:ext cx="10629897" cy="4247317"/>
          </a:xfrm>
          <a:prstGeom prst="rect">
            <a:avLst/>
          </a:prstGeom>
        </p:spPr>
        <p:txBody>
          <a:bodyPr wrap="square">
            <a:spAutoFit/>
          </a:bodyPr>
          <a:lstStyle/>
          <a:p>
            <a:pPr>
              <a:lnSpc>
                <a:spcPct val="150000"/>
              </a:lnSpc>
            </a:pPr>
            <a:r>
              <a:rPr lang="zh-CN" altLang="en-US" sz="2000" b="1" dirty="0" smtClean="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二）入职</a:t>
            </a:r>
            <a:r>
              <a:rPr lang="zh-CN" altLang="en-US" sz="2000" b="1" dirty="0" smtClean="0">
                <a:latin typeface="黑体" panose="02010609060101010101" pitchFamily="49" charset="-122"/>
                <a:ea typeface="黑体" panose="02010609060101010101" pitchFamily="49" charset="-122"/>
              </a:rPr>
              <a:t>培训</a:t>
            </a:r>
            <a:endParaRPr lang="en-US" altLang="zh-CN" sz="2000" b="1" dirty="0" smtClean="0">
              <a:latin typeface="黑体" panose="02010609060101010101" pitchFamily="49" charset="-122"/>
              <a:ea typeface="黑体" panose="02010609060101010101" pitchFamily="49" charset="-122"/>
            </a:endParaRPr>
          </a:p>
          <a:p>
            <a:pPr>
              <a:lnSpc>
                <a:spcPct val="150000"/>
              </a:lnSpc>
            </a:pPr>
            <a:r>
              <a:rPr lang="en-US" altLang="zh-CN" dirty="0" smtClean="0"/>
              <a:t> </a:t>
            </a:r>
            <a:r>
              <a:rPr lang="en-US" altLang="zh-CN" sz="2000" dirty="0" smtClean="0"/>
              <a:t>1 </a:t>
            </a:r>
            <a:r>
              <a:rPr lang="zh-CN" altLang="zh-CN" sz="2000" dirty="0" smtClean="0"/>
              <a:t>新员工</a:t>
            </a:r>
            <a:r>
              <a:rPr lang="zh-CN" altLang="zh-CN" sz="2000" b="1" dirty="0" smtClean="0">
                <a:solidFill>
                  <a:srgbClr val="FF0000"/>
                </a:solidFill>
              </a:rPr>
              <a:t>入职</a:t>
            </a:r>
            <a:r>
              <a:rPr lang="zh-CN" altLang="en-US" sz="2000" b="1" dirty="0">
                <a:solidFill>
                  <a:srgbClr val="FF0000"/>
                </a:solidFill>
              </a:rPr>
              <a:t>的</a:t>
            </a:r>
            <a:r>
              <a:rPr lang="zh-CN" altLang="zh-CN" sz="2000" b="1" dirty="0" smtClean="0">
                <a:solidFill>
                  <a:srgbClr val="FF0000"/>
                </a:solidFill>
              </a:rPr>
              <a:t>培训</a:t>
            </a:r>
            <a:r>
              <a:rPr lang="zh-CN" altLang="zh-CN" sz="2000" b="1" dirty="0">
                <a:solidFill>
                  <a:srgbClr val="FF0000"/>
                </a:solidFill>
              </a:rPr>
              <a:t>时间</a:t>
            </a:r>
            <a:r>
              <a:rPr lang="en-US" altLang="zh-CN" sz="2000" b="1" dirty="0">
                <a:solidFill>
                  <a:srgbClr val="FF0000"/>
                </a:solidFill>
              </a:rPr>
              <a:t>3-5</a:t>
            </a:r>
            <a:r>
              <a:rPr lang="zh-CN" altLang="zh-CN" sz="2000" b="1" dirty="0">
                <a:solidFill>
                  <a:srgbClr val="FF0000"/>
                </a:solidFill>
              </a:rPr>
              <a:t>个</a:t>
            </a:r>
            <a:r>
              <a:rPr lang="zh-CN" altLang="zh-CN" sz="2000" b="1" dirty="0" smtClean="0">
                <a:solidFill>
                  <a:srgbClr val="FF0000"/>
                </a:solidFill>
              </a:rPr>
              <a:t>工作日</a:t>
            </a:r>
            <a:r>
              <a:rPr lang="zh-CN" altLang="en-US" sz="2000" b="1" dirty="0"/>
              <a:t>，</a:t>
            </a:r>
            <a:r>
              <a:rPr lang="en-US" altLang="zh-CN" sz="2000" b="1" dirty="0" smtClean="0"/>
              <a:t>  </a:t>
            </a:r>
            <a:r>
              <a:rPr lang="zh-CN" altLang="zh-CN" sz="2000" b="1" dirty="0" smtClean="0"/>
              <a:t>一周内</a:t>
            </a:r>
            <a:r>
              <a:rPr lang="zh-CN" altLang="zh-CN" sz="2000" dirty="0"/>
              <a:t>完成。</a:t>
            </a:r>
          </a:p>
          <a:p>
            <a:pPr>
              <a:lnSpc>
                <a:spcPct val="150000"/>
              </a:lnSpc>
            </a:pPr>
            <a:r>
              <a:rPr lang="en-US" altLang="zh-CN" sz="2000" dirty="0" smtClean="0"/>
              <a:t> 2 </a:t>
            </a:r>
            <a:r>
              <a:rPr lang="zh-CN" altLang="zh-CN" sz="2000" dirty="0" smtClean="0"/>
              <a:t>入</a:t>
            </a:r>
            <a:r>
              <a:rPr lang="zh-CN" altLang="zh-CN" sz="2000" dirty="0"/>
              <a:t>职培训的内容应包括：</a:t>
            </a:r>
            <a:r>
              <a:rPr lang="zh-CN" altLang="zh-CN" sz="2000" b="1" dirty="0">
                <a:solidFill>
                  <a:srgbClr val="FF0000"/>
                </a:solidFill>
              </a:rPr>
              <a:t>公司概况、企业文化、管理制度、岗位职责、三级安全培训</a:t>
            </a:r>
            <a:r>
              <a:rPr lang="zh-CN" altLang="zh-CN" sz="2000" dirty="0"/>
              <a:t>等。</a:t>
            </a:r>
          </a:p>
          <a:p>
            <a:pPr>
              <a:lnSpc>
                <a:spcPct val="150000"/>
              </a:lnSpc>
            </a:pPr>
            <a:r>
              <a:rPr lang="en-US" altLang="zh-CN" sz="2000" dirty="0" smtClean="0"/>
              <a:t> 3 </a:t>
            </a:r>
            <a:r>
              <a:rPr lang="zh-CN" altLang="zh-CN" sz="2000" dirty="0" smtClean="0"/>
              <a:t>入</a:t>
            </a:r>
            <a:r>
              <a:rPr lang="zh-CN" altLang="zh-CN" sz="2000" dirty="0"/>
              <a:t>职培训结束后，人员分配至所属部门</a:t>
            </a:r>
            <a:r>
              <a:rPr lang="zh-CN" altLang="zh-CN" sz="2000" dirty="0" smtClean="0"/>
              <a:t>。</a:t>
            </a:r>
            <a:endParaRPr lang="en-US" altLang="zh-CN" sz="2000" dirty="0"/>
          </a:p>
          <a:p>
            <a:pPr>
              <a:lnSpc>
                <a:spcPct val="150000"/>
              </a:lnSpc>
            </a:pPr>
            <a:r>
              <a:rPr lang="zh-CN" altLang="en-US" sz="2000" b="1" dirty="0" smtClean="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三）</a:t>
            </a:r>
            <a:r>
              <a:rPr lang="zh-CN" altLang="en-US" sz="2000" b="1" dirty="0" smtClean="0">
                <a:latin typeface="黑体" panose="02010609060101010101" pitchFamily="49" charset="-122"/>
                <a:ea typeface="黑体" panose="02010609060101010101" pitchFamily="49" charset="-122"/>
              </a:rPr>
              <a:t>试用期</a:t>
            </a:r>
            <a:endParaRPr lang="en-US" altLang="zh-CN" sz="2000" b="1" dirty="0" smtClean="0">
              <a:latin typeface="黑体" panose="02010609060101010101" pitchFamily="49" charset="-122"/>
              <a:ea typeface="黑体" panose="02010609060101010101" pitchFamily="49" charset="-122"/>
            </a:endParaRPr>
          </a:p>
          <a:p>
            <a:pPr>
              <a:lnSpc>
                <a:spcPct val="150000"/>
              </a:lnSpc>
            </a:pPr>
            <a:r>
              <a:rPr lang="en-US" altLang="zh-CN" sz="2000" dirty="0" smtClean="0"/>
              <a:t>1 </a:t>
            </a:r>
            <a:r>
              <a:rPr lang="zh-CN" altLang="zh-CN" sz="2000" b="1" dirty="0" smtClean="0">
                <a:solidFill>
                  <a:srgbClr val="FF0000"/>
                </a:solidFill>
              </a:rPr>
              <a:t>试用期</a:t>
            </a:r>
            <a:r>
              <a:rPr lang="zh-CN" altLang="en-US" sz="2000" b="1" dirty="0" smtClean="0">
                <a:solidFill>
                  <a:srgbClr val="FF0000"/>
                </a:solidFill>
              </a:rPr>
              <a:t>一般</a:t>
            </a:r>
            <a:r>
              <a:rPr lang="zh-CN" altLang="zh-CN" sz="2000" b="1" dirty="0" smtClean="0">
                <a:solidFill>
                  <a:srgbClr val="FF0000"/>
                </a:solidFill>
              </a:rPr>
              <a:t>为</a:t>
            </a:r>
            <a:r>
              <a:rPr lang="en-US" altLang="zh-CN" sz="2000" b="1" dirty="0">
                <a:solidFill>
                  <a:srgbClr val="FF0000"/>
                </a:solidFill>
              </a:rPr>
              <a:t>6</a:t>
            </a:r>
            <a:r>
              <a:rPr lang="zh-CN" altLang="zh-CN" sz="2000" b="1" dirty="0">
                <a:solidFill>
                  <a:srgbClr val="FF0000"/>
                </a:solidFill>
              </a:rPr>
              <a:t>个月。</a:t>
            </a:r>
          </a:p>
          <a:p>
            <a:pPr>
              <a:lnSpc>
                <a:spcPct val="150000"/>
              </a:lnSpc>
            </a:pPr>
            <a:r>
              <a:rPr lang="en-US" altLang="zh-CN" sz="2000" dirty="0" smtClean="0"/>
              <a:t>2 </a:t>
            </a:r>
            <a:r>
              <a:rPr lang="zh-CN" altLang="zh-CN" sz="2000" dirty="0" smtClean="0"/>
              <a:t>员工</a:t>
            </a:r>
            <a:r>
              <a:rPr lang="zh-CN" altLang="zh-CN" sz="2000" dirty="0"/>
              <a:t>试用期间，用人部门应跟踪其工作能力、表现并及时记录、反馈。</a:t>
            </a:r>
          </a:p>
          <a:p>
            <a:pPr>
              <a:lnSpc>
                <a:spcPct val="150000"/>
              </a:lnSpc>
            </a:pPr>
            <a:r>
              <a:rPr lang="en-US" altLang="zh-CN" sz="2000" dirty="0" smtClean="0"/>
              <a:t>3  </a:t>
            </a:r>
            <a:r>
              <a:rPr lang="zh-CN" altLang="zh-CN" sz="2000" dirty="0" smtClean="0"/>
              <a:t>员工</a:t>
            </a:r>
            <a:r>
              <a:rPr lang="zh-CN" altLang="zh-CN" sz="2000" dirty="0"/>
              <a:t>试用期满前</a:t>
            </a:r>
            <a:r>
              <a:rPr lang="en-US" altLang="zh-CN" sz="2000" dirty="0"/>
              <a:t>2</a:t>
            </a:r>
            <a:r>
              <a:rPr lang="zh-CN" altLang="zh-CN" sz="2000" dirty="0"/>
              <a:t>周</a:t>
            </a:r>
            <a:r>
              <a:rPr lang="zh-CN" altLang="zh-CN" sz="2000" dirty="0" smtClean="0"/>
              <a:t>，</a:t>
            </a:r>
            <a:r>
              <a:rPr lang="zh-CN" altLang="en-US" sz="2000" dirty="0"/>
              <a:t>填报</a:t>
            </a:r>
            <a:r>
              <a:rPr lang="zh-CN" altLang="zh-CN" sz="2000" b="1" dirty="0" smtClean="0">
                <a:solidFill>
                  <a:srgbClr val="FF0000"/>
                </a:solidFill>
              </a:rPr>
              <a:t>《员工试用期满考核表》</a:t>
            </a:r>
            <a:r>
              <a:rPr lang="zh-CN" altLang="zh-CN" sz="2000" dirty="0" smtClean="0"/>
              <a:t>，报</a:t>
            </a:r>
            <a:r>
              <a:rPr lang="zh-CN" altLang="zh-CN" sz="2000" dirty="0"/>
              <a:t>公司审批，考核不合格的，将解除劳动</a:t>
            </a:r>
            <a:r>
              <a:rPr lang="en-US" altLang="zh-CN" sz="2000" dirty="0"/>
              <a:t>/</a:t>
            </a:r>
            <a:r>
              <a:rPr lang="zh-CN" altLang="zh-CN" sz="2000" dirty="0"/>
              <a:t>劳务关系</a:t>
            </a:r>
            <a:r>
              <a:rPr lang="zh-CN" altLang="zh-CN" sz="2000" dirty="0" smtClean="0"/>
              <a:t>。</a:t>
            </a:r>
            <a:endParaRPr lang="en-US" altLang="zh-CN"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7998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1015663"/>
          </a:xfrm>
          <a:prstGeom prst="rect">
            <a:avLst/>
          </a:prstGeom>
        </p:spPr>
        <p:txBody>
          <a:bodyPr>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四 、员工借调</a:t>
            </a:r>
          </a:p>
          <a:p>
            <a:pPr eaLnBrk="0" fontAlgn="base" latinLnBrk="1" hangingPunct="0">
              <a:spcBef>
                <a:spcPct val="0"/>
              </a:spcBef>
              <a:spcAft>
                <a:spcPct val="0"/>
              </a:spcAft>
              <a:defRPr/>
            </a:pP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5824024" y="445838"/>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246516" y="1868612"/>
            <a:ext cx="10954884" cy="4247317"/>
          </a:xfrm>
          <a:prstGeom prst="rect">
            <a:avLst/>
          </a:prstGeom>
        </p:spPr>
        <p:txBody>
          <a:bodyPr wrap="square">
            <a:spAutoFit/>
          </a:bodyPr>
          <a:lstStyle/>
          <a:p>
            <a:pPr>
              <a:lnSpc>
                <a:spcPct val="150000"/>
              </a:lnSpc>
            </a:pPr>
            <a:r>
              <a:rPr lang="zh-CN" altLang="en-US" sz="2000" b="1" dirty="0" smtClean="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一）</a:t>
            </a:r>
            <a:r>
              <a:rPr lang="zh-CN" altLang="en-US" sz="2000" b="1" dirty="0"/>
              <a:t>因工作需要暂时</a:t>
            </a:r>
            <a:r>
              <a:rPr lang="zh-CN" altLang="en-US" sz="2000" b="1" dirty="0" smtClean="0"/>
              <a:t>将公司员工</a:t>
            </a:r>
            <a:r>
              <a:rPr lang="zh-CN" altLang="en-US" sz="2000" b="1" dirty="0"/>
              <a:t>借调（借出）到股东、总部或其他</a:t>
            </a:r>
            <a:r>
              <a:rPr lang="zh-CN" altLang="en-US" sz="2000" b="1" dirty="0" smtClean="0"/>
              <a:t>单位，或</a:t>
            </a:r>
            <a:r>
              <a:rPr lang="zh-CN" altLang="en-US" sz="2000" b="1" dirty="0"/>
              <a:t>将股东、总部或其他单位人员借调（借入）</a:t>
            </a:r>
            <a:r>
              <a:rPr lang="zh-CN" altLang="en-US" sz="2000" b="1" dirty="0" smtClean="0"/>
              <a:t>到公司。</a:t>
            </a:r>
            <a:endParaRPr lang="en-US" altLang="zh-CN" sz="2000" b="1" dirty="0"/>
          </a:p>
          <a:p>
            <a:pPr>
              <a:lnSpc>
                <a:spcPct val="150000"/>
              </a:lnSpc>
            </a:pPr>
            <a:r>
              <a:rPr lang="zh-CN" altLang="en-US" sz="2000" b="1" dirty="0">
                <a:latin typeface="黑体" panose="02010609060101010101" pitchFamily="49" charset="-122"/>
                <a:ea typeface="黑体" panose="02010609060101010101" pitchFamily="49" charset="-122"/>
              </a:rPr>
              <a:t>（二）借调</a:t>
            </a:r>
            <a:r>
              <a:rPr lang="zh-CN" altLang="en-US" sz="2000" b="1" dirty="0" smtClean="0">
                <a:latin typeface="黑体" panose="02010609060101010101" pitchFamily="49" charset="-122"/>
                <a:ea typeface="黑体" panose="02010609060101010101" pitchFamily="49" charset="-122"/>
              </a:rPr>
              <a:t>程序</a:t>
            </a:r>
            <a:endParaRPr lang="en-US" altLang="zh-CN" sz="2000" b="1" dirty="0" smtClean="0">
              <a:latin typeface="黑体" panose="02010609060101010101" pitchFamily="49" charset="-122"/>
              <a:ea typeface="黑体" panose="02010609060101010101" pitchFamily="49" charset="-122"/>
            </a:endParaRPr>
          </a:p>
          <a:p>
            <a:pPr>
              <a:lnSpc>
                <a:spcPct val="150000"/>
              </a:lnSpc>
            </a:pPr>
            <a:r>
              <a:rPr lang="en-US" altLang="zh-CN" sz="2000" b="1" dirty="0" smtClean="0"/>
              <a:t>1  </a:t>
            </a:r>
            <a:r>
              <a:rPr lang="zh-CN" altLang="en-US" sz="2000" b="1" dirty="0"/>
              <a:t>批准</a:t>
            </a:r>
          </a:p>
          <a:p>
            <a:pPr>
              <a:lnSpc>
                <a:spcPct val="150000"/>
              </a:lnSpc>
            </a:pPr>
            <a:r>
              <a:rPr lang="zh-CN" altLang="en-US" sz="2000" dirty="0" smtClean="0"/>
              <a:t>与</a:t>
            </a:r>
            <a:r>
              <a:rPr lang="zh-CN" altLang="en-US" sz="2000" dirty="0"/>
              <a:t>借出或借入组织（股东、总部或其他单位）协商协议条款，拟订借调协议书，协议内容应包括</a:t>
            </a:r>
            <a:r>
              <a:rPr lang="zh-CN" altLang="en-US" sz="2000" b="1" dirty="0">
                <a:solidFill>
                  <a:srgbClr val="FF0000"/>
                </a:solidFill>
              </a:rPr>
              <a:t>薪酬福利、保险、年假、出差、借调期限、终止条款</a:t>
            </a:r>
            <a:r>
              <a:rPr lang="zh-CN" altLang="en-US" sz="2000" dirty="0" smtClean="0"/>
              <a:t>等。</a:t>
            </a:r>
            <a:endParaRPr lang="zh-CN" altLang="en-US" sz="2000" dirty="0"/>
          </a:p>
          <a:p>
            <a:pPr>
              <a:lnSpc>
                <a:spcPct val="150000"/>
              </a:lnSpc>
            </a:pPr>
            <a:r>
              <a:rPr lang="en-US" altLang="zh-CN" sz="2000" b="1" dirty="0" smtClean="0"/>
              <a:t> 2  </a:t>
            </a:r>
            <a:r>
              <a:rPr lang="zh-CN" altLang="en-US" sz="2000" b="1" dirty="0" smtClean="0"/>
              <a:t>协议审查和</a:t>
            </a:r>
            <a:r>
              <a:rPr lang="zh-CN" altLang="en-US" sz="2000" b="1" dirty="0"/>
              <a:t>签字</a:t>
            </a:r>
          </a:p>
          <a:p>
            <a:pPr>
              <a:lnSpc>
                <a:spcPct val="150000"/>
              </a:lnSpc>
            </a:pPr>
            <a:r>
              <a:rPr lang="zh-CN" altLang="en-US" sz="2000" dirty="0"/>
              <a:t>在签署之前，协议必须由公司的法律顾问审查并由首席执行官批准，双方单位签字盖章后方能生效</a:t>
            </a:r>
            <a:r>
              <a:rPr lang="zh-CN" altLang="en-US" sz="2000" dirty="0" smtClean="0"/>
              <a:t>。</a:t>
            </a:r>
            <a:endParaRPr lang="zh-CN" altLang="en-US" sz="2000" dirty="0"/>
          </a:p>
        </p:txBody>
      </p:sp>
    </p:spTree>
    <p:extLst>
      <p:ext uri="{BB962C8B-B14F-4D97-AF65-F5344CB8AC3E}">
        <p14:creationId xmlns:p14="http://schemas.microsoft.com/office/powerpoint/2010/main" val="3184871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360780"/>
            <a:ext cx="3916363" cy="1015663"/>
          </a:xfrm>
          <a:prstGeom prst="rect">
            <a:avLst/>
          </a:prstGeom>
        </p:spPr>
        <p:txBody>
          <a:bodyPr>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四 、员工借调</a:t>
            </a:r>
          </a:p>
          <a:p>
            <a:pPr eaLnBrk="0" fontAlgn="base" latinLnBrk="1" hangingPunct="0">
              <a:spcBef>
                <a:spcPct val="0"/>
              </a:spcBef>
              <a:spcAft>
                <a:spcPct val="0"/>
              </a:spcAft>
              <a:defRPr/>
            </a:pP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5680642" y="38028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203200" y="1868611"/>
            <a:ext cx="10954884" cy="4154984"/>
          </a:xfrm>
          <a:prstGeom prst="rect">
            <a:avLst/>
          </a:prstGeom>
        </p:spPr>
        <p:txBody>
          <a:bodyPr wrap="square">
            <a:spAutoFit/>
          </a:bodyPr>
          <a:lstStyle/>
          <a:p>
            <a:pPr>
              <a:lnSpc>
                <a:spcPct val="150000"/>
              </a:lnSpc>
            </a:pPr>
            <a:r>
              <a:rPr lang="en-US" altLang="zh-CN" sz="2000" b="1" dirty="0" smtClean="0"/>
              <a:t>3  </a:t>
            </a:r>
            <a:r>
              <a:rPr lang="zh-CN" altLang="en-US" sz="2000" b="1" dirty="0"/>
              <a:t>借调人员的日常管理</a:t>
            </a:r>
          </a:p>
          <a:p>
            <a:pPr>
              <a:lnSpc>
                <a:spcPct val="150000"/>
              </a:lnSpc>
            </a:pPr>
            <a:r>
              <a:rPr lang="zh-CN" altLang="en-US" sz="2000" dirty="0"/>
              <a:t>（</a:t>
            </a:r>
            <a:r>
              <a:rPr lang="en-US" altLang="zh-CN" sz="2000" dirty="0"/>
              <a:t>1</a:t>
            </a:r>
            <a:r>
              <a:rPr lang="zh-CN" altLang="en-US" sz="2000" dirty="0"/>
              <a:t>） 借调人员按照借入公司岗位职责履行相应的工作</a:t>
            </a:r>
            <a:r>
              <a:rPr lang="zh-CN" altLang="en-US" sz="2000" dirty="0" smtClean="0"/>
              <a:t>职能，遵守</a:t>
            </a:r>
            <a:r>
              <a:rPr lang="zh-CN" altLang="en-US" sz="2000" dirty="0"/>
              <a:t>借入公司的规章制度和</a:t>
            </a:r>
            <a:r>
              <a:rPr lang="zh-CN" altLang="en-US" sz="2000" dirty="0" smtClean="0"/>
              <a:t>规定。</a:t>
            </a:r>
            <a:endParaRPr lang="en-US" altLang="zh-CN" sz="2000" dirty="0" smtClean="0"/>
          </a:p>
          <a:p>
            <a:pPr>
              <a:lnSpc>
                <a:spcPct val="150000"/>
              </a:lnSpc>
            </a:pPr>
            <a:r>
              <a:rPr lang="zh-CN" altLang="en-US" sz="2000" dirty="0" smtClean="0"/>
              <a:t>借调</a:t>
            </a:r>
            <a:r>
              <a:rPr lang="zh-CN" altLang="en-US" sz="2000" dirty="0"/>
              <a:t>人员的日常考核工作由所借入单位</a:t>
            </a:r>
            <a:r>
              <a:rPr lang="zh-CN" altLang="en-US" sz="2000" dirty="0" smtClean="0"/>
              <a:t>进行，</a:t>
            </a:r>
            <a:r>
              <a:rPr lang="zh-CN" altLang="en-US" sz="2000" dirty="0"/>
              <a:t>同时考核结果及时反馈至原单位。</a:t>
            </a:r>
          </a:p>
          <a:p>
            <a:pPr>
              <a:lnSpc>
                <a:spcPct val="150000"/>
              </a:lnSpc>
            </a:pPr>
            <a:r>
              <a:rPr lang="zh-CN" altLang="en-US" sz="2000" dirty="0" smtClean="0"/>
              <a:t>（</a:t>
            </a:r>
            <a:r>
              <a:rPr lang="en-US" altLang="zh-CN" sz="2000" dirty="0" smtClean="0"/>
              <a:t>2</a:t>
            </a:r>
            <a:r>
              <a:rPr lang="zh-CN" altLang="en-US" sz="2000" dirty="0" smtClean="0"/>
              <a:t>）</a:t>
            </a:r>
            <a:r>
              <a:rPr lang="zh-CN" altLang="en-US" sz="2000" dirty="0"/>
              <a:t>借调人员借调期满后，借入</a:t>
            </a:r>
            <a:r>
              <a:rPr lang="zh-CN" altLang="en-US" sz="2000" dirty="0" smtClean="0"/>
              <a:t>单位做出</a:t>
            </a:r>
            <a:r>
              <a:rPr lang="zh-CN" altLang="en-US" sz="2000" dirty="0"/>
              <a:t>全面评估，出具评估报告，并将评估报告反馈至原</a:t>
            </a:r>
            <a:r>
              <a:rPr lang="zh-CN" altLang="en-US" sz="2000" dirty="0" smtClean="0"/>
              <a:t>单位。</a:t>
            </a:r>
            <a:endParaRPr lang="en-US" altLang="zh-CN" sz="2000" b="1" dirty="0" smtClean="0">
              <a:latin typeface="黑体" panose="02010609060101010101" pitchFamily="49" charset="-122"/>
              <a:ea typeface="黑体" panose="02010609060101010101" pitchFamily="49" charset="-122"/>
            </a:endParaRPr>
          </a:p>
          <a:p>
            <a:pPr>
              <a:lnSpc>
                <a:spcPct val="150000"/>
              </a:lnSpc>
            </a:pPr>
            <a:r>
              <a:rPr lang="zh-CN" altLang="en-US" sz="2000" b="1" dirty="0" smtClean="0">
                <a:latin typeface="黑体" panose="02010609060101010101" pitchFamily="49" charset="-122"/>
                <a:ea typeface="黑体" panose="02010609060101010101" pitchFamily="49" charset="-122"/>
              </a:rPr>
              <a:t>（三）</a:t>
            </a:r>
            <a:r>
              <a:rPr lang="zh-CN" altLang="en-US" sz="2000" b="1" dirty="0">
                <a:latin typeface="黑体" panose="02010609060101010101" pitchFamily="49" charset="-122"/>
                <a:ea typeface="黑体" panose="02010609060101010101" pitchFamily="49" charset="-122"/>
              </a:rPr>
              <a:t>终止</a:t>
            </a:r>
          </a:p>
          <a:p>
            <a:pPr>
              <a:lnSpc>
                <a:spcPct val="150000"/>
              </a:lnSpc>
            </a:pPr>
            <a:r>
              <a:rPr lang="zh-CN" altLang="en-US" sz="2000" b="1" dirty="0" smtClean="0">
                <a:solidFill>
                  <a:srgbClr val="FF0000"/>
                </a:solidFill>
              </a:rPr>
              <a:t>借调人员如发生</a:t>
            </a:r>
            <a:r>
              <a:rPr lang="zh-CN" altLang="en-US" sz="2000" b="1" dirty="0">
                <a:solidFill>
                  <a:srgbClr val="FF0000"/>
                </a:solidFill>
              </a:rPr>
              <a:t>违纪行为或因</a:t>
            </a:r>
            <a:r>
              <a:rPr lang="zh-CN" altLang="en-US" sz="2000" b="1" dirty="0" smtClean="0">
                <a:solidFill>
                  <a:srgbClr val="FF0000"/>
                </a:solidFill>
              </a:rPr>
              <a:t>个人原因</a:t>
            </a:r>
            <a:r>
              <a:rPr lang="zh-CN" altLang="en-US" sz="2000" b="1" dirty="0">
                <a:solidFill>
                  <a:srgbClr val="FF0000"/>
                </a:solidFill>
              </a:rPr>
              <a:t>不能履行岗位职责时</a:t>
            </a:r>
            <a:r>
              <a:rPr lang="zh-CN" altLang="en-US" sz="2000" b="1" dirty="0" smtClean="0">
                <a:solidFill>
                  <a:srgbClr val="FF0000"/>
                </a:solidFill>
              </a:rPr>
              <a:t>，按照</a:t>
            </a:r>
            <a:r>
              <a:rPr lang="zh-CN" altLang="en-US" sz="2000" b="1" dirty="0">
                <a:solidFill>
                  <a:srgbClr val="FF0000"/>
                </a:solidFill>
              </a:rPr>
              <a:t>借入单位</a:t>
            </a:r>
            <a:r>
              <a:rPr lang="zh-CN" altLang="en-US" sz="2000" b="1" dirty="0" smtClean="0">
                <a:solidFill>
                  <a:srgbClr val="FF0000"/>
                </a:solidFill>
              </a:rPr>
              <a:t>的制度</a:t>
            </a:r>
            <a:r>
              <a:rPr lang="zh-CN" altLang="en-US" sz="2000" b="1" dirty="0">
                <a:solidFill>
                  <a:srgbClr val="FF0000"/>
                </a:solidFill>
              </a:rPr>
              <a:t>进行考核，情节严重的可将借调员工</a:t>
            </a:r>
            <a:r>
              <a:rPr lang="zh-CN" altLang="en-US" sz="2000" b="1" dirty="0" smtClean="0">
                <a:solidFill>
                  <a:srgbClr val="FF0000"/>
                </a:solidFill>
              </a:rPr>
              <a:t>退回或</a:t>
            </a:r>
            <a:r>
              <a:rPr lang="zh-CN" altLang="en-US" sz="2000" b="1" dirty="0">
                <a:solidFill>
                  <a:srgbClr val="FF0000"/>
                </a:solidFill>
              </a:rPr>
              <a:t>终止借调协议</a:t>
            </a:r>
            <a:r>
              <a:rPr lang="zh-CN" altLang="en-US" sz="2000" b="1" dirty="0" smtClean="0">
                <a:solidFill>
                  <a:srgbClr val="FF0000"/>
                </a:solidFill>
              </a:rPr>
              <a:t>。 </a:t>
            </a:r>
            <a:endParaRPr lang="zh-CN" altLang="en-US" sz="2000" b="1" dirty="0">
              <a:solidFill>
                <a:srgbClr val="FF0000"/>
              </a:solidFill>
            </a:endParaRPr>
          </a:p>
          <a:p>
            <a:pPr>
              <a:lnSpc>
                <a:spcPct val="150000"/>
              </a:lnSpc>
            </a:pPr>
            <a:endParaRPr lang="zh-CN" altLang="en-US" sz="1600" dirty="0"/>
          </a:p>
        </p:txBody>
      </p:sp>
    </p:spTree>
    <p:extLst>
      <p:ext uri="{BB962C8B-B14F-4D97-AF65-F5344CB8AC3E}">
        <p14:creationId xmlns:p14="http://schemas.microsoft.com/office/powerpoint/2010/main" val="204669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1015663"/>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五、优化配置</a:t>
            </a:r>
            <a:endParaRPr lang="zh-CN" altLang="en-US" sz="2400" b="1" kern="0" dirty="0">
              <a:latin typeface="微软雅黑" panose="020B0503020204020204" charset="-122"/>
              <a:ea typeface="微软雅黑" panose="020B0503020204020204" charset="-122"/>
            </a:endParaRPr>
          </a:p>
          <a:p>
            <a:pPr eaLnBrk="0" fontAlgn="base" latinLnBrk="1" hangingPunct="0">
              <a:spcBef>
                <a:spcPct val="0"/>
              </a:spcBef>
              <a:spcAft>
                <a:spcPct val="0"/>
              </a:spcAft>
              <a:defRPr/>
            </a:pP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006904" y="405308"/>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342901" y="1868612"/>
            <a:ext cx="11706224" cy="5447645"/>
          </a:xfrm>
          <a:prstGeom prst="rect">
            <a:avLst/>
          </a:prstGeom>
        </p:spPr>
        <p:txBody>
          <a:bodyPr wrap="square">
            <a:spAutoFit/>
          </a:bodyPr>
          <a:lstStyle/>
          <a:p>
            <a:pPr>
              <a:lnSpc>
                <a:spcPct val="150000"/>
              </a:lnSpc>
            </a:pPr>
            <a:r>
              <a:rPr lang="zh-CN" altLang="en-US" sz="2000" b="1" dirty="0" smtClean="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一）内部招聘（岗位竞聘</a:t>
            </a:r>
            <a:r>
              <a:rPr lang="zh-CN" altLang="en-US" sz="2000" b="1" dirty="0" smtClean="0">
                <a:latin typeface="黑体" panose="02010609060101010101" pitchFamily="49" charset="-122"/>
                <a:ea typeface="黑体" panose="02010609060101010101" pitchFamily="49" charset="-122"/>
              </a:rPr>
              <a:t>）</a:t>
            </a:r>
            <a:endParaRPr lang="en-US" altLang="zh-CN" sz="2000" b="1" dirty="0">
              <a:latin typeface="黑体" panose="02010609060101010101" pitchFamily="49" charset="-122"/>
              <a:ea typeface="黑体" panose="02010609060101010101" pitchFamily="49" charset="-122"/>
            </a:endParaRPr>
          </a:p>
          <a:p>
            <a:pPr>
              <a:lnSpc>
                <a:spcPct val="150000"/>
              </a:lnSpc>
            </a:pPr>
            <a:r>
              <a:rPr lang="en-US" altLang="zh-CN" sz="2000" dirty="0" smtClean="0"/>
              <a:t> 1 </a:t>
            </a:r>
            <a:r>
              <a:rPr lang="zh-CN" altLang="en-US" sz="2000" dirty="0" smtClean="0"/>
              <a:t>当</a:t>
            </a:r>
            <a:r>
              <a:rPr lang="zh-CN" altLang="en-US" sz="2000" dirty="0"/>
              <a:t>公司内部出现岗位空缺，用人部门提出需求时</a:t>
            </a:r>
            <a:r>
              <a:rPr lang="zh-CN" altLang="en-US" sz="2000" dirty="0" smtClean="0"/>
              <a:t>，</a:t>
            </a:r>
            <a:r>
              <a:rPr lang="zh-CN" altLang="en-US" sz="2000" b="1" dirty="0" smtClean="0"/>
              <a:t>优先</a:t>
            </a:r>
            <a:r>
              <a:rPr lang="zh-CN" altLang="en-US" sz="2000" b="1" dirty="0"/>
              <a:t>考虑通过内部招聘或岗位竞聘方式配置</a:t>
            </a:r>
            <a:r>
              <a:rPr lang="zh-CN" altLang="en-US" sz="2000" dirty="0"/>
              <a:t>。</a:t>
            </a:r>
          </a:p>
          <a:p>
            <a:pPr>
              <a:lnSpc>
                <a:spcPct val="150000"/>
              </a:lnSpc>
            </a:pPr>
            <a:r>
              <a:rPr lang="en-US" altLang="zh-CN" sz="2000" dirty="0" smtClean="0"/>
              <a:t> 2</a:t>
            </a:r>
            <a:r>
              <a:rPr lang="zh-CN" altLang="en-US" sz="2000" dirty="0"/>
              <a:t> </a:t>
            </a:r>
            <a:r>
              <a:rPr lang="zh-CN" altLang="en-US" sz="2000" dirty="0" smtClean="0"/>
              <a:t>成立</a:t>
            </a:r>
            <a:r>
              <a:rPr lang="zh-CN" altLang="en-US" sz="2000" b="1" dirty="0">
                <a:solidFill>
                  <a:srgbClr val="FF0000"/>
                </a:solidFill>
              </a:rPr>
              <a:t>招（竞）聘考评小组</a:t>
            </a:r>
            <a:r>
              <a:rPr lang="zh-CN" altLang="en-US" sz="2000" dirty="0"/>
              <a:t>，并发布招（竞）聘办法，组织开展招（竞）聘工作</a:t>
            </a:r>
            <a:r>
              <a:rPr lang="zh-CN" altLang="en-US" sz="2000" dirty="0" smtClean="0"/>
              <a:t>。</a:t>
            </a:r>
            <a:endParaRPr lang="en-US" altLang="zh-CN" sz="2000" dirty="0" smtClean="0"/>
          </a:p>
          <a:p>
            <a:pPr>
              <a:lnSpc>
                <a:spcPct val="150000"/>
              </a:lnSpc>
            </a:pPr>
            <a:endParaRPr lang="en-US" altLang="zh-CN" sz="2000" dirty="0"/>
          </a:p>
          <a:p>
            <a:pPr>
              <a:lnSpc>
                <a:spcPct val="150000"/>
              </a:lnSpc>
            </a:pPr>
            <a:r>
              <a:rPr lang="zh-CN" altLang="en-US" sz="2000" b="1" dirty="0">
                <a:latin typeface="黑体" panose="02010609060101010101" pitchFamily="49" charset="-122"/>
                <a:ea typeface="黑体" panose="02010609060101010101" pitchFamily="49" charset="-122"/>
              </a:rPr>
              <a:t>（二）岗位调整审批</a:t>
            </a:r>
            <a:endParaRPr lang="en-US" altLang="zh-CN" sz="2000" b="1" dirty="0">
              <a:latin typeface="黑体" panose="02010609060101010101" pitchFamily="49" charset="-122"/>
              <a:ea typeface="黑体" panose="02010609060101010101" pitchFamily="49" charset="-122"/>
            </a:endParaRPr>
          </a:p>
          <a:p>
            <a:pPr>
              <a:lnSpc>
                <a:spcPct val="150000"/>
              </a:lnSpc>
            </a:pPr>
            <a:r>
              <a:rPr lang="en-US" altLang="zh-CN" sz="2000" dirty="0"/>
              <a:t>1 </a:t>
            </a:r>
            <a:r>
              <a:rPr lang="zh-CN" altLang="en-US" sz="2000" dirty="0"/>
              <a:t>可采取</a:t>
            </a:r>
            <a:r>
              <a:rPr lang="zh-CN" altLang="en-US" sz="2000" b="1" dirty="0">
                <a:solidFill>
                  <a:srgbClr val="FF0000"/>
                </a:solidFill>
              </a:rPr>
              <a:t>岗位竞聘</a:t>
            </a:r>
            <a:r>
              <a:rPr lang="zh-CN" altLang="en-US" sz="2000" dirty="0"/>
              <a:t>或</a:t>
            </a:r>
            <a:r>
              <a:rPr lang="zh-CN" altLang="en-US" sz="2000" b="1" dirty="0">
                <a:solidFill>
                  <a:srgbClr val="FF0000"/>
                </a:solidFill>
              </a:rPr>
              <a:t>组织调配</a:t>
            </a:r>
            <a:r>
              <a:rPr lang="zh-CN" altLang="en-US" sz="2000" dirty="0"/>
              <a:t>等方式。</a:t>
            </a:r>
          </a:p>
          <a:p>
            <a:pPr>
              <a:lnSpc>
                <a:spcPct val="150000"/>
              </a:lnSpc>
            </a:pPr>
            <a:r>
              <a:rPr lang="en-US" altLang="zh-CN" sz="2000" dirty="0"/>
              <a:t>2 </a:t>
            </a:r>
            <a:r>
              <a:rPr lang="zh-CN" altLang="en-US" sz="2000" dirty="0"/>
              <a:t>部门内部岗位调整的，填写</a:t>
            </a:r>
            <a:r>
              <a:rPr lang="en-US" altLang="zh-CN" sz="2000" b="1" dirty="0">
                <a:solidFill>
                  <a:srgbClr val="FF0000"/>
                </a:solidFill>
              </a:rPr>
              <a:t>《</a:t>
            </a:r>
            <a:r>
              <a:rPr lang="zh-CN" altLang="en-US" sz="2000" b="1" dirty="0">
                <a:solidFill>
                  <a:srgbClr val="FF0000"/>
                </a:solidFill>
              </a:rPr>
              <a:t>内部岗位调整审批表</a:t>
            </a:r>
            <a:r>
              <a:rPr lang="en-US" altLang="zh-CN" sz="2000" b="1" dirty="0">
                <a:solidFill>
                  <a:srgbClr val="FF0000"/>
                </a:solidFill>
              </a:rPr>
              <a:t>》</a:t>
            </a:r>
            <a:r>
              <a:rPr lang="zh-CN" altLang="en-US" sz="2000" dirty="0"/>
              <a:t>，由人力资源部审核后，报</a:t>
            </a:r>
            <a:r>
              <a:rPr lang="en-US" altLang="zh-CN" sz="2000" dirty="0"/>
              <a:t>CEO</a:t>
            </a:r>
            <a:r>
              <a:rPr lang="zh-CN" altLang="en-US" sz="2000" dirty="0"/>
              <a:t>审批。</a:t>
            </a:r>
          </a:p>
          <a:p>
            <a:pPr>
              <a:lnSpc>
                <a:spcPct val="150000"/>
              </a:lnSpc>
            </a:pPr>
            <a:r>
              <a:rPr lang="en-US" altLang="zh-CN" sz="2000" dirty="0"/>
              <a:t>3 </a:t>
            </a:r>
            <a:r>
              <a:rPr lang="zh-CN" altLang="en-US" sz="2000" dirty="0"/>
              <a:t>跨部门岗位调整的，填写</a:t>
            </a:r>
            <a:r>
              <a:rPr lang="en-US" altLang="zh-CN" sz="2000" b="1" dirty="0">
                <a:solidFill>
                  <a:srgbClr val="FF0000"/>
                </a:solidFill>
              </a:rPr>
              <a:t>《</a:t>
            </a:r>
            <a:r>
              <a:rPr lang="zh-CN" altLang="en-US" sz="2000" b="1" dirty="0">
                <a:solidFill>
                  <a:srgbClr val="FF0000"/>
                </a:solidFill>
              </a:rPr>
              <a:t>跨部门岗位调整审批表</a:t>
            </a:r>
            <a:r>
              <a:rPr lang="en-US" altLang="zh-CN" sz="2000" b="1" dirty="0">
                <a:solidFill>
                  <a:srgbClr val="FF0000"/>
                </a:solidFill>
              </a:rPr>
              <a:t>》</a:t>
            </a:r>
            <a:r>
              <a:rPr lang="zh-CN" altLang="en-US" sz="2000" dirty="0"/>
              <a:t>，经相关部门会签后，报</a:t>
            </a:r>
            <a:r>
              <a:rPr lang="en-US" altLang="zh-CN" sz="2000" dirty="0"/>
              <a:t>CEO</a:t>
            </a:r>
            <a:r>
              <a:rPr lang="zh-CN" altLang="en-US" sz="2000" dirty="0"/>
              <a:t>审批后，下达调动通知。</a:t>
            </a:r>
          </a:p>
          <a:p>
            <a:pPr>
              <a:lnSpc>
                <a:spcPct val="150000"/>
              </a:lnSpc>
            </a:pPr>
            <a:r>
              <a:rPr lang="en-US" altLang="zh-CN" sz="2000" dirty="0"/>
              <a:t>4 </a:t>
            </a:r>
            <a:r>
              <a:rPr lang="zh-CN" altLang="en-US" sz="2000" b="1" dirty="0">
                <a:solidFill>
                  <a:srgbClr val="FF0000"/>
                </a:solidFill>
              </a:rPr>
              <a:t>所有调岗自审批完成当月执行</a:t>
            </a:r>
            <a:r>
              <a:rPr lang="zh-CN" altLang="en-US" sz="2000" dirty="0"/>
              <a:t>。</a:t>
            </a:r>
          </a:p>
          <a:p>
            <a:pPr>
              <a:lnSpc>
                <a:spcPct val="150000"/>
              </a:lnSpc>
            </a:pPr>
            <a:endParaRPr lang="zh-CN" altLang="en-US" sz="2000" dirty="0"/>
          </a:p>
          <a:p>
            <a:endParaRPr lang="en-US" altLang="zh-CN" dirty="0" smtClean="0"/>
          </a:p>
        </p:txBody>
      </p:sp>
    </p:spTree>
    <p:extLst>
      <p:ext uri="{BB962C8B-B14F-4D97-AF65-F5344CB8AC3E}">
        <p14:creationId xmlns:p14="http://schemas.microsoft.com/office/powerpoint/2010/main" val="3173276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288400"/>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1015663"/>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五、优化配置</a:t>
            </a:r>
            <a:endParaRPr lang="zh-CN" altLang="en-US" sz="2400" b="1" kern="0" dirty="0">
              <a:latin typeface="微软雅黑" panose="020B0503020204020204" charset="-122"/>
              <a:ea typeface="微软雅黑" panose="020B0503020204020204" charset="-122"/>
            </a:endParaRPr>
          </a:p>
          <a:p>
            <a:pPr eaLnBrk="0" fontAlgn="base" latinLnBrk="1" hangingPunct="0">
              <a:spcBef>
                <a:spcPct val="0"/>
              </a:spcBef>
              <a:spcAft>
                <a:spcPct val="0"/>
              </a:spcAft>
              <a:defRPr/>
            </a:pPr>
            <a:endParaRPr lang="zh-CN" altLang="en-US" sz="36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5894363" y="425117"/>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203200" y="1740024"/>
            <a:ext cx="11706224" cy="4062651"/>
          </a:xfrm>
          <a:prstGeom prst="rect">
            <a:avLst/>
          </a:prstGeom>
        </p:spPr>
        <p:txBody>
          <a:bodyPr wrap="square">
            <a:spAutoFit/>
          </a:bodyPr>
          <a:lstStyle/>
          <a:p>
            <a:pPr>
              <a:lnSpc>
                <a:spcPct val="150000"/>
              </a:lnSpc>
            </a:pPr>
            <a:r>
              <a:rPr lang="zh-CN" altLang="en-US" sz="2400" b="1" dirty="0" smtClean="0">
                <a:latin typeface="黑体" panose="02010609060101010101" pitchFamily="49" charset="-122"/>
                <a:ea typeface="黑体" panose="02010609060101010101" pitchFamily="49" charset="-122"/>
              </a:rPr>
              <a:t>（三）人员借用审批</a:t>
            </a:r>
            <a:endParaRPr lang="en-US" altLang="zh-CN" sz="2400" b="1" dirty="0" smtClean="0">
              <a:latin typeface="黑体" panose="02010609060101010101" pitchFamily="49" charset="-122"/>
              <a:ea typeface="黑体" panose="02010609060101010101" pitchFamily="49" charset="-122"/>
            </a:endParaRPr>
          </a:p>
          <a:p>
            <a:pPr>
              <a:lnSpc>
                <a:spcPct val="150000"/>
              </a:lnSpc>
            </a:pPr>
            <a:r>
              <a:rPr lang="en-US" altLang="zh-CN" sz="2000" dirty="0" smtClean="0"/>
              <a:t>1 </a:t>
            </a:r>
            <a:r>
              <a:rPr lang="zh-CN" altLang="zh-CN" sz="2000" dirty="0" smtClean="0"/>
              <a:t>由</a:t>
            </a:r>
            <a:r>
              <a:rPr lang="zh-CN" altLang="zh-CN" sz="2000" dirty="0"/>
              <a:t>借人单位</a:t>
            </a:r>
            <a:r>
              <a:rPr lang="en-US" altLang="zh-CN" sz="2000" dirty="0"/>
              <a:t>OA</a:t>
            </a:r>
            <a:r>
              <a:rPr lang="zh-CN" altLang="zh-CN" sz="2000" dirty="0"/>
              <a:t>发起《借人申请流程》，注明借用事由、借用期限，经借用部门、原部门、人力资源部、</a:t>
            </a:r>
            <a:r>
              <a:rPr lang="en-US" altLang="zh-CN" sz="2000" dirty="0"/>
              <a:t>CEO</a:t>
            </a:r>
            <a:r>
              <a:rPr lang="zh-CN" altLang="zh-CN" sz="2000" dirty="0"/>
              <a:t>审批完成后，人力资源部向原部门下达借人通知。</a:t>
            </a:r>
          </a:p>
          <a:p>
            <a:pPr>
              <a:lnSpc>
                <a:spcPct val="150000"/>
              </a:lnSpc>
            </a:pPr>
            <a:r>
              <a:rPr lang="en-US" altLang="zh-CN" sz="2000" dirty="0" smtClean="0"/>
              <a:t>2 </a:t>
            </a:r>
            <a:r>
              <a:rPr lang="zh-CN" altLang="zh-CN" sz="2000" dirty="0" smtClean="0"/>
              <a:t>借</a:t>
            </a:r>
            <a:r>
              <a:rPr lang="zh-CN" altLang="zh-CN" sz="2000" dirty="0"/>
              <a:t>人单位</a:t>
            </a:r>
            <a:r>
              <a:rPr lang="zh-CN" altLang="zh-CN" sz="2000" dirty="0" smtClean="0"/>
              <a:t>负责借用人员</a:t>
            </a:r>
            <a:r>
              <a:rPr lang="zh-CN" altLang="en-US" sz="2000" dirty="0" smtClean="0"/>
              <a:t>的</a:t>
            </a:r>
            <a:r>
              <a:rPr lang="zh-CN" altLang="zh-CN" sz="2000" dirty="0" smtClean="0"/>
              <a:t>考勤</a:t>
            </a:r>
            <a:r>
              <a:rPr lang="zh-CN" altLang="zh-CN" sz="2000" dirty="0"/>
              <a:t>。</a:t>
            </a:r>
          </a:p>
          <a:p>
            <a:pPr>
              <a:lnSpc>
                <a:spcPct val="150000"/>
              </a:lnSpc>
            </a:pPr>
            <a:r>
              <a:rPr lang="en-US" altLang="zh-CN" sz="2000" dirty="0" smtClean="0"/>
              <a:t>3 </a:t>
            </a:r>
            <a:r>
              <a:rPr lang="zh-CN" altLang="zh-CN" sz="2000" dirty="0" smtClean="0"/>
              <a:t>如</a:t>
            </a:r>
            <a:r>
              <a:rPr lang="zh-CN" altLang="zh-CN" sz="2000" dirty="0"/>
              <a:t>需续借的，应在借用期满</a:t>
            </a:r>
            <a:r>
              <a:rPr lang="zh-CN" altLang="zh-CN" sz="2000" dirty="0" smtClean="0"/>
              <a:t>前两周按规定办理。</a:t>
            </a:r>
            <a:endParaRPr lang="en-US" altLang="zh-CN" sz="2000" dirty="0" smtClean="0"/>
          </a:p>
          <a:p>
            <a:pPr>
              <a:lnSpc>
                <a:spcPct val="150000"/>
              </a:lnSpc>
            </a:pPr>
            <a:endParaRPr lang="en-US" altLang="zh-CN" sz="2000" dirty="0"/>
          </a:p>
          <a:p>
            <a:pPr>
              <a:lnSpc>
                <a:spcPct val="150000"/>
              </a:lnSpc>
            </a:pPr>
            <a:r>
              <a:rPr lang="zh-CN" altLang="en-US" sz="2400" b="1" dirty="0" smtClean="0">
                <a:latin typeface="黑体" panose="02010609060101010101" pitchFamily="49" charset="-122"/>
                <a:ea typeface="黑体" panose="02010609060101010101" pitchFamily="49" charset="-122"/>
              </a:rPr>
              <a:t>（</a:t>
            </a:r>
            <a:r>
              <a:rPr lang="zh-CN" altLang="en-US" sz="2400" b="1" dirty="0">
                <a:latin typeface="黑体" panose="02010609060101010101" pitchFamily="49" charset="-122"/>
                <a:ea typeface="黑体" panose="02010609060101010101" pitchFamily="49" charset="-122"/>
              </a:rPr>
              <a:t>四）跨公司调动（集团内）审批</a:t>
            </a:r>
            <a:endParaRPr lang="en-US" altLang="zh-CN" sz="2400" b="1" dirty="0" smtClean="0">
              <a:latin typeface="黑体" panose="02010609060101010101" pitchFamily="49" charset="-122"/>
              <a:ea typeface="黑体" panose="02010609060101010101" pitchFamily="49" charset="-122"/>
            </a:endParaRPr>
          </a:p>
          <a:p>
            <a:pPr>
              <a:lnSpc>
                <a:spcPct val="150000"/>
              </a:lnSpc>
            </a:pPr>
            <a:r>
              <a:rPr lang="zh-CN" altLang="zh-CN" sz="2400" dirty="0"/>
              <a:t>由调入公司</a:t>
            </a:r>
            <a:r>
              <a:rPr lang="en-US" altLang="zh-CN" sz="2400" dirty="0"/>
              <a:t>CEO</a:t>
            </a:r>
            <a:r>
              <a:rPr lang="zh-CN" altLang="zh-CN" sz="2400" dirty="0"/>
              <a:t>审批后报恒逸总部，由恒逸总部发起调动流程</a:t>
            </a:r>
            <a:r>
              <a:rPr lang="zh-CN" altLang="zh-CN" sz="2400" dirty="0" smtClean="0"/>
              <a:t>。</a:t>
            </a:r>
            <a:endParaRPr lang="zh-CN" altLang="zh-CN" sz="2400" dirty="0"/>
          </a:p>
        </p:txBody>
      </p:sp>
    </p:spTree>
    <p:extLst>
      <p:ext uri="{BB962C8B-B14F-4D97-AF65-F5344CB8AC3E}">
        <p14:creationId xmlns:p14="http://schemas.microsoft.com/office/powerpoint/2010/main" val="1287497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六、</a:t>
            </a:r>
            <a:r>
              <a:rPr lang="zh-CN" altLang="zh-CN" sz="2400" b="1" kern="0" dirty="0">
                <a:latin typeface="微软雅黑" panose="020B0503020204020204" charset="-122"/>
                <a:ea typeface="微软雅黑" panose="020B0503020204020204" charset="-122"/>
              </a:rPr>
              <a:t>劳动合同</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196013" y="315816"/>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342901" y="1868612"/>
            <a:ext cx="11706224" cy="4755148"/>
          </a:xfrm>
          <a:prstGeom prst="rect">
            <a:avLst/>
          </a:prstGeom>
        </p:spPr>
        <p:txBody>
          <a:bodyPr wrap="square">
            <a:spAutoFit/>
          </a:bodyPr>
          <a:lstStyle/>
          <a:p>
            <a:pPr>
              <a:lnSpc>
                <a:spcPct val="150000"/>
              </a:lnSpc>
            </a:pPr>
            <a:r>
              <a:rPr lang="zh-CN" altLang="en-US" sz="2400" b="1" dirty="0" smtClean="0">
                <a:latin typeface="黑体" panose="02010609060101010101" pitchFamily="49" charset="-122"/>
                <a:ea typeface="黑体" panose="02010609060101010101" pitchFamily="49" charset="-122"/>
              </a:rPr>
              <a:t>（</a:t>
            </a:r>
            <a:r>
              <a:rPr lang="zh-CN" altLang="en-US" sz="2400" b="1" dirty="0">
                <a:latin typeface="黑体" panose="02010609060101010101" pitchFamily="49" charset="-122"/>
                <a:ea typeface="黑体" panose="02010609060101010101" pitchFamily="49" charset="-122"/>
              </a:rPr>
              <a:t>一）劳动合同的</a:t>
            </a:r>
            <a:r>
              <a:rPr lang="zh-CN" altLang="en-US" sz="2400" b="1" dirty="0" smtClean="0">
                <a:latin typeface="黑体" panose="02010609060101010101" pitchFamily="49" charset="-122"/>
                <a:ea typeface="黑体" panose="02010609060101010101" pitchFamily="49" charset="-122"/>
              </a:rPr>
              <a:t>订立</a:t>
            </a:r>
            <a:endParaRPr lang="en-US" altLang="zh-CN" sz="2400" b="1" dirty="0" smtClean="0">
              <a:latin typeface="黑体" panose="02010609060101010101" pitchFamily="49" charset="-122"/>
              <a:ea typeface="黑体" panose="02010609060101010101" pitchFamily="49" charset="-122"/>
            </a:endParaRPr>
          </a:p>
          <a:p>
            <a:pPr>
              <a:lnSpc>
                <a:spcPct val="150000"/>
              </a:lnSpc>
            </a:pPr>
            <a:r>
              <a:rPr lang="en-US" altLang="zh-CN" sz="2000" dirty="0" smtClean="0"/>
              <a:t>1</a:t>
            </a:r>
            <a:r>
              <a:rPr lang="zh-CN" altLang="en-US" sz="2000" dirty="0" smtClean="0"/>
              <a:t>公司</a:t>
            </a:r>
            <a:r>
              <a:rPr lang="zh-CN" altLang="en-US" sz="2000" dirty="0"/>
              <a:t>自用工之日起即与员工建立劳动关系，双方在</a:t>
            </a:r>
            <a:r>
              <a:rPr lang="zh-CN" altLang="en-US" sz="2000" b="1" dirty="0">
                <a:solidFill>
                  <a:srgbClr val="FF0000"/>
                </a:solidFill>
              </a:rPr>
              <a:t>一个月</a:t>
            </a:r>
            <a:r>
              <a:rPr lang="zh-CN" altLang="en-US" sz="2000" dirty="0"/>
              <a:t>内订立书面劳动合同。员工不与公司订立书面劳动合同的，</a:t>
            </a:r>
            <a:r>
              <a:rPr lang="zh-CN" altLang="en-US" sz="2000" dirty="0" smtClean="0"/>
              <a:t>公司将终止</a:t>
            </a:r>
            <a:r>
              <a:rPr lang="zh-CN" altLang="en-US" sz="2000" dirty="0"/>
              <a:t>劳动</a:t>
            </a:r>
            <a:r>
              <a:rPr lang="zh-CN" altLang="en-US" sz="2000" dirty="0" smtClean="0"/>
              <a:t>关系。</a:t>
            </a:r>
            <a:endParaRPr lang="zh-CN" altLang="en-US" sz="2000" dirty="0"/>
          </a:p>
          <a:p>
            <a:pPr>
              <a:lnSpc>
                <a:spcPct val="150000"/>
              </a:lnSpc>
            </a:pPr>
            <a:r>
              <a:rPr lang="en-US" altLang="zh-CN" sz="2000" dirty="0" smtClean="0"/>
              <a:t>3</a:t>
            </a:r>
            <a:r>
              <a:rPr lang="zh-CN" altLang="en-US" sz="2000" dirty="0" smtClean="0"/>
              <a:t>劳动</a:t>
            </a:r>
            <a:r>
              <a:rPr lang="zh-CN" altLang="en-US" sz="2000" dirty="0"/>
              <a:t>合同书经公司盖章、双方签字或盖章后生效。</a:t>
            </a:r>
          </a:p>
          <a:p>
            <a:pPr>
              <a:lnSpc>
                <a:spcPct val="150000"/>
              </a:lnSpc>
            </a:pPr>
            <a:r>
              <a:rPr lang="en-US" altLang="zh-CN" sz="2000" dirty="0" smtClean="0"/>
              <a:t>4</a:t>
            </a:r>
            <a:r>
              <a:rPr lang="zh-CN" altLang="en-US" sz="2000" dirty="0" smtClean="0"/>
              <a:t>劳动</a:t>
            </a:r>
            <a:r>
              <a:rPr lang="zh-CN" altLang="en-US" sz="2000" dirty="0"/>
              <a:t>合同书不少于</a:t>
            </a:r>
            <a:r>
              <a:rPr lang="zh-CN" altLang="en-US" sz="2000" b="1" dirty="0">
                <a:solidFill>
                  <a:srgbClr val="FF0000"/>
                </a:solidFill>
              </a:rPr>
              <a:t>二份</a:t>
            </a:r>
            <a:r>
              <a:rPr lang="zh-CN" altLang="en-US" sz="2000" dirty="0"/>
              <a:t>，公司和员工各执一</a:t>
            </a:r>
            <a:r>
              <a:rPr lang="zh-CN" altLang="en-US" sz="2000" dirty="0" smtClean="0"/>
              <a:t>份。</a:t>
            </a:r>
            <a:endParaRPr lang="zh-CN" altLang="en-US" sz="2000" dirty="0"/>
          </a:p>
          <a:p>
            <a:pPr>
              <a:lnSpc>
                <a:spcPct val="150000"/>
              </a:lnSpc>
            </a:pPr>
            <a:r>
              <a:rPr lang="en-US" altLang="zh-CN" sz="2000" dirty="0" smtClean="0"/>
              <a:t>5</a:t>
            </a:r>
            <a:r>
              <a:rPr lang="zh-CN" altLang="en-US" sz="2000" dirty="0" smtClean="0"/>
              <a:t>劳动</a:t>
            </a:r>
            <a:r>
              <a:rPr lang="zh-CN" altLang="en-US" sz="2000" dirty="0"/>
              <a:t>合同分为</a:t>
            </a:r>
            <a:r>
              <a:rPr lang="zh-CN" altLang="en-US" sz="2000" b="1" dirty="0">
                <a:solidFill>
                  <a:srgbClr val="FF0000"/>
                </a:solidFill>
              </a:rPr>
              <a:t>固定期限劳动合同、无固定期限劳动合同</a:t>
            </a:r>
            <a:r>
              <a:rPr lang="zh-CN" altLang="en-US" sz="2000" b="1" dirty="0"/>
              <a:t>和</a:t>
            </a:r>
            <a:r>
              <a:rPr lang="zh-CN" altLang="en-US" sz="2000" b="1" dirty="0">
                <a:solidFill>
                  <a:srgbClr val="FF0000"/>
                </a:solidFill>
              </a:rPr>
              <a:t>以完成一定工作任务为期限的劳动合同</a:t>
            </a:r>
            <a:r>
              <a:rPr lang="zh-CN" altLang="en-US" sz="2000" dirty="0"/>
              <a:t>。</a:t>
            </a:r>
          </a:p>
          <a:p>
            <a:pPr>
              <a:lnSpc>
                <a:spcPct val="150000"/>
              </a:lnSpc>
            </a:pPr>
            <a:r>
              <a:rPr lang="en-US" altLang="zh-CN" sz="2000" dirty="0" smtClean="0"/>
              <a:t>6</a:t>
            </a:r>
            <a:r>
              <a:rPr lang="zh-CN" altLang="en-US" sz="2000" dirty="0" smtClean="0"/>
              <a:t>固定</a:t>
            </a:r>
            <a:r>
              <a:rPr lang="zh-CN" altLang="en-US" sz="2000" dirty="0"/>
              <a:t>期限劳动合同</a:t>
            </a:r>
            <a:r>
              <a:rPr lang="zh-CN" altLang="en-US" sz="2000" dirty="0" smtClean="0"/>
              <a:t>期限双方</a:t>
            </a:r>
            <a:r>
              <a:rPr lang="zh-CN" altLang="en-US" sz="2000" dirty="0"/>
              <a:t>协商确定</a:t>
            </a:r>
            <a:r>
              <a:rPr lang="zh-CN" altLang="en-US" sz="2000" dirty="0" smtClean="0"/>
              <a:t>。</a:t>
            </a:r>
            <a:r>
              <a:rPr lang="zh-CN" altLang="en-US" sz="2000" b="1" dirty="0" smtClean="0">
                <a:solidFill>
                  <a:srgbClr val="FF0000"/>
                </a:solidFill>
              </a:rPr>
              <a:t>首次签订的劳动</a:t>
            </a:r>
            <a:r>
              <a:rPr lang="zh-CN" altLang="en-US" sz="2000" b="1" dirty="0">
                <a:solidFill>
                  <a:srgbClr val="FF0000"/>
                </a:solidFill>
              </a:rPr>
              <a:t>合同期限一般不少于</a:t>
            </a:r>
            <a:r>
              <a:rPr lang="en-US" altLang="zh-CN" sz="2000" b="1" dirty="0">
                <a:solidFill>
                  <a:srgbClr val="FF0000"/>
                </a:solidFill>
              </a:rPr>
              <a:t>5</a:t>
            </a:r>
            <a:r>
              <a:rPr lang="zh-CN" altLang="en-US" sz="2000" b="1" dirty="0">
                <a:solidFill>
                  <a:srgbClr val="FF0000"/>
                </a:solidFill>
              </a:rPr>
              <a:t>年。</a:t>
            </a:r>
          </a:p>
          <a:p>
            <a:pPr>
              <a:lnSpc>
                <a:spcPct val="150000"/>
              </a:lnSpc>
            </a:pPr>
            <a:r>
              <a:rPr lang="en-US" altLang="zh-CN" sz="2000" dirty="0" smtClean="0"/>
              <a:t>7</a:t>
            </a:r>
            <a:r>
              <a:rPr lang="zh-CN" altLang="en-US" sz="2000" dirty="0" smtClean="0"/>
              <a:t>公司</a:t>
            </a:r>
            <a:r>
              <a:rPr lang="zh-CN" altLang="en-US" sz="2000" dirty="0"/>
              <a:t>与员工协商一致，可以订立无固定期限劳动合同。</a:t>
            </a:r>
          </a:p>
          <a:p>
            <a:pPr>
              <a:lnSpc>
                <a:spcPct val="150000"/>
              </a:lnSpc>
            </a:pPr>
            <a:r>
              <a:rPr lang="en-US" altLang="zh-CN" sz="2000" dirty="0" smtClean="0"/>
              <a:t>8</a:t>
            </a:r>
            <a:r>
              <a:rPr lang="zh-CN" altLang="en-US" sz="2000" dirty="0" smtClean="0"/>
              <a:t>以</a:t>
            </a:r>
            <a:r>
              <a:rPr lang="zh-CN" altLang="en-US" sz="2000" dirty="0"/>
              <a:t>完成一定工作任务为期限的劳动合同，工作任务完成后劳动合同终止。</a:t>
            </a:r>
          </a:p>
          <a:p>
            <a:pPr>
              <a:lnSpc>
                <a:spcPct val="150000"/>
              </a:lnSpc>
            </a:pPr>
            <a:endParaRPr lang="en-US" altLang="zh-CN" dirty="0" smtClean="0"/>
          </a:p>
        </p:txBody>
      </p:sp>
    </p:spTree>
    <p:extLst>
      <p:ext uri="{BB962C8B-B14F-4D97-AF65-F5344CB8AC3E}">
        <p14:creationId xmlns:p14="http://schemas.microsoft.com/office/powerpoint/2010/main" val="389720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六、</a:t>
            </a:r>
            <a:r>
              <a:rPr lang="zh-CN" altLang="zh-CN" sz="2400" b="1" kern="0" dirty="0">
                <a:latin typeface="微软雅黑" panose="020B0503020204020204" charset="-122"/>
                <a:ea typeface="微软雅黑" panose="020B0503020204020204" charset="-122"/>
              </a:rPr>
              <a:t>劳动合同</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136482"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342901" y="1868612"/>
            <a:ext cx="11587162" cy="5216813"/>
          </a:xfrm>
          <a:prstGeom prst="rect">
            <a:avLst/>
          </a:prstGeom>
        </p:spPr>
        <p:txBody>
          <a:bodyPr wrap="square">
            <a:spAutoFit/>
          </a:bodyPr>
          <a:lstStyle/>
          <a:p>
            <a:pPr>
              <a:lnSpc>
                <a:spcPct val="150000"/>
              </a:lnSpc>
            </a:pPr>
            <a:r>
              <a:rPr lang="zh-CN" altLang="en-US" sz="2400" b="1" dirty="0" smtClean="0">
                <a:latin typeface="黑体" panose="02010609060101010101" pitchFamily="49" charset="-122"/>
                <a:ea typeface="黑体" panose="02010609060101010101" pitchFamily="49" charset="-122"/>
              </a:rPr>
              <a:t>（</a:t>
            </a:r>
            <a:r>
              <a:rPr lang="zh-CN" altLang="en-US" sz="2400" b="1" dirty="0">
                <a:latin typeface="黑体" panose="02010609060101010101" pitchFamily="49" charset="-122"/>
                <a:ea typeface="黑体" panose="02010609060101010101" pitchFamily="49" charset="-122"/>
              </a:rPr>
              <a:t>一）劳动合同的</a:t>
            </a:r>
            <a:r>
              <a:rPr lang="zh-CN" altLang="en-US" sz="2400" b="1" dirty="0" smtClean="0">
                <a:latin typeface="黑体" panose="02010609060101010101" pitchFamily="49" charset="-122"/>
                <a:ea typeface="黑体" panose="02010609060101010101" pitchFamily="49" charset="-122"/>
              </a:rPr>
              <a:t>订立</a:t>
            </a:r>
            <a:endParaRPr lang="en-US" altLang="zh-CN" sz="2400" b="1" dirty="0" smtClean="0">
              <a:latin typeface="黑体" panose="02010609060101010101" pitchFamily="49" charset="-122"/>
              <a:ea typeface="黑体" panose="02010609060101010101" pitchFamily="49" charset="-122"/>
            </a:endParaRPr>
          </a:p>
          <a:p>
            <a:pPr>
              <a:lnSpc>
                <a:spcPct val="150000"/>
              </a:lnSpc>
            </a:pPr>
            <a:r>
              <a:rPr lang="en-US" altLang="zh-CN" sz="2000" dirty="0" smtClean="0"/>
              <a:t>9 </a:t>
            </a:r>
            <a:r>
              <a:rPr lang="zh-CN" altLang="zh-CN" sz="2000" b="1" dirty="0" smtClean="0"/>
              <a:t>劳动</a:t>
            </a:r>
            <a:r>
              <a:rPr lang="zh-CN" altLang="zh-CN" sz="2000" b="1" dirty="0"/>
              <a:t>合同内容包括</a:t>
            </a:r>
            <a:r>
              <a:rPr lang="zh-CN" altLang="zh-CN" sz="2000" dirty="0"/>
              <a:t>：公司名称、负责人；员工编号、姓名和地址；劳动合同期限；工作岗位；劳动报酬；工作时间和休息休假；试用期；公积金及社会保险；体检；合同解除；保密；礼品政策；赔偿；信息；财产返还等其他事项。</a:t>
            </a:r>
          </a:p>
          <a:p>
            <a:pPr>
              <a:lnSpc>
                <a:spcPct val="150000"/>
              </a:lnSpc>
            </a:pPr>
            <a:r>
              <a:rPr lang="en-US" altLang="zh-CN" sz="2000" dirty="0" smtClean="0"/>
              <a:t>10 </a:t>
            </a:r>
            <a:r>
              <a:rPr lang="zh-CN" altLang="zh-CN" sz="2000" dirty="0" smtClean="0"/>
              <a:t>公司</a:t>
            </a:r>
            <a:r>
              <a:rPr lang="zh-CN" altLang="zh-CN" sz="2000" dirty="0"/>
              <a:t>可视情况与员工</a:t>
            </a:r>
            <a:r>
              <a:rPr lang="zh-CN" altLang="zh-CN" sz="2000" dirty="0" smtClean="0"/>
              <a:t>签订</a:t>
            </a:r>
            <a:r>
              <a:rPr lang="zh-CN" altLang="zh-CN" sz="2000" b="1" dirty="0" smtClean="0">
                <a:solidFill>
                  <a:srgbClr val="FF0000"/>
                </a:solidFill>
              </a:rPr>
              <a:t>专项</a:t>
            </a:r>
            <a:r>
              <a:rPr lang="zh-CN" altLang="zh-CN" sz="2000" b="1" dirty="0">
                <a:solidFill>
                  <a:srgbClr val="FF0000"/>
                </a:solidFill>
              </a:rPr>
              <a:t>协议</a:t>
            </a:r>
            <a:r>
              <a:rPr lang="zh-CN" altLang="zh-CN" sz="2000" dirty="0"/>
              <a:t>作为劳动合同的附件，与劳动合同具有同等效力：</a:t>
            </a:r>
          </a:p>
          <a:p>
            <a:pPr>
              <a:lnSpc>
                <a:spcPct val="150000"/>
              </a:lnSpc>
            </a:pPr>
            <a:r>
              <a:rPr lang="en-US" altLang="zh-CN" sz="2000" b="1" dirty="0">
                <a:solidFill>
                  <a:srgbClr val="FF0000"/>
                </a:solidFill>
              </a:rPr>
              <a:t>(1</a:t>
            </a:r>
            <a:r>
              <a:rPr lang="en-US" altLang="zh-CN" sz="2000" b="1" dirty="0" smtClean="0">
                <a:solidFill>
                  <a:srgbClr val="FF0000"/>
                </a:solidFill>
              </a:rPr>
              <a:t>) </a:t>
            </a:r>
            <a:r>
              <a:rPr lang="zh-CN" altLang="zh-CN" sz="2000" b="1" dirty="0" smtClean="0">
                <a:solidFill>
                  <a:srgbClr val="FF0000"/>
                </a:solidFill>
              </a:rPr>
              <a:t>学习</a:t>
            </a:r>
            <a:r>
              <a:rPr lang="zh-CN" altLang="zh-CN" sz="2000" b="1" dirty="0">
                <a:solidFill>
                  <a:srgbClr val="FF0000"/>
                </a:solidFill>
              </a:rPr>
              <a:t>培训服务协议：</a:t>
            </a:r>
            <a:r>
              <a:rPr lang="zh-CN" altLang="zh-CN" sz="2000" dirty="0"/>
              <a:t>公司提供专项培训费用对员工进行培训，公司与受训员工签订《学习培训服务协议》。协议内容包括培训期限、培训内容、服务期及违约责任等。劳动合同期满，双方约定的服务期尚未到期的，劳动合同应当续延至服务期满；双方另有约定的，从其约定。</a:t>
            </a:r>
          </a:p>
          <a:p>
            <a:pPr>
              <a:lnSpc>
                <a:spcPct val="150000"/>
              </a:lnSpc>
            </a:pPr>
            <a:r>
              <a:rPr lang="en-US" altLang="zh-CN" sz="2000" b="1" dirty="0">
                <a:solidFill>
                  <a:srgbClr val="FF0000"/>
                </a:solidFill>
              </a:rPr>
              <a:t>(2</a:t>
            </a:r>
            <a:r>
              <a:rPr lang="en-US" altLang="zh-CN" sz="2000" b="1" dirty="0" smtClean="0">
                <a:solidFill>
                  <a:srgbClr val="FF0000"/>
                </a:solidFill>
              </a:rPr>
              <a:t>) </a:t>
            </a:r>
            <a:r>
              <a:rPr lang="zh-CN" altLang="zh-CN" sz="2000" b="1" dirty="0" smtClean="0">
                <a:solidFill>
                  <a:srgbClr val="FF0000"/>
                </a:solidFill>
              </a:rPr>
              <a:t>保密</a:t>
            </a:r>
            <a:r>
              <a:rPr lang="zh-CN" altLang="zh-CN" sz="2000" b="1" dirty="0">
                <a:solidFill>
                  <a:srgbClr val="FF0000"/>
                </a:solidFill>
              </a:rPr>
              <a:t>声明：</a:t>
            </a:r>
            <a:r>
              <a:rPr lang="zh-CN" altLang="zh-CN" sz="2000" dirty="0"/>
              <a:t>公司与员工签订《保密声明表》，明确双方的权利和义务。</a:t>
            </a:r>
          </a:p>
          <a:p>
            <a:pPr>
              <a:lnSpc>
                <a:spcPct val="150000"/>
              </a:lnSpc>
            </a:pPr>
            <a:r>
              <a:rPr lang="en-US" altLang="zh-CN" sz="2000" dirty="0" smtClean="0"/>
              <a:t>11 </a:t>
            </a:r>
            <a:r>
              <a:rPr lang="zh-CN" altLang="zh-CN" sz="2000" dirty="0" smtClean="0"/>
              <a:t>首次</a:t>
            </a:r>
            <a:r>
              <a:rPr lang="zh-CN" altLang="zh-CN" sz="2000" dirty="0"/>
              <a:t>订立劳动</a:t>
            </a:r>
            <a:r>
              <a:rPr lang="zh-CN" altLang="zh-CN" sz="2000" dirty="0" smtClean="0"/>
              <a:t>合同，</a:t>
            </a:r>
            <a:r>
              <a:rPr lang="zh-CN" altLang="zh-CN" sz="2000" b="1" dirty="0">
                <a:solidFill>
                  <a:srgbClr val="FF0000"/>
                </a:solidFill>
              </a:rPr>
              <a:t>约定</a:t>
            </a:r>
            <a:r>
              <a:rPr lang="en-US" altLang="zh-CN" sz="2000" b="1" dirty="0">
                <a:solidFill>
                  <a:srgbClr val="FF0000"/>
                </a:solidFill>
              </a:rPr>
              <a:t>6</a:t>
            </a:r>
            <a:r>
              <a:rPr lang="zh-CN" altLang="zh-CN" sz="2000" b="1" dirty="0">
                <a:solidFill>
                  <a:srgbClr val="FF0000"/>
                </a:solidFill>
              </a:rPr>
              <a:t>个月的试用期</a:t>
            </a:r>
            <a:r>
              <a:rPr lang="zh-CN" altLang="zh-CN" sz="1600" dirty="0"/>
              <a:t>。</a:t>
            </a:r>
          </a:p>
          <a:p>
            <a:pPr>
              <a:lnSpc>
                <a:spcPct val="150000"/>
              </a:lnSpc>
            </a:pPr>
            <a:endParaRPr lang="en-US" altLang="zh-CN" dirty="0" smtClean="0"/>
          </a:p>
        </p:txBody>
      </p:sp>
    </p:spTree>
    <p:extLst>
      <p:ext uri="{BB962C8B-B14F-4D97-AF65-F5344CB8AC3E}">
        <p14:creationId xmlns:p14="http://schemas.microsoft.com/office/powerpoint/2010/main" val="150990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028280" y="1280264"/>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一</a:t>
            </a:r>
            <a:r>
              <a:rPr lang="zh-CN" altLang="en-US" sz="2400" b="1" kern="0" dirty="0">
                <a:solidFill>
                  <a:prstClr val="black"/>
                </a:solidFill>
                <a:latin typeface="微软雅黑" panose="020B0503020204020204" charset="-122"/>
                <a:ea typeface="微软雅黑" panose="020B0503020204020204" charset="-122"/>
              </a:rPr>
              <a:t>、休假与假期</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5986461" y="367153"/>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1955916" y="1511096"/>
            <a:ext cx="10196516" cy="5262979"/>
          </a:xfrm>
          <a:prstGeom prst="rect">
            <a:avLst/>
          </a:prstGeom>
        </p:spPr>
        <p:txBody>
          <a:bodyPr wrap="square">
            <a:spAutoFit/>
          </a:bodyPr>
          <a:lstStyle/>
          <a:p>
            <a:pPr>
              <a:lnSpc>
                <a:spcPct val="150000"/>
              </a:lnSpc>
            </a:pPr>
            <a:r>
              <a:rPr lang="zh-CN" altLang="en-US" sz="1600" b="1" dirty="0" smtClean="0">
                <a:solidFill>
                  <a:prstClr val="black"/>
                </a:solidFill>
                <a:latin typeface="黑体" panose="02010609060101010101" pitchFamily="49" charset="-122"/>
                <a:ea typeface="黑体" panose="02010609060101010101" pitchFamily="49" charset="-122"/>
              </a:rPr>
              <a:t>                                  表</a:t>
            </a:r>
            <a:r>
              <a:rPr lang="en-US" altLang="zh-CN" sz="1600" b="1" dirty="0">
                <a:solidFill>
                  <a:prstClr val="black"/>
                </a:solidFill>
                <a:latin typeface="黑体" panose="02010609060101010101" pitchFamily="49" charset="-122"/>
                <a:ea typeface="黑体" panose="02010609060101010101" pitchFamily="49" charset="-122"/>
              </a:rPr>
              <a:t>1</a:t>
            </a:r>
            <a:r>
              <a:rPr lang="zh-CN" altLang="en-US" sz="1600" b="1" dirty="0">
                <a:solidFill>
                  <a:prstClr val="black"/>
                </a:solidFill>
                <a:latin typeface="黑体" panose="02010609060101010101" pitchFamily="49" charset="-122"/>
                <a:ea typeface="黑体" panose="02010609060101010101" pitchFamily="49" charset="-122"/>
              </a:rPr>
              <a:t>　文莱法定</a:t>
            </a:r>
            <a:r>
              <a:rPr lang="zh-CN" altLang="en-US" sz="1600" b="1" dirty="0" smtClean="0">
                <a:solidFill>
                  <a:prstClr val="black"/>
                </a:solidFill>
                <a:latin typeface="黑体" panose="02010609060101010101" pitchFamily="49" charset="-122"/>
                <a:ea typeface="黑体" panose="02010609060101010101" pitchFamily="49" charset="-122"/>
              </a:rPr>
              <a:t>节假日</a:t>
            </a:r>
            <a:endParaRPr lang="en-US" altLang="zh-CN" sz="1600" b="1" dirty="0" smtClean="0">
              <a:solidFill>
                <a:prstClr val="black"/>
              </a:solidFill>
              <a:latin typeface="黑体" panose="02010609060101010101" pitchFamily="49" charset="-122"/>
              <a:ea typeface="黑体" panose="02010609060101010101" pitchFamily="49" charset="-122"/>
            </a:endParaRPr>
          </a:p>
          <a:p>
            <a:pPr>
              <a:lnSpc>
                <a:spcPct val="150000"/>
              </a:lnSpc>
            </a:pPr>
            <a:endParaRPr lang="en-US" altLang="zh-CN" sz="1600" b="1" dirty="0" smtClean="0">
              <a:solidFill>
                <a:prstClr val="black"/>
              </a:solidFill>
              <a:latin typeface="黑体" panose="02010609060101010101" pitchFamily="49" charset="-122"/>
              <a:ea typeface="黑体" panose="02010609060101010101" pitchFamily="49" charset="-122"/>
            </a:endParaRPr>
          </a:p>
          <a:p>
            <a:pPr>
              <a:lnSpc>
                <a:spcPct val="150000"/>
              </a:lnSpc>
            </a:pPr>
            <a:endParaRPr lang="en-US" altLang="zh-CN" sz="1600" b="1"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a:p>
            <a:pPr>
              <a:lnSpc>
                <a:spcPct val="150000"/>
              </a:lnSpc>
            </a:pPr>
            <a:endParaRPr lang="en-US" altLang="zh-CN" sz="1600"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p:txBody>
      </p:sp>
      <p:graphicFrame>
        <p:nvGraphicFramePr>
          <p:cNvPr id="7" name="表格 6"/>
          <p:cNvGraphicFramePr>
            <a:graphicFrameLocks noGrp="1"/>
          </p:cNvGraphicFramePr>
          <p:nvPr>
            <p:extLst>
              <p:ext uri="{D42A27DB-BD31-4B8C-83A1-F6EECF244321}">
                <p14:modId xmlns:p14="http://schemas.microsoft.com/office/powerpoint/2010/main" val="873443051"/>
              </p:ext>
            </p:extLst>
          </p:nvPr>
        </p:nvGraphicFramePr>
        <p:xfrm>
          <a:off x="1457948" y="1937323"/>
          <a:ext cx="8486775" cy="4786149"/>
        </p:xfrm>
        <a:graphic>
          <a:graphicData uri="http://schemas.openxmlformats.org/drawingml/2006/table">
            <a:tbl>
              <a:tblPr firstRow="1" firstCol="1" bandRow="1"/>
              <a:tblGrid>
                <a:gridCol w="2109884">
                  <a:extLst>
                    <a:ext uri="{9D8B030D-6E8A-4147-A177-3AD203B41FA5}">
                      <a16:colId xmlns="" xmlns:a16="http://schemas.microsoft.com/office/drawing/2014/main" val="3103406781"/>
                    </a:ext>
                  </a:extLst>
                </a:gridCol>
                <a:gridCol w="4692132">
                  <a:extLst>
                    <a:ext uri="{9D8B030D-6E8A-4147-A177-3AD203B41FA5}">
                      <a16:colId xmlns="" xmlns:a16="http://schemas.microsoft.com/office/drawing/2014/main" val="1302130698"/>
                    </a:ext>
                  </a:extLst>
                </a:gridCol>
                <a:gridCol w="1684759">
                  <a:extLst>
                    <a:ext uri="{9D8B030D-6E8A-4147-A177-3AD203B41FA5}">
                      <a16:colId xmlns="" xmlns:a16="http://schemas.microsoft.com/office/drawing/2014/main" val="324586632"/>
                    </a:ext>
                  </a:extLst>
                </a:gridCol>
              </a:tblGrid>
              <a:tr h="320102">
                <a:tc>
                  <a:txBody>
                    <a:bodyPr/>
                    <a:lstStyle/>
                    <a:p>
                      <a:pPr algn="ctr">
                        <a:lnSpc>
                          <a:spcPts val="1800"/>
                        </a:lnSpc>
                        <a:spcAft>
                          <a:spcPts val="0"/>
                        </a:spcAft>
                      </a:pPr>
                      <a:r>
                        <a:rPr lang="en-US" sz="1400" kern="0" dirty="0" smtClean="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 </a:t>
                      </a:r>
                      <a:r>
                        <a:rPr lang="zh-CN" sz="1400" kern="0" dirty="0" smtClean="0">
                          <a:solidFill>
                            <a:srgbClr val="000000"/>
                          </a:solidFill>
                          <a:effectLst/>
                          <a:latin typeface="Arial" panose="020B0604020202020204" pitchFamily="34" charset="0"/>
                          <a:ea typeface="宋体" panose="02010600030101010101" pitchFamily="2" charset="-122"/>
                          <a:cs typeface="宋体" panose="02010600030101010101" pitchFamily="2" charset="-122"/>
                        </a:rPr>
                        <a:t>月份</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0" dirty="0" smtClean="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 </a:t>
                      </a:r>
                      <a:r>
                        <a:rPr lang="en-US" sz="1400" kern="100" baseline="0" dirty="0" smtClean="0">
                          <a:solidFill>
                            <a:schemeClr val="tx1"/>
                          </a:solidFill>
                          <a:effectLst/>
                          <a:latin typeface="Arial Unicode MS" panose="020B0604020202020204" pitchFamily="34" charset="-122"/>
                          <a:ea typeface="Arial Unicode MS" panose="020B0604020202020204" pitchFamily="34" charset="-122"/>
                          <a:cs typeface="Times New Roman" panose="02020603050405020304" pitchFamily="18" charset="0"/>
                        </a:rPr>
                        <a:t> </a:t>
                      </a:r>
                      <a:r>
                        <a:rPr lang="zh-CN" sz="1400" kern="0" dirty="0" smtClean="0">
                          <a:solidFill>
                            <a:srgbClr val="000000"/>
                          </a:solidFill>
                          <a:effectLst/>
                          <a:latin typeface="Arial" panose="020B0604020202020204" pitchFamily="34" charset="0"/>
                          <a:ea typeface="宋体" panose="02010600030101010101" pitchFamily="2" charset="-122"/>
                          <a:cs typeface="宋体" panose="02010600030101010101" pitchFamily="2" charset="-122"/>
                        </a:rPr>
                        <a:t>节日</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400" kern="0" dirty="0" smtClean="0">
                          <a:solidFill>
                            <a:srgbClr val="000000"/>
                          </a:solidFill>
                          <a:effectLst/>
                          <a:latin typeface="Arial" panose="020B0604020202020204" pitchFamily="34" charset="0"/>
                          <a:ea typeface="宋体" panose="02010600030101010101" pitchFamily="2" charset="-122"/>
                          <a:cs typeface="宋体" panose="02010600030101010101" pitchFamily="2" charset="-122"/>
                        </a:rPr>
                        <a:t>放假</a:t>
                      </a:r>
                      <a:r>
                        <a:rPr lang="zh-CN" sz="1400" kern="0" dirty="0">
                          <a:solidFill>
                            <a:srgbClr val="000000"/>
                          </a:solidFill>
                          <a:effectLst/>
                          <a:latin typeface="Arial" panose="020B0604020202020204" pitchFamily="34" charset="0"/>
                          <a:ea typeface="宋体" panose="02010600030101010101" pitchFamily="2" charset="-122"/>
                          <a:cs typeface="宋体" panose="02010600030101010101" pitchFamily="2" charset="-122"/>
                        </a:rPr>
                        <a:t>天数</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58879533"/>
                  </a:ext>
                </a:extLst>
              </a:tr>
              <a:tr h="293319">
                <a:tc rowSpan="3">
                  <a:txBody>
                    <a:bodyPr/>
                    <a:lstStyle/>
                    <a:p>
                      <a:pPr algn="ctr">
                        <a:lnSpc>
                          <a:spcPts val="1800"/>
                        </a:lnSpc>
                        <a:spcAft>
                          <a:spcPts val="0"/>
                        </a:spcAft>
                      </a:pPr>
                      <a:r>
                        <a:rPr lang="en-US"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1</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月</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New Year</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95001928"/>
                  </a:ext>
                </a:extLst>
              </a:tr>
              <a:tr h="271463">
                <a:tc vMerge="1">
                  <a:txBody>
                    <a:bodyPr/>
                    <a:lstStyle/>
                    <a:p>
                      <a:pPr algn="ctr">
                        <a:lnSpc>
                          <a:spcPts val="1800"/>
                        </a:lnSpc>
                        <a:spcAft>
                          <a:spcPts val="0"/>
                        </a:spcAft>
                      </a:pP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Chinese New Year</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21943748"/>
                  </a:ext>
                </a:extLst>
              </a:tr>
              <a:tr h="0">
                <a:tc vMerge="1">
                  <a:txBody>
                    <a:bodyPr/>
                    <a:lstStyle/>
                    <a:p>
                      <a:endParaRPr lang="zh-CN" altLang="en-US"/>
                    </a:p>
                  </a:txBody>
                  <a:tcPr/>
                </a:tc>
                <a:tc rowSpan="2">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Brunei Darussalam National Day</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800"/>
                        </a:lnSpc>
                        <a:spcAft>
                          <a:spcPts val="0"/>
                        </a:spcAft>
                      </a:pPr>
                      <a:r>
                        <a:rPr lang="en-US" sz="1400" kern="10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605306963"/>
                  </a:ext>
                </a:extLst>
              </a:tr>
              <a:tr h="285750">
                <a:tc>
                  <a:txBody>
                    <a:bodyPr/>
                    <a:lstStyle/>
                    <a:p>
                      <a:pPr algn="ctr">
                        <a:lnSpc>
                          <a:spcPts val="1800"/>
                        </a:lnSpc>
                        <a:spcAft>
                          <a:spcPts val="0"/>
                        </a:spcAft>
                      </a:pPr>
                      <a:r>
                        <a:rPr lang="en-US" altLang="zh-CN"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2</a:t>
                      </a:r>
                      <a:r>
                        <a:rPr lang="zh-CN" altLang="zh-CN" sz="1400" kern="100" dirty="0" smtClean="0">
                          <a:effectLst/>
                          <a:latin typeface="Arial" panose="020B0604020202020204" pitchFamily="34" charset="0"/>
                          <a:ea typeface="+mn-ea"/>
                          <a:cs typeface="Times New Roman" panose="02020603050405020304" pitchFamily="18" charset="0"/>
                        </a:rPr>
                        <a:t>月</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10004"/>
                  </a:ext>
                </a:extLst>
              </a:tr>
              <a:tr h="270597">
                <a:tc>
                  <a:txBody>
                    <a:bodyPr/>
                    <a:lstStyle/>
                    <a:p>
                      <a:pPr algn="ctr">
                        <a:lnSpc>
                          <a:spcPts val="1800"/>
                        </a:lnSpc>
                        <a:spcAft>
                          <a:spcPts val="0"/>
                        </a:spcAft>
                      </a:pPr>
                      <a:r>
                        <a:rPr lang="en-US" altLang="zh-CN"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3</a:t>
                      </a:r>
                      <a:r>
                        <a:rPr lang="zh-CN" sz="1400" kern="100" dirty="0" smtClean="0">
                          <a:effectLst/>
                          <a:latin typeface="Arial" panose="020B0604020202020204" pitchFamily="34" charset="0"/>
                          <a:ea typeface="宋体" panose="02010600030101010101" pitchFamily="2" charset="-122"/>
                          <a:cs typeface="Times New Roman" panose="02020603050405020304" pitchFamily="18" charset="0"/>
                        </a:rPr>
                        <a:t>月</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err="1">
                          <a:effectLst/>
                          <a:latin typeface="Arial" panose="020B0604020202020204" pitchFamily="34" charset="0"/>
                          <a:ea typeface="Arial Unicode MS" panose="020B0604020202020204" pitchFamily="34" charset="-122"/>
                          <a:cs typeface="Times New Roman" panose="02020603050405020304" pitchFamily="18" charset="0"/>
                        </a:rPr>
                        <a:t>Isra</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 </a:t>
                      </a:r>
                      <a:r>
                        <a:rPr lang="en-US" sz="1400" kern="100" dirty="0" err="1">
                          <a:effectLst/>
                          <a:latin typeface="Arial" panose="020B0604020202020204" pitchFamily="34" charset="0"/>
                          <a:ea typeface="Arial Unicode MS" panose="020B0604020202020204" pitchFamily="34" charset="-122"/>
                          <a:cs typeface="Times New Roman" panose="02020603050405020304" pitchFamily="18" charset="0"/>
                        </a:rPr>
                        <a:t>Mi,raj</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732693656"/>
                  </a:ext>
                </a:extLst>
              </a:tr>
              <a:tr h="297717">
                <a:tc>
                  <a:txBody>
                    <a:bodyPr/>
                    <a:lstStyle/>
                    <a:p>
                      <a:pPr algn="ctr">
                        <a:lnSpc>
                          <a:spcPts val="1800"/>
                        </a:lnSpc>
                        <a:spcAft>
                          <a:spcPts val="0"/>
                        </a:spcAft>
                      </a:pPr>
                      <a:r>
                        <a:rPr lang="en-US" altLang="zh-CN"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4</a:t>
                      </a:r>
                      <a:r>
                        <a:rPr lang="zh-CN" sz="1400" kern="100" dirty="0" smtClean="0">
                          <a:effectLst/>
                          <a:latin typeface="Arial" panose="020B0604020202020204" pitchFamily="34" charset="0"/>
                          <a:ea typeface="宋体" panose="02010600030101010101" pitchFamily="2" charset="-122"/>
                          <a:cs typeface="Times New Roman" panose="02020603050405020304" pitchFamily="18" charset="0"/>
                        </a:rPr>
                        <a:t>月</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1st Day of </a:t>
                      </a:r>
                      <a:r>
                        <a:rPr lang="en-US" sz="1400" kern="100" dirty="0" err="1">
                          <a:effectLst/>
                          <a:latin typeface="Arial" panose="020B0604020202020204" pitchFamily="34" charset="0"/>
                          <a:ea typeface="Arial Unicode MS" panose="020B0604020202020204" pitchFamily="34" charset="-122"/>
                          <a:cs typeface="Times New Roman" panose="02020603050405020304" pitchFamily="18" charset="0"/>
                        </a:rPr>
                        <a:t>Ramadhan</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43564335"/>
                  </a:ext>
                </a:extLst>
              </a:tr>
              <a:tr h="0">
                <a:tc rowSpan="3">
                  <a:txBody>
                    <a:bodyPr/>
                    <a:lstStyle/>
                    <a:p>
                      <a:pPr algn="ctr">
                        <a:lnSpc>
                          <a:spcPts val="1800"/>
                        </a:lnSpc>
                        <a:spcAft>
                          <a:spcPts val="0"/>
                        </a:spcAft>
                      </a:pPr>
                      <a:r>
                        <a:rPr lang="en-US" altLang="zh-CN"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5</a:t>
                      </a:r>
                      <a:r>
                        <a:rPr lang="zh-CN" sz="1400" kern="100" dirty="0" smtClean="0">
                          <a:effectLst/>
                          <a:latin typeface="Arial" panose="020B0604020202020204" pitchFamily="34" charset="0"/>
                          <a:ea typeface="宋体" panose="02010600030101010101" pitchFamily="2" charset="-122"/>
                          <a:cs typeface="Times New Roman" panose="02020603050405020304" pitchFamily="18" charset="0"/>
                        </a:rPr>
                        <a:t>月</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10007"/>
                  </a:ext>
                </a:extLst>
              </a:tr>
              <a:tr h="295396">
                <a:tc vMerge="1">
                  <a:txBody>
                    <a:bodyPr/>
                    <a:lstStyle/>
                    <a:p>
                      <a:endParaRPr lang="zh-CN" altLang="en-US"/>
                    </a:p>
                  </a:txBody>
                  <a:tcPr/>
                </a:tc>
                <a:tc>
                  <a:txBody>
                    <a:bodyPr/>
                    <a:lstStyle/>
                    <a:p>
                      <a:pPr algn="ctr">
                        <a:lnSpc>
                          <a:spcPts val="1800"/>
                        </a:lnSpc>
                        <a:spcAft>
                          <a:spcPts val="0"/>
                        </a:spcAft>
                      </a:pPr>
                      <a:r>
                        <a:rPr lang="en-US" sz="1400" kern="100" dirty="0" err="1">
                          <a:effectLst/>
                          <a:latin typeface="Arial" panose="020B0604020202020204" pitchFamily="34" charset="0"/>
                          <a:ea typeface="Arial Unicode MS" panose="020B0604020202020204" pitchFamily="34" charset="-122"/>
                          <a:cs typeface="Times New Roman" panose="02020603050405020304" pitchFamily="18" charset="0"/>
                        </a:rPr>
                        <a:t>Nuzul</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 Al-Quran</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97987880"/>
                  </a:ext>
                </a:extLst>
              </a:tr>
              <a:tr h="310064">
                <a:tc vMerge="1">
                  <a:txBody>
                    <a:bodyPr/>
                    <a:lstStyle/>
                    <a:p>
                      <a:pPr algn="ctr">
                        <a:lnSpc>
                          <a:spcPts val="1800"/>
                        </a:lnSpc>
                        <a:spcAft>
                          <a:spcPts val="0"/>
                        </a:spcAft>
                      </a:pP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800"/>
                        </a:lnSpc>
                        <a:spcAft>
                          <a:spcPts val="0"/>
                        </a:spcAft>
                      </a:pPr>
                      <a:r>
                        <a:rPr lang="en-US" sz="1400" kern="100" dirty="0" err="1" smtClean="0">
                          <a:effectLst/>
                          <a:latin typeface="Arial" panose="020B0604020202020204" pitchFamily="34" charset="0"/>
                          <a:ea typeface="Arial Unicode MS" panose="020B0604020202020204" pitchFamily="34" charset="-122"/>
                          <a:cs typeface="Times New Roman" panose="02020603050405020304" pitchFamily="18" charset="0"/>
                        </a:rPr>
                        <a:t>Hari</a:t>
                      </a:r>
                      <a:r>
                        <a:rPr lang="en-US"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 Raya </a:t>
                      </a:r>
                      <a:r>
                        <a:rPr lang="en-US" sz="1400" kern="100" dirty="0" err="1" smtClean="0">
                          <a:effectLst/>
                          <a:latin typeface="Arial" panose="020B0604020202020204" pitchFamily="34" charset="0"/>
                          <a:ea typeface="Arial Unicode MS" panose="020B0604020202020204" pitchFamily="34" charset="-122"/>
                          <a:cs typeface="Times New Roman" panose="02020603050405020304" pitchFamily="18" charset="0"/>
                        </a:rPr>
                        <a:t>Aidil</a:t>
                      </a:r>
                      <a:r>
                        <a:rPr lang="en-US"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 </a:t>
                      </a:r>
                      <a:r>
                        <a:rPr lang="en-US" sz="1400" kern="100" dirty="0" err="1" smtClean="0">
                          <a:effectLst/>
                          <a:latin typeface="Arial" panose="020B0604020202020204" pitchFamily="34" charset="0"/>
                          <a:ea typeface="Arial Unicode MS" panose="020B0604020202020204" pitchFamily="34" charset="-122"/>
                          <a:cs typeface="Times New Roman" panose="02020603050405020304" pitchFamily="18" charset="0"/>
                        </a:rPr>
                        <a:t>Fitri</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54097858"/>
                  </a:ext>
                </a:extLst>
              </a:tr>
              <a:tr h="0">
                <a:tc rowSpan="2">
                  <a:txBody>
                    <a:bodyPr/>
                    <a:lstStyle/>
                    <a:p>
                      <a:pPr algn="ctr">
                        <a:lnSpc>
                          <a:spcPts val="1800"/>
                        </a:lnSpc>
                        <a:spcAft>
                          <a:spcPts val="0"/>
                        </a:spcAft>
                      </a:pPr>
                      <a:r>
                        <a:rPr lang="en-US" altLang="zh-CN" sz="1400" kern="100" dirty="0" smtClean="0">
                          <a:effectLst/>
                          <a:latin typeface="Arial Unicode MS" panose="020B0604020202020204" pitchFamily="34" charset="-122"/>
                          <a:ea typeface="Arial Unicode MS" panose="020B0604020202020204" pitchFamily="34" charset="-122"/>
                          <a:cs typeface="Times New Roman" panose="02020603050405020304" pitchFamily="18" charset="0"/>
                        </a:rPr>
                        <a:t>6</a:t>
                      </a:r>
                      <a:r>
                        <a:rPr lang="zh-CN" altLang="en-US" sz="1400" kern="100" dirty="0" smtClean="0">
                          <a:effectLst/>
                          <a:latin typeface="Arial Unicode MS" panose="020B0604020202020204" pitchFamily="34" charset="-122"/>
                          <a:ea typeface="Arial Unicode MS" panose="020B0604020202020204" pitchFamily="34" charset="-122"/>
                          <a:cs typeface="Times New Roman" panose="02020603050405020304" pitchFamily="18" charset="0"/>
                        </a:rPr>
                        <a:t>月</a:t>
                      </a: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10010"/>
                  </a:ext>
                </a:extLst>
              </a:tr>
              <a:tr h="281616">
                <a:tc vMerge="1">
                  <a:txBody>
                    <a:bodyPr/>
                    <a:lstStyle/>
                    <a:p>
                      <a:endParaRPr lang="zh-CN" altLang="en-US"/>
                    </a:p>
                  </a:txBody>
                  <a:tcPr/>
                </a:tc>
                <a:tc>
                  <a:txBody>
                    <a:bodyPr/>
                    <a:lstStyle/>
                    <a:p>
                      <a:pPr algn="ctr">
                        <a:lnSpc>
                          <a:spcPts val="1800"/>
                        </a:lnSpc>
                        <a:spcAft>
                          <a:spcPts val="0"/>
                        </a:spcAft>
                      </a:pPr>
                      <a:r>
                        <a:rPr lang="en-US" altLang="zh-CN"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Royal Brunei Armed Force Day</a:t>
                      </a:r>
                      <a:endParaRPr lang="zh-CN" alt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3</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25818502"/>
                  </a:ext>
                </a:extLst>
              </a:tr>
              <a:tr h="524757">
                <a:tc rowSpan="2">
                  <a:txBody>
                    <a:bodyPr/>
                    <a:lstStyle/>
                    <a:p>
                      <a:pPr algn="ctr">
                        <a:lnSpc>
                          <a:spcPts val="1800"/>
                        </a:lnSpc>
                        <a:spcAft>
                          <a:spcPts val="0"/>
                        </a:spcAft>
                      </a:pPr>
                      <a:r>
                        <a:rPr lang="en-US"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7</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月</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His Majesty The Sultan and Yang Di-</a:t>
                      </a:r>
                      <a:r>
                        <a:rPr lang="en-US" sz="1400" kern="100" dirty="0" err="1">
                          <a:effectLst/>
                          <a:latin typeface="Arial" panose="020B0604020202020204" pitchFamily="34" charset="0"/>
                          <a:ea typeface="Arial Unicode MS" panose="020B0604020202020204" pitchFamily="34" charset="-122"/>
                          <a:cs typeface="Times New Roman" panose="02020603050405020304" pitchFamily="18" charset="0"/>
                        </a:rPr>
                        <a:t>Pertuan</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 of Brunei Darussalam </a:t>
                      </a:r>
                      <a:r>
                        <a:rPr lang="en-US"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7</a:t>
                      </a:r>
                      <a:r>
                        <a:rPr lang="en-US" altLang="zh-CN"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4</a:t>
                      </a:r>
                      <a:r>
                        <a:rPr lang="en-US"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nd </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Birthday</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85561186"/>
                  </a:ext>
                </a:extLst>
              </a:tr>
              <a:tr h="389792">
                <a:tc vMerge="1">
                  <a:txBody>
                    <a:bodyPr/>
                    <a:lstStyle/>
                    <a:p>
                      <a:pPr algn="ctr">
                        <a:lnSpc>
                          <a:spcPts val="1800"/>
                        </a:lnSpc>
                        <a:spcAft>
                          <a:spcPts val="0"/>
                        </a:spcAft>
                      </a:pP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err="1">
                          <a:effectLst/>
                          <a:latin typeface="Arial" panose="020B0604020202020204" pitchFamily="34" charset="0"/>
                          <a:ea typeface="Arial Unicode MS" panose="020B0604020202020204" pitchFamily="34" charset="-122"/>
                          <a:cs typeface="Times New Roman" panose="02020603050405020304" pitchFamily="18" charset="0"/>
                        </a:rPr>
                        <a:t>Hari</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 Raya </a:t>
                      </a:r>
                      <a:r>
                        <a:rPr lang="en-US" sz="1400" kern="100" dirty="0" err="1">
                          <a:effectLst/>
                          <a:latin typeface="Arial" panose="020B0604020202020204" pitchFamily="34" charset="0"/>
                          <a:ea typeface="Arial Unicode MS" panose="020B0604020202020204" pitchFamily="34" charset="-122"/>
                          <a:cs typeface="Times New Roman" panose="02020603050405020304" pitchFamily="18" charset="0"/>
                        </a:rPr>
                        <a:t>Aidil</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 </a:t>
                      </a:r>
                      <a:r>
                        <a:rPr lang="en-US" sz="1400" kern="100" dirty="0" err="1">
                          <a:effectLst/>
                          <a:latin typeface="Arial" panose="020B0604020202020204" pitchFamily="34" charset="0"/>
                          <a:ea typeface="Arial Unicode MS" panose="020B0604020202020204" pitchFamily="34" charset="-122"/>
                          <a:cs typeface="Times New Roman" panose="02020603050405020304" pitchFamily="18" charset="0"/>
                        </a:rPr>
                        <a:t>Adha</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5954798"/>
                  </a:ext>
                </a:extLst>
              </a:tr>
              <a:tr h="389792">
                <a:tc>
                  <a:txBody>
                    <a:bodyPr/>
                    <a:lstStyle/>
                    <a:p>
                      <a:pPr algn="ctr">
                        <a:lnSpc>
                          <a:spcPts val="1800"/>
                        </a:lnSpc>
                        <a:spcAft>
                          <a:spcPts val="0"/>
                        </a:spcAft>
                      </a:pPr>
                      <a:r>
                        <a:rPr lang="en-US" altLang="zh-CN"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8</a:t>
                      </a:r>
                      <a:r>
                        <a:rPr lang="zh-CN" sz="1400" kern="100" dirty="0" smtClean="0">
                          <a:effectLst/>
                          <a:latin typeface="Arial" panose="020B0604020202020204" pitchFamily="34" charset="0"/>
                          <a:ea typeface="宋体" panose="02010600030101010101" pitchFamily="2" charset="-122"/>
                          <a:cs typeface="Times New Roman" panose="02020603050405020304" pitchFamily="18" charset="0"/>
                        </a:rPr>
                        <a:t>月</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1st Day of </a:t>
                      </a:r>
                      <a:r>
                        <a:rPr lang="en-US" sz="1400" kern="100" dirty="0" err="1">
                          <a:effectLst/>
                          <a:latin typeface="Arial" panose="020B0604020202020204" pitchFamily="34" charset="0"/>
                          <a:ea typeface="Arial Unicode MS" panose="020B0604020202020204" pitchFamily="34" charset="-122"/>
                          <a:cs typeface="Times New Roman" panose="02020603050405020304" pitchFamily="18" charset="0"/>
                        </a:rPr>
                        <a:t>Muharam</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 </a:t>
                      </a:r>
                      <a:r>
                        <a:rPr lang="en-US"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144</a:t>
                      </a:r>
                      <a:r>
                        <a:rPr lang="en-US" altLang="zh-CN"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2</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55027157"/>
                  </a:ext>
                </a:extLst>
              </a:tr>
              <a:tr h="389792">
                <a:tc>
                  <a:txBody>
                    <a:bodyPr/>
                    <a:lstStyle/>
                    <a:p>
                      <a:pPr algn="ctr">
                        <a:lnSpc>
                          <a:spcPts val="1800"/>
                        </a:lnSpc>
                        <a:spcAft>
                          <a:spcPts val="0"/>
                        </a:spcAft>
                      </a:pPr>
                      <a:r>
                        <a:rPr lang="en-US"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10</a:t>
                      </a:r>
                      <a:r>
                        <a:rPr lang="zh-CN" sz="1400" kern="100" dirty="0" smtClean="0">
                          <a:effectLst/>
                          <a:latin typeface="Arial" panose="020B0604020202020204" pitchFamily="34" charset="0"/>
                          <a:ea typeface="宋体" panose="02010600030101010101" pitchFamily="2" charset="-122"/>
                          <a:cs typeface="Times New Roman" panose="02020603050405020304" pitchFamily="18" charset="0"/>
                        </a:rPr>
                        <a:t>月</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a:effectLst/>
                          <a:latin typeface="Arial" panose="020B0604020202020204" pitchFamily="34" charset="0"/>
                          <a:ea typeface="Arial Unicode MS" panose="020B0604020202020204" pitchFamily="34" charset="-122"/>
                          <a:cs typeface="Times New Roman" panose="02020603050405020304" pitchFamily="18" charset="0"/>
                        </a:rPr>
                        <a:t>Prophet Muhammad(PBUH) Birthday Anniversary</a:t>
                      </a:r>
                      <a:endParaRPr lang="zh-CN" sz="14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37890555"/>
                  </a:ext>
                </a:extLst>
              </a:tr>
              <a:tr h="389792">
                <a:tc>
                  <a:txBody>
                    <a:bodyPr/>
                    <a:lstStyle/>
                    <a:p>
                      <a:pPr algn="ctr">
                        <a:lnSpc>
                          <a:spcPts val="1800"/>
                        </a:lnSpc>
                        <a:spcAft>
                          <a:spcPts val="0"/>
                        </a:spcAft>
                      </a:pPr>
                      <a:r>
                        <a:rPr lang="en-US" sz="1400" kern="100" dirty="0" smtClean="0">
                          <a:effectLst/>
                          <a:latin typeface="Arial" panose="020B0604020202020204" pitchFamily="34" charset="0"/>
                          <a:ea typeface="Arial Unicode MS" panose="020B0604020202020204" pitchFamily="34" charset="-122"/>
                          <a:cs typeface="Times New Roman" panose="02020603050405020304" pitchFamily="18" charset="0"/>
                        </a:rPr>
                        <a:t>12</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月</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Christmas Day</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46820" marR="4682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02238340"/>
                  </a:ext>
                </a:extLst>
              </a:tr>
            </a:tbl>
          </a:graphicData>
        </a:graphic>
      </p:graphicFrame>
    </p:spTree>
    <p:extLst>
      <p:ext uri="{BB962C8B-B14F-4D97-AF65-F5344CB8AC3E}">
        <p14:creationId xmlns:p14="http://schemas.microsoft.com/office/powerpoint/2010/main" val="163014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233740"/>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六、</a:t>
            </a:r>
            <a:r>
              <a:rPr lang="zh-CN" altLang="zh-CN" sz="2400" b="1" kern="0" dirty="0">
                <a:latin typeface="微软雅黑" panose="020B0503020204020204" charset="-122"/>
                <a:ea typeface="微软雅黑" panose="020B0503020204020204" charset="-122"/>
              </a:rPr>
              <a:t>劳动合同</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209641"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356529" y="1674148"/>
            <a:ext cx="11706224" cy="4339650"/>
          </a:xfrm>
          <a:prstGeom prst="rect">
            <a:avLst/>
          </a:prstGeom>
        </p:spPr>
        <p:txBody>
          <a:bodyPr wrap="square">
            <a:spAutoFit/>
          </a:bodyPr>
          <a:lstStyle/>
          <a:p>
            <a:pPr>
              <a:lnSpc>
                <a:spcPct val="150000"/>
              </a:lnSpc>
            </a:pPr>
            <a:r>
              <a:rPr lang="zh-CN" altLang="en-US" sz="2400" b="1" dirty="0" smtClean="0">
                <a:latin typeface="黑体" panose="02010609060101010101" pitchFamily="49" charset="-122"/>
                <a:ea typeface="黑体" panose="02010609060101010101" pitchFamily="49" charset="-122"/>
              </a:rPr>
              <a:t>（</a:t>
            </a:r>
            <a:r>
              <a:rPr lang="zh-CN" altLang="en-US" sz="2400" b="1" dirty="0">
                <a:latin typeface="黑体" panose="02010609060101010101" pitchFamily="49" charset="-122"/>
                <a:ea typeface="黑体" panose="02010609060101010101" pitchFamily="49" charset="-122"/>
              </a:rPr>
              <a:t>二）劳动合同的履行、变更和</a:t>
            </a:r>
            <a:r>
              <a:rPr lang="zh-CN" altLang="en-US" sz="2400" b="1" dirty="0" smtClean="0">
                <a:latin typeface="黑体" panose="02010609060101010101" pitchFamily="49" charset="-122"/>
                <a:ea typeface="黑体" panose="02010609060101010101" pitchFamily="49" charset="-122"/>
              </a:rPr>
              <a:t>续订</a:t>
            </a:r>
            <a:endParaRPr lang="en-US" altLang="zh-CN" sz="2400" b="1" dirty="0" smtClean="0">
              <a:latin typeface="黑体" panose="02010609060101010101" pitchFamily="49" charset="-122"/>
              <a:ea typeface="黑体" panose="02010609060101010101" pitchFamily="49" charset="-122"/>
            </a:endParaRPr>
          </a:p>
          <a:p>
            <a:pPr>
              <a:lnSpc>
                <a:spcPct val="200000"/>
              </a:lnSpc>
            </a:pPr>
            <a:r>
              <a:rPr lang="en-US" altLang="zh-CN" sz="2000" dirty="0" smtClean="0"/>
              <a:t>1 </a:t>
            </a:r>
            <a:r>
              <a:rPr lang="zh-CN" altLang="en-US" sz="2000" dirty="0" smtClean="0"/>
              <a:t>公司</a:t>
            </a:r>
            <a:r>
              <a:rPr lang="zh-CN" altLang="en-US" sz="2000" dirty="0"/>
              <a:t>与员工按照劳动合同的约定全面履行各自的义务。</a:t>
            </a:r>
          </a:p>
          <a:p>
            <a:pPr>
              <a:lnSpc>
                <a:spcPct val="200000"/>
              </a:lnSpc>
            </a:pPr>
            <a:r>
              <a:rPr lang="en-US" altLang="zh-CN" sz="2000" dirty="0" smtClean="0"/>
              <a:t>2 </a:t>
            </a:r>
            <a:r>
              <a:rPr lang="zh-CN" altLang="en-US" sz="2000" dirty="0" smtClean="0"/>
              <a:t>员工</a:t>
            </a:r>
            <a:r>
              <a:rPr lang="zh-CN" altLang="en-US" sz="2000" dirty="0"/>
              <a:t>涉嫌违法犯罪被拘留或</a:t>
            </a:r>
            <a:r>
              <a:rPr lang="zh-CN" altLang="en-US" sz="2000" dirty="0" smtClean="0"/>
              <a:t>逮捕期间</a:t>
            </a:r>
            <a:r>
              <a:rPr lang="zh-CN" altLang="en-US" sz="2000" dirty="0"/>
              <a:t>，公司可暂时停止劳动合同的履行</a:t>
            </a:r>
            <a:r>
              <a:rPr lang="zh-CN" altLang="en-US" sz="2000" dirty="0" smtClean="0"/>
              <a:t>。</a:t>
            </a:r>
            <a:endParaRPr lang="en-US" altLang="zh-CN" sz="2000" dirty="0" smtClean="0"/>
          </a:p>
          <a:p>
            <a:pPr>
              <a:lnSpc>
                <a:spcPct val="200000"/>
              </a:lnSpc>
            </a:pPr>
            <a:r>
              <a:rPr lang="en-US" altLang="zh-CN" sz="2000" dirty="0" smtClean="0"/>
              <a:t>3 </a:t>
            </a:r>
            <a:r>
              <a:rPr lang="zh-CN" altLang="en-US" sz="2000" dirty="0" smtClean="0"/>
              <a:t>公司</a:t>
            </a:r>
            <a:r>
              <a:rPr lang="zh-CN" altLang="en-US" sz="2000" dirty="0"/>
              <a:t>与员工协商一致可以变更劳动合同约定的内容。</a:t>
            </a:r>
          </a:p>
          <a:p>
            <a:pPr>
              <a:lnSpc>
                <a:spcPct val="200000"/>
              </a:lnSpc>
            </a:pPr>
            <a:r>
              <a:rPr lang="en-US" altLang="zh-CN" sz="2000" dirty="0" smtClean="0"/>
              <a:t>4 </a:t>
            </a:r>
            <a:r>
              <a:rPr lang="zh-CN" altLang="en-US" sz="2000" dirty="0" smtClean="0"/>
              <a:t>公司</a:t>
            </a:r>
            <a:r>
              <a:rPr lang="zh-CN" altLang="en-US" sz="2000" dirty="0"/>
              <a:t>因订立劳动合同时所依据的客观情况发生重大变化</a:t>
            </a:r>
            <a:r>
              <a:rPr lang="zh-CN" altLang="en-US" sz="2000" dirty="0" smtClean="0"/>
              <a:t>，可变更</a:t>
            </a:r>
            <a:r>
              <a:rPr lang="zh-CN" altLang="en-US" sz="2000" dirty="0"/>
              <a:t>劳动合同</a:t>
            </a:r>
            <a:r>
              <a:rPr lang="zh-CN" altLang="en-US" sz="2000" dirty="0" smtClean="0"/>
              <a:t>内容</a:t>
            </a:r>
            <a:r>
              <a:rPr lang="zh-CN" altLang="en-US" sz="2000" dirty="0"/>
              <a:t>。</a:t>
            </a:r>
          </a:p>
          <a:p>
            <a:pPr>
              <a:lnSpc>
                <a:spcPct val="200000"/>
              </a:lnSpc>
            </a:pPr>
            <a:r>
              <a:rPr lang="en-US" altLang="zh-CN" sz="2000" dirty="0" smtClean="0"/>
              <a:t>5 </a:t>
            </a:r>
            <a:r>
              <a:rPr lang="zh-CN" altLang="en-US" sz="2000" dirty="0" smtClean="0"/>
              <a:t>变更</a:t>
            </a:r>
            <a:r>
              <a:rPr lang="zh-CN" altLang="en-US" sz="2000" dirty="0"/>
              <a:t>劳动合同内容采取</a:t>
            </a:r>
            <a:r>
              <a:rPr lang="zh-CN" altLang="en-US" sz="2000" b="1" dirty="0">
                <a:solidFill>
                  <a:srgbClr val="FF0000"/>
                </a:solidFill>
              </a:rPr>
              <a:t>填写劳动合同书相关内容</a:t>
            </a:r>
            <a:r>
              <a:rPr lang="zh-CN" altLang="en-US" sz="2000" dirty="0"/>
              <a:t>或</a:t>
            </a:r>
            <a:r>
              <a:rPr lang="zh-CN" altLang="en-US" sz="2000" b="1" dirty="0">
                <a:solidFill>
                  <a:srgbClr val="FF0000"/>
                </a:solidFill>
              </a:rPr>
              <a:t>签订相关补充协议</a:t>
            </a:r>
            <a:r>
              <a:rPr lang="zh-CN" altLang="en-US" sz="2000" dirty="0"/>
              <a:t>的方式。</a:t>
            </a:r>
          </a:p>
          <a:p>
            <a:pPr>
              <a:lnSpc>
                <a:spcPct val="200000"/>
              </a:lnSpc>
            </a:pPr>
            <a:r>
              <a:rPr lang="en-US" altLang="zh-CN" sz="2000" dirty="0" smtClean="0"/>
              <a:t>6  </a:t>
            </a:r>
            <a:r>
              <a:rPr lang="zh-CN" altLang="en-US" sz="2000" dirty="0" smtClean="0"/>
              <a:t>劳动</a:t>
            </a:r>
            <a:r>
              <a:rPr lang="zh-CN" altLang="en-US" sz="2000" dirty="0"/>
              <a:t>合同期满的</a:t>
            </a:r>
            <a:r>
              <a:rPr lang="zh-CN" altLang="en-US" sz="2000" dirty="0" smtClean="0"/>
              <a:t>，需填写</a:t>
            </a:r>
            <a:r>
              <a:rPr lang="en-US" altLang="zh-CN" sz="2000" b="1" dirty="0" smtClean="0">
                <a:solidFill>
                  <a:srgbClr val="FF0000"/>
                </a:solidFill>
              </a:rPr>
              <a:t>《</a:t>
            </a:r>
            <a:r>
              <a:rPr lang="zh-CN" altLang="en-US" sz="2000" b="1" dirty="0">
                <a:solidFill>
                  <a:srgbClr val="FF0000"/>
                </a:solidFill>
              </a:rPr>
              <a:t>劳动合同续签意见表</a:t>
            </a:r>
            <a:r>
              <a:rPr lang="en-US" altLang="zh-CN" sz="2000" b="1" dirty="0">
                <a:solidFill>
                  <a:srgbClr val="FF0000"/>
                </a:solidFill>
              </a:rPr>
              <a:t>》</a:t>
            </a:r>
            <a:r>
              <a:rPr lang="zh-CN" altLang="en-US" sz="2000" dirty="0"/>
              <a:t>，由员工本人提出是否</a:t>
            </a:r>
            <a:r>
              <a:rPr lang="zh-CN" altLang="en-US" sz="2000" dirty="0" smtClean="0"/>
              <a:t>续签，报公司批准。</a:t>
            </a:r>
            <a:endParaRPr lang="zh-CN" altLang="en-US" sz="2000" dirty="0"/>
          </a:p>
        </p:txBody>
      </p:sp>
    </p:spTree>
    <p:extLst>
      <p:ext uri="{BB962C8B-B14F-4D97-AF65-F5344CB8AC3E}">
        <p14:creationId xmlns:p14="http://schemas.microsoft.com/office/powerpoint/2010/main" val="117003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六、</a:t>
            </a:r>
            <a:r>
              <a:rPr lang="zh-CN" altLang="zh-CN" sz="2400" b="1" kern="0" dirty="0">
                <a:latin typeface="微软雅黑" panose="020B0503020204020204" charset="-122"/>
                <a:ea typeface="微软雅黑" panose="020B0503020204020204" charset="-122"/>
              </a:rPr>
              <a:t>劳动合同</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167438"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314326" y="1779687"/>
            <a:ext cx="11706224" cy="4739759"/>
          </a:xfrm>
          <a:prstGeom prst="rect">
            <a:avLst/>
          </a:prstGeom>
        </p:spPr>
        <p:txBody>
          <a:bodyPr wrap="square">
            <a:spAutoFit/>
          </a:bodyPr>
          <a:lstStyle/>
          <a:p>
            <a:pPr>
              <a:lnSpc>
                <a:spcPct val="200000"/>
              </a:lnSpc>
            </a:pPr>
            <a:r>
              <a:rPr lang="zh-CN" altLang="en-US" sz="2400" b="1" dirty="0" smtClean="0">
                <a:latin typeface="黑体" panose="02010609060101010101" pitchFamily="49" charset="-122"/>
                <a:ea typeface="黑体" panose="02010609060101010101" pitchFamily="49" charset="-122"/>
              </a:rPr>
              <a:t>（</a:t>
            </a:r>
            <a:r>
              <a:rPr lang="zh-CN" altLang="en-US" sz="2400" b="1" dirty="0">
                <a:latin typeface="黑体" panose="02010609060101010101" pitchFamily="49" charset="-122"/>
                <a:ea typeface="黑体" panose="02010609060101010101" pitchFamily="49" charset="-122"/>
              </a:rPr>
              <a:t>三）劳动合同的解除和</a:t>
            </a:r>
            <a:r>
              <a:rPr lang="zh-CN" altLang="en-US" sz="2400" b="1" dirty="0" smtClean="0">
                <a:latin typeface="黑体" panose="02010609060101010101" pitchFamily="49" charset="-122"/>
                <a:ea typeface="黑体" panose="02010609060101010101" pitchFamily="49" charset="-122"/>
              </a:rPr>
              <a:t>终止</a:t>
            </a:r>
            <a:endParaRPr lang="en-US" altLang="zh-CN" sz="2400" b="1" dirty="0" smtClean="0">
              <a:latin typeface="黑体" panose="02010609060101010101" pitchFamily="49" charset="-122"/>
              <a:ea typeface="黑体" panose="02010609060101010101" pitchFamily="49" charset="-122"/>
            </a:endParaRPr>
          </a:p>
          <a:p>
            <a:pPr>
              <a:lnSpc>
                <a:spcPct val="200000"/>
              </a:lnSpc>
            </a:pPr>
            <a:r>
              <a:rPr lang="en-US" altLang="zh-CN" sz="2000" dirty="0" smtClean="0"/>
              <a:t>1 </a:t>
            </a:r>
            <a:r>
              <a:rPr lang="zh-CN" altLang="en-US" sz="2000" b="1" dirty="0" smtClean="0">
                <a:solidFill>
                  <a:srgbClr val="FF0000"/>
                </a:solidFill>
              </a:rPr>
              <a:t>试用期内的</a:t>
            </a:r>
            <a:r>
              <a:rPr lang="zh-CN" altLang="en-US" sz="2000" dirty="0" smtClean="0">
                <a:solidFill>
                  <a:srgbClr val="FF0000"/>
                </a:solidFill>
              </a:rPr>
              <a:t>，</a:t>
            </a:r>
            <a:r>
              <a:rPr lang="zh-CN" altLang="en-US" sz="2000" b="1" dirty="0" smtClean="0">
                <a:solidFill>
                  <a:srgbClr val="FF0000"/>
                </a:solidFill>
              </a:rPr>
              <a:t>双方提前</a:t>
            </a:r>
            <a:r>
              <a:rPr lang="en-US" altLang="zh-CN" sz="2000" b="1" dirty="0" smtClean="0">
                <a:solidFill>
                  <a:srgbClr val="FF0000"/>
                </a:solidFill>
              </a:rPr>
              <a:t>7</a:t>
            </a:r>
            <a:r>
              <a:rPr lang="zh-CN" altLang="en-US" sz="2000" b="1" dirty="0" smtClean="0">
                <a:solidFill>
                  <a:srgbClr val="FF0000"/>
                </a:solidFill>
              </a:rPr>
              <a:t>日</a:t>
            </a:r>
            <a:r>
              <a:rPr lang="zh-CN" altLang="en-US" sz="2000" dirty="0" smtClean="0"/>
              <a:t>通知可解除劳动合同；</a:t>
            </a:r>
            <a:endParaRPr lang="en-US" altLang="zh-CN" sz="2000" dirty="0" smtClean="0"/>
          </a:p>
          <a:p>
            <a:pPr>
              <a:lnSpc>
                <a:spcPct val="200000"/>
              </a:lnSpc>
            </a:pPr>
            <a:r>
              <a:rPr lang="zh-CN" altLang="en-US" sz="2000" b="1" dirty="0" smtClean="0">
                <a:solidFill>
                  <a:srgbClr val="FF0000"/>
                </a:solidFill>
              </a:rPr>
              <a:t>试用期</a:t>
            </a:r>
            <a:r>
              <a:rPr lang="zh-CN" altLang="en-US" sz="2000" b="1" dirty="0">
                <a:solidFill>
                  <a:srgbClr val="FF0000"/>
                </a:solidFill>
              </a:rPr>
              <a:t>结束</a:t>
            </a:r>
            <a:r>
              <a:rPr lang="zh-CN" altLang="en-US" sz="2000" b="1" dirty="0" smtClean="0">
                <a:solidFill>
                  <a:srgbClr val="FF0000"/>
                </a:solidFill>
              </a:rPr>
              <a:t>后：职级</a:t>
            </a:r>
            <a:r>
              <a:rPr lang="en-US" altLang="zh-CN" sz="2000" b="1" dirty="0">
                <a:solidFill>
                  <a:srgbClr val="FF0000"/>
                </a:solidFill>
              </a:rPr>
              <a:t>3</a:t>
            </a:r>
            <a:r>
              <a:rPr lang="zh-CN" altLang="en-US" sz="2000" b="1" dirty="0">
                <a:solidFill>
                  <a:srgbClr val="FF0000"/>
                </a:solidFill>
              </a:rPr>
              <a:t>级及以下的员工</a:t>
            </a:r>
            <a:r>
              <a:rPr lang="zh-CN" altLang="en-US" sz="2000" dirty="0">
                <a:solidFill>
                  <a:srgbClr val="FF0000"/>
                </a:solidFill>
              </a:rPr>
              <a:t>，</a:t>
            </a:r>
            <a:r>
              <a:rPr lang="zh-CN" altLang="en-US" sz="2000" dirty="0"/>
              <a:t>公司或员工</a:t>
            </a:r>
            <a:r>
              <a:rPr lang="zh-CN" altLang="en-US" sz="2000" b="1" dirty="0">
                <a:solidFill>
                  <a:srgbClr val="FF0000"/>
                </a:solidFill>
              </a:rPr>
              <a:t>提前</a:t>
            </a:r>
            <a:r>
              <a:rPr lang="en-US" altLang="zh-CN" sz="2000" b="1" dirty="0">
                <a:solidFill>
                  <a:srgbClr val="FF0000"/>
                </a:solidFill>
              </a:rPr>
              <a:t>30</a:t>
            </a:r>
            <a:r>
              <a:rPr lang="zh-CN" altLang="en-US" sz="2000" b="1" dirty="0">
                <a:solidFill>
                  <a:srgbClr val="FF0000"/>
                </a:solidFill>
              </a:rPr>
              <a:t>日</a:t>
            </a:r>
            <a:r>
              <a:rPr lang="zh-CN" altLang="en-US" sz="2000" dirty="0"/>
              <a:t>通知可解除劳动合同</a:t>
            </a:r>
            <a:r>
              <a:rPr lang="zh-CN" altLang="en-US" sz="2000" dirty="0" smtClean="0"/>
              <a:t>；</a:t>
            </a:r>
            <a:endParaRPr lang="en-US" altLang="zh-CN" sz="2000" dirty="0" smtClean="0"/>
          </a:p>
          <a:p>
            <a:pPr>
              <a:lnSpc>
                <a:spcPct val="200000"/>
              </a:lnSpc>
            </a:pPr>
            <a:r>
              <a:rPr lang="zh-CN" altLang="en-US" sz="2000" b="1" dirty="0" smtClean="0"/>
              <a:t>职级</a:t>
            </a:r>
            <a:r>
              <a:rPr lang="en-US" altLang="zh-CN" sz="2000" b="1" dirty="0"/>
              <a:t>4</a:t>
            </a:r>
            <a:r>
              <a:rPr lang="zh-CN" altLang="en-US" sz="2000" b="1" dirty="0"/>
              <a:t>、</a:t>
            </a:r>
            <a:r>
              <a:rPr lang="en-US" altLang="zh-CN" sz="2000" b="1" dirty="0"/>
              <a:t>5</a:t>
            </a:r>
            <a:r>
              <a:rPr lang="zh-CN" altLang="en-US" sz="2000" b="1" dirty="0"/>
              <a:t>、</a:t>
            </a:r>
            <a:r>
              <a:rPr lang="en-US" altLang="zh-CN" sz="2000" b="1" dirty="0"/>
              <a:t>6</a:t>
            </a:r>
            <a:r>
              <a:rPr lang="zh-CN" altLang="en-US" sz="2000" b="1" dirty="0"/>
              <a:t>级的员工</a:t>
            </a:r>
            <a:r>
              <a:rPr lang="zh-CN" altLang="en-US" sz="2000" dirty="0"/>
              <a:t>，公司或员工</a:t>
            </a:r>
            <a:r>
              <a:rPr lang="zh-CN" altLang="en-US" sz="2000" b="1" dirty="0">
                <a:solidFill>
                  <a:srgbClr val="FF0000"/>
                </a:solidFill>
              </a:rPr>
              <a:t>提前</a:t>
            </a:r>
            <a:r>
              <a:rPr lang="en-US" altLang="zh-CN" sz="2000" b="1" dirty="0">
                <a:solidFill>
                  <a:srgbClr val="FF0000"/>
                </a:solidFill>
              </a:rPr>
              <a:t>3</a:t>
            </a:r>
            <a:r>
              <a:rPr lang="zh-CN" altLang="en-US" sz="2000" b="1" dirty="0">
                <a:solidFill>
                  <a:srgbClr val="FF0000"/>
                </a:solidFill>
              </a:rPr>
              <a:t>个月</a:t>
            </a:r>
            <a:r>
              <a:rPr lang="zh-CN" altLang="en-US" sz="2000" dirty="0"/>
              <a:t>通知可解除劳动合同</a:t>
            </a:r>
            <a:r>
              <a:rPr lang="zh-CN" altLang="en-US" sz="2000" dirty="0" smtClean="0"/>
              <a:t>；</a:t>
            </a:r>
            <a:endParaRPr lang="en-US" altLang="zh-CN" sz="2000" dirty="0" smtClean="0"/>
          </a:p>
          <a:p>
            <a:pPr>
              <a:lnSpc>
                <a:spcPct val="200000"/>
              </a:lnSpc>
            </a:pPr>
            <a:r>
              <a:rPr lang="zh-CN" altLang="en-US" sz="2000" b="1" dirty="0" smtClean="0"/>
              <a:t>职级</a:t>
            </a:r>
            <a:r>
              <a:rPr lang="en-US" altLang="zh-CN" sz="2000" b="1" dirty="0"/>
              <a:t>7</a:t>
            </a:r>
            <a:r>
              <a:rPr lang="zh-CN" altLang="en-US" sz="2000" b="1" dirty="0"/>
              <a:t>级及以上的员工</a:t>
            </a:r>
            <a:r>
              <a:rPr lang="zh-CN" altLang="en-US" sz="2000" dirty="0"/>
              <a:t>，公司或员工</a:t>
            </a:r>
            <a:r>
              <a:rPr lang="zh-CN" altLang="en-US" sz="2000" b="1" dirty="0">
                <a:solidFill>
                  <a:srgbClr val="FF0000"/>
                </a:solidFill>
              </a:rPr>
              <a:t>提前</a:t>
            </a:r>
            <a:r>
              <a:rPr lang="en-US" altLang="zh-CN" sz="2000" b="1" dirty="0">
                <a:solidFill>
                  <a:srgbClr val="FF0000"/>
                </a:solidFill>
              </a:rPr>
              <a:t>6</a:t>
            </a:r>
            <a:r>
              <a:rPr lang="zh-CN" altLang="en-US" sz="2000" b="1" dirty="0">
                <a:solidFill>
                  <a:srgbClr val="FF0000"/>
                </a:solidFill>
              </a:rPr>
              <a:t>个月</a:t>
            </a:r>
            <a:r>
              <a:rPr lang="zh-CN" altLang="en-US" sz="2000" dirty="0"/>
              <a:t>通知或支付经济补偿可解除劳动合同。但违反服务期约定的应按规定向公司支付违约金。</a:t>
            </a:r>
          </a:p>
          <a:p>
            <a:pPr>
              <a:lnSpc>
                <a:spcPct val="150000"/>
              </a:lnSpc>
            </a:pPr>
            <a:r>
              <a:rPr lang="zh-CN" altLang="en-US" b="1" dirty="0">
                <a:solidFill>
                  <a:srgbClr val="FF0000"/>
                </a:solidFill>
              </a:rPr>
              <a:t>（中国员工劳动合同的解除和终止依据劳动合同规定）</a:t>
            </a:r>
            <a:endParaRPr lang="en-US" altLang="zh-CN" b="1" dirty="0">
              <a:solidFill>
                <a:srgbClr val="FF0000"/>
              </a:solidFill>
            </a:endParaRPr>
          </a:p>
          <a:p>
            <a:pPr>
              <a:lnSpc>
                <a:spcPct val="150000"/>
              </a:lnSpc>
            </a:pPr>
            <a:endParaRPr lang="zh-CN" altLang="en-US" dirty="0"/>
          </a:p>
        </p:txBody>
      </p:sp>
    </p:spTree>
    <p:extLst>
      <p:ext uri="{BB962C8B-B14F-4D97-AF65-F5344CB8AC3E}">
        <p14:creationId xmlns:p14="http://schemas.microsoft.com/office/powerpoint/2010/main" val="30026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六、</a:t>
            </a:r>
            <a:r>
              <a:rPr lang="zh-CN" altLang="zh-CN" sz="2400" b="1" kern="0" dirty="0">
                <a:latin typeface="微软雅黑" panose="020B0503020204020204" charset="-122"/>
                <a:ea typeface="微软雅黑" panose="020B0503020204020204" charset="-122"/>
              </a:rPr>
              <a:t>劳动合同</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049108" y="252964"/>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314326" y="1779687"/>
            <a:ext cx="11706224" cy="4339650"/>
          </a:xfrm>
          <a:prstGeom prst="rect">
            <a:avLst/>
          </a:prstGeom>
        </p:spPr>
        <p:txBody>
          <a:bodyPr wrap="square">
            <a:spAutoFit/>
          </a:bodyPr>
          <a:lstStyle/>
          <a:p>
            <a:pPr>
              <a:lnSpc>
                <a:spcPct val="150000"/>
              </a:lnSpc>
            </a:pPr>
            <a:r>
              <a:rPr lang="zh-CN" altLang="en-US" sz="2400" dirty="0" smtClean="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三）劳动合同的解除和</a:t>
            </a:r>
            <a:r>
              <a:rPr lang="zh-CN" altLang="en-US" sz="2400" dirty="0" smtClean="0">
                <a:latin typeface="黑体" panose="02010609060101010101" pitchFamily="49" charset="-122"/>
                <a:ea typeface="黑体" panose="02010609060101010101" pitchFamily="49" charset="-122"/>
              </a:rPr>
              <a:t>终止</a:t>
            </a:r>
            <a:endParaRPr lang="en-US" altLang="zh-CN" sz="2400" dirty="0" smtClean="0">
              <a:latin typeface="黑体" panose="02010609060101010101" pitchFamily="49" charset="-122"/>
              <a:ea typeface="黑体" panose="02010609060101010101" pitchFamily="49" charset="-122"/>
            </a:endParaRPr>
          </a:p>
          <a:p>
            <a:pPr>
              <a:lnSpc>
                <a:spcPct val="150000"/>
              </a:lnSpc>
            </a:pPr>
            <a:r>
              <a:rPr lang="en-US" altLang="zh-CN" sz="2000" dirty="0" smtClean="0"/>
              <a:t>2 </a:t>
            </a:r>
            <a:r>
              <a:rPr lang="zh-CN" altLang="en-US" sz="2000" dirty="0" smtClean="0"/>
              <a:t>员工</a:t>
            </a:r>
            <a:r>
              <a:rPr lang="zh-CN" altLang="en-US" sz="2000" dirty="0"/>
              <a:t>有下列情形之一的，公司可以立即解除劳动合同：</a:t>
            </a:r>
          </a:p>
          <a:p>
            <a:pPr>
              <a:lnSpc>
                <a:spcPct val="150000"/>
              </a:lnSpc>
            </a:pPr>
            <a:r>
              <a:rPr lang="en-US" altLang="zh-CN" sz="2000" dirty="0"/>
              <a:t>(1</a:t>
            </a:r>
            <a:r>
              <a:rPr lang="en-US" altLang="zh-CN" sz="2000" dirty="0" smtClean="0"/>
              <a:t>)</a:t>
            </a:r>
            <a:r>
              <a:rPr lang="zh-CN" altLang="en-US" sz="2000" dirty="0" smtClean="0"/>
              <a:t>无故</a:t>
            </a:r>
            <a:r>
              <a:rPr lang="zh-CN" altLang="en-US" sz="2000" dirty="0"/>
              <a:t>连续</a:t>
            </a:r>
            <a:r>
              <a:rPr lang="zh-CN" altLang="en-US" sz="2000" b="1" dirty="0">
                <a:solidFill>
                  <a:srgbClr val="FF0000"/>
                </a:solidFill>
              </a:rPr>
              <a:t>旷工三日</a:t>
            </a:r>
            <a:r>
              <a:rPr lang="zh-CN" altLang="en-US" sz="2000" dirty="0"/>
              <a:t>、</a:t>
            </a:r>
            <a:r>
              <a:rPr lang="zh-CN" altLang="en-US" sz="2000" b="1" dirty="0">
                <a:solidFill>
                  <a:srgbClr val="FF0000"/>
                </a:solidFill>
              </a:rPr>
              <a:t>月累计旷工达六日或年累计达十日者</a:t>
            </a:r>
            <a:r>
              <a:rPr lang="zh-CN" altLang="en-US" sz="2000" dirty="0"/>
              <a:t>；</a:t>
            </a:r>
          </a:p>
          <a:p>
            <a:pPr>
              <a:lnSpc>
                <a:spcPct val="150000"/>
              </a:lnSpc>
            </a:pPr>
            <a:r>
              <a:rPr lang="en-US" altLang="zh-CN" sz="2000" dirty="0"/>
              <a:t>(2)</a:t>
            </a:r>
            <a:r>
              <a:rPr lang="zh-CN" altLang="en-US" sz="2000" dirty="0"/>
              <a:t>连续</a:t>
            </a:r>
            <a:r>
              <a:rPr lang="zh-CN" altLang="en-US" sz="2000" b="1" dirty="0">
                <a:solidFill>
                  <a:srgbClr val="FF0000"/>
                </a:solidFill>
              </a:rPr>
              <a:t>两年年度考核不合格</a:t>
            </a:r>
            <a:r>
              <a:rPr lang="zh-CN" altLang="en-US" sz="2000" dirty="0"/>
              <a:t>的； </a:t>
            </a:r>
          </a:p>
          <a:p>
            <a:pPr>
              <a:lnSpc>
                <a:spcPct val="150000"/>
              </a:lnSpc>
            </a:pPr>
            <a:r>
              <a:rPr lang="en-US" altLang="zh-CN" sz="2000" dirty="0"/>
              <a:t>(3</a:t>
            </a:r>
            <a:r>
              <a:rPr lang="en-US" altLang="zh-CN" sz="2000" dirty="0" smtClean="0"/>
              <a:t>)</a:t>
            </a:r>
            <a:r>
              <a:rPr lang="zh-CN" altLang="en-US" sz="2000" dirty="0" smtClean="0"/>
              <a:t>被</a:t>
            </a:r>
            <a:r>
              <a:rPr lang="zh-CN" altLang="en-US" sz="2000" dirty="0"/>
              <a:t>依法追究刑事责任的；</a:t>
            </a:r>
          </a:p>
          <a:p>
            <a:pPr>
              <a:lnSpc>
                <a:spcPct val="150000"/>
              </a:lnSpc>
            </a:pPr>
            <a:r>
              <a:rPr lang="en-US" altLang="zh-CN" sz="2000" dirty="0"/>
              <a:t>(4</a:t>
            </a:r>
            <a:r>
              <a:rPr lang="en-US" altLang="zh-CN" sz="2000" dirty="0" smtClean="0"/>
              <a:t>)</a:t>
            </a:r>
            <a:r>
              <a:rPr lang="zh-CN" altLang="en-US" sz="2000" dirty="0" smtClean="0"/>
              <a:t>严重</a:t>
            </a:r>
            <a:r>
              <a:rPr lang="zh-CN" altLang="en-US" sz="2000" dirty="0"/>
              <a:t>违反公司的规章制度的；严重失职，营私舞弊，给公司造成重大损害的</a:t>
            </a:r>
            <a:r>
              <a:rPr lang="zh-CN" altLang="en-US" sz="2000" dirty="0" smtClean="0"/>
              <a:t>；</a:t>
            </a:r>
            <a:endParaRPr lang="zh-CN" altLang="en-US" sz="2000" dirty="0"/>
          </a:p>
          <a:p>
            <a:pPr>
              <a:lnSpc>
                <a:spcPct val="150000"/>
              </a:lnSpc>
            </a:pPr>
            <a:r>
              <a:rPr lang="en-US" altLang="zh-CN" sz="2000" b="1" dirty="0">
                <a:solidFill>
                  <a:srgbClr val="0070C0"/>
                </a:solidFill>
                <a:latin typeface="黑体" panose="02010609060101010101" pitchFamily="49" charset="-122"/>
                <a:ea typeface="黑体" panose="02010609060101010101" pitchFamily="49" charset="-122"/>
              </a:rPr>
              <a:t>(5</a:t>
            </a:r>
            <a:r>
              <a:rPr lang="en-US" altLang="zh-CN" sz="2000" b="1" dirty="0" smtClean="0">
                <a:solidFill>
                  <a:srgbClr val="0070C0"/>
                </a:solidFill>
                <a:latin typeface="黑体" panose="02010609060101010101" pitchFamily="49" charset="-122"/>
                <a:ea typeface="黑体" panose="02010609060101010101" pitchFamily="49" charset="-122"/>
              </a:rPr>
              <a:t>)</a:t>
            </a:r>
            <a:r>
              <a:rPr lang="zh-CN" altLang="en-US" sz="2000" b="1" dirty="0">
                <a:solidFill>
                  <a:srgbClr val="0070C0"/>
                </a:solidFill>
                <a:latin typeface="黑体" panose="02010609060101010101" pitchFamily="49" charset="-122"/>
                <a:ea typeface="黑体" panose="02010609060101010101" pitchFamily="49" charset="-122"/>
              </a:rPr>
              <a:t>符合</a:t>
            </a:r>
            <a:r>
              <a:rPr lang="en-US" altLang="zh-CN" sz="2000" b="1" dirty="0">
                <a:solidFill>
                  <a:srgbClr val="0070C0"/>
                </a:solidFill>
              </a:rPr>
              <a:t>《</a:t>
            </a:r>
            <a:r>
              <a:rPr lang="zh-CN" altLang="en-US" sz="2000" b="1" kern="0" dirty="0">
                <a:solidFill>
                  <a:srgbClr val="0070C0"/>
                </a:solidFill>
                <a:latin typeface="微软雅黑" panose="020B0503020204020204" charset="-122"/>
                <a:ea typeface="微软雅黑" panose="020B0503020204020204" charset="-122"/>
              </a:rPr>
              <a:t>违纪惩处管理规定</a:t>
            </a:r>
            <a:r>
              <a:rPr lang="en-US" altLang="zh-CN" sz="2000" b="1" kern="0" dirty="0">
                <a:solidFill>
                  <a:srgbClr val="0070C0"/>
                </a:solidFill>
                <a:latin typeface="微软雅黑" panose="020B0503020204020204" charset="-122"/>
                <a:ea typeface="微软雅黑" panose="020B0503020204020204" charset="-122"/>
              </a:rPr>
              <a:t>》</a:t>
            </a:r>
            <a:r>
              <a:rPr lang="zh-CN" altLang="en-US" sz="2000" b="1" kern="0" dirty="0">
                <a:solidFill>
                  <a:srgbClr val="0070C0"/>
                </a:solidFill>
                <a:latin typeface="微软雅黑" panose="020B0503020204020204" charset="-122"/>
                <a:ea typeface="微软雅黑" panose="020B0503020204020204" charset="-122"/>
              </a:rPr>
              <a:t>中有关解除劳动合同条款的。</a:t>
            </a:r>
            <a:endParaRPr lang="en-US" altLang="zh-CN" sz="2000" dirty="0">
              <a:solidFill>
                <a:srgbClr val="0070C0"/>
              </a:solidFill>
            </a:endParaRPr>
          </a:p>
          <a:p>
            <a:pPr>
              <a:lnSpc>
                <a:spcPct val="150000"/>
              </a:lnSpc>
            </a:pPr>
            <a:r>
              <a:rPr lang="zh-CN" altLang="en-US" sz="2000" dirty="0" smtClean="0"/>
              <a:t> </a:t>
            </a:r>
            <a:r>
              <a:rPr lang="en-US" altLang="zh-CN" sz="2000" dirty="0" smtClean="0"/>
              <a:t>(</a:t>
            </a:r>
            <a:r>
              <a:rPr lang="en-US" altLang="zh-CN" sz="2000" dirty="0"/>
              <a:t>6</a:t>
            </a:r>
            <a:r>
              <a:rPr lang="en-US" altLang="zh-CN" sz="2000" dirty="0">
                <a:solidFill>
                  <a:srgbClr val="FF0000"/>
                </a:solidFill>
              </a:rPr>
              <a:t>) </a:t>
            </a:r>
            <a:r>
              <a:rPr lang="zh-CN" altLang="en-US" sz="2000" b="1" dirty="0">
                <a:solidFill>
                  <a:srgbClr val="FF0000"/>
                </a:solidFill>
              </a:rPr>
              <a:t>员工在其持久性疾病确诊后</a:t>
            </a:r>
            <a:r>
              <a:rPr lang="zh-CN" altLang="en-US" sz="2000" b="1" dirty="0" smtClean="0">
                <a:solidFill>
                  <a:srgbClr val="FF0000"/>
                </a:solidFill>
              </a:rPr>
              <a:t>的</a:t>
            </a:r>
            <a:r>
              <a:rPr lang="en-US" altLang="zh-CN" sz="2000" b="1" dirty="0" smtClean="0">
                <a:solidFill>
                  <a:srgbClr val="FF0000"/>
                </a:solidFill>
              </a:rPr>
              <a:t>7</a:t>
            </a:r>
            <a:r>
              <a:rPr lang="zh-CN" altLang="en-US" sz="2000" b="1" dirty="0" smtClean="0">
                <a:solidFill>
                  <a:srgbClr val="FF0000"/>
                </a:solidFill>
              </a:rPr>
              <a:t>个</a:t>
            </a:r>
            <a:r>
              <a:rPr lang="zh-CN" altLang="en-US" sz="2000" b="1" dirty="0">
                <a:solidFill>
                  <a:srgbClr val="FF0000"/>
                </a:solidFill>
              </a:rPr>
              <a:t>月内，不能正常连续上满</a:t>
            </a:r>
            <a:r>
              <a:rPr lang="en-US" altLang="zh-CN" sz="2000" b="1" dirty="0">
                <a:solidFill>
                  <a:srgbClr val="FF0000"/>
                </a:solidFill>
              </a:rPr>
              <a:t>30</a:t>
            </a:r>
            <a:r>
              <a:rPr lang="zh-CN" altLang="en-US" sz="2000" b="1" dirty="0">
                <a:solidFill>
                  <a:srgbClr val="FF0000"/>
                </a:solidFill>
              </a:rPr>
              <a:t>个工作日</a:t>
            </a:r>
            <a:r>
              <a:rPr lang="zh-CN" altLang="en-US" sz="2000" b="1" dirty="0" smtClean="0">
                <a:solidFill>
                  <a:srgbClr val="FF0000"/>
                </a:solidFill>
              </a:rPr>
              <a:t>，公司视情况解除</a:t>
            </a:r>
            <a:r>
              <a:rPr lang="en-US" altLang="zh-CN" sz="2000" b="1" dirty="0" smtClean="0">
                <a:solidFill>
                  <a:srgbClr val="FF0000"/>
                </a:solidFill>
              </a:rPr>
              <a:t>/</a:t>
            </a:r>
            <a:r>
              <a:rPr lang="zh-CN" altLang="en-US" sz="2000" b="1" dirty="0" smtClean="0">
                <a:solidFill>
                  <a:srgbClr val="FF0000"/>
                </a:solidFill>
              </a:rPr>
              <a:t>终止劳动合同。</a:t>
            </a:r>
            <a:endParaRPr lang="zh-CN" altLang="en-US" sz="2400" dirty="0">
              <a:solidFill>
                <a:srgbClr val="FF0000"/>
              </a:solidFill>
            </a:endParaRPr>
          </a:p>
        </p:txBody>
      </p:sp>
    </p:spTree>
    <p:extLst>
      <p:ext uri="{BB962C8B-B14F-4D97-AF65-F5344CB8AC3E}">
        <p14:creationId xmlns:p14="http://schemas.microsoft.com/office/powerpoint/2010/main" val="3889422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六、</a:t>
            </a:r>
            <a:r>
              <a:rPr lang="zh-CN" altLang="zh-CN" sz="2400" b="1" kern="0" dirty="0">
                <a:latin typeface="微软雅黑" panose="020B0503020204020204" charset="-122"/>
                <a:ea typeface="微软雅黑" panose="020B0503020204020204" charset="-122"/>
              </a:rPr>
              <a:t>劳动合同</a:t>
            </a:r>
            <a:endParaRPr lang="zh-CN" altLang="en-US" sz="2400" b="1" kern="0" dirty="0">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167438"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314326" y="1779687"/>
            <a:ext cx="11706224" cy="4446730"/>
          </a:xfrm>
          <a:prstGeom prst="rect">
            <a:avLst/>
          </a:prstGeom>
        </p:spPr>
        <p:txBody>
          <a:bodyPr wrap="square">
            <a:spAutoFit/>
          </a:bodyPr>
          <a:lstStyle/>
          <a:p>
            <a:pPr>
              <a:lnSpc>
                <a:spcPct val="150000"/>
              </a:lnSpc>
            </a:pPr>
            <a:r>
              <a:rPr lang="zh-CN" altLang="en-US" sz="2400" dirty="0" smtClean="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三）劳动合同的解除和</a:t>
            </a:r>
            <a:r>
              <a:rPr lang="zh-CN" altLang="en-US" sz="2400" dirty="0" smtClean="0">
                <a:latin typeface="黑体" panose="02010609060101010101" pitchFamily="49" charset="-122"/>
                <a:ea typeface="黑体" panose="02010609060101010101" pitchFamily="49" charset="-122"/>
              </a:rPr>
              <a:t>终止</a:t>
            </a:r>
            <a:endParaRPr lang="en-US" altLang="zh-CN" sz="2400" dirty="0" smtClean="0">
              <a:latin typeface="黑体" panose="02010609060101010101" pitchFamily="49" charset="-122"/>
              <a:ea typeface="黑体" panose="02010609060101010101" pitchFamily="49" charset="-122"/>
            </a:endParaRPr>
          </a:p>
          <a:p>
            <a:pPr>
              <a:lnSpc>
                <a:spcPct val="150000"/>
              </a:lnSpc>
            </a:pPr>
            <a:r>
              <a:rPr lang="en-US" altLang="zh-CN" sz="2000" dirty="0" smtClean="0"/>
              <a:t> </a:t>
            </a:r>
            <a:r>
              <a:rPr lang="en-US" altLang="zh-CN" sz="2000" dirty="0" smtClean="0">
                <a:latin typeface="+mj-ea"/>
                <a:ea typeface="+mj-ea"/>
              </a:rPr>
              <a:t>3 </a:t>
            </a:r>
            <a:r>
              <a:rPr lang="zh-CN" altLang="zh-CN" sz="2400" dirty="0" smtClean="0"/>
              <a:t>员工</a:t>
            </a:r>
            <a:r>
              <a:rPr lang="zh-CN" altLang="zh-CN" sz="2400" dirty="0"/>
              <a:t>有下列情形之一的，劳动合同终止：</a:t>
            </a:r>
          </a:p>
          <a:p>
            <a:pPr>
              <a:lnSpc>
                <a:spcPct val="150000"/>
              </a:lnSpc>
            </a:pPr>
            <a:r>
              <a:rPr lang="en-US" altLang="zh-CN" sz="2400" dirty="0"/>
              <a:t>(</a:t>
            </a:r>
            <a:r>
              <a:rPr lang="en-US" altLang="zh-CN" sz="2400" dirty="0" smtClean="0"/>
              <a:t>1 )</a:t>
            </a:r>
            <a:r>
              <a:rPr lang="zh-CN" altLang="zh-CN" sz="2400" dirty="0"/>
              <a:t>劳动合同期满的；</a:t>
            </a:r>
          </a:p>
          <a:p>
            <a:pPr>
              <a:lnSpc>
                <a:spcPct val="150000"/>
              </a:lnSpc>
            </a:pPr>
            <a:r>
              <a:rPr lang="en-US" altLang="zh-CN" sz="2400" dirty="0"/>
              <a:t>(2</a:t>
            </a:r>
            <a:r>
              <a:rPr lang="en-US" altLang="zh-CN" sz="2400" dirty="0" smtClean="0"/>
              <a:t>) </a:t>
            </a:r>
            <a:r>
              <a:rPr lang="zh-CN" altLang="zh-CN" sz="2400" dirty="0" smtClean="0"/>
              <a:t>员工</a:t>
            </a:r>
            <a:r>
              <a:rPr lang="zh-CN" altLang="zh-CN" sz="2400" dirty="0"/>
              <a:t>死亡，或者被法院宣告死亡或者宣告失踪的；</a:t>
            </a:r>
          </a:p>
          <a:p>
            <a:pPr>
              <a:lnSpc>
                <a:spcPct val="150000"/>
              </a:lnSpc>
            </a:pPr>
            <a:r>
              <a:rPr lang="en-US" altLang="zh-CN" sz="2400" dirty="0"/>
              <a:t>(3</a:t>
            </a:r>
            <a:r>
              <a:rPr lang="en-US" altLang="zh-CN" sz="2400" dirty="0" smtClean="0"/>
              <a:t>)</a:t>
            </a:r>
            <a:r>
              <a:rPr lang="zh-CN" altLang="zh-CN" sz="2400" dirty="0" smtClean="0"/>
              <a:t>公司</a:t>
            </a:r>
            <a:r>
              <a:rPr lang="zh-CN" altLang="zh-CN" sz="2400" dirty="0"/>
              <a:t>被依法宣告破产的；</a:t>
            </a:r>
          </a:p>
          <a:p>
            <a:pPr>
              <a:lnSpc>
                <a:spcPct val="150000"/>
              </a:lnSpc>
            </a:pPr>
            <a:r>
              <a:rPr lang="en-US" altLang="zh-CN" sz="2400" dirty="0"/>
              <a:t>(4</a:t>
            </a:r>
            <a:r>
              <a:rPr lang="en-US" altLang="zh-CN" sz="2400" dirty="0" smtClean="0"/>
              <a:t>)</a:t>
            </a:r>
            <a:r>
              <a:rPr lang="zh-CN" altLang="zh-CN" sz="2400" dirty="0" smtClean="0"/>
              <a:t>公司</a:t>
            </a:r>
            <a:r>
              <a:rPr lang="zh-CN" altLang="zh-CN" sz="2400" dirty="0"/>
              <a:t>被吊销营业执照、责令关闭、撤销或者公司决定提前解散的；</a:t>
            </a:r>
          </a:p>
          <a:p>
            <a:pPr>
              <a:lnSpc>
                <a:spcPct val="150000"/>
              </a:lnSpc>
            </a:pPr>
            <a:r>
              <a:rPr lang="en-US" altLang="zh-CN" sz="2400" dirty="0"/>
              <a:t>(5</a:t>
            </a:r>
            <a:r>
              <a:rPr lang="en-US" altLang="zh-CN" sz="2400" dirty="0" smtClean="0"/>
              <a:t>)</a:t>
            </a:r>
            <a:r>
              <a:rPr lang="zh-CN" altLang="zh-CN" sz="2400" dirty="0" smtClean="0"/>
              <a:t>法律</a:t>
            </a:r>
            <a:r>
              <a:rPr lang="zh-CN" altLang="zh-CN" sz="2400" dirty="0"/>
              <a:t>、行政法规规定的其他情形。</a:t>
            </a:r>
          </a:p>
          <a:p>
            <a:pPr>
              <a:lnSpc>
                <a:spcPct val="200000"/>
              </a:lnSpc>
            </a:pPr>
            <a:endParaRPr lang="zh-CN" altLang="en-US" dirty="0"/>
          </a:p>
        </p:txBody>
      </p:sp>
    </p:spTree>
    <p:extLst>
      <p:ext uri="{BB962C8B-B14F-4D97-AF65-F5344CB8AC3E}">
        <p14:creationId xmlns:p14="http://schemas.microsoft.com/office/powerpoint/2010/main" val="1153925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七、离职手续</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5992837" y="315816"/>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314326" y="1779687"/>
            <a:ext cx="11706224" cy="3908762"/>
          </a:xfrm>
          <a:prstGeom prst="rect">
            <a:avLst/>
          </a:prstGeom>
        </p:spPr>
        <p:txBody>
          <a:bodyPr wrap="square">
            <a:spAutoFit/>
          </a:bodyPr>
          <a:lstStyle/>
          <a:p>
            <a:pPr>
              <a:lnSpc>
                <a:spcPct val="200000"/>
              </a:lnSpc>
            </a:pPr>
            <a:r>
              <a:rPr lang="zh-CN" altLang="en-US" sz="2400" dirty="0" smtClean="0">
                <a:latin typeface="黑体" panose="02010609060101010101" pitchFamily="49" charset="-122"/>
                <a:ea typeface="黑体" panose="02010609060101010101" pitchFamily="49" charset="-122"/>
              </a:rPr>
              <a:t>（一）</a:t>
            </a:r>
            <a:r>
              <a:rPr lang="zh-CN" altLang="en-US" sz="2400" dirty="0">
                <a:latin typeface="黑体" panose="02010609060101010101" pitchFamily="49" charset="-122"/>
                <a:ea typeface="黑体" panose="02010609060101010101" pitchFamily="49" charset="-122"/>
              </a:rPr>
              <a:t>劳动合同的解除和</a:t>
            </a:r>
            <a:r>
              <a:rPr lang="zh-CN" altLang="en-US" sz="2400" dirty="0" smtClean="0">
                <a:latin typeface="黑体" panose="02010609060101010101" pitchFamily="49" charset="-122"/>
                <a:ea typeface="黑体" panose="02010609060101010101" pitchFamily="49" charset="-122"/>
              </a:rPr>
              <a:t>终止</a:t>
            </a:r>
            <a:endParaRPr lang="en-US" altLang="zh-CN" sz="2400" dirty="0" smtClean="0">
              <a:latin typeface="黑体" panose="02010609060101010101" pitchFamily="49" charset="-122"/>
              <a:ea typeface="黑体" panose="02010609060101010101" pitchFamily="49" charset="-122"/>
            </a:endParaRPr>
          </a:p>
          <a:p>
            <a:pPr>
              <a:lnSpc>
                <a:spcPct val="200000"/>
              </a:lnSpc>
            </a:pPr>
            <a:r>
              <a:rPr lang="zh-CN" altLang="en-US" sz="2000" dirty="0"/>
              <a:t>解除或终止劳动关系时</a:t>
            </a:r>
            <a:r>
              <a:rPr lang="zh-CN" altLang="en-US" sz="2000" dirty="0" smtClean="0"/>
              <a:t>，按规定</a:t>
            </a:r>
            <a:r>
              <a:rPr lang="zh-CN" altLang="en-US" sz="2000" dirty="0"/>
              <a:t>办理离职手续</a:t>
            </a:r>
            <a:r>
              <a:rPr lang="zh-CN" altLang="en-US" sz="2000" dirty="0" smtClean="0"/>
              <a:t>。</a:t>
            </a:r>
            <a:endParaRPr lang="en-US" altLang="zh-CN" sz="2000" dirty="0" smtClean="0"/>
          </a:p>
          <a:p>
            <a:pPr>
              <a:lnSpc>
                <a:spcPct val="200000"/>
              </a:lnSpc>
            </a:pPr>
            <a:r>
              <a:rPr lang="zh-CN" altLang="en-US" sz="2000" dirty="0" smtClean="0"/>
              <a:t>签</a:t>
            </a:r>
            <a:r>
              <a:rPr lang="zh-CN" altLang="en-US" sz="2000" dirty="0"/>
              <a:t>有</a:t>
            </a:r>
            <a:r>
              <a:rPr lang="en-US" altLang="zh-CN" sz="2000" dirty="0"/>
              <a:t>《</a:t>
            </a:r>
            <a:r>
              <a:rPr lang="zh-CN" altLang="en-US" sz="2000" dirty="0"/>
              <a:t>学习培训服务协议</a:t>
            </a:r>
            <a:r>
              <a:rPr lang="en-US" altLang="zh-CN" sz="2000" dirty="0"/>
              <a:t>》</a:t>
            </a:r>
            <a:r>
              <a:rPr lang="zh-CN" altLang="en-US" sz="2000" dirty="0"/>
              <a:t>的员工，在服务期限未</a:t>
            </a:r>
            <a:r>
              <a:rPr lang="zh-CN" altLang="en-US" sz="2000" dirty="0" smtClean="0"/>
              <a:t>满或</a:t>
            </a:r>
            <a:r>
              <a:rPr lang="zh-CN" altLang="en-US" sz="2000" dirty="0"/>
              <a:t>由于本人原因被公司解除劳动关系的，应按协议约定向公司支付违约金</a:t>
            </a:r>
            <a:r>
              <a:rPr lang="zh-CN" altLang="en-US" sz="2000" dirty="0" smtClean="0"/>
              <a:t>。</a:t>
            </a:r>
            <a:endParaRPr lang="en-US" altLang="zh-CN" sz="2000" dirty="0" smtClean="0"/>
          </a:p>
          <a:p>
            <a:pPr>
              <a:lnSpc>
                <a:spcPct val="200000"/>
              </a:lnSpc>
            </a:pPr>
            <a:r>
              <a:rPr lang="zh-CN" altLang="en-US" sz="2000" dirty="0">
                <a:latin typeface="黑体" panose="02010609060101010101" pitchFamily="49" charset="-122"/>
                <a:ea typeface="黑体" panose="02010609060101010101" pitchFamily="49" charset="-122"/>
              </a:rPr>
              <a:t>（二）</a:t>
            </a:r>
            <a:r>
              <a:rPr lang="zh-CN" altLang="en-US" sz="2000" dirty="0"/>
              <a:t>员工提出解除劳动关系的，</a:t>
            </a:r>
            <a:r>
              <a:rPr lang="zh-CN" altLang="en-US" sz="2000" dirty="0" smtClean="0"/>
              <a:t>按规定</a:t>
            </a:r>
            <a:r>
              <a:rPr lang="zh-CN" altLang="en-US" sz="2000" dirty="0"/>
              <a:t>提前提交辞职报告，经所在部门、人力资源部审核，</a:t>
            </a:r>
            <a:r>
              <a:rPr lang="en-US" altLang="zh-CN" sz="2000" dirty="0"/>
              <a:t>CEO</a:t>
            </a:r>
            <a:r>
              <a:rPr lang="zh-CN" altLang="en-US" sz="2000" dirty="0"/>
              <a:t>审批后办理离职；公司提出解除或终止劳动关系的</a:t>
            </a:r>
            <a:r>
              <a:rPr lang="zh-CN" altLang="en-US" sz="2000" dirty="0" smtClean="0"/>
              <a:t>，人力资源</a:t>
            </a:r>
            <a:r>
              <a:rPr lang="zh-CN" altLang="en-US" sz="2000" dirty="0"/>
              <a:t>部提前发给</a:t>
            </a:r>
            <a:r>
              <a:rPr lang="en-US" altLang="zh-CN" sz="2000" dirty="0"/>
              <a:t>《</a:t>
            </a:r>
            <a:r>
              <a:rPr lang="zh-CN" altLang="en-US" sz="2000" dirty="0"/>
              <a:t>解除</a:t>
            </a:r>
            <a:r>
              <a:rPr lang="en-US" altLang="zh-CN" sz="2000" dirty="0"/>
              <a:t>/</a:t>
            </a:r>
            <a:r>
              <a:rPr lang="zh-CN" altLang="en-US" sz="2000" dirty="0"/>
              <a:t>终止劳动关系通知单</a:t>
            </a:r>
            <a:r>
              <a:rPr lang="en-US" altLang="zh-CN" sz="2000" dirty="0" smtClean="0"/>
              <a:t>》</a:t>
            </a:r>
            <a:r>
              <a:rPr lang="zh-CN" altLang="en-US" sz="2000" dirty="0"/>
              <a:t>。</a:t>
            </a:r>
            <a:endParaRPr lang="en-US" altLang="zh-CN" sz="1600" dirty="0"/>
          </a:p>
        </p:txBody>
      </p:sp>
    </p:spTree>
    <p:extLst>
      <p:ext uri="{BB962C8B-B14F-4D97-AF65-F5344CB8AC3E}">
        <p14:creationId xmlns:p14="http://schemas.microsoft.com/office/powerpoint/2010/main" val="20747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a:latin typeface="微软雅黑" panose="020B0503020204020204" charset="-122"/>
                <a:ea typeface="微软雅黑" panose="020B0503020204020204" charset="-122"/>
              </a:rPr>
              <a:t>七、离职手续</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167438" y="377371"/>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314326" y="1779687"/>
            <a:ext cx="11706224" cy="5262979"/>
          </a:xfrm>
          <a:prstGeom prst="rect">
            <a:avLst/>
          </a:prstGeom>
        </p:spPr>
        <p:txBody>
          <a:bodyPr wrap="square">
            <a:spAutoFit/>
          </a:bodyPr>
          <a:lstStyle/>
          <a:p>
            <a:pPr>
              <a:lnSpc>
                <a:spcPct val="150000"/>
              </a:lnSpc>
            </a:pPr>
            <a:r>
              <a:rPr lang="zh-CN" altLang="en-US" sz="2400" b="1" dirty="0" smtClean="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三）</a:t>
            </a:r>
            <a:r>
              <a:rPr lang="zh-CN" altLang="zh-CN" sz="2400" dirty="0">
                <a:latin typeface="黑体" panose="02010609060101010101" pitchFamily="49" charset="-122"/>
                <a:ea typeface="黑体" panose="02010609060101010101" pitchFamily="49" charset="-122"/>
              </a:rPr>
              <a:t>离职交接</a:t>
            </a:r>
          </a:p>
          <a:p>
            <a:pPr>
              <a:lnSpc>
                <a:spcPct val="150000"/>
              </a:lnSpc>
            </a:pPr>
            <a:r>
              <a:rPr lang="en-US" altLang="zh-CN" sz="2000" dirty="0"/>
              <a:t>(1</a:t>
            </a:r>
            <a:r>
              <a:rPr lang="en-US" altLang="zh-CN" sz="2000" dirty="0" smtClean="0"/>
              <a:t>) </a:t>
            </a:r>
            <a:r>
              <a:rPr lang="zh-CN" altLang="zh-CN" sz="2000" dirty="0" smtClean="0"/>
              <a:t>完成</a:t>
            </a:r>
            <a:r>
              <a:rPr lang="zh-CN" altLang="zh-CN" sz="2000" dirty="0"/>
              <a:t>工作移交；</a:t>
            </a:r>
            <a:r>
              <a:rPr lang="zh-CN" altLang="zh-CN" sz="2000" dirty="0" smtClean="0"/>
              <a:t>交还工作</a:t>
            </a:r>
            <a:r>
              <a:rPr lang="zh-CN" altLang="zh-CN" sz="2000" dirty="0"/>
              <a:t>资料</a:t>
            </a:r>
            <a:r>
              <a:rPr lang="zh-CN" altLang="zh-CN" sz="2000" dirty="0" smtClean="0"/>
              <a:t>、工作用品及各</a:t>
            </a:r>
            <a:r>
              <a:rPr lang="zh-CN" altLang="zh-CN" sz="2000" dirty="0"/>
              <a:t>类证件</a:t>
            </a:r>
            <a:r>
              <a:rPr lang="zh-CN" altLang="zh-CN" sz="2000" dirty="0" smtClean="0"/>
              <a:t>；</a:t>
            </a:r>
            <a:r>
              <a:rPr lang="en-US" altLang="zh-CN" sz="2000" dirty="0" smtClean="0"/>
              <a:t>                   </a:t>
            </a:r>
          </a:p>
          <a:p>
            <a:pPr>
              <a:lnSpc>
                <a:spcPct val="150000"/>
              </a:lnSpc>
            </a:pPr>
            <a:r>
              <a:rPr lang="en-US" altLang="zh-CN" sz="2000" dirty="0" smtClean="0"/>
              <a:t>(2 )</a:t>
            </a:r>
            <a:r>
              <a:rPr lang="zh-CN" altLang="zh-CN" sz="2000" dirty="0"/>
              <a:t>结清薪酬、个人借款、差旅费；</a:t>
            </a:r>
            <a:r>
              <a:rPr lang="en-US" altLang="zh-CN" sz="2000" dirty="0"/>
              <a:t> </a:t>
            </a:r>
            <a:endParaRPr lang="en-US" altLang="zh-CN" sz="2000" dirty="0" smtClean="0"/>
          </a:p>
          <a:p>
            <a:pPr>
              <a:lnSpc>
                <a:spcPct val="150000"/>
              </a:lnSpc>
            </a:pPr>
            <a:r>
              <a:rPr lang="en-US" altLang="zh-CN" sz="2000" dirty="0" smtClean="0"/>
              <a:t>(</a:t>
            </a:r>
            <a:r>
              <a:rPr lang="en-US" altLang="zh-CN" sz="2000" dirty="0"/>
              <a:t>3</a:t>
            </a:r>
            <a:r>
              <a:rPr lang="en-US" altLang="zh-CN" sz="2000" dirty="0" smtClean="0"/>
              <a:t>) </a:t>
            </a:r>
            <a:r>
              <a:rPr lang="zh-CN" altLang="zh-CN" sz="2000" dirty="0" smtClean="0"/>
              <a:t>取消</a:t>
            </a:r>
            <a:r>
              <a:rPr lang="zh-CN" altLang="zh-CN" sz="2000" dirty="0"/>
              <a:t>公司邮箱和</a:t>
            </a:r>
            <a:r>
              <a:rPr lang="en-US" altLang="zh-CN" sz="2000" dirty="0"/>
              <a:t>OA</a:t>
            </a:r>
            <a:r>
              <a:rPr lang="zh-CN" altLang="zh-CN" sz="2000" dirty="0"/>
              <a:t>账户</a:t>
            </a:r>
            <a:r>
              <a:rPr lang="zh-CN" altLang="zh-CN" sz="2000" dirty="0" smtClean="0"/>
              <a:t>；</a:t>
            </a:r>
            <a:endParaRPr lang="en-US" altLang="zh-CN" sz="2000" dirty="0" smtClean="0"/>
          </a:p>
          <a:p>
            <a:pPr>
              <a:lnSpc>
                <a:spcPct val="150000"/>
              </a:lnSpc>
            </a:pPr>
            <a:r>
              <a:rPr lang="en-US" altLang="zh-CN" sz="2000" dirty="0" smtClean="0"/>
              <a:t>(</a:t>
            </a:r>
            <a:r>
              <a:rPr lang="en-US" altLang="zh-CN" sz="2000" dirty="0"/>
              <a:t>4</a:t>
            </a:r>
            <a:r>
              <a:rPr lang="en-US" altLang="zh-CN" sz="2000" dirty="0" smtClean="0"/>
              <a:t>) </a:t>
            </a:r>
            <a:r>
              <a:rPr lang="zh-CN" altLang="zh-CN" sz="2000" dirty="0" smtClean="0"/>
              <a:t>社</a:t>
            </a:r>
            <a:r>
              <a:rPr lang="zh-CN" altLang="zh-CN" sz="2000" dirty="0"/>
              <a:t>保</a:t>
            </a:r>
            <a:r>
              <a:rPr lang="en-US" altLang="zh-CN" sz="2000" dirty="0"/>
              <a:t>/</a:t>
            </a:r>
            <a:r>
              <a:rPr lang="zh-CN" altLang="zh-CN" sz="2000" dirty="0"/>
              <a:t>公积金中断、结算；</a:t>
            </a:r>
            <a:r>
              <a:rPr lang="en-US" altLang="zh-CN" sz="2000" dirty="0"/>
              <a:t> </a:t>
            </a:r>
            <a:endParaRPr lang="en-US" altLang="zh-CN" sz="2000" dirty="0" smtClean="0"/>
          </a:p>
          <a:p>
            <a:pPr>
              <a:lnSpc>
                <a:spcPct val="150000"/>
              </a:lnSpc>
            </a:pPr>
            <a:r>
              <a:rPr lang="en-US" altLang="zh-CN" sz="2000" dirty="0" smtClean="0"/>
              <a:t>(</a:t>
            </a:r>
            <a:r>
              <a:rPr lang="en-US" altLang="zh-CN" sz="2000" dirty="0"/>
              <a:t>5</a:t>
            </a:r>
            <a:r>
              <a:rPr lang="en-US" altLang="zh-CN" sz="2000" dirty="0" smtClean="0"/>
              <a:t>)</a:t>
            </a:r>
            <a:r>
              <a:rPr lang="zh-CN" altLang="zh-CN" sz="2000" dirty="0"/>
              <a:t>人事档案、党组织关系转移</a:t>
            </a:r>
            <a:r>
              <a:rPr lang="zh-CN" altLang="zh-CN" sz="2000" dirty="0" smtClean="0"/>
              <a:t>；</a:t>
            </a:r>
            <a:endParaRPr lang="en-US" altLang="zh-CN" sz="2000" dirty="0" smtClean="0"/>
          </a:p>
          <a:p>
            <a:pPr>
              <a:lnSpc>
                <a:spcPct val="150000"/>
              </a:lnSpc>
            </a:pPr>
            <a:r>
              <a:rPr lang="en-US" altLang="zh-CN" sz="2000" dirty="0" smtClean="0"/>
              <a:t>(</a:t>
            </a:r>
            <a:r>
              <a:rPr lang="en-US" altLang="zh-CN" sz="2000" dirty="0"/>
              <a:t>6) </a:t>
            </a:r>
            <a:r>
              <a:rPr lang="zh-CN" altLang="zh-CN" sz="2000" dirty="0" smtClean="0"/>
              <a:t>签订</a:t>
            </a:r>
            <a:r>
              <a:rPr lang="zh-CN" altLang="zh-CN" sz="2000" dirty="0"/>
              <a:t>《学习培训服务协议》的，结算智力投资补偿费</a:t>
            </a:r>
            <a:endParaRPr lang="en-US" altLang="zh-CN" sz="2000" dirty="0" smtClean="0"/>
          </a:p>
          <a:p>
            <a:pPr>
              <a:lnSpc>
                <a:spcPct val="150000"/>
              </a:lnSpc>
            </a:pPr>
            <a:r>
              <a:rPr lang="zh-CN" altLang="zh-CN" sz="2000" dirty="0" smtClean="0"/>
              <a:t> </a:t>
            </a:r>
            <a:r>
              <a:rPr lang="en-US" altLang="zh-CN" sz="2000" dirty="0"/>
              <a:t>(</a:t>
            </a:r>
            <a:r>
              <a:rPr lang="en-US" altLang="zh-CN" sz="2000" dirty="0" smtClean="0"/>
              <a:t>7) </a:t>
            </a:r>
            <a:r>
              <a:rPr lang="zh-CN" altLang="zh-CN" sz="2000" dirty="0" smtClean="0"/>
              <a:t>假期</a:t>
            </a:r>
            <a:r>
              <a:rPr lang="zh-CN" altLang="zh-CN" sz="2000" dirty="0"/>
              <a:t>结算</a:t>
            </a:r>
            <a:r>
              <a:rPr lang="zh-CN" altLang="zh-CN" sz="2000" dirty="0" smtClean="0"/>
              <a:t>；退还</a:t>
            </a:r>
            <a:r>
              <a:rPr lang="zh-CN" altLang="zh-CN" sz="2000" dirty="0"/>
              <a:t>宿舍、结清费用。</a:t>
            </a:r>
          </a:p>
          <a:p>
            <a:pPr>
              <a:lnSpc>
                <a:spcPct val="150000"/>
              </a:lnSpc>
            </a:pPr>
            <a:r>
              <a:rPr lang="zh-CN" altLang="en-US" sz="2400" b="1" dirty="0" smtClean="0">
                <a:latin typeface="黑体" panose="02010609060101010101" pitchFamily="49" charset="-122"/>
                <a:ea typeface="黑体" panose="02010609060101010101" pitchFamily="49" charset="-122"/>
              </a:rPr>
              <a:t>（四）</a:t>
            </a:r>
            <a:r>
              <a:rPr lang="zh-CN" altLang="zh-CN" sz="2000" b="1" dirty="0" smtClean="0"/>
              <a:t>离职</a:t>
            </a:r>
            <a:r>
              <a:rPr lang="zh-CN" altLang="zh-CN" sz="2000" b="1" dirty="0"/>
              <a:t>交接一般在</a:t>
            </a:r>
            <a:r>
              <a:rPr lang="en-US" altLang="zh-CN" sz="2000" b="1" dirty="0">
                <a:solidFill>
                  <a:srgbClr val="FF0000"/>
                </a:solidFill>
              </a:rPr>
              <a:t>1-3</a:t>
            </a:r>
            <a:r>
              <a:rPr lang="zh-CN" altLang="zh-CN" sz="2000" b="1" dirty="0">
                <a:solidFill>
                  <a:srgbClr val="FF0000"/>
                </a:solidFill>
              </a:rPr>
              <a:t>个工作日内</a:t>
            </a:r>
            <a:r>
              <a:rPr lang="zh-CN" altLang="zh-CN" sz="2000" b="1" dirty="0"/>
              <a:t>完成，交接完毕将</a:t>
            </a:r>
            <a:r>
              <a:rPr lang="zh-CN" altLang="zh-CN" sz="2000" b="1" dirty="0">
                <a:solidFill>
                  <a:srgbClr val="FF0000"/>
                </a:solidFill>
              </a:rPr>
              <a:t>《离职交接单》</a:t>
            </a:r>
            <a:r>
              <a:rPr lang="zh-CN" altLang="zh-CN" sz="2000" b="1" dirty="0"/>
              <a:t>交由人力资源部归档，人力资源部开具</a:t>
            </a:r>
            <a:r>
              <a:rPr lang="zh-CN" altLang="zh-CN" sz="2000" b="1" dirty="0">
                <a:solidFill>
                  <a:srgbClr val="FF0000"/>
                </a:solidFill>
              </a:rPr>
              <a:t>《终止（解除）劳动关系证明书》</a:t>
            </a:r>
            <a:r>
              <a:rPr lang="zh-CN" altLang="zh-CN" sz="2000" dirty="0"/>
              <a:t>。</a:t>
            </a:r>
          </a:p>
          <a:p>
            <a:pPr>
              <a:lnSpc>
                <a:spcPct val="150000"/>
              </a:lnSpc>
            </a:pPr>
            <a:endParaRPr lang="en-US" altLang="zh-CN" sz="1600" dirty="0"/>
          </a:p>
        </p:txBody>
      </p:sp>
    </p:spTree>
    <p:extLst>
      <p:ext uri="{BB962C8B-B14F-4D97-AF65-F5344CB8AC3E}">
        <p14:creationId xmlns:p14="http://schemas.microsoft.com/office/powerpoint/2010/main" val="135577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216763" y="34659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7" name="矩形 6"/>
          <p:cNvSpPr/>
          <p:nvPr/>
        </p:nvSpPr>
        <p:spPr>
          <a:xfrm>
            <a:off x="4258582" y="1533197"/>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八、</a:t>
            </a:r>
            <a:r>
              <a:rPr lang="zh-CN" altLang="en-US" sz="2400" b="1" kern="0" dirty="0">
                <a:latin typeface="微软雅黑" panose="020B0503020204020204" charset="-122"/>
                <a:ea typeface="微软雅黑" panose="020B0503020204020204" charset="-122"/>
              </a:rPr>
              <a:t>人事档案管理</a:t>
            </a:r>
          </a:p>
        </p:txBody>
      </p:sp>
      <p:sp>
        <p:nvSpPr>
          <p:cNvPr id="8" name="矩形 7"/>
          <p:cNvSpPr/>
          <p:nvPr/>
        </p:nvSpPr>
        <p:spPr>
          <a:xfrm>
            <a:off x="485776" y="2376824"/>
            <a:ext cx="11706224" cy="3785652"/>
          </a:xfrm>
          <a:prstGeom prst="rect">
            <a:avLst/>
          </a:prstGeom>
        </p:spPr>
        <p:txBody>
          <a:bodyPr wrap="square">
            <a:spAutoFit/>
          </a:bodyPr>
          <a:lstStyle/>
          <a:p>
            <a:pPr>
              <a:lnSpc>
                <a:spcPct val="150000"/>
              </a:lnSpc>
            </a:pPr>
            <a:r>
              <a:rPr lang="zh-CN" altLang="en-US" sz="2000" dirty="0">
                <a:latin typeface="黑体" panose="02010609060101010101" pitchFamily="49" charset="-122"/>
                <a:ea typeface="黑体" panose="02010609060101010101" pitchFamily="49" charset="-122"/>
              </a:rPr>
              <a:t>（一）</a:t>
            </a:r>
            <a:r>
              <a:rPr lang="en-US" altLang="zh-CN" sz="2000" dirty="0">
                <a:latin typeface="黑体" panose="02010609060101010101" pitchFamily="49" charset="-122"/>
                <a:ea typeface="黑体" panose="02010609060101010101" pitchFamily="49" charset="-122"/>
              </a:rPr>
              <a:t> </a:t>
            </a:r>
            <a:r>
              <a:rPr lang="zh-CN" altLang="zh-CN" sz="2000" b="1" dirty="0">
                <a:latin typeface="黑体" panose="02010609060101010101" pitchFamily="49" charset="-122"/>
                <a:ea typeface="黑体" panose="02010609060101010101" pitchFamily="49" charset="-122"/>
              </a:rPr>
              <a:t>公司员工的人事档案委托人才市场统一保管。</a:t>
            </a:r>
          </a:p>
          <a:p>
            <a:pPr>
              <a:lnSpc>
                <a:spcPct val="150000"/>
              </a:lnSpc>
            </a:pPr>
            <a:r>
              <a:rPr lang="zh-CN" altLang="en-US" sz="2000" dirty="0">
                <a:latin typeface="黑体" panose="02010609060101010101" pitchFamily="49" charset="-122"/>
                <a:ea typeface="黑体" panose="02010609060101010101" pitchFamily="49" charset="-122"/>
              </a:rPr>
              <a:t>（二）</a:t>
            </a:r>
            <a:r>
              <a:rPr lang="zh-CN" altLang="zh-CN" sz="2000" dirty="0">
                <a:latin typeface="黑体" panose="02010609060101010101" pitchFamily="49" charset="-122"/>
                <a:ea typeface="黑体" panose="02010609060101010101" pitchFamily="49" charset="-122"/>
              </a:rPr>
              <a:t>需归入员工人事档案的材料主要包括：学历学位材料、履历材料、党团材料、专业技术职务资格评审材料、鉴定、考察、考核材料、招录材料、就业报到证等。</a:t>
            </a:r>
          </a:p>
          <a:p>
            <a:pPr>
              <a:lnSpc>
                <a:spcPct val="150000"/>
              </a:lnSpc>
            </a:pPr>
            <a:r>
              <a:rPr lang="zh-CN" altLang="en-US" sz="2000" dirty="0">
                <a:latin typeface="黑体" panose="02010609060101010101" pitchFamily="49" charset="-122"/>
                <a:ea typeface="黑体" panose="02010609060101010101" pitchFamily="49" charset="-122"/>
              </a:rPr>
              <a:t>（三）</a:t>
            </a:r>
            <a:r>
              <a:rPr lang="zh-CN" altLang="zh-CN" sz="2000" dirty="0">
                <a:latin typeface="黑体" panose="02010609060101010101" pitchFamily="49" charset="-122"/>
                <a:ea typeface="黑体" panose="02010609060101010101" pitchFamily="49" charset="-122"/>
              </a:rPr>
              <a:t>归档材料一般应为原件</a:t>
            </a:r>
            <a:r>
              <a:rPr lang="zh-CN" altLang="zh-CN" sz="2000" dirty="0" smtClean="0">
                <a:latin typeface="黑体" panose="02010609060101010101" pitchFamily="49" charset="-122"/>
                <a:ea typeface="黑体" panose="02010609060101010101" pitchFamily="49" charset="-122"/>
              </a:rPr>
              <a:t>。</a:t>
            </a:r>
            <a:endParaRPr lang="zh-CN" altLang="zh-CN" sz="2000" dirty="0">
              <a:latin typeface="黑体" panose="02010609060101010101" pitchFamily="49" charset="-122"/>
              <a:ea typeface="黑体" panose="02010609060101010101" pitchFamily="49" charset="-122"/>
            </a:endParaRPr>
          </a:p>
          <a:p>
            <a:pPr>
              <a:lnSpc>
                <a:spcPct val="150000"/>
              </a:lnSpc>
            </a:pPr>
            <a:r>
              <a:rPr lang="zh-CN" altLang="en-US" sz="2000" dirty="0">
                <a:latin typeface="黑体" panose="02010609060101010101" pitchFamily="49" charset="-122"/>
                <a:ea typeface="黑体" panose="02010609060101010101" pitchFamily="49" charset="-122"/>
              </a:rPr>
              <a:t>（四）</a:t>
            </a:r>
            <a:r>
              <a:rPr lang="zh-CN" altLang="zh-CN" sz="2000" dirty="0">
                <a:latin typeface="黑体" panose="02010609060101010101" pitchFamily="49" charset="-122"/>
                <a:ea typeface="黑体" panose="02010609060101010101" pitchFamily="49" charset="-122"/>
              </a:rPr>
              <a:t>员工人事档案材料按照“谁形成、谁归档”的原则由人力资源</a:t>
            </a:r>
            <a:r>
              <a:rPr lang="zh-CN" altLang="zh-CN" sz="2000" dirty="0" smtClean="0">
                <a:latin typeface="黑体" panose="02010609060101010101" pitchFamily="49" charset="-122"/>
                <a:ea typeface="黑体" panose="02010609060101010101" pitchFamily="49" charset="-122"/>
              </a:rPr>
              <a:t>部负责</a:t>
            </a:r>
            <a:r>
              <a:rPr lang="zh-CN" altLang="zh-CN" sz="2000" dirty="0">
                <a:latin typeface="黑体" panose="02010609060101010101" pitchFamily="49" charset="-122"/>
                <a:ea typeface="黑体" panose="02010609060101010101" pitchFamily="49" charset="-122"/>
              </a:rPr>
              <a:t>收集、整理、鉴别和归档。</a:t>
            </a:r>
          </a:p>
          <a:p>
            <a:pPr>
              <a:lnSpc>
                <a:spcPct val="150000"/>
              </a:lnSpc>
            </a:pPr>
            <a:r>
              <a:rPr lang="zh-CN" altLang="en-US" sz="2000" dirty="0">
                <a:latin typeface="黑体" panose="02010609060101010101" pitchFamily="49" charset="-122"/>
                <a:ea typeface="黑体" panose="02010609060101010101" pitchFamily="49" charset="-122"/>
              </a:rPr>
              <a:t>（五）</a:t>
            </a:r>
            <a:r>
              <a:rPr lang="zh-CN" altLang="zh-CN" sz="2000" dirty="0">
                <a:latin typeface="黑体" panose="02010609060101010101" pitchFamily="49" charset="-122"/>
                <a:ea typeface="黑体" panose="02010609060101010101" pitchFamily="49" charset="-122"/>
              </a:rPr>
              <a:t>查阅或复印人事档案材料应按档案管理单位有关规定办理审批手续。</a:t>
            </a:r>
          </a:p>
          <a:p>
            <a:pPr>
              <a:lnSpc>
                <a:spcPct val="150000"/>
              </a:lnSpc>
            </a:pPr>
            <a:r>
              <a:rPr lang="zh-CN" altLang="en-US" sz="2000" dirty="0">
                <a:latin typeface="黑体" panose="02010609060101010101" pitchFamily="49" charset="-122"/>
                <a:ea typeface="黑体" panose="02010609060101010101" pitchFamily="49" charset="-122"/>
              </a:rPr>
              <a:t>（六）</a:t>
            </a:r>
            <a:r>
              <a:rPr lang="zh-CN" altLang="zh-CN" sz="2000" dirty="0">
                <a:latin typeface="黑体" panose="02010609060101010101" pitchFamily="49" charset="-122"/>
                <a:ea typeface="黑体" panose="02010609060101010101" pitchFamily="49" charset="-122"/>
              </a:rPr>
              <a:t>员工解除或终止劳动合同，人力资源部按照档案管理单位相关要求协助办理员工档案转移手续。</a:t>
            </a:r>
          </a:p>
          <a:p>
            <a:pPr>
              <a:lnSpc>
                <a:spcPct val="150000"/>
              </a:lnSpc>
            </a:pPr>
            <a:endParaRPr lang="en-US" altLang="zh-CN" sz="20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471914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483102" y="1443316"/>
            <a:ext cx="3916363" cy="461665"/>
          </a:xfrm>
          <a:prstGeom prst="rect">
            <a:avLst/>
          </a:prstGeom>
        </p:spPr>
        <p:txBody>
          <a:bodyPr>
            <a:spAutoFit/>
          </a:bodyPr>
          <a:lstStyle/>
          <a:p>
            <a:pPr eaLnBrk="0" fontAlgn="base" latinLnBrk="1" hangingPunct="0">
              <a:spcBef>
                <a:spcPct val="0"/>
              </a:spcBef>
              <a:spcAft>
                <a:spcPct val="0"/>
              </a:spcAft>
              <a:defRPr/>
            </a:pPr>
            <a:r>
              <a:rPr lang="zh-CN" altLang="en-US" sz="2400" b="1" kern="0" dirty="0" smtClean="0">
                <a:latin typeface="微软雅黑" panose="020B0503020204020204" charset="-122"/>
                <a:ea typeface="微软雅黑" panose="020B0503020204020204" charset="-122"/>
              </a:rPr>
              <a:t>九、</a:t>
            </a:r>
            <a:r>
              <a:rPr lang="zh-CN" altLang="en-US" sz="2400" b="1" kern="0" dirty="0">
                <a:latin typeface="微软雅黑" panose="020B0503020204020204" charset="-122"/>
                <a:ea typeface="微软雅黑" panose="020B0503020204020204" charset="-122"/>
              </a:rPr>
              <a:t>退休</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t>                                                                   </a:t>
            </a:r>
            <a:endParaRPr lang="en-US" altLang="zh-CN" dirty="0"/>
          </a:p>
          <a:p>
            <a:endParaRPr lang="en-US" altLang="zh-CN" dirty="0"/>
          </a:p>
        </p:txBody>
      </p:sp>
      <p:sp>
        <p:nvSpPr>
          <p:cNvPr id="6" name="矩形 5"/>
          <p:cNvSpPr/>
          <p:nvPr/>
        </p:nvSpPr>
        <p:spPr>
          <a:xfrm>
            <a:off x="6270174" y="377371"/>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latin typeface="微软雅黑" panose="020B0503020204020204" charset="-122"/>
                <a:ea typeface="微软雅黑" panose="020B0503020204020204" charset="-122"/>
              </a:rPr>
              <a:t>    </a:t>
            </a:r>
            <a:r>
              <a:rPr lang="zh-CN" altLang="en-US" sz="2400" b="1" kern="0" dirty="0" smtClean="0">
                <a:latin typeface="微软雅黑" panose="020B0503020204020204" charset="-122"/>
                <a:ea typeface="微软雅黑" panose="020B0503020204020204" charset="-122"/>
              </a:rPr>
              <a:t>人力资源</a:t>
            </a:r>
            <a:r>
              <a:rPr lang="zh-CN" altLang="en-US" sz="2400" b="1" kern="0" dirty="0">
                <a:latin typeface="微软雅黑" panose="020B0503020204020204" charset="-122"/>
                <a:ea typeface="微软雅黑" panose="020B0503020204020204" charset="-122"/>
              </a:rPr>
              <a:t>配置管理规定</a:t>
            </a:r>
            <a:endParaRPr lang="zh-CN" altLang="en-US" sz="3200" b="1" kern="0" dirty="0">
              <a:latin typeface="微软雅黑" panose="020B0503020204020204" charset="-122"/>
              <a:ea typeface="微软雅黑" panose="020B0503020204020204" charset="-122"/>
            </a:endParaRPr>
          </a:p>
        </p:txBody>
      </p:sp>
      <p:sp>
        <p:nvSpPr>
          <p:cNvPr id="4" name="矩形 3"/>
          <p:cNvSpPr/>
          <p:nvPr/>
        </p:nvSpPr>
        <p:spPr>
          <a:xfrm>
            <a:off x="203200" y="2193649"/>
            <a:ext cx="11706224" cy="4770537"/>
          </a:xfrm>
          <a:prstGeom prst="rect">
            <a:avLst/>
          </a:prstGeom>
        </p:spPr>
        <p:txBody>
          <a:bodyPr wrap="square">
            <a:spAutoFit/>
          </a:bodyPr>
          <a:lstStyle/>
          <a:p>
            <a:pPr>
              <a:lnSpc>
                <a:spcPct val="200000"/>
              </a:lnSpc>
            </a:pPr>
            <a:r>
              <a:rPr lang="zh-CN" altLang="en-US" sz="2000" b="1" dirty="0" smtClean="0">
                <a:latin typeface="黑体" panose="02010609060101010101" pitchFamily="49" charset="-122"/>
                <a:ea typeface="黑体" panose="02010609060101010101" pitchFamily="49" charset="-122"/>
              </a:rPr>
              <a:t>（一）</a:t>
            </a:r>
            <a:r>
              <a:rPr lang="zh-CN" altLang="en-US" sz="2000" dirty="0" smtClean="0"/>
              <a:t>中国籍</a:t>
            </a:r>
            <a:r>
              <a:rPr lang="zh-CN" altLang="en-US" sz="2000" dirty="0"/>
              <a:t>员工根据国家相关规定，办理退休或内退手续。</a:t>
            </a:r>
            <a:r>
              <a:rPr lang="zh-CN" altLang="en-US" sz="2000" b="1" dirty="0">
                <a:solidFill>
                  <a:srgbClr val="FF0000"/>
                </a:solidFill>
              </a:rPr>
              <a:t>文莱籍员工规定的退休年龄为</a:t>
            </a:r>
            <a:r>
              <a:rPr lang="en-US" altLang="zh-CN" sz="2000" b="1" dirty="0">
                <a:solidFill>
                  <a:srgbClr val="FF0000"/>
                </a:solidFill>
              </a:rPr>
              <a:t>60</a:t>
            </a:r>
            <a:r>
              <a:rPr lang="zh-CN" altLang="en-US" sz="2000" b="1" dirty="0">
                <a:solidFill>
                  <a:srgbClr val="FF0000"/>
                </a:solidFill>
              </a:rPr>
              <a:t>岁，当员工满</a:t>
            </a:r>
            <a:r>
              <a:rPr lang="en-US" altLang="zh-CN" sz="2000" b="1" dirty="0">
                <a:solidFill>
                  <a:srgbClr val="FF0000"/>
                </a:solidFill>
              </a:rPr>
              <a:t>55</a:t>
            </a:r>
            <a:r>
              <a:rPr lang="zh-CN" altLang="en-US" sz="2000" b="1" dirty="0">
                <a:solidFill>
                  <a:srgbClr val="FF0000"/>
                </a:solidFill>
              </a:rPr>
              <a:t>岁，</a:t>
            </a:r>
            <a:r>
              <a:rPr lang="zh-CN" altLang="en-US" sz="2000" dirty="0"/>
              <a:t>可以自愿提出退休申请，待公司批准后，方可办理退休相关手续。</a:t>
            </a:r>
          </a:p>
          <a:p>
            <a:pPr>
              <a:lnSpc>
                <a:spcPct val="200000"/>
              </a:lnSpc>
            </a:pPr>
            <a:r>
              <a:rPr lang="zh-CN" altLang="en-US" sz="2000" b="1" dirty="0" smtClean="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二）</a:t>
            </a:r>
            <a:r>
              <a:rPr lang="zh-CN" altLang="en-US" sz="2000" dirty="0" smtClean="0"/>
              <a:t>为</a:t>
            </a:r>
            <a:r>
              <a:rPr lang="zh-CN" altLang="en-US" sz="2000" dirty="0"/>
              <a:t>确定退休年龄，出生日期应为雇员出生证上显示的日期，如无此证明，则为雇员身份证上显示的出生日期为准。如果身份证上只显示出生年份，出生日期应视为当年的第一</a:t>
            </a:r>
            <a:r>
              <a:rPr lang="en-US" altLang="zh-CN" sz="2000" dirty="0"/>
              <a:t>( 1 )</a:t>
            </a:r>
            <a:r>
              <a:rPr lang="zh-CN" altLang="en-US" sz="2000" dirty="0"/>
              <a:t>个月。</a:t>
            </a:r>
          </a:p>
          <a:p>
            <a:pPr>
              <a:lnSpc>
                <a:spcPct val="200000"/>
              </a:lnSpc>
            </a:pPr>
            <a:r>
              <a:rPr lang="zh-CN" altLang="en-US" sz="2000" b="1" dirty="0" smtClean="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三）</a:t>
            </a:r>
            <a:r>
              <a:rPr lang="en-US" altLang="zh-CN" sz="2000" dirty="0" smtClean="0"/>
              <a:t> </a:t>
            </a:r>
            <a:r>
              <a:rPr lang="zh-CN" altLang="en-US" sz="2000" dirty="0"/>
              <a:t>如果员工到了退休年龄，仍需要员工（高技能专业人才和原任公司中高层管理人员）提供服务，在经卫生部医务人员认证，身体健康。经公司同意，</a:t>
            </a:r>
            <a:r>
              <a:rPr lang="zh-CN" altLang="en-US" sz="2000" b="1" dirty="0">
                <a:solidFill>
                  <a:srgbClr val="FF0000"/>
                </a:solidFill>
              </a:rPr>
              <a:t>按年度签订返聘协议，每年一聘，聘期一般为一年。</a:t>
            </a:r>
          </a:p>
          <a:p>
            <a:pPr>
              <a:lnSpc>
                <a:spcPct val="200000"/>
              </a:lnSpc>
            </a:pPr>
            <a:r>
              <a:rPr lang="zh-CN" altLang="en-US" sz="2000" b="1" dirty="0" smtClean="0">
                <a:latin typeface="黑体" panose="02010609060101010101" pitchFamily="49" charset="-122"/>
                <a:ea typeface="黑体" panose="02010609060101010101" pitchFamily="49" charset="-122"/>
              </a:rPr>
              <a:t>（</a:t>
            </a:r>
            <a:r>
              <a:rPr lang="zh-CN" altLang="en-US" sz="2000" b="1" dirty="0">
                <a:latin typeface="黑体" panose="02010609060101010101" pitchFamily="49" charset="-122"/>
                <a:ea typeface="黑体" panose="02010609060101010101" pitchFamily="49" charset="-122"/>
              </a:rPr>
              <a:t>四）</a:t>
            </a:r>
            <a:r>
              <a:rPr lang="en-US" altLang="zh-CN" sz="2000" b="1" dirty="0"/>
              <a:t> </a:t>
            </a:r>
            <a:r>
              <a:rPr lang="zh-CN" altLang="en-US" sz="2000" dirty="0" smtClean="0"/>
              <a:t>退休</a:t>
            </a:r>
            <a:r>
              <a:rPr lang="zh-CN" altLang="en-US" sz="2000" dirty="0"/>
              <a:t>职工重新就业时，重新就业的条件由公司决定，不得假设为与退休前相同的条件。</a:t>
            </a:r>
          </a:p>
          <a:p>
            <a:pPr>
              <a:lnSpc>
                <a:spcPct val="150000"/>
              </a:lnSpc>
            </a:pPr>
            <a:endParaRPr lang="en-US" altLang="zh-CN" sz="1600" dirty="0"/>
          </a:p>
        </p:txBody>
      </p:sp>
    </p:spTree>
    <p:extLst>
      <p:ext uri="{BB962C8B-B14F-4D97-AF65-F5344CB8AC3E}">
        <p14:creationId xmlns:p14="http://schemas.microsoft.com/office/powerpoint/2010/main" val="160765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3960325" y="2592925"/>
            <a:ext cx="4256260" cy="3231654"/>
          </a:xfrm>
          <a:prstGeom prst="rect">
            <a:avLst/>
          </a:prstGeom>
        </p:spPr>
        <p:txBody>
          <a:bodyPr wrap="square">
            <a:spAutoFit/>
          </a:bodyPr>
          <a:lstStyle/>
          <a:p>
            <a:r>
              <a:rPr lang="zh-CN" altLang="en-US" sz="2400" b="1" kern="0" dirty="0">
                <a:solidFill>
                  <a:prstClr val="black"/>
                </a:solidFill>
                <a:latin typeface="微软雅黑" panose="020B0503020204020204" charset="-122"/>
                <a:ea typeface="微软雅黑" panose="020B0503020204020204" charset="-122"/>
              </a:rPr>
              <a:t>一</a:t>
            </a:r>
            <a:r>
              <a:rPr lang="zh-CN" altLang="en-US" sz="2400" b="1" kern="0" dirty="0" smtClean="0">
                <a:solidFill>
                  <a:prstClr val="black"/>
                </a:solidFill>
                <a:latin typeface="微软雅黑" panose="020B0503020204020204" charset="-122"/>
                <a:ea typeface="微软雅黑" panose="020B0503020204020204" charset="-122"/>
              </a:rPr>
              <a:t>、</a:t>
            </a:r>
            <a:r>
              <a:rPr lang="zh-CN" altLang="en-US" sz="2400" b="1" kern="0" dirty="0">
                <a:solidFill>
                  <a:prstClr val="black"/>
                </a:solidFill>
                <a:latin typeface="微软雅黑" panose="020B0503020204020204" charset="-122"/>
                <a:ea typeface="微软雅黑" panose="020B0503020204020204" charset="-122"/>
              </a:rPr>
              <a:t>人力资源</a:t>
            </a:r>
            <a:r>
              <a:rPr lang="zh-CN" altLang="en-US" sz="2400" b="1" kern="0" dirty="0" smtClean="0">
                <a:solidFill>
                  <a:prstClr val="black"/>
                </a:solidFill>
                <a:latin typeface="微软雅黑" panose="020B0503020204020204" charset="-122"/>
                <a:ea typeface="微软雅黑" panose="020B0503020204020204" charset="-122"/>
              </a:rPr>
              <a:t>规划</a:t>
            </a:r>
            <a:endParaRPr lang="en-US" altLang="zh-CN" sz="2400" b="1" kern="0" dirty="0" smtClean="0">
              <a:solidFill>
                <a:prstClr val="black"/>
              </a:solidFill>
              <a:latin typeface="微软雅黑" panose="020B0503020204020204" charset="-122"/>
              <a:ea typeface="微软雅黑" panose="020B0503020204020204" charset="-122"/>
            </a:endParaRPr>
          </a:p>
          <a:p>
            <a:endParaRPr lang="en-US" altLang="zh-CN" sz="2400" b="1" kern="0" dirty="0">
              <a:solidFill>
                <a:prstClr val="black"/>
              </a:solidFill>
              <a:latin typeface="微软雅黑" panose="020B0503020204020204" charset="-122"/>
              <a:ea typeface="微软雅黑" panose="020B0503020204020204" charset="-122"/>
            </a:endParaRPr>
          </a:p>
          <a:p>
            <a:r>
              <a:rPr lang="zh-CN" altLang="en-US" sz="2400" b="1" kern="0" dirty="0" smtClean="0">
                <a:solidFill>
                  <a:prstClr val="black"/>
                </a:solidFill>
                <a:latin typeface="微软雅黑" panose="020B0503020204020204" charset="-122"/>
                <a:ea typeface="微软雅黑" panose="020B0503020204020204" charset="-122"/>
              </a:rPr>
              <a:t>二、</a:t>
            </a:r>
            <a:r>
              <a:rPr lang="zh-CN" altLang="en-US" sz="2400" b="1" kern="0" dirty="0">
                <a:solidFill>
                  <a:prstClr val="black"/>
                </a:solidFill>
                <a:latin typeface="微软雅黑" panose="020B0503020204020204" charset="-122"/>
                <a:ea typeface="微软雅黑" panose="020B0503020204020204" charset="-122"/>
              </a:rPr>
              <a:t>劳动组织架构及定岗</a:t>
            </a:r>
            <a:r>
              <a:rPr lang="zh-CN" altLang="en-US" sz="2400" b="1" kern="0" dirty="0" smtClean="0">
                <a:solidFill>
                  <a:prstClr val="black"/>
                </a:solidFill>
                <a:latin typeface="微软雅黑" panose="020B0503020204020204" charset="-122"/>
                <a:ea typeface="微软雅黑" panose="020B0503020204020204" charset="-122"/>
              </a:rPr>
              <a:t>定编</a:t>
            </a:r>
            <a:endParaRPr lang="en-US" altLang="zh-CN" sz="2400" b="1" kern="0" dirty="0" smtClean="0">
              <a:solidFill>
                <a:prstClr val="black"/>
              </a:solidFill>
              <a:latin typeface="微软雅黑" panose="020B0503020204020204" charset="-122"/>
              <a:ea typeface="微软雅黑" panose="020B0503020204020204" charset="-122"/>
            </a:endParaRPr>
          </a:p>
          <a:p>
            <a:endParaRPr lang="en-US" altLang="zh-CN" sz="2400" b="1" kern="0" dirty="0">
              <a:solidFill>
                <a:prstClr val="black"/>
              </a:solidFill>
              <a:latin typeface="微软雅黑" panose="020B0503020204020204" charset="-122"/>
              <a:ea typeface="微软雅黑" panose="020B0503020204020204" charset="-122"/>
            </a:endParaRPr>
          </a:p>
          <a:p>
            <a:r>
              <a:rPr lang="zh-CN" altLang="en-US" sz="2400" b="1" kern="0" dirty="0" smtClean="0">
                <a:solidFill>
                  <a:prstClr val="black"/>
                </a:solidFill>
                <a:latin typeface="微软雅黑" panose="020B0503020204020204" charset="-122"/>
                <a:ea typeface="微软雅黑" panose="020B0503020204020204" charset="-122"/>
              </a:rPr>
              <a:t>三、</a:t>
            </a:r>
            <a:r>
              <a:rPr lang="zh-CN" altLang="en-US" sz="2400" b="1" kern="0" dirty="0">
                <a:solidFill>
                  <a:prstClr val="black"/>
                </a:solidFill>
                <a:latin typeface="微软雅黑" panose="020B0503020204020204" charset="-122"/>
                <a:ea typeface="微软雅黑" panose="020B0503020204020204" charset="-122"/>
              </a:rPr>
              <a:t>劳动工作制</a:t>
            </a:r>
            <a:r>
              <a:rPr lang="zh-CN" altLang="en-US" sz="2400" b="1" kern="0" dirty="0" smtClean="0">
                <a:solidFill>
                  <a:prstClr val="black"/>
                </a:solidFill>
                <a:latin typeface="微软雅黑" panose="020B0503020204020204" charset="-122"/>
                <a:ea typeface="微软雅黑" panose="020B0503020204020204" charset="-122"/>
              </a:rPr>
              <a:t>管理</a:t>
            </a:r>
            <a:endParaRPr lang="en-US" altLang="zh-CN" sz="2400" b="1" kern="0" dirty="0" smtClean="0">
              <a:solidFill>
                <a:prstClr val="black"/>
              </a:solidFill>
              <a:latin typeface="微软雅黑" panose="020B0503020204020204" charset="-122"/>
              <a:ea typeface="微软雅黑" panose="020B0503020204020204" charset="-122"/>
            </a:endParaRPr>
          </a:p>
          <a:p>
            <a:endParaRPr lang="en-US" altLang="zh-CN" sz="2400" b="1" kern="0" dirty="0">
              <a:solidFill>
                <a:prstClr val="black"/>
              </a:solidFill>
              <a:latin typeface="微软雅黑" panose="020B0503020204020204" charset="-122"/>
              <a:ea typeface="微软雅黑" panose="020B0503020204020204" charset="-122"/>
            </a:endParaRPr>
          </a:p>
          <a:p>
            <a:r>
              <a:rPr lang="zh-CN" altLang="en-US" sz="2400" b="1" kern="0" dirty="0" smtClean="0">
                <a:solidFill>
                  <a:prstClr val="black"/>
                </a:solidFill>
                <a:latin typeface="微软雅黑" panose="020B0503020204020204" charset="-122"/>
                <a:ea typeface="微软雅黑" panose="020B0503020204020204" charset="-122"/>
              </a:rPr>
              <a:t>四、</a:t>
            </a:r>
            <a:r>
              <a:rPr lang="zh-CN" altLang="en-US" sz="2400" b="1" kern="0" dirty="0">
                <a:solidFill>
                  <a:prstClr val="black"/>
                </a:solidFill>
                <a:latin typeface="微软雅黑" panose="020B0503020204020204" charset="-122"/>
                <a:ea typeface="微软雅黑" panose="020B0503020204020204" charset="-122"/>
              </a:rPr>
              <a:t>岗位职责</a:t>
            </a:r>
            <a:r>
              <a:rPr lang="zh-CN" altLang="en-US" sz="2400" b="1" kern="0" dirty="0" smtClean="0">
                <a:solidFill>
                  <a:prstClr val="black"/>
                </a:solidFill>
                <a:latin typeface="微软雅黑" panose="020B0503020204020204" charset="-122"/>
                <a:ea typeface="微软雅黑" panose="020B0503020204020204" charset="-122"/>
              </a:rPr>
              <a:t>管理</a:t>
            </a:r>
            <a:endParaRPr lang="en-US" altLang="zh-CN" sz="2400" b="1" kern="0" dirty="0" smtClean="0">
              <a:solidFill>
                <a:prstClr val="black"/>
              </a:solidFill>
              <a:latin typeface="微软雅黑" panose="020B0503020204020204" charset="-122"/>
              <a:ea typeface="微软雅黑" panose="020B0503020204020204" charset="-122"/>
            </a:endParaRPr>
          </a:p>
          <a:p>
            <a:endParaRPr lang="en-US" altLang="zh-CN" dirty="0" smtClean="0">
              <a:solidFill>
                <a:prstClr val="black"/>
              </a:solidFill>
            </a:endParaRPr>
          </a:p>
          <a:p>
            <a:endParaRPr lang="en-US" altLang="zh-CN" dirty="0">
              <a:solidFill>
                <a:prstClr val="black"/>
              </a:solidFill>
            </a:endParaRPr>
          </a:p>
        </p:txBody>
      </p:sp>
      <p:sp>
        <p:nvSpPr>
          <p:cNvPr id="6" name="矩形 5"/>
          <p:cNvSpPr/>
          <p:nvPr/>
        </p:nvSpPr>
        <p:spPr>
          <a:xfrm>
            <a:off x="3142342" y="1423593"/>
            <a:ext cx="4258582" cy="584775"/>
          </a:xfrm>
          <a:prstGeom prst="rect">
            <a:avLst/>
          </a:prstGeom>
        </p:spPr>
        <p:txBody>
          <a:bodyPr wrap="square">
            <a:spAutoFit/>
          </a:bodyPr>
          <a:lstStyle/>
          <a:p>
            <a:pPr eaLnBrk="0" fontAlgn="base" latinLnBrk="1" hangingPunct="0">
              <a:spcBef>
                <a:spcPct val="0"/>
              </a:spcBef>
              <a:spcAft>
                <a:spcPct val="0"/>
              </a:spcAft>
              <a:defRPr/>
            </a:pPr>
            <a:r>
              <a:rPr lang="zh-CN" altLang="en-US" sz="2800" b="1" kern="0" dirty="0" smtClean="0">
                <a:solidFill>
                  <a:prstClr val="black"/>
                </a:solidFill>
                <a:latin typeface="微软雅黑" panose="020B0503020204020204" charset="-122"/>
                <a:ea typeface="微软雅黑" panose="020B0503020204020204" charset="-122"/>
              </a:rPr>
              <a:t>       </a:t>
            </a:r>
            <a:r>
              <a:rPr lang="zh-CN" altLang="en-US" sz="3200" b="1" kern="0" dirty="0" smtClean="0">
                <a:solidFill>
                  <a:prstClr val="black"/>
                </a:solidFill>
                <a:latin typeface="微软雅黑" panose="020B0503020204020204" charset="-122"/>
                <a:ea typeface="微软雅黑" panose="020B0503020204020204" charset="-122"/>
              </a:rPr>
              <a:t>劳动</a:t>
            </a:r>
            <a:r>
              <a:rPr lang="zh-CN" altLang="en-US" sz="3200" b="1" kern="0" dirty="0">
                <a:solidFill>
                  <a:prstClr val="black"/>
                </a:solidFill>
                <a:latin typeface="微软雅黑" panose="020B0503020204020204" charset="-122"/>
                <a:ea typeface="微软雅黑" panose="020B0503020204020204" charset="-122"/>
              </a:rPr>
              <a:t>组织管理规定</a:t>
            </a:r>
            <a:endParaRPr lang="zh-CN" altLang="en-US" sz="40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61924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3" grpId="0"/>
      <p:bldP spid="6" grpId="0"/>
      <p:bldP spid="6" grpId="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114185" y="1413151"/>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一、</a:t>
            </a:r>
            <a:r>
              <a:rPr lang="zh-CN" altLang="en-US" sz="2400" b="1" kern="0" dirty="0">
                <a:solidFill>
                  <a:prstClr val="black"/>
                </a:solidFill>
                <a:latin typeface="微软雅黑" panose="020B0503020204020204" charset="-122"/>
                <a:ea typeface="微软雅黑" panose="020B0503020204020204" charset="-122"/>
              </a:rPr>
              <a:t>人力资源规划</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114759" y="460395"/>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劳动组织管理规定</a:t>
            </a:r>
          </a:p>
        </p:txBody>
      </p:sp>
      <p:sp>
        <p:nvSpPr>
          <p:cNvPr id="4" name="矩形 3"/>
          <p:cNvSpPr/>
          <p:nvPr/>
        </p:nvSpPr>
        <p:spPr>
          <a:xfrm>
            <a:off x="750106" y="2045925"/>
            <a:ext cx="10366207" cy="943528"/>
          </a:xfrm>
          <a:prstGeom prst="rect">
            <a:avLst/>
          </a:prstGeom>
        </p:spPr>
        <p:txBody>
          <a:bodyPr wrap="square">
            <a:spAutoFit/>
          </a:bodyPr>
          <a:lstStyle/>
          <a:p>
            <a:pPr>
              <a:lnSpc>
                <a:spcPct val="150000"/>
              </a:lnSpc>
            </a:pPr>
            <a:r>
              <a:rPr lang="zh-CN" altLang="en-US" sz="2000" dirty="0">
                <a:solidFill>
                  <a:prstClr val="black"/>
                </a:solidFill>
                <a:latin typeface="黑体" panose="02010609060101010101" pitchFamily="49" charset="-122"/>
                <a:ea typeface="黑体" panose="02010609060101010101" pitchFamily="49" charset="-122"/>
              </a:rPr>
              <a:t>人力资源部根据公司生产经营发展战略、地域环境、行业环境、政策环境等因素，定期对公司人力资源情况进行系统的分析，制订公司人力资源规划</a:t>
            </a:r>
            <a:r>
              <a:rPr lang="zh-CN" altLang="en-US" sz="2000" dirty="0" smtClean="0">
                <a:solidFill>
                  <a:prstClr val="black"/>
                </a:solidFill>
                <a:latin typeface="黑体" panose="02010609060101010101" pitchFamily="49" charset="-122"/>
                <a:ea typeface="黑体" panose="02010609060101010101" pitchFamily="49" charset="-122"/>
              </a:rPr>
              <a:t>。</a:t>
            </a:r>
            <a:endParaRPr lang="en-US" altLang="zh-CN" sz="2000" dirty="0" smtClean="0">
              <a:solidFill>
                <a:prstClr val="black"/>
              </a:solidFill>
              <a:latin typeface="黑体" panose="02010609060101010101" pitchFamily="49" charset="-122"/>
              <a:ea typeface="黑体" panose="02010609060101010101" pitchFamily="49" charset="-122"/>
            </a:endParaRPr>
          </a:p>
        </p:txBody>
      </p:sp>
      <p:sp>
        <p:nvSpPr>
          <p:cNvPr id="7" name="矩形 6"/>
          <p:cNvSpPr/>
          <p:nvPr/>
        </p:nvSpPr>
        <p:spPr>
          <a:xfrm>
            <a:off x="3718711" y="3500680"/>
            <a:ext cx="4425957" cy="461665"/>
          </a:xfrm>
          <a:prstGeom prst="rect">
            <a:avLst/>
          </a:prstGeom>
        </p:spPr>
        <p:txBody>
          <a:bodyPr wrap="square">
            <a:spAutoFit/>
          </a:bodyPr>
          <a:lstStyle/>
          <a:p>
            <a:r>
              <a:rPr lang="zh-CN" altLang="en-US" sz="2400" b="1" kern="0" dirty="0" smtClean="0">
                <a:solidFill>
                  <a:prstClr val="black"/>
                </a:solidFill>
                <a:latin typeface="微软雅黑" panose="020B0503020204020204" charset="-122"/>
                <a:ea typeface="微软雅黑" panose="020B0503020204020204" charset="-122"/>
              </a:rPr>
              <a:t> 二、</a:t>
            </a:r>
            <a:r>
              <a:rPr lang="zh-CN" altLang="en-US" sz="2400" b="1" kern="0" dirty="0">
                <a:solidFill>
                  <a:prstClr val="black"/>
                </a:solidFill>
                <a:latin typeface="微软雅黑" panose="020B0503020204020204" charset="-122"/>
                <a:ea typeface="微软雅黑" panose="020B0503020204020204" charset="-122"/>
              </a:rPr>
              <a:t>劳动组织架构及定岗定编</a:t>
            </a:r>
            <a:endParaRPr lang="en-US" altLang="zh-CN" sz="24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748587" y="4482862"/>
            <a:ext cx="10366207" cy="1015663"/>
          </a:xfrm>
          <a:prstGeom prst="rect">
            <a:avLst/>
          </a:prstGeom>
        </p:spPr>
        <p:txBody>
          <a:bodyPr wrap="square">
            <a:spAutoFit/>
          </a:bodyPr>
          <a:lstStyle/>
          <a:p>
            <a:pPr>
              <a:lnSpc>
                <a:spcPct val="150000"/>
              </a:lnSpc>
            </a:pPr>
            <a:r>
              <a:rPr lang="zh-CN" altLang="en-US" sz="2000" dirty="0">
                <a:solidFill>
                  <a:prstClr val="black"/>
                </a:solidFill>
                <a:latin typeface="黑体" panose="02010609060101010101" pitchFamily="49" charset="-122"/>
                <a:ea typeface="黑体" panose="02010609060101010101" pitchFamily="49" charset="-122"/>
              </a:rPr>
              <a:t>公司按照</a:t>
            </a:r>
            <a:r>
              <a:rPr lang="zh-CN" altLang="en-US" sz="2000" dirty="0">
                <a:solidFill>
                  <a:srgbClr val="FF0000"/>
                </a:solidFill>
                <a:latin typeface="黑体" panose="02010609060101010101" pitchFamily="49" charset="-122"/>
                <a:ea typeface="黑体" panose="02010609060101010101" pitchFamily="49" charset="-122"/>
              </a:rPr>
              <a:t>经营管理、专业技术、技能操作三个序列设置岗位</a:t>
            </a:r>
            <a:r>
              <a:rPr lang="zh-CN" altLang="en-US" sz="2000" dirty="0">
                <a:solidFill>
                  <a:prstClr val="black"/>
                </a:solidFill>
                <a:latin typeface="黑体" panose="02010609060101010101" pitchFamily="49" charset="-122"/>
                <a:ea typeface="黑体" panose="02010609060101010101" pitchFamily="49" charset="-122"/>
              </a:rPr>
              <a:t>，按照精简高效、层级清晰的原则设置劳动组织架构及岗位，根据工作内容和工作量等因素确定定编。</a:t>
            </a:r>
            <a:endParaRPr lang="en-US" altLang="zh-CN" sz="2000" dirty="0" smtClean="0">
              <a:solidFill>
                <a:prstClr val="black"/>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61164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1"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P spid="7" grpId="0"/>
      <p:bldP spid="7" grpId="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303088"/>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一</a:t>
            </a:r>
            <a:r>
              <a:rPr lang="zh-CN" altLang="en-US" sz="2400" b="1" kern="0" dirty="0">
                <a:solidFill>
                  <a:prstClr val="black"/>
                </a:solidFill>
                <a:latin typeface="微软雅黑" panose="020B0503020204020204" charset="-122"/>
                <a:ea typeface="微软雅黑" panose="020B0503020204020204" charset="-122"/>
              </a:rPr>
              <a:t>、休假与假期</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5931691" y="411749"/>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676932" y="1533920"/>
            <a:ext cx="10196516" cy="3693319"/>
          </a:xfrm>
          <a:prstGeom prst="rect">
            <a:avLst/>
          </a:prstGeom>
        </p:spPr>
        <p:txBody>
          <a:bodyPr wrap="square">
            <a:spAutoFit/>
          </a:bodyPr>
          <a:lstStyle/>
          <a:p>
            <a:pPr>
              <a:lnSpc>
                <a:spcPct val="150000"/>
              </a:lnSpc>
            </a:pPr>
            <a:r>
              <a:rPr lang="zh-CN" altLang="en-US" sz="2000" b="1" dirty="0">
                <a:solidFill>
                  <a:prstClr val="black"/>
                </a:solidFill>
                <a:latin typeface="黑体" panose="02010609060101010101" pitchFamily="49" charset="-122"/>
                <a:ea typeface="黑体" panose="02010609060101010101" pitchFamily="49" charset="-122"/>
              </a:rPr>
              <a:t>（三）带薪年休假</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1 </a:t>
            </a:r>
            <a:r>
              <a:rPr lang="zh-CN" altLang="en-US" b="1" dirty="0" smtClean="0">
                <a:solidFill>
                  <a:srgbClr val="FF0000"/>
                </a:solidFill>
                <a:latin typeface="宋体" panose="02010600030101010101" pitchFamily="2" charset="-122"/>
              </a:rPr>
              <a:t>员工</a:t>
            </a:r>
            <a:r>
              <a:rPr lang="zh-CN" altLang="en-US" b="1" dirty="0">
                <a:solidFill>
                  <a:srgbClr val="FF0000"/>
                </a:solidFill>
                <a:latin typeface="宋体" panose="02010600030101010101" pitchFamily="2" charset="-122"/>
              </a:rPr>
              <a:t>试用期结束后，</a:t>
            </a:r>
            <a:r>
              <a:rPr lang="zh-CN" altLang="en-US" dirty="0">
                <a:solidFill>
                  <a:prstClr val="black"/>
                </a:solidFill>
                <a:latin typeface="宋体" panose="02010600030101010101" pitchFamily="2" charset="-122"/>
              </a:rPr>
              <a:t>可依法享受年休假，同时返还试用期可休年休假</a:t>
            </a:r>
            <a:r>
              <a:rPr lang="zh-CN" altLang="en-US" dirty="0" smtClean="0">
                <a:solidFill>
                  <a:prstClr val="black"/>
                </a:solidFill>
                <a:latin typeface="宋体" panose="02010600030101010101" pitchFamily="2" charset="-122"/>
              </a:rPr>
              <a:t>。年</a:t>
            </a:r>
            <a:r>
              <a:rPr lang="zh-CN" altLang="en-US" dirty="0">
                <a:solidFill>
                  <a:prstClr val="black"/>
                </a:solidFill>
                <a:latin typeface="宋体" panose="02010600030101010101" pitchFamily="2" charset="-122"/>
              </a:rPr>
              <a:t>休假期间享受与正常工作期间相同的薪酬待遇。</a:t>
            </a:r>
          </a:p>
          <a:p>
            <a:pPr>
              <a:lnSpc>
                <a:spcPct val="150000"/>
              </a:lnSpc>
            </a:pPr>
            <a:r>
              <a:rPr lang="en-US" altLang="zh-CN" dirty="0" smtClean="0">
                <a:solidFill>
                  <a:prstClr val="black"/>
                </a:solidFill>
                <a:latin typeface="宋体" panose="02010600030101010101" pitchFamily="2" charset="-122"/>
              </a:rPr>
              <a:t>2 </a:t>
            </a:r>
            <a:r>
              <a:rPr lang="zh-CN" altLang="en-US" b="1" dirty="0" smtClean="0">
                <a:solidFill>
                  <a:srgbClr val="FF0000"/>
                </a:solidFill>
                <a:latin typeface="宋体" panose="02010600030101010101" pitchFamily="2" charset="-122"/>
              </a:rPr>
              <a:t>员工</a:t>
            </a:r>
            <a:r>
              <a:rPr lang="zh-CN" altLang="en-US" b="1" dirty="0">
                <a:solidFill>
                  <a:srgbClr val="FF0000"/>
                </a:solidFill>
                <a:latin typeface="宋体" panose="02010600030101010101" pitchFamily="2" charset="-122"/>
              </a:rPr>
              <a:t>起始年休假按职级分档执行，每</a:t>
            </a:r>
            <a:r>
              <a:rPr lang="en-US" altLang="zh-CN" b="1" dirty="0">
                <a:solidFill>
                  <a:srgbClr val="FF0000"/>
                </a:solidFill>
                <a:latin typeface="宋体" panose="02010600030101010101" pitchFamily="2" charset="-122"/>
              </a:rPr>
              <a:t>2</a:t>
            </a:r>
            <a:r>
              <a:rPr lang="zh-CN" altLang="en-US" b="1" dirty="0">
                <a:solidFill>
                  <a:srgbClr val="FF0000"/>
                </a:solidFill>
                <a:latin typeface="宋体" panose="02010600030101010101" pitchFamily="2" charset="-122"/>
              </a:rPr>
              <a:t>年增加</a:t>
            </a:r>
            <a:r>
              <a:rPr lang="en-US" altLang="zh-CN" b="1" dirty="0">
                <a:solidFill>
                  <a:srgbClr val="FF0000"/>
                </a:solidFill>
                <a:latin typeface="宋体" panose="02010600030101010101" pitchFamily="2" charset="-122"/>
              </a:rPr>
              <a:t>2</a:t>
            </a:r>
            <a:r>
              <a:rPr lang="zh-CN" altLang="en-US" b="1" dirty="0">
                <a:solidFill>
                  <a:srgbClr val="FF0000"/>
                </a:solidFill>
                <a:latin typeface="宋体" panose="02010600030101010101" pitchFamily="2" charset="-122"/>
              </a:rPr>
              <a:t>天，第</a:t>
            </a:r>
            <a:r>
              <a:rPr lang="en-US" altLang="zh-CN" b="1" dirty="0">
                <a:solidFill>
                  <a:srgbClr val="FF0000"/>
                </a:solidFill>
                <a:latin typeface="宋体" panose="02010600030101010101" pitchFamily="2" charset="-122"/>
              </a:rPr>
              <a:t>7</a:t>
            </a:r>
            <a:r>
              <a:rPr lang="zh-CN" altLang="en-US" b="1" dirty="0">
                <a:solidFill>
                  <a:srgbClr val="FF0000"/>
                </a:solidFill>
                <a:latin typeface="宋体" panose="02010600030101010101" pitchFamily="2" charset="-122"/>
              </a:rPr>
              <a:t>年增加</a:t>
            </a:r>
            <a:r>
              <a:rPr lang="en-US" altLang="zh-CN" b="1" dirty="0">
                <a:solidFill>
                  <a:srgbClr val="FF0000"/>
                </a:solidFill>
                <a:latin typeface="宋体" panose="02010600030101010101" pitchFamily="2" charset="-122"/>
              </a:rPr>
              <a:t>1</a:t>
            </a:r>
            <a:r>
              <a:rPr lang="zh-CN" altLang="en-US" b="1" dirty="0">
                <a:solidFill>
                  <a:srgbClr val="FF0000"/>
                </a:solidFill>
                <a:latin typeface="宋体" panose="02010600030101010101" pitchFamily="2" charset="-122"/>
              </a:rPr>
              <a:t>天后封顶，</a:t>
            </a:r>
            <a:r>
              <a:rPr lang="zh-CN" altLang="en-US" dirty="0">
                <a:solidFill>
                  <a:prstClr val="black"/>
                </a:solidFill>
                <a:latin typeface="宋体" panose="02010600030101010101" pitchFamily="2" charset="-122"/>
              </a:rPr>
              <a:t>见表</a:t>
            </a:r>
            <a:r>
              <a:rPr lang="en-US" altLang="zh-CN" dirty="0">
                <a:solidFill>
                  <a:prstClr val="black"/>
                </a:solidFill>
                <a:latin typeface="宋体" panose="02010600030101010101" pitchFamily="2" charset="-122"/>
              </a:rPr>
              <a:t>2</a:t>
            </a:r>
          </a:p>
          <a:p>
            <a:pPr>
              <a:lnSpc>
                <a:spcPct val="150000"/>
              </a:lnSpc>
            </a:pPr>
            <a:r>
              <a:rPr lang="zh-CN" altLang="en-US" b="1" dirty="0">
                <a:solidFill>
                  <a:prstClr val="black"/>
                </a:solidFill>
                <a:latin typeface="宋体" panose="02010600030101010101" pitchFamily="2" charset="-122"/>
              </a:rPr>
              <a:t>表</a:t>
            </a:r>
            <a:r>
              <a:rPr lang="en-US" altLang="zh-CN" b="1" dirty="0">
                <a:solidFill>
                  <a:prstClr val="black"/>
                </a:solidFill>
                <a:latin typeface="宋体" panose="02010600030101010101" pitchFamily="2" charset="-122"/>
              </a:rPr>
              <a:t>2</a:t>
            </a:r>
            <a:r>
              <a:rPr lang="zh-CN" altLang="en-US" b="1" dirty="0">
                <a:solidFill>
                  <a:prstClr val="black"/>
                </a:solidFill>
                <a:latin typeface="宋体" panose="02010600030101010101" pitchFamily="2" charset="-122"/>
              </a:rPr>
              <a:t>　职级和年休假</a:t>
            </a:r>
            <a:r>
              <a:rPr lang="zh-CN" altLang="en-US" b="1" dirty="0" smtClean="0">
                <a:solidFill>
                  <a:prstClr val="black"/>
                </a:solidFill>
                <a:latin typeface="宋体" panose="02010600030101010101" pitchFamily="2" charset="-122"/>
              </a:rPr>
              <a:t>对照表</a:t>
            </a:r>
            <a:endParaRPr lang="en-US" altLang="zh-CN" b="1" dirty="0" smtClean="0">
              <a:solidFill>
                <a:prstClr val="black"/>
              </a:solidFill>
              <a:latin typeface="宋体" panose="02010600030101010101" pitchFamily="2" charset="-122"/>
            </a:endParaRPr>
          </a:p>
          <a:p>
            <a:pPr>
              <a:lnSpc>
                <a:spcPct val="150000"/>
              </a:lnSpc>
            </a:pPr>
            <a:endParaRPr lang="zh-CN" altLang="en-US" sz="1600"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a:p>
            <a:pPr>
              <a:lnSpc>
                <a:spcPct val="150000"/>
              </a:lnSpc>
            </a:pPr>
            <a:endParaRPr lang="en-US" altLang="zh-CN" sz="1600" b="1"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p:txBody>
      </p:sp>
      <p:graphicFrame>
        <p:nvGraphicFramePr>
          <p:cNvPr id="7" name="表格 6"/>
          <p:cNvGraphicFramePr>
            <a:graphicFrameLocks noGrp="1"/>
          </p:cNvGraphicFramePr>
          <p:nvPr>
            <p:extLst/>
          </p:nvPr>
        </p:nvGraphicFramePr>
        <p:xfrm>
          <a:off x="1603718" y="3833997"/>
          <a:ext cx="8159259" cy="2053748"/>
        </p:xfrm>
        <a:graphic>
          <a:graphicData uri="http://schemas.openxmlformats.org/drawingml/2006/table">
            <a:tbl>
              <a:tblPr firstRow="1" firstCol="1" bandRow="1"/>
              <a:tblGrid>
                <a:gridCol w="2719753">
                  <a:extLst>
                    <a:ext uri="{9D8B030D-6E8A-4147-A177-3AD203B41FA5}">
                      <a16:colId xmlns="" xmlns:a16="http://schemas.microsoft.com/office/drawing/2014/main" val="1577883281"/>
                    </a:ext>
                  </a:extLst>
                </a:gridCol>
                <a:gridCol w="2719753">
                  <a:extLst>
                    <a:ext uri="{9D8B030D-6E8A-4147-A177-3AD203B41FA5}">
                      <a16:colId xmlns="" xmlns:a16="http://schemas.microsoft.com/office/drawing/2014/main" val="4127633953"/>
                    </a:ext>
                  </a:extLst>
                </a:gridCol>
                <a:gridCol w="2719753">
                  <a:extLst>
                    <a:ext uri="{9D8B030D-6E8A-4147-A177-3AD203B41FA5}">
                      <a16:colId xmlns="" xmlns:a16="http://schemas.microsoft.com/office/drawing/2014/main" val="4014705933"/>
                    </a:ext>
                  </a:extLst>
                </a:gridCol>
              </a:tblGrid>
              <a:tr h="513437">
                <a:tc>
                  <a:txBody>
                    <a:bodyPr/>
                    <a:lstStyle/>
                    <a:p>
                      <a:pPr algn="ctr">
                        <a:lnSpc>
                          <a:spcPts val="1800"/>
                        </a:lnSpc>
                        <a:spcAft>
                          <a:spcPts val="0"/>
                        </a:spcAft>
                      </a:pPr>
                      <a:r>
                        <a:rPr lang="zh-CN" sz="1800" b="1" kern="100" dirty="0">
                          <a:solidFill>
                            <a:schemeClr val="tx1"/>
                          </a:solidFill>
                          <a:effectLst/>
                          <a:latin typeface="Arial Unicode MS" panose="020B0604020202020204" pitchFamily="34" charset="-122"/>
                          <a:ea typeface="Arial" panose="020B0604020202020204" pitchFamily="34" charset="0"/>
                          <a:cs typeface="Times New Roman" panose="02020603050405020304" pitchFamily="18" charset="0"/>
                        </a:rPr>
                        <a:t> </a:t>
                      </a:r>
                      <a:r>
                        <a:rPr lang="zh-CN" sz="1800" b="1" kern="10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rPr>
                        <a:t>职级</a:t>
                      </a:r>
                      <a:endParaRPr lang="zh-CN" sz="1800" b="1" kern="100" dirty="0">
                        <a:solidFill>
                          <a:schemeClr val="tx1"/>
                        </a:solidFill>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800" b="1" kern="10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rPr>
                        <a:t>起始年休假</a:t>
                      </a:r>
                      <a:endParaRPr lang="zh-CN" sz="1800" b="1" kern="100" dirty="0">
                        <a:solidFill>
                          <a:schemeClr val="tx1"/>
                        </a:solidFill>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800" b="1" kern="10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rPr>
                        <a:t>封顶年休假</a:t>
                      </a:r>
                      <a:endParaRPr lang="zh-CN" sz="1800" b="1" kern="100" dirty="0">
                        <a:solidFill>
                          <a:schemeClr val="tx1"/>
                        </a:solidFill>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31294765"/>
                  </a:ext>
                </a:extLst>
              </a:tr>
              <a:tr h="513437">
                <a:tc>
                  <a:txBody>
                    <a:bodyPr/>
                    <a:lstStyle/>
                    <a:p>
                      <a:pPr algn="ctr">
                        <a:lnSpc>
                          <a:spcPts val="1800"/>
                        </a:lnSpc>
                        <a:spcAft>
                          <a:spcPts val="0"/>
                        </a:spcAft>
                      </a:pPr>
                      <a:r>
                        <a:rPr lang="en-US" sz="18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1-3</a:t>
                      </a:r>
                      <a:r>
                        <a:rPr lang="zh-CN" sz="18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级</a:t>
                      </a:r>
                      <a:endParaRPr lang="zh-CN" sz="18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15</a:t>
                      </a:r>
                      <a:endParaRPr lang="zh-CN" sz="18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22</a:t>
                      </a:r>
                      <a:endParaRPr lang="zh-CN" sz="18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43456496"/>
                  </a:ext>
                </a:extLst>
              </a:tr>
              <a:tr h="513437">
                <a:tc>
                  <a:txBody>
                    <a:bodyPr/>
                    <a:lstStyle/>
                    <a:p>
                      <a:pPr algn="ctr">
                        <a:lnSpc>
                          <a:spcPts val="1800"/>
                        </a:lnSpc>
                        <a:spcAft>
                          <a:spcPts val="0"/>
                        </a:spcAft>
                      </a:pPr>
                      <a:r>
                        <a:rPr lang="en-US" sz="18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4-6</a:t>
                      </a:r>
                      <a:r>
                        <a:rPr lang="zh-CN" sz="18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级</a:t>
                      </a:r>
                      <a:endParaRPr lang="zh-CN" sz="18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20</a:t>
                      </a:r>
                      <a:endParaRPr lang="zh-CN" sz="18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27</a:t>
                      </a:r>
                      <a:endParaRPr lang="zh-CN" sz="18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11266084"/>
                  </a:ext>
                </a:extLst>
              </a:tr>
              <a:tr h="513437">
                <a:tc>
                  <a:txBody>
                    <a:bodyPr/>
                    <a:lstStyle/>
                    <a:p>
                      <a:pPr algn="ctr">
                        <a:lnSpc>
                          <a:spcPts val="1800"/>
                        </a:lnSpc>
                        <a:spcAft>
                          <a:spcPts val="0"/>
                        </a:spcAft>
                      </a:pPr>
                      <a:r>
                        <a:rPr lang="en-US" sz="18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7-10</a:t>
                      </a:r>
                      <a:r>
                        <a:rPr lang="zh-CN" sz="18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级</a:t>
                      </a:r>
                      <a:endParaRPr lang="zh-CN" sz="18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10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25</a:t>
                      </a:r>
                      <a:endParaRPr lang="zh-CN" sz="18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8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32</a:t>
                      </a:r>
                      <a:endParaRPr lang="zh-CN" sz="18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18047003"/>
                  </a:ext>
                </a:extLst>
              </a:tr>
            </a:tbl>
          </a:graphicData>
        </a:graphic>
      </p:graphicFrame>
      <p:sp>
        <p:nvSpPr>
          <p:cNvPr id="8" name="文本框 7"/>
          <p:cNvSpPr txBox="1"/>
          <p:nvPr/>
        </p:nvSpPr>
        <p:spPr>
          <a:xfrm>
            <a:off x="1940464" y="6152956"/>
            <a:ext cx="8932984" cy="369332"/>
          </a:xfrm>
          <a:prstGeom prst="rect">
            <a:avLst/>
          </a:prstGeom>
          <a:noFill/>
        </p:spPr>
        <p:txBody>
          <a:bodyPr wrap="square" rtlCol="0">
            <a:spAutoFit/>
          </a:bodyPr>
          <a:lstStyle/>
          <a:p>
            <a:r>
              <a:rPr lang="zh-CN" altLang="en-US" b="1" dirty="0" smtClean="0">
                <a:solidFill>
                  <a:srgbClr val="FF0000"/>
                </a:solidFill>
              </a:rPr>
              <a:t>工程期：每半年一次回国休假，单次给假</a:t>
            </a:r>
            <a:r>
              <a:rPr lang="en-US" altLang="zh-CN" b="1" dirty="0" smtClean="0">
                <a:solidFill>
                  <a:srgbClr val="FF0000"/>
                </a:solidFill>
              </a:rPr>
              <a:t>6</a:t>
            </a:r>
            <a:r>
              <a:rPr lang="zh-CN" altLang="en-US" b="1" dirty="0" smtClean="0">
                <a:solidFill>
                  <a:srgbClr val="FF0000"/>
                </a:solidFill>
              </a:rPr>
              <a:t>天，不含海外津贴</a:t>
            </a:r>
            <a:endParaRPr lang="zh-CN" altLang="en-US" b="1" dirty="0">
              <a:solidFill>
                <a:srgbClr val="FF0000"/>
              </a:solidFill>
            </a:endParaRPr>
          </a:p>
        </p:txBody>
      </p:sp>
    </p:spTree>
    <p:extLst>
      <p:ext uri="{BB962C8B-B14F-4D97-AF65-F5344CB8AC3E}">
        <p14:creationId xmlns:p14="http://schemas.microsoft.com/office/powerpoint/2010/main" val="179429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372714"/>
            <a:ext cx="4692188"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二、</a:t>
            </a:r>
            <a:r>
              <a:rPr lang="zh-CN" altLang="en-US" sz="2400" b="1" kern="0" dirty="0">
                <a:solidFill>
                  <a:prstClr val="black"/>
                </a:solidFill>
                <a:latin typeface="微软雅黑" panose="020B0503020204020204" charset="-122"/>
                <a:ea typeface="微软雅黑" panose="020B0503020204020204" charset="-122"/>
              </a:rPr>
              <a:t>劳动组织架构及定岗定编</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945946" y="449384"/>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劳动组织管理规定</a:t>
            </a:r>
          </a:p>
        </p:txBody>
      </p:sp>
      <p:sp>
        <p:nvSpPr>
          <p:cNvPr id="4" name="矩形 3"/>
          <p:cNvSpPr/>
          <p:nvPr/>
        </p:nvSpPr>
        <p:spPr>
          <a:xfrm>
            <a:off x="662863" y="1834379"/>
            <a:ext cx="10366207" cy="4755148"/>
          </a:xfrm>
          <a:prstGeom prst="rect">
            <a:avLst/>
          </a:prstGeom>
        </p:spPr>
        <p:txBody>
          <a:bodyPr wrap="square">
            <a:spAutoFit/>
          </a:bodyPr>
          <a:lstStyle/>
          <a:p>
            <a:pPr>
              <a:lnSpc>
                <a:spcPct val="150000"/>
              </a:lnSpc>
            </a:pPr>
            <a:r>
              <a:rPr lang="zh-CN" altLang="en-US" sz="2000" b="1" dirty="0">
                <a:solidFill>
                  <a:prstClr val="black"/>
                </a:solidFill>
                <a:latin typeface="黑体" panose="02010609060101010101" pitchFamily="49" charset="-122"/>
                <a:ea typeface="黑体" panose="02010609060101010101" pitchFamily="49" charset="-122"/>
              </a:rPr>
              <a:t>（一）岗位</a:t>
            </a:r>
            <a:r>
              <a:rPr lang="zh-CN" altLang="en-US" sz="2000" b="1" dirty="0" smtClean="0">
                <a:solidFill>
                  <a:prstClr val="black"/>
                </a:solidFill>
                <a:latin typeface="黑体" panose="02010609060101010101" pitchFamily="49" charset="-122"/>
                <a:ea typeface="黑体" panose="02010609060101010101" pitchFamily="49" charset="-122"/>
              </a:rPr>
              <a:t>设置</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b="1" dirty="0" smtClean="0">
                <a:solidFill>
                  <a:srgbClr val="FF0000"/>
                </a:solidFill>
                <a:latin typeface="宋体" panose="02010600030101010101" pitchFamily="2" charset="-122"/>
              </a:rPr>
              <a:t>1</a:t>
            </a:r>
            <a:r>
              <a:rPr lang="zh-CN" altLang="en-US" b="1" dirty="0" smtClean="0">
                <a:solidFill>
                  <a:srgbClr val="FF0000"/>
                </a:solidFill>
                <a:latin typeface="宋体" panose="02010600030101010101" pitchFamily="2" charset="-122"/>
              </a:rPr>
              <a:t>、经营</a:t>
            </a:r>
            <a:r>
              <a:rPr lang="zh-CN" altLang="en-US" b="1" dirty="0">
                <a:solidFill>
                  <a:srgbClr val="FF0000"/>
                </a:solidFill>
                <a:latin typeface="宋体" panose="02010600030101010101" pitchFamily="2" charset="-122"/>
              </a:rPr>
              <a:t>管理岗位。</a:t>
            </a:r>
            <a:r>
              <a:rPr lang="zh-CN" altLang="en-US" dirty="0">
                <a:solidFill>
                  <a:prstClr val="black"/>
                </a:solidFill>
                <a:latin typeface="宋体" panose="02010600030101010101" pitchFamily="2" charset="-122"/>
              </a:rPr>
              <a:t>公司设置总经理、副总经理、总经理助理等岗位。部门设置部长、副部长、主任、副主任等经营管理岗位。</a:t>
            </a:r>
          </a:p>
          <a:p>
            <a:pPr>
              <a:lnSpc>
                <a:spcPct val="150000"/>
              </a:lnSpc>
            </a:pPr>
            <a:r>
              <a:rPr lang="en-US" altLang="zh-CN" b="1" dirty="0" smtClean="0">
                <a:solidFill>
                  <a:srgbClr val="FF0000"/>
                </a:solidFill>
                <a:latin typeface="宋体" panose="02010600030101010101" pitchFamily="2" charset="-122"/>
              </a:rPr>
              <a:t>2</a:t>
            </a:r>
            <a:r>
              <a:rPr lang="zh-CN" altLang="en-US" b="1" dirty="0" smtClean="0">
                <a:solidFill>
                  <a:srgbClr val="FF0000"/>
                </a:solidFill>
                <a:latin typeface="宋体" panose="02010600030101010101" pitchFamily="2" charset="-122"/>
              </a:rPr>
              <a:t>、专业</a:t>
            </a:r>
            <a:r>
              <a:rPr lang="zh-CN" altLang="en-US" b="1" dirty="0">
                <a:solidFill>
                  <a:srgbClr val="FF0000"/>
                </a:solidFill>
                <a:latin typeface="宋体" panose="02010600030101010101" pitchFamily="2" charset="-122"/>
              </a:rPr>
              <a:t>技术岗位。</a:t>
            </a:r>
            <a:r>
              <a:rPr lang="zh-CN" altLang="en-US" dirty="0">
                <a:solidFill>
                  <a:prstClr val="black"/>
                </a:solidFill>
                <a:latin typeface="宋体" panose="02010600030101010101" pitchFamily="2" charset="-122"/>
              </a:rPr>
              <a:t>公司设置总工、副总工等岗位。部门设置模块经理、主任师、副主任师、工程师、主管、职员等岗位。</a:t>
            </a:r>
          </a:p>
          <a:p>
            <a:pPr>
              <a:lnSpc>
                <a:spcPct val="150000"/>
              </a:lnSpc>
            </a:pPr>
            <a:r>
              <a:rPr lang="en-US" altLang="zh-CN" b="1" dirty="0" smtClean="0">
                <a:solidFill>
                  <a:srgbClr val="FF0000"/>
                </a:solidFill>
                <a:latin typeface="宋体" panose="02010600030101010101" pitchFamily="2" charset="-122"/>
              </a:rPr>
              <a:t>3</a:t>
            </a:r>
            <a:r>
              <a:rPr lang="zh-CN" altLang="en-US" b="1" dirty="0" smtClean="0">
                <a:solidFill>
                  <a:srgbClr val="FF0000"/>
                </a:solidFill>
                <a:latin typeface="宋体" panose="02010600030101010101" pitchFamily="2" charset="-122"/>
              </a:rPr>
              <a:t>、技能</a:t>
            </a:r>
            <a:r>
              <a:rPr lang="zh-CN" altLang="en-US" b="1" dirty="0">
                <a:solidFill>
                  <a:srgbClr val="FF0000"/>
                </a:solidFill>
                <a:latin typeface="宋体" panose="02010600030101010101" pitchFamily="2" charset="-122"/>
              </a:rPr>
              <a:t>操作岗位。</a:t>
            </a:r>
            <a:r>
              <a:rPr lang="zh-CN" altLang="en-US" dirty="0">
                <a:solidFill>
                  <a:prstClr val="black"/>
                </a:solidFill>
                <a:latin typeface="宋体" panose="02010600030101010101" pitchFamily="2" charset="-122"/>
              </a:rPr>
              <a:t>生产装置技能操作岗位劳动组织基本架构按班长、副班长、内操、外操设置四个基本岗位，并根据人员素质及假期因素设置培训岗。电气运行部、仪表控制控部、设备检修部劳动组织基本架构按班长、副班长、主值</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主修、副值</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副修设置四个基本岗位，并根据人员素质及假期因素设置培训岗。</a:t>
            </a:r>
          </a:p>
          <a:p>
            <a:pPr>
              <a:lnSpc>
                <a:spcPct val="150000"/>
              </a:lnSpc>
            </a:pPr>
            <a:r>
              <a:rPr lang="zh-CN" altLang="en-US" sz="2000" b="1" dirty="0">
                <a:solidFill>
                  <a:prstClr val="black"/>
                </a:solidFill>
                <a:latin typeface="黑体" panose="02010609060101010101" pitchFamily="49" charset="-122"/>
                <a:ea typeface="黑体" panose="02010609060101010101" pitchFamily="49" charset="-122"/>
              </a:rPr>
              <a:t>（二）定编</a:t>
            </a:r>
            <a:r>
              <a:rPr lang="zh-CN" altLang="en-US" sz="2000" b="1" dirty="0" smtClean="0">
                <a:solidFill>
                  <a:prstClr val="black"/>
                </a:solidFill>
                <a:latin typeface="黑体" panose="02010609060101010101" pitchFamily="49" charset="-122"/>
                <a:ea typeface="黑体" panose="02010609060101010101" pitchFamily="49" charset="-122"/>
              </a:rPr>
              <a:t>设置</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dirty="0">
                <a:solidFill>
                  <a:prstClr val="black"/>
                </a:solidFill>
                <a:latin typeface="宋体" panose="02010600030101010101" pitchFamily="2" charset="-122"/>
              </a:rPr>
              <a:t>公司参照相关定员标准及行业先进，结合实际，按照科学先进的原则确定岗位定编。</a:t>
            </a:r>
          </a:p>
        </p:txBody>
      </p:sp>
    </p:spTree>
    <p:extLst>
      <p:ext uri="{BB962C8B-B14F-4D97-AF65-F5344CB8AC3E}">
        <p14:creationId xmlns:p14="http://schemas.microsoft.com/office/powerpoint/2010/main" val="88858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372714"/>
            <a:ext cx="4692188"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二、</a:t>
            </a:r>
            <a:r>
              <a:rPr lang="zh-CN" altLang="en-US" sz="2400" b="1" kern="0" dirty="0">
                <a:solidFill>
                  <a:prstClr val="black"/>
                </a:solidFill>
                <a:latin typeface="微软雅黑" panose="020B0503020204020204" charset="-122"/>
                <a:ea typeface="微软雅黑" panose="020B0503020204020204" charset="-122"/>
              </a:rPr>
              <a:t>劳动组织架构及定岗定编</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945946" y="413377"/>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劳动组织管理规定</a:t>
            </a:r>
          </a:p>
        </p:txBody>
      </p:sp>
      <p:sp>
        <p:nvSpPr>
          <p:cNvPr id="4" name="矩形 3"/>
          <p:cNvSpPr/>
          <p:nvPr/>
        </p:nvSpPr>
        <p:spPr>
          <a:xfrm>
            <a:off x="705067" y="1721493"/>
            <a:ext cx="10366207" cy="3877985"/>
          </a:xfrm>
          <a:prstGeom prst="rect">
            <a:avLst/>
          </a:prstGeom>
        </p:spPr>
        <p:txBody>
          <a:bodyPr wrap="square">
            <a:spAutoFit/>
          </a:bodyPr>
          <a:lstStyle/>
          <a:p>
            <a:pPr>
              <a:lnSpc>
                <a:spcPct val="150000"/>
              </a:lnSpc>
            </a:pPr>
            <a:r>
              <a:rPr lang="zh-CN" altLang="en-US" sz="2000" b="1" dirty="0">
                <a:solidFill>
                  <a:prstClr val="black"/>
                </a:solidFill>
                <a:latin typeface="黑体" panose="02010609060101010101" pitchFamily="49" charset="-122"/>
                <a:ea typeface="黑体" panose="02010609060101010101" pitchFamily="49" charset="-122"/>
              </a:rPr>
              <a:t>（三）工作</a:t>
            </a:r>
            <a:r>
              <a:rPr lang="zh-CN" altLang="en-US" sz="2000" b="1" dirty="0" smtClean="0">
                <a:solidFill>
                  <a:prstClr val="black"/>
                </a:solidFill>
                <a:latin typeface="黑体" panose="02010609060101010101" pitchFamily="49" charset="-122"/>
                <a:ea typeface="黑体" panose="02010609060101010101" pitchFamily="49" charset="-122"/>
              </a:rPr>
              <a:t>程序</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200000"/>
              </a:lnSpc>
            </a:pPr>
            <a:r>
              <a:rPr lang="en-US" altLang="zh-CN" b="1" dirty="0" smtClean="0">
                <a:solidFill>
                  <a:srgbClr val="FF0000"/>
                </a:solidFill>
                <a:latin typeface="宋体" panose="02010600030101010101" pitchFamily="2" charset="-122"/>
              </a:rPr>
              <a:t>1</a:t>
            </a:r>
            <a:r>
              <a:rPr lang="zh-CN" altLang="en-US" b="1" dirty="0" smtClean="0">
                <a:solidFill>
                  <a:srgbClr val="FF0000"/>
                </a:solidFill>
                <a:latin typeface="宋体" panose="02010600030101010101" pitchFamily="2" charset="-122"/>
              </a:rPr>
              <a:t>、首次</a:t>
            </a:r>
            <a:r>
              <a:rPr lang="zh-CN" altLang="en-US" b="1" dirty="0">
                <a:solidFill>
                  <a:srgbClr val="FF0000"/>
                </a:solidFill>
                <a:latin typeface="宋体" panose="02010600030101010101" pitchFamily="2" charset="-122"/>
              </a:rPr>
              <a:t>核定。</a:t>
            </a:r>
            <a:r>
              <a:rPr lang="zh-CN" altLang="en-US" dirty="0">
                <a:solidFill>
                  <a:prstClr val="black"/>
                </a:solidFill>
                <a:latin typeface="宋体" panose="02010600030101010101" pitchFamily="2" charset="-122"/>
              </a:rPr>
              <a:t>各部门根据职责提出劳动组织设置方案，人力资源部</a:t>
            </a:r>
            <a:r>
              <a:rPr lang="zh-CN" altLang="en-US" dirty="0" smtClean="0">
                <a:solidFill>
                  <a:prstClr val="black"/>
                </a:solidFill>
                <a:latin typeface="宋体" panose="02010600030101010101" pitchFamily="2" charset="-122"/>
              </a:rPr>
              <a:t>依据劳动定员</a:t>
            </a:r>
            <a:r>
              <a:rPr lang="zh-CN" altLang="en-US" dirty="0">
                <a:solidFill>
                  <a:prstClr val="black"/>
                </a:solidFill>
                <a:latin typeface="宋体" panose="02010600030101010101" pitchFamily="2" charset="-122"/>
              </a:rPr>
              <a:t>标准和部门</a:t>
            </a:r>
            <a:r>
              <a:rPr lang="zh-CN" altLang="en-US" dirty="0" smtClean="0">
                <a:solidFill>
                  <a:prstClr val="black"/>
                </a:solidFill>
                <a:latin typeface="宋体" panose="02010600030101010101" pitchFamily="2" charset="-122"/>
              </a:rPr>
              <a:t>实际情况对方案审核，报</a:t>
            </a:r>
            <a:r>
              <a:rPr lang="en-US" altLang="zh-CN" dirty="0">
                <a:solidFill>
                  <a:prstClr val="black"/>
                </a:solidFill>
                <a:latin typeface="宋体" panose="02010600030101010101" pitchFamily="2" charset="-122"/>
              </a:rPr>
              <a:t>CEO</a:t>
            </a:r>
            <a:r>
              <a:rPr lang="zh-CN" altLang="en-US" dirty="0">
                <a:solidFill>
                  <a:prstClr val="black"/>
                </a:solidFill>
                <a:latin typeface="宋体" panose="02010600030101010101" pitchFamily="2" charset="-122"/>
              </a:rPr>
              <a:t>批准。新装置定编应在新装置中交</a:t>
            </a:r>
            <a:r>
              <a:rPr lang="en-US" altLang="zh-CN" dirty="0">
                <a:solidFill>
                  <a:prstClr val="black"/>
                </a:solidFill>
                <a:latin typeface="宋体" panose="02010600030101010101" pitchFamily="2" charset="-122"/>
              </a:rPr>
              <a:t>6</a:t>
            </a:r>
            <a:r>
              <a:rPr lang="zh-CN" altLang="en-US" dirty="0">
                <a:solidFill>
                  <a:prstClr val="black"/>
                </a:solidFill>
                <a:latin typeface="宋体" panose="02010600030101010101" pitchFamily="2" charset="-122"/>
              </a:rPr>
              <a:t>个月前核定，其中公司内无同类装置的应在中交前</a:t>
            </a:r>
            <a:r>
              <a:rPr lang="en-US" altLang="zh-CN" dirty="0">
                <a:solidFill>
                  <a:prstClr val="black"/>
                </a:solidFill>
                <a:latin typeface="宋体" panose="02010600030101010101" pitchFamily="2" charset="-122"/>
              </a:rPr>
              <a:t>1</a:t>
            </a:r>
            <a:r>
              <a:rPr lang="zh-CN" altLang="en-US" dirty="0">
                <a:solidFill>
                  <a:prstClr val="black"/>
                </a:solidFill>
                <a:latin typeface="宋体" panose="02010600030101010101" pitchFamily="2" charset="-122"/>
              </a:rPr>
              <a:t>年核定。</a:t>
            </a:r>
          </a:p>
          <a:p>
            <a:pPr>
              <a:lnSpc>
                <a:spcPct val="200000"/>
              </a:lnSpc>
            </a:pPr>
            <a:r>
              <a:rPr lang="en-US" altLang="zh-CN" b="1" dirty="0" smtClean="0">
                <a:solidFill>
                  <a:srgbClr val="FF0000"/>
                </a:solidFill>
                <a:latin typeface="宋体" panose="02010600030101010101" pitchFamily="2" charset="-122"/>
              </a:rPr>
              <a:t>2</a:t>
            </a:r>
            <a:r>
              <a:rPr lang="zh-CN" altLang="en-US" b="1" dirty="0" smtClean="0">
                <a:solidFill>
                  <a:srgbClr val="FF0000"/>
                </a:solidFill>
                <a:latin typeface="宋体" panose="02010600030101010101" pitchFamily="2" charset="-122"/>
              </a:rPr>
              <a:t>、调整</a:t>
            </a:r>
            <a:r>
              <a:rPr lang="zh-CN" altLang="en-US" b="1" dirty="0">
                <a:solidFill>
                  <a:srgbClr val="FF0000"/>
                </a:solidFill>
                <a:latin typeface="宋体" panose="02010600030101010101" pitchFamily="2" charset="-122"/>
              </a:rPr>
              <a:t>核定。</a:t>
            </a:r>
            <a:r>
              <a:rPr lang="zh-CN" altLang="en-US" dirty="0">
                <a:solidFill>
                  <a:prstClr val="black"/>
                </a:solidFill>
                <a:latin typeface="宋体" panose="02010600030101010101" pitchFamily="2" charset="-122"/>
              </a:rPr>
              <a:t>公司根据生产经营及发展等实际情况，对各部门劳动组织设置</a:t>
            </a:r>
            <a:r>
              <a:rPr lang="zh-CN" altLang="en-US" dirty="0" smtClean="0">
                <a:solidFill>
                  <a:prstClr val="black"/>
                </a:solidFill>
                <a:latin typeface="宋体" panose="02010600030101010101" pitchFamily="2" charset="-122"/>
              </a:rPr>
              <a:t>进行调整核定。</a:t>
            </a:r>
            <a:endParaRPr lang="zh-CN" altLang="en-US" dirty="0">
              <a:solidFill>
                <a:prstClr val="black"/>
              </a:solidFill>
              <a:latin typeface="宋体" panose="02010600030101010101" pitchFamily="2" charset="-122"/>
            </a:endParaRPr>
          </a:p>
          <a:p>
            <a:pPr>
              <a:lnSpc>
                <a:spcPct val="200000"/>
              </a:lnSpc>
            </a:pPr>
            <a:r>
              <a:rPr lang="en-US" altLang="zh-CN" b="1" dirty="0" smtClean="0">
                <a:solidFill>
                  <a:srgbClr val="FF0000"/>
                </a:solidFill>
                <a:latin typeface="宋体" panose="02010600030101010101" pitchFamily="2" charset="-122"/>
              </a:rPr>
              <a:t>3</a:t>
            </a:r>
            <a:r>
              <a:rPr lang="zh-CN" altLang="en-US" b="1" dirty="0" smtClean="0">
                <a:solidFill>
                  <a:srgbClr val="FF0000"/>
                </a:solidFill>
                <a:latin typeface="宋体" panose="02010600030101010101" pitchFamily="2" charset="-122"/>
              </a:rPr>
              <a:t>、日常</a:t>
            </a:r>
            <a:r>
              <a:rPr lang="zh-CN" altLang="en-US" b="1" dirty="0">
                <a:solidFill>
                  <a:srgbClr val="FF0000"/>
                </a:solidFill>
                <a:latin typeface="宋体" panose="02010600030101010101" pitchFamily="2" charset="-122"/>
              </a:rPr>
              <a:t>调整。</a:t>
            </a:r>
            <a:r>
              <a:rPr lang="zh-CN" altLang="en-US" dirty="0">
                <a:solidFill>
                  <a:prstClr val="black"/>
                </a:solidFill>
                <a:latin typeface="宋体" panose="02010600030101010101" pitchFamily="2" charset="-122"/>
              </a:rPr>
              <a:t>各部门可根据职能调整、劳动组织和岗位职责变化情况等，填报</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定岗定编变更申请表</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，人力资源部在收到后</a:t>
            </a:r>
            <a:r>
              <a:rPr lang="en-US" altLang="zh-CN" dirty="0">
                <a:solidFill>
                  <a:prstClr val="black"/>
                </a:solidFill>
                <a:latin typeface="宋体" panose="02010600030101010101" pitchFamily="2" charset="-122"/>
              </a:rPr>
              <a:t>10</a:t>
            </a:r>
            <a:r>
              <a:rPr lang="zh-CN" altLang="en-US" dirty="0">
                <a:solidFill>
                  <a:prstClr val="black"/>
                </a:solidFill>
                <a:latin typeface="宋体" panose="02010600030101010101" pitchFamily="2" charset="-122"/>
              </a:rPr>
              <a:t>个工作日之内受理，并</a:t>
            </a:r>
            <a:r>
              <a:rPr lang="zh-CN" altLang="en-US" dirty="0" smtClean="0">
                <a:solidFill>
                  <a:prstClr val="black"/>
                </a:solidFill>
                <a:latin typeface="宋体" panose="02010600030101010101" pitchFamily="2" charset="-122"/>
              </a:rPr>
              <a:t>按程序</a:t>
            </a:r>
            <a:r>
              <a:rPr lang="zh-CN" altLang="en-US" dirty="0">
                <a:solidFill>
                  <a:prstClr val="black"/>
                </a:solidFill>
                <a:latin typeface="宋体" panose="02010600030101010101" pitchFamily="2" charset="-122"/>
              </a:rPr>
              <a:t>办理</a:t>
            </a:r>
            <a:r>
              <a:rPr lang="zh-CN" altLang="en-US" dirty="0" smtClean="0">
                <a:solidFill>
                  <a:prstClr val="black"/>
                </a:solidFill>
                <a:latin typeface="宋体" panose="02010600030101010101" pitchFamily="2" charset="-122"/>
              </a:rPr>
              <a:t>。</a:t>
            </a:r>
            <a:endParaRPr lang="zh-CN" altLang="en-US" dirty="0">
              <a:solidFill>
                <a:prstClr val="black"/>
              </a:solidFill>
              <a:latin typeface="宋体" panose="02010600030101010101" pitchFamily="2" charset="-122"/>
            </a:endParaRPr>
          </a:p>
        </p:txBody>
      </p:sp>
    </p:spTree>
    <p:extLst>
      <p:ext uri="{BB962C8B-B14F-4D97-AF65-F5344CB8AC3E}">
        <p14:creationId xmlns:p14="http://schemas.microsoft.com/office/powerpoint/2010/main" val="298876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372714"/>
            <a:ext cx="4692188"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三、</a:t>
            </a:r>
            <a:r>
              <a:rPr lang="zh-CN" altLang="en-US" sz="2400" b="1" kern="0" dirty="0">
                <a:solidFill>
                  <a:prstClr val="black"/>
                </a:solidFill>
                <a:latin typeface="微软雅黑" panose="020B0503020204020204" charset="-122"/>
                <a:ea typeface="微软雅黑" panose="020B0503020204020204" charset="-122"/>
              </a:rPr>
              <a:t>劳动工作制管理</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058488" y="413377"/>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劳动组织管理规定</a:t>
            </a:r>
          </a:p>
        </p:txBody>
      </p:sp>
      <p:sp>
        <p:nvSpPr>
          <p:cNvPr id="4" name="矩形 3"/>
          <p:cNvSpPr/>
          <p:nvPr/>
        </p:nvSpPr>
        <p:spPr>
          <a:xfrm>
            <a:off x="634729" y="1834379"/>
            <a:ext cx="10366207" cy="2154436"/>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（一）</a:t>
            </a:r>
            <a:r>
              <a:rPr lang="zh-CN" altLang="en-US" sz="2000" b="1" dirty="0">
                <a:solidFill>
                  <a:prstClr val="black"/>
                </a:solidFill>
                <a:latin typeface="黑体" panose="02010609060101010101" pitchFamily="49" charset="-122"/>
                <a:ea typeface="黑体" panose="02010609060101010101" pitchFamily="49" charset="-122"/>
              </a:rPr>
              <a:t>采用</a:t>
            </a:r>
            <a:r>
              <a:rPr lang="zh-CN" altLang="en-US" sz="2000" b="1" dirty="0" smtClean="0">
                <a:solidFill>
                  <a:prstClr val="black"/>
                </a:solidFill>
                <a:latin typeface="黑体" panose="02010609060101010101" pitchFamily="49" charset="-122"/>
                <a:ea typeface="黑体" panose="02010609060101010101" pitchFamily="49" charset="-122"/>
              </a:rPr>
              <a:t>形式</a:t>
            </a:r>
            <a:endParaRPr lang="en-US" altLang="zh-CN" sz="2000" b="1" dirty="0" smtClean="0">
              <a:solidFill>
                <a:prstClr val="black"/>
              </a:solidFill>
              <a:latin typeface="黑体" panose="02010609060101010101" pitchFamily="49" charset="-122"/>
              <a:ea typeface="黑体" panose="02010609060101010101" pitchFamily="49" charset="-122"/>
            </a:endParaRPr>
          </a:p>
          <a:p>
            <a:r>
              <a:rPr lang="zh-CN" altLang="zh-CN" dirty="0">
                <a:solidFill>
                  <a:prstClr val="black"/>
                </a:solidFill>
              </a:rPr>
              <a:t>公司实行标准工时工作制和综合计算工时工作制</a:t>
            </a:r>
            <a:r>
              <a:rPr lang="zh-CN" altLang="zh-CN" dirty="0" smtClean="0">
                <a:solidFill>
                  <a:prstClr val="black"/>
                </a:solidFill>
              </a:rPr>
              <a:t>。</a:t>
            </a:r>
            <a:endParaRPr lang="en-US" altLang="zh-CN" dirty="0" smtClean="0">
              <a:solidFill>
                <a:prstClr val="black"/>
              </a:solidFill>
            </a:endParaRPr>
          </a:p>
          <a:p>
            <a:r>
              <a:rPr lang="en-US" altLang="zh-CN" dirty="0" smtClean="0">
                <a:solidFill>
                  <a:prstClr val="black"/>
                </a:solidFill>
              </a:rPr>
              <a:t>1</a:t>
            </a:r>
            <a:r>
              <a:rPr lang="zh-CN" altLang="en-US" dirty="0" smtClean="0">
                <a:solidFill>
                  <a:prstClr val="black"/>
                </a:solidFill>
              </a:rPr>
              <a:t>、</a:t>
            </a:r>
            <a:r>
              <a:rPr lang="zh-CN" altLang="zh-CN" dirty="0" smtClean="0">
                <a:solidFill>
                  <a:prstClr val="black"/>
                </a:solidFill>
              </a:rPr>
              <a:t>公司</a:t>
            </a:r>
            <a:r>
              <a:rPr lang="zh-CN" altLang="zh-CN" dirty="0">
                <a:solidFill>
                  <a:prstClr val="black"/>
                </a:solidFill>
              </a:rPr>
              <a:t>常白班岗位执行标准工时工作制，每周工作五天，周一至周五工作，周六周日休息</a:t>
            </a:r>
            <a:r>
              <a:rPr lang="zh-CN" altLang="zh-CN" dirty="0" smtClean="0">
                <a:solidFill>
                  <a:prstClr val="black"/>
                </a:solidFill>
              </a:rPr>
              <a:t>，表</a:t>
            </a:r>
            <a:r>
              <a:rPr lang="en-US" altLang="zh-CN" dirty="0">
                <a:solidFill>
                  <a:prstClr val="black"/>
                </a:solidFill>
              </a:rPr>
              <a:t>1</a:t>
            </a:r>
            <a:r>
              <a:rPr lang="zh-CN" altLang="zh-CN" dirty="0" smtClean="0">
                <a:solidFill>
                  <a:prstClr val="black"/>
                </a:solidFill>
              </a:rPr>
              <a:t>。</a:t>
            </a:r>
            <a:endParaRPr lang="en-US" altLang="zh-CN" dirty="0" smtClean="0">
              <a:solidFill>
                <a:prstClr val="black"/>
              </a:solidFill>
            </a:endParaRPr>
          </a:p>
          <a:p>
            <a:r>
              <a:rPr lang="en-US" altLang="zh-CN" b="1" dirty="0" smtClean="0">
                <a:solidFill>
                  <a:prstClr val="black"/>
                </a:solidFill>
              </a:rPr>
              <a:t>                                                             </a:t>
            </a:r>
          </a:p>
          <a:p>
            <a:r>
              <a:rPr lang="en-US" altLang="zh-CN" b="1" dirty="0">
                <a:solidFill>
                  <a:srgbClr val="FF0000"/>
                </a:solidFill>
              </a:rPr>
              <a:t> </a:t>
            </a:r>
            <a:r>
              <a:rPr lang="en-US" altLang="zh-CN" b="1" dirty="0" smtClean="0">
                <a:solidFill>
                  <a:srgbClr val="FF0000"/>
                </a:solidFill>
              </a:rPr>
              <a:t>                                                            </a:t>
            </a:r>
            <a:r>
              <a:rPr lang="zh-CN" altLang="zh-CN" b="1" dirty="0" smtClean="0">
                <a:solidFill>
                  <a:srgbClr val="FF0000"/>
                </a:solidFill>
              </a:rPr>
              <a:t>表</a:t>
            </a:r>
            <a:r>
              <a:rPr lang="en-US" altLang="zh-CN" b="1" dirty="0">
                <a:solidFill>
                  <a:srgbClr val="FF0000"/>
                </a:solidFill>
              </a:rPr>
              <a:t>1  </a:t>
            </a:r>
            <a:r>
              <a:rPr lang="zh-CN" altLang="zh-CN" b="1" dirty="0">
                <a:solidFill>
                  <a:srgbClr val="FF0000"/>
                </a:solidFill>
              </a:rPr>
              <a:t>常白班岗位工作时间表</a:t>
            </a:r>
            <a:endParaRPr lang="zh-CN" altLang="zh-CN" dirty="0">
              <a:solidFill>
                <a:srgbClr val="FF0000"/>
              </a:solidFill>
            </a:endParaRPr>
          </a:p>
          <a:p>
            <a:endParaRPr lang="zh-CN" altLang="zh-CN" sz="1600" dirty="0">
              <a:solidFill>
                <a:prstClr val="black"/>
              </a:solidFill>
            </a:endParaRPr>
          </a:p>
          <a:p>
            <a:endParaRPr lang="zh-CN" altLang="zh-CN" sz="1600" dirty="0">
              <a:solidFill>
                <a:prstClr val="black"/>
              </a:solidFill>
            </a:endParaRPr>
          </a:p>
        </p:txBody>
      </p:sp>
      <p:graphicFrame>
        <p:nvGraphicFramePr>
          <p:cNvPr id="5" name="表格 4"/>
          <p:cNvGraphicFramePr>
            <a:graphicFrameLocks noGrp="1"/>
          </p:cNvGraphicFramePr>
          <p:nvPr>
            <p:extLst/>
          </p:nvPr>
        </p:nvGraphicFramePr>
        <p:xfrm>
          <a:off x="1983546" y="3833997"/>
          <a:ext cx="7371471" cy="2630809"/>
        </p:xfrm>
        <a:graphic>
          <a:graphicData uri="http://schemas.openxmlformats.org/drawingml/2006/table">
            <a:tbl>
              <a:tblPr/>
              <a:tblGrid>
                <a:gridCol w="2010094">
                  <a:extLst>
                    <a:ext uri="{9D8B030D-6E8A-4147-A177-3AD203B41FA5}">
                      <a16:colId xmlns="" xmlns:a16="http://schemas.microsoft.com/office/drawing/2014/main" val="20000"/>
                    </a:ext>
                  </a:extLst>
                </a:gridCol>
                <a:gridCol w="1915382">
                  <a:extLst>
                    <a:ext uri="{9D8B030D-6E8A-4147-A177-3AD203B41FA5}">
                      <a16:colId xmlns="" xmlns:a16="http://schemas.microsoft.com/office/drawing/2014/main" val="20001"/>
                    </a:ext>
                  </a:extLst>
                </a:gridCol>
                <a:gridCol w="1825743">
                  <a:extLst>
                    <a:ext uri="{9D8B030D-6E8A-4147-A177-3AD203B41FA5}">
                      <a16:colId xmlns="" xmlns:a16="http://schemas.microsoft.com/office/drawing/2014/main" val="20002"/>
                    </a:ext>
                  </a:extLst>
                </a:gridCol>
                <a:gridCol w="1620252">
                  <a:extLst>
                    <a:ext uri="{9D8B030D-6E8A-4147-A177-3AD203B41FA5}">
                      <a16:colId xmlns="" xmlns:a16="http://schemas.microsoft.com/office/drawing/2014/main" val="20003"/>
                    </a:ext>
                  </a:extLst>
                </a:gridCol>
              </a:tblGrid>
              <a:tr h="422031">
                <a:tc rowSpan="2">
                  <a:txBody>
                    <a:bodyPr/>
                    <a:lstStyle/>
                    <a:p>
                      <a:pPr algn="ctr">
                        <a:lnSpc>
                          <a:spcPts val="1600"/>
                        </a:lnSpc>
                        <a:spcAft>
                          <a:spcPts val="0"/>
                        </a:spcAft>
                      </a:pP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工作</a:t>
                      </a:r>
                      <a:r>
                        <a:rPr lang="zh-CN" sz="1600" kern="100" dirty="0">
                          <a:effectLst/>
                          <a:latin typeface="Arial" panose="020B0604020202020204" pitchFamily="34" charset="0"/>
                          <a:ea typeface="宋体" panose="02010600030101010101" pitchFamily="2" charset="-122"/>
                          <a:cs typeface="Times New Roman" panose="02020603050405020304" pitchFamily="18" charset="0"/>
                        </a:rPr>
                        <a:t>时间</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600"/>
                        </a:lnSpc>
                        <a:spcAft>
                          <a:spcPts val="0"/>
                        </a:spcAft>
                      </a:pPr>
                      <a:r>
                        <a:rPr lang="zh-CN" sz="1600" kern="100">
                          <a:effectLst/>
                          <a:latin typeface="Arial" panose="020B0604020202020204" pitchFamily="34" charset="0"/>
                          <a:ea typeface="宋体" panose="02010600030101010101" pitchFamily="2" charset="-122"/>
                          <a:cs typeface="Times New Roman" panose="02020603050405020304" pitchFamily="18" charset="0"/>
                        </a:rPr>
                        <a:t>工作时间</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rowSpan="2">
                  <a:txBody>
                    <a:bodyPr/>
                    <a:lstStyle/>
                    <a:p>
                      <a:pPr algn="ctr">
                        <a:lnSpc>
                          <a:spcPts val="1600"/>
                        </a:lnSpc>
                        <a:spcAft>
                          <a:spcPts val="0"/>
                        </a:spcAft>
                      </a:pPr>
                      <a:r>
                        <a:rPr lang="zh-CN" sz="1600" kern="100">
                          <a:effectLst/>
                          <a:latin typeface="Arial" panose="020B0604020202020204" pitchFamily="34" charset="0"/>
                          <a:ea typeface="宋体" panose="02010600030101010101" pitchFamily="2" charset="-122"/>
                          <a:cs typeface="Times New Roman" panose="02020603050405020304" pitchFamily="18" charset="0"/>
                        </a:rPr>
                        <a:t>涉及岗位</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631434">
                <a:tc vMerge="1">
                  <a:txBody>
                    <a:bodyPr/>
                    <a:lstStyle/>
                    <a:p>
                      <a:endParaRPr lang="zh-CN" altLang="en-US"/>
                    </a:p>
                  </a:txBody>
                  <a:tcPr/>
                </a:tc>
                <a:tc>
                  <a:txBody>
                    <a:bodyPr/>
                    <a:lstStyle/>
                    <a:p>
                      <a:pPr algn="ctr">
                        <a:lnSpc>
                          <a:spcPts val="16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上午</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下午</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 xmlns:a16="http://schemas.microsoft.com/office/drawing/2014/main" val="10001"/>
                  </a:ext>
                </a:extLst>
              </a:tr>
              <a:tr h="788672">
                <a:tc>
                  <a:txBody>
                    <a:bodyPr/>
                    <a:lstStyle/>
                    <a:p>
                      <a:pPr algn="ctr">
                        <a:lnSpc>
                          <a:spcPts val="1600"/>
                        </a:lnSpc>
                        <a:spcAft>
                          <a:spcPts val="0"/>
                        </a:spcAft>
                      </a:pPr>
                      <a:r>
                        <a:rPr lang="zh-CN" sz="1600" kern="100">
                          <a:effectLst/>
                          <a:latin typeface="Arial" panose="020B0604020202020204" pitchFamily="34" charset="0"/>
                          <a:ea typeface="宋体" panose="02010600030101010101" pitchFamily="2" charset="-122"/>
                          <a:cs typeface="Times New Roman" panose="02020603050405020304" pitchFamily="18" charset="0"/>
                        </a:rPr>
                        <a:t>周一至周四</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600" kern="100">
                          <a:effectLst/>
                          <a:latin typeface="Arial" panose="020B0604020202020204" pitchFamily="34" charset="0"/>
                          <a:ea typeface="Arial Unicode MS" panose="020B0604020202020204" pitchFamily="34" charset="-122"/>
                          <a:cs typeface="Times New Roman" panose="02020603050405020304" pitchFamily="18" charset="0"/>
                        </a:rPr>
                        <a:t>8:00-12:00</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13:30-17:30</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CN" sz="1600" kern="100">
                          <a:effectLst/>
                          <a:latin typeface="Arial" panose="020B0604020202020204" pitchFamily="34" charset="0"/>
                          <a:ea typeface="宋体" panose="02010600030101010101" pitchFamily="2" charset="-122"/>
                          <a:cs typeface="Times New Roman" panose="02020603050405020304" pitchFamily="18" charset="0"/>
                        </a:rPr>
                        <a:t>常白班岗位</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788672">
                <a:tc>
                  <a:txBody>
                    <a:bodyPr/>
                    <a:lstStyle/>
                    <a:p>
                      <a:pPr algn="ctr">
                        <a:lnSpc>
                          <a:spcPts val="1600"/>
                        </a:lnSpc>
                        <a:spcAft>
                          <a:spcPts val="0"/>
                        </a:spcAft>
                      </a:pPr>
                      <a:r>
                        <a:rPr lang="zh-CN" sz="1600" kern="100">
                          <a:effectLst/>
                          <a:latin typeface="Arial" panose="020B0604020202020204" pitchFamily="34" charset="0"/>
                          <a:ea typeface="宋体" panose="02010600030101010101" pitchFamily="2" charset="-122"/>
                          <a:cs typeface="Times New Roman" panose="02020603050405020304" pitchFamily="18" charset="0"/>
                        </a:rPr>
                        <a:t>周五</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8:00-12:00</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14:00-17:30</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815971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372714"/>
            <a:ext cx="4692188"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三、</a:t>
            </a:r>
            <a:r>
              <a:rPr lang="zh-CN" altLang="en-US" sz="2400" b="1" kern="0" dirty="0">
                <a:solidFill>
                  <a:prstClr val="black"/>
                </a:solidFill>
                <a:latin typeface="微软雅黑" panose="020B0503020204020204" charset="-122"/>
                <a:ea typeface="微软雅黑" panose="020B0503020204020204" charset="-122"/>
              </a:rPr>
              <a:t>劳动工作制管理</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114759" y="449384"/>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劳动组织管理规定</a:t>
            </a:r>
          </a:p>
        </p:txBody>
      </p:sp>
      <p:sp>
        <p:nvSpPr>
          <p:cNvPr id="4" name="矩形 3"/>
          <p:cNvSpPr/>
          <p:nvPr/>
        </p:nvSpPr>
        <p:spPr>
          <a:xfrm>
            <a:off x="634729" y="1834379"/>
            <a:ext cx="10366207" cy="1877437"/>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（一）</a:t>
            </a:r>
            <a:r>
              <a:rPr lang="zh-CN" altLang="en-US" sz="2000" b="1" dirty="0">
                <a:solidFill>
                  <a:prstClr val="black"/>
                </a:solidFill>
                <a:latin typeface="黑体" panose="02010609060101010101" pitchFamily="49" charset="-122"/>
                <a:ea typeface="黑体" panose="02010609060101010101" pitchFamily="49" charset="-122"/>
              </a:rPr>
              <a:t>采用</a:t>
            </a:r>
            <a:r>
              <a:rPr lang="zh-CN" altLang="en-US" sz="2000" b="1" dirty="0" smtClean="0">
                <a:solidFill>
                  <a:prstClr val="black"/>
                </a:solidFill>
                <a:latin typeface="黑体" panose="02010609060101010101" pitchFamily="49" charset="-122"/>
                <a:ea typeface="黑体" panose="02010609060101010101" pitchFamily="49" charset="-122"/>
              </a:rPr>
              <a:t>形式</a:t>
            </a:r>
            <a:endParaRPr lang="en-US" altLang="zh-CN" sz="2000" b="1" dirty="0" smtClean="0">
              <a:solidFill>
                <a:prstClr val="black"/>
              </a:solidFill>
              <a:latin typeface="黑体" panose="02010609060101010101" pitchFamily="49" charset="-122"/>
              <a:ea typeface="黑体" panose="02010609060101010101" pitchFamily="49" charset="-122"/>
            </a:endParaRPr>
          </a:p>
          <a:p>
            <a:r>
              <a:rPr lang="en-US" altLang="zh-CN" dirty="0" smtClean="0">
                <a:solidFill>
                  <a:prstClr val="black"/>
                </a:solidFill>
              </a:rPr>
              <a:t>2</a:t>
            </a:r>
            <a:r>
              <a:rPr lang="zh-CN" altLang="en-US" dirty="0" smtClean="0">
                <a:solidFill>
                  <a:prstClr val="black"/>
                </a:solidFill>
              </a:rPr>
              <a:t>、</a:t>
            </a:r>
            <a:r>
              <a:rPr lang="zh-CN" altLang="en-US" b="1" dirty="0" smtClean="0">
                <a:solidFill>
                  <a:srgbClr val="FF0000"/>
                </a:solidFill>
              </a:rPr>
              <a:t>倒班</a:t>
            </a:r>
            <a:r>
              <a:rPr lang="zh-CN" altLang="zh-CN" b="1" dirty="0" smtClean="0">
                <a:solidFill>
                  <a:srgbClr val="FF0000"/>
                </a:solidFill>
              </a:rPr>
              <a:t>岗位</a:t>
            </a:r>
            <a:r>
              <a:rPr lang="zh-CN" altLang="zh-CN" b="1" dirty="0">
                <a:solidFill>
                  <a:srgbClr val="FF0000"/>
                </a:solidFill>
              </a:rPr>
              <a:t>执行综合计算工时工作制</a:t>
            </a:r>
            <a:r>
              <a:rPr lang="zh-CN" altLang="zh-CN" dirty="0">
                <a:solidFill>
                  <a:prstClr val="black"/>
                </a:solidFill>
              </a:rPr>
              <a:t>，综合计算工时工作制以年为周期计算工时，实行四</a:t>
            </a:r>
            <a:r>
              <a:rPr lang="zh-CN" altLang="zh-CN" dirty="0" smtClean="0">
                <a:solidFill>
                  <a:prstClr val="black"/>
                </a:solidFill>
              </a:rPr>
              <a:t>班</a:t>
            </a:r>
            <a:r>
              <a:rPr lang="zh-CN" altLang="en-US" dirty="0" smtClean="0">
                <a:solidFill>
                  <a:prstClr val="black"/>
                </a:solidFill>
              </a:rPr>
              <a:t>二</a:t>
            </a:r>
            <a:r>
              <a:rPr lang="zh-CN" altLang="zh-CN" dirty="0" smtClean="0">
                <a:solidFill>
                  <a:prstClr val="black"/>
                </a:solidFill>
              </a:rPr>
              <a:t>倒</a:t>
            </a:r>
            <a:r>
              <a:rPr lang="zh-CN" altLang="zh-CN" dirty="0">
                <a:solidFill>
                  <a:prstClr val="black"/>
                </a:solidFill>
              </a:rPr>
              <a:t>及其他倒班方式，具体倒班方式见表</a:t>
            </a:r>
            <a:r>
              <a:rPr lang="en-US" altLang="zh-CN" dirty="0">
                <a:solidFill>
                  <a:prstClr val="black"/>
                </a:solidFill>
              </a:rPr>
              <a:t>2</a:t>
            </a:r>
            <a:r>
              <a:rPr lang="zh-CN" altLang="zh-CN" dirty="0">
                <a:solidFill>
                  <a:prstClr val="black"/>
                </a:solidFill>
              </a:rPr>
              <a:t>。其中：生产性和非生产性值班等睡班的，在完成工作任务后可在岗休息，在岗休息时间不计入工作时间</a:t>
            </a:r>
            <a:r>
              <a:rPr lang="zh-CN" altLang="zh-CN" dirty="0" smtClean="0">
                <a:solidFill>
                  <a:prstClr val="black"/>
                </a:solidFill>
              </a:rPr>
              <a:t>。</a:t>
            </a:r>
            <a:endParaRPr lang="en-US" altLang="zh-CN" dirty="0" smtClean="0">
              <a:solidFill>
                <a:prstClr val="black"/>
              </a:solidFill>
            </a:endParaRPr>
          </a:p>
          <a:p>
            <a:r>
              <a:rPr lang="en-US" altLang="zh-CN" sz="1600" b="1" dirty="0">
                <a:solidFill>
                  <a:srgbClr val="FF0000"/>
                </a:solidFill>
              </a:rPr>
              <a:t> </a:t>
            </a:r>
            <a:r>
              <a:rPr lang="en-US" altLang="zh-CN" sz="1600" b="1" dirty="0" smtClean="0">
                <a:solidFill>
                  <a:srgbClr val="FF0000"/>
                </a:solidFill>
              </a:rPr>
              <a:t>                                                                                       </a:t>
            </a:r>
            <a:r>
              <a:rPr lang="zh-CN" altLang="zh-CN" sz="1600" b="1" dirty="0" smtClean="0">
                <a:solidFill>
                  <a:srgbClr val="FF0000"/>
                </a:solidFill>
              </a:rPr>
              <a:t>表</a:t>
            </a:r>
            <a:r>
              <a:rPr lang="en-US" altLang="zh-CN" sz="1600" b="1" dirty="0">
                <a:solidFill>
                  <a:srgbClr val="FF0000"/>
                </a:solidFill>
              </a:rPr>
              <a:t>2  </a:t>
            </a:r>
            <a:r>
              <a:rPr lang="zh-CN" altLang="zh-CN" sz="1600" b="1" dirty="0">
                <a:solidFill>
                  <a:srgbClr val="FF0000"/>
                </a:solidFill>
              </a:rPr>
              <a:t>倒班方式</a:t>
            </a:r>
            <a:r>
              <a:rPr lang="zh-CN" altLang="zh-CN" sz="1600" b="1" dirty="0" smtClean="0">
                <a:solidFill>
                  <a:srgbClr val="FF0000"/>
                </a:solidFill>
              </a:rPr>
              <a:t>表</a:t>
            </a:r>
            <a:endParaRPr lang="zh-CN" altLang="zh-CN" sz="1600" dirty="0">
              <a:solidFill>
                <a:srgbClr val="FF0000"/>
              </a:solidFill>
            </a:endParaRPr>
          </a:p>
          <a:p>
            <a:endParaRPr lang="zh-CN" altLang="zh-CN" sz="1600" dirty="0">
              <a:solidFill>
                <a:prstClr val="black"/>
              </a:solidFill>
            </a:endParaRPr>
          </a:p>
        </p:txBody>
      </p:sp>
      <p:graphicFrame>
        <p:nvGraphicFramePr>
          <p:cNvPr id="7" name="表格 6"/>
          <p:cNvGraphicFramePr>
            <a:graphicFrameLocks noGrp="1"/>
          </p:cNvGraphicFramePr>
          <p:nvPr>
            <p:extLst>
              <p:ext uri="{D42A27DB-BD31-4B8C-83A1-F6EECF244321}">
                <p14:modId xmlns:p14="http://schemas.microsoft.com/office/powerpoint/2010/main" val="2426922563"/>
              </p:ext>
            </p:extLst>
          </p:nvPr>
        </p:nvGraphicFramePr>
        <p:xfrm>
          <a:off x="1457947" y="3530991"/>
          <a:ext cx="8909941" cy="2546252"/>
        </p:xfrm>
        <a:graphic>
          <a:graphicData uri="http://schemas.openxmlformats.org/drawingml/2006/table">
            <a:tbl>
              <a:tblPr/>
              <a:tblGrid>
                <a:gridCol w="1539817">
                  <a:extLst>
                    <a:ext uri="{9D8B030D-6E8A-4147-A177-3AD203B41FA5}">
                      <a16:colId xmlns="" xmlns:a16="http://schemas.microsoft.com/office/drawing/2014/main" val="20000"/>
                    </a:ext>
                  </a:extLst>
                </a:gridCol>
                <a:gridCol w="1274848">
                  <a:extLst>
                    <a:ext uri="{9D8B030D-6E8A-4147-A177-3AD203B41FA5}">
                      <a16:colId xmlns="" xmlns:a16="http://schemas.microsoft.com/office/drawing/2014/main" val="20001"/>
                    </a:ext>
                  </a:extLst>
                </a:gridCol>
                <a:gridCol w="3727558">
                  <a:extLst>
                    <a:ext uri="{9D8B030D-6E8A-4147-A177-3AD203B41FA5}">
                      <a16:colId xmlns="" xmlns:a16="http://schemas.microsoft.com/office/drawing/2014/main" val="20002"/>
                    </a:ext>
                  </a:extLst>
                </a:gridCol>
                <a:gridCol w="2367718">
                  <a:extLst>
                    <a:ext uri="{9D8B030D-6E8A-4147-A177-3AD203B41FA5}">
                      <a16:colId xmlns="" xmlns:a16="http://schemas.microsoft.com/office/drawing/2014/main" val="20003"/>
                    </a:ext>
                  </a:extLst>
                </a:gridCol>
              </a:tblGrid>
              <a:tr h="590704">
                <a:tc>
                  <a:txBody>
                    <a:bodyPr/>
                    <a:lstStyle/>
                    <a:p>
                      <a:pPr algn="ctr">
                        <a:lnSpc>
                          <a:spcPts val="1600"/>
                        </a:lnSpc>
                        <a:spcAft>
                          <a:spcPts val="0"/>
                        </a:spcAft>
                      </a:pPr>
                      <a:r>
                        <a:rPr lang="zh-CN" sz="1600" b="1" kern="100" dirty="0">
                          <a:effectLst/>
                          <a:latin typeface="Arial" panose="020B0604020202020204" pitchFamily="34" charset="0"/>
                          <a:ea typeface="宋体" panose="02010600030101010101" pitchFamily="2" charset="-122"/>
                          <a:cs typeface="Times New Roman" panose="02020603050405020304" pitchFamily="18" charset="0"/>
                        </a:rPr>
                        <a:t>倒班形式</a:t>
                      </a:r>
                      <a:endParaRPr lang="zh-CN" sz="1600" b="1"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1600" b="1" kern="100" dirty="0">
                          <a:effectLst/>
                          <a:latin typeface="Arial" panose="020B0604020202020204" pitchFamily="34" charset="0"/>
                          <a:ea typeface="宋体" panose="02010600030101010101" pitchFamily="2" charset="-122"/>
                          <a:cs typeface="Times New Roman" panose="02020603050405020304" pitchFamily="18" charset="0"/>
                        </a:rPr>
                        <a:t>轮班形式</a:t>
                      </a:r>
                      <a:endParaRPr lang="zh-CN" sz="1600" b="1"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1600" b="1" kern="100" dirty="0">
                          <a:effectLst/>
                          <a:latin typeface="Arial" panose="020B0604020202020204" pitchFamily="34" charset="0"/>
                          <a:ea typeface="宋体" panose="02010600030101010101" pitchFamily="2" charset="-122"/>
                          <a:cs typeface="Times New Roman" panose="02020603050405020304" pitchFamily="18" charset="0"/>
                        </a:rPr>
                        <a:t>作息时间</a:t>
                      </a:r>
                      <a:endParaRPr lang="zh-CN" sz="1600" b="1"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1600" b="1" kern="100" dirty="0">
                          <a:effectLst/>
                          <a:latin typeface="Arial" panose="020B0604020202020204" pitchFamily="34" charset="0"/>
                          <a:ea typeface="宋体" panose="02010600030101010101" pitchFamily="2" charset="-122"/>
                          <a:cs typeface="Times New Roman" panose="02020603050405020304" pitchFamily="18" charset="0"/>
                        </a:rPr>
                        <a:t>涉及部门</a:t>
                      </a:r>
                      <a:endParaRPr lang="zh-CN" sz="1600" b="1"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186970">
                <a:tc>
                  <a:txBody>
                    <a:bodyPr/>
                    <a:lstStyle/>
                    <a:p>
                      <a:pPr algn="ctr">
                        <a:lnSpc>
                          <a:spcPts val="1600"/>
                        </a:lnSpc>
                        <a:spcAft>
                          <a:spcPts val="0"/>
                        </a:spcAft>
                      </a:pPr>
                      <a:r>
                        <a:rPr lang="en-US" sz="1600" kern="100" dirty="0">
                          <a:effectLst/>
                          <a:latin typeface="Arial" panose="020B0604020202020204" pitchFamily="34" charset="0"/>
                          <a:ea typeface="Arial Unicode MS" panose="020B0604020202020204" pitchFamily="34" charset="-122"/>
                          <a:cs typeface="Times New Roman" panose="02020603050405020304" pitchFamily="18" charset="0"/>
                        </a:rPr>
                        <a:t> </a:t>
                      </a:r>
                      <a:r>
                        <a:rPr lang="zh-CN" sz="1600" kern="100" dirty="0" smtClean="0">
                          <a:effectLst/>
                          <a:latin typeface="Arial" panose="020B0604020202020204" pitchFamily="34" charset="0"/>
                          <a:ea typeface="宋体" panose="02010600030101010101" pitchFamily="2" charset="-122"/>
                          <a:cs typeface="Times New Roman" panose="02020603050405020304" pitchFamily="18" charset="0"/>
                        </a:rPr>
                        <a:t>四</a:t>
                      </a:r>
                      <a:r>
                        <a:rPr lang="zh-CN" sz="1600" kern="100" dirty="0">
                          <a:effectLst/>
                          <a:latin typeface="Arial" panose="020B0604020202020204" pitchFamily="34" charset="0"/>
                          <a:ea typeface="宋体" panose="02010600030101010101" pitchFamily="2" charset="-122"/>
                          <a:cs typeface="Times New Roman" panose="02020603050405020304" pitchFamily="18" charset="0"/>
                        </a:rPr>
                        <a:t>班二倒</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1600" kern="100" dirty="0">
                          <a:effectLst/>
                          <a:latin typeface="Arial" panose="020B0604020202020204" pitchFamily="34" charset="0"/>
                          <a:ea typeface="宋体" panose="02010600030101010101" pitchFamily="2" charset="-122"/>
                          <a:cs typeface="Times New Roman" panose="02020603050405020304" pitchFamily="18" charset="0"/>
                        </a:rPr>
                        <a:t>白夜休休</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1400" kern="100" dirty="0">
                          <a:effectLst/>
                          <a:latin typeface="Arial" panose="020B0604020202020204" pitchFamily="34" charset="0"/>
                          <a:ea typeface="宋体" panose="02010600030101010101" pitchFamily="2" charset="-122"/>
                          <a:cs typeface="Times New Roman" panose="02020603050405020304" pitchFamily="18" charset="0"/>
                        </a:rPr>
                        <a:t>白：</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8:30-20:30</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p>
                      <a:pPr algn="ctr">
                        <a:lnSpc>
                          <a:spcPts val="1600"/>
                        </a:lnSpc>
                        <a:spcAft>
                          <a:spcPts val="0"/>
                        </a:spcAft>
                      </a:pPr>
                      <a:r>
                        <a:rPr lang="zh-CN" sz="1400" kern="100" dirty="0">
                          <a:effectLst/>
                          <a:latin typeface="Arial" panose="020B0604020202020204" pitchFamily="34" charset="0"/>
                          <a:ea typeface="宋体" panose="02010600030101010101" pitchFamily="2" charset="-122"/>
                          <a:cs typeface="Times New Roman" panose="02020603050405020304" pitchFamily="18" charset="0"/>
                        </a:rPr>
                        <a:t>夜：</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20:30-8:30</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p>
                      <a:pPr algn="ctr">
                        <a:lnSpc>
                          <a:spcPts val="1600"/>
                        </a:lnSpc>
                        <a:spcAft>
                          <a:spcPts val="0"/>
                        </a:spcAft>
                      </a:pPr>
                      <a:r>
                        <a:rPr lang="zh-CN" sz="1400" kern="100" dirty="0">
                          <a:effectLst/>
                          <a:latin typeface="Arial" panose="020B0604020202020204" pitchFamily="34" charset="0"/>
                          <a:ea typeface="宋体" panose="02010600030101010101" pitchFamily="2" charset="-122"/>
                          <a:cs typeface="Times New Roman" panose="02020603050405020304" pitchFamily="18" charset="0"/>
                        </a:rPr>
                        <a:t>每班包含</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1</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小时在岗吃饭休息时间</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1400" kern="100" dirty="0">
                          <a:effectLst/>
                          <a:latin typeface="Arial" panose="020B0604020202020204" pitchFamily="34" charset="0"/>
                          <a:ea typeface="宋体" panose="02010600030101010101" pitchFamily="2" charset="-122"/>
                          <a:cs typeface="Times New Roman" panose="02020603050405020304" pitchFamily="18" charset="0"/>
                        </a:rPr>
                        <a:t>计划调度部、炼油一部至四部、公用工程部、热电部、港务储运部、电气部、质量检验部</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768578">
                <a:tc>
                  <a:txBody>
                    <a:bodyPr/>
                    <a:lstStyle/>
                    <a:p>
                      <a:pPr algn="ctr">
                        <a:lnSpc>
                          <a:spcPts val="1600"/>
                        </a:lnSpc>
                        <a:spcAft>
                          <a:spcPts val="0"/>
                        </a:spcAft>
                      </a:pPr>
                      <a:r>
                        <a:rPr lang="zh-CN" sz="1600" kern="100">
                          <a:effectLst/>
                          <a:latin typeface="Arial" panose="020B0604020202020204" pitchFamily="34" charset="0"/>
                          <a:ea typeface="宋体" panose="02010600030101010101" pitchFamily="2" charset="-122"/>
                          <a:cs typeface="Times New Roman" panose="02020603050405020304" pitchFamily="18" charset="0"/>
                        </a:rPr>
                        <a:t>三班二倒值班</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600"/>
                        </a:lnSpc>
                        <a:spcAft>
                          <a:spcPts val="0"/>
                        </a:spcAft>
                      </a:pPr>
                      <a:r>
                        <a:rPr lang="en-US" altLang="zh-CN" sz="1600" kern="100" dirty="0" smtClean="0">
                          <a:effectLst/>
                          <a:latin typeface="Arial" panose="020B0604020202020204" pitchFamily="34" charset="0"/>
                          <a:ea typeface="宋体" panose="02010600030101010101" pitchFamily="2" charset="-122"/>
                          <a:cs typeface="Times New Roman" panose="02020603050405020304" pitchFamily="18" charset="0"/>
                        </a:rPr>
                        <a:t>     </a:t>
                      </a:r>
                      <a:r>
                        <a:rPr lang="zh-CN" sz="1600" kern="100" dirty="0" smtClean="0">
                          <a:effectLst/>
                          <a:latin typeface="Arial" panose="020B0604020202020204" pitchFamily="34" charset="0"/>
                          <a:ea typeface="宋体" panose="02010600030101010101" pitchFamily="2" charset="-122"/>
                          <a:cs typeface="Times New Roman" panose="02020603050405020304" pitchFamily="18" charset="0"/>
                        </a:rPr>
                        <a:t>值</a:t>
                      </a:r>
                      <a:r>
                        <a:rPr lang="zh-CN" sz="1600" kern="100" dirty="0">
                          <a:effectLst/>
                          <a:latin typeface="Arial" panose="020B0604020202020204" pitchFamily="34" charset="0"/>
                          <a:ea typeface="宋体" panose="02010600030101010101" pitchFamily="2" charset="-122"/>
                          <a:cs typeface="Times New Roman" panose="02020603050405020304" pitchFamily="18" charset="0"/>
                        </a:rPr>
                        <a:t>值休</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CN" sz="1400" kern="100" dirty="0">
                          <a:effectLst/>
                          <a:latin typeface="Arial" panose="020B0604020202020204" pitchFamily="34" charset="0"/>
                          <a:ea typeface="宋体" panose="02010600030101010101" pitchFamily="2" charset="-122"/>
                          <a:cs typeface="Times New Roman" panose="02020603050405020304" pitchFamily="18" charset="0"/>
                        </a:rPr>
                        <a:t>值</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8</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30-</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次日</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8:30</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（可在岗休息）</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p>
                      <a:pPr algn="ctr">
                        <a:lnSpc>
                          <a:spcPts val="1600"/>
                        </a:lnSpc>
                        <a:spcAft>
                          <a:spcPts val="0"/>
                        </a:spcAft>
                      </a:pPr>
                      <a:r>
                        <a:rPr lang="zh-CN" sz="1400" kern="100" dirty="0">
                          <a:effectLst/>
                          <a:latin typeface="Arial" panose="020B0604020202020204" pitchFamily="34" charset="0"/>
                          <a:ea typeface="宋体" panose="02010600030101010101" pitchFamily="2" charset="-122"/>
                          <a:cs typeface="Times New Roman" panose="02020603050405020304" pitchFamily="18" charset="0"/>
                        </a:rPr>
                        <a:t>值</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 8</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30-</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次日</a:t>
                      </a: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8:30</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（可在岗休息）</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400" kern="100" dirty="0">
                          <a:effectLst/>
                          <a:latin typeface="Arial" panose="020B0604020202020204" pitchFamily="34" charset="0"/>
                          <a:ea typeface="Arial Unicode MS" panose="020B0604020202020204" pitchFamily="34" charset="-122"/>
                          <a:cs typeface="Times New Roman" panose="02020603050405020304" pitchFamily="18" charset="0"/>
                        </a:rPr>
                        <a:t>HSE</a:t>
                      </a:r>
                      <a:r>
                        <a:rPr lang="zh-CN" sz="1400" kern="100" dirty="0">
                          <a:effectLst/>
                          <a:latin typeface="Arial" panose="020B0604020202020204" pitchFamily="34" charset="0"/>
                          <a:ea typeface="宋体" panose="02010600030101010101" pitchFamily="2" charset="-122"/>
                          <a:cs typeface="Times New Roman" panose="02020603050405020304" pitchFamily="18" charset="0"/>
                        </a:rPr>
                        <a:t>管理部</a:t>
                      </a:r>
                      <a:endParaRPr lang="zh-CN" sz="14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26958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372714"/>
            <a:ext cx="4692188"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三、劳动工作制管理</a:t>
            </a: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002217" y="377371"/>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劳动组织管理规定</a:t>
            </a:r>
          </a:p>
        </p:txBody>
      </p:sp>
      <p:sp>
        <p:nvSpPr>
          <p:cNvPr id="4" name="矩形 3"/>
          <p:cNvSpPr/>
          <p:nvPr/>
        </p:nvSpPr>
        <p:spPr>
          <a:xfrm>
            <a:off x="634729" y="1834379"/>
            <a:ext cx="10366207" cy="4785926"/>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（一）</a:t>
            </a:r>
            <a:r>
              <a:rPr lang="zh-CN" altLang="en-US" sz="2000" b="1" dirty="0">
                <a:solidFill>
                  <a:prstClr val="black"/>
                </a:solidFill>
                <a:latin typeface="黑体" panose="02010609060101010101" pitchFamily="49" charset="-122"/>
                <a:ea typeface="黑体" panose="02010609060101010101" pitchFamily="49" charset="-122"/>
              </a:rPr>
              <a:t>采用</a:t>
            </a:r>
            <a:r>
              <a:rPr lang="zh-CN" altLang="en-US" sz="2000" b="1" dirty="0" smtClean="0">
                <a:solidFill>
                  <a:prstClr val="black"/>
                </a:solidFill>
                <a:latin typeface="黑体" panose="02010609060101010101" pitchFamily="49" charset="-122"/>
                <a:ea typeface="黑体" panose="02010609060101010101" pitchFamily="49" charset="-122"/>
              </a:rPr>
              <a:t>形式</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rPr>
              <a:t>3</a:t>
            </a:r>
            <a:r>
              <a:rPr lang="zh-CN" altLang="en-US" dirty="0" smtClean="0">
                <a:solidFill>
                  <a:prstClr val="black"/>
                </a:solidFill>
              </a:rPr>
              <a:t>、</a:t>
            </a:r>
            <a:r>
              <a:rPr lang="zh-CN" altLang="zh-CN" dirty="0" smtClean="0">
                <a:solidFill>
                  <a:prstClr val="black"/>
                </a:solidFill>
              </a:rPr>
              <a:t>采用</a:t>
            </a:r>
            <a:r>
              <a:rPr lang="zh-CN" altLang="zh-CN" dirty="0">
                <a:solidFill>
                  <a:prstClr val="black"/>
                </a:solidFill>
              </a:rPr>
              <a:t>综合计算工时工作制在综合计算工作时间周期内，平均日有效工作时间和平均周有效工作时间与法定工作时间基本相同。</a:t>
            </a:r>
          </a:p>
          <a:p>
            <a:pPr>
              <a:lnSpc>
                <a:spcPct val="150000"/>
              </a:lnSpc>
            </a:pPr>
            <a:r>
              <a:rPr lang="en-US" altLang="zh-CN" dirty="0" smtClean="0">
                <a:solidFill>
                  <a:prstClr val="black"/>
                </a:solidFill>
              </a:rPr>
              <a:t>4</a:t>
            </a:r>
            <a:r>
              <a:rPr lang="zh-CN" altLang="en-US" dirty="0" smtClean="0">
                <a:solidFill>
                  <a:prstClr val="black"/>
                </a:solidFill>
              </a:rPr>
              <a:t>、</a:t>
            </a:r>
            <a:r>
              <a:rPr lang="zh-CN" altLang="zh-CN" dirty="0" smtClean="0">
                <a:solidFill>
                  <a:prstClr val="black"/>
                </a:solidFill>
              </a:rPr>
              <a:t>法定</a:t>
            </a:r>
            <a:r>
              <a:rPr lang="zh-CN" altLang="zh-CN" dirty="0">
                <a:solidFill>
                  <a:prstClr val="black"/>
                </a:solidFill>
              </a:rPr>
              <a:t>休假日上班的，按有效工作时间计算加班时间</a:t>
            </a:r>
            <a:r>
              <a:rPr lang="zh-CN" altLang="zh-CN" dirty="0" smtClean="0">
                <a:solidFill>
                  <a:prstClr val="black"/>
                </a:solidFill>
              </a:rPr>
              <a:t>。</a:t>
            </a:r>
            <a:endParaRPr lang="en-US" altLang="zh-CN" dirty="0" smtClean="0">
              <a:solidFill>
                <a:prstClr val="black"/>
              </a:solidFill>
            </a:endParaRPr>
          </a:p>
          <a:p>
            <a:pPr>
              <a:lnSpc>
                <a:spcPct val="150000"/>
              </a:lnSpc>
            </a:pPr>
            <a:endParaRPr lang="en-US" altLang="zh-CN" sz="1600" dirty="0" smtClean="0">
              <a:solidFill>
                <a:prstClr val="black"/>
              </a:solidFill>
            </a:endParaRPr>
          </a:p>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（二）</a:t>
            </a:r>
            <a:r>
              <a:rPr lang="zh-CN" altLang="en-US" sz="2000" b="1" dirty="0">
                <a:solidFill>
                  <a:prstClr val="black"/>
                </a:solidFill>
                <a:latin typeface="黑体" panose="02010609060101010101" pitchFamily="49" charset="-122"/>
                <a:ea typeface="黑体" panose="02010609060101010101" pitchFamily="49" charset="-122"/>
              </a:rPr>
              <a:t>审批</a:t>
            </a:r>
            <a:r>
              <a:rPr lang="zh-CN" altLang="en-US" sz="2000" b="1" dirty="0" smtClean="0">
                <a:solidFill>
                  <a:prstClr val="black"/>
                </a:solidFill>
                <a:latin typeface="黑体" panose="02010609060101010101" pitchFamily="49" charset="-122"/>
                <a:ea typeface="黑体" panose="02010609060101010101" pitchFamily="49" charset="-122"/>
              </a:rPr>
              <a:t>程序</a:t>
            </a:r>
            <a:endParaRPr lang="en-US" altLang="zh-CN" b="1" dirty="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rPr>
              <a:t>1</a:t>
            </a:r>
            <a:r>
              <a:rPr lang="zh-CN" altLang="en-US" dirty="0">
                <a:solidFill>
                  <a:prstClr val="black"/>
                </a:solidFill>
              </a:rPr>
              <a:t>、</a:t>
            </a:r>
            <a:r>
              <a:rPr lang="zh-CN" altLang="zh-CN" dirty="0" smtClean="0">
                <a:solidFill>
                  <a:prstClr val="black"/>
                </a:solidFill>
              </a:rPr>
              <a:t>各</a:t>
            </a:r>
            <a:r>
              <a:rPr lang="zh-CN" altLang="zh-CN" dirty="0">
                <a:solidFill>
                  <a:prstClr val="black"/>
                </a:solidFill>
              </a:rPr>
              <a:t>部门严格执行公司确定的劳动工作制，不得擅自变更；确因生产经营需要变更的，填写《劳动工作制变更申请表》报人力资源部。</a:t>
            </a:r>
          </a:p>
          <a:p>
            <a:pPr>
              <a:lnSpc>
                <a:spcPct val="150000"/>
              </a:lnSpc>
            </a:pPr>
            <a:r>
              <a:rPr lang="en-US" altLang="zh-CN" dirty="0" smtClean="0">
                <a:solidFill>
                  <a:prstClr val="black"/>
                </a:solidFill>
              </a:rPr>
              <a:t>2</a:t>
            </a:r>
            <a:r>
              <a:rPr lang="zh-CN" altLang="en-US" dirty="0" smtClean="0">
                <a:solidFill>
                  <a:prstClr val="black"/>
                </a:solidFill>
              </a:rPr>
              <a:t>、</a:t>
            </a:r>
            <a:r>
              <a:rPr lang="zh-CN" altLang="zh-CN" dirty="0" smtClean="0">
                <a:solidFill>
                  <a:prstClr val="black"/>
                </a:solidFill>
              </a:rPr>
              <a:t>人力资源</a:t>
            </a:r>
            <a:r>
              <a:rPr lang="zh-CN" altLang="zh-CN" dirty="0">
                <a:solidFill>
                  <a:prstClr val="black"/>
                </a:solidFill>
              </a:rPr>
              <a:t>部初审同意后报</a:t>
            </a:r>
            <a:r>
              <a:rPr lang="en-US" altLang="zh-CN" dirty="0">
                <a:solidFill>
                  <a:prstClr val="black"/>
                </a:solidFill>
              </a:rPr>
              <a:t>CEO</a:t>
            </a:r>
            <a:r>
              <a:rPr lang="zh-CN" altLang="zh-CN" dirty="0">
                <a:solidFill>
                  <a:prstClr val="black"/>
                </a:solidFill>
              </a:rPr>
              <a:t>批准下达。</a:t>
            </a:r>
          </a:p>
          <a:p>
            <a:pPr>
              <a:lnSpc>
                <a:spcPct val="150000"/>
              </a:lnSpc>
            </a:pPr>
            <a:r>
              <a:rPr lang="en-US" altLang="zh-CN" dirty="0" smtClean="0">
                <a:solidFill>
                  <a:prstClr val="black"/>
                </a:solidFill>
              </a:rPr>
              <a:t>3</a:t>
            </a:r>
            <a:r>
              <a:rPr lang="zh-CN" altLang="en-US" dirty="0" smtClean="0">
                <a:solidFill>
                  <a:prstClr val="black"/>
                </a:solidFill>
              </a:rPr>
              <a:t>、</a:t>
            </a:r>
            <a:r>
              <a:rPr lang="zh-CN" altLang="zh-CN" dirty="0" smtClean="0">
                <a:solidFill>
                  <a:prstClr val="black"/>
                </a:solidFill>
              </a:rPr>
              <a:t>各</a:t>
            </a:r>
            <a:r>
              <a:rPr lang="zh-CN" altLang="zh-CN" dirty="0">
                <a:solidFill>
                  <a:prstClr val="black"/>
                </a:solidFill>
              </a:rPr>
              <a:t>部门根据公司批复的意见组织具体实施工作。</a:t>
            </a:r>
          </a:p>
          <a:p>
            <a:endParaRPr lang="zh-CN" altLang="zh-CN" sz="1600" dirty="0">
              <a:solidFill>
                <a:prstClr val="black"/>
              </a:solidFill>
            </a:endParaRPr>
          </a:p>
          <a:p>
            <a:endParaRPr lang="zh-CN" altLang="zh-CN" sz="1600" dirty="0">
              <a:solidFill>
                <a:prstClr val="black"/>
              </a:solidFill>
            </a:endParaRPr>
          </a:p>
        </p:txBody>
      </p:sp>
    </p:spTree>
    <p:extLst>
      <p:ext uri="{BB962C8B-B14F-4D97-AF65-F5344CB8AC3E}">
        <p14:creationId xmlns:p14="http://schemas.microsoft.com/office/powerpoint/2010/main" val="87858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87578" y="1280264"/>
            <a:ext cx="4692188" cy="830997"/>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四、</a:t>
            </a:r>
            <a:r>
              <a:rPr lang="zh-CN" altLang="en-US" sz="2400" b="1" kern="0" dirty="0">
                <a:solidFill>
                  <a:prstClr val="black"/>
                </a:solidFill>
                <a:latin typeface="微软雅黑" panose="020B0503020204020204" charset="-122"/>
                <a:ea typeface="微软雅黑" panose="020B0503020204020204" charset="-122"/>
              </a:rPr>
              <a:t>岗位职责管理</a:t>
            </a:r>
            <a:endParaRPr lang="en-US" altLang="zh-CN" sz="2400" b="1" kern="0" dirty="0">
              <a:solidFill>
                <a:prstClr val="black"/>
              </a:solidFill>
              <a:latin typeface="微软雅黑" panose="020B0503020204020204" charset="-122"/>
              <a:ea typeface="微软雅黑" panose="020B0503020204020204" charset="-122"/>
            </a:endParaRPr>
          </a:p>
          <a:p>
            <a:pPr eaLnBrk="0" fontAlgn="base" latinLnBrk="1" hangingPunct="0">
              <a:spcBef>
                <a:spcPct val="0"/>
              </a:spcBef>
              <a:spcAft>
                <a:spcPct val="0"/>
              </a:spcAft>
              <a:defRPr/>
            </a:pPr>
            <a:endParaRPr lang="zh-CN" altLang="en-US"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7072555" y="482569"/>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劳动组织管理规定</a:t>
            </a:r>
          </a:p>
        </p:txBody>
      </p:sp>
      <p:sp>
        <p:nvSpPr>
          <p:cNvPr id="4" name="矩形 3"/>
          <p:cNvSpPr/>
          <p:nvPr/>
        </p:nvSpPr>
        <p:spPr>
          <a:xfrm>
            <a:off x="478303" y="1511097"/>
            <a:ext cx="11057206" cy="5601533"/>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a:t>
            </a:r>
            <a:r>
              <a:rPr lang="zh-CN" altLang="en-US" sz="2000" b="1" dirty="0">
                <a:solidFill>
                  <a:prstClr val="black"/>
                </a:solidFill>
                <a:latin typeface="黑体" panose="02010609060101010101" pitchFamily="49" charset="-122"/>
                <a:ea typeface="黑体" panose="02010609060101010101" pitchFamily="49" charset="-122"/>
              </a:rPr>
              <a:t>一）工作</a:t>
            </a:r>
            <a:r>
              <a:rPr lang="zh-CN" altLang="en-US" sz="2000" b="1" dirty="0" smtClean="0">
                <a:solidFill>
                  <a:prstClr val="black"/>
                </a:solidFill>
                <a:latin typeface="黑体" panose="02010609060101010101" pitchFamily="49" charset="-122"/>
                <a:ea typeface="黑体" panose="02010609060101010101" pitchFamily="49" charset="-122"/>
              </a:rPr>
              <a:t>内容</a:t>
            </a:r>
            <a:endParaRPr lang="en-US" altLang="zh-CN" sz="2000" b="1" dirty="0" smtClean="0">
              <a:solidFill>
                <a:prstClr val="black"/>
              </a:solidFill>
              <a:latin typeface="黑体" panose="02010609060101010101" pitchFamily="49" charset="-122"/>
              <a:ea typeface="黑体" panose="02010609060101010101" pitchFamily="49" charset="-122"/>
            </a:endParaRPr>
          </a:p>
          <a:p>
            <a:r>
              <a:rPr lang="zh-CN" altLang="zh-CN" dirty="0" smtClean="0">
                <a:solidFill>
                  <a:prstClr val="black"/>
                </a:solidFill>
              </a:rPr>
              <a:t>包括</a:t>
            </a:r>
            <a:r>
              <a:rPr lang="zh-CN" altLang="zh-CN" dirty="0">
                <a:solidFill>
                  <a:prstClr val="black"/>
                </a:solidFill>
              </a:rPr>
              <a:t>但不限于岗位设置、任职资格（岗位任职要求为岗位最低要求）、职责描述、工作关系等</a:t>
            </a:r>
            <a:r>
              <a:rPr lang="zh-CN" altLang="zh-CN" dirty="0" smtClean="0">
                <a:solidFill>
                  <a:prstClr val="black"/>
                </a:solidFill>
              </a:rPr>
              <a:t>。</a:t>
            </a:r>
            <a:endParaRPr lang="en-US" altLang="zh-CN" dirty="0" smtClean="0">
              <a:solidFill>
                <a:prstClr val="black"/>
              </a:solidFill>
            </a:endParaRPr>
          </a:p>
          <a:p>
            <a:endParaRPr lang="zh-CN" altLang="zh-CN" dirty="0">
              <a:solidFill>
                <a:prstClr val="black"/>
              </a:solidFill>
            </a:endParaRPr>
          </a:p>
          <a:p>
            <a:r>
              <a:rPr lang="zh-CN" altLang="en-US" sz="2000" b="1" dirty="0" smtClean="0">
                <a:solidFill>
                  <a:prstClr val="black"/>
                </a:solidFill>
                <a:latin typeface="黑体" panose="02010609060101010101" pitchFamily="49" charset="-122"/>
                <a:ea typeface="黑体" panose="02010609060101010101" pitchFamily="49" charset="-122"/>
              </a:rPr>
              <a:t>（</a:t>
            </a:r>
            <a:r>
              <a:rPr lang="zh-CN" altLang="en-US" sz="2000" b="1" dirty="0">
                <a:solidFill>
                  <a:prstClr val="black"/>
                </a:solidFill>
                <a:latin typeface="黑体" panose="02010609060101010101" pitchFamily="49" charset="-122"/>
                <a:ea typeface="黑体" panose="02010609060101010101" pitchFamily="49" charset="-122"/>
              </a:rPr>
              <a:t>二）岗位职责发布</a:t>
            </a:r>
            <a:r>
              <a:rPr lang="zh-CN" altLang="en-US" sz="2000" b="1" dirty="0" smtClean="0">
                <a:solidFill>
                  <a:prstClr val="black"/>
                </a:solidFill>
                <a:latin typeface="黑体" panose="02010609060101010101" pitchFamily="49" charset="-122"/>
                <a:ea typeface="黑体" panose="02010609060101010101" pitchFamily="49" charset="-122"/>
              </a:rPr>
              <a:t>形式</a:t>
            </a:r>
            <a:r>
              <a:rPr lang="en-US" altLang="zh-CN" sz="2000" b="1" dirty="0">
                <a:solidFill>
                  <a:prstClr val="black"/>
                </a:solidFill>
                <a:latin typeface="黑体" panose="02010609060101010101" pitchFamily="49" charset="-122"/>
                <a:ea typeface="黑体" panose="02010609060101010101" pitchFamily="49" charset="-122"/>
              </a:rPr>
              <a:t> </a:t>
            </a:r>
            <a:r>
              <a:rPr lang="en-US" altLang="zh-CN" sz="2000" b="1" dirty="0" smtClean="0">
                <a:solidFill>
                  <a:prstClr val="black"/>
                </a:solidFill>
                <a:latin typeface="黑体" panose="02010609060101010101" pitchFamily="49" charset="-122"/>
                <a:ea typeface="黑体" panose="02010609060101010101" pitchFamily="49" charset="-122"/>
              </a:rPr>
              <a:t>  </a:t>
            </a:r>
            <a:r>
              <a:rPr lang="zh-CN" altLang="zh-CN" dirty="0" smtClean="0">
                <a:solidFill>
                  <a:prstClr val="black"/>
                </a:solidFill>
              </a:rPr>
              <a:t>公司</a:t>
            </a:r>
            <a:r>
              <a:rPr lang="zh-CN" altLang="zh-CN" dirty="0">
                <a:solidFill>
                  <a:prstClr val="black"/>
                </a:solidFill>
              </a:rPr>
              <a:t>以《岗位说明书》（见附件</a:t>
            </a:r>
            <a:r>
              <a:rPr lang="en-US" altLang="zh-CN" dirty="0">
                <a:solidFill>
                  <a:prstClr val="black"/>
                </a:solidFill>
              </a:rPr>
              <a:t>1</a:t>
            </a:r>
            <a:r>
              <a:rPr lang="zh-CN" altLang="zh-CN" dirty="0">
                <a:solidFill>
                  <a:prstClr val="black"/>
                </a:solidFill>
              </a:rPr>
              <a:t>）文本形式发布岗位职责</a:t>
            </a:r>
            <a:r>
              <a:rPr lang="zh-CN" altLang="zh-CN" dirty="0" smtClean="0">
                <a:solidFill>
                  <a:prstClr val="black"/>
                </a:solidFill>
              </a:rPr>
              <a:t>。</a:t>
            </a:r>
            <a:endParaRPr lang="en-US" altLang="zh-CN" dirty="0" smtClean="0">
              <a:solidFill>
                <a:prstClr val="black"/>
              </a:solidFill>
            </a:endParaRPr>
          </a:p>
          <a:p>
            <a:endParaRPr lang="en-US" altLang="zh-CN" sz="2000" b="1" dirty="0">
              <a:solidFill>
                <a:prstClr val="black"/>
              </a:solidFill>
              <a:latin typeface="黑体" panose="02010609060101010101" pitchFamily="49" charset="-122"/>
              <a:ea typeface="黑体" panose="02010609060101010101" pitchFamily="49" charset="-122"/>
            </a:endParaRPr>
          </a:p>
          <a:p>
            <a:r>
              <a:rPr lang="zh-CN" altLang="en-US" sz="2000" b="1" dirty="0">
                <a:solidFill>
                  <a:prstClr val="black"/>
                </a:solidFill>
                <a:latin typeface="黑体" panose="02010609060101010101" pitchFamily="49" charset="-122"/>
                <a:ea typeface="黑体" panose="02010609060101010101" pitchFamily="49" charset="-122"/>
              </a:rPr>
              <a:t>（三）</a:t>
            </a:r>
            <a:r>
              <a:rPr lang="zh-CN" altLang="zh-CN" sz="2000" b="1" dirty="0">
                <a:solidFill>
                  <a:prstClr val="black"/>
                </a:solidFill>
                <a:latin typeface="黑体" panose="02010609060101010101" pitchFamily="49" charset="-122"/>
                <a:ea typeface="黑体" panose="02010609060101010101" pitchFamily="49" charset="-122"/>
              </a:rPr>
              <a:t>制订</a:t>
            </a:r>
            <a:r>
              <a:rPr lang="zh-CN" altLang="zh-CN" sz="2000" b="1" dirty="0" smtClean="0">
                <a:solidFill>
                  <a:prstClr val="black"/>
                </a:solidFill>
                <a:latin typeface="黑体" panose="02010609060101010101" pitchFamily="49" charset="-122"/>
                <a:ea typeface="黑体" panose="02010609060101010101" pitchFamily="49" charset="-122"/>
              </a:rPr>
              <a:t>程序</a:t>
            </a:r>
            <a:endParaRPr lang="zh-CN" altLang="zh-CN" sz="2000" b="1" dirty="0">
              <a:solidFill>
                <a:prstClr val="black"/>
              </a:solidFill>
              <a:latin typeface="黑体" panose="02010609060101010101" pitchFamily="49" charset="-122"/>
              <a:ea typeface="黑体" panose="02010609060101010101" pitchFamily="49" charset="-122"/>
            </a:endParaRPr>
          </a:p>
          <a:p>
            <a:pPr>
              <a:lnSpc>
                <a:spcPct val="150000"/>
              </a:lnSpc>
            </a:pPr>
            <a:r>
              <a:rPr lang="en-US" altLang="zh-CN" b="1" dirty="0" smtClean="0">
                <a:solidFill>
                  <a:prstClr val="black"/>
                </a:solidFill>
              </a:rPr>
              <a:t>1</a:t>
            </a:r>
            <a:r>
              <a:rPr lang="zh-CN" altLang="en-US" b="1" dirty="0" smtClean="0">
                <a:solidFill>
                  <a:prstClr val="black"/>
                </a:solidFill>
              </a:rPr>
              <a:t>、</a:t>
            </a:r>
            <a:r>
              <a:rPr lang="zh-CN" altLang="zh-CN" b="1" dirty="0" smtClean="0">
                <a:solidFill>
                  <a:prstClr val="black"/>
                </a:solidFill>
              </a:rPr>
              <a:t>起草</a:t>
            </a:r>
            <a:r>
              <a:rPr lang="zh-CN" altLang="zh-CN" b="1" dirty="0">
                <a:solidFill>
                  <a:prstClr val="black"/>
                </a:solidFill>
              </a:rPr>
              <a:t>。</a:t>
            </a:r>
            <a:r>
              <a:rPr lang="zh-CN" altLang="zh-CN" dirty="0">
                <a:solidFill>
                  <a:prstClr val="black"/>
                </a:solidFill>
              </a:rPr>
              <a:t>各部门根据公司</a:t>
            </a:r>
            <a:r>
              <a:rPr lang="zh-CN" altLang="zh-CN" dirty="0" smtClean="0">
                <a:solidFill>
                  <a:prstClr val="black"/>
                </a:solidFill>
              </a:rPr>
              <a:t>《职责划分手册》，</a:t>
            </a:r>
            <a:r>
              <a:rPr lang="zh-CN" altLang="zh-CN" dirty="0">
                <a:solidFill>
                  <a:prstClr val="black"/>
                </a:solidFill>
              </a:rPr>
              <a:t>起草本部门正职以下所有岗位的职责，其中正职领导岗位职责由人力资源部负责起草。</a:t>
            </a:r>
          </a:p>
          <a:p>
            <a:pPr>
              <a:lnSpc>
                <a:spcPct val="150000"/>
              </a:lnSpc>
            </a:pPr>
            <a:r>
              <a:rPr lang="en-US" altLang="zh-CN" b="1" dirty="0" smtClean="0">
                <a:solidFill>
                  <a:prstClr val="black"/>
                </a:solidFill>
              </a:rPr>
              <a:t>2</a:t>
            </a:r>
            <a:r>
              <a:rPr lang="zh-CN" altLang="en-US" b="1" dirty="0" smtClean="0">
                <a:solidFill>
                  <a:prstClr val="black"/>
                </a:solidFill>
              </a:rPr>
              <a:t>、</a:t>
            </a:r>
            <a:r>
              <a:rPr lang="zh-CN" altLang="zh-CN" b="1" dirty="0" smtClean="0">
                <a:solidFill>
                  <a:prstClr val="black"/>
                </a:solidFill>
              </a:rPr>
              <a:t>审核</a:t>
            </a:r>
            <a:r>
              <a:rPr lang="zh-CN" altLang="zh-CN" b="1" dirty="0">
                <a:solidFill>
                  <a:prstClr val="black"/>
                </a:solidFill>
              </a:rPr>
              <a:t>。</a:t>
            </a:r>
            <a:r>
              <a:rPr lang="zh-CN" altLang="zh-CN" dirty="0">
                <a:solidFill>
                  <a:prstClr val="black"/>
                </a:solidFill>
              </a:rPr>
              <a:t>公司分管副总经理审核各部门正职领导岗位职责，各部门正职审核本部门副职岗位的职责，各部门分管领导审核其他岗位的职责。</a:t>
            </a:r>
          </a:p>
          <a:p>
            <a:pPr>
              <a:lnSpc>
                <a:spcPct val="150000"/>
              </a:lnSpc>
            </a:pPr>
            <a:r>
              <a:rPr lang="en-US" altLang="zh-CN" b="1" dirty="0" smtClean="0">
                <a:solidFill>
                  <a:prstClr val="black"/>
                </a:solidFill>
              </a:rPr>
              <a:t>3</a:t>
            </a:r>
            <a:r>
              <a:rPr lang="zh-CN" altLang="en-US" b="1" dirty="0" smtClean="0">
                <a:solidFill>
                  <a:prstClr val="black"/>
                </a:solidFill>
              </a:rPr>
              <a:t>、</a:t>
            </a:r>
            <a:r>
              <a:rPr lang="zh-CN" altLang="zh-CN" b="1" dirty="0" smtClean="0">
                <a:solidFill>
                  <a:prstClr val="black"/>
                </a:solidFill>
              </a:rPr>
              <a:t>审批</a:t>
            </a:r>
            <a:r>
              <a:rPr lang="zh-CN" altLang="zh-CN" b="1" dirty="0">
                <a:solidFill>
                  <a:prstClr val="black"/>
                </a:solidFill>
              </a:rPr>
              <a:t>。</a:t>
            </a:r>
            <a:r>
              <a:rPr lang="en-US" altLang="zh-CN" dirty="0">
                <a:solidFill>
                  <a:prstClr val="black"/>
                </a:solidFill>
              </a:rPr>
              <a:t>CEO</a:t>
            </a:r>
            <a:r>
              <a:rPr lang="zh-CN" altLang="zh-CN" dirty="0">
                <a:solidFill>
                  <a:prstClr val="black"/>
                </a:solidFill>
              </a:rPr>
              <a:t>批准各部门正职岗位职责，副总经理按分工批准各部门副职岗位职责，各部门正职批准本单位其它岗位职责。</a:t>
            </a:r>
          </a:p>
          <a:p>
            <a:pPr>
              <a:lnSpc>
                <a:spcPct val="150000"/>
              </a:lnSpc>
            </a:pPr>
            <a:r>
              <a:rPr lang="en-US" altLang="zh-CN" b="1" dirty="0" smtClean="0">
                <a:solidFill>
                  <a:prstClr val="black"/>
                </a:solidFill>
              </a:rPr>
              <a:t>4</a:t>
            </a:r>
            <a:r>
              <a:rPr lang="zh-CN" altLang="en-US" b="1" dirty="0" smtClean="0">
                <a:solidFill>
                  <a:prstClr val="black"/>
                </a:solidFill>
              </a:rPr>
              <a:t>、</a:t>
            </a:r>
            <a:r>
              <a:rPr lang="zh-CN" altLang="zh-CN" b="1" dirty="0" smtClean="0">
                <a:solidFill>
                  <a:prstClr val="black"/>
                </a:solidFill>
              </a:rPr>
              <a:t>发布</a:t>
            </a:r>
            <a:r>
              <a:rPr lang="zh-CN" altLang="zh-CN" b="1" dirty="0">
                <a:solidFill>
                  <a:prstClr val="black"/>
                </a:solidFill>
              </a:rPr>
              <a:t>备案。</a:t>
            </a:r>
            <a:r>
              <a:rPr lang="zh-CN" altLang="zh-CN" dirty="0">
                <a:solidFill>
                  <a:prstClr val="black"/>
                </a:solidFill>
              </a:rPr>
              <a:t>人力资源部发布各部门正职领导岗位职责。各部门发布副职及以下岗位的岗位职责，并在发布后的</a:t>
            </a:r>
            <a:r>
              <a:rPr lang="en-US" altLang="zh-CN" dirty="0">
                <a:solidFill>
                  <a:prstClr val="black"/>
                </a:solidFill>
              </a:rPr>
              <a:t>10</a:t>
            </a:r>
            <a:r>
              <a:rPr lang="zh-CN" altLang="zh-CN" dirty="0">
                <a:solidFill>
                  <a:prstClr val="black"/>
                </a:solidFill>
              </a:rPr>
              <a:t>个工作日内报人力资源部备案</a:t>
            </a:r>
            <a:r>
              <a:rPr lang="zh-CN" altLang="zh-CN" dirty="0" smtClean="0">
                <a:solidFill>
                  <a:prstClr val="black"/>
                </a:solidFill>
              </a:rPr>
              <a:t>。</a:t>
            </a:r>
            <a:endParaRPr lang="zh-CN" altLang="zh-CN" dirty="0">
              <a:solidFill>
                <a:prstClr val="black"/>
              </a:solidFill>
            </a:endParaRPr>
          </a:p>
          <a:p>
            <a:endParaRPr lang="zh-CN" altLang="zh-CN" sz="1600" dirty="0">
              <a:solidFill>
                <a:prstClr val="black"/>
              </a:solidFill>
            </a:endParaRPr>
          </a:p>
        </p:txBody>
      </p:sp>
    </p:spTree>
    <p:extLst>
      <p:ext uri="{BB962C8B-B14F-4D97-AF65-F5344CB8AC3E}">
        <p14:creationId xmlns:p14="http://schemas.microsoft.com/office/powerpoint/2010/main" val="84015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372714"/>
            <a:ext cx="4692188" cy="830997"/>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smtClean="0">
                <a:solidFill>
                  <a:prstClr val="black"/>
                </a:solidFill>
                <a:latin typeface="微软雅黑" panose="020B0503020204020204" charset="-122"/>
                <a:ea typeface="微软雅黑" panose="020B0503020204020204" charset="-122"/>
              </a:rPr>
              <a:t>四、</a:t>
            </a:r>
            <a:r>
              <a:rPr lang="zh-CN" altLang="en-US" sz="2400" b="1" kern="0" dirty="0">
                <a:solidFill>
                  <a:prstClr val="black"/>
                </a:solidFill>
                <a:latin typeface="微软雅黑" panose="020B0503020204020204" charset="-122"/>
                <a:ea typeface="微软雅黑" panose="020B0503020204020204" charset="-122"/>
              </a:rPr>
              <a:t>岗位职责管理</a:t>
            </a:r>
            <a:endParaRPr lang="en-US" altLang="zh-CN" sz="2400" b="1" kern="0" dirty="0">
              <a:solidFill>
                <a:prstClr val="black"/>
              </a:solidFill>
              <a:latin typeface="微软雅黑" panose="020B0503020204020204" charset="-122"/>
              <a:ea typeface="微软雅黑" panose="020B0503020204020204" charset="-122"/>
            </a:endParaRPr>
          </a:p>
          <a:p>
            <a:pPr eaLnBrk="0" fontAlgn="base" latinLnBrk="1" hangingPunct="0">
              <a:spcBef>
                <a:spcPct val="0"/>
              </a:spcBef>
              <a:spcAft>
                <a:spcPct val="0"/>
              </a:spcAft>
              <a:defRPr/>
            </a:pPr>
            <a:endParaRPr lang="zh-CN" altLang="en-US"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960014" y="377370"/>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劳动组织管理规定</a:t>
            </a:r>
          </a:p>
        </p:txBody>
      </p:sp>
      <p:sp>
        <p:nvSpPr>
          <p:cNvPr id="4" name="矩形 3"/>
          <p:cNvSpPr/>
          <p:nvPr/>
        </p:nvSpPr>
        <p:spPr>
          <a:xfrm>
            <a:off x="634729" y="1788212"/>
            <a:ext cx="10366207" cy="5755422"/>
          </a:xfrm>
          <a:prstGeom prst="rect">
            <a:avLst/>
          </a:prstGeom>
        </p:spPr>
        <p:txBody>
          <a:bodyPr wrap="square">
            <a:spAutoFit/>
          </a:bodyPr>
          <a:lstStyle/>
          <a:p>
            <a:pPr>
              <a:lnSpc>
                <a:spcPct val="150000"/>
              </a:lnSpc>
            </a:pPr>
            <a:r>
              <a:rPr lang="zh-CN" altLang="en-US" sz="2400" b="1" dirty="0">
                <a:solidFill>
                  <a:prstClr val="black"/>
                </a:solidFill>
                <a:latin typeface="黑体" panose="02010609060101010101" pitchFamily="49" charset="-122"/>
                <a:ea typeface="黑体" panose="02010609060101010101" pitchFamily="49" charset="-122"/>
              </a:rPr>
              <a:t>（四）变更</a:t>
            </a:r>
            <a:r>
              <a:rPr lang="zh-CN" altLang="en-US" sz="2400" b="1" dirty="0" smtClean="0">
                <a:solidFill>
                  <a:prstClr val="black"/>
                </a:solidFill>
                <a:latin typeface="黑体" panose="02010609060101010101" pitchFamily="49" charset="-122"/>
                <a:ea typeface="黑体" panose="02010609060101010101" pitchFamily="49" charset="-122"/>
              </a:rPr>
              <a:t>管理</a:t>
            </a:r>
            <a:endParaRPr lang="en-US" altLang="zh-CN" sz="24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rPr>
              <a:t>1</a:t>
            </a:r>
            <a:r>
              <a:rPr lang="zh-CN" altLang="en-US" dirty="0" smtClean="0">
                <a:solidFill>
                  <a:prstClr val="black"/>
                </a:solidFill>
              </a:rPr>
              <a:t>、各</a:t>
            </a:r>
            <a:r>
              <a:rPr lang="zh-CN" altLang="en-US" dirty="0">
                <a:solidFill>
                  <a:prstClr val="black"/>
                </a:solidFill>
              </a:rPr>
              <a:t>部门应根据机构职能、劳动组织、业务职责、工作内容、岗位名称等变化情况，及时修订相关岗位职责，岗位职责在确定变化后</a:t>
            </a:r>
            <a:r>
              <a:rPr lang="en-US" altLang="zh-CN" dirty="0">
                <a:solidFill>
                  <a:prstClr val="black"/>
                </a:solidFill>
              </a:rPr>
              <a:t>15</a:t>
            </a:r>
            <a:r>
              <a:rPr lang="zh-CN" altLang="en-US" dirty="0">
                <a:solidFill>
                  <a:prstClr val="black"/>
                </a:solidFill>
              </a:rPr>
              <a:t>个工作日内完成修订并发布。</a:t>
            </a:r>
          </a:p>
          <a:p>
            <a:pPr>
              <a:lnSpc>
                <a:spcPct val="150000"/>
              </a:lnSpc>
            </a:pPr>
            <a:r>
              <a:rPr lang="en-US" altLang="zh-CN" dirty="0" smtClean="0">
                <a:solidFill>
                  <a:prstClr val="black"/>
                </a:solidFill>
              </a:rPr>
              <a:t>2</a:t>
            </a:r>
            <a:r>
              <a:rPr lang="zh-CN" altLang="en-US" dirty="0" smtClean="0">
                <a:solidFill>
                  <a:prstClr val="black"/>
                </a:solidFill>
              </a:rPr>
              <a:t>、因</a:t>
            </a:r>
            <a:r>
              <a:rPr lang="zh-CN" altLang="en-US" dirty="0">
                <a:solidFill>
                  <a:prstClr val="black"/>
                </a:solidFill>
              </a:rPr>
              <a:t>职能撤消（转移）等因素撤消的岗位，应在岗位撤消后的</a:t>
            </a:r>
            <a:r>
              <a:rPr lang="en-US" altLang="zh-CN" dirty="0">
                <a:solidFill>
                  <a:prstClr val="black"/>
                </a:solidFill>
              </a:rPr>
              <a:t>15</a:t>
            </a:r>
            <a:r>
              <a:rPr lang="zh-CN" altLang="en-US" dirty="0">
                <a:solidFill>
                  <a:prstClr val="black"/>
                </a:solidFill>
              </a:rPr>
              <a:t>个工作日内完成岗位职责作废手续。</a:t>
            </a:r>
          </a:p>
          <a:p>
            <a:endParaRPr lang="zh-CN" altLang="zh-CN" sz="2000" b="1" dirty="0" smtClean="0">
              <a:solidFill>
                <a:prstClr val="black"/>
              </a:solidFill>
            </a:endParaRPr>
          </a:p>
          <a:p>
            <a:r>
              <a:rPr lang="zh-CN" altLang="en-US" sz="2400" b="1" dirty="0" smtClean="0">
                <a:solidFill>
                  <a:prstClr val="black"/>
                </a:solidFill>
                <a:latin typeface="黑体" panose="02010609060101010101" pitchFamily="49" charset="-122"/>
                <a:ea typeface="黑体" panose="02010609060101010101" pitchFamily="49" charset="-122"/>
              </a:rPr>
              <a:t>（五）其它</a:t>
            </a:r>
            <a:endParaRPr lang="en-US" altLang="zh-CN" sz="2400" b="1" dirty="0" smtClean="0">
              <a:solidFill>
                <a:prstClr val="black"/>
              </a:solidFill>
              <a:latin typeface="黑体" panose="02010609060101010101" pitchFamily="49" charset="-122"/>
              <a:ea typeface="黑体" panose="02010609060101010101" pitchFamily="49" charset="-122"/>
            </a:endParaRPr>
          </a:p>
          <a:p>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rPr>
              <a:t>1</a:t>
            </a:r>
            <a:r>
              <a:rPr lang="zh-CN" altLang="en-US" dirty="0" smtClean="0">
                <a:solidFill>
                  <a:prstClr val="black"/>
                </a:solidFill>
              </a:rPr>
              <a:t>、各部门要按工作程序做好岗位职责的制订工作，并在定岗定编下达后</a:t>
            </a:r>
            <a:r>
              <a:rPr lang="en-US" altLang="zh-CN" dirty="0" smtClean="0">
                <a:solidFill>
                  <a:prstClr val="black"/>
                </a:solidFill>
              </a:rPr>
              <a:t>10</a:t>
            </a:r>
            <a:r>
              <a:rPr lang="zh-CN" altLang="en-US" dirty="0" smtClean="0">
                <a:solidFill>
                  <a:prstClr val="black"/>
                </a:solidFill>
              </a:rPr>
              <a:t>个工作日内发布。其中因新建装置等设置的定岗定编，须在人员上岗前完成岗位职责发布工作，人员抽调到位至上岗期间，接受公司或所在部门制订的培训任务（职责）。</a:t>
            </a:r>
          </a:p>
          <a:p>
            <a:pPr>
              <a:lnSpc>
                <a:spcPct val="150000"/>
              </a:lnSpc>
            </a:pPr>
            <a:r>
              <a:rPr lang="en-US" altLang="zh-CN" dirty="0" smtClean="0">
                <a:solidFill>
                  <a:prstClr val="black"/>
                </a:solidFill>
              </a:rPr>
              <a:t>2</a:t>
            </a:r>
            <a:r>
              <a:rPr lang="zh-CN" altLang="en-US" dirty="0" smtClean="0">
                <a:solidFill>
                  <a:prstClr val="black"/>
                </a:solidFill>
              </a:rPr>
              <a:t>、各部门起草岗位职责时应做到单位职责不遗漏、不重复，并要组织员工学习岗位职责，使所有员工都熟知所在岗位的岗位职责。</a:t>
            </a:r>
          </a:p>
          <a:p>
            <a:endParaRPr lang="zh-CN" altLang="en-US" dirty="0">
              <a:solidFill>
                <a:prstClr val="black"/>
              </a:solidFill>
            </a:endParaRPr>
          </a:p>
          <a:p>
            <a:endParaRPr lang="en-US" altLang="zh-CN" b="1" dirty="0">
              <a:solidFill>
                <a:prstClr val="black"/>
              </a:solidFill>
              <a:latin typeface="黑体" panose="02010609060101010101" pitchFamily="49" charset="-122"/>
              <a:ea typeface="黑体" panose="02010609060101010101" pitchFamily="49" charset="-122"/>
            </a:endParaRPr>
          </a:p>
          <a:p>
            <a:endParaRPr lang="zh-CN" altLang="zh-CN" sz="1600" dirty="0">
              <a:solidFill>
                <a:prstClr val="black"/>
              </a:solidFill>
            </a:endParaRPr>
          </a:p>
        </p:txBody>
      </p:sp>
    </p:spTree>
    <p:extLst>
      <p:ext uri="{BB962C8B-B14F-4D97-AF65-F5344CB8AC3E}">
        <p14:creationId xmlns:p14="http://schemas.microsoft.com/office/powerpoint/2010/main" val="76599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3914529" y="2173442"/>
            <a:ext cx="4256260" cy="4247317"/>
          </a:xfrm>
          <a:prstGeom prst="rect">
            <a:avLst/>
          </a:prstGeom>
        </p:spPr>
        <p:txBody>
          <a:bodyPr wrap="square">
            <a:spAutoFit/>
          </a:bodyPr>
          <a:lstStyle/>
          <a:p>
            <a:r>
              <a:rPr lang="zh-CN" altLang="en-US" sz="2800" dirty="0" smtClean="0">
                <a:solidFill>
                  <a:prstClr val="black"/>
                </a:solidFill>
              </a:rPr>
              <a:t>                                                                    </a:t>
            </a:r>
            <a:r>
              <a:rPr lang="zh-CN" altLang="en-US" sz="2800" b="1" kern="0" dirty="0">
                <a:solidFill>
                  <a:prstClr val="black"/>
                </a:solidFill>
                <a:latin typeface="微软雅黑" panose="020B0503020204020204" charset="-122"/>
                <a:ea typeface="微软雅黑" panose="020B0503020204020204" charset="-122"/>
              </a:rPr>
              <a:t>一、考核</a:t>
            </a:r>
            <a:r>
              <a:rPr lang="zh-CN" altLang="en-US" sz="2800" b="1" kern="0" dirty="0" smtClean="0">
                <a:solidFill>
                  <a:prstClr val="black"/>
                </a:solidFill>
                <a:latin typeface="微软雅黑" panose="020B0503020204020204" charset="-122"/>
                <a:ea typeface="微软雅黑" panose="020B0503020204020204" charset="-122"/>
              </a:rPr>
              <a:t>对象</a:t>
            </a:r>
            <a:endParaRPr lang="en-US" altLang="zh-CN" sz="2800" b="1" kern="0" dirty="0" smtClean="0">
              <a:solidFill>
                <a:prstClr val="black"/>
              </a:solidFill>
              <a:latin typeface="微软雅黑" panose="020B0503020204020204" charset="-122"/>
              <a:ea typeface="微软雅黑" panose="020B0503020204020204" charset="-122"/>
            </a:endParaRPr>
          </a:p>
          <a:p>
            <a:endParaRPr lang="en-US" altLang="zh-CN" sz="2800" b="1" kern="0" dirty="0">
              <a:solidFill>
                <a:prstClr val="black"/>
              </a:solidFill>
              <a:latin typeface="微软雅黑" panose="020B0503020204020204" charset="-122"/>
              <a:ea typeface="微软雅黑" panose="020B0503020204020204" charset="-122"/>
            </a:endParaRPr>
          </a:p>
          <a:p>
            <a:r>
              <a:rPr lang="zh-CN" altLang="en-US" sz="2800" b="1" kern="0" dirty="0">
                <a:solidFill>
                  <a:prstClr val="black"/>
                </a:solidFill>
                <a:latin typeface="微软雅黑" panose="020B0503020204020204" charset="-122"/>
                <a:ea typeface="微软雅黑" panose="020B0503020204020204" charset="-122"/>
              </a:rPr>
              <a:t>二、考核</a:t>
            </a:r>
            <a:r>
              <a:rPr lang="zh-CN" altLang="en-US" sz="2800" b="1" kern="0" dirty="0" smtClean="0">
                <a:solidFill>
                  <a:prstClr val="black"/>
                </a:solidFill>
                <a:latin typeface="微软雅黑" panose="020B0503020204020204" charset="-122"/>
                <a:ea typeface="微软雅黑" panose="020B0503020204020204" charset="-122"/>
              </a:rPr>
              <a:t>方法</a:t>
            </a:r>
            <a:endParaRPr lang="en-US" altLang="zh-CN" sz="2800" b="1" kern="0" dirty="0" smtClean="0">
              <a:solidFill>
                <a:prstClr val="black"/>
              </a:solidFill>
              <a:latin typeface="微软雅黑" panose="020B0503020204020204" charset="-122"/>
              <a:ea typeface="微软雅黑" panose="020B0503020204020204" charset="-122"/>
            </a:endParaRPr>
          </a:p>
          <a:p>
            <a:endParaRPr lang="en-US" altLang="zh-CN" sz="2800" b="1" kern="0" dirty="0">
              <a:solidFill>
                <a:prstClr val="black"/>
              </a:solidFill>
              <a:latin typeface="微软雅黑" panose="020B0503020204020204" charset="-122"/>
              <a:ea typeface="微软雅黑" panose="020B0503020204020204" charset="-122"/>
            </a:endParaRPr>
          </a:p>
          <a:p>
            <a:r>
              <a:rPr lang="zh-CN" altLang="en-US" sz="2800" b="1" kern="0" dirty="0">
                <a:solidFill>
                  <a:prstClr val="black"/>
                </a:solidFill>
                <a:latin typeface="微软雅黑" panose="020B0503020204020204" charset="-122"/>
                <a:ea typeface="微软雅黑" panose="020B0503020204020204" charset="-122"/>
              </a:rPr>
              <a:t>三、考核</a:t>
            </a:r>
            <a:r>
              <a:rPr lang="zh-CN" altLang="en-US" sz="2800" b="1" kern="0" dirty="0" smtClean="0">
                <a:solidFill>
                  <a:prstClr val="black"/>
                </a:solidFill>
                <a:latin typeface="微软雅黑" panose="020B0503020204020204" charset="-122"/>
                <a:ea typeface="微软雅黑" panose="020B0503020204020204" charset="-122"/>
              </a:rPr>
              <a:t>程序</a:t>
            </a:r>
            <a:endParaRPr lang="en-US" altLang="zh-CN" sz="2800" b="1" kern="0" dirty="0" smtClean="0">
              <a:solidFill>
                <a:prstClr val="black"/>
              </a:solidFill>
              <a:latin typeface="微软雅黑" panose="020B0503020204020204" charset="-122"/>
              <a:ea typeface="微软雅黑" panose="020B0503020204020204" charset="-122"/>
            </a:endParaRPr>
          </a:p>
          <a:p>
            <a:endParaRPr lang="en-US" altLang="zh-CN" sz="2800" b="1" kern="0" dirty="0">
              <a:solidFill>
                <a:prstClr val="black"/>
              </a:solidFill>
              <a:latin typeface="微软雅黑" panose="020B0503020204020204" charset="-122"/>
              <a:ea typeface="微软雅黑" panose="020B0503020204020204" charset="-122"/>
            </a:endParaRPr>
          </a:p>
          <a:p>
            <a:r>
              <a:rPr lang="zh-CN" altLang="en-US" sz="2800" b="1" kern="0" dirty="0">
                <a:solidFill>
                  <a:prstClr val="black"/>
                </a:solidFill>
                <a:latin typeface="微软雅黑" panose="020B0503020204020204" charset="-122"/>
                <a:ea typeface="微软雅黑" panose="020B0503020204020204" charset="-122"/>
              </a:rPr>
              <a:t>四、评优推先</a:t>
            </a:r>
            <a:r>
              <a:rPr lang="zh-CN" altLang="en-US" sz="2800" b="1" kern="0" dirty="0" smtClean="0">
                <a:solidFill>
                  <a:prstClr val="black"/>
                </a:solidFill>
                <a:latin typeface="微软雅黑" panose="020B0503020204020204" charset="-122"/>
                <a:ea typeface="微软雅黑" panose="020B0503020204020204" charset="-122"/>
              </a:rPr>
              <a:t>管理</a:t>
            </a:r>
            <a:endParaRPr lang="en-US" altLang="zh-CN" sz="2800" b="1" kern="0" dirty="0" smtClean="0">
              <a:solidFill>
                <a:prstClr val="black"/>
              </a:solidFill>
              <a:latin typeface="微软雅黑" panose="020B0503020204020204" charset="-122"/>
              <a:ea typeface="微软雅黑" panose="020B0503020204020204" charset="-122"/>
            </a:endParaRPr>
          </a:p>
          <a:p>
            <a:endParaRPr lang="en-US" altLang="zh-CN" sz="2800" b="1" kern="0" dirty="0">
              <a:solidFill>
                <a:prstClr val="black"/>
              </a:solidFill>
              <a:latin typeface="微软雅黑" panose="020B0503020204020204" charset="-122"/>
              <a:ea typeface="微软雅黑" panose="020B0503020204020204" charset="-122"/>
            </a:endParaRPr>
          </a:p>
          <a:p>
            <a:endParaRPr lang="en-US" altLang="zh-CN" sz="2000" dirty="0">
              <a:solidFill>
                <a:prstClr val="black"/>
              </a:solidFill>
            </a:endParaRPr>
          </a:p>
        </p:txBody>
      </p:sp>
      <p:sp>
        <p:nvSpPr>
          <p:cNvPr id="6" name="矩形 5"/>
          <p:cNvSpPr/>
          <p:nvPr/>
        </p:nvSpPr>
        <p:spPr>
          <a:xfrm>
            <a:off x="3142342" y="1353756"/>
            <a:ext cx="5170611" cy="584775"/>
          </a:xfrm>
          <a:prstGeom prst="rect">
            <a:avLst/>
          </a:prstGeom>
        </p:spPr>
        <p:txBody>
          <a:bodyPr wrap="square">
            <a:spAutoFit/>
          </a:bodyPr>
          <a:lstStyle/>
          <a:p>
            <a:pPr eaLnBrk="0" fontAlgn="base" latinLnBrk="1" hangingPunct="0">
              <a:spcBef>
                <a:spcPct val="0"/>
              </a:spcBef>
              <a:spcAft>
                <a:spcPct val="0"/>
              </a:spcAft>
              <a:defRPr/>
            </a:pPr>
            <a:r>
              <a:rPr lang="zh-CN" altLang="en-US" sz="3200" b="1" kern="0" dirty="0">
                <a:solidFill>
                  <a:prstClr val="black"/>
                </a:solidFill>
                <a:latin typeface="微软雅黑" panose="020B0503020204020204" charset="-122"/>
                <a:ea typeface="微软雅黑" panose="020B0503020204020204" charset="-122"/>
              </a:rPr>
              <a:t>员工年度绩效考核管理规定</a:t>
            </a:r>
            <a:endParaRPr lang="zh-CN" altLang="en-US" sz="40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73315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3" grpId="0"/>
      <p:bldP spid="6" grpId="0"/>
      <p:bldP spid="6" grpId="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859649" y="1397891"/>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一</a:t>
            </a:r>
            <a:r>
              <a:rPr lang="zh-CN" altLang="en-US" sz="2400" b="1" kern="0" dirty="0">
                <a:solidFill>
                  <a:prstClr val="black"/>
                </a:solidFill>
                <a:latin typeface="微软雅黑" panose="020B0503020204020204" charset="-122"/>
                <a:ea typeface="微软雅黑" panose="020B0503020204020204" charset="-122"/>
              </a:rPr>
              <a:t>、考核对象</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130020" y="527759"/>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员工年度绩效考核管理规定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634728" y="1987338"/>
            <a:ext cx="10366207" cy="1846659"/>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（一）、</a:t>
            </a:r>
            <a:r>
              <a:rPr lang="zh-CN" altLang="en-US" b="1" dirty="0" smtClean="0">
                <a:solidFill>
                  <a:srgbClr val="FF0000"/>
                </a:solidFill>
                <a:latin typeface="黑体" panose="02010609060101010101" pitchFamily="49" charset="-122"/>
                <a:ea typeface="黑体" panose="02010609060101010101" pitchFamily="49" charset="-122"/>
              </a:rPr>
              <a:t>入</a:t>
            </a:r>
            <a:r>
              <a:rPr lang="zh-CN" altLang="en-US" b="1" dirty="0">
                <a:solidFill>
                  <a:srgbClr val="FF0000"/>
                </a:solidFill>
                <a:latin typeface="黑体" panose="02010609060101010101" pitchFamily="49" charset="-122"/>
                <a:ea typeface="黑体" panose="02010609060101010101" pitchFamily="49" charset="-122"/>
              </a:rPr>
              <a:t>职满</a:t>
            </a:r>
            <a:r>
              <a:rPr lang="en-US" altLang="zh-CN" b="1" dirty="0">
                <a:solidFill>
                  <a:srgbClr val="FF0000"/>
                </a:solidFill>
                <a:latin typeface="黑体" panose="02010609060101010101" pitchFamily="49" charset="-122"/>
                <a:ea typeface="黑体" panose="02010609060101010101" pitchFamily="49" charset="-122"/>
              </a:rPr>
              <a:t>6</a:t>
            </a:r>
            <a:r>
              <a:rPr lang="zh-CN" altLang="en-US" b="1" dirty="0">
                <a:solidFill>
                  <a:srgbClr val="FF0000"/>
                </a:solidFill>
                <a:latin typeface="黑体" panose="02010609060101010101" pitchFamily="49" charset="-122"/>
                <a:ea typeface="黑体" panose="02010609060101010101" pitchFamily="49" charset="-122"/>
              </a:rPr>
              <a:t>个月或全年履职时间满</a:t>
            </a:r>
            <a:r>
              <a:rPr lang="en-US" altLang="zh-CN" b="1" dirty="0">
                <a:solidFill>
                  <a:srgbClr val="FF0000"/>
                </a:solidFill>
                <a:latin typeface="黑体" panose="02010609060101010101" pitchFamily="49" charset="-122"/>
                <a:ea typeface="黑体" panose="02010609060101010101" pitchFamily="49" charset="-122"/>
              </a:rPr>
              <a:t>6</a:t>
            </a:r>
            <a:r>
              <a:rPr lang="zh-CN" altLang="en-US" b="1" dirty="0">
                <a:solidFill>
                  <a:srgbClr val="FF0000"/>
                </a:solidFill>
                <a:latin typeface="黑体" panose="02010609060101010101" pitchFamily="49" charset="-122"/>
                <a:ea typeface="黑体" panose="02010609060101010101" pitchFamily="49" charset="-122"/>
              </a:rPr>
              <a:t>个月的在职员工。 </a:t>
            </a:r>
            <a:endParaRPr lang="en-US" altLang="zh-CN" b="1" dirty="0" smtClean="0">
              <a:solidFill>
                <a:srgbClr val="FF0000"/>
              </a:solidFill>
              <a:latin typeface="黑体" panose="02010609060101010101" pitchFamily="49" charset="-122"/>
              <a:ea typeface="黑体" panose="02010609060101010101" pitchFamily="49" charset="-122"/>
            </a:endParaRPr>
          </a:p>
          <a:p>
            <a:pPr>
              <a:lnSpc>
                <a:spcPct val="150000"/>
              </a:lnSpc>
            </a:pPr>
            <a:r>
              <a:rPr lang="zh-CN" altLang="en-US" sz="2000" b="1" dirty="0">
                <a:solidFill>
                  <a:prstClr val="black"/>
                </a:solidFill>
                <a:latin typeface="黑体" panose="02010609060101010101" pitchFamily="49" charset="-122"/>
                <a:ea typeface="黑体" panose="02010609060101010101" pitchFamily="49" charset="-122"/>
              </a:rPr>
              <a:t>（二</a:t>
            </a:r>
            <a:r>
              <a:rPr lang="zh-CN" altLang="en-US" sz="2000" b="1" dirty="0" smtClean="0">
                <a:solidFill>
                  <a:prstClr val="black"/>
                </a:solidFill>
                <a:latin typeface="黑体" panose="02010609060101010101" pitchFamily="49" charset="-122"/>
                <a:ea typeface="黑体" panose="02010609060101010101" pitchFamily="49" charset="-122"/>
              </a:rPr>
              <a:t>）</a:t>
            </a:r>
            <a:r>
              <a:rPr lang="zh-CN" altLang="en-US" sz="2000" b="1" dirty="0">
                <a:solidFill>
                  <a:prstClr val="black"/>
                </a:solidFill>
                <a:latin typeface="黑体" panose="02010609060101010101" pitchFamily="49" charset="-122"/>
                <a:ea typeface="黑体" panose="02010609060101010101" pitchFamily="49" charset="-122"/>
              </a:rPr>
              <a:t>、</a:t>
            </a:r>
            <a:r>
              <a:rPr lang="zh-CN" altLang="en-US" dirty="0" smtClean="0">
                <a:solidFill>
                  <a:prstClr val="black"/>
                </a:solidFill>
                <a:latin typeface="黑体" panose="02010609060101010101" pitchFamily="49" charset="-122"/>
                <a:ea typeface="黑体" panose="02010609060101010101" pitchFamily="49" charset="-122"/>
              </a:rPr>
              <a:t>年度</a:t>
            </a:r>
            <a:r>
              <a:rPr lang="zh-CN" altLang="en-US" dirty="0">
                <a:solidFill>
                  <a:prstClr val="black"/>
                </a:solidFill>
                <a:latin typeface="黑体" panose="02010609060101010101" pitchFamily="49" charset="-122"/>
                <a:ea typeface="黑体" panose="02010609060101010101" pitchFamily="49" charset="-122"/>
              </a:rPr>
              <a:t>考核在考核对象所在部门进行。其中</a:t>
            </a:r>
            <a:r>
              <a:rPr lang="zh-CN" altLang="en-US" dirty="0" smtClean="0">
                <a:solidFill>
                  <a:prstClr val="black"/>
                </a:solidFill>
                <a:latin typeface="黑体" panose="02010609060101010101" pitchFamily="49" charset="-122"/>
                <a:ea typeface="黑体" panose="02010609060101010101" pitchFamily="49" charset="-122"/>
              </a:rPr>
              <a:t>，跨</a:t>
            </a:r>
            <a:r>
              <a:rPr lang="zh-CN" altLang="en-US" dirty="0">
                <a:solidFill>
                  <a:prstClr val="black"/>
                </a:solidFill>
                <a:latin typeface="黑体" panose="02010609060101010101" pitchFamily="49" charset="-122"/>
                <a:ea typeface="黑体" panose="02010609060101010101" pitchFamily="49" charset="-122"/>
              </a:rPr>
              <a:t>部门工作</a:t>
            </a:r>
            <a:r>
              <a:rPr lang="zh-CN" altLang="en-US" dirty="0" smtClean="0">
                <a:solidFill>
                  <a:prstClr val="black"/>
                </a:solidFill>
                <a:latin typeface="黑体" panose="02010609060101010101" pitchFamily="49" charset="-122"/>
                <a:ea typeface="黑体" panose="02010609060101010101" pitchFamily="49" charset="-122"/>
              </a:rPr>
              <a:t>调动的，</a:t>
            </a:r>
            <a:r>
              <a:rPr lang="zh-CN" altLang="en-US" dirty="0">
                <a:solidFill>
                  <a:prstClr val="black"/>
                </a:solidFill>
                <a:latin typeface="黑体" panose="02010609060101010101" pitchFamily="49" charset="-122"/>
                <a:ea typeface="黑体" panose="02010609060101010101" pitchFamily="49" charset="-122"/>
              </a:rPr>
              <a:t>考核对象所在部门可会同原部门</a:t>
            </a:r>
            <a:r>
              <a:rPr lang="zh-CN" altLang="en-US" dirty="0" smtClean="0">
                <a:solidFill>
                  <a:prstClr val="black"/>
                </a:solidFill>
                <a:latin typeface="黑体" panose="02010609060101010101" pitchFamily="49" charset="-122"/>
                <a:ea typeface="黑体" panose="02010609060101010101" pitchFamily="49" charset="-122"/>
              </a:rPr>
              <a:t>做考核</a:t>
            </a:r>
            <a:r>
              <a:rPr lang="zh-CN" altLang="en-US" dirty="0">
                <a:solidFill>
                  <a:prstClr val="black"/>
                </a:solidFill>
                <a:latin typeface="黑体" panose="02010609060101010101" pitchFamily="49" charset="-122"/>
                <a:ea typeface="黑体" panose="02010609060101010101" pitchFamily="49" charset="-122"/>
              </a:rPr>
              <a:t>工作，原部门应积极配合；对考核时借到公司内部其他</a:t>
            </a:r>
            <a:r>
              <a:rPr lang="zh-CN" altLang="en-US" dirty="0" smtClean="0">
                <a:solidFill>
                  <a:prstClr val="black"/>
                </a:solidFill>
                <a:latin typeface="黑体" panose="02010609060101010101" pitchFamily="49" charset="-122"/>
                <a:ea typeface="黑体" panose="02010609060101010101" pitchFamily="49" charset="-122"/>
              </a:rPr>
              <a:t>部门的，</a:t>
            </a:r>
            <a:r>
              <a:rPr lang="zh-CN" altLang="en-US" dirty="0">
                <a:solidFill>
                  <a:prstClr val="black"/>
                </a:solidFill>
                <a:latin typeface="黑体" panose="02010609060101010101" pitchFamily="49" charset="-122"/>
                <a:ea typeface="黑体" panose="02010609060101010101" pitchFamily="49" charset="-122"/>
              </a:rPr>
              <a:t>在征得借出部门同意后，可在借用部门考核</a:t>
            </a:r>
            <a:r>
              <a:rPr lang="zh-CN" altLang="en-US" dirty="0" smtClean="0">
                <a:solidFill>
                  <a:prstClr val="black"/>
                </a:solidFill>
                <a:latin typeface="黑体" panose="02010609060101010101" pitchFamily="49" charset="-122"/>
                <a:ea typeface="黑体" panose="02010609060101010101" pitchFamily="49" charset="-122"/>
              </a:rPr>
              <a:t>。</a:t>
            </a:r>
            <a:endParaRPr lang="en-US" altLang="zh-CN" dirty="0">
              <a:solidFill>
                <a:prstClr val="black"/>
              </a:solidFill>
              <a:latin typeface="黑体" panose="02010609060101010101" pitchFamily="49" charset="-122"/>
              <a:ea typeface="黑体" panose="02010609060101010101" pitchFamily="49" charset="-122"/>
            </a:endParaRPr>
          </a:p>
        </p:txBody>
      </p:sp>
      <p:sp>
        <p:nvSpPr>
          <p:cNvPr id="7" name="矩形 6"/>
          <p:cNvSpPr/>
          <p:nvPr/>
        </p:nvSpPr>
        <p:spPr>
          <a:xfrm>
            <a:off x="3898486" y="3603164"/>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二、</a:t>
            </a:r>
            <a:r>
              <a:rPr lang="zh-CN" altLang="en-US" sz="2400" b="1" kern="0" dirty="0">
                <a:solidFill>
                  <a:prstClr val="black"/>
                </a:solidFill>
                <a:latin typeface="微软雅黑" panose="020B0503020204020204" charset="-122"/>
                <a:ea typeface="微软雅黑" panose="020B0503020204020204" charset="-122"/>
              </a:rPr>
              <a:t>考核方法</a:t>
            </a:r>
            <a:endParaRPr lang="en-US" altLang="zh-CN" sz="24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634726" y="4341828"/>
            <a:ext cx="10366207" cy="2169825"/>
          </a:xfrm>
          <a:prstGeom prst="rect">
            <a:avLst/>
          </a:prstGeom>
        </p:spPr>
        <p:txBody>
          <a:bodyPr wrap="square">
            <a:spAutoFit/>
          </a:bodyPr>
          <a:lstStyle/>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（一）、</a:t>
            </a:r>
            <a:r>
              <a:rPr lang="zh-CN" altLang="en-US" dirty="0" smtClean="0">
                <a:solidFill>
                  <a:prstClr val="black"/>
                </a:solidFill>
                <a:latin typeface="黑体" panose="02010609060101010101" pitchFamily="49" charset="-122"/>
                <a:ea typeface="黑体" panose="02010609060101010101" pitchFamily="49" charset="-122"/>
              </a:rPr>
              <a:t>员工</a:t>
            </a:r>
            <a:r>
              <a:rPr lang="zh-CN" altLang="en-US" dirty="0">
                <a:solidFill>
                  <a:prstClr val="black"/>
                </a:solidFill>
                <a:latin typeface="黑体" panose="02010609060101010101" pitchFamily="49" charset="-122"/>
                <a:ea typeface="黑体" panose="02010609060101010101" pitchFamily="49" charset="-122"/>
              </a:rPr>
              <a:t>年度考核采用</a:t>
            </a:r>
            <a:r>
              <a:rPr lang="zh-CN" altLang="en-US" b="1" dirty="0">
                <a:solidFill>
                  <a:srgbClr val="FF0000"/>
                </a:solidFill>
                <a:latin typeface="黑体" panose="02010609060101010101" pitchFamily="49" charset="-122"/>
                <a:ea typeface="黑体" panose="02010609060101010101" pitchFamily="49" charset="-122"/>
              </a:rPr>
              <a:t>定量考核</a:t>
            </a:r>
            <a:r>
              <a:rPr lang="zh-CN" altLang="en-US" dirty="0">
                <a:solidFill>
                  <a:prstClr val="black"/>
                </a:solidFill>
                <a:latin typeface="黑体" panose="02010609060101010101" pitchFamily="49" charset="-122"/>
                <a:ea typeface="黑体" panose="02010609060101010101" pitchFamily="49" charset="-122"/>
              </a:rPr>
              <a:t>与</a:t>
            </a:r>
            <a:r>
              <a:rPr lang="zh-CN" altLang="en-US" b="1" dirty="0">
                <a:solidFill>
                  <a:srgbClr val="FF0000"/>
                </a:solidFill>
                <a:latin typeface="黑体" panose="02010609060101010101" pitchFamily="49" charset="-122"/>
                <a:ea typeface="黑体" panose="02010609060101010101" pitchFamily="49" charset="-122"/>
              </a:rPr>
              <a:t>定性考核</a:t>
            </a:r>
            <a:r>
              <a:rPr lang="zh-CN" altLang="en-US" dirty="0">
                <a:solidFill>
                  <a:prstClr val="black"/>
                </a:solidFill>
                <a:latin typeface="黑体" panose="02010609060101010101" pitchFamily="49" charset="-122"/>
                <a:ea typeface="黑体" panose="02010609060101010101" pitchFamily="49" charset="-122"/>
              </a:rPr>
              <a:t>相结合的方式</a:t>
            </a:r>
            <a:r>
              <a:rPr lang="zh-CN" altLang="en-US" dirty="0" smtClean="0">
                <a:solidFill>
                  <a:prstClr val="black"/>
                </a:solidFill>
                <a:latin typeface="黑体" panose="02010609060101010101" pitchFamily="49" charset="-122"/>
                <a:ea typeface="黑体" panose="02010609060101010101" pitchFamily="49" charset="-122"/>
              </a:rPr>
              <a:t>。</a:t>
            </a:r>
            <a:endParaRPr lang="en-US" altLang="zh-CN"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b="1" dirty="0">
                <a:solidFill>
                  <a:srgbClr val="FF0000"/>
                </a:solidFill>
                <a:latin typeface="黑体" panose="02010609060101010101" pitchFamily="49" charset="-122"/>
                <a:ea typeface="黑体" panose="02010609060101010101" pitchFamily="49" charset="-122"/>
              </a:rPr>
              <a:t>管理人员和专业技术人员</a:t>
            </a:r>
            <a:r>
              <a:rPr lang="zh-CN" altLang="en-US" dirty="0">
                <a:solidFill>
                  <a:prstClr val="black"/>
                </a:solidFill>
                <a:latin typeface="黑体" panose="02010609060101010101" pitchFamily="49" charset="-122"/>
                <a:ea typeface="黑体" panose="02010609060101010101" pitchFamily="49" charset="-122"/>
              </a:rPr>
              <a:t>年度考核内容分为</a:t>
            </a:r>
            <a:r>
              <a:rPr lang="zh-CN" altLang="en-US" b="1" dirty="0">
                <a:solidFill>
                  <a:srgbClr val="FF0000"/>
                </a:solidFill>
                <a:latin typeface="黑体" panose="02010609060101010101" pitchFamily="49" charset="-122"/>
                <a:ea typeface="黑体" panose="02010609060101010101" pitchFamily="49" charset="-122"/>
              </a:rPr>
              <a:t>工作绩效</a:t>
            </a:r>
            <a:r>
              <a:rPr lang="zh-CN" altLang="en-US" dirty="0">
                <a:solidFill>
                  <a:prstClr val="black"/>
                </a:solidFill>
                <a:latin typeface="黑体" panose="02010609060101010101" pitchFamily="49" charset="-122"/>
                <a:ea typeface="黑体" panose="02010609060101010101" pitchFamily="49" charset="-122"/>
              </a:rPr>
              <a:t>、</a:t>
            </a:r>
            <a:r>
              <a:rPr lang="zh-CN" altLang="en-US" b="1" dirty="0">
                <a:solidFill>
                  <a:srgbClr val="FF0000"/>
                </a:solidFill>
                <a:latin typeface="黑体" panose="02010609060101010101" pitchFamily="49" charset="-122"/>
                <a:ea typeface="黑体" panose="02010609060101010101" pitchFamily="49" charset="-122"/>
              </a:rPr>
              <a:t>工作能力</a:t>
            </a:r>
            <a:r>
              <a:rPr lang="zh-CN" altLang="en-US" dirty="0">
                <a:solidFill>
                  <a:prstClr val="black"/>
                </a:solidFill>
                <a:latin typeface="黑体" panose="02010609060101010101" pitchFamily="49" charset="-122"/>
                <a:ea typeface="黑体" panose="02010609060101010101" pitchFamily="49" charset="-122"/>
              </a:rPr>
              <a:t>和</a:t>
            </a:r>
            <a:r>
              <a:rPr lang="zh-CN" altLang="en-US" b="1" dirty="0">
                <a:solidFill>
                  <a:srgbClr val="FF0000"/>
                </a:solidFill>
                <a:latin typeface="黑体" panose="02010609060101010101" pitchFamily="49" charset="-122"/>
                <a:ea typeface="黑体" panose="02010609060101010101" pitchFamily="49" charset="-122"/>
              </a:rPr>
              <a:t>工作态度</a:t>
            </a:r>
            <a:r>
              <a:rPr lang="zh-CN" altLang="en-US" dirty="0">
                <a:solidFill>
                  <a:prstClr val="black"/>
                </a:solidFill>
                <a:latin typeface="黑体" panose="02010609060101010101" pitchFamily="49" charset="-122"/>
                <a:ea typeface="黑体" panose="02010609060101010101" pitchFamily="49" charset="-122"/>
              </a:rPr>
              <a:t>三个方面，各指标及权重具体见</a:t>
            </a:r>
            <a:r>
              <a:rPr lang="en-US" altLang="zh-CN" dirty="0">
                <a:solidFill>
                  <a:prstClr val="black"/>
                </a:solidFill>
                <a:latin typeface="黑体" panose="02010609060101010101" pitchFamily="49" charset="-122"/>
                <a:ea typeface="黑体" panose="02010609060101010101" pitchFamily="49" charset="-122"/>
              </a:rPr>
              <a:t>《</a:t>
            </a:r>
            <a:r>
              <a:rPr lang="zh-CN" altLang="en-US" dirty="0">
                <a:solidFill>
                  <a:prstClr val="black"/>
                </a:solidFill>
                <a:latin typeface="黑体" panose="02010609060101010101" pitchFamily="49" charset="-122"/>
                <a:ea typeface="黑体" panose="02010609060101010101" pitchFamily="49" charset="-122"/>
              </a:rPr>
              <a:t>管理人员年度绩效测评表</a:t>
            </a:r>
            <a:r>
              <a:rPr lang="en-US" altLang="zh-CN" dirty="0" smtClean="0">
                <a:solidFill>
                  <a:prstClr val="black"/>
                </a:solidFill>
                <a:latin typeface="黑体" panose="02010609060101010101" pitchFamily="49" charset="-122"/>
                <a:ea typeface="黑体" panose="02010609060101010101" pitchFamily="49" charset="-122"/>
              </a:rPr>
              <a:t>》</a:t>
            </a:r>
            <a:r>
              <a:rPr lang="zh-CN" altLang="en-US" dirty="0" smtClean="0">
                <a:solidFill>
                  <a:prstClr val="black"/>
                </a:solidFill>
                <a:latin typeface="黑体" panose="02010609060101010101" pitchFamily="49" charset="-122"/>
                <a:ea typeface="黑体" panose="02010609060101010101" pitchFamily="49" charset="-122"/>
              </a:rPr>
              <a:t>；</a:t>
            </a:r>
            <a:endParaRPr lang="en-US" altLang="zh-CN"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b="1" dirty="0" smtClean="0">
                <a:solidFill>
                  <a:srgbClr val="FF0000"/>
                </a:solidFill>
                <a:latin typeface="黑体" panose="02010609060101010101" pitchFamily="49" charset="-122"/>
                <a:ea typeface="黑体" panose="02010609060101010101" pitchFamily="49" charset="-122"/>
              </a:rPr>
              <a:t>技能</a:t>
            </a:r>
            <a:r>
              <a:rPr lang="zh-CN" altLang="en-US" b="1" dirty="0">
                <a:solidFill>
                  <a:srgbClr val="FF0000"/>
                </a:solidFill>
                <a:latin typeface="黑体" panose="02010609060101010101" pitchFamily="49" charset="-122"/>
                <a:ea typeface="黑体" panose="02010609060101010101" pitchFamily="49" charset="-122"/>
              </a:rPr>
              <a:t>操作人员</a:t>
            </a:r>
            <a:r>
              <a:rPr lang="zh-CN" altLang="en-US" dirty="0">
                <a:solidFill>
                  <a:prstClr val="black"/>
                </a:solidFill>
                <a:latin typeface="黑体" panose="02010609060101010101" pitchFamily="49" charset="-122"/>
                <a:ea typeface="黑体" panose="02010609060101010101" pitchFamily="49" charset="-122"/>
              </a:rPr>
              <a:t>年度考核内容分为</a:t>
            </a:r>
            <a:r>
              <a:rPr lang="zh-CN" altLang="en-US" b="1" dirty="0">
                <a:solidFill>
                  <a:srgbClr val="FF0000"/>
                </a:solidFill>
                <a:latin typeface="黑体" panose="02010609060101010101" pitchFamily="49" charset="-122"/>
                <a:ea typeface="黑体" panose="02010609060101010101" pitchFamily="49" charset="-122"/>
              </a:rPr>
              <a:t>工作态度、技能水平、学习能力、团队协作、遵章守纪</a:t>
            </a:r>
            <a:r>
              <a:rPr lang="zh-CN" altLang="en-US" dirty="0">
                <a:solidFill>
                  <a:prstClr val="black"/>
                </a:solidFill>
                <a:latin typeface="黑体" panose="02010609060101010101" pitchFamily="49" charset="-122"/>
                <a:ea typeface="黑体" panose="02010609060101010101" pitchFamily="49" charset="-122"/>
              </a:rPr>
              <a:t>五个方面，各指标及权重详见</a:t>
            </a:r>
            <a:r>
              <a:rPr lang="en-US" altLang="zh-CN" dirty="0">
                <a:solidFill>
                  <a:prstClr val="black"/>
                </a:solidFill>
                <a:latin typeface="黑体" panose="02010609060101010101" pitchFamily="49" charset="-122"/>
                <a:ea typeface="黑体" panose="02010609060101010101" pitchFamily="49" charset="-122"/>
              </a:rPr>
              <a:t>《</a:t>
            </a:r>
            <a:r>
              <a:rPr lang="zh-CN" altLang="en-US" dirty="0">
                <a:solidFill>
                  <a:prstClr val="black"/>
                </a:solidFill>
                <a:latin typeface="黑体" panose="02010609060101010101" pitchFamily="49" charset="-122"/>
                <a:ea typeface="黑体" panose="02010609060101010101" pitchFamily="49" charset="-122"/>
              </a:rPr>
              <a:t>技能操作人员年度绩效测评表</a:t>
            </a:r>
            <a:r>
              <a:rPr lang="en-US" altLang="zh-CN" dirty="0">
                <a:solidFill>
                  <a:prstClr val="black"/>
                </a:solidFill>
                <a:latin typeface="黑体" panose="02010609060101010101" pitchFamily="49" charset="-122"/>
                <a:ea typeface="黑体" panose="02010609060101010101" pitchFamily="49" charset="-122"/>
              </a:rPr>
              <a:t>》</a:t>
            </a:r>
            <a:r>
              <a:rPr lang="zh-CN" altLang="en-US" dirty="0" smtClean="0">
                <a:solidFill>
                  <a:prstClr val="black"/>
                </a:solidFill>
                <a:latin typeface="黑体" panose="02010609060101010101" pitchFamily="49" charset="-122"/>
                <a:ea typeface="黑体" panose="02010609060101010101" pitchFamily="49" charset="-122"/>
              </a:rPr>
              <a:t>。</a:t>
            </a:r>
            <a:endParaRPr lang="en-US" altLang="zh-CN" dirty="0" smtClean="0">
              <a:solidFill>
                <a:prstClr val="black"/>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65160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1"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6" grpId="1"/>
      <p:bldP spid="4" grpId="0"/>
      <p:bldP spid="7" grpId="0"/>
      <p:bldP spid="7" grpId="1"/>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270174" y="439394"/>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员工年度绩效考核管理规定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915919" y="1558912"/>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二、</a:t>
            </a:r>
            <a:r>
              <a:rPr lang="zh-CN" altLang="en-US" sz="2400" b="1" kern="0" dirty="0">
                <a:solidFill>
                  <a:prstClr val="black"/>
                </a:solidFill>
                <a:latin typeface="微软雅黑" panose="020B0503020204020204" charset="-122"/>
                <a:ea typeface="微软雅黑" panose="020B0503020204020204" charset="-122"/>
              </a:rPr>
              <a:t>考核方法</a:t>
            </a:r>
            <a:endParaRPr lang="en-US" altLang="zh-CN" sz="24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578454" y="2144624"/>
            <a:ext cx="10366207" cy="4708981"/>
          </a:xfrm>
          <a:prstGeom prst="rect">
            <a:avLst/>
          </a:prstGeom>
        </p:spPr>
        <p:txBody>
          <a:bodyPr wrap="square">
            <a:spAutoFit/>
          </a:bodyPr>
          <a:lstStyle/>
          <a:p>
            <a:pPr>
              <a:lnSpc>
                <a:spcPct val="200000"/>
              </a:lnSpc>
            </a:pPr>
            <a:r>
              <a:rPr lang="zh-CN" altLang="en-US" b="1" dirty="0" smtClean="0">
                <a:solidFill>
                  <a:prstClr val="black"/>
                </a:solidFill>
                <a:latin typeface="黑体" panose="02010609060101010101" pitchFamily="49" charset="-122"/>
                <a:ea typeface="黑体" panose="02010609060101010101" pitchFamily="49" charset="-122"/>
              </a:rPr>
              <a:t>（二）、</a:t>
            </a:r>
            <a:r>
              <a:rPr lang="zh-CN" altLang="en-US" dirty="0">
                <a:solidFill>
                  <a:prstClr val="black"/>
                </a:solidFill>
                <a:latin typeface="黑体" panose="02010609060101010101" pitchFamily="49" charset="-122"/>
                <a:ea typeface="黑体" panose="02010609060101010101" pitchFamily="49" charset="-122"/>
              </a:rPr>
              <a:t>各部门按管理人员（含专业技术人员）和技能操作人员分类考核，</a:t>
            </a:r>
            <a:r>
              <a:rPr lang="zh-CN" altLang="en-US" b="1" dirty="0">
                <a:solidFill>
                  <a:srgbClr val="FF0000"/>
                </a:solidFill>
                <a:latin typeface="黑体" panose="02010609060101010101" pitchFamily="49" charset="-122"/>
                <a:ea typeface="黑体" panose="02010609060101010101" pitchFamily="49" charset="-122"/>
              </a:rPr>
              <a:t>考核结果</a:t>
            </a:r>
            <a:r>
              <a:rPr lang="zh-CN" altLang="en-US" dirty="0">
                <a:solidFill>
                  <a:prstClr val="black"/>
                </a:solidFill>
                <a:latin typeface="黑体" panose="02010609060101010101" pitchFamily="49" charset="-122"/>
                <a:ea typeface="黑体" panose="02010609060101010101" pitchFamily="49" charset="-122"/>
              </a:rPr>
              <a:t>分为</a:t>
            </a:r>
            <a:r>
              <a:rPr lang="zh-CN" altLang="en-US" b="1" dirty="0">
                <a:solidFill>
                  <a:srgbClr val="FF0000"/>
                </a:solidFill>
                <a:latin typeface="黑体" panose="02010609060101010101" pitchFamily="49" charset="-122"/>
                <a:ea typeface="黑体" panose="02010609060101010101" pitchFamily="49" charset="-122"/>
              </a:rPr>
              <a:t>优秀、良好、合格、不合格四个级档</a:t>
            </a:r>
            <a:r>
              <a:rPr lang="zh-CN" altLang="en-US" b="1" dirty="0" smtClean="0">
                <a:solidFill>
                  <a:srgbClr val="FF0000"/>
                </a:solidFill>
                <a:latin typeface="黑体" panose="02010609060101010101" pitchFamily="49" charset="-122"/>
                <a:ea typeface="黑体" panose="02010609060101010101" pitchFamily="49" charset="-122"/>
              </a:rPr>
              <a:t>。优秀</a:t>
            </a:r>
            <a:r>
              <a:rPr lang="zh-CN" altLang="en-US" b="1" dirty="0">
                <a:solidFill>
                  <a:srgbClr val="FF0000"/>
                </a:solidFill>
                <a:latin typeface="黑体" panose="02010609060101010101" pitchFamily="49" charset="-122"/>
                <a:ea typeface="黑体" panose="02010609060101010101" pitchFamily="49" charset="-122"/>
              </a:rPr>
              <a:t>级档</a:t>
            </a:r>
            <a:r>
              <a:rPr lang="zh-CN" altLang="en-US" dirty="0">
                <a:solidFill>
                  <a:prstClr val="black"/>
                </a:solidFill>
                <a:latin typeface="黑体" panose="02010609060101010101" pitchFamily="49" charset="-122"/>
                <a:ea typeface="黑体" panose="02010609060101010101" pitchFamily="49" charset="-122"/>
              </a:rPr>
              <a:t>的比例不得超过本部门参加年度考核总人数的</a:t>
            </a:r>
            <a:r>
              <a:rPr lang="en-US" altLang="zh-CN" b="1" dirty="0">
                <a:solidFill>
                  <a:srgbClr val="FF0000"/>
                </a:solidFill>
                <a:latin typeface="黑体" panose="02010609060101010101" pitchFamily="49" charset="-122"/>
                <a:ea typeface="黑体" panose="02010609060101010101" pitchFamily="49" charset="-122"/>
              </a:rPr>
              <a:t>20%</a:t>
            </a:r>
            <a:r>
              <a:rPr lang="zh-CN" altLang="en-US" dirty="0">
                <a:solidFill>
                  <a:prstClr val="black"/>
                </a:solidFill>
                <a:latin typeface="黑体" panose="02010609060101010101" pitchFamily="49" charset="-122"/>
                <a:ea typeface="黑体" panose="02010609060101010101" pitchFamily="49" charset="-122"/>
              </a:rPr>
              <a:t>，</a:t>
            </a:r>
            <a:r>
              <a:rPr lang="zh-CN" altLang="en-US" b="1" dirty="0">
                <a:solidFill>
                  <a:srgbClr val="FF0000"/>
                </a:solidFill>
                <a:latin typeface="黑体" panose="02010609060101010101" pitchFamily="49" charset="-122"/>
                <a:ea typeface="黑体" panose="02010609060101010101" pitchFamily="49" charset="-122"/>
              </a:rPr>
              <a:t>良好级档</a:t>
            </a:r>
            <a:r>
              <a:rPr lang="zh-CN" altLang="en-US" dirty="0">
                <a:solidFill>
                  <a:prstClr val="black"/>
                </a:solidFill>
                <a:latin typeface="黑体" panose="02010609060101010101" pitchFamily="49" charset="-122"/>
                <a:ea typeface="黑体" panose="02010609060101010101" pitchFamily="49" charset="-122"/>
              </a:rPr>
              <a:t>的比例不超过</a:t>
            </a:r>
            <a:r>
              <a:rPr lang="en-US" altLang="zh-CN" b="1" dirty="0">
                <a:solidFill>
                  <a:srgbClr val="FF0000"/>
                </a:solidFill>
                <a:latin typeface="黑体" panose="02010609060101010101" pitchFamily="49" charset="-122"/>
                <a:ea typeface="黑体" panose="02010609060101010101" pitchFamily="49" charset="-122"/>
              </a:rPr>
              <a:t>30%</a:t>
            </a:r>
            <a:r>
              <a:rPr lang="zh-CN" altLang="en-US" b="1" dirty="0" smtClean="0">
                <a:solidFill>
                  <a:srgbClr val="FF0000"/>
                </a:solidFill>
                <a:latin typeface="黑体" panose="02010609060101010101" pitchFamily="49" charset="-122"/>
                <a:ea typeface="黑体" panose="02010609060101010101" pitchFamily="49" charset="-122"/>
              </a:rPr>
              <a:t>。</a:t>
            </a:r>
            <a:endParaRPr lang="en-US" altLang="zh-CN" b="1" dirty="0" smtClean="0">
              <a:solidFill>
                <a:srgbClr val="FF0000"/>
              </a:solidFill>
              <a:latin typeface="黑体" panose="02010609060101010101" pitchFamily="49" charset="-122"/>
              <a:ea typeface="黑体" panose="02010609060101010101" pitchFamily="49" charset="-122"/>
            </a:endParaRPr>
          </a:p>
          <a:p>
            <a:pPr>
              <a:lnSpc>
                <a:spcPct val="200000"/>
              </a:lnSpc>
            </a:pPr>
            <a:r>
              <a:rPr lang="zh-CN" altLang="en-US" b="1" dirty="0">
                <a:solidFill>
                  <a:prstClr val="black"/>
                </a:solidFill>
                <a:latin typeface="黑体" panose="02010609060101010101" pitchFamily="49" charset="-122"/>
                <a:ea typeface="黑体" panose="02010609060101010101" pitchFamily="49" charset="-122"/>
              </a:rPr>
              <a:t>（三）</a:t>
            </a:r>
            <a:r>
              <a:rPr lang="zh-CN" altLang="en-US" b="1" dirty="0" smtClean="0">
                <a:solidFill>
                  <a:prstClr val="black"/>
                </a:solidFill>
                <a:latin typeface="黑体" panose="02010609060101010101" pitchFamily="49" charset="-122"/>
                <a:ea typeface="黑体" panose="02010609060101010101" pitchFamily="49" charset="-122"/>
              </a:rPr>
              <a:t>、</a:t>
            </a:r>
            <a:r>
              <a:rPr lang="zh-CN" altLang="en-US" dirty="0" smtClean="0">
                <a:solidFill>
                  <a:prstClr val="black"/>
                </a:solidFill>
                <a:latin typeface="黑体" panose="02010609060101010101" pitchFamily="49" charset="-122"/>
                <a:ea typeface="黑体" panose="02010609060101010101" pitchFamily="49" charset="-122"/>
              </a:rPr>
              <a:t>得分</a:t>
            </a:r>
            <a:r>
              <a:rPr lang="zh-CN" altLang="en-US" dirty="0">
                <a:solidFill>
                  <a:prstClr val="black"/>
                </a:solidFill>
                <a:latin typeface="黑体" panose="02010609060101010101" pitchFamily="49" charset="-122"/>
                <a:ea typeface="黑体" panose="02010609060101010101" pitchFamily="49" charset="-122"/>
              </a:rPr>
              <a:t>在</a:t>
            </a:r>
            <a:r>
              <a:rPr lang="en-US" altLang="zh-CN" dirty="0">
                <a:solidFill>
                  <a:prstClr val="black"/>
                </a:solidFill>
                <a:latin typeface="黑体" panose="02010609060101010101" pitchFamily="49" charset="-122"/>
                <a:ea typeface="黑体" panose="02010609060101010101" pitchFamily="49" charset="-122"/>
              </a:rPr>
              <a:t>60</a:t>
            </a:r>
            <a:r>
              <a:rPr lang="zh-CN" altLang="en-US" dirty="0">
                <a:solidFill>
                  <a:prstClr val="black"/>
                </a:solidFill>
                <a:latin typeface="黑体" panose="02010609060101010101" pitchFamily="49" charset="-122"/>
                <a:ea typeface="黑体" panose="02010609060101010101" pitchFamily="49" charset="-122"/>
              </a:rPr>
              <a:t>分以下的</a:t>
            </a:r>
            <a:r>
              <a:rPr lang="zh-CN" altLang="en-US" dirty="0" smtClean="0">
                <a:solidFill>
                  <a:prstClr val="black"/>
                </a:solidFill>
                <a:latin typeface="黑体" panose="02010609060101010101" pitchFamily="49" charset="-122"/>
                <a:ea typeface="黑体" panose="02010609060101010101" pitchFamily="49" charset="-122"/>
              </a:rPr>
              <a:t>、违反规定</a:t>
            </a:r>
            <a:r>
              <a:rPr lang="zh-CN" altLang="en-US" dirty="0">
                <a:solidFill>
                  <a:prstClr val="black"/>
                </a:solidFill>
                <a:latin typeface="黑体" panose="02010609060101010101" pitchFamily="49" charset="-122"/>
                <a:ea typeface="黑体" panose="02010609060101010101" pitchFamily="49" charset="-122"/>
              </a:rPr>
              <a:t>受到违纪告诫以上惩处的、因本人责任发生事故造成重大经济损失的、工作消极未能履行岗位职责的，各部门可结合其工作绩效和工作表现，将</a:t>
            </a:r>
            <a:r>
              <a:rPr lang="zh-CN" altLang="en-US" b="1" dirty="0">
                <a:solidFill>
                  <a:srgbClr val="FF0000"/>
                </a:solidFill>
                <a:latin typeface="黑体" panose="02010609060101010101" pitchFamily="49" charset="-122"/>
                <a:ea typeface="黑体" panose="02010609060101010101" pitchFamily="49" charset="-122"/>
              </a:rPr>
              <a:t>年度考核结果直接确定为“不合格”档。</a:t>
            </a:r>
            <a:endParaRPr lang="en-US" altLang="zh-CN" b="1" dirty="0" smtClean="0">
              <a:solidFill>
                <a:srgbClr val="FF0000"/>
              </a:solidFill>
              <a:latin typeface="黑体" panose="02010609060101010101" pitchFamily="49" charset="-122"/>
              <a:ea typeface="黑体" panose="02010609060101010101" pitchFamily="49" charset="-122"/>
            </a:endParaRPr>
          </a:p>
          <a:p>
            <a:pPr>
              <a:lnSpc>
                <a:spcPct val="200000"/>
              </a:lnSpc>
            </a:pPr>
            <a:r>
              <a:rPr lang="zh-CN" altLang="en-US" b="1" dirty="0">
                <a:solidFill>
                  <a:prstClr val="black"/>
                </a:solidFill>
                <a:latin typeface="黑体" panose="02010609060101010101" pitchFamily="49" charset="-122"/>
                <a:ea typeface="黑体" panose="02010609060101010101" pitchFamily="49" charset="-122"/>
              </a:rPr>
              <a:t>（四）、</a:t>
            </a:r>
            <a:r>
              <a:rPr lang="zh-CN" altLang="en-US" dirty="0">
                <a:solidFill>
                  <a:prstClr val="black"/>
                </a:solidFill>
                <a:latin typeface="黑体" panose="02010609060101010101" pitchFamily="49" charset="-122"/>
                <a:ea typeface="黑体" panose="02010609060101010101" pitchFamily="49" charset="-122"/>
              </a:rPr>
              <a:t>各部门可根据考核分工和本部门实际</a:t>
            </a:r>
            <a:r>
              <a:rPr lang="zh-CN" altLang="en-US" dirty="0" smtClean="0">
                <a:solidFill>
                  <a:prstClr val="black"/>
                </a:solidFill>
                <a:latin typeface="黑体" panose="02010609060101010101" pitchFamily="49" charset="-122"/>
                <a:ea typeface="黑体" panose="02010609060101010101" pitchFamily="49" charset="-122"/>
              </a:rPr>
              <a:t>，制定</a:t>
            </a:r>
            <a:r>
              <a:rPr lang="zh-CN" altLang="en-US" dirty="0">
                <a:solidFill>
                  <a:prstClr val="black"/>
                </a:solidFill>
                <a:latin typeface="黑体" panose="02010609060101010101" pitchFamily="49" charset="-122"/>
                <a:ea typeface="黑体" panose="02010609060101010101" pitchFamily="49" charset="-122"/>
              </a:rPr>
              <a:t>具体实施细则。</a:t>
            </a:r>
            <a:endParaRPr lang="en-US" altLang="zh-CN" dirty="0" smtClean="0">
              <a:solidFill>
                <a:prstClr val="black"/>
              </a:solidFill>
              <a:latin typeface="黑体" panose="02010609060101010101" pitchFamily="49" charset="-122"/>
              <a:ea typeface="黑体" panose="02010609060101010101" pitchFamily="49" charset="-122"/>
            </a:endParaRPr>
          </a:p>
          <a:p>
            <a:pPr>
              <a:lnSpc>
                <a:spcPct val="150000"/>
              </a:lnSpc>
            </a:pPr>
            <a:endParaRPr lang="en-US" altLang="zh-CN" sz="1600" dirty="0">
              <a:solidFill>
                <a:prstClr val="black"/>
              </a:solidFill>
              <a:latin typeface="黑体" panose="02010609060101010101" pitchFamily="49" charset="-122"/>
              <a:ea typeface="黑体" panose="02010609060101010101" pitchFamily="49" charset="-122"/>
            </a:endParaRPr>
          </a:p>
          <a:p>
            <a:pPr>
              <a:lnSpc>
                <a:spcPct val="150000"/>
              </a:lnSpc>
            </a:pPr>
            <a:endParaRPr lang="en-US" altLang="zh-CN" sz="1600" dirty="0" smtClean="0">
              <a:solidFill>
                <a:prstClr val="black"/>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01321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10" y="1449730"/>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一</a:t>
            </a:r>
            <a:r>
              <a:rPr lang="zh-CN" altLang="en-US" sz="2400" b="1" kern="0" dirty="0">
                <a:solidFill>
                  <a:prstClr val="black"/>
                </a:solidFill>
                <a:latin typeface="微软雅黑" panose="020B0503020204020204" charset="-122"/>
                <a:ea typeface="微软雅黑" panose="020B0503020204020204" charset="-122"/>
              </a:rPr>
              <a:t>、休假与假期</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5931691" y="451885"/>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483389" y="1735022"/>
            <a:ext cx="10896604" cy="5124480"/>
          </a:xfrm>
          <a:prstGeom prst="rect">
            <a:avLst/>
          </a:prstGeom>
        </p:spPr>
        <p:txBody>
          <a:bodyPr wrap="square">
            <a:spAutoFit/>
          </a:bodyPr>
          <a:lstStyle/>
          <a:p>
            <a:pPr>
              <a:lnSpc>
                <a:spcPct val="150000"/>
              </a:lnSpc>
            </a:pPr>
            <a:r>
              <a:rPr lang="zh-CN" altLang="en-US" sz="2000" b="1" dirty="0">
                <a:solidFill>
                  <a:prstClr val="black"/>
                </a:solidFill>
                <a:latin typeface="黑体" panose="02010609060101010101" pitchFamily="49" charset="-122"/>
                <a:ea typeface="黑体" panose="02010609060101010101" pitchFamily="49" charset="-122"/>
              </a:rPr>
              <a:t>（三）带薪年休假</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3 </a:t>
            </a:r>
            <a:r>
              <a:rPr lang="zh-CN" altLang="zh-CN" dirty="0" smtClean="0">
                <a:solidFill>
                  <a:prstClr val="black"/>
                </a:solidFill>
                <a:latin typeface="宋体" panose="02010600030101010101" pitchFamily="2" charset="-122"/>
              </a:rPr>
              <a:t>员工</a:t>
            </a:r>
            <a:r>
              <a:rPr lang="zh-CN" altLang="zh-CN" dirty="0">
                <a:solidFill>
                  <a:prstClr val="black"/>
                </a:solidFill>
                <a:latin typeface="宋体" panose="02010600030101010101" pitchFamily="2" charset="-122"/>
              </a:rPr>
              <a:t>当</a:t>
            </a:r>
            <a:r>
              <a:rPr lang="zh-CN" altLang="zh-CN" dirty="0" smtClean="0">
                <a:solidFill>
                  <a:prstClr val="black"/>
                </a:solidFill>
                <a:latin typeface="宋体" panose="02010600030101010101" pitchFamily="2" charset="-122"/>
              </a:rPr>
              <a:t>年度年</a:t>
            </a:r>
            <a:r>
              <a:rPr lang="zh-CN" altLang="zh-CN" dirty="0">
                <a:solidFill>
                  <a:prstClr val="black"/>
                </a:solidFill>
                <a:latin typeface="宋体" panose="02010600030101010101" pitchFamily="2" charset="-122"/>
              </a:rPr>
              <a:t>休假天数，按照员工在公司当年度工作日历天数折算确定，</a:t>
            </a:r>
            <a:r>
              <a:rPr lang="zh-CN" altLang="zh-CN" b="1" dirty="0">
                <a:solidFill>
                  <a:prstClr val="black"/>
                </a:solidFill>
                <a:latin typeface="宋体" panose="02010600030101010101" pitchFamily="2" charset="-122"/>
              </a:rPr>
              <a:t>折算后日期小于半天的分数应予忽略，而日期分数为半天或以上者，须视为一天。</a:t>
            </a:r>
          </a:p>
          <a:p>
            <a:pPr>
              <a:lnSpc>
                <a:spcPct val="150000"/>
              </a:lnSpc>
            </a:pPr>
            <a:r>
              <a:rPr lang="en-US" altLang="zh-CN" dirty="0" smtClean="0">
                <a:solidFill>
                  <a:prstClr val="black"/>
                </a:solidFill>
                <a:latin typeface="宋体" panose="02010600030101010101" pitchFamily="2" charset="-122"/>
              </a:rPr>
              <a:t>4 </a:t>
            </a:r>
            <a:r>
              <a:rPr lang="zh-CN" altLang="zh-CN" dirty="0" smtClean="0">
                <a:solidFill>
                  <a:prstClr val="black"/>
                </a:solidFill>
                <a:latin typeface="宋体" panose="02010600030101010101" pitchFamily="2" charset="-122"/>
              </a:rPr>
              <a:t>员工</a:t>
            </a:r>
            <a:r>
              <a:rPr lang="zh-CN" altLang="zh-CN" dirty="0">
                <a:solidFill>
                  <a:prstClr val="black"/>
                </a:solidFill>
                <a:latin typeface="宋体" panose="02010600030101010101" pitchFamily="2" charset="-122"/>
              </a:rPr>
              <a:t>当年累计</a:t>
            </a:r>
            <a:r>
              <a:rPr lang="zh-CN" altLang="zh-CN" b="1" dirty="0">
                <a:solidFill>
                  <a:srgbClr val="FF0000"/>
                </a:solidFill>
                <a:latin typeface="宋体" panose="02010600030101010101" pitchFamily="2" charset="-122"/>
              </a:rPr>
              <a:t>请病假超过</a:t>
            </a:r>
            <a:r>
              <a:rPr lang="en-US" altLang="zh-CN" b="1" dirty="0">
                <a:solidFill>
                  <a:srgbClr val="FF0000"/>
                </a:solidFill>
                <a:latin typeface="宋体" panose="02010600030101010101" pitchFamily="2" charset="-122"/>
              </a:rPr>
              <a:t>1</a:t>
            </a:r>
            <a:r>
              <a:rPr lang="zh-CN" altLang="zh-CN" b="1" dirty="0">
                <a:solidFill>
                  <a:srgbClr val="FF0000"/>
                </a:solidFill>
                <a:latin typeface="宋体" panose="02010600030101010101" pitchFamily="2" charset="-122"/>
              </a:rPr>
              <a:t>个月及以上的</a:t>
            </a:r>
            <a:r>
              <a:rPr lang="zh-CN" altLang="zh-CN" dirty="0">
                <a:solidFill>
                  <a:prstClr val="black"/>
                </a:solidFill>
                <a:latin typeface="宋体" panose="02010600030101010101" pitchFamily="2" charset="-122"/>
              </a:rPr>
              <a:t>，按年度出勤月数折算当年应休年休假天数。</a:t>
            </a:r>
          </a:p>
          <a:p>
            <a:pPr>
              <a:lnSpc>
                <a:spcPct val="150000"/>
              </a:lnSpc>
            </a:pPr>
            <a:r>
              <a:rPr lang="en-US" altLang="zh-CN" dirty="0" smtClean="0">
                <a:solidFill>
                  <a:prstClr val="black"/>
                </a:solidFill>
                <a:latin typeface="宋体" panose="02010600030101010101" pitchFamily="2" charset="-122"/>
              </a:rPr>
              <a:t>5 </a:t>
            </a:r>
            <a:r>
              <a:rPr lang="zh-CN" altLang="zh-CN" dirty="0" smtClean="0">
                <a:solidFill>
                  <a:prstClr val="black"/>
                </a:solidFill>
                <a:latin typeface="宋体" panose="02010600030101010101" pitchFamily="2" charset="-122"/>
              </a:rPr>
              <a:t>当</a:t>
            </a:r>
            <a:r>
              <a:rPr lang="zh-CN" altLang="zh-CN" dirty="0">
                <a:solidFill>
                  <a:prstClr val="black"/>
                </a:solidFill>
                <a:latin typeface="宋体" panose="02010600030101010101" pitchFamily="2" charset="-122"/>
              </a:rPr>
              <a:t>年度年休假未使用完的，</a:t>
            </a:r>
            <a:r>
              <a:rPr lang="zh-CN" altLang="zh-CN" b="1" dirty="0">
                <a:solidFill>
                  <a:srgbClr val="FF0000"/>
                </a:solidFill>
                <a:latin typeface="宋体" panose="02010600030101010101" pitchFamily="2" charset="-122"/>
              </a:rPr>
              <a:t>可保留</a:t>
            </a:r>
            <a:r>
              <a:rPr lang="en-US" altLang="zh-CN" b="1" dirty="0">
                <a:solidFill>
                  <a:srgbClr val="FF0000"/>
                </a:solidFill>
                <a:latin typeface="宋体" panose="02010600030101010101" pitchFamily="2" charset="-122"/>
              </a:rPr>
              <a:t>5</a:t>
            </a:r>
            <a:r>
              <a:rPr lang="zh-CN" altLang="zh-CN" b="1" dirty="0">
                <a:solidFill>
                  <a:srgbClr val="FF0000"/>
                </a:solidFill>
                <a:latin typeface="宋体" panose="02010600030101010101" pitchFamily="2" charset="-122"/>
              </a:rPr>
              <a:t>天至次年</a:t>
            </a:r>
            <a:r>
              <a:rPr lang="en-US" altLang="zh-CN" b="1" dirty="0">
                <a:solidFill>
                  <a:srgbClr val="FF0000"/>
                </a:solidFill>
                <a:latin typeface="宋体" panose="02010600030101010101" pitchFamily="2" charset="-122"/>
              </a:rPr>
              <a:t>3</a:t>
            </a:r>
            <a:r>
              <a:rPr lang="zh-CN" altLang="zh-CN" b="1" dirty="0">
                <a:solidFill>
                  <a:srgbClr val="FF0000"/>
                </a:solidFill>
                <a:latin typeface="宋体" panose="02010600030101010101" pitchFamily="2" charset="-122"/>
              </a:rPr>
              <a:t>月。</a:t>
            </a:r>
          </a:p>
          <a:p>
            <a:pPr>
              <a:lnSpc>
                <a:spcPct val="150000"/>
              </a:lnSpc>
            </a:pPr>
            <a:r>
              <a:rPr lang="en-US" altLang="zh-CN" dirty="0" smtClean="0">
                <a:solidFill>
                  <a:prstClr val="black"/>
                </a:solidFill>
                <a:latin typeface="宋体" panose="02010600030101010101" pitchFamily="2" charset="-122"/>
              </a:rPr>
              <a:t>6 </a:t>
            </a:r>
            <a:r>
              <a:rPr lang="zh-CN" altLang="zh-CN" dirty="0" smtClean="0">
                <a:solidFill>
                  <a:prstClr val="black"/>
                </a:solidFill>
                <a:latin typeface="宋体" panose="02010600030101010101" pitchFamily="2" charset="-122"/>
              </a:rPr>
              <a:t>年</a:t>
            </a:r>
            <a:r>
              <a:rPr lang="zh-CN" altLang="zh-CN" dirty="0">
                <a:solidFill>
                  <a:prstClr val="black"/>
                </a:solidFill>
                <a:latin typeface="宋体" panose="02010600030101010101" pitchFamily="2" charset="-122"/>
              </a:rPr>
              <a:t>休假中必须有部分连续使用，</a:t>
            </a:r>
            <a:r>
              <a:rPr lang="zh-CN" altLang="zh-CN" dirty="0">
                <a:solidFill>
                  <a:srgbClr val="FF0000"/>
                </a:solidFill>
                <a:latin typeface="宋体" panose="02010600030101010101" pitchFamily="2" charset="-122"/>
              </a:rPr>
              <a:t>职级</a:t>
            </a:r>
            <a:r>
              <a:rPr lang="en-US" altLang="zh-CN" dirty="0">
                <a:solidFill>
                  <a:srgbClr val="FF0000"/>
                </a:solidFill>
                <a:latin typeface="宋体" panose="02010600030101010101" pitchFamily="2" charset="-122"/>
              </a:rPr>
              <a:t>1-3</a:t>
            </a:r>
            <a:r>
              <a:rPr lang="zh-CN" altLang="zh-CN" dirty="0">
                <a:solidFill>
                  <a:srgbClr val="FF0000"/>
                </a:solidFill>
                <a:latin typeface="宋体" panose="02010600030101010101" pitchFamily="2" charset="-122"/>
              </a:rPr>
              <a:t>级、</a:t>
            </a:r>
            <a:r>
              <a:rPr lang="en-US" altLang="zh-CN" dirty="0">
                <a:solidFill>
                  <a:srgbClr val="FF0000"/>
                </a:solidFill>
                <a:latin typeface="宋体" panose="02010600030101010101" pitchFamily="2" charset="-122"/>
              </a:rPr>
              <a:t>4-6</a:t>
            </a:r>
            <a:r>
              <a:rPr lang="zh-CN" altLang="zh-CN" dirty="0">
                <a:solidFill>
                  <a:srgbClr val="FF0000"/>
                </a:solidFill>
                <a:latin typeface="宋体" panose="02010600030101010101" pitchFamily="2" charset="-122"/>
              </a:rPr>
              <a:t>级、</a:t>
            </a:r>
            <a:r>
              <a:rPr lang="en-US" altLang="zh-CN" dirty="0">
                <a:solidFill>
                  <a:srgbClr val="FF0000"/>
                </a:solidFill>
                <a:latin typeface="宋体" panose="02010600030101010101" pitchFamily="2" charset="-122"/>
              </a:rPr>
              <a:t>7-10</a:t>
            </a:r>
            <a:r>
              <a:rPr lang="zh-CN" altLang="zh-CN" dirty="0">
                <a:solidFill>
                  <a:srgbClr val="FF0000"/>
                </a:solidFill>
                <a:latin typeface="宋体" panose="02010600030101010101" pitchFamily="2" charset="-122"/>
              </a:rPr>
              <a:t>级的员工，</a:t>
            </a:r>
            <a:r>
              <a:rPr lang="zh-CN" altLang="zh-CN" b="1" dirty="0">
                <a:solidFill>
                  <a:srgbClr val="FF0000"/>
                </a:solidFill>
                <a:latin typeface="宋体" panose="02010600030101010101" pitchFamily="2" charset="-122"/>
              </a:rPr>
              <a:t>连续使用年休假天数依次为</a:t>
            </a:r>
            <a:r>
              <a:rPr lang="en-US" altLang="zh-CN" b="1" dirty="0">
                <a:solidFill>
                  <a:srgbClr val="FF0000"/>
                </a:solidFill>
                <a:latin typeface="宋体" panose="02010600030101010101" pitchFamily="2" charset="-122"/>
              </a:rPr>
              <a:t>5</a:t>
            </a:r>
            <a:r>
              <a:rPr lang="zh-CN" altLang="zh-CN" b="1" dirty="0">
                <a:solidFill>
                  <a:srgbClr val="FF0000"/>
                </a:solidFill>
                <a:latin typeface="宋体" panose="02010600030101010101" pitchFamily="2" charset="-122"/>
              </a:rPr>
              <a:t>天、</a:t>
            </a:r>
            <a:r>
              <a:rPr lang="en-US" altLang="zh-CN" b="1" dirty="0">
                <a:solidFill>
                  <a:srgbClr val="FF0000"/>
                </a:solidFill>
                <a:latin typeface="宋体" panose="02010600030101010101" pitchFamily="2" charset="-122"/>
              </a:rPr>
              <a:t>10</a:t>
            </a:r>
            <a:r>
              <a:rPr lang="zh-CN" altLang="zh-CN" b="1" dirty="0" smtClean="0">
                <a:solidFill>
                  <a:srgbClr val="FF0000"/>
                </a:solidFill>
                <a:latin typeface="宋体" panose="02010600030101010101" pitchFamily="2" charset="-122"/>
              </a:rPr>
              <a:t>天</a:t>
            </a:r>
            <a:r>
              <a:rPr lang="zh-CN" altLang="zh-CN" b="1" dirty="0">
                <a:solidFill>
                  <a:srgbClr val="FF0000"/>
                </a:solidFill>
                <a:latin typeface="宋体" panose="02010600030101010101" pitchFamily="2" charset="-122"/>
              </a:rPr>
              <a:t>、</a:t>
            </a:r>
            <a:r>
              <a:rPr lang="en-US" altLang="zh-CN" b="1" dirty="0">
                <a:solidFill>
                  <a:srgbClr val="FF0000"/>
                </a:solidFill>
                <a:latin typeface="宋体" panose="02010600030101010101" pitchFamily="2" charset="-122"/>
              </a:rPr>
              <a:t>15</a:t>
            </a:r>
            <a:r>
              <a:rPr lang="zh-CN" altLang="zh-CN" b="1" dirty="0" smtClean="0">
                <a:solidFill>
                  <a:srgbClr val="FF0000"/>
                </a:solidFill>
                <a:latin typeface="宋体" panose="02010600030101010101" pitchFamily="2" charset="-122"/>
              </a:rPr>
              <a:t>天</a:t>
            </a:r>
            <a:r>
              <a:rPr lang="zh-CN" altLang="en-US" b="1" dirty="0">
                <a:solidFill>
                  <a:srgbClr val="FF0000"/>
                </a:solidFill>
                <a:latin typeface="宋体" panose="02010600030101010101" pitchFamily="2" charset="-122"/>
              </a:rPr>
              <a:t>。</a:t>
            </a:r>
            <a:endParaRPr lang="zh-CN" altLang="zh-CN" b="1" dirty="0">
              <a:solidFill>
                <a:srgbClr val="FF0000"/>
              </a:solidFill>
              <a:latin typeface="宋体" panose="02010600030101010101" pitchFamily="2" charset="-122"/>
            </a:endParaRPr>
          </a:p>
          <a:p>
            <a:pPr>
              <a:lnSpc>
                <a:spcPct val="150000"/>
              </a:lnSpc>
            </a:pPr>
            <a:r>
              <a:rPr lang="en-US" altLang="zh-CN" dirty="0" smtClean="0">
                <a:solidFill>
                  <a:prstClr val="black"/>
                </a:solidFill>
                <a:latin typeface="宋体" panose="02010600030101010101" pitchFamily="2" charset="-122"/>
              </a:rPr>
              <a:t>7 </a:t>
            </a:r>
            <a:r>
              <a:rPr lang="zh-CN" altLang="en-US" b="1" dirty="0" smtClean="0">
                <a:solidFill>
                  <a:srgbClr val="FF0000"/>
                </a:solidFill>
                <a:latin typeface="宋体" panose="02010600030101010101" pitchFamily="2" charset="-122"/>
              </a:rPr>
              <a:t>单</a:t>
            </a:r>
            <a:r>
              <a:rPr lang="zh-CN" altLang="zh-CN" b="1" dirty="0" smtClean="0">
                <a:solidFill>
                  <a:srgbClr val="FF0000"/>
                </a:solidFill>
                <a:latin typeface="宋体" panose="02010600030101010101" pitchFamily="2" charset="-122"/>
              </a:rPr>
              <a:t>次</a:t>
            </a:r>
            <a:r>
              <a:rPr lang="zh-CN" altLang="zh-CN" b="1" dirty="0">
                <a:solidFill>
                  <a:srgbClr val="FF0000"/>
                </a:solidFill>
                <a:latin typeface="宋体" panose="02010600030101010101" pitchFamily="2" charset="-122"/>
              </a:rPr>
              <a:t>休假天数应不少于</a:t>
            </a:r>
            <a:r>
              <a:rPr lang="en-US" altLang="zh-CN" b="1" dirty="0">
                <a:solidFill>
                  <a:srgbClr val="FF0000"/>
                </a:solidFill>
                <a:latin typeface="宋体" panose="02010600030101010101" pitchFamily="2" charset="-122"/>
              </a:rPr>
              <a:t>1</a:t>
            </a:r>
            <a:r>
              <a:rPr lang="zh-CN" altLang="zh-CN" b="1" dirty="0">
                <a:solidFill>
                  <a:srgbClr val="FF0000"/>
                </a:solidFill>
                <a:latin typeface="宋体" panose="02010600030101010101" pitchFamily="2" charset="-122"/>
              </a:rPr>
              <a:t>天。</a:t>
            </a:r>
          </a:p>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a:t>
            </a:r>
            <a:r>
              <a:rPr lang="zh-CN" altLang="en-US" sz="2000" b="1" dirty="0">
                <a:solidFill>
                  <a:prstClr val="black"/>
                </a:solidFill>
                <a:latin typeface="黑体" panose="02010609060101010101" pitchFamily="49" charset="-122"/>
                <a:ea typeface="黑体" panose="02010609060101010101" pitchFamily="49" charset="-122"/>
              </a:rPr>
              <a:t>四）</a:t>
            </a:r>
            <a:r>
              <a:rPr lang="zh-CN" altLang="en-US" sz="2000" b="1" dirty="0" smtClean="0">
                <a:solidFill>
                  <a:prstClr val="black"/>
                </a:solidFill>
                <a:latin typeface="黑体" panose="02010609060101010101" pitchFamily="49" charset="-122"/>
                <a:ea typeface="黑体" panose="02010609060101010101" pitchFamily="49" charset="-122"/>
              </a:rPr>
              <a:t>事假</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1 </a:t>
            </a:r>
            <a:r>
              <a:rPr lang="zh-CN" altLang="en-US" dirty="0" smtClean="0">
                <a:solidFill>
                  <a:prstClr val="black"/>
                </a:solidFill>
                <a:latin typeface="宋体" panose="02010600030101010101" pitchFamily="2" charset="-122"/>
              </a:rPr>
              <a:t>员工</a:t>
            </a:r>
            <a:r>
              <a:rPr lang="zh-CN" altLang="en-US" dirty="0">
                <a:solidFill>
                  <a:prstClr val="black"/>
                </a:solidFill>
                <a:latin typeface="宋体" panose="02010600030101010101" pitchFamily="2" charset="-122"/>
              </a:rPr>
              <a:t>试用期结束后，遇有紧急事情需要</a:t>
            </a:r>
            <a:r>
              <a:rPr lang="zh-CN" altLang="en-US" dirty="0" smtClean="0">
                <a:solidFill>
                  <a:prstClr val="black"/>
                </a:solidFill>
                <a:latin typeface="宋体" panose="02010600030101010101" pitchFamily="2" charset="-122"/>
              </a:rPr>
              <a:t>处理，</a:t>
            </a:r>
            <a:r>
              <a:rPr lang="zh-CN" altLang="en-US" dirty="0">
                <a:solidFill>
                  <a:prstClr val="black"/>
                </a:solidFill>
                <a:latin typeface="宋体" panose="02010600030101010101" pitchFamily="2" charset="-122"/>
              </a:rPr>
              <a:t>可请事假</a:t>
            </a:r>
            <a:r>
              <a:rPr lang="zh-CN" altLang="en-US" dirty="0" smtClean="0">
                <a:solidFill>
                  <a:prstClr val="black"/>
                </a:solidFill>
                <a:latin typeface="宋体" panose="02010600030101010101" pitchFamily="2" charset="-122"/>
              </a:rPr>
              <a:t>。</a:t>
            </a:r>
            <a:endParaRPr lang="zh-CN" altLang="en-US" dirty="0">
              <a:solidFill>
                <a:prstClr val="black"/>
              </a:solidFill>
              <a:latin typeface="宋体" panose="02010600030101010101" pitchFamily="2" charset="-122"/>
            </a:endParaRPr>
          </a:p>
          <a:p>
            <a:pPr>
              <a:lnSpc>
                <a:spcPct val="150000"/>
              </a:lnSpc>
            </a:pPr>
            <a:r>
              <a:rPr lang="en-US" altLang="zh-CN" dirty="0" smtClean="0">
                <a:solidFill>
                  <a:prstClr val="black"/>
                </a:solidFill>
                <a:latin typeface="宋体" panose="02010600030101010101" pitchFamily="2" charset="-122"/>
              </a:rPr>
              <a:t>2 </a:t>
            </a:r>
            <a:r>
              <a:rPr lang="zh-CN" altLang="en-US" dirty="0" smtClean="0">
                <a:solidFill>
                  <a:prstClr val="black"/>
                </a:solidFill>
                <a:latin typeface="宋体" panose="02010600030101010101" pitchFamily="2" charset="-122"/>
              </a:rPr>
              <a:t>事假</a:t>
            </a:r>
            <a:r>
              <a:rPr lang="zh-CN" altLang="en-US" dirty="0">
                <a:solidFill>
                  <a:prstClr val="black"/>
                </a:solidFill>
                <a:latin typeface="宋体" panose="02010600030101010101" pitchFamily="2" charset="-122"/>
              </a:rPr>
              <a:t>期间，薪酬按天计扣</a:t>
            </a:r>
            <a:r>
              <a:rPr lang="zh-CN" altLang="en-US" dirty="0" smtClean="0">
                <a:solidFill>
                  <a:prstClr val="black"/>
                </a:solidFill>
                <a:latin typeface="宋体" panose="02010600030101010101" pitchFamily="2" charset="-122"/>
              </a:rPr>
              <a:t>。</a:t>
            </a:r>
            <a:endParaRPr lang="en-US" altLang="zh-CN" b="1" dirty="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p:txBody>
      </p:sp>
    </p:spTree>
    <p:extLst>
      <p:ext uri="{BB962C8B-B14F-4D97-AF65-F5344CB8AC3E}">
        <p14:creationId xmlns:p14="http://schemas.microsoft.com/office/powerpoint/2010/main" val="179741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101884" y="472350"/>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员工年度绩效考核管理规定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662700" y="1490660"/>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三、</a:t>
            </a:r>
            <a:r>
              <a:rPr lang="zh-CN" altLang="en-US" sz="2400" b="1" kern="0" dirty="0">
                <a:solidFill>
                  <a:prstClr val="black"/>
                </a:solidFill>
                <a:latin typeface="微软雅黑" panose="020B0503020204020204" charset="-122"/>
                <a:ea typeface="微软雅黑" panose="020B0503020204020204" charset="-122"/>
              </a:rPr>
              <a:t>考核程序</a:t>
            </a:r>
            <a:endParaRPr lang="en-US" altLang="zh-CN" sz="24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564386" y="2162721"/>
            <a:ext cx="10563158" cy="5139869"/>
          </a:xfrm>
          <a:prstGeom prst="rect">
            <a:avLst/>
          </a:prstGeom>
        </p:spPr>
        <p:txBody>
          <a:bodyPr wrap="square">
            <a:spAutoFit/>
          </a:bodyPr>
          <a:lstStyle/>
          <a:p>
            <a:pPr>
              <a:lnSpc>
                <a:spcPct val="150000"/>
              </a:lnSpc>
            </a:pPr>
            <a:r>
              <a:rPr lang="zh-CN" altLang="en-US" b="1" dirty="0" smtClean="0">
                <a:solidFill>
                  <a:prstClr val="black"/>
                </a:solidFill>
                <a:latin typeface="黑体" panose="02010609060101010101" pitchFamily="49" charset="-122"/>
                <a:ea typeface="黑体" panose="02010609060101010101" pitchFamily="49" charset="-122"/>
              </a:rPr>
              <a:t>（一）、</a:t>
            </a:r>
            <a:r>
              <a:rPr lang="zh-CN" altLang="en-US" b="1" dirty="0" smtClean="0">
                <a:solidFill>
                  <a:srgbClr val="FF0000"/>
                </a:solidFill>
                <a:latin typeface="黑体" panose="02010609060101010101" pitchFamily="49" charset="-122"/>
                <a:ea typeface="黑体" panose="02010609060101010101" pitchFamily="49" charset="-122"/>
              </a:rPr>
              <a:t>当年</a:t>
            </a:r>
            <a:r>
              <a:rPr lang="en-US" altLang="zh-CN" b="1" dirty="0">
                <a:solidFill>
                  <a:srgbClr val="FF0000"/>
                </a:solidFill>
                <a:latin typeface="黑体" panose="02010609060101010101" pitchFamily="49" charset="-122"/>
                <a:ea typeface="黑体" panose="02010609060101010101" pitchFamily="49" charset="-122"/>
              </a:rPr>
              <a:t>12</a:t>
            </a:r>
            <a:r>
              <a:rPr lang="zh-CN" altLang="en-US" b="1" dirty="0">
                <a:solidFill>
                  <a:srgbClr val="FF0000"/>
                </a:solidFill>
                <a:latin typeface="黑体" panose="02010609060101010101" pitchFamily="49" charset="-122"/>
                <a:ea typeface="黑体" panose="02010609060101010101" pitchFamily="49" charset="-122"/>
              </a:rPr>
              <a:t>月份</a:t>
            </a:r>
            <a:r>
              <a:rPr lang="zh-CN" altLang="en-US" dirty="0">
                <a:solidFill>
                  <a:prstClr val="black"/>
                </a:solidFill>
                <a:latin typeface="黑体" panose="02010609060101010101" pitchFamily="49" charset="-122"/>
                <a:ea typeface="黑体" panose="02010609060101010101" pitchFamily="49" charset="-122"/>
              </a:rPr>
              <a:t>，公司下发年度考核通知，各部门布置考核工作</a:t>
            </a:r>
            <a:r>
              <a:rPr lang="zh-CN" altLang="en-US" dirty="0" smtClean="0">
                <a:solidFill>
                  <a:prstClr val="black"/>
                </a:solidFill>
                <a:latin typeface="黑体" panose="02010609060101010101" pitchFamily="49" charset="-122"/>
                <a:ea typeface="黑体" panose="02010609060101010101" pitchFamily="49" charset="-122"/>
              </a:rPr>
              <a:t>。</a:t>
            </a:r>
            <a:endParaRPr lang="en-US" altLang="zh-CN"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（二</a:t>
            </a:r>
            <a:r>
              <a:rPr lang="zh-CN" altLang="en-US" sz="2000" b="1" dirty="0">
                <a:solidFill>
                  <a:prstClr val="black"/>
                </a:solidFill>
                <a:latin typeface="黑体" panose="02010609060101010101" pitchFamily="49" charset="-122"/>
                <a:ea typeface="黑体" panose="02010609060101010101" pitchFamily="49" charset="-122"/>
              </a:rPr>
              <a:t>）、</a:t>
            </a:r>
            <a:r>
              <a:rPr lang="zh-CN" altLang="en-US" dirty="0">
                <a:solidFill>
                  <a:prstClr val="black"/>
                </a:solidFill>
                <a:latin typeface="黑体" panose="02010609060101010101" pitchFamily="49" charset="-122"/>
                <a:ea typeface="黑体" panose="02010609060101010101" pitchFamily="49" charset="-122"/>
              </a:rPr>
              <a:t>年度绩效考核采取</a:t>
            </a:r>
            <a:r>
              <a:rPr lang="zh-CN" altLang="en-US" b="1" dirty="0">
                <a:solidFill>
                  <a:srgbClr val="FF0000"/>
                </a:solidFill>
                <a:latin typeface="黑体" panose="02010609060101010101" pitchFamily="49" charset="-122"/>
                <a:ea typeface="黑体" panose="02010609060101010101" pitchFamily="49" charset="-122"/>
              </a:rPr>
              <a:t>先个人自评</a:t>
            </a:r>
            <a:r>
              <a:rPr lang="zh-CN" altLang="en-US" dirty="0">
                <a:solidFill>
                  <a:prstClr val="black"/>
                </a:solidFill>
                <a:latin typeface="黑体" panose="02010609060101010101" pitchFamily="49" charset="-122"/>
                <a:ea typeface="黑体" panose="02010609060101010101" pitchFamily="49" charset="-122"/>
              </a:rPr>
              <a:t>，</a:t>
            </a:r>
            <a:r>
              <a:rPr lang="zh-CN" altLang="en-US" b="1" dirty="0">
                <a:solidFill>
                  <a:srgbClr val="FF0000"/>
                </a:solidFill>
                <a:latin typeface="黑体" panose="02010609060101010101" pitchFamily="49" charset="-122"/>
                <a:ea typeface="黑体" panose="02010609060101010101" pitchFamily="49" charset="-122"/>
              </a:rPr>
              <a:t>再由上级领导分级给予考核</a:t>
            </a:r>
            <a:r>
              <a:rPr lang="zh-CN" altLang="en-US" dirty="0">
                <a:solidFill>
                  <a:prstClr val="black"/>
                </a:solidFill>
                <a:latin typeface="黑体" panose="02010609060101010101" pitchFamily="49" charset="-122"/>
                <a:ea typeface="黑体" panose="02010609060101010101" pitchFamily="49" charset="-122"/>
              </a:rPr>
              <a:t>评分的方式</a:t>
            </a:r>
            <a:r>
              <a:rPr lang="zh-CN" altLang="en-US" dirty="0" smtClean="0">
                <a:solidFill>
                  <a:prstClr val="black"/>
                </a:solidFill>
                <a:latin typeface="黑体" panose="02010609060101010101" pitchFamily="49" charset="-122"/>
                <a:ea typeface="黑体" panose="02010609060101010101" pitchFamily="49" charset="-122"/>
              </a:rPr>
              <a:t>。</a:t>
            </a:r>
            <a:endParaRPr lang="en-US" altLang="zh-CN"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sz="2000" b="1" dirty="0" smtClean="0">
                <a:solidFill>
                  <a:srgbClr val="FF0000"/>
                </a:solidFill>
                <a:latin typeface="黑体" panose="02010609060101010101" pitchFamily="49" charset="-122"/>
                <a:ea typeface="黑体" panose="02010609060101010101" pitchFamily="49" charset="-122"/>
              </a:rPr>
              <a:t>1</a:t>
            </a:r>
            <a:r>
              <a:rPr lang="zh-CN" altLang="en-US" b="1" dirty="0">
                <a:solidFill>
                  <a:srgbClr val="FF0000"/>
                </a:solidFill>
                <a:latin typeface="黑体" panose="02010609060101010101" pitchFamily="49" charset="-122"/>
                <a:ea typeface="黑体" panose="02010609060101010101" pitchFamily="49" charset="-122"/>
              </a:rPr>
              <a:t>、自我评价</a:t>
            </a:r>
            <a:r>
              <a:rPr lang="zh-CN" altLang="en-US" dirty="0" smtClean="0">
                <a:solidFill>
                  <a:srgbClr val="FF0000"/>
                </a:solidFill>
                <a:latin typeface="黑体" panose="02010609060101010101" pitchFamily="49" charset="-122"/>
                <a:ea typeface="黑体" panose="02010609060101010101" pitchFamily="49" charset="-122"/>
              </a:rPr>
              <a:t>。</a:t>
            </a:r>
            <a:endParaRPr lang="en-US" altLang="zh-CN" dirty="0" smtClean="0">
              <a:solidFill>
                <a:srgbClr val="FF0000"/>
              </a:solidFill>
              <a:latin typeface="黑体" panose="02010609060101010101" pitchFamily="49" charset="-122"/>
              <a:ea typeface="黑体" panose="02010609060101010101" pitchFamily="49" charset="-122"/>
            </a:endParaRPr>
          </a:p>
          <a:p>
            <a:pPr>
              <a:lnSpc>
                <a:spcPct val="150000"/>
              </a:lnSpc>
            </a:pPr>
            <a:r>
              <a:rPr lang="en-US" altLang="zh-CN" b="1" dirty="0" smtClean="0">
                <a:solidFill>
                  <a:srgbClr val="FF0000"/>
                </a:solidFill>
                <a:latin typeface="黑体" panose="02010609060101010101" pitchFamily="49" charset="-122"/>
                <a:ea typeface="黑体" panose="02010609060101010101" pitchFamily="49" charset="-122"/>
              </a:rPr>
              <a:t>2</a:t>
            </a:r>
            <a:r>
              <a:rPr lang="zh-CN" altLang="en-US" b="1" dirty="0">
                <a:solidFill>
                  <a:srgbClr val="FF0000"/>
                </a:solidFill>
                <a:latin typeface="黑体" panose="02010609060101010101" pitchFamily="49" charset="-122"/>
                <a:ea typeface="黑体" panose="02010609060101010101" pitchFamily="49" charset="-122"/>
              </a:rPr>
              <a:t>、上级领导考核</a:t>
            </a:r>
          </a:p>
          <a:p>
            <a:pPr>
              <a:lnSpc>
                <a:spcPct val="150000"/>
              </a:lnSpc>
            </a:pPr>
            <a:r>
              <a:rPr lang="en-US" altLang="zh-CN" dirty="0">
                <a:solidFill>
                  <a:prstClr val="black"/>
                </a:solidFill>
                <a:latin typeface="黑体" panose="02010609060101010101" pitchFamily="49" charset="-122"/>
                <a:ea typeface="黑体" panose="02010609060101010101" pitchFamily="49" charset="-122"/>
              </a:rPr>
              <a:t>(1) </a:t>
            </a:r>
            <a:r>
              <a:rPr lang="zh-CN" altLang="zh-CN" dirty="0">
                <a:solidFill>
                  <a:prstClr val="black"/>
                </a:solidFill>
                <a:latin typeface="黑体" panose="02010609060101010101" pitchFamily="49" charset="-122"/>
                <a:ea typeface="黑体" panose="02010609060101010101" pitchFamily="49" charset="-122"/>
              </a:rPr>
              <a:t>上级领导根据被考核人完成年度工作目标、工作任务、履行岗位职责等情况，按考核要素、参考标准对被考核人进行测评。</a:t>
            </a:r>
          </a:p>
          <a:p>
            <a:pPr>
              <a:lnSpc>
                <a:spcPct val="150000"/>
              </a:lnSpc>
            </a:pPr>
            <a:r>
              <a:rPr lang="en-US" altLang="zh-CN" dirty="0">
                <a:solidFill>
                  <a:prstClr val="black"/>
                </a:solidFill>
                <a:latin typeface="黑体" panose="02010609060101010101" pitchFamily="49" charset="-122"/>
                <a:ea typeface="黑体" panose="02010609060101010101" pitchFamily="49" charset="-122"/>
              </a:rPr>
              <a:t>(2) </a:t>
            </a:r>
            <a:r>
              <a:rPr lang="zh-CN" altLang="zh-CN" dirty="0">
                <a:solidFill>
                  <a:prstClr val="black"/>
                </a:solidFill>
                <a:latin typeface="黑体" panose="02010609060101010101" pitchFamily="49" charset="-122"/>
                <a:ea typeface="黑体" panose="02010609060101010101" pitchFamily="49" charset="-122"/>
              </a:rPr>
              <a:t>一般技能操作人员由班长、分管副部长和部长考核，班长由分管副部长和部长考核。技术管理人员由分管副部长、部长逐级考核；副部长由部长、分管副总及</a:t>
            </a:r>
            <a:r>
              <a:rPr lang="en-US" altLang="zh-CN" dirty="0">
                <a:solidFill>
                  <a:prstClr val="black"/>
                </a:solidFill>
                <a:latin typeface="黑体" panose="02010609060101010101" pitchFamily="49" charset="-122"/>
                <a:ea typeface="黑体" panose="02010609060101010101" pitchFamily="49" charset="-122"/>
              </a:rPr>
              <a:t>CEO</a:t>
            </a:r>
            <a:r>
              <a:rPr lang="zh-CN" altLang="zh-CN" dirty="0">
                <a:solidFill>
                  <a:prstClr val="black"/>
                </a:solidFill>
                <a:latin typeface="黑体" panose="02010609060101010101" pitchFamily="49" charset="-122"/>
                <a:ea typeface="黑体" panose="02010609060101010101" pitchFamily="49" charset="-122"/>
              </a:rPr>
              <a:t>逐级考核；部长、副总工由分管副总、</a:t>
            </a:r>
            <a:r>
              <a:rPr lang="en-US" altLang="zh-CN" dirty="0">
                <a:solidFill>
                  <a:prstClr val="black"/>
                </a:solidFill>
                <a:latin typeface="黑体" panose="02010609060101010101" pitchFamily="49" charset="-122"/>
                <a:ea typeface="黑体" panose="02010609060101010101" pitchFamily="49" charset="-122"/>
              </a:rPr>
              <a:t>CEO</a:t>
            </a:r>
            <a:r>
              <a:rPr lang="zh-CN" altLang="zh-CN" dirty="0">
                <a:solidFill>
                  <a:prstClr val="black"/>
                </a:solidFill>
                <a:latin typeface="黑体" panose="02010609060101010101" pitchFamily="49" charset="-122"/>
                <a:ea typeface="黑体" panose="02010609060101010101" pitchFamily="49" charset="-122"/>
              </a:rPr>
              <a:t>考核，副总经理由</a:t>
            </a:r>
            <a:r>
              <a:rPr lang="en-US" altLang="zh-CN" dirty="0">
                <a:solidFill>
                  <a:prstClr val="black"/>
                </a:solidFill>
                <a:latin typeface="黑体" panose="02010609060101010101" pitchFamily="49" charset="-122"/>
                <a:ea typeface="黑体" panose="02010609060101010101" pitchFamily="49" charset="-122"/>
              </a:rPr>
              <a:t>CEO</a:t>
            </a:r>
            <a:r>
              <a:rPr lang="zh-CN" altLang="zh-CN" dirty="0">
                <a:solidFill>
                  <a:prstClr val="black"/>
                </a:solidFill>
                <a:latin typeface="黑体" panose="02010609060101010101" pitchFamily="49" charset="-122"/>
                <a:ea typeface="黑体" panose="02010609060101010101" pitchFamily="49" charset="-122"/>
              </a:rPr>
              <a:t>考核。</a:t>
            </a:r>
          </a:p>
          <a:p>
            <a:pPr>
              <a:lnSpc>
                <a:spcPct val="200000"/>
              </a:lnSpc>
            </a:pPr>
            <a:endParaRPr lang="en-US" altLang="zh-CN" sz="2000" dirty="0" smtClean="0">
              <a:solidFill>
                <a:prstClr val="black"/>
              </a:solidFill>
              <a:latin typeface="黑体" panose="02010609060101010101" pitchFamily="49" charset="-122"/>
              <a:ea typeface="黑体" panose="02010609060101010101" pitchFamily="49" charset="-122"/>
            </a:endParaRPr>
          </a:p>
          <a:p>
            <a:pPr>
              <a:lnSpc>
                <a:spcPct val="200000"/>
              </a:lnSpc>
            </a:pPr>
            <a:endParaRPr lang="en-US" altLang="zh-CN" dirty="0" smtClean="0">
              <a:solidFill>
                <a:prstClr val="black"/>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54167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270174" y="472350"/>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员工年度绩效考核管理规定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662700" y="1490660"/>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三、</a:t>
            </a:r>
            <a:r>
              <a:rPr lang="zh-CN" altLang="en-US" sz="2400" b="1" kern="0" dirty="0">
                <a:solidFill>
                  <a:prstClr val="black"/>
                </a:solidFill>
                <a:latin typeface="微软雅黑" panose="020B0503020204020204" charset="-122"/>
                <a:ea typeface="微软雅黑" panose="020B0503020204020204" charset="-122"/>
              </a:rPr>
              <a:t>考核程序</a:t>
            </a:r>
            <a:endParaRPr lang="en-US" altLang="zh-CN" sz="24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578454" y="1952325"/>
            <a:ext cx="10563158" cy="4739759"/>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（三）、年度</a:t>
            </a:r>
            <a:r>
              <a:rPr lang="zh-CN" altLang="en-US" sz="2000" b="1" dirty="0">
                <a:solidFill>
                  <a:prstClr val="black"/>
                </a:solidFill>
                <a:latin typeface="黑体" panose="02010609060101010101" pitchFamily="49" charset="-122"/>
                <a:ea typeface="黑体" panose="02010609060101010101" pitchFamily="49" charset="-122"/>
              </a:rPr>
              <a:t>考核结果的</a:t>
            </a:r>
            <a:r>
              <a:rPr lang="zh-CN" altLang="en-US" sz="2000" b="1" dirty="0" smtClean="0">
                <a:solidFill>
                  <a:prstClr val="black"/>
                </a:solidFill>
                <a:latin typeface="黑体" panose="02010609060101010101" pitchFamily="49" charset="-122"/>
                <a:ea typeface="黑体" panose="02010609060101010101" pitchFamily="49" charset="-122"/>
              </a:rPr>
              <a:t>确定</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dirty="0">
                <a:solidFill>
                  <a:prstClr val="black"/>
                </a:solidFill>
                <a:latin typeface="黑体" panose="02010609060101010101" pitchFamily="49" charset="-122"/>
                <a:ea typeface="黑体" panose="02010609060101010101" pitchFamily="49" charset="-122"/>
              </a:rPr>
              <a:t>人力资源部收集汇总各岗位的考核成绩报</a:t>
            </a:r>
            <a:r>
              <a:rPr lang="en-US" altLang="zh-CN" dirty="0">
                <a:solidFill>
                  <a:prstClr val="black"/>
                </a:solidFill>
                <a:latin typeface="黑体" panose="02010609060101010101" pitchFamily="49" charset="-122"/>
                <a:ea typeface="黑体" panose="02010609060101010101" pitchFamily="49" charset="-122"/>
              </a:rPr>
              <a:t>CEO</a:t>
            </a:r>
            <a:r>
              <a:rPr lang="zh-CN" altLang="en-US" dirty="0">
                <a:solidFill>
                  <a:prstClr val="black"/>
                </a:solidFill>
                <a:latin typeface="黑体" panose="02010609060101010101" pitchFamily="49" charset="-122"/>
                <a:ea typeface="黑体" panose="02010609060101010101" pitchFamily="49" charset="-122"/>
              </a:rPr>
              <a:t>审批，确定年度考核结果</a:t>
            </a:r>
            <a:r>
              <a:rPr lang="zh-CN" altLang="en-US" dirty="0" smtClean="0">
                <a:solidFill>
                  <a:prstClr val="black"/>
                </a:solidFill>
                <a:latin typeface="黑体" panose="02010609060101010101" pitchFamily="49" charset="-122"/>
                <a:ea typeface="黑体" panose="02010609060101010101" pitchFamily="49" charset="-122"/>
              </a:rPr>
              <a:t>。</a:t>
            </a:r>
            <a:endParaRPr lang="en-US" altLang="zh-CN"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（四）、</a:t>
            </a:r>
            <a:r>
              <a:rPr lang="zh-CN" altLang="en-US" sz="2000" b="1" dirty="0">
                <a:solidFill>
                  <a:prstClr val="black"/>
                </a:solidFill>
                <a:latin typeface="黑体" panose="02010609060101010101" pitchFamily="49" charset="-122"/>
                <a:ea typeface="黑体" panose="02010609060101010101" pitchFamily="49" charset="-122"/>
              </a:rPr>
              <a:t>考核</a:t>
            </a:r>
            <a:r>
              <a:rPr lang="zh-CN" altLang="en-US" sz="2000" b="1" dirty="0" smtClean="0">
                <a:solidFill>
                  <a:prstClr val="black"/>
                </a:solidFill>
                <a:latin typeface="黑体" panose="02010609060101010101" pitchFamily="49" charset="-122"/>
                <a:ea typeface="黑体" panose="02010609060101010101" pitchFamily="49" charset="-122"/>
              </a:rPr>
              <a:t>反馈</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dirty="0" smtClean="0">
                <a:solidFill>
                  <a:prstClr val="black"/>
                </a:solidFill>
                <a:latin typeface="黑体" panose="02010609060101010101" pitchFamily="49" charset="-122"/>
                <a:ea typeface="黑体" panose="02010609060101010101" pitchFamily="49" charset="-122"/>
              </a:rPr>
              <a:t>考核</a:t>
            </a:r>
            <a:r>
              <a:rPr lang="zh-CN" altLang="en-US" dirty="0">
                <a:solidFill>
                  <a:prstClr val="black"/>
                </a:solidFill>
                <a:latin typeface="黑体" panose="02010609060101010101" pitchFamily="49" charset="-122"/>
                <a:ea typeface="黑体" panose="02010609060101010101" pitchFamily="49" charset="-122"/>
              </a:rPr>
              <a:t>结果反馈给员工本人，肯定成绩、指出不足、提出希望，帮助其扬长避短、提高工作绩效。</a:t>
            </a:r>
            <a:endParaRPr lang="en-US" altLang="zh-CN" dirty="0" smtClean="0">
              <a:solidFill>
                <a:prstClr val="black"/>
              </a:solidFill>
              <a:latin typeface="黑体" panose="02010609060101010101" pitchFamily="49" charset="-122"/>
              <a:ea typeface="黑体" panose="02010609060101010101" pitchFamily="49" charset="-122"/>
            </a:endParaRPr>
          </a:p>
          <a:p>
            <a:pPr>
              <a:lnSpc>
                <a:spcPct val="200000"/>
              </a:lnSpc>
            </a:pPr>
            <a:r>
              <a:rPr lang="zh-CN" altLang="en-US" sz="2000" b="1" dirty="0" smtClean="0">
                <a:solidFill>
                  <a:prstClr val="black"/>
                </a:solidFill>
                <a:latin typeface="黑体" panose="02010609060101010101" pitchFamily="49" charset="-122"/>
                <a:ea typeface="黑体" panose="02010609060101010101" pitchFamily="49" charset="-122"/>
              </a:rPr>
              <a:t>（五）、</a:t>
            </a:r>
            <a:r>
              <a:rPr lang="zh-CN" altLang="en-US" sz="2000" b="1" dirty="0">
                <a:solidFill>
                  <a:srgbClr val="FF0000"/>
                </a:solidFill>
                <a:latin typeface="黑体" panose="02010609060101010101" pitchFamily="49" charset="-122"/>
                <a:ea typeface="黑体" panose="02010609060101010101" pitchFamily="49" charset="-122"/>
              </a:rPr>
              <a:t>考核结果的处理和</a:t>
            </a:r>
            <a:r>
              <a:rPr lang="zh-CN" altLang="en-US" sz="2000" b="1" dirty="0" smtClean="0">
                <a:solidFill>
                  <a:srgbClr val="FF0000"/>
                </a:solidFill>
                <a:latin typeface="黑体" panose="02010609060101010101" pitchFamily="49" charset="-122"/>
                <a:ea typeface="黑体" panose="02010609060101010101" pitchFamily="49" charset="-122"/>
              </a:rPr>
              <a:t>运用</a:t>
            </a:r>
            <a:endParaRPr lang="en-US" altLang="zh-CN" sz="2000" b="1" dirty="0" smtClean="0">
              <a:solidFill>
                <a:srgbClr val="FF0000"/>
              </a:solidFill>
              <a:latin typeface="黑体" panose="02010609060101010101" pitchFamily="49" charset="-122"/>
              <a:ea typeface="黑体" panose="02010609060101010101" pitchFamily="49" charset="-122"/>
            </a:endParaRPr>
          </a:p>
          <a:p>
            <a:pPr>
              <a:lnSpc>
                <a:spcPct val="200000"/>
              </a:lnSpc>
            </a:pPr>
            <a:r>
              <a:rPr lang="en-US" altLang="zh-CN" dirty="0" smtClean="0">
                <a:solidFill>
                  <a:prstClr val="black"/>
                </a:solidFill>
                <a:latin typeface="黑体" panose="02010609060101010101" pitchFamily="49" charset="-122"/>
                <a:ea typeface="黑体" panose="02010609060101010101" pitchFamily="49" charset="-122"/>
              </a:rPr>
              <a:t>1</a:t>
            </a:r>
            <a:r>
              <a:rPr lang="zh-CN" altLang="en-US" dirty="0" smtClean="0">
                <a:solidFill>
                  <a:prstClr val="black"/>
                </a:solidFill>
                <a:latin typeface="黑体" panose="02010609060101010101" pitchFamily="49" charset="-122"/>
                <a:ea typeface="黑体" panose="02010609060101010101" pitchFamily="49" charset="-122"/>
              </a:rPr>
              <a:t>、年度</a:t>
            </a:r>
            <a:r>
              <a:rPr lang="zh-CN" altLang="en-US" dirty="0">
                <a:solidFill>
                  <a:prstClr val="black"/>
                </a:solidFill>
                <a:latin typeface="黑体" panose="02010609060101010101" pitchFamily="49" charset="-122"/>
                <a:ea typeface="黑体" panose="02010609060101010101" pitchFamily="49" charset="-122"/>
              </a:rPr>
              <a:t>考核结果将作为</a:t>
            </a:r>
            <a:r>
              <a:rPr lang="zh-CN" altLang="en-US" b="1" dirty="0">
                <a:solidFill>
                  <a:srgbClr val="FF0000"/>
                </a:solidFill>
                <a:latin typeface="黑体" panose="02010609060101010101" pitchFamily="49" charset="-122"/>
                <a:ea typeface="黑体" panose="02010609060101010101" pitchFamily="49" charset="-122"/>
              </a:rPr>
              <a:t>竞聘上岗、薪酬调整、年终绩效奖分配、业务培训、职位调整、评优推先</a:t>
            </a:r>
            <a:r>
              <a:rPr lang="zh-CN" altLang="en-US" dirty="0">
                <a:solidFill>
                  <a:prstClr val="black"/>
                </a:solidFill>
                <a:latin typeface="黑体" panose="02010609060101010101" pitchFamily="49" charset="-122"/>
                <a:ea typeface="黑体" panose="02010609060101010101" pitchFamily="49" charset="-122"/>
              </a:rPr>
              <a:t>的重要依据。</a:t>
            </a:r>
          </a:p>
          <a:p>
            <a:pPr>
              <a:lnSpc>
                <a:spcPct val="200000"/>
              </a:lnSpc>
            </a:pPr>
            <a:r>
              <a:rPr lang="en-US" altLang="zh-CN" dirty="0" smtClean="0">
                <a:solidFill>
                  <a:prstClr val="black"/>
                </a:solidFill>
                <a:latin typeface="黑体" panose="02010609060101010101" pitchFamily="49" charset="-122"/>
                <a:ea typeface="黑体" panose="02010609060101010101" pitchFamily="49" charset="-122"/>
              </a:rPr>
              <a:t>2</a:t>
            </a:r>
            <a:r>
              <a:rPr lang="zh-CN" altLang="en-US" dirty="0" smtClean="0">
                <a:solidFill>
                  <a:prstClr val="black"/>
                </a:solidFill>
                <a:latin typeface="黑体" panose="02010609060101010101" pitchFamily="49" charset="-122"/>
                <a:ea typeface="黑体" panose="02010609060101010101" pitchFamily="49" charset="-122"/>
              </a:rPr>
              <a:t>、考核</a:t>
            </a:r>
            <a:r>
              <a:rPr lang="zh-CN" altLang="en-US" dirty="0">
                <a:solidFill>
                  <a:prstClr val="black"/>
                </a:solidFill>
                <a:latin typeface="黑体" panose="02010609060101010101" pitchFamily="49" charset="-122"/>
                <a:ea typeface="黑体" panose="02010609060101010101" pitchFamily="49" charset="-122"/>
              </a:rPr>
              <a:t>结果为</a:t>
            </a:r>
            <a:r>
              <a:rPr lang="zh-CN" altLang="en-US" b="1" dirty="0">
                <a:solidFill>
                  <a:srgbClr val="FF0000"/>
                </a:solidFill>
                <a:latin typeface="黑体" panose="02010609060101010101" pitchFamily="49" charset="-122"/>
                <a:ea typeface="黑体" panose="02010609060101010101" pitchFamily="49" charset="-122"/>
              </a:rPr>
              <a:t>“不合格”</a:t>
            </a:r>
            <a:r>
              <a:rPr lang="zh-CN" altLang="en-US" dirty="0">
                <a:solidFill>
                  <a:prstClr val="black"/>
                </a:solidFill>
                <a:latin typeface="黑体" panose="02010609060101010101" pitchFamily="49" charset="-122"/>
                <a:ea typeface="黑体" panose="02010609060101010101" pitchFamily="49" charset="-122"/>
              </a:rPr>
              <a:t>的员工</a:t>
            </a:r>
            <a:r>
              <a:rPr lang="zh-CN" altLang="en-US" dirty="0" smtClean="0">
                <a:solidFill>
                  <a:prstClr val="black"/>
                </a:solidFill>
                <a:latin typeface="黑体" panose="02010609060101010101" pitchFamily="49" charset="-122"/>
                <a:ea typeface="黑体" panose="02010609060101010101" pitchFamily="49" charset="-122"/>
              </a:rPr>
              <a:t>，给予</a:t>
            </a:r>
            <a:r>
              <a:rPr lang="zh-CN" altLang="en-US" b="1" dirty="0">
                <a:solidFill>
                  <a:srgbClr val="FF0000"/>
                </a:solidFill>
                <a:latin typeface="黑体" panose="02010609060101010101" pitchFamily="49" charset="-122"/>
                <a:ea typeface="黑体" panose="02010609060101010101" pitchFamily="49" charset="-122"/>
              </a:rPr>
              <a:t>降免职</a:t>
            </a:r>
            <a:r>
              <a:rPr lang="zh-CN" altLang="en-US" dirty="0">
                <a:solidFill>
                  <a:prstClr val="black"/>
                </a:solidFill>
                <a:latin typeface="黑体" panose="02010609060101010101" pitchFamily="49" charset="-122"/>
                <a:ea typeface="黑体" panose="02010609060101010101" pitchFamily="49" charset="-122"/>
              </a:rPr>
              <a:t>或向</a:t>
            </a:r>
            <a:r>
              <a:rPr lang="zh-CN" altLang="en-US" b="1" dirty="0">
                <a:solidFill>
                  <a:srgbClr val="FF0000"/>
                </a:solidFill>
                <a:latin typeface="黑体" panose="02010609060101010101" pitchFamily="49" charset="-122"/>
                <a:ea typeface="黑体" panose="02010609060101010101" pitchFamily="49" charset="-122"/>
              </a:rPr>
              <a:t>低类别岗位交流、</a:t>
            </a:r>
            <a:r>
              <a:rPr lang="zh-CN" altLang="en-US" b="1" dirty="0" smtClean="0">
                <a:solidFill>
                  <a:srgbClr val="FF0000"/>
                </a:solidFill>
                <a:latin typeface="黑体" panose="02010609060101010101" pitchFamily="49" charset="-122"/>
                <a:ea typeface="黑体" panose="02010609060101010101" pitchFamily="49" charset="-122"/>
              </a:rPr>
              <a:t>待岗、给予警告信等处理</a:t>
            </a:r>
            <a:r>
              <a:rPr lang="zh-CN" altLang="en-US" b="1" dirty="0">
                <a:solidFill>
                  <a:srgbClr val="FF0000"/>
                </a:solidFill>
                <a:latin typeface="黑体" panose="02010609060101010101" pitchFamily="49" charset="-122"/>
                <a:ea typeface="黑体" panose="02010609060101010101" pitchFamily="49" charset="-122"/>
              </a:rPr>
              <a:t>。</a:t>
            </a:r>
          </a:p>
          <a:p>
            <a:pPr>
              <a:lnSpc>
                <a:spcPct val="200000"/>
              </a:lnSpc>
            </a:pPr>
            <a:endParaRPr lang="en-US" altLang="zh-CN" sz="2000" b="1" dirty="0" smtClean="0">
              <a:solidFill>
                <a:prstClr val="black"/>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18282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073749" y="390542"/>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员工年度绩效考核管理规定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662700" y="1710581"/>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四、</a:t>
            </a:r>
            <a:r>
              <a:rPr lang="zh-CN" altLang="en-US" sz="2400" b="1" kern="0" dirty="0">
                <a:solidFill>
                  <a:prstClr val="black"/>
                </a:solidFill>
                <a:latin typeface="微软雅黑" panose="020B0503020204020204" charset="-122"/>
                <a:ea typeface="微软雅黑" panose="020B0503020204020204" charset="-122"/>
              </a:rPr>
              <a:t>评优推先管理</a:t>
            </a:r>
            <a:endParaRPr lang="en-US" altLang="zh-CN" sz="24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553054" y="2660253"/>
            <a:ext cx="10563158" cy="3170099"/>
          </a:xfrm>
          <a:prstGeom prst="rect">
            <a:avLst/>
          </a:prstGeom>
        </p:spPr>
        <p:txBody>
          <a:bodyPr wrap="square">
            <a:spAutoFit/>
          </a:bodyPr>
          <a:lstStyle/>
          <a:p>
            <a:pPr>
              <a:lnSpc>
                <a:spcPct val="200000"/>
              </a:lnSpc>
            </a:pPr>
            <a:r>
              <a:rPr lang="zh-CN" altLang="en-US" sz="2000" b="1" dirty="0" smtClean="0">
                <a:solidFill>
                  <a:prstClr val="black"/>
                </a:solidFill>
                <a:latin typeface="黑体" panose="02010609060101010101" pitchFamily="49" charset="-122"/>
                <a:ea typeface="黑体" panose="02010609060101010101" pitchFamily="49" charset="-122"/>
              </a:rPr>
              <a:t>（一）、</a:t>
            </a:r>
            <a:r>
              <a:rPr lang="zh-CN" altLang="en-US" sz="2000" dirty="0">
                <a:solidFill>
                  <a:prstClr val="black"/>
                </a:solidFill>
                <a:latin typeface="黑体" panose="02010609060101010101" pitchFamily="49" charset="-122"/>
                <a:ea typeface="黑体" panose="02010609060101010101" pitchFamily="49" charset="-122"/>
              </a:rPr>
              <a:t>评优推先工作根据总部工作安排，各部门结合年度绩效考核成绩与日常表现、年度重点工作完成情况、工作难度等，评选出本部门先进个人和先进单位名单。</a:t>
            </a:r>
          </a:p>
          <a:p>
            <a:pPr>
              <a:lnSpc>
                <a:spcPct val="200000"/>
              </a:lnSpc>
            </a:pPr>
            <a:r>
              <a:rPr lang="zh-CN" altLang="en-US" sz="2000" b="1" dirty="0" smtClean="0">
                <a:solidFill>
                  <a:prstClr val="black"/>
                </a:solidFill>
                <a:latin typeface="黑体" panose="02010609060101010101" pitchFamily="49" charset="-122"/>
                <a:ea typeface="黑体" panose="02010609060101010101" pitchFamily="49" charset="-122"/>
              </a:rPr>
              <a:t>（二）、</a:t>
            </a:r>
            <a:r>
              <a:rPr lang="zh-CN" altLang="en-US" sz="2000" dirty="0" smtClean="0">
                <a:solidFill>
                  <a:prstClr val="black"/>
                </a:solidFill>
                <a:latin typeface="黑体" panose="02010609060101010101" pitchFamily="49" charset="-122"/>
                <a:ea typeface="黑体" panose="02010609060101010101" pitchFamily="49" charset="-122"/>
              </a:rPr>
              <a:t>书面</a:t>
            </a:r>
            <a:r>
              <a:rPr lang="zh-CN" altLang="en-US" sz="2000" dirty="0">
                <a:solidFill>
                  <a:prstClr val="black"/>
                </a:solidFill>
                <a:latin typeface="黑体" panose="02010609060101010101" pitchFamily="49" charset="-122"/>
                <a:ea typeface="黑体" panose="02010609060101010101" pitchFamily="49" charset="-122"/>
              </a:rPr>
              <a:t>申报</a:t>
            </a:r>
            <a:r>
              <a:rPr lang="zh-CN" altLang="en-US" sz="2000" dirty="0" smtClean="0">
                <a:solidFill>
                  <a:prstClr val="black"/>
                </a:solidFill>
                <a:latin typeface="黑体" panose="02010609060101010101" pitchFamily="49" charset="-122"/>
                <a:ea typeface="黑体" panose="02010609060101010101" pitchFamily="49" charset="-122"/>
              </a:rPr>
              <a:t>材料，评优</a:t>
            </a:r>
            <a:r>
              <a:rPr lang="zh-CN" altLang="en-US" sz="2000" dirty="0">
                <a:solidFill>
                  <a:prstClr val="black"/>
                </a:solidFill>
                <a:latin typeface="黑体" panose="02010609060101010101" pitchFamily="49" charset="-122"/>
                <a:ea typeface="黑体" panose="02010609060101010101" pitchFamily="49" charset="-122"/>
              </a:rPr>
              <a:t>领导</a:t>
            </a:r>
            <a:r>
              <a:rPr lang="zh-CN" altLang="en-US" sz="2000" dirty="0" smtClean="0">
                <a:solidFill>
                  <a:prstClr val="black"/>
                </a:solidFill>
                <a:latin typeface="黑体" panose="02010609060101010101" pitchFamily="49" charset="-122"/>
                <a:ea typeface="黑体" panose="02010609060101010101" pitchFamily="49" charset="-122"/>
              </a:rPr>
              <a:t>小组评选出</a:t>
            </a:r>
            <a:r>
              <a:rPr lang="zh-CN" altLang="en-US" sz="2000" dirty="0">
                <a:solidFill>
                  <a:prstClr val="black"/>
                </a:solidFill>
                <a:latin typeface="黑体" panose="02010609060101010101" pitchFamily="49" charset="-122"/>
                <a:ea typeface="黑体" panose="02010609060101010101" pitchFamily="49" charset="-122"/>
              </a:rPr>
              <a:t>先进个人和先进单位候选名单，报公司审批后予以公示（一周）。经公示无异议后即成为本年度优秀先进个人和单位；对公示时，有异议经调查属实不符合优秀先进个人和单位标准的，取消先进资格，不再补选</a:t>
            </a:r>
            <a:r>
              <a:rPr lang="zh-CN" altLang="en-US" sz="2000" dirty="0" smtClean="0">
                <a:solidFill>
                  <a:prstClr val="black"/>
                </a:solidFill>
                <a:latin typeface="黑体" panose="02010609060101010101" pitchFamily="49" charset="-122"/>
                <a:ea typeface="黑体" panose="02010609060101010101" pitchFamily="49" charset="-122"/>
              </a:rPr>
              <a:t>。</a:t>
            </a:r>
            <a:endParaRPr lang="zh-CN" altLang="en-US" sz="2000" dirty="0">
              <a:solidFill>
                <a:prstClr val="black"/>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4691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7" grpId="1"/>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997881" y="4002113"/>
            <a:ext cx="10202860" cy="1231106"/>
          </a:xfrm>
          <a:prstGeom prst="rect">
            <a:avLst/>
          </a:prstGeom>
        </p:spPr>
        <p:txBody>
          <a:bodyPr wrap="square">
            <a:spAutoFit/>
          </a:bodyPr>
          <a:lstStyle/>
          <a:p>
            <a:r>
              <a:rPr lang="zh-CN" altLang="zh-CN" sz="2800" kern="0" dirty="0">
                <a:solidFill>
                  <a:prstClr val="black"/>
                </a:solidFill>
                <a:latin typeface="黑体" panose="02010609060101010101" pitchFamily="49" charset="-122"/>
                <a:ea typeface="黑体" panose="02010609060101010101" pitchFamily="49" charset="-122"/>
              </a:rPr>
              <a:t>公司设置</a:t>
            </a:r>
            <a:r>
              <a:rPr lang="en-US" altLang="zh-CN" sz="2800" kern="0" dirty="0">
                <a:solidFill>
                  <a:srgbClr val="FF0000"/>
                </a:solidFill>
                <a:latin typeface="黑体" panose="02010609060101010101" pitchFamily="49" charset="-122"/>
                <a:ea typeface="黑体" panose="02010609060101010101" pitchFamily="49" charset="-122"/>
              </a:rPr>
              <a:t>1-10</a:t>
            </a:r>
            <a:r>
              <a:rPr lang="zh-CN" altLang="zh-CN" sz="2800" kern="0" dirty="0">
                <a:solidFill>
                  <a:srgbClr val="FF0000"/>
                </a:solidFill>
                <a:latin typeface="黑体" panose="02010609060101010101" pitchFamily="49" charset="-122"/>
                <a:ea typeface="黑体" panose="02010609060101010101" pitchFamily="49" charset="-122"/>
              </a:rPr>
              <a:t>个职务级别，经营管理</a:t>
            </a:r>
            <a:r>
              <a:rPr lang="en-US" altLang="zh-CN" sz="2800" kern="0" dirty="0">
                <a:solidFill>
                  <a:srgbClr val="FF0000"/>
                </a:solidFill>
                <a:latin typeface="黑体" panose="02010609060101010101" pitchFamily="49" charset="-122"/>
                <a:ea typeface="黑体" panose="02010609060101010101" pitchFamily="49" charset="-122"/>
              </a:rPr>
              <a:t>6-10</a:t>
            </a:r>
            <a:r>
              <a:rPr lang="zh-CN" altLang="zh-CN" sz="2800" kern="0" dirty="0">
                <a:solidFill>
                  <a:srgbClr val="FF0000"/>
                </a:solidFill>
                <a:latin typeface="黑体" panose="02010609060101010101" pitchFamily="49" charset="-122"/>
                <a:ea typeface="黑体" panose="02010609060101010101" pitchFamily="49" charset="-122"/>
              </a:rPr>
              <a:t>级，专业技术</a:t>
            </a:r>
            <a:r>
              <a:rPr lang="en-US" altLang="zh-CN" sz="2800" kern="0" dirty="0">
                <a:solidFill>
                  <a:srgbClr val="FF0000"/>
                </a:solidFill>
                <a:latin typeface="黑体" panose="02010609060101010101" pitchFamily="49" charset="-122"/>
                <a:ea typeface="黑体" panose="02010609060101010101" pitchFamily="49" charset="-122"/>
              </a:rPr>
              <a:t>2-8</a:t>
            </a:r>
            <a:r>
              <a:rPr lang="zh-CN" altLang="zh-CN" sz="2800" kern="0" dirty="0">
                <a:solidFill>
                  <a:srgbClr val="FF0000"/>
                </a:solidFill>
                <a:latin typeface="黑体" panose="02010609060101010101" pitchFamily="49" charset="-122"/>
                <a:ea typeface="黑体" panose="02010609060101010101" pitchFamily="49" charset="-122"/>
              </a:rPr>
              <a:t>级，技能操作</a:t>
            </a:r>
            <a:r>
              <a:rPr lang="en-US" altLang="zh-CN" sz="2800" kern="0" dirty="0">
                <a:solidFill>
                  <a:srgbClr val="FF0000"/>
                </a:solidFill>
                <a:latin typeface="黑体" panose="02010609060101010101" pitchFamily="49" charset="-122"/>
                <a:ea typeface="黑体" panose="02010609060101010101" pitchFamily="49" charset="-122"/>
              </a:rPr>
              <a:t>1-6</a:t>
            </a:r>
            <a:r>
              <a:rPr lang="zh-CN" altLang="zh-CN" sz="2800" kern="0" dirty="0">
                <a:solidFill>
                  <a:srgbClr val="FF0000"/>
                </a:solidFill>
                <a:latin typeface="黑体" panose="02010609060101010101" pitchFamily="49" charset="-122"/>
                <a:ea typeface="黑体" panose="02010609060101010101" pitchFamily="49" charset="-122"/>
              </a:rPr>
              <a:t>级</a:t>
            </a:r>
            <a:endParaRPr lang="en-US" altLang="zh-CN" sz="2800" kern="0" dirty="0">
              <a:solidFill>
                <a:srgbClr val="FF0000"/>
              </a:solidFill>
              <a:latin typeface="黑体" panose="02010609060101010101" pitchFamily="49" charset="-122"/>
              <a:ea typeface="黑体" panose="02010609060101010101" pitchFamily="49" charset="-122"/>
            </a:endParaRPr>
          </a:p>
          <a:p>
            <a:endParaRPr lang="en-US" altLang="zh-CN" dirty="0">
              <a:solidFill>
                <a:prstClr val="black"/>
              </a:solidFill>
            </a:endParaRPr>
          </a:p>
        </p:txBody>
      </p:sp>
      <p:sp>
        <p:nvSpPr>
          <p:cNvPr id="7" name="矩形 6"/>
          <p:cNvSpPr/>
          <p:nvPr/>
        </p:nvSpPr>
        <p:spPr>
          <a:xfrm>
            <a:off x="4363263" y="2836534"/>
            <a:ext cx="2942318"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职级名称及设置</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3705131" y="1777535"/>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87590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par>
                                <p:cTn id="17" presetID="16" presetClass="entr" presetSubtype="21" fill="hold" grpId="1"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arn(inVertical)">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3" grpId="0"/>
      <p:bldP spid="7" grpId="0"/>
      <p:bldP spid="7" grpId="1"/>
      <p:bldP spid="10" grpId="0"/>
      <p:bldP spid="10" grpId="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7" name="矩形 6"/>
          <p:cNvSpPr/>
          <p:nvPr/>
        </p:nvSpPr>
        <p:spPr>
          <a:xfrm>
            <a:off x="4301332" y="1330663"/>
            <a:ext cx="2895439"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职级名称及设置</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912815" y="2280854"/>
            <a:ext cx="9459911" cy="830997"/>
          </a:xfrm>
          <a:prstGeom prst="rect">
            <a:avLst/>
          </a:prstGeom>
        </p:spPr>
        <p:txBody>
          <a:bodyPr wrap="square">
            <a:spAutoFit/>
          </a:bodyPr>
          <a:lstStyle/>
          <a:p>
            <a:r>
              <a:rPr lang="zh-CN" altLang="zh-CN" sz="2400" b="1" kern="0" dirty="0">
                <a:solidFill>
                  <a:prstClr val="black"/>
                </a:solidFill>
                <a:latin typeface="黑体" panose="02010609060101010101" pitchFamily="49" charset="-122"/>
                <a:ea typeface="黑体" panose="02010609060101010101" pitchFamily="49" charset="-122"/>
              </a:rPr>
              <a:t>公司设置经营管理职级，</a:t>
            </a:r>
            <a:r>
              <a:rPr lang="zh-CN" altLang="zh-CN" sz="2400" kern="0" dirty="0">
                <a:solidFill>
                  <a:prstClr val="black"/>
                </a:solidFill>
                <a:latin typeface="黑体" panose="02010609060101010101" pitchFamily="49" charset="-122"/>
                <a:ea typeface="黑体" panose="02010609060101010101" pitchFamily="49" charset="-122"/>
              </a:rPr>
              <a:t>共</a:t>
            </a:r>
            <a:r>
              <a:rPr lang="en-US" altLang="zh-CN" sz="2400" kern="0" dirty="0">
                <a:solidFill>
                  <a:prstClr val="black"/>
                </a:solidFill>
                <a:latin typeface="黑体" panose="02010609060101010101" pitchFamily="49" charset="-122"/>
                <a:ea typeface="黑体" panose="02010609060101010101" pitchFamily="49" charset="-122"/>
              </a:rPr>
              <a:t>5</a:t>
            </a:r>
            <a:r>
              <a:rPr lang="zh-CN" altLang="zh-CN" sz="2400" kern="0" dirty="0">
                <a:solidFill>
                  <a:prstClr val="black"/>
                </a:solidFill>
                <a:latin typeface="黑体" panose="02010609060101010101" pitchFamily="49" charset="-122"/>
                <a:ea typeface="黑体" panose="02010609060101010101" pitchFamily="49" charset="-122"/>
              </a:rPr>
              <a:t>个等级：副经理、经理、高级经理、副总经理、总经理。</a:t>
            </a:r>
          </a:p>
        </p:txBody>
      </p:sp>
      <p:sp>
        <p:nvSpPr>
          <p:cNvPr id="4" name="矩形 3"/>
          <p:cNvSpPr/>
          <p:nvPr/>
        </p:nvSpPr>
        <p:spPr>
          <a:xfrm>
            <a:off x="912815" y="3236061"/>
            <a:ext cx="9349242" cy="1200329"/>
          </a:xfrm>
          <a:prstGeom prst="rect">
            <a:avLst/>
          </a:prstGeom>
        </p:spPr>
        <p:txBody>
          <a:bodyPr wrap="square">
            <a:spAutoFit/>
          </a:bodyPr>
          <a:lstStyle/>
          <a:p>
            <a:r>
              <a:rPr lang="zh-CN" altLang="zh-CN" sz="2400" b="1" kern="0" dirty="0">
                <a:solidFill>
                  <a:prstClr val="black"/>
                </a:solidFill>
                <a:latin typeface="黑体" panose="02010609060101010101" pitchFamily="49" charset="-122"/>
                <a:ea typeface="黑体" panose="02010609060101010101" pitchFamily="49" charset="-122"/>
              </a:rPr>
              <a:t>公司设置专业技术职级，</a:t>
            </a:r>
            <a:r>
              <a:rPr lang="zh-CN" altLang="zh-CN" sz="2400" kern="0" dirty="0">
                <a:solidFill>
                  <a:prstClr val="black"/>
                </a:solidFill>
                <a:latin typeface="黑体" panose="02010609060101010101" pitchFamily="49" charset="-122"/>
                <a:ea typeface="黑体" panose="02010609060101010101" pitchFamily="49" charset="-122"/>
              </a:rPr>
              <a:t>共</a:t>
            </a:r>
            <a:r>
              <a:rPr lang="en-US" altLang="zh-CN" sz="2400" kern="0" dirty="0">
                <a:solidFill>
                  <a:prstClr val="black"/>
                </a:solidFill>
                <a:latin typeface="黑体" panose="02010609060101010101" pitchFamily="49" charset="-122"/>
                <a:ea typeface="黑体" panose="02010609060101010101" pitchFamily="49" charset="-122"/>
              </a:rPr>
              <a:t>7</a:t>
            </a:r>
            <a:r>
              <a:rPr lang="zh-CN" altLang="zh-CN" sz="2400" kern="0" dirty="0">
                <a:solidFill>
                  <a:prstClr val="black"/>
                </a:solidFill>
                <a:latin typeface="黑体" panose="02010609060101010101" pitchFamily="49" charset="-122"/>
                <a:ea typeface="黑体" panose="02010609060101010101" pitchFamily="49" charset="-122"/>
              </a:rPr>
              <a:t>个等级：技术（业务）员、工程（主管）师、副主任、主任、资深主任、公司专家、资深专家。职级名称根据岗位专业系列确定，如工程系列为副主任工程师、主任工程师等。</a:t>
            </a:r>
          </a:p>
        </p:txBody>
      </p:sp>
      <p:sp>
        <p:nvSpPr>
          <p:cNvPr id="5" name="矩形 4"/>
          <p:cNvSpPr/>
          <p:nvPr/>
        </p:nvSpPr>
        <p:spPr>
          <a:xfrm>
            <a:off x="977108" y="4657585"/>
            <a:ext cx="9331323" cy="827116"/>
          </a:xfrm>
          <a:prstGeom prst="rect">
            <a:avLst/>
          </a:prstGeom>
        </p:spPr>
        <p:txBody>
          <a:bodyPr wrap="square">
            <a:spAutoFit/>
          </a:bodyPr>
          <a:lstStyle/>
          <a:p>
            <a:pPr algn="just">
              <a:tabLst>
                <a:tab pos="5715000" algn="l"/>
              </a:tabLst>
            </a:pPr>
            <a:r>
              <a:rPr lang="zh-CN" altLang="zh-CN" sz="2400" b="1" kern="0" dirty="0">
                <a:solidFill>
                  <a:prstClr val="black"/>
                </a:solidFill>
                <a:latin typeface="黑体" panose="02010609060101010101" pitchFamily="49" charset="-122"/>
                <a:ea typeface="黑体" panose="02010609060101010101" pitchFamily="49" charset="-122"/>
              </a:rPr>
              <a:t>公司设置技能操作职级，</a:t>
            </a:r>
            <a:r>
              <a:rPr lang="zh-CN" altLang="zh-CN" sz="2400" kern="0" dirty="0">
                <a:solidFill>
                  <a:prstClr val="black"/>
                </a:solidFill>
                <a:latin typeface="黑体" panose="02010609060101010101" pitchFamily="49" charset="-122"/>
                <a:ea typeface="黑体" panose="02010609060101010101" pitchFamily="49" charset="-122"/>
              </a:rPr>
              <a:t>共</a:t>
            </a:r>
            <a:r>
              <a:rPr lang="en-US" altLang="zh-CN" sz="2400" kern="0" dirty="0">
                <a:solidFill>
                  <a:prstClr val="black"/>
                </a:solidFill>
                <a:latin typeface="黑体" panose="02010609060101010101" pitchFamily="49" charset="-122"/>
                <a:ea typeface="黑体" panose="02010609060101010101" pitchFamily="49" charset="-122"/>
              </a:rPr>
              <a:t>6</a:t>
            </a:r>
            <a:r>
              <a:rPr lang="zh-CN" altLang="zh-CN" sz="2400" kern="0" dirty="0">
                <a:solidFill>
                  <a:prstClr val="black"/>
                </a:solidFill>
                <a:latin typeface="黑体" panose="02010609060101010101" pitchFamily="49" charset="-122"/>
                <a:ea typeface="黑体" panose="02010609060101010101" pitchFamily="49" charset="-122"/>
              </a:rPr>
              <a:t>个等级：初级工、中级工、高级工、副主任技师、主任技师、资深技师。</a:t>
            </a:r>
          </a:p>
        </p:txBody>
      </p:sp>
      <p:sp>
        <p:nvSpPr>
          <p:cNvPr id="9" name="矩形 8"/>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36012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7" grpId="1"/>
      <p:bldP spid="9" grpId="0"/>
      <p:bldP spid="9" grpId="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777892" y="1710294"/>
            <a:ext cx="3915570"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职务、职级薪酬体系</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863373" y="2603845"/>
            <a:ext cx="9459911" cy="3231654"/>
          </a:xfrm>
          <a:prstGeom prst="rect">
            <a:avLst/>
          </a:prstGeom>
        </p:spPr>
        <p:txBody>
          <a:bodyPr wrap="square">
            <a:spAutoFit/>
          </a:bodyPr>
          <a:lstStyle/>
          <a:p>
            <a:pPr>
              <a:lnSpc>
                <a:spcPct val="150000"/>
              </a:lnSpc>
            </a:pPr>
            <a:r>
              <a:rPr lang="zh-CN" altLang="zh-CN" sz="2400" dirty="0">
                <a:solidFill>
                  <a:prstClr val="black"/>
                </a:solidFill>
                <a:latin typeface="黑体" panose="02010609060101010101" pitchFamily="49" charset="-122"/>
                <a:ea typeface="黑体" panose="02010609060101010101" pitchFamily="49" charset="-122"/>
              </a:rPr>
              <a:t>公司基于职务职级体系建立员工薪资标准体系，即薪等体系，不同职务等级对应不同薪等范围，即职务等级与薪等的对应关系在一定范围内浮动</a:t>
            </a:r>
            <a:r>
              <a:rPr lang="zh-CN" altLang="zh-CN" sz="2400" dirty="0" smtClean="0">
                <a:solidFill>
                  <a:prstClr val="black"/>
                </a:solidFill>
                <a:latin typeface="黑体" panose="02010609060101010101" pitchFamily="49" charset="-122"/>
                <a:ea typeface="黑体" panose="02010609060101010101" pitchFamily="49" charset="-122"/>
              </a:rPr>
              <a:t>。</a:t>
            </a:r>
            <a:r>
              <a:rPr lang="zh-CN" altLang="zh-CN" sz="2400" dirty="0">
                <a:solidFill>
                  <a:prstClr val="black"/>
                </a:solidFill>
                <a:latin typeface="黑体" panose="02010609060101010101" pitchFamily="49" charset="-122"/>
                <a:ea typeface="黑体" panose="02010609060101010101" pitchFamily="49" charset="-122"/>
              </a:rPr>
              <a:t>公司在决定员工薪资标准（薪等）时，主要依据如下：员工个人职务、职级，以及员工岗位职责、工作业绩、能力经验和公司工龄等。</a:t>
            </a:r>
          </a:p>
          <a:p>
            <a:endParaRPr lang="zh-CN" altLang="zh-CN" sz="2400" dirty="0">
              <a:solidFill>
                <a:prstClr val="black"/>
              </a:solidFill>
            </a:endParaRPr>
          </a:p>
        </p:txBody>
      </p:sp>
      <p:sp>
        <p:nvSpPr>
          <p:cNvPr id="10" name="矩形 9"/>
          <p:cNvSpPr/>
          <p:nvPr/>
        </p:nvSpPr>
        <p:spPr>
          <a:xfrm>
            <a:off x="6064702" y="470703"/>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42075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10" grpId="0"/>
      <p:bldP spid="10" grpId="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28105" y="1579434"/>
            <a:ext cx="4524516"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职务、职级认定和调整条件</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745386" y="2593143"/>
            <a:ext cx="9459911" cy="2677656"/>
          </a:xfrm>
          <a:prstGeom prst="rect">
            <a:avLst/>
          </a:prstGeom>
        </p:spPr>
        <p:txBody>
          <a:bodyPr wrap="square">
            <a:spAutoFit/>
          </a:bodyPr>
          <a:lstStyle/>
          <a:p>
            <a:pPr>
              <a:lnSpc>
                <a:spcPct val="150000"/>
              </a:lnSpc>
            </a:pPr>
            <a:r>
              <a:rPr lang="zh-CN" altLang="en-US" sz="2400" b="1" dirty="0" smtClean="0">
                <a:solidFill>
                  <a:prstClr val="black"/>
                </a:solidFill>
                <a:latin typeface="黑体" panose="02010609060101010101" pitchFamily="49" charset="-122"/>
                <a:ea typeface="黑体" panose="02010609060101010101" pitchFamily="49" charset="-122"/>
              </a:rPr>
              <a:t>一、</a:t>
            </a:r>
            <a:r>
              <a:rPr lang="zh-CN" altLang="zh-CN" sz="2400" b="1" dirty="0" smtClean="0">
                <a:solidFill>
                  <a:prstClr val="black"/>
                </a:solidFill>
                <a:latin typeface="黑体" panose="02010609060101010101" pitchFamily="49" charset="-122"/>
                <a:ea typeface="黑体" panose="02010609060101010101" pitchFamily="49" charset="-122"/>
              </a:rPr>
              <a:t>新</a:t>
            </a:r>
            <a:r>
              <a:rPr lang="zh-CN" altLang="zh-CN" sz="2400" b="1" dirty="0">
                <a:solidFill>
                  <a:prstClr val="black"/>
                </a:solidFill>
                <a:latin typeface="黑体" panose="02010609060101010101" pitchFamily="49" charset="-122"/>
                <a:ea typeface="黑体" panose="02010609060101010101" pitchFamily="49" charset="-122"/>
              </a:rPr>
              <a:t>入职员工职务职级</a:t>
            </a:r>
            <a:r>
              <a:rPr lang="zh-CN" altLang="zh-CN" sz="2400" b="1" dirty="0" smtClean="0">
                <a:solidFill>
                  <a:prstClr val="black"/>
                </a:solidFill>
                <a:latin typeface="黑体" panose="02010609060101010101" pitchFamily="49" charset="-122"/>
                <a:ea typeface="黑体" panose="02010609060101010101" pitchFamily="49" charset="-122"/>
              </a:rPr>
              <a:t>认定</a:t>
            </a:r>
            <a:endParaRPr lang="zh-CN" altLang="zh-CN" sz="2400" b="1" dirty="0">
              <a:solidFill>
                <a:prstClr val="black"/>
              </a:solidFill>
              <a:latin typeface="黑体" panose="02010609060101010101" pitchFamily="49" charset="-122"/>
              <a:ea typeface="黑体" panose="02010609060101010101" pitchFamily="49" charset="-122"/>
            </a:endParaRPr>
          </a:p>
          <a:p>
            <a:pPr>
              <a:lnSpc>
                <a:spcPct val="150000"/>
              </a:lnSpc>
            </a:pPr>
            <a:r>
              <a:rPr lang="zh-CN" altLang="zh-CN" sz="2400" dirty="0">
                <a:solidFill>
                  <a:prstClr val="black"/>
                </a:solidFill>
                <a:latin typeface="黑体" panose="02010609060101010101" pitchFamily="49" charset="-122"/>
                <a:ea typeface="黑体" panose="02010609060101010101" pitchFamily="49" charset="-122"/>
              </a:rPr>
              <a:t>社会招聘人员、有工作经历人员，可依据岗位任职资格和聘任条件进行综合评估后认定</a:t>
            </a:r>
            <a:r>
              <a:rPr lang="zh-CN" altLang="zh-CN" sz="2400" dirty="0" smtClean="0">
                <a:solidFill>
                  <a:prstClr val="black"/>
                </a:solidFill>
                <a:latin typeface="黑体" panose="02010609060101010101" pitchFamily="49" charset="-122"/>
                <a:ea typeface="黑体" panose="02010609060101010101" pitchFamily="49" charset="-122"/>
              </a:rPr>
              <a:t>。</a:t>
            </a:r>
            <a:endParaRPr lang="en-US" altLang="zh-CN" sz="2400" dirty="0">
              <a:solidFill>
                <a:prstClr val="black"/>
              </a:solidFill>
              <a:latin typeface="黑体" panose="02010609060101010101" pitchFamily="49" charset="-122"/>
              <a:ea typeface="黑体" panose="02010609060101010101" pitchFamily="49" charset="-122"/>
            </a:endParaRPr>
          </a:p>
          <a:p>
            <a:pPr>
              <a:lnSpc>
                <a:spcPct val="150000"/>
              </a:lnSpc>
            </a:pPr>
            <a:r>
              <a:rPr lang="zh-CN" altLang="zh-CN" sz="2400" dirty="0">
                <a:solidFill>
                  <a:prstClr val="black"/>
                </a:solidFill>
                <a:latin typeface="黑体" panose="02010609060101010101" pitchFamily="49" charset="-122"/>
                <a:ea typeface="黑体" panose="02010609060101010101" pitchFamily="49" charset="-122"/>
              </a:rPr>
              <a:t>新招入应届毕业生认定为</a:t>
            </a:r>
            <a:r>
              <a:rPr lang="en-US" altLang="zh-CN" sz="2400" dirty="0">
                <a:solidFill>
                  <a:prstClr val="black"/>
                </a:solidFill>
                <a:latin typeface="黑体" panose="02010609060101010101" pitchFamily="49" charset="-122"/>
                <a:ea typeface="黑体" panose="02010609060101010101" pitchFamily="49" charset="-122"/>
              </a:rPr>
              <a:t>1</a:t>
            </a:r>
            <a:r>
              <a:rPr lang="zh-CN" altLang="zh-CN" sz="2400" dirty="0">
                <a:solidFill>
                  <a:prstClr val="black"/>
                </a:solidFill>
                <a:latin typeface="黑体" panose="02010609060101010101" pitchFamily="49" charset="-122"/>
                <a:ea typeface="黑体" panose="02010609060101010101" pitchFamily="49" charset="-122"/>
              </a:rPr>
              <a:t>级。</a:t>
            </a:r>
          </a:p>
          <a:p>
            <a:endParaRPr lang="zh-CN" altLang="zh-CN" sz="2400" dirty="0">
              <a:solidFill>
                <a:prstClr val="black"/>
              </a:solidFill>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smtClean="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09483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6" grpId="0"/>
      <p:bldP spid="6" grpId="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28105" y="1579434"/>
            <a:ext cx="4524516"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职务、职级认定和调整条件</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745386" y="2593143"/>
            <a:ext cx="9459911" cy="461665"/>
          </a:xfrm>
          <a:prstGeom prst="rect">
            <a:avLst/>
          </a:prstGeom>
        </p:spPr>
        <p:txBody>
          <a:bodyPr wrap="square">
            <a:spAutoFit/>
          </a:bodyPr>
          <a:lstStyle/>
          <a:p>
            <a:r>
              <a:rPr lang="zh-CN" altLang="en-US" sz="2400" b="1" dirty="0" smtClean="0">
                <a:solidFill>
                  <a:prstClr val="black"/>
                </a:solidFill>
                <a:latin typeface="黑体" panose="02010609060101010101" pitchFamily="49" charset="-122"/>
                <a:ea typeface="黑体" panose="02010609060101010101" pitchFamily="49" charset="-122"/>
              </a:rPr>
              <a:t>二、</a:t>
            </a:r>
            <a:r>
              <a:rPr lang="zh-CN" altLang="zh-CN" sz="2400" b="1" dirty="0" smtClean="0">
                <a:solidFill>
                  <a:prstClr val="black"/>
                </a:solidFill>
                <a:latin typeface="黑体" panose="02010609060101010101" pitchFamily="49" charset="-122"/>
                <a:ea typeface="黑体" panose="02010609060101010101" pitchFamily="49" charset="-122"/>
              </a:rPr>
              <a:t>职级认定</a:t>
            </a:r>
            <a:endParaRPr lang="en-US" altLang="zh-CN" sz="2400" b="1" dirty="0" smtClean="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745385" y="3232240"/>
            <a:ext cx="9459911" cy="2123658"/>
          </a:xfrm>
          <a:prstGeom prst="rect">
            <a:avLst/>
          </a:prstGeom>
        </p:spPr>
        <p:txBody>
          <a:bodyPr wrap="square">
            <a:spAutoFit/>
          </a:bodyPr>
          <a:lstStyle/>
          <a:p>
            <a:pPr>
              <a:lnSpc>
                <a:spcPct val="150000"/>
              </a:lnSpc>
            </a:pPr>
            <a:r>
              <a:rPr lang="zh-CN" altLang="zh-CN" sz="2400" dirty="0" smtClean="0">
                <a:solidFill>
                  <a:prstClr val="black"/>
                </a:solidFill>
                <a:latin typeface="黑体" panose="02010609060101010101" pitchFamily="49" charset="-122"/>
                <a:ea typeface="黑体" panose="02010609060101010101" pitchFamily="49" charset="-122"/>
              </a:rPr>
              <a:t>新招</a:t>
            </a:r>
            <a:r>
              <a:rPr lang="zh-CN" altLang="zh-CN" sz="2400" dirty="0">
                <a:solidFill>
                  <a:prstClr val="black"/>
                </a:solidFill>
                <a:latin typeface="黑体" panose="02010609060101010101" pitchFamily="49" charset="-122"/>
                <a:ea typeface="黑体" panose="02010609060101010101" pitchFamily="49" charset="-122"/>
              </a:rPr>
              <a:t>入应届毕业生由人力资源认定，社会招聘人员、有工作经历人员，可依据岗位任职资格和聘任条件进行综合评估后由人力资源部报</a:t>
            </a:r>
            <a:r>
              <a:rPr lang="en-US" altLang="zh-CN" sz="2400" dirty="0">
                <a:solidFill>
                  <a:prstClr val="black"/>
                </a:solidFill>
                <a:latin typeface="黑体" panose="02010609060101010101" pitchFamily="49" charset="-122"/>
                <a:ea typeface="黑体" panose="02010609060101010101" pitchFamily="49" charset="-122"/>
              </a:rPr>
              <a:t>CEO</a:t>
            </a:r>
            <a:r>
              <a:rPr lang="zh-CN" altLang="zh-CN" sz="2400" dirty="0">
                <a:solidFill>
                  <a:prstClr val="black"/>
                </a:solidFill>
                <a:latin typeface="黑体" panose="02010609060101010101" pitchFamily="49" charset="-122"/>
                <a:ea typeface="黑体" panose="02010609060101010101" pitchFamily="49" charset="-122"/>
              </a:rPr>
              <a:t>审批。</a:t>
            </a:r>
          </a:p>
          <a:p>
            <a:endParaRPr lang="zh-CN" altLang="zh-CN" sz="2400" dirty="0">
              <a:solidFill>
                <a:prstClr val="black"/>
              </a:solidFill>
            </a:endParaRPr>
          </a:p>
        </p:txBody>
      </p:sp>
      <p:sp>
        <p:nvSpPr>
          <p:cNvPr id="10" name="矩形 9"/>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smtClean="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43548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10" grpId="0"/>
      <p:bldP spid="10" grpId="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28105" y="1579434"/>
            <a:ext cx="4524516"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职务、职级认定和调整条件</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735551" y="2774369"/>
            <a:ext cx="9459911" cy="3231654"/>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（一）调整周期。</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1</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每年</a:t>
            </a:r>
            <a:r>
              <a:rPr lang="zh-CN" altLang="zh-CN" sz="2400" dirty="0">
                <a:solidFill>
                  <a:prstClr val="black"/>
                </a:solidFill>
                <a:latin typeface="黑体" panose="02010609060101010101" pitchFamily="49" charset="-122"/>
                <a:ea typeface="黑体" panose="02010609060101010101" pitchFamily="49" charset="-122"/>
              </a:rPr>
              <a:t>年中进行一次年度常规性人员职级调整审评。如果因人员异动或结构调整产生空缺，需要及时补缺而内部有合适人选的，可以按需要随时启动职级晋升或平级调动。</a:t>
            </a: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2</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公司</a:t>
            </a:r>
            <a:r>
              <a:rPr lang="zh-CN" altLang="zh-CN" sz="2400" dirty="0">
                <a:solidFill>
                  <a:prstClr val="black"/>
                </a:solidFill>
                <a:latin typeface="黑体" panose="02010609060101010101" pitchFamily="49" charset="-122"/>
                <a:ea typeface="黑体" panose="02010609060101010101" pitchFamily="49" charset="-122"/>
              </a:rPr>
              <a:t>可根据工作需要直接认定员工职级。</a:t>
            </a:r>
          </a:p>
          <a:p>
            <a:endParaRPr lang="zh-CN" altLang="zh-CN" sz="2400" dirty="0">
              <a:solidFill>
                <a:prstClr val="black"/>
              </a:solidFill>
            </a:endParaRPr>
          </a:p>
        </p:txBody>
      </p:sp>
      <p:sp>
        <p:nvSpPr>
          <p:cNvPr id="6" name="矩形 5"/>
          <p:cNvSpPr/>
          <p:nvPr/>
        </p:nvSpPr>
        <p:spPr>
          <a:xfrm>
            <a:off x="897786" y="2300755"/>
            <a:ext cx="9459911" cy="461665"/>
          </a:xfrm>
          <a:prstGeom prst="rect">
            <a:avLst/>
          </a:prstGeom>
        </p:spPr>
        <p:txBody>
          <a:bodyPr wrap="square">
            <a:spAutoFit/>
          </a:bodyPr>
          <a:lstStyle/>
          <a:p>
            <a:r>
              <a:rPr lang="zh-CN" altLang="en-US" sz="2400" b="1" dirty="0" smtClean="0">
                <a:solidFill>
                  <a:prstClr val="black"/>
                </a:solidFill>
                <a:latin typeface="黑体" panose="02010609060101010101" pitchFamily="49" charset="-122"/>
                <a:ea typeface="黑体" panose="02010609060101010101" pitchFamily="49" charset="-122"/>
              </a:rPr>
              <a:t>三、</a:t>
            </a:r>
            <a:r>
              <a:rPr lang="zh-CN" altLang="zh-CN" sz="2400" b="1" dirty="0" smtClean="0">
                <a:solidFill>
                  <a:prstClr val="black"/>
                </a:solidFill>
                <a:latin typeface="黑体" panose="02010609060101010101" pitchFamily="49" charset="-122"/>
                <a:ea typeface="黑体" panose="02010609060101010101" pitchFamily="49" charset="-122"/>
              </a:rPr>
              <a:t>职级</a:t>
            </a:r>
            <a:r>
              <a:rPr lang="zh-CN" altLang="en-US" sz="2400" b="1" dirty="0" smtClean="0">
                <a:solidFill>
                  <a:prstClr val="black"/>
                </a:solidFill>
                <a:latin typeface="黑体" panose="02010609060101010101" pitchFamily="49" charset="-122"/>
                <a:ea typeface="黑体" panose="02010609060101010101" pitchFamily="49" charset="-122"/>
              </a:rPr>
              <a:t>调整</a:t>
            </a:r>
            <a:endParaRPr lang="en-US" altLang="zh-CN" sz="2400" b="1" dirty="0" smtClean="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smtClean="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3259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10" grpId="0"/>
      <p:bldP spid="10" grpId="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28105" y="1579434"/>
            <a:ext cx="4524516"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职务、职级认定和调整条件</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745385" y="2947104"/>
            <a:ext cx="9459911" cy="2862322"/>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（二）职级晋升。</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1</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由</a:t>
            </a:r>
            <a:r>
              <a:rPr lang="zh-CN" altLang="zh-CN" sz="2400" dirty="0">
                <a:solidFill>
                  <a:prstClr val="black"/>
                </a:solidFill>
                <a:latin typeface="黑体" panose="02010609060101010101" pitchFamily="49" charset="-122"/>
                <a:ea typeface="黑体" panose="02010609060101010101" pitchFamily="49" charset="-122"/>
              </a:rPr>
              <a:t>一个职级晋升到上一职级的，原则上在公司本岗位工作满三年，近三年内年度绩效考核均为良好及以上，且有一年考核考核成绩为优秀者。职位职级晋升应逐级依次进行，一次晋升一级。有公司范围内业绩突出或对公司有特殊贡献的，每年最多可晋升两级</a:t>
            </a:r>
            <a:r>
              <a:rPr lang="zh-CN" altLang="zh-CN" sz="2400" dirty="0" smtClean="0">
                <a:solidFill>
                  <a:prstClr val="black"/>
                </a:solidFill>
                <a:latin typeface="黑体" panose="02010609060101010101" pitchFamily="49" charset="-122"/>
                <a:ea typeface="黑体" panose="02010609060101010101" pitchFamily="49" charset="-122"/>
              </a:rPr>
              <a:t>。</a:t>
            </a:r>
            <a:endParaRPr lang="en-US" altLang="zh-CN" sz="2400" dirty="0" smtClean="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897786" y="2300755"/>
            <a:ext cx="9459911" cy="461665"/>
          </a:xfrm>
          <a:prstGeom prst="rect">
            <a:avLst/>
          </a:prstGeom>
        </p:spPr>
        <p:txBody>
          <a:bodyPr wrap="square">
            <a:spAutoFit/>
          </a:bodyPr>
          <a:lstStyle/>
          <a:p>
            <a:r>
              <a:rPr lang="zh-CN" altLang="en-US" sz="2400" b="1" dirty="0" smtClean="0">
                <a:solidFill>
                  <a:prstClr val="black"/>
                </a:solidFill>
                <a:latin typeface="黑体" panose="02010609060101010101" pitchFamily="49" charset="-122"/>
                <a:ea typeface="黑体" panose="02010609060101010101" pitchFamily="49" charset="-122"/>
              </a:rPr>
              <a:t>三、</a:t>
            </a:r>
            <a:r>
              <a:rPr lang="zh-CN" altLang="zh-CN" sz="2400" b="1" dirty="0" smtClean="0">
                <a:solidFill>
                  <a:prstClr val="black"/>
                </a:solidFill>
                <a:latin typeface="黑体" panose="02010609060101010101" pitchFamily="49" charset="-122"/>
                <a:ea typeface="黑体" panose="02010609060101010101" pitchFamily="49" charset="-122"/>
              </a:rPr>
              <a:t>职级</a:t>
            </a:r>
            <a:r>
              <a:rPr lang="zh-CN" altLang="en-US" sz="2400" b="1" dirty="0" smtClean="0">
                <a:solidFill>
                  <a:prstClr val="black"/>
                </a:solidFill>
                <a:latin typeface="黑体" panose="02010609060101010101" pitchFamily="49" charset="-122"/>
                <a:ea typeface="黑体" panose="02010609060101010101" pitchFamily="49" charset="-122"/>
              </a:rPr>
              <a:t>调整</a:t>
            </a:r>
            <a:endParaRPr lang="en-US" altLang="zh-CN" sz="2400" b="1" dirty="0" smtClean="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smtClean="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697424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10" grpId="0"/>
      <p:bldP spid="10"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4180974" y="966391"/>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一、休假与假期</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001543" y="490274"/>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270950" y="1415457"/>
            <a:ext cx="10896604" cy="3831818"/>
          </a:xfrm>
          <a:prstGeom prst="rect">
            <a:avLst/>
          </a:prstGeom>
          <a:solidFill>
            <a:srgbClr val="FFFFFF"/>
          </a:solidFill>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（五）病假</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1</a:t>
            </a:r>
            <a:r>
              <a:rPr lang="zh-CN" altLang="en-US" dirty="0">
                <a:solidFill>
                  <a:prstClr val="black"/>
                </a:solidFill>
                <a:latin typeface="宋体" panose="02010600030101010101" pitchFamily="2" charset="-122"/>
              </a:rPr>
              <a:t>员工试用</a:t>
            </a:r>
            <a:r>
              <a:rPr lang="zh-CN" altLang="en-US" dirty="0" smtClean="0">
                <a:solidFill>
                  <a:prstClr val="black"/>
                </a:solidFill>
                <a:latin typeface="宋体" panose="02010600030101010101" pitchFamily="2" charset="-122"/>
              </a:rPr>
              <a:t>期满患病</a:t>
            </a:r>
            <a:r>
              <a:rPr lang="zh-CN" altLang="en-US" dirty="0">
                <a:solidFill>
                  <a:prstClr val="black"/>
                </a:solidFill>
                <a:latin typeface="宋体" panose="02010600030101010101" pitchFamily="2" charset="-122"/>
              </a:rPr>
              <a:t>的，</a:t>
            </a:r>
            <a:r>
              <a:rPr lang="zh-CN" altLang="en-US" b="1" dirty="0">
                <a:solidFill>
                  <a:srgbClr val="FF0000"/>
                </a:solidFill>
                <a:latin typeface="宋体" panose="02010600030101010101" pitchFamily="2" charset="-122"/>
              </a:rPr>
              <a:t>全年可享受</a:t>
            </a:r>
            <a:r>
              <a:rPr lang="en-US" altLang="zh-CN" b="1" dirty="0">
                <a:solidFill>
                  <a:srgbClr val="FF0000"/>
                </a:solidFill>
                <a:latin typeface="宋体" panose="02010600030101010101" pitchFamily="2" charset="-122"/>
              </a:rPr>
              <a:t>14</a:t>
            </a:r>
            <a:r>
              <a:rPr lang="zh-CN" altLang="en-US" b="1" dirty="0">
                <a:solidFill>
                  <a:srgbClr val="FF0000"/>
                </a:solidFill>
                <a:latin typeface="宋体" panose="02010600030101010101" pitchFamily="2" charset="-122"/>
              </a:rPr>
              <a:t>天带薪非住院</a:t>
            </a:r>
            <a:r>
              <a:rPr lang="zh-CN" altLang="en-US" b="1" dirty="0" smtClean="0">
                <a:solidFill>
                  <a:srgbClr val="FF0000"/>
                </a:solidFill>
                <a:latin typeface="宋体" panose="02010600030101010101" pitchFamily="2" charset="-122"/>
              </a:rPr>
              <a:t>病假</a:t>
            </a:r>
            <a:r>
              <a:rPr lang="zh-CN" altLang="en-US" dirty="0" smtClean="0">
                <a:solidFill>
                  <a:prstClr val="black"/>
                </a:solidFill>
                <a:latin typeface="宋体" panose="02010600030101010101" pitchFamily="2" charset="-122"/>
              </a:rPr>
              <a:t>，</a:t>
            </a:r>
            <a:r>
              <a:rPr lang="en-US" altLang="zh-CN" b="1" dirty="0" smtClean="0">
                <a:solidFill>
                  <a:srgbClr val="FF0000"/>
                </a:solidFill>
                <a:latin typeface="宋体" panose="02010600030101010101" pitchFamily="2" charset="-122"/>
              </a:rPr>
              <a:t>14</a:t>
            </a:r>
            <a:r>
              <a:rPr lang="zh-CN" altLang="en-US" b="1" dirty="0" smtClean="0">
                <a:solidFill>
                  <a:srgbClr val="FF0000"/>
                </a:solidFill>
                <a:latin typeface="宋体" panose="02010600030101010101" pitchFamily="2" charset="-122"/>
              </a:rPr>
              <a:t>天结束后按事假处理</a:t>
            </a:r>
            <a:r>
              <a:rPr lang="zh-CN" altLang="en-US" dirty="0" smtClean="0">
                <a:solidFill>
                  <a:srgbClr val="FF0000"/>
                </a:solidFill>
                <a:latin typeface="宋体" panose="02010600030101010101" pitchFamily="2" charset="-122"/>
              </a:rPr>
              <a:t>。</a:t>
            </a:r>
            <a:r>
              <a:rPr lang="zh-CN" altLang="en-US" dirty="0">
                <a:solidFill>
                  <a:prstClr val="black"/>
                </a:solidFill>
                <a:latin typeface="宋体" panose="02010600030101010101" pitchFamily="2" charset="-122"/>
              </a:rPr>
              <a:t>（自然日历天数）</a:t>
            </a:r>
            <a:r>
              <a:rPr lang="zh-CN" altLang="en-US" dirty="0" smtClean="0">
                <a:solidFill>
                  <a:prstClr val="black"/>
                </a:solidFill>
                <a:latin typeface="宋体" panose="02010600030101010101" pitchFamily="2" charset="-122"/>
              </a:rPr>
              <a:t>。</a:t>
            </a:r>
            <a:endParaRPr lang="en-US" altLang="zh-CN" dirty="0" smtClean="0">
              <a:solidFill>
                <a:prstClr val="black"/>
              </a:solidFill>
              <a:latin typeface="宋体" panose="02010600030101010101" pitchFamily="2" charset="-122"/>
            </a:endParaRPr>
          </a:p>
          <a:p>
            <a:pPr>
              <a:lnSpc>
                <a:spcPct val="150000"/>
              </a:lnSpc>
            </a:pPr>
            <a:r>
              <a:rPr lang="en-US" altLang="zh-CN" dirty="0" smtClean="0">
                <a:solidFill>
                  <a:prstClr val="black"/>
                </a:solidFill>
                <a:latin typeface="宋体" panose="02010600030101010101" pitchFamily="2" charset="-122"/>
              </a:rPr>
              <a:t>2 </a:t>
            </a:r>
            <a:r>
              <a:rPr lang="zh-CN" altLang="en-US" dirty="0" smtClean="0">
                <a:solidFill>
                  <a:prstClr val="black"/>
                </a:solidFill>
                <a:latin typeface="宋体" panose="02010600030101010101" pitchFamily="2" charset="-122"/>
              </a:rPr>
              <a:t>员工生病住院</a:t>
            </a:r>
            <a:r>
              <a:rPr lang="zh-CN" altLang="en-US" dirty="0">
                <a:solidFill>
                  <a:prstClr val="black"/>
                </a:solidFill>
                <a:latin typeface="宋体" panose="02010600030101010101" pitchFamily="2" charset="-122"/>
              </a:rPr>
              <a:t>的，</a:t>
            </a:r>
            <a:r>
              <a:rPr lang="zh-CN" altLang="en-US" b="1" dirty="0">
                <a:solidFill>
                  <a:srgbClr val="FF0000"/>
                </a:solidFill>
                <a:latin typeface="宋体" panose="02010600030101010101" pitchFamily="2" charset="-122"/>
              </a:rPr>
              <a:t>享受</a:t>
            </a:r>
            <a:r>
              <a:rPr lang="en-US" altLang="zh-CN" b="1" dirty="0">
                <a:solidFill>
                  <a:srgbClr val="FF0000"/>
                </a:solidFill>
                <a:latin typeface="宋体" panose="02010600030101010101" pitchFamily="2" charset="-122"/>
              </a:rPr>
              <a:t>3</a:t>
            </a:r>
            <a:r>
              <a:rPr lang="zh-CN" altLang="en-US" b="1" dirty="0">
                <a:solidFill>
                  <a:srgbClr val="FF0000"/>
                </a:solidFill>
                <a:latin typeface="宋体" panose="02010600030101010101" pitchFamily="2" charset="-122"/>
              </a:rPr>
              <a:t>个月带薪住院假</a:t>
            </a:r>
            <a:r>
              <a:rPr lang="zh-CN" altLang="en-US" dirty="0">
                <a:solidFill>
                  <a:prstClr val="black"/>
                </a:solidFill>
                <a:latin typeface="宋体" panose="02010600030101010101" pitchFamily="2" charset="-122"/>
              </a:rPr>
              <a:t>（自然日历天数，含</a:t>
            </a:r>
            <a:r>
              <a:rPr lang="en-US" altLang="zh-CN" dirty="0">
                <a:solidFill>
                  <a:prstClr val="black"/>
                </a:solidFill>
                <a:latin typeface="宋体" panose="02010600030101010101" pitchFamily="2" charset="-122"/>
              </a:rPr>
              <a:t>14</a:t>
            </a:r>
            <a:r>
              <a:rPr lang="zh-CN" altLang="en-US" dirty="0">
                <a:solidFill>
                  <a:prstClr val="black"/>
                </a:solidFill>
                <a:latin typeface="宋体" panose="02010600030101010101" pitchFamily="2" charset="-122"/>
              </a:rPr>
              <a:t>天非住院病假）。</a:t>
            </a:r>
          </a:p>
          <a:p>
            <a:pPr>
              <a:lnSpc>
                <a:spcPct val="150000"/>
              </a:lnSpc>
            </a:pPr>
            <a:r>
              <a:rPr lang="en-US" altLang="zh-CN" dirty="0" smtClean="0">
                <a:solidFill>
                  <a:prstClr val="black"/>
                </a:solidFill>
                <a:latin typeface="宋体" panose="02010600030101010101" pitchFamily="2" charset="-122"/>
              </a:rPr>
              <a:t>3 </a:t>
            </a:r>
            <a:r>
              <a:rPr lang="zh-CN" altLang="en-US" dirty="0" smtClean="0">
                <a:solidFill>
                  <a:prstClr val="black"/>
                </a:solidFill>
                <a:latin typeface="宋体" panose="02010600030101010101" pitchFamily="2" charset="-122"/>
              </a:rPr>
              <a:t>员工请病假，</a:t>
            </a:r>
            <a:r>
              <a:rPr lang="zh-CN" altLang="en-US" dirty="0" smtClean="0">
                <a:solidFill>
                  <a:srgbClr val="FF0000"/>
                </a:solidFill>
                <a:latin typeface="宋体" panose="02010600030101010101" pitchFamily="2" charset="-122"/>
              </a:rPr>
              <a:t>应出具公立医院</a:t>
            </a:r>
            <a:r>
              <a:rPr lang="zh-CN" altLang="en-US" dirty="0">
                <a:solidFill>
                  <a:srgbClr val="FF0000"/>
                </a:solidFill>
                <a:latin typeface="宋体" panose="02010600030101010101" pitchFamily="2" charset="-122"/>
              </a:rPr>
              <a:t>（三级）开具的病休诊断书</a:t>
            </a:r>
            <a:r>
              <a:rPr lang="zh-CN" altLang="en-US" dirty="0" smtClean="0">
                <a:solidFill>
                  <a:srgbClr val="FF0000"/>
                </a:solidFill>
                <a:latin typeface="宋体" panose="02010600030101010101" pitchFamily="2" charset="-122"/>
              </a:rPr>
              <a:t>或住院证明。</a:t>
            </a:r>
            <a:endParaRPr lang="zh-CN" altLang="en-US" dirty="0">
              <a:solidFill>
                <a:srgbClr val="FF0000"/>
              </a:solidFill>
              <a:latin typeface="宋体" panose="02010600030101010101" pitchFamily="2" charset="-122"/>
            </a:endParaRPr>
          </a:p>
          <a:p>
            <a:pPr>
              <a:lnSpc>
                <a:spcPct val="150000"/>
              </a:lnSpc>
            </a:pPr>
            <a:r>
              <a:rPr lang="en-US" altLang="zh-CN" dirty="0" smtClean="0">
                <a:solidFill>
                  <a:prstClr val="black"/>
                </a:solidFill>
                <a:latin typeface="宋体" panose="02010600030101010101" pitchFamily="2" charset="-122"/>
              </a:rPr>
              <a:t>4 </a:t>
            </a:r>
            <a:r>
              <a:rPr lang="zh-CN" altLang="en-US" dirty="0" smtClean="0">
                <a:solidFill>
                  <a:prstClr val="black"/>
                </a:solidFill>
                <a:latin typeface="宋体" panose="02010600030101010101" pitchFamily="2" charset="-122"/>
              </a:rPr>
              <a:t>在</a:t>
            </a:r>
            <a:r>
              <a:rPr lang="zh-CN" altLang="en-US" dirty="0">
                <a:solidFill>
                  <a:prstClr val="black"/>
                </a:solidFill>
                <a:latin typeface="宋体" panose="02010600030101010101" pitchFamily="2" charset="-122"/>
              </a:rPr>
              <a:t>外地工作、出差的员工</a:t>
            </a:r>
            <a:r>
              <a:rPr lang="zh-CN" altLang="en-US" dirty="0" smtClean="0">
                <a:solidFill>
                  <a:prstClr val="black"/>
                </a:solidFill>
                <a:latin typeface="宋体" panose="02010600030101010101" pitchFamily="2" charset="-122"/>
              </a:rPr>
              <a:t>，请病假时应出具当地</a:t>
            </a:r>
            <a:r>
              <a:rPr lang="zh-CN" altLang="en-US" dirty="0">
                <a:solidFill>
                  <a:prstClr val="black"/>
                </a:solidFill>
                <a:latin typeface="宋体" panose="02010600030101010101" pitchFamily="2" charset="-122"/>
              </a:rPr>
              <a:t>医院病休证明、病历卡、医疗费</a:t>
            </a:r>
            <a:r>
              <a:rPr lang="zh-CN" altLang="en-US" dirty="0" smtClean="0">
                <a:solidFill>
                  <a:prstClr val="black"/>
                </a:solidFill>
                <a:latin typeface="宋体" panose="02010600030101010101" pitchFamily="2" charset="-122"/>
              </a:rPr>
              <a:t>收据</a:t>
            </a:r>
            <a:r>
              <a:rPr lang="zh-CN" altLang="en-US" dirty="0" smtClean="0">
                <a:solidFill>
                  <a:srgbClr val="FF0000"/>
                </a:solidFill>
                <a:latin typeface="宋体" panose="02010600030101010101" pitchFamily="2" charset="-122"/>
              </a:rPr>
              <a:t>；</a:t>
            </a:r>
            <a:r>
              <a:rPr lang="zh-CN" altLang="en-US" dirty="0">
                <a:solidFill>
                  <a:srgbClr val="FF0000"/>
                </a:solidFill>
                <a:latin typeface="宋体" panose="02010600030101010101" pitchFamily="2" charset="-122"/>
              </a:rPr>
              <a:t>如属慢性病或认定为慢性病的，病休证明无效。</a:t>
            </a:r>
          </a:p>
          <a:p>
            <a:pPr>
              <a:lnSpc>
                <a:spcPct val="150000"/>
              </a:lnSpc>
            </a:pPr>
            <a:r>
              <a:rPr lang="en-US" altLang="zh-CN" dirty="0" smtClean="0">
                <a:solidFill>
                  <a:prstClr val="black"/>
                </a:solidFill>
                <a:latin typeface="宋体" panose="02010600030101010101" pitchFamily="2" charset="-122"/>
              </a:rPr>
              <a:t>5 </a:t>
            </a:r>
            <a:r>
              <a:rPr lang="zh-CN" altLang="en-US" dirty="0" smtClean="0">
                <a:solidFill>
                  <a:prstClr val="black"/>
                </a:solidFill>
                <a:latin typeface="宋体" panose="02010600030101010101" pitchFamily="2" charset="-122"/>
              </a:rPr>
              <a:t>员工</a:t>
            </a:r>
            <a:r>
              <a:rPr lang="zh-CN" altLang="en-US" dirty="0">
                <a:solidFill>
                  <a:prstClr val="black"/>
                </a:solidFill>
                <a:latin typeface="宋体" panose="02010600030101010101" pitchFamily="2" charset="-122"/>
              </a:rPr>
              <a:t>住院期间，薪酬标准见表</a:t>
            </a:r>
            <a:r>
              <a:rPr lang="en-US" altLang="zh-CN" dirty="0">
                <a:solidFill>
                  <a:prstClr val="black"/>
                </a:solidFill>
                <a:latin typeface="宋体" panose="02010600030101010101" pitchFamily="2" charset="-122"/>
              </a:rPr>
              <a:t>3</a:t>
            </a:r>
            <a:r>
              <a:rPr lang="zh-CN" altLang="en-US" dirty="0">
                <a:solidFill>
                  <a:prstClr val="black"/>
                </a:solidFill>
                <a:latin typeface="宋体" panose="02010600030101010101" pitchFamily="2" charset="-122"/>
              </a:rPr>
              <a:t>，员工最多可休</a:t>
            </a:r>
            <a:r>
              <a:rPr lang="en-US" altLang="zh-CN" dirty="0">
                <a:solidFill>
                  <a:prstClr val="black"/>
                </a:solidFill>
                <a:latin typeface="宋体" panose="02010600030101010101" pitchFamily="2" charset="-122"/>
              </a:rPr>
              <a:t>6</a:t>
            </a:r>
            <a:r>
              <a:rPr lang="zh-CN" altLang="en-US" dirty="0">
                <a:solidFill>
                  <a:prstClr val="black"/>
                </a:solidFill>
                <a:latin typeface="宋体" panose="02010600030101010101" pitchFamily="2" charset="-122"/>
              </a:rPr>
              <a:t>个月住院病假，</a:t>
            </a:r>
            <a:r>
              <a:rPr lang="zh-CN" altLang="en-US" b="1" dirty="0">
                <a:solidFill>
                  <a:srgbClr val="FF0000"/>
                </a:solidFill>
                <a:latin typeface="宋体" panose="02010600030101010101" pitchFamily="2" charset="-122"/>
              </a:rPr>
              <a:t>超过</a:t>
            </a:r>
            <a:r>
              <a:rPr lang="en-US" altLang="zh-CN" b="1" dirty="0">
                <a:solidFill>
                  <a:srgbClr val="FF0000"/>
                </a:solidFill>
                <a:latin typeface="宋体" panose="02010600030101010101" pitchFamily="2" charset="-122"/>
              </a:rPr>
              <a:t>6</a:t>
            </a:r>
            <a:r>
              <a:rPr lang="zh-CN" altLang="en-US" b="1" dirty="0">
                <a:solidFill>
                  <a:srgbClr val="FF0000"/>
                </a:solidFill>
                <a:latin typeface="宋体" panose="02010600030101010101" pitchFamily="2" charset="-122"/>
              </a:rPr>
              <a:t>个月的公司可视情况解除劳动合同</a:t>
            </a:r>
            <a:r>
              <a:rPr lang="zh-CN" altLang="en-US" dirty="0" smtClean="0">
                <a:solidFill>
                  <a:prstClr val="black"/>
                </a:solidFill>
                <a:latin typeface="宋体" panose="02010600030101010101" pitchFamily="2" charset="-122"/>
              </a:rPr>
              <a:t>。</a:t>
            </a:r>
            <a:r>
              <a:rPr lang="zh-CN" altLang="en-US" b="1" dirty="0" smtClean="0">
                <a:solidFill>
                  <a:prstClr val="black"/>
                </a:solidFill>
                <a:latin typeface="黑体" panose="02010609060101010101" pitchFamily="49" charset="-122"/>
                <a:ea typeface="黑体" panose="02010609060101010101" pitchFamily="49" charset="-122"/>
              </a:rPr>
              <a:t>   表</a:t>
            </a:r>
            <a:r>
              <a:rPr lang="en-US" altLang="zh-CN" b="1" dirty="0" smtClean="0">
                <a:solidFill>
                  <a:prstClr val="black"/>
                </a:solidFill>
                <a:latin typeface="黑体" panose="02010609060101010101" pitchFamily="49" charset="-122"/>
                <a:ea typeface="黑体" panose="02010609060101010101" pitchFamily="49" charset="-122"/>
              </a:rPr>
              <a:t>3 </a:t>
            </a:r>
            <a:r>
              <a:rPr lang="zh-CN" altLang="en-US" b="1" dirty="0" smtClean="0">
                <a:solidFill>
                  <a:prstClr val="black"/>
                </a:solidFill>
                <a:latin typeface="黑体" panose="02010609060101010101" pitchFamily="49" charset="-122"/>
                <a:ea typeface="黑体" panose="02010609060101010101" pitchFamily="49" charset="-122"/>
              </a:rPr>
              <a:t>员工</a:t>
            </a:r>
            <a:r>
              <a:rPr lang="zh-CN" altLang="en-US" b="1" dirty="0">
                <a:solidFill>
                  <a:prstClr val="black"/>
                </a:solidFill>
                <a:latin typeface="黑体" panose="02010609060101010101" pitchFamily="49" charset="-122"/>
                <a:ea typeface="黑体" panose="02010609060101010101" pitchFamily="49" charset="-122"/>
              </a:rPr>
              <a:t>住院薪酬标准</a:t>
            </a:r>
            <a:endParaRPr lang="en-US" altLang="zh-CN" sz="1600" b="1" dirty="0" smtClean="0">
              <a:solidFill>
                <a:prstClr val="black"/>
              </a:solidFill>
              <a:latin typeface="宋体" panose="02010600030101010101" pitchFamily="2" charset="-122"/>
            </a:endParaRPr>
          </a:p>
          <a:p>
            <a:pPr>
              <a:lnSpc>
                <a:spcPct val="150000"/>
              </a:lnSpc>
            </a:pPr>
            <a:endParaRPr lang="en-US" altLang="zh-CN" sz="1600" dirty="0" smtClean="0">
              <a:solidFill>
                <a:prstClr val="black"/>
              </a:solidFill>
              <a:latin typeface="宋体" panose="02010600030101010101" pitchFamily="2"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2586054598"/>
              </p:ext>
            </p:extLst>
          </p:nvPr>
        </p:nvGraphicFramePr>
        <p:xfrm>
          <a:off x="3142342" y="4740126"/>
          <a:ext cx="6817584" cy="1772799"/>
        </p:xfrm>
        <a:graphic>
          <a:graphicData uri="http://schemas.openxmlformats.org/drawingml/2006/table">
            <a:tbl>
              <a:tblPr firstRow="1" firstCol="1" bandRow="1"/>
              <a:tblGrid>
                <a:gridCol w="3408792">
                  <a:extLst>
                    <a:ext uri="{9D8B030D-6E8A-4147-A177-3AD203B41FA5}">
                      <a16:colId xmlns="" xmlns:a16="http://schemas.microsoft.com/office/drawing/2014/main" val="843362157"/>
                    </a:ext>
                  </a:extLst>
                </a:gridCol>
                <a:gridCol w="3408792">
                  <a:extLst>
                    <a:ext uri="{9D8B030D-6E8A-4147-A177-3AD203B41FA5}">
                      <a16:colId xmlns="" xmlns:a16="http://schemas.microsoft.com/office/drawing/2014/main" val="4047798663"/>
                    </a:ext>
                  </a:extLst>
                </a:gridCol>
              </a:tblGrid>
              <a:tr h="477471">
                <a:tc>
                  <a:txBody>
                    <a:bodyPr/>
                    <a:lstStyle/>
                    <a:p>
                      <a:pPr indent="400050" algn="just">
                        <a:lnSpc>
                          <a:spcPts val="1800"/>
                        </a:lnSpc>
                        <a:spcAft>
                          <a:spcPts val="0"/>
                        </a:spcAft>
                      </a:pPr>
                      <a:r>
                        <a:rPr lang="en-US" altLang="zh-CN" sz="1600" b="1" kern="10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        </a:t>
                      </a:r>
                      <a:r>
                        <a:rPr lang="zh-CN" sz="1600" b="1" kern="100" dirty="0" smtClean="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住院</a:t>
                      </a:r>
                      <a:r>
                        <a:rPr lang="zh-CN" sz="1600" b="1"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累计时间</a:t>
                      </a:r>
                      <a:endParaRPr lang="zh-CN" sz="1600" b="1"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CN" sz="1600" b="1"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薪酬标准</a:t>
                      </a:r>
                      <a:endParaRPr lang="zh-CN" sz="1600" b="1"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12368791"/>
                  </a:ext>
                </a:extLst>
              </a:tr>
              <a:tr h="431776">
                <a:tc>
                  <a:txBody>
                    <a:bodyPr/>
                    <a:lstStyle/>
                    <a:p>
                      <a:pPr algn="ctr">
                        <a:lnSpc>
                          <a:spcPts val="1800"/>
                        </a:lnSpc>
                        <a:spcAft>
                          <a:spcPts val="0"/>
                        </a:spcAft>
                      </a:pPr>
                      <a:r>
                        <a:rPr lang="en-US" sz="16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3</a:t>
                      </a: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个月以内（含）</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100%</a:t>
                      </a:r>
                      <a:endParaRPr lang="zh-CN" sz="1600" kern="10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75781217"/>
                  </a:ext>
                </a:extLst>
              </a:tr>
              <a:tr h="431776">
                <a:tc>
                  <a:txBody>
                    <a:bodyPr/>
                    <a:lstStyle/>
                    <a:p>
                      <a:pPr algn="ctr">
                        <a:lnSpc>
                          <a:spcPts val="1800"/>
                        </a:lnSpc>
                        <a:spcAft>
                          <a:spcPts val="0"/>
                        </a:spcAft>
                      </a:pP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第</a:t>
                      </a:r>
                      <a:r>
                        <a:rPr lang="en-US" sz="16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4</a:t>
                      </a: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个月</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50%</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90073356"/>
                  </a:ext>
                </a:extLst>
              </a:tr>
              <a:tr h="431776">
                <a:tc>
                  <a:txBody>
                    <a:bodyPr/>
                    <a:lstStyle/>
                    <a:p>
                      <a:pPr algn="ctr">
                        <a:lnSpc>
                          <a:spcPts val="1800"/>
                        </a:lnSpc>
                        <a:spcAft>
                          <a:spcPts val="0"/>
                        </a:spcAft>
                      </a:pP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第</a:t>
                      </a:r>
                      <a:r>
                        <a:rPr lang="en-US" sz="16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5</a:t>
                      </a:r>
                      <a:r>
                        <a:rPr lang="zh-CN" sz="1600" kern="1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个月起</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en-US" sz="1600" kern="100" dirty="0">
                          <a:solidFill>
                            <a:srgbClr val="000000"/>
                          </a:solidFill>
                          <a:effectLst/>
                          <a:latin typeface="Arial" panose="020B0604020202020204" pitchFamily="34" charset="0"/>
                          <a:ea typeface="Arial Unicode MS" panose="020B0604020202020204" pitchFamily="34" charset="-122"/>
                          <a:cs typeface="Times New Roman" panose="02020603050405020304" pitchFamily="18" charset="0"/>
                        </a:rPr>
                        <a:t>0</a:t>
                      </a:r>
                      <a:endParaRPr lang="zh-CN" sz="1600" kern="100" dirty="0">
                        <a:effectLst/>
                        <a:latin typeface="Arial Unicode MS" panose="020B0604020202020204" pitchFamily="34" charset="-122"/>
                        <a:ea typeface="Arial Unicode MS" panose="020B0604020202020204" pitchFamily="34"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62515518"/>
                  </a:ext>
                </a:extLst>
              </a:tr>
            </a:tbl>
          </a:graphicData>
        </a:graphic>
      </p:graphicFrame>
      <p:sp>
        <p:nvSpPr>
          <p:cNvPr id="7" name="Rectangle 1"/>
          <p:cNvSpPr>
            <a:spLocks noChangeArrowheads="1"/>
          </p:cNvSpPr>
          <p:nvPr/>
        </p:nvSpPr>
        <p:spPr bwMode="auto">
          <a:xfrm>
            <a:off x="1863725" y="499787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solidFill>
                <a:prstClr val="black"/>
              </a:solidFill>
            </a:endParaRPr>
          </a:p>
        </p:txBody>
      </p:sp>
      <p:sp>
        <p:nvSpPr>
          <p:cNvPr id="8" name="文本框 7"/>
          <p:cNvSpPr txBox="1"/>
          <p:nvPr/>
        </p:nvSpPr>
        <p:spPr>
          <a:xfrm>
            <a:off x="564438" y="6449893"/>
            <a:ext cx="8932985" cy="371998"/>
          </a:xfrm>
          <a:prstGeom prst="rect">
            <a:avLst/>
          </a:prstGeom>
          <a:noFill/>
        </p:spPr>
        <p:txBody>
          <a:bodyPr wrap="square" rtlCol="0">
            <a:spAutoFit/>
          </a:bodyPr>
          <a:lstStyle/>
          <a:p>
            <a:r>
              <a:rPr lang="en-US" altLang="zh-CN" b="1" dirty="0" smtClean="0">
                <a:solidFill>
                  <a:srgbClr val="FF0000"/>
                </a:solidFill>
              </a:rPr>
              <a:t>6 </a:t>
            </a:r>
            <a:r>
              <a:rPr lang="zh-CN" altLang="en-US" b="1" dirty="0" smtClean="0">
                <a:solidFill>
                  <a:srgbClr val="FF0000"/>
                </a:solidFill>
              </a:rPr>
              <a:t>员工病假期间，海外津贴不予发放。</a:t>
            </a:r>
            <a:endParaRPr lang="zh-CN" altLang="en-US" b="1" dirty="0">
              <a:solidFill>
                <a:srgbClr val="FF0000"/>
              </a:solidFill>
            </a:endParaRPr>
          </a:p>
        </p:txBody>
      </p:sp>
    </p:spTree>
    <p:extLst>
      <p:ext uri="{BB962C8B-B14F-4D97-AF65-F5344CB8AC3E}">
        <p14:creationId xmlns:p14="http://schemas.microsoft.com/office/powerpoint/2010/main" val="4130008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4" grpId="0" animBg="1"/>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28105" y="1579434"/>
            <a:ext cx="4524516"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职务、职级认定和调整条件</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745385" y="2947104"/>
            <a:ext cx="9459911" cy="3416320"/>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（二）职级晋升。</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 2</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管理</a:t>
            </a:r>
            <a:r>
              <a:rPr lang="zh-CN" altLang="zh-CN" sz="2400" dirty="0">
                <a:solidFill>
                  <a:prstClr val="black"/>
                </a:solidFill>
                <a:latin typeface="黑体" panose="02010609060101010101" pitchFamily="49" charset="-122"/>
                <a:ea typeface="黑体" panose="02010609060101010101" pitchFamily="49" charset="-122"/>
              </a:rPr>
              <a:t>岗位如出现空缺，须要从内部提拔补充的，工作年限不受限制</a:t>
            </a:r>
            <a:r>
              <a:rPr lang="zh-CN" altLang="zh-CN" sz="2400" dirty="0" smtClean="0">
                <a:solidFill>
                  <a:prstClr val="black"/>
                </a:solidFill>
                <a:latin typeface="黑体" panose="02010609060101010101" pitchFamily="49" charset="-122"/>
                <a:ea typeface="黑体" panose="02010609060101010101" pitchFamily="49" charset="-122"/>
              </a:rPr>
              <a:t>。</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 3</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职级</a:t>
            </a:r>
            <a:r>
              <a:rPr lang="zh-CN" altLang="zh-CN" sz="2400" dirty="0">
                <a:solidFill>
                  <a:prstClr val="black"/>
                </a:solidFill>
                <a:latin typeface="黑体" panose="02010609060101010101" pitchFamily="49" charset="-122"/>
                <a:ea typeface="黑体" panose="02010609060101010101" pitchFamily="49" charset="-122"/>
              </a:rPr>
              <a:t>晋升认定条件包括能力条件、业绩条件，并综合考虑员工的学历、工作经验等，各职级晋升认定条件说见附件</a:t>
            </a:r>
            <a:r>
              <a:rPr lang="en-US" altLang="zh-CN" sz="2400" dirty="0">
                <a:solidFill>
                  <a:prstClr val="black"/>
                </a:solidFill>
                <a:latin typeface="黑体" panose="02010609060101010101" pitchFamily="49" charset="-122"/>
                <a:ea typeface="黑体" panose="02010609060101010101" pitchFamily="49" charset="-122"/>
              </a:rPr>
              <a:t>2</a:t>
            </a:r>
            <a:r>
              <a:rPr lang="zh-CN" altLang="zh-CN" sz="2400" dirty="0">
                <a:solidFill>
                  <a:prstClr val="black"/>
                </a:solidFill>
                <a:latin typeface="黑体" panose="02010609060101010101" pitchFamily="49" charset="-122"/>
                <a:ea typeface="黑体" panose="02010609060101010101" pitchFamily="49" charset="-122"/>
              </a:rPr>
              <a:t>《职级晋升条件认定对照表》</a:t>
            </a:r>
            <a:r>
              <a:rPr lang="zh-CN" altLang="zh-CN" sz="2400" dirty="0" smtClean="0">
                <a:solidFill>
                  <a:prstClr val="black"/>
                </a:solidFill>
                <a:latin typeface="黑体" panose="02010609060101010101" pitchFamily="49" charset="-122"/>
                <a:ea typeface="黑体" panose="02010609060101010101" pitchFamily="49" charset="-122"/>
              </a:rPr>
              <a:t>。</a:t>
            </a:r>
            <a:endParaRPr lang="zh-CN" altLang="zh-CN" sz="240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897786" y="2300755"/>
            <a:ext cx="9459911" cy="461665"/>
          </a:xfrm>
          <a:prstGeom prst="rect">
            <a:avLst/>
          </a:prstGeom>
        </p:spPr>
        <p:txBody>
          <a:bodyPr wrap="square">
            <a:spAutoFit/>
          </a:bodyPr>
          <a:lstStyle/>
          <a:p>
            <a:r>
              <a:rPr lang="zh-CN" altLang="en-US" sz="2400" b="1" dirty="0" smtClean="0">
                <a:solidFill>
                  <a:prstClr val="black"/>
                </a:solidFill>
                <a:latin typeface="黑体" panose="02010609060101010101" pitchFamily="49" charset="-122"/>
                <a:ea typeface="黑体" panose="02010609060101010101" pitchFamily="49" charset="-122"/>
              </a:rPr>
              <a:t>三、</a:t>
            </a:r>
            <a:r>
              <a:rPr lang="zh-CN" altLang="zh-CN" sz="2400" b="1" dirty="0" smtClean="0">
                <a:solidFill>
                  <a:prstClr val="black"/>
                </a:solidFill>
                <a:latin typeface="黑体" panose="02010609060101010101" pitchFamily="49" charset="-122"/>
                <a:ea typeface="黑体" panose="02010609060101010101" pitchFamily="49" charset="-122"/>
              </a:rPr>
              <a:t>职级</a:t>
            </a:r>
            <a:r>
              <a:rPr lang="zh-CN" altLang="en-US" sz="2400" b="1" dirty="0" smtClean="0">
                <a:solidFill>
                  <a:prstClr val="black"/>
                </a:solidFill>
                <a:latin typeface="黑体" panose="02010609060101010101" pitchFamily="49" charset="-122"/>
                <a:ea typeface="黑体" panose="02010609060101010101" pitchFamily="49" charset="-122"/>
              </a:rPr>
              <a:t>调整</a:t>
            </a:r>
            <a:endParaRPr lang="en-US" altLang="zh-CN" sz="2400" b="1" dirty="0" smtClean="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smtClean="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33080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10" grpId="0"/>
      <p:bldP spid="10" grpId="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28105" y="1579434"/>
            <a:ext cx="4524516"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职务、职级认定和调整条件</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897786" y="3042518"/>
            <a:ext cx="9459911" cy="2221762"/>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（三）职级下调。</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zh-CN" sz="2400" dirty="0" smtClean="0">
                <a:solidFill>
                  <a:prstClr val="black"/>
                </a:solidFill>
                <a:latin typeface="黑体" panose="02010609060101010101" pitchFamily="49" charset="-122"/>
                <a:ea typeface="黑体" panose="02010609060101010101" pitchFamily="49" charset="-122"/>
              </a:rPr>
              <a:t>员工</a:t>
            </a:r>
            <a:r>
              <a:rPr lang="zh-CN" altLang="zh-CN" sz="2400" dirty="0">
                <a:solidFill>
                  <a:prstClr val="black"/>
                </a:solidFill>
                <a:latin typeface="黑体" panose="02010609060101010101" pitchFamily="49" charset="-122"/>
                <a:ea typeface="黑体" panose="02010609060101010101" pitchFamily="49" charset="-122"/>
              </a:rPr>
              <a:t>年度绩效考核不合格、能力素质不符合职位要求的或根据公司相关规定进行降职降级处理的、身体原因不能坚持原岗位工作的，可视情况予以下调职位职级</a:t>
            </a:r>
            <a:r>
              <a:rPr lang="zh-CN" altLang="zh-CN" sz="2400" dirty="0" smtClean="0">
                <a:solidFill>
                  <a:prstClr val="black"/>
                </a:solidFill>
                <a:latin typeface="黑体" panose="02010609060101010101" pitchFamily="49" charset="-122"/>
                <a:ea typeface="黑体" panose="02010609060101010101" pitchFamily="49" charset="-122"/>
              </a:rPr>
              <a:t>。</a:t>
            </a:r>
            <a:endParaRPr lang="zh-CN" altLang="zh-CN" sz="240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897786" y="2300755"/>
            <a:ext cx="9459911" cy="461665"/>
          </a:xfrm>
          <a:prstGeom prst="rect">
            <a:avLst/>
          </a:prstGeom>
        </p:spPr>
        <p:txBody>
          <a:bodyPr wrap="square">
            <a:spAutoFit/>
          </a:bodyPr>
          <a:lstStyle/>
          <a:p>
            <a:r>
              <a:rPr lang="zh-CN" altLang="en-US" sz="2400" b="1" dirty="0" smtClean="0">
                <a:solidFill>
                  <a:prstClr val="black"/>
                </a:solidFill>
                <a:latin typeface="黑体" panose="02010609060101010101" pitchFamily="49" charset="-122"/>
                <a:ea typeface="黑体" panose="02010609060101010101" pitchFamily="49" charset="-122"/>
              </a:rPr>
              <a:t>三、</a:t>
            </a:r>
            <a:r>
              <a:rPr lang="zh-CN" altLang="zh-CN" sz="2400" b="1" dirty="0" smtClean="0">
                <a:solidFill>
                  <a:prstClr val="black"/>
                </a:solidFill>
                <a:latin typeface="黑体" panose="02010609060101010101" pitchFamily="49" charset="-122"/>
                <a:ea typeface="黑体" panose="02010609060101010101" pitchFamily="49" charset="-122"/>
              </a:rPr>
              <a:t>职级</a:t>
            </a:r>
            <a:r>
              <a:rPr lang="zh-CN" altLang="en-US" sz="2400" b="1" dirty="0" smtClean="0">
                <a:solidFill>
                  <a:prstClr val="black"/>
                </a:solidFill>
                <a:latin typeface="黑体" panose="02010609060101010101" pitchFamily="49" charset="-122"/>
                <a:ea typeface="黑体" panose="02010609060101010101" pitchFamily="49" charset="-122"/>
              </a:rPr>
              <a:t>调整</a:t>
            </a:r>
            <a:endParaRPr lang="en-US" altLang="zh-CN" sz="2400" b="1" dirty="0" smtClean="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smtClean="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699130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10" grpId="0"/>
      <p:bldP spid="10" grpId="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28105" y="1579434"/>
            <a:ext cx="4524516"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职务、职级认定和调整条件</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745385" y="2991349"/>
            <a:ext cx="9459911" cy="2308324"/>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（四）</a:t>
            </a:r>
            <a:r>
              <a:rPr lang="zh-CN" altLang="zh-CN" sz="2400" dirty="0" smtClean="0">
                <a:solidFill>
                  <a:prstClr val="black"/>
                </a:solidFill>
                <a:latin typeface="黑体" panose="02010609060101010101" pitchFamily="49" charset="-122"/>
                <a:ea typeface="黑体" panose="02010609060101010101" pitchFamily="49" charset="-122"/>
              </a:rPr>
              <a:t>职级</a:t>
            </a:r>
            <a:r>
              <a:rPr lang="zh-CN" altLang="en-US" sz="2400" dirty="0" smtClean="0">
                <a:solidFill>
                  <a:prstClr val="black"/>
                </a:solidFill>
                <a:latin typeface="黑体" panose="02010609060101010101" pitchFamily="49" charset="-122"/>
                <a:ea typeface="黑体" panose="02010609060101010101" pitchFamily="49" charset="-122"/>
              </a:rPr>
              <a:t>调整程序</a:t>
            </a:r>
            <a:r>
              <a:rPr lang="en-US" altLang="zh-CN" sz="2400" dirty="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副</a:t>
            </a:r>
            <a:r>
              <a:rPr lang="zh-CN" altLang="zh-CN" sz="2400" dirty="0">
                <a:solidFill>
                  <a:prstClr val="black"/>
                </a:solidFill>
                <a:latin typeface="黑体" panose="02010609060101010101" pitchFamily="49" charset="-122"/>
                <a:ea typeface="黑体" panose="02010609060101010101" pitchFamily="49" charset="-122"/>
              </a:rPr>
              <a:t>主任以下职级（</a:t>
            </a:r>
            <a:r>
              <a:rPr lang="en-US" altLang="zh-CN" sz="2400" dirty="0">
                <a:solidFill>
                  <a:prstClr val="black"/>
                </a:solidFill>
                <a:latin typeface="黑体" panose="02010609060101010101" pitchFamily="49" charset="-122"/>
                <a:ea typeface="黑体" panose="02010609060101010101" pitchFamily="49" charset="-122"/>
              </a:rPr>
              <a:t>1-3</a:t>
            </a:r>
            <a:r>
              <a:rPr lang="zh-CN" altLang="zh-CN" sz="2400" dirty="0">
                <a:solidFill>
                  <a:prstClr val="black"/>
                </a:solidFill>
                <a:latin typeface="黑体" panose="02010609060101010101" pitchFamily="49" charset="-122"/>
                <a:ea typeface="黑体" panose="02010609060101010101" pitchFamily="49" charset="-122"/>
              </a:rPr>
              <a:t>级）</a:t>
            </a:r>
          </a:p>
          <a:p>
            <a:pPr>
              <a:lnSpc>
                <a:spcPct val="150000"/>
              </a:lnSpc>
            </a:pPr>
            <a:r>
              <a:rPr lang="zh-CN" altLang="zh-CN" sz="2400" dirty="0">
                <a:solidFill>
                  <a:prstClr val="black"/>
                </a:solidFill>
                <a:latin typeface="黑体" panose="02010609060101010101" pitchFamily="49" charset="-122"/>
                <a:ea typeface="黑体" panose="02010609060101010101" pitchFamily="49" charset="-122"/>
              </a:rPr>
              <a:t>各部门申报。各部门对照职级认定条件，经集体研究提出申报人选和意见，填写“职级认定或调整申请审批表”，报人力资源</a:t>
            </a:r>
            <a:r>
              <a:rPr lang="zh-CN" altLang="zh-CN" sz="2400" dirty="0" smtClean="0">
                <a:solidFill>
                  <a:prstClr val="black"/>
                </a:solidFill>
                <a:latin typeface="黑体" panose="02010609060101010101" pitchFamily="49" charset="-122"/>
                <a:ea typeface="黑体" panose="02010609060101010101" pitchFamily="49" charset="-122"/>
              </a:rPr>
              <a:t>部审核</a:t>
            </a:r>
            <a:r>
              <a:rPr lang="zh-CN" altLang="zh-CN" sz="2400" dirty="0">
                <a:solidFill>
                  <a:prstClr val="black"/>
                </a:solidFill>
                <a:latin typeface="黑体" panose="02010609060101010101" pitchFamily="49" charset="-122"/>
                <a:ea typeface="黑体" panose="02010609060101010101" pitchFamily="49" charset="-122"/>
              </a:rPr>
              <a:t>。人力资源部审定职级认定或调整意见，报总经理审批，于次月执行</a:t>
            </a:r>
            <a:r>
              <a:rPr lang="zh-CN" altLang="zh-CN" sz="2400" dirty="0" smtClean="0">
                <a:solidFill>
                  <a:prstClr val="black"/>
                </a:solidFill>
                <a:latin typeface="黑体" panose="02010609060101010101" pitchFamily="49" charset="-122"/>
                <a:ea typeface="黑体" panose="02010609060101010101" pitchFamily="49" charset="-122"/>
              </a:rPr>
              <a:t>。</a:t>
            </a:r>
          </a:p>
        </p:txBody>
      </p:sp>
      <p:sp>
        <p:nvSpPr>
          <p:cNvPr id="6" name="矩形 5"/>
          <p:cNvSpPr/>
          <p:nvPr/>
        </p:nvSpPr>
        <p:spPr>
          <a:xfrm>
            <a:off x="897786" y="2300755"/>
            <a:ext cx="9459911" cy="461665"/>
          </a:xfrm>
          <a:prstGeom prst="rect">
            <a:avLst/>
          </a:prstGeom>
        </p:spPr>
        <p:txBody>
          <a:bodyPr wrap="square">
            <a:spAutoFit/>
          </a:bodyPr>
          <a:lstStyle/>
          <a:p>
            <a:r>
              <a:rPr lang="zh-CN" altLang="en-US" sz="2400" b="1" dirty="0" smtClean="0">
                <a:solidFill>
                  <a:prstClr val="black"/>
                </a:solidFill>
                <a:latin typeface="黑体" panose="02010609060101010101" pitchFamily="49" charset="-122"/>
                <a:ea typeface="黑体" panose="02010609060101010101" pitchFamily="49" charset="-122"/>
              </a:rPr>
              <a:t>三、</a:t>
            </a:r>
            <a:r>
              <a:rPr lang="zh-CN" altLang="zh-CN" sz="2400" b="1" dirty="0" smtClean="0">
                <a:solidFill>
                  <a:prstClr val="black"/>
                </a:solidFill>
                <a:latin typeface="黑体" panose="02010609060101010101" pitchFamily="49" charset="-122"/>
                <a:ea typeface="黑体" panose="02010609060101010101" pitchFamily="49" charset="-122"/>
              </a:rPr>
              <a:t>职级</a:t>
            </a:r>
            <a:r>
              <a:rPr lang="zh-CN" altLang="en-US" sz="2400" b="1" dirty="0" smtClean="0">
                <a:solidFill>
                  <a:prstClr val="black"/>
                </a:solidFill>
                <a:latin typeface="黑体" panose="02010609060101010101" pitchFamily="49" charset="-122"/>
                <a:ea typeface="黑体" panose="02010609060101010101" pitchFamily="49" charset="-122"/>
              </a:rPr>
              <a:t>调整</a:t>
            </a:r>
            <a:endParaRPr lang="en-US" altLang="zh-CN" sz="2400" b="1" dirty="0" smtClean="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smtClean="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81804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10" grpId="0"/>
      <p:bldP spid="10" grpId="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66206" y="1153074"/>
            <a:ext cx="4524516" cy="738664"/>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职务、职级认定和调整条件</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745385" y="2470033"/>
            <a:ext cx="10256912" cy="3970318"/>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（四）</a:t>
            </a:r>
            <a:r>
              <a:rPr lang="zh-CN" altLang="zh-CN" sz="2400" dirty="0" smtClean="0">
                <a:solidFill>
                  <a:prstClr val="black"/>
                </a:solidFill>
                <a:latin typeface="黑体" panose="02010609060101010101" pitchFamily="49" charset="-122"/>
                <a:ea typeface="黑体" panose="02010609060101010101" pitchFamily="49" charset="-122"/>
              </a:rPr>
              <a:t>职级</a:t>
            </a:r>
            <a:r>
              <a:rPr lang="zh-CN" altLang="en-US" sz="2400" dirty="0" smtClean="0">
                <a:solidFill>
                  <a:prstClr val="black"/>
                </a:solidFill>
                <a:latin typeface="黑体" panose="02010609060101010101" pitchFamily="49" charset="-122"/>
                <a:ea typeface="黑体" panose="02010609060101010101" pitchFamily="49" charset="-122"/>
              </a:rPr>
              <a:t>调整程序</a:t>
            </a:r>
            <a:r>
              <a:rPr lang="en-US" altLang="zh-CN"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副</a:t>
            </a:r>
            <a:r>
              <a:rPr lang="zh-CN" altLang="zh-CN" sz="2400" dirty="0">
                <a:solidFill>
                  <a:prstClr val="black"/>
                </a:solidFill>
                <a:latin typeface="黑体" panose="02010609060101010101" pitchFamily="49" charset="-122"/>
                <a:ea typeface="黑体" panose="02010609060101010101" pitchFamily="49" charset="-122"/>
              </a:rPr>
              <a:t>主任及以上职级（</a:t>
            </a:r>
            <a:r>
              <a:rPr lang="en-US" altLang="zh-CN" sz="2400" dirty="0">
                <a:solidFill>
                  <a:prstClr val="black"/>
                </a:solidFill>
                <a:latin typeface="黑体" panose="02010609060101010101" pitchFamily="49" charset="-122"/>
                <a:ea typeface="黑体" panose="02010609060101010101" pitchFamily="49" charset="-122"/>
              </a:rPr>
              <a:t>4</a:t>
            </a:r>
            <a:r>
              <a:rPr lang="zh-CN" altLang="zh-CN" sz="2400" dirty="0">
                <a:solidFill>
                  <a:prstClr val="black"/>
                </a:solidFill>
                <a:latin typeface="黑体" panose="02010609060101010101" pitchFamily="49" charset="-122"/>
                <a:ea typeface="黑体" panose="02010609060101010101" pitchFamily="49" charset="-122"/>
              </a:rPr>
              <a:t>级及以上）</a:t>
            </a: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 1</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民主</a:t>
            </a:r>
            <a:r>
              <a:rPr lang="zh-CN" altLang="zh-CN" sz="2400" dirty="0">
                <a:solidFill>
                  <a:prstClr val="black"/>
                </a:solidFill>
                <a:latin typeface="黑体" panose="02010609060101010101" pitchFamily="49" charset="-122"/>
                <a:ea typeface="黑体" panose="02010609060101010101" pitchFamily="49" charset="-122"/>
              </a:rPr>
              <a:t>推荐。部门综合运用会议投票推荐和个别谈话推荐等方式开展民主推荐，参加推荐人员应包括本部门领导班子成员、以及员工代表。</a:t>
            </a: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 2</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部门</a:t>
            </a:r>
            <a:r>
              <a:rPr lang="zh-CN" altLang="zh-CN" sz="2400" dirty="0">
                <a:solidFill>
                  <a:prstClr val="black"/>
                </a:solidFill>
                <a:latin typeface="黑体" panose="02010609060101010101" pitchFamily="49" charset="-122"/>
                <a:ea typeface="黑体" panose="02010609060101010101" pitchFamily="49" charset="-122"/>
              </a:rPr>
              <a:t>申报。各部门对照职级授予条件，经集体研究后，提出申报人选和意见，填写“职级认定或调整申请审批表”，报人力资源部</a:t>
            </a:r>
            <a:r>
              <a:rPr lang="zh-CN" altLang="zh-CN" sz="2400" dirty="0" smtClean="0">
                <a:solidFill>
                  <a:prstClr val="black"/>
                </a:solidFill>
                <a:latin typeface="黑体" panose="02010609060101010101" pitchFamily="49" charset="-122"/>
                <a:ea typeface="黑体" panose="02010609060101010101" pitchFamily="49" charset="-122"/>
              </a:rPr>
              <a:t>。</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 3</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人力资源</a:t>
            </a:r>
            <a:r>
              <a:rPr lang="zh-CN" altLang="zh-CN" sz="2400" dirty="0">
                <a:solidFill>
                  <a:prstClr val="black"/>
                </a:solidFill>
                <a:latin typeface="黑体" panose="02010609060101010101" pitchFamily="49" charset="-122"/>
                <a:ea typeface="黑体" panose="02010609060101010101" pitchFamily="49" charset="-122"/>
              </a:rPr>
              <a:t>经过组织考察或答辩的方式，得出调整结果。</a:t>
            </a: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 4</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公司</a:t>
            </a:r>
            <a:r>
              <a:rPr lang="zh-CN" altLang="zh-CN" sz="2400" dirty="0">
                <a:solidFill>
                  <a:prstClr val="black"/>
                </a:solidFill>
                <a:latin typeface="黑体" panose="02010609060101010101" pitchFamily="49" charset="-122"/>
                <a:ea typeface="黑体" panose="02010609060101010101" pitchFamily="49" charset="-122"/>
              </a:rPr>
              <a:t>审批。人力资源部将调整结果报公司</a:t>
            </a:r>
            <a:r>
              <a:rPr lang="en-US" altLang="zh-CN" sz="2400" dirty="0">
                <a:solidFill>
                  <a:prstClr val="black"/>
                </a:solidFill>
                <a:latin typeface="黑体" panose="02010609060101010101" pitchFamily="49" charset="-122"/>
                <a:ea typeface="黑体" panose="02010609060101010101" pitchFamily="49" charset="-122"/>
              </a:rPr>
              <a:t>CEO</a:t>
            </a:r>
            <a:r>
              <a:rPr lang="zh-CN" altLang="zh-CN" sz="2400" dirty="0">
                <a:solidFill>
                  <a:prstClr val="black"/>
                </a:solidFill>
                <a:latin typeface="黑体" panose="02010609060101010101" pitchFamily="49" charset="-122"/>
                <a:ea typeface="黑体" panose="02010609060101010101" pitchFamily="49" charset="-122"/>
              </a:rPr>
              <a:t>审批，于次月执行</a:t>
            </a:r>
            <a:r>
              <a:rPr lang="zh-CN" altLang="zh-CN" sz="2400" dirty="0" smtClean="0">
                <a:solidFill>
                  <a:prstClr val="black"/>
                </a:solidFill>
                <a:latin typeface="黑体" panose="02010609060101010101" pitchFamily="49" charset="-122"/>
                <a:ea typeface="黑体" panose="02010609060101010101" pitchFamily="49" charset="-122"/>
              </a:rPr>
              <a:t>。</a:t>
            </a:r>
            <a:endParaRPr lang="zh-CN" altLang="zh-CN" sz="240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897784" y="1938571"/>
            <a:ext cx="9459911" cy="461665"/>
          </a:xfrm>
          <a:prstGeom prst="rect">
            <a:avLst/>
          </a:prstGeom>
        </p:spPr>
        <p:txBody>
          <a:bodyPr wrap="square">
            <a:spAutoFit/>
          </a:bodyPr>
          <a:lstStyle/>
          <a:p>
            <a:r>
              <a:rPr lang="zh-CN" altLang="en-US" sz="2400" b="1" dirty="0" smtClean="0">
                <a:solidFill>
                  <a:prstClr val="black"/>
                </a:solidFill>
                <a:latin typeface="黑体" panose="02010609060101010101" pitchFamily="49" charset="-122"/>
                <a:ea typeface="黑体" panose="02010609060101010101" pitchFamily="49" charset="-122"/>
              </a:rPr>
              <a:t>三、</a:t>
            </a:r>
            <a:r>
              <a:rPr lang="zh-CN" altLang="zh-CN" sz="2400" b="1" dirty="0" smtClean="0">
                <a:solidFill>
                  <a:prstClr val="black"/>
                </a:solidFill>
                <a:latin typeface="黑体" panose="02010609060101010101" pitchFamily="49" charset="-122"/>
                <a:ea typeface="黑体" panose="02010609060101010101" pitchFamily="49" charset="-122"/>
              </a:rPr>
              <a:t>职级</a:t>
            </a:r>
            <a:r>
              <a:rPr lang="zh-CN" altLang="en-US" sz="2400" b="1" dirty="0" smtClean="0">
                <a:solidFill>
                  <a:prstClr val="black"/>
                </a:solidFill>
                <a:latin typeface="黑体" panose="02010609060101010101" pitchFamily="49" charset="-122"/>
                <a:ea typeface="黑体" panose="02010609060101010101" pitchFamily="49" charset="-122"/>
              </a:rPr>
              <a:t>调整</a:t>
            </a:r>
            <a:endParaRPr lang="en-US" altLang="zh-CN" sz="2400" b="1" dirty="0" smtClean="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87939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10" grpId="0"/>
      <p:bldP spid="10" grpId="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745385" y="2008368"/>
            <a:ext cx="10256912" cy="2862322"/>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一、范围</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zh-CN" sz="2400" dirty="0" smtClean="0">
                <a:solidFill>
                  <a:prstClr val="black"/>
                </a:solidFill>
                <a:latin typeface="黑体" panose="02010609060101010101" pitchFamily="49" charset="-122"/>
                <a:ea typeface="黑体" panose="02010609060101010101" pitchFamily="49" charset="-122"/>
              </a:rPr>
              <a:t>公司</a:t>
            </a:r>
            <a:r>
              <a:rPr lang="zh-CN" altLang="zh-CN" sz="2400" dirty="0">
                <a:solidFill>
                  <a:prstClr val="black"/>
                </a:solidFill>
                <a:latin typeface="黑体" panose="02010609060101010101" pitchFamily="49" charset="-122"/>
                <a:ea typeface="黑体" panose="02010609060101010101" pitchFamily="49" charset="-122"/>
              </a:rPr>
              <a:t>各级领导班子均应建立人才接替队伍，即建立公司、中层、关键岗位的储备人才。公司级储备人才指公司副总经理储备。公司中层储备人才指各部门领导班子储备。关键岗位储备人才指模块经理（工艺、设备、调度、计量等专业）或主任师、班组长储备。</a:t>
            </a: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25595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6" grpId="0"/>
      <p:bldP spid="6" grpId="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821583" y="2168020"/>
            <a:ext cx="9612310" cy="2308324"/>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二、数量</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zh-CN" sz="2400" dirty="0">
                <a:solidFill>
                  <a:prstClr val="black"/>
                </a:solidFill>
                <a:latin typeface="黑体" panose="02010609060101010101" pitchFamily="49" charset="-122"/>
                <a:ea typeface="黑体" panose="02010609060101010101" pitchFamily="49" charset="-122"/>
              </a:rPr>
              <a:t>公司副职储备人才数量一般按照领导班子副职职数</a:t>
            </a:r>
            <a:r>
              <a:rPr lang="en-US" altLang="zh-CN" sz="2400" dirty="0">
                <a:solidFill>
                  <a:prstClr val="black"/>
                </a:solidFill>
                <a:latin typeface="黑体" panose="02010609060101010101" pitchFamily="49" charset="-122"/>
                <a:ea typeface="黑体" panose="02010609060101010101" pitchFamily="49" charset="-122"/>
              </a:rPr>
              <a:t>1:2</a:t>
            </a:r>
            <a:r>
              <a:rPr lang="zh-CN" altLang="zh-CN" sz="2400" dirty="0">
                <a:solidFill>
                  <a:prstClr val="black"/>
                </a:solidFill>
                <a:latin typeface="黑体" panose="02010609060101010101" pitchFamily="49" charset="-122"/>
                <a:ea typeface="黑体" panose="02010609060101010101" pitchFamily="49" charset="-122"/>
              </a:rPr>
              <a:t>的比例确定；中层及关键岗位储备人才数量一般按同级领导人员职数</a:t>
            </a:r>
            <a:r>
              <a:rPr lang="en-US" altLang="zh-CN" sz="2400" dirty="0">
                <a:solidFill>
                  <a:prstClr val="black"/>
                </a:solidFill>
                <a:latin typeface="黑体" panose="02010609060101010101" pitchFamily="49" charset="-122"/>
                <a:ea typeface="黑体" panose="02010609060101010101" pitchFamily="49" charset="-122"/>
              </a:rPr>
              <a:t>1:1</a:t>
            </a:r>
            <a:r>
              <a:rPr lang="zh-CN" altLang="zh-CN" sz="2400" dirty="0">
                <a:solidFill>
                  <a:prstClr val="black"/>
                </a:solidFill>
                <a:latin typeface="黑体" panose="02010609060101010101" pitchFamily="49" charset="-122"/>
                <a:ea typeface="黑体" panose="02010609060101010101" pitchFamily="49" charset="-122"/>
              </a:rPr>
              <a:t>的比例确定，特别突出的不超过</a:t>
            </a:r>
            <a:r>
              <a:rPr lang="en-US" altLang="zh-CN" sz="2400" dirty="0">
                <a:solidFill>
                  <a:prstClr val="black"/>
                </a:solidFill>
                <a:latin typeface="黑体" panose="02010609060101010101" pitchFamily="49" charset="-122"/>
                <a:ea typeface="黑体" panose="02010609060101010101" pitchFamily="49" charset="-122"/>
              </a:rPr>
              <a:t>1:2</a:t>
            </a:r>
            <a:r>
              <a:rPr lang="zh-CN" altLang="zh-CN" sz="2400" dirty="0">
                <a:solidFill>
                  <a:prstClr val="black"/>
                </a:solidFill>
                <a:latin typeface="黑体" panose="02010609060101010101" pitchFamily="49" charset="-122"/>
                <a:ea typeface="黑体" panose="02010609060101010101" pitchFamily="49" charset="-122"/>
              </a:rPr>
              <a:t>。</a:t>
            </a: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81961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6" grpId="0"/>
      <p:bldP spid="6" grpId="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7" name="矩形 6"/>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8" name="矩形 7"/>
          <p:cNvSpPr/>
          <p:nvPr/>
        </p:nvSpPr>
        <p:spPr>
          <a:xfrm>
            <a:off x="821583" y="2121074"/>
            <a:ext cx="9612310" cy="2862322"/>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三、结构</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（一）</a:t>
            </a:r>
            <a:r>
              <a:rPr lang="zh-CN" altLang="zh-CN" sz="2400" dirty="0" smtClean="0">
                <a:solidFill>
                  <a:prstClr val="black"/>
                </a:solidFill>
                <a:latin typeface="黑体" panose="02010609060101010101" pitchFamily="49" charset="-122"/>
                <a:ea typeface="黑体" panose="02010609060101010101" pitchFamily="49" charset="-122"/>
              </a:rPr>
              <a:t>年龄结构</a:t>
            </a:r>
            <a:r>
              <a:rPr lang="zh-CN" altLang="zh-CN" sz="2400" dirty="0">
                <a:solidFill>
                  <a:prstClr val="black"/>
                </a:solidFill>
                <a:latin typeface="黑体" panose="02010609060101010101" pitchFamily="49" charset="-122"/>
                <a:ea typeface="黑体" panose="02010609060101010101" pitchFamily="49" charset="-122"/>
              </a:rPr>
              <a:t>：公司副总经理储备人选一般不超过</a:t>
            </a:r>
            <a:r>
              <a:rPr lang="en-US" altLang="zh-CN" sz="2400" dirty="0">
                <a:solidFill>
                  <a:prstClr val="black"/>
                </a:solidFill>
                <a:latin typeface="黑体" panose="02010609060101010101" pitchFamily="49" charset="-122"/>
                <a:ea typeface="黑体" panose="02010609060101010101" pitchFamily="49" charset="-122"/>
              </a:rPr>
              <a:t>50</a:t>
            </a:r>
            <a:r>
              <a:rPr lang="zh-CN" altLang="zh-CN" sz="2400" dirty="0">
                <a:solidFill>
                  <a:prstClr val="black"/>
                </a:solidFill>
                <a:latin typeface="黑体" panose="02010609060101010101" pitchFamily="49" charset="-122"/>
                <a:ea typeface="黑体" panose="02010609060101010101" pitchFamily="49" charset="-122"/>
              </a:rPr>
              <a:t>周岁；公司中层储备人选一般不超过</a:t>
            </a:r>
            <a:r>
              <a:rPr lang="en-US" altLang="zh-CN" sz="2400" dirty="0">
                <a:solidFill>
                  <a:prstClr val="black"/>
                </a:solidFill>
                <a:latin typeface="黑体" panose="02010609060101010101" pitchFamily="49" charset="-122"/>
                <a:ea typeface="黑体" panose="02010609060101010101" pitchFamily="49" charset="-122"/>
              </a:rPr>
              <a:t>45</a:t>
            </a:r>
            <a:r>
              <a:rPr lang="zh-CN" altLang="zh-CN" sz="2400" dirty="0">
                <a:solidFill>
                  <a:prstClr val="black"/>
                </a:solidFill>
                <a:latin typeface="黑体" panose="02010609060101010101" pitchFamily="49" charset="-122"/>
                <a:ea typeface="黑体" panose="02010609060101010101" pitchFamily="49" charset="-122"/>
              </a:rPr>
              <a:t>周岁；关键岗位储备人选一般不超过</a:t>
            </a:r>
            <a:r>
              <a:rPr lang="en-US" altLang="zh-CN" sz="2400" dirty="0">
                <a:solidFill>
                  <a:prstClr val="black"/>
                </a:solidFill>
                <a:latin typeface="黑体" panose="02010609060101010101" pitchFamily="49" charset="-122"/>
                <a:ea typeface="黑体" panose="02010609060101010101" pitchFamily="49" charset="-122"/>
              </a:rPr>
              <a:t>35</a:t>
            </a:r>
            <a:r>
              <a:rPr lang="zh-CN" altLang="zh-CN" sz="2400" dirty="0">
                <a:solidFill>
                  <a:prstClr val="black"/>
                </a:solidFill>
                <a:latin typeface="黑体" panose="02010609060101010101" pitchFamily="49" charset="-122"/>
                <a:ea typeface="黑体" panose="02010609060101010101" pitchFamily="49" charset="-122"/>
              </a:rPr>
              <a:t>周岁</a:t>
            </a:r>
            <a:r>
              <a:rPr lang="zh-CN" altLang="zh-CN" sz="2400" dirty="0" smtClean="0">
                <a:solidFill>
                  <a:prstClr val="black"/>
                </a:solidFill>
                <a:latin typeface="黑体" panose="02010609060101010101" pitchFamily="49" charset="-122"/>
                <a:ea typeface="黑体" panose="02010609060101010101" pitchFamily="49" charset="-122"/>
              </a:rPr>
              <a:t>。</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（二）</a:t>
            </a:r>
            <a:r>
              <a:rPr lang="zh-CN" altLang="zh-CN" sz="2400" dirty="0" smtClean="0">
                <a:solidFill>
                  <a:prstClr val="black"/>
                </a:solidFill>
                <a:latin typeface="黑体" panose="02010609060101010101" pitchFamily="49" charset="-122"/>
                <a:ea typeface="黑体" panose="02010609060101010101" pitchFamily="49" charset="-122"/>
              </a:rPr>
              <a:t>文化</a:t>
            </a:r>
            <a:r>
              <a:rPr lang="zh-CN" altLang="zh-CN" sz="2400" dirty="0">
                <a:solidFill>
                  <a:prstClr val="black"/>
                </a:solidFill>
                <a:latin typeface="黑体" panose="02010609060101010101" pitchFamily="49" charset="-122"/>
                <a:ea typeface="黑体" panose="02010609060101010101" pitchFamily="49" charset="-122"/>
              </a:rPr>
              <a:t>结构：储备人选一般应具有大学本科及以上学历，其中技能操作序列班组长应具有大专及以上学历</a:t>
            </a:r>
            <a:r>
              <a:rPr lang="zh-CN" altLang="zh-CN" sz="2400" dirty="0" smtClean="0">
                <a:solidFill>
                  <a:prstClr val="black"/>
                </a:solidFill>
                <a:latin typeface="黑体" panose="02010609060101010101" pitchFamily="49" charset="-122"/>
                <a:ea typeface="黑体" panose="02010609060101010101" pitchFamily="49" charset="-122"/>
              </a:rPr>
              <a:t>。</a:t>
            </a:r>
            <a:endParaRPr lang="en-US" altLang="zh-CN" sz="2400" dirty="0" smtClean="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746331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7" grpId="0"/>
      <p:bldP spid="7" grpId="1"/>
      <p:bldP spid="6" grpId="0"/>
      <p:bldP spid="6" grpId="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821583" y="2180073"/>
            <a:ext cx="9612310" cy="3416320"/>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三、结构</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（三）</a:t>
            </a:r>
            <a:r>
              <a:rPr lang="zh-CN" altLang="zh-CN" sz="2400" dirty="0" smtClean="0">
                <a:solidFill>
                  <a:prstClr val="black"/>
                </a:solidFill>
                <a:latin typeface="黑体" panose="02010609060101010101" pitchFamily="49" charset="-122"/>
                <a:ea typeface="黑体" panose="02010609060101010101" pitchFamily="49" charset="-122"/>
              </a:rPr>
              <a:t>专业结构：公司级人才接替队伍一般应形成经营管理、生产技术等专业的合理搭配。公司中层、关键人才接替队伍一般应根据所在部门承担的任务，按所需专业合理搭配。</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（四）</a:t>
            </a:r>
            <a:r>
              <a:rPr lang="zh-CN" altLang="zh-CN" sz="2400" dirty="0" smtClean="0">
                <a:solidFill>
                  <a:prstClr val="black"/>
                </a:solidFill>
                <a:latin typeface="黑体" panose="02010609060101010101" pitchFamily="49" charset="-122"/>
                <a:ea typeface="黑体" panose="02010609060101010101" pitchFamily="49" charset="-122"/>
              </a:rPr>
              <a:t>业绩</a:t>
            </a:r>
            <a:r>
              <a:rPr lang="zh-CN" altLang="zh-CN" sz="2400" dirty="0">
                <a:solidFill>
                  <a:prstClr val="black"/>
                </a:solidFill>
                <a:latin typeface="黑体" panose="02010609060101010101" pitchFamily="49" charset="-122"/>
                <a:ea typeface="黑体" panose="02010609060101010101" pitchFamily="49" charset="-122"/>
              </a:rPr>
              <a:t>突出或对公司有特殊贡献的员工，可适当放宽条件。</a:t>
            </a:r>
            <a:endParaRPr lang="zh-CN"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endParaRPr lang="zh-CN" altLang="zh-CN" sz="2400" dirty="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3365480" y="1370693"/>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81297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6" grpId="0"/>
      <p:bldP spid="6" grpId="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745382" y="1790749"/>
            <a:ext cx="10448643" cy="3970318"/>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四、选拔条件</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（一）</a:t>
            </a:r>
            <a:r>
              <a:rPr lang="zh-CN" altLang="zh-CN" sz="2400" dirty="0" smtClean="0">
                <a:solidFill>
                  <a:prstClr val="black"/>
                </a:solidFill>
                <a:latin typeface="黑体" panose="02010609060101010101" pitchFamily="49" charset="-122"/>
                <a:ea typeface="黑体" panose="02010609060101010101" pitchFamily="49" charset="-122"/>
              </a:rPr>
              <a:t>具有</a:t>
            </a:r>
            <a:r>
              <a:rPr lang="zh-CN" altLang="zh-CN" sz="2400" dirty="0">
                <a:solidFill>
                  <a:prstClr val="black"/>
                </a:solidFill>
                <a:latin typeface="黑体" panose="02010609060101010101" pitchFamily="49" charset="-122"/>
                <a:ea typeface="黑体" panose="02010609060101010101" pitchFamily="49" charset="-122"/>
              </a:rPr>
              <a:t>较强的组织领导能力。包括组织协调，综合分析，科学决策，知人善任，解决复杂问题等能力。</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（二）</a:t>
            </a:r>
            <a:r>
              <a:rPr lang="zh-CN" altLang="zh-CN" sz="2400" dirty="0" smtClean="0">
                <a:solidFill>
                  <a:prstClr val="black"/>
                </a:solidFill>
                <a:latin typeface="黑体" panose="02010609060101010101" pitchFamily="49" charset="-122"/>
                <a:ea typeface="黑体" panose="02010609060101010101" pitchFamily="49" charset="-122"/>
              </a:rPr>
              <a:t>具有</a:t>
            </a:r>
            <a:r>
              <a:rPr lang="zh-CN" altLang="zh-CN" sz="2400" dirty="0">
                <a:solidFill>
                  <a:prstClr val="black"/>
                </a:solidFill>
                <a:latin typeface="黑体" panose="02010609060101010101" pitchFamily="49" charset="-122"/>
                <a:ea typeface="黑体" panose="02010609060101010101" pitchFamily="49" charset="-122"/>
              </a:rPr>
              <a:t>良好的工作作风。包括求真务实，坚持原则，敢于负责，勤奋敬业等情况。</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（三）</a:t>
            </a:r>
            <a:r>
              <a:rPr lang="zh-CN" altLang="zh-CN" sz="2400" dirty="0" smtClean="0">
                <a:solidFill>
                  <a:prstClr val="black"/>
                </a:solidFill>
                <a:latin typeface="黑体" panose="02010609060101010101" pitchFamily="49" charset="-122"/>
                <a:ea typeface="黑体" panose="02010609060101010101" pitchFamily="49" charset="-122"/>
              </a:rPr>
              <a:t>具有</a:t>
            </a:r>
            <a:r>
              <a:rPr lang="zh-CN" altLang="zh-CN" sz="2400" dirty="0">
                <a:solidFill>
                  <a:prstClr val="black"/>
                </a:solidFill>
                <a:latin typeface="黑体" panose="02010609060101010101" pitchFamily="49" charset="-122"/>
                <a:ea typeface="黑体" panose="02010609060101010101" pitchFamily="49" charset="-122"/>
              </a:rPr>
              <a:t>良好的工作实绩。包括在履行岗位职责、完成工作目标过程所提出的工作思路、采取的措施、发挥的具体作用及取得的绩效等情况</a:t>
            </a:r>
            <a:r>
              <a:rPr lang="zh-CN" altLang="zh-CN" sz="2400" dirty="0" smtClean="0">
                <a:solidFill>
                  <a:prstClr val="black"/>
                </a:solidFill>
                <a:latin typeface="黑体" panose="02010609060101010101" pitchFamily="49" charset="-122"/>
                <a:ea typeface="黑体" panose="02010609060101010101" pitchFamily="49" charset="-122"/>
              </a:rPr>
              <a:t>。</a:t>
            </a:r>
            <a:endParaRPr lang="zh-CN" altLang="zh-CN" sz="2400" dirty="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917258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6" grpId="0"/>
      <p:bldP spid="6" grpId="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627395" y="1793336"/>
            <a:ext cx="10242166" cy="4524315"/>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四、选拔条件</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（四）</a:t>
            </a:r>
            <a:r>
              <a:rPr lang="zh-CN" altLang="zh-CN" sz="2400" dirty="0" smtClean="0">
                <a:solidFill>
                  <a:prstClr val="black"/>
                </a:solidFill>
                <a:latin typeface="黑体" panose="02010609060101010101" pitchFamily="49" charset="-122"/>
                <a:ea typeface="黑体" panose="02010609060101010101" pitchFamily="49" charset="-122"/>
              </a:rPr>
              <a:t>公司</a:t>
            </a:r>
            <a:r>
              <a:rPr lang="zh-CN" altLang="zh-CN" sz="2400" dirty="0">
                <a:solidFill>
                  <a:prstClr val="black"/>
                </a:solidFill>
                <a:latin typeface="黑体" panose="02010609060101010101" pitchFamily="49" charset="-122"/>
                <a:ea typeface="黑体" panose="02010609060101010101" pitchFamily="49" charset="-122"/>
              </a:rPr>
              <a:t>副总经理人才接替队伍一般应当是总工、副总工及部门部长，特别优秀、发展潜力大的部门副部长人选；中层人才接替队伍应当是部门模块经理（工艺、设备、调度、计量等专业）或主任师，特别优秀、发展潜力大的副主任师、工程（主管）师人选；关键岗位人才接替队伍中，模块经理（工艺、设备、调度、计量等专业）或主任师人才接替队伍应当是工程（主管）师、副主任师，班长接替队伍应当是副班长和特别优秀、发展潜力大的技能操作人员。</a:t>
            </a:r>
          </a:p>
        </p:txBody>
      </p:sp>
      <p:sp>
        <p:nvSpPr>
          <p:cNvPr id="10" name="矩形 9"/>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56599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6" grpId="0"/>
      <p:bldP spid="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973509" y="1259828"/>
            <a:ext cx="3916363" cy="461665"/>
          </a:xfrm>
          <a:prstGeom prst="rect">
            <a:avLst/>
          </a:prstGeom>
        </p:spPr>
        <p:txBody>
          <a:bodyPr>
            <a:spAutoFit/>
          </a:bodyPr>
          <a:lstStyle/>
          <a:p>
            <a:r>
              <a:rPr lang="zh-CN" altLang="en-US" sz="2400" b="1" kern="0" dirty="0" smtClean="0">
                <a:solidFill>
                  <a:prstClr val="black"/>
                </a:solidFill>
                <a:latin typeface="微软雅黑" panose="020B0503020204020204" charset="-122"/>
                <a:ea typeface="微软雅黑" panose="020B0503020204020204" charset="-122"/>
              </a:rPr>
              <a:t> 一</a:t>
            </a:r>
            <a:r>
              <a:rPr lang="zh-CN" altLang="en-US" sz="2400" b="1" kern="0" dirty="0">
                <a:solidFill>
                  <a:prstClr val="black"/>
                </a:solidFill>
                <a:latin typeface="微软雅黑" panose="020B0503020204020204" charset="-122"/>
                <a:ea typeface="微软雅黑" panose="020B0503020204020204" charset="-122"/>
              </a:rPr>
              <a:t>、休假与假期</a:t>
            </a:r>
            <a:endParaRPr lang="en-US" altLang="zh-CN" sz="24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1457948" y="3095333"/>
            <a:ext cx="3368789" cy="738664"/>
          </a:xfrm>
          <a:prstGeom prst="rect">
            <a:avLst/>
          </a:prstGeom>
        </p:spPr>
        <p:txBody>
          <a:bodyPr wrap="square">
            <a:spAutoFit/>
          </a:bodyPr>
          <a:lstStyle/>
          <a:p>
            <a:r>
              <a:rPr lang="zh-CN" altLang="en-US" sz="2400" dirty="0" smtClean="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6115952" y="482569"/>
            <a:ext cx="4258582"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员工请假考勤管理规定</a:t>
            </a:r>
            <a:endParaRPr lang="zh-CN" altLang="en-US" sz="3200" b="1" kern="0" dirty="0">
              <a:solidFill>
                <a:prstClr val="black"/>
              </a:solidFill>
              <a:latin typeface="微软雅黑" panose="020B0503020204020204" charset="-122"/>
              <a:ea typeface="微软雅黑" panose="020B0503020204020204" charset="-122"/>
            </a:endParaRPr>
          </a:p>
        </p:txBody>
      </p:sp>
      <p:sp>
        <p:nvSpPr>
          <p:cNvPr id="4" name="矩形 3"/>
          <p:cNvSpPr/>
          <p:nvPr/>
        </p:nvSpPr>
        <p:spPr>
          <a:xfrm>
            <a:off x="483388" y="1365026"/>
            <a:ext cx="10896604" cy="5586145"/>
          </a:xfrm>
          <a:prstGeom prst="rect">
            <a:avLst/>
          </a:prstGeom>
        </p:spPr>
        <p:txBody>
          <a:bodyPr wrap="square">
            <a:spAutoFit/>
          </a:bodyPr>
          <a:lstStyle/>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（六）</a:t>
            </a:r>
            <a:r>
              <a:rPr lang="zh-CN" altLang="en-US" sz="2000" b="1" dirty="0">
                <a:solidFill>
                  <a:prstClr val="black"/>
                </a:solidFill>
                <a:latin typeface="黑体" panose="02010609060101010101" pitchFamily="49" charset="-122"/>
                <a:ea typeface="黑体" panose="02010609060101010101" pitchFamily="49" charset="-122"/>
              </a:rPr>
              <a:t>生育</a:t>
            </a:r>
            <a:r>
              <a:rPr lang="zh-CN" altLang="en-US" sz="2000" b="1" dirty="0" smtClean="0">
                <a:solidFill>
                  <a:prstClr val="black"/>
                </a:solidFill>
                <a:latin typeface="黑体" panose="02010609060101010101" pitchFamily="49" charset="-122"/>
                <a:ea typeface="黑体" panose="02010609060101010101" pitchFamily="49" charset="-122"/>
              </a:rPr>
              <a:t>假</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1 </a:t>
            </a:r>
            <a:r>
              <a:rPr lang="zh-CN" altLang="en-US" dirty="0" smtClean="0">
                <a:solidFill>
                  <a:prstClr val="black"/>
                </a:solidFill>
                <a:latin typeface="宋体" panose="02010600030101010101" pitchFamily="2" charset="-122"/>
              </a:rPr>
              <a:t>生育</a:t>
            </a:r>
            <a:r>
              <a:rPr lang="zh-CN" altLang="en-US" dirty="0">
                <a:solidFill>
                  <a:prstClr val="black"/>
                </a:solidFill>
                <a:latin typeface="宋体" panose="02010600030101010101" pitchFamily="2" charset="-122"/>
              </a:rPr>
              <a:t>假主要包括产假、护理假等，员工</a:t>
            </a:r>
            <a:r>
              <a:rPr lang="zh-CN" altLang="en-US" dirty="0" smtClean="0">
                <a:solidFill>
                  <a:prstClr val="black"/>
                </a:solidFill>
                <a:latin typeface="宋体" panose="02010600030101010101" pitchFamily="2" charset="-122"/>
              </a:rPr>
              <a:t>试用期满可</a:t>
            </a:r>
            <a:r>
              <a:rPr lang="zh-CN" altLang="en-US" dirty="0">
                <a:solidFill>
                  <a:prstClr val="black"/>
                </a:solidFill>
                <a:latin typeface="宋体" panose="02010600030101010101" pitchFamily="2" charset="-122"/>
              </a:rPr>
              <a:t>享受生育假。</a:t>
            </a:r>
          </a:p>
          <a:p>
            <a:pPr>
              <a:lnSpc>
                <a:spcPct val="150000"/>
              </a:lnSpc>
            </a:pPr>
            <a:r>
              <a:rPr lang="en-US" altLang="zh-CN" b="1" dirty="0" smtClean="0">
                <a:solidFill>
                  <a:srgbClr val="FF0000"/>
                </a:solidFill>
                <a:latin typeface="宋体" panose="02010600030101010101" pitchFamily="2" charset="-122"/>
              </a:rPr>
              <a:t>2 </a:t>
            </a:r>
            <a:r>
              <a:rPr lang="zh-CN" altLang="en-US" b="1" dirty="0" smtClean="0">
                <a:solidFill>
                  <a:srgbClr val="FF0000"/>
                </a:solidFill>
                <a:latin typeface="宋体" panose="02010600030101010101" pitchFamily="2" charset="-122"/>
              </a:rPr>
              <a:t>女</a:t>
            </a:r>
            <a:r>
              <a:rPr lang="zh-CN" altLang="en-US" b="1" dirty="0">
                <a:solidFill>
                  <a:srgbClr val="FF0000"/>
                </a:solidFill>
                <a:latin typeface="宋体" panose="02010600030101010101" pitchFamily="2" charset="-122"/>
              </a:rPr>
              <a:t>员工生育</a:t>
            </a:r>
            <a:r>
              <a:rPr lang="zh-CN" altLang="en-US" b="1" dirty="0" smtClean="0">
                <a:solidFill>
                  <a:srgbClr val="FF0000"/>
                </a:solidFill>
                <a:latin typeface="宋体" panose="02010600030101010101" pitchFamily="2" charset="-122"/>
              </a:rPr>
              <a:t>的可休</a:t>
            </a:r>
            <a:r>
              <a:rPr lang="zh-CN" altLang="en-US" b="1" dirty="0">
                <a:solidFill>
                  <a:srgbClr val="FF0000"/>
                </a:solidFill>
                <a:latin typeface="宋体" panose="02010600030101010101" pitchFamily="2" charset="-122"/>
              </a:rPr>
              <a:t>产假</a:t>
            </a:r>
            <a:r>
              <a:rPr lang="en-US" altLang="zh-CN" b="1" dirty="0">
                <a:solidFill>
                  <a:srgbClr val="FF0000"/>
                </a:solidFill>
                <a:latin typeface="宋体" panose="02010600030101010101" pitchFamily="2" charset="-122"/>
              </a:rPr>
              <a:t>105</a:t>
            </a:r>
            <a:r>
              <a:rPr lang="zh-CN" altLang="en-US" b="1" dirty="0">
                <a:solidFill>
                  <a:srgbClr val="FF0000"/>
                </a:solidFill>
                <a:latin typeface="宋体" panose="02010600030101010101" pitchFamily="2" charset="-122"/>
              </a:rPr>
              <a:t>天</a:t>
            </a:r>
            <a:r>
              <a:rPr lang="zh-CN" altLang="en-US" dirty="0">
                <a:solidFill>
                  <a:prstClr val="black"/>
                </a:solidFill>
                <a:latin typeface="宋体" panose="02010600030101010101" pitchFamily="2" charset="-122"/>
              </a:rPr>
              <a:t>，产假在预产期前两周</a:t>
            </a:r>
            <a:r>
              <a:rPr lang="zh-CN" altLang="en-US" dirty="0" smtClean="0">
                <a:solidFill>
                  <a:prstClr val="black"/>
                </a:solidFill>
                <a:latin typeface="宋体" panose="02010600030101010101" pitchFamily="2" charset="-122"/>
              </a:rPr>
              <a:t>方申请</a:t>
            </a:r>
            <a:r>
              <a:rPr lang="zh-CN" altLang="en-US" dirty="0">
                <a:solidFill>
                  <a:prstClr val="black"/>
                </a:solidFill>
                <a:latin typeface="宋体" panose="02010600030101010101" pitchFamily="2" charset="-122"/>
              </a:rPr>
              <a:t>，期满后不影响晋级、调整工资，并计算工龄。</a:t>
            </a:r>
          </a:p>
          <a:p>
            <a:pPr>
              <a:lnSpc>
                <a:spcPct val="150000"/>
              </a:lnSpc>
            </a:pPr>
            <a:r>
              <a:rPr lang="en-US" altLang="zh-CN" dirty="0" smtClean="0">
                <a:solidFill>
                  <a:prstClr val="black"/>
                </a:solidFill>
                <a:latin typeface="宋体" panose="02010600030101010101" pitchFamily="2" charset="-122"/>
              </a:rPr>
              <a:t>3 </a:t>
            </a:r>
            <a:r>
              <a:rPr lang="zh-CN" altLang="en-US" dirty="0" smtClean="0">
                <a:solidFill>
                  <a:prstClr val="black"/>
                </a:solidFill>
                <a:latin typeface="宋体" panose="02010600030101010101" pitchFamily="2" charset="-122"/>
              </a:rPr>
              <a:t>男</a:t>
            </a:r>
            <a:r>
              <a:rPr lang="zh-CN" altLang="en-US" dirty="0">
                <a:solidFill>
                  <a:prstClr val="black"/>
                </a:solidFill>
                <a:latin typeface="宋体" panose="02010600030101010101" pitchFamily="2" charset="-122"/>
              </a:rPr>
              <a:t>员工配偶生育的</a:t>
            </a:r>
            <a:r>
              <a:rPr lang="zh-CN" altLang="en-US" dirty="0" smtClean="0">
                <a:solidFill>
                  <a:prstClr val="black"/>
                </a:solidFill>
                <a:latin typeface="宋体" panose="02010600030101010101" pitchFamily="2" charset="-122"/>
              </a:rPr>
              <a:t>，凭</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结婚证</a:t>
            </a:r>
            <a:r>
              <a:rPr lang="en-US" altLang="zh-CN" dirty="0">
                <a:solidFill>
                  <a:prstClr val="black"/>
                </a:solidFill>
                <a:latin typeface="宋体" panose="02010600030101010101" pitchFamily="2" charset="-122"/>
              </a:rPr>
              <a:t>》</a:t>
            </a:r>
            <a:r>
              <a:rPr lang="zh-CN" altLang="en-US" dirty="0" smtClean="0">
                <a:solidFill>
                  <a:prstClr val="black"/>
                </a:solidFill>
                <a:latin typeface="宋体" panose="02010600030101010101" pitchFamily="2" charset="-122"/>
              </a:rPr>
              <a:t>和子女</a:t>
            </a:r>
            <a:r>
              <a:rPr lang="en-US" altLang="zh-CN" dirty="0" smtClean="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出生证</a:t>
            </a:r>
            <a:r>
              <a:rPr lang="en-US" altLang="zh-CN" dirty="0">
                <a:solidFill>
                  <a:prstClr val="black"/>
                </a:solidFill>
                <a:latin typeface="宋体" panose="02010600030101010101" pitchFamily="2" charset="-122"/>
              </a:rPr>
              <a:t>》</a:t>
            </a:r>
            <a:r>
              <a:rPr lang="zh-CN" altLang="en-US" dirty="0">
                <a:solidFill>
                  <a:srgbClr val="FF0000"/>
                </a:solidFill>
                <a:latin typeface="宋体" panose="02010600030101010101" pitchFamily="2" charset="-122"/>
              </a:rPr>
              <a:t>享受连续</a:t>
            </a:r>
            <a:r>
              <a:rPr lang="en-US" altLang="zh-CN" dirty="0">
                <a:solidFill>
                  <a:srgbClr val="FF0000"/>
                </a:solidFill>
                <a:latin typeface="宋体" panose="02010600030101010101" pitchFamily="2" charset="-122"/>
              </a:rPr>
              <a:t>2</a:t>
            </a:r>
            <a:r>
              <a:rPr lang="zh-CN" altLang="en-US" dirty="0">
                <a:solidFill>
                  <a:srgbClr val="FF0000"/>
                </a:solidFill>
                <a:latin typeface="宋体" panose="02010600030101010101" pitchFamily="2" charset="-122"/>
              </a:rPr>
              <a:t>天的护理假。</a:t>
            </a:r>
            <a:r>
              <a:rPr lang="zh-CN" altLang="en-US" dirty="0">
                <a:solidFill>
                  <a:prstClr val="black"/>
                </a:solidFill>
                <a:latin typeface="宋体" panose="02010600030101010101" pitchFamily="2" charset="-122"/>
              </a:rPr>
              <a:t>护理假在配偶分娩后</a:t>
            </a:r>
            <a:r>
              <a:rPr lang="en-US" altLang="zh-CN" dirty="0">
                <a:solidFill>
                  <a:prstClr val="black"/>
                </a:solidFill>
                <a:latin typeface="宋体" panose="02010600030101010101" pitchFamily="2" charset="-122"/>
              </a:rPr>
              <a:t>1</a:t>
            </a:r>
            <a:r>
              <a:rPr lang="zh-CN" altLang="en-US" dirty="0">
                <a:solidFill>
                  <a:prstClr val="black"/>
                </a:solidFill>
                <a:latin typeface="宋体" panose="02010600030101010101" pitchFamily="2" charset="-122"/>
              </a:rPr>
              <a:t>个月内用完，有特殊情况的另行审批。</a:t>
            </a:r>
          </a:p>
          <a:p>
            <a:pPr>
              <a:lnSpc>
                <a:spcPct val="150000"/>
              </a:lnSpc>
            </a:pPr>
            <a:r>
              <a:rPr lang="en-US" altLang="zh-CN" dirty="0" smtClean="0">
                <a:solidFill>
                  <a:prstClr val="black"/>
                </a:solidFill>
                <a:latin typeface="宋体" panose="02010600030101010101" pitchFamily="2" charset="-122"/>
              </a:rPr>
              <a:t>4 </a:t>
            </a:r>
            <a:r>
              <a:rPr lang="zh-CN" altLang="en-US" dirty="0" smtClean="0">
                <a:solidFill>
                  <a:prstClr val="black"/>
                </a:solidFill>
                <a:latin typeface="宋体" panose="02010600030101010101" pitchFamily="2" charset="-122"/>
              </a:rPr>
              <a:t>产假</a:t>
            </a:r>
            <a:r>
              <a:rPr lang="zh-CN" altLang="en-US" dirty="0">
                <a:solidFill>
                  <a:prstClr val="black"/>
                </a:solidFill>
                <a:latin typeface="宋体" panose="02010600030101010101" pitchFamily="2" charset="-122"/>
              </a:rPr>
              <a:t>、护理假期间薪酬照发。</a:t>
            </a:r>
          </a:p>
          <a:p>
            <a:pPr>
              <a:lnSpc>
                <a:spcPct val="150000"/>
              </a:lnSpc>
            </a:pPr>
            <a:r>
              <a:rPr lang="en-US" altLang="zh-CN" dirty="0" smtClean="0">
                <a:solidFill>
                  <a:prstClr val="black"/>
                </a:solidFill>
                <a:latin typeface="宋体" panose="02010600030101010101" pitchFamily="2" charset="-122"/>
              </a:rPr>
              <a:t>5 </a:t>
            </a:r>
            <a:r>
              <a:rPr lang="zh-CN" altLang="en-US" dirty="0" smtClean="0">
                <a:solidFill>
                  <a:prstClr val="black"/>
                </a:solidFill>
                <a:latin typeface="宋体" panose="02010600030101010101" pitchFamily="2" charset="-122"/>
              </a:rPr>
              <a:t>女</a:t>
            </a:r>
            <a:r>
              <a:rPr lang="zh-CN" altLang="en-US" dirty="0">
                <a:solidFill>
                  <a:prstClr val="black"/>
                </a:solidFill>
                <a:latin typeface="宋体" panose="02010600030101010101" pitchFamily="2" charset="-122"/>
              </a:rPr>
              <a:t>员工小产的，不足</a:t>
            </a:r>
            <a:r>
              <a:rPr lang="en-US" altLang="zh-CN" dirty="0">
                <a:solidFill>
                  <a:prstClr val="black"/>
                </a:solidFill>
                <a:latin typeface="宋体" panose="02010600030101010101" pitchFamily="2" charset="-122"/>
              </a:rPr>
              <a:t>24</a:t>
            </a:r>
            <a:r>
              <a:rPr lang="zh-CN" altLang="en-US" dirty="0">
                <a:solidFill>
                  <a:prstClr val="black"/>
                </a:solidFill>
                <a:latin typeface="宋体" panose="02010600030101010101" pitchFamily="2" charset="-122"/>
              </a:rPr>
              <a:t>周的，按病假处理；超过</a:t>
            </a:r>
            <a:r>
              <a:rPr lang="en-US" altLang="zh-CN" dirty="0">
                <a:solidFill>
                  <a:prstClr val="black"/>
                </a:solidFill>
                <a:latin typeface="宋体" panose="02010600030101010101" pitchFamily="2" charset="-122"/>
              </a:rPr>
              <a:t>24</a:t>
            </a:r>
            <a:r>
              <a:rPr lang="zh-CN" altLang="en-US" dirty="0">
                <a:solidFill>
                  <a:prstClr val="black"/>
                </a:solidFill>
                <a:latin typeface="宋体" panose="02010600030101010101" pitchFamily="2" charset="-122"/>
              </a:rPr>
              <a:t>周的，享受</a:t>
            </a:r>
            <a:r>
              <a:rPr lang="en-US" altLang="zh-CN" dirty="0">
                <a:solidFill>
                  <a:prstClr val="black"/>
                </a:solidFill>
                <a:latin typeface="宋体" panose="02010600030101010101" pitchFamily="2" charset="-122"/>
              </a:rPr>
              <a:t>8</a:t>
            </a:r>
            <a:r>
              <a:rPr lang="zh-CN" altLang="en-US" dirty="0">
                <a:solidFill>
                  <a:prstClr val="black"/>
                </a:solidFill>
                <a:latin typeface="宋体" panose="02010600030101010101" pitchFamily="2" charset="-122"/>
              </a:rPr>
              <a:t>周的小产假，小产假期间薪酬照发。</a:t>
            </a:r>
          </a:p>
          <a:p>
            <a:pPr>
              <a:lnSpc>
                <a:spcPct val="150000"/>
              </a:lnSpc>
            </a:pPr>
            <a:r>
              <a:rPr lang="zh-CN" altLang="en-US" sz="2000" b="1" dirty="0" smtClean="0">
                <a:solidFill>
                  <a:prstClr val="black"/>
                </a:solidFill>
                <a:latin typeface="黑体" panose="02010609060101010101" pitchFamily="49" charset="-122"/>
                <a:ea typeface="黑体" panose="02010609060101010101" pitchFamily="49" charset="-122"/>
              </a:rPr>
              <a:t>（</a:t>
            </a:r>
            <a:r>
              <a:rPr lang="zh-CN" altLang="en-US" sz="2000" b="1" dirty="0">
                <a:solidFill>
                  <a:prstClr val="black"/>
                </a:solidFill>
                <a:latin typeface="黑体" panose="02010609060101010101" pitchFamily="49" charset="-122"/>
                <a:ea typeface="黑体" panose="02010609060101010101" pitchFamily="49" charset="-122"/>
              </a:rPr>
              <a:t>七）婚丧</a:t>
            </a:r>
            <a:r>
              <a:rPr lang="zh-CN" altLang="en-US" sz="2000" b="1" dirty="0" smtClean="0">
                <a:solidFill>
                  <a:prstClr val="black"/>
                </a:solidFill>
                <a:latin typeface="黑体" panose="02010609060101010101" pitchFamily="49" charset="-122"/>
                <a:ea typeface="黑体" panose="02010609060101010101" pitchFamily="49" charset="-122"/>
              </a:rPr>
              <a:t>假</a:t>
            </a:r>
            <a:endParaRPr lang="en-US" altLang="zh-CN" sz="2000" b="1"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dirty="0" smtClean="0">
                <a:solidFill>
                  <a:prstClr val="black"/>
                </a:solidFill>
                <a:latin typeface="宋体" panose="02010600030101010101" pitchFamily="2" charset="-122"/>
              </a:rPr>
              <a:t>1</a:t>
            </a:r>
            <a:r>
              <a:rPr lang="zh-CN" altLang="en-US" dirty="0" smtClean="0">
                <a:solidFill>
                  <a:prstClr val="black"/>
                </a:solidFill>
                <a:latin typeface="宋体" panose="02010600030101010101" pitchFamily="2" charset="-122"/>
              </a:rPr>
              <a:t> </a:t>
            </a:r>
            <a:r>
              <a:rPr lang="zh-CN" altLang="en-US" dirty="0" smtClean="0">
                <a:solidFill>
                  <a:srgbClr val="FF0000"/>
                </a:solidFill>
                <a:latin typeface="宋体" panose="02010600030101010101" pitchFamily="2" charset="-122"/>
              </a:rPr>
              <a:t>员工结婚可</a:t>
            </a:r>
            <a:r>
              <a:rPr lang="zh-CN" altLang="en-US" dirty="0">
                <a:solidFill>
                  <a:srgbClr val="FF0000"/>
                </a:solidFill>
                <a:latin typeface="宋体" panose="02010600030101010101" pitchFamily="2" charset="-122"/>
              </a:rPr>
              <a:t>休</a:t>
            </a:r>
            <a:r>
              <a:rPr lang="en-US" altLang="zh-CN" dirty="0">
                <a:solidFill>
                  <a:srgbClr val="FF0000"/>
                </a:solidFill>
                <a:latin typeface="宋体" panose="02010600030101010101" pitchFamily="2" charset="-122"/>
              </a:rPr>
              <a:t>3</a:t>
            </a:r>
            <a:r>
              <a:rPr lang="zh-CN" altLang="en-US" dirty="0">
                <a:solidFill>
                  <a:srgbClr val="FF0000"/>
                </a:solidFill>
                <a:latin typeface="宋体" panose="02010600030101010101" pitchFamily="2" charset="-122"/>
              </a:rPr>
              <a:t>天婚假</a:t>
            </a:r>
            <a:r>
              <a:rPr lang="zh-CN" altLang="en-US" dirty="0">
                <a:solidFill>
                  <a:prstClr val="black"/>
                </a:solidFill>
                <a:latin typeface="宋体" panose="02010600030101010101" pitchFamily="2" charset="-122"/>
              </a:rPr>
              <a:t>。婚假应</a:t>
            </a:r>
            <a:r>
              <a:rPr lang="zh-CN" altLang="en-US" dirty="0" smtClean="0">
                <a:solidFill>
                  <a:prstClr val="black"/>
                </a:solidFill>
                <a:latin typeface="宋体" panose="02010600030101010101" pitchFamily="2" charset="-122"/>
              </a:rPr>
              <a:t>在结婚登记后</a:t>
            </a:r>
            <a:r>
              <a:rPr lang="en-US" altLang="zh-CN" dirty="0" smtClean="0">
                <a:solidFill>
                  <a:prstClr val="black"/>
                </a:solidFill>
                <a:latin typeface="宋体" panose="02010600030101010101" pitchFamily="2" charset="-122"/>
              </a:rPr>
              <a:t>3</a:t>
            </a:r>
            <a:r>
              <a:rPr lang="zh-CN" altLang="en-US" dirty="0">
                <a:solidFill>
                  <a:prstClr val="black"/>
                </a:solidFill>
                <a:latin typeface="宋体" panose="02010600030101010101" pitchFamily="2" charset="-122"/>
              </a:rPr>
              <a:t>个月内使用，特殊情况需要延长的，另行审批。试用期未满、在入司前已办理登记手续或再婚的，不予批准其婚假申请。</a:t>
            </a:r>
          </a:p>
          <a:p>
            <a:pPr>
              <a:lnSpc>
                <a:spcPct val="150000"/>
              </a:lnSpc>
            </a:pPr>
            <a:r>
              <a:rPr lang="en-US" altLang="zh-CN" dirty="0" smtClean="0">
                <a:solidFill>
                  <a:prstClr val="black"/>
                </a:solidFill>
                <a:latin typeface="宋体" panose="02010600030101010101" pitchFamily="2" charset="-122"/>
              </a:rPr>
              <a:t>2 </a:t>
            </a:r>
            <a:r>
              <a:rPr lang="zh-CN" altLang="en-US" b="1" dirty="0" smtClean="0">
                <a:solidFill>
                  <a:srgbClr val="FF0000"/>
                </a:solidFill>
                <a:latin typeface="宋体" panose="02010600030101010101" pitchFamily="2" charset="-122"/>
              </a:rPr>
              <a:t>试用期</a:t>
            </a:r>
            <a:r>
              <a:rPr lang="zh-CN" altLang="en-US" b="1" dirty="0">
                <a:solidFill>
                  <a:srgbClr val="FF0000"/>
                </a:solidFill>
                <a:latin typeface="宋体" panose="02010600030101010101" pitchFamily="2" charset="-122"/>
              </a:rPr>
              <a:t>结束后，员工的子女（包括</a:t>
            </a:r>
            <a:r>
              <a:rPr lang="zh-CN" altLang="en-US" b="1" dirty="0" smtClean="0">
                <a:solidFill>
                  <a:srgbClr val="FF0000"/>
                </a:solidFill>
                <a:latin typeface="宋体" panose="02010600030101010101" pitchFamily="2" charset="-122"/>
              </a:rPr>
              <a:t>继子女、养子女</a:t>
            </a:r>
            <a:r>
              <a:rPr lang="zh-CN" altLang="en-US" b="1" dirty="0">
                <a:solidFill>
                  <a:srgbClr val="FF0000"/>
                </a:solidFill>
                <a:latin typeface="宋体" panose="02010600030101010101" pitchFamily="2" charset="-122"/>
              </a:rPr>
              <a:t>）、配偶或父母、配偶父母死亡时，可休</a:t>
            </a:r>
            <a:r>
              <a:rPr lang="en-US" altLang="zh-CN" b="1" dirty="0">
                <a:solidFill>
                  <a:srgbClr val="FF0000"/>
                </a:solidFill>
                <a:latin typeface="宋体" panose="02010600030101010101" pitchFamily="2" charset="-122"/>
              </a:rPr>
              <a:t>3</a:t>
            </a:r>
            <a:r>
              <a:rPr lang="zh-CN" altLang="en-US" b="1" dirty="0">
                <a:solidFill>
                  <a:srgbClr val="FF0000"/>
                </a:solidFill>
                <a:latin typeface="宋体" panose="02010600030101010101" pitchFamily="2" charset="-122"/>
              </a:rPr>
              <a:t>天丧假；</a:t>
            </a:r>
          </a:p>
          <a:p>
            <a:pPr>
              <a:lnSpc>
                <a:spcPct val="150000"/>
              </a:lnSpc>
            </a:pPr>
            <a:r>
              <a:rPr lang="zh-CN" altLang="en-US" b="1" dirty="0">
                <a:solidFill>
                  <a:srgbClr val="FF0000"/>
                </a:solidFill>
                <a:latin typeface="宋体" panose="02010600030101010101" pitchFamily="2" charset="-122"/>
              </a:rPr>
              <a:t>祖父母、孙子孙女、亲兄弟姐妹死亡时，可休</a:t>
            </a:r>
            <a:r>
              <a:rPr lang="en-US" altLang="zh-CN" b="1" dirty="0">
                <a:solidFill>
                  <a:srgbClr val="FF0000"/>
                </a:solidFill>
                <a:latin typeface="宋体" panose="02010600030101010101" pitchFamily="2" charset="-122"/>
              </a:rPr>
              <a:t>2</a:t>
            </a:r>
            <a:r>
              <a:rPr lang="zh-CN" altLang="en-US" b="1" dirty="0">
                <a:solidFill>
                  <a:srgbClr val="FF0000"/>
                </a:solidFill>
                <a:latin typeface="宋体" panose="02010600030101010101" pitchFamily="2" charset="-122"/>
              </a:rPr>
              <a:t>天丧假</a:t>
            </a:r>
            <a:r>
              <a:rPr lang="zh-CN" altLang="en-US" b="1" dirty="0" smtClean="0">
                <a:solidFill>
                  <a:srgbClr val="FF0000"/>
                </a:solidFill>
                <a:latin typeface="宋体" panose="02010600030101010101" pitchFamily="2" charset="-122"/>
              </a:rPr>
              <a:t>。</a:t>
            </a:r>
            <a:endParaRPr lang="en-US" altLang="zh-CN" b="1" dirty="0" smtClean="0">
              <a:solidFill>
                <a:srgbClr val="FF0000"/>
              </a:solidFill>
              <a:latin typeface="宋体" panose="02010600030101010101" pitchFamily="2" charset="-122"/>
            </a:endParaRPr>
          </a:p>
          <a:p>
            <a:pPr>
              <a:lnSpc>
                <a:spcPct val="150000"/>
              </a:lnSpc>
            </a:pPr>
            <a:r>
              <a:rPr lang="en-US" altLang="zh-CN" dirty="0" smtClean="0">
                <a:solidFill>
                  <a:prstClr val="black"/>
                </a:solidFill>
                <a:latin typeface="宋体" panose="02010600030101010101" pitchFamily="2" charset="-122"/>
              </a:rPr>
              <a:t>3 </a:t>
            </a:r>
            <a:r>
              <a:rPr lang="zh-CN" altLang="en-US" dirty="0" smtClean="0">
                <a:solidFill>
                  <a:prstClr val="black"/>
                </a:solidFill>
                <a:latin typeface="宋体" panose="02010600030101010101" pitchFamily="2" charset="-122"/>
              </a:rPr>
              <a:t>婚丧</a:t>
            </a:r>
            <a:r>
              <a:rPr lang="zh-CN" altLang="en-US" dirty="0">
                <a:solidFill>
                  <a:prstClr val="black"/>
                </a:solidFill>
                <a:latin typeface="宋体" panose="02010600030101010101" pitchFamily="2" charset="-122"/>
              </a:rPr>
              <a:t>假期间，薪酬照发</a:t>
            </a:r>
            <a:r>
              <a:rPr lang="zh-CN" altLang="en-US" dirty="0" smtClean="0">
                <a:solidFill>
                  <a:prstClr val="black"/>
                </a:solidFill>
                <a:latin typeface="宋体" panose="02010600030101010101" pitchFamily="2" charset="-122"/>
              </a:rPr>
              <a:t>。</a:t>
            </a:r>
            <a:endParaRPr lang="zh-CN" altLang="en-US" dirty="0">
              <a:solidFill>
                <a:prstClr val="black"/>
              </a:solidFill>
              <a:latin typeface="宋体" panose="02010600030101010101" pitchFamily="2" charset="-122"/>
            </a:endParaRPr>
          </a:p>
        </p:txBody>
      </p:sp>
    </p:spTree>
    <p:extLst>
      <p:ext uri="{BB962C8B-B14F-4D97-AF65-F5344CB8AC3E}">
        <p14:creationId xmlns:p14="http://schemas.microsoft.com/office/powerpoint/2010/main" val="3440615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6" grpId="0"/>
      <p:bldP spid="4"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745382" y="1790749"/>
            <a:ext cx="10596128" cy="4524315"/>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五、</a:t>
            </a:r>
            <a:r>
              <a:rPr lang="zh-CN" altLang="zh-CN" sz="2400" dirty="0" smtClean="0">
                <a:solidFill>
                  <a:prstClr val="black"/>
                </a:solidFill>
                <a:latin typeface="黑体" panose="02010609060101010101" pitchFamily="49" charset="-122"/>
                <a:ea typeface="黑体" panose="02010609060101010101" pitchFamily="49" charset="-122"/>
              </a:rPr>
              <a:t>人才</a:t>
            </a:r>
            <a:r>
              <a:rPr lang="zh-CN" altLang="zh-CN" sz="2400" dirty="0">
                <a:solidFill>
                  <a:prstClr val="black"/>
                </a:solidFill>
                <a:latin typeface="黑体" panose="02010609060101010101" pitchFamily="49" charset="-122"/>
                <a:ea typeface="黑体" panose="02010609060101010101" pitchFamily="49" charset="-122"/>
              </a:rPr>
              <a:t>接替队伍储备人才选拔程序</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（一）民主推荐。</a:t>
            </a:r>
            <a:r>
              <a:rPr lang="zh-CN" altLang="zh-CN" sz="2400" dirty="0">
                <a:solidFill>
                  <a:prstClr val="black"/>
                </a:solidFill>
                <a:latin typeface="黑体" panose="02010609060101010101" pitchFamily="49" charset="-122"/>
                <a:ea typeface="黑体" panose="02010609060101010101" pitchFamily="49" charset="-122"/>
              </a:rPr>
              <a:t>一般采用会议投票推荐和个别谈话推荐两种，得票相对集中者作为初步人选</a:t>
            </a:r>
            <a:r>
              <a:rPr lang="zh-CN" altLang="zh-CN" sz="2400" dirty="0" smtClean="0">
                <a:solidFill>
                  <a:prstClr val="black"/>
                </a:solidFill>
                <a:latin typeface="黑体" panose="02010609060101010101" pitchFamily="49" charset="-122"/>
                <a:ea typeface="黑体" panose="02010609060101010101" pitchFamily="49" charset="-122"/>
              </a:rPr>
              <a:t>。</a:t>
            </a:r>
            <a:r>
              <a:rPr lang="zh-CN" altLang="zh-CN" sz="2400" dirty="0">
                <a:solidFill>
                  <a:prstClr val="black"/>
                </a:solidFill>
                <a:latin typeface="黑体" panose="02010609060101010101" pitchFamily="49" charset="-122"/>
                <a:ea typeface="黑体" panose="02010609060101010101" pitchFamily="49" charset="-122"/>
              </a:rPr>
              <a:t>参加民主推荐的人员应有广泛性、代表性，由本部门领导班子成员、员工代表组成，并按不同职务层次人员的推荐情况分别统计，综合分析。</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（二）考察。</a:t>
            </a:r>
            <a:r>
              <a:rPr lang="zh-CN" altLang="zh-CN" sz="2400" dirty="0">
                <a:solidFill>
                  <a:prstClr val="black"/>
                </a:solidFill>
                <a:latin typeface="黑体" panose="02010609060101010101" pitchFamily="49" charset="-122"/>
                <a:ea typeface="黑体" panose="02010609060101010101" pitchFamily="49" charset="-122"/>
              </a:rPr>
              <a:t>对储备人才初步人选，应从思想品德、工作业绩、发展潜力、主要专长、个性特点和主要不足等方面进行全面考察。考察方法主要采取个别谈话等方式，个别谈话的范围，一般是被考察对象的上级、同级、下级人员</a:t>
            </a:r>
            <a:r>
              <a:rPr lang="zh-CN" altLang="zh-CN" sz="2400" dirty="0" smtClean="0">
                <a:solidFill>
                  <a:prstClr val="black"/>
                </a:solidFill>
                <a:latin typeface="黑体" panose="02010609060101010101" pitchFamily="49" charset="-122"/>
                <a:ea typeface="黑体" panose="02010609060101010101" pitchFamily="49" charset="-122"/>
              </a:rPr>
              <a:t>。</a:t>
            </a:r>
            <a:endParaRPr lang="zh-CN" altLang="zh-CN" sz="2400" dirty="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30479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6" grpId="0"/>
      <p:bldP spid="6" grpId="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745382" y="2008368"/>
            <a:ext cx="10109431" cy="4524315"/>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五、</a:t>
            </a:r>
            <a:r>
              <a:rPr lang="zh-CN" altLang="zh-CN" sz="2400" dirty="0" smtClean="0">
                <a:solidFill>
                  <a:prstClr val="black"/>
                </a:solidFill>
                <a:latin typeface="黑体" panose="02010609060101010101" pitchFamily="49" charset="-122"/>
                <a:ea typeface="黑体" panose="02010609060101010101" pitchFamily="49" charset="-122"/>
              </a:rPr>
              <a:t>人才</a:t>
            </a:r>
            <a:r>
              <a:rPr lang="zh-CN" altLang="zh-CN" sz="2400" dirty="0">
                <a:solidFill>
                  <a:prstClr val="black"/>
                </a:solidFill>
                <a:latin typeface="黑体" panose="02010609060101010101" pitchFamily="49" charset="-122"/>
                <a:ea typeface="黑体" panose="02010609060101010101" pitchFamily="49" charset="-122"/>
              </a:rPr>
              <a:t>接替队伍储备人才选拔程序</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（三）研究提名</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1</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公司</a:t>
            </a:r>
            <a:r>
              <a:rPr lang="zh-CN" altLang="zh-CN" sz="2400" dirty="0">
                <a:solidFill>
                  <a:prstClr val="black"/>
                </a:solidFill>
                <a:latin typeface="黑体" panose="02010609060101010101" pitchFamily="49" charset="-122"/>
                <a:ea typeface="黑体" panose="02010609060101010101" pitchFamily="49" charset="-122"/>
              </a:rPr>
              <a:t>副总经理储备</a:t>
            </a:r>
            <a:r>
              <a:rPr lang="zh-CN" altLang="zh-CN" sz="2400" dirty="0" smtClean="0">
                <a:solidFill>
                  <a:prstClr val="black"/>
                </a:solidFill>
                <a:latin typeface="黑体" panose="02010609060101010101" pitchFamily="49" charset="-122"/>
                <a:ea typeface="黑体" panose="02010609060101010101" pitchFamily="49" charset="-122"/>
              </a:rPr>
              <a:t>人才</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由</a:t>
            </a:r>
            <a:r>
              <a:rPr lang="zh-CN" altLang="zh-CN" sz="2400" dirty="0">
                <a:solidFill>
                  <a:prstClr val="black"/>
                </a:solidFill>
                <a:latin typeface="黑体" panose="02010609060101010101" pitchFamily="49" charset="-122"/>
                <a:ea typeface="黑体" panose="02010609060101010101" pitchFamily="49" charset="-122"/>
              </a:rPr>
              <a:t>公司根据民主推荐结果，结合领导班子结构要求，集体研究提出建议人选。</a:t>
            </a: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2</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公司</a:t>
            </a:r>
            <a:r>
              <a:rPr lang="zh-CN" altLang="zh-CN" sz="2400" dirty="0">
                <a:solidFill>
                  <a:prstClr val="black"/>
                </a:solidFill>
                <a:latin typeface="黑体" panose="02010609060101010101" pitchFamily="49" charset="-122"/>
                <a:ea typeface="黑体" panose="02010609060101010101" pitchFamily="49" charset="-122"/>
              </a:rPr>
              <a:t>中层储备</a:t>
            </a:r>
            <a:r>
              <a:rPr lang="zh-CN" altLang="zh-CN" sz="2400" dirty="0" smtClean="0">
                <a:solidFill>
                  <a:prstClr val="black"/>
                </a:solidFill>
                <a:latin typeface="黑体" panose="02010609060101010101" pitchFamily="49" charset="-122"/>
                <a:ea typeface="黑体" panose="02010609060101010101" pitchFamily="49" charset="-122"/>
              </a:rPr>
              <a:t>人才</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由</a:t>
            </a:r>
            <a:r>
              <a:rPr lang="zh-CN" altLang="zh-CN" sz="2400" dirty="0">
                <a:solidFill>
                  <a:prstClr val="black"/>
                </a:solidFill>
                <a:latin typeface="黑体" panose="02010609060101010101" pitchFamily="49" charset="-122"/>
                <a:ea typeface="黑体" panose="02010609060101010101" pitchFamily="49" charset="-122"/>
              </a:rPr>
              <a:t>人力资源部在组织推荐、考察的基础上，提出建议人选。</a:t>
            </a:r>
          </a:p>
          <a:p>
            <a:pPr>
              <a:lnSpc>
                <a:spcPct val="150000"/>
              </a:lnSpc>
            </a:pPr>
            <a:r>
              <a:rPr lang="en-US" altLang="zh-CN" sz="2400" dirty="0" smtClean="0">
                <a:solidFill>
                  <a:prstClr val="black"/>
                </a:solidFill>
                <a:latin typeface="黑体" panose="02010609060101010101" pitchFamily="49" charset="-122"/>
                <a:ea typeface="黑体" panose="02010609060101010101" pitchFamily="49" charset="-122"/>
              </a:rPr>
              <a:t>3</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关键</a:t>
            </a:r>
            <a:r>
              <a:rPr lang="zh-CN" altLang="zh-CN" sz="2400" dirty="0">
                <a:solidFill>
                  <a:prstClr val="black"/>
                </a:solidFill>
                <a:latin typeface="黑体" panose="02010609060101010101" pitchFamily="49" charset="-122"/>
                <a:ea typeface="黑体" panose="02010609060101010101" pitchFamily="49" charset="-122"/>
              </a:rPr>
              <a:t>岗位储备</a:t>
            </a:r>
            <a:r>
              <a:rPr lang="zh-CN" altLang="zh-CN" sz="2400" dirty="0" smtClean="0">
                <a:solidFill>
                  <a:prstClr val="black"/>
                </a:solidFill>
                <a:latin typeface="黑体" panose="02010609060101010101" pitchFamily="49" charset="-122"/>
                <a:ea typeface="黑体" panose="02010609060101010101" pitchFamily="49" charset="-122"/>
              </a:rPr>
              <a:t>人才</a:t>
            </a:r>
            <a:r>
              <a:rPr lang="zh-CN" altLang="en-US" sz="2400" dirty="0" smtClean="0">
                <a:solidFill>
                  <a:prstClr val="black"/>
                </a:solidFill>
                <a:latin typeface="黑体" panose="02010609060101010101" pitchFamily="49" charset="-122"/>
                <a:ea typeface="黑体" panose="02010609060101010101" pitchFamily="49" charset="-122"/>
              </a:rPr>
              <a:t>。</a:t>
            </a:r>
            <a:r>
              <a:rPr lang="zh-CN" altLang="zh-CN" sz="2400" dirty="0" smtClean="0">
                <a:solidFill>
                  <a:prstClr val="black"/>
                </a:solidFill>
                <a:latin typeface="黑体" panose="02010609060101010101" pitchFamily="49" charset="-122"/>
                <a:ea typeface="黑体" panose="02010609060101010101" pitchFamily="49" charset="-122"/>
              </a:rPr>
              <a:t>由</a:t>
            </a:r>
            <a:r>
              <a:rPr lang="zh-CN" altLang="zh-CN" sz="2400" dirty="0">
                <a:solidFill>
                  <a:prstClr val="black"/>
                </a:solidFill>
                <a:latin typeface="黑体" panose="02010609060101010101" pitchFamily="49" charset="-122"/>
                <a:ea typeface="黑体" panose="02010609060101010101" pitchFamily="49" charset="-122"/>
              </a:rPr>
              <a:t>部门根据民主推荐结果，在充分酝酿的基础上集体研究决定</a:t>
            </a:r>
            <a:r>
              <a:rPr lang="zh-CN" altLang="zh-CN" sz="2400" dirty="0" smtClean="0">
                <a:solidFill>
                  <a:prstClr val="black"/>
                </a:solidFill>
                <a:latin typeface="黑体" panose="02010609060101010101" pitchFamily="49" charset="-122"/>
                <a:ea typeface="黑体" panose="02010609060101010101" pitchFamily="49" charset="-122"/>
              </a:rPr>
              <a:t>。</a:t>
            </a:r>
            <a:endParaRPr lang="zh-CN" altLang="zh-CN" sz="2400" dirty="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45218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6" grpId="0"/>
      <p:bldP spid="6" grpId="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745382" y="2023123"/>
            <a:ext cx="9460502" cy="2308324"/>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五、</a:t>
            </a:r>
            <a:r>
              <a:rPr lang="zh-CN" altLang="zh-CN" sz="2400" dirty="0" smtClean="0">
                <a:solidFill>
                  <a:prstClr val="black"/>
                </a:solidFill>
                <a:latin typeface="黑体" panose="02010609060101010101" pitchFamily="49" charset="-122"/>
                <a:ea typeface="黑体" panose="02010609060101010101" pitchFamily="49" charset="-122"/>
              </a:rPr>
              <a:t>人才</a:t>
            </a:r>
            <a:r>
              <a:rPr lang="zh-CN" altLang="zh-CN" sz="2400" dirty="0">
                <a:solidFill>
                  <a:prstClr val="black"/>
                </a:solidFill>
                <a:latin typeface="黑体" panose="02010609060101010101" pitchFamily="49" charset="-122"/>
                <a:ea typeface="黑体" panose="02010609060101010101" pitchFamily="49" charset="-122"/>
              </a:rPr>
              <a:t>接替队伍储备人才选拔程序</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（四）上报审定</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zh-CN" sz="2400" dirty="0">
                <a:solidFill>
                  <a:prstClr val="black"/>
                </a:solidFill>
                <a:latin typeface="黑体" panose="02010609060101010101" pitchFamily="49" charset="-122"/>
                <a:ea typeface="黑体" panose="02010609060101010101" pitchFamily="49" charset="-122"/>
              </a:rPr>
              <a:t>按照要求规定上报材料，包括人才接替队伍调整报告、建议名单、考察推荐材料等，由人力资源部审核，报公司审定。</a:t>
            </a:r>
          </a:p>
        </p:txBody>
      </p:sp>
      <p:sp>
        <p:nvSpPr>
          <p:cNvPr id="10" name="矩形 9"/>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90171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6" grpId="0"/>
      <p:bldP spid="6" grpId="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745382" y="1837588"/>
            <a:ext cx="10522386" cy="3970318"/>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六、培养</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（一）</a:t>
            </a:r>
            <a:r>
              <a:rPr lang="zh-CN" altLang="zh-CN" sz="2400" dirty="0" smtClean="0">
                <a:solidFill>
                  <a:prstClr val="black"/>
                </a:solidFill>
                <a:latin typeface="黑体" panose="02010609060101010101" pitchFamily="49" charset="-122"/>
                <a:ea typeface="黑体" panose="02010609060101010101" pitchFamily="49" charset="-122"/>
              </a:rPr>
              <a:t>储备</a:t>
            </a:r>
            <a:r>
              <a:rPr lang="zh-CN" altLang="zh-CN" sz="2400" dirty="0">
                <a:solidFill>
                  <a:prstClr val="black"/>
                </a:solidFill>
                <a:latin typeface="黑体" panose="02010609060101010101" pitchFamily="49" charset="-122"/>
                <a:ea typeface="黑体" panose="02010609060101010101" pitchFamily="49" charset="-122"/>
              </a:rPr>
              <a:t>候选人才名单建立后，应对培养工作进行认真细致地研究，提出的培养目标</a:t>
            </a:r>
            <a:r>
              <a:rPr lang="zh-CN" altLang="zh-CN" sz="2400" dirty="0" smtClean="0">
                <a:solidFill>
                  <a:prstClr val="black"/>
                </a:solidFill>
                <a:latin typeface="黑体" panose="02010609060101010101" pitchFamily="49" charset="-122"/>
                <a:ea typeface="黑体" panose="02010609060101010101" pitchFamily="49" charset="-122"/>
              </a:rPr>
              <a:t>，制定</a:t>
            </a:r>
            <a:r>
              <a:rPr lang="zh-CN" altLang="zh-CN" sz="2400" dirty="0">
                <a:solidFill>
                  <a:prstClr val="black"/>
                </a:solidFill>
                <a:latin typeface="黑体" panose="02010609060101010101" pitchFamily="49" charset="-122"/>
                <a:ea typeface="黑体" panose="02010609060101010101" pitchFamily="49" charset="-122"/>
              </a:rPr>
              <a:t>具体的培养计划，明确专门的培养人，进行重点帮带。储备人才每</a:t>
            </a:r>
            <a:r>
              <a:rPr lang="en-US" altLang="zh-CN" sz="2400" dirty="0">
                <a:solidFill>
                  <a:prstClr val="black"/>
                </a:solidFill>
                <a:latin typeface="黑体" panose="02010609060101010101" pitchFamily="49" charset="-122"/>
                <a:ea typeface="黑体" panose="02010609060101010101" pitchFamily="49" charset="-122"/>
              </a:rPr>
              <a:t>3</a:t>
            </a:r>
            <a:r>
              <a:rPr lang="zh-CN" altLang="zh-CN" sz="2400" dirty="0">
                <a:solidFill>
                  <a:prstClr val="black"/>
                </a:solidFill>
                <a:latin typeface="黑体" panose="02010609060101010101" pitchFamily="49" charset="-122"/>
                <a:ea typeface="黑体" panose="02010609060101010101" pitchFamily="49" charset="-122"/>
              </a:rPr>
              <a:t>年至少参加一次公司组织的培训</a:t>
            </a:r>
            <a:r>
              <a:rPr lang="zh-CN" altLang="zh-CN" sz="2400" dirty="0" smtClean="0">
                <a:solidFill>
                  <a:prstClr val="black"/>
                </a:solidFill>
                <a:latin typeface="黑体" panose="02010609060101010101" pitchFamily="49" charset="-122"/>
                <a:ea typeface="黑体" panose="02010609060101010101" pitchFamily="49" charset="-122"/>
              </a:rPr>
              <a:t>。</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（二）</a:t>
            </a:r>
            <a:r>
              <a:rPr lang="zh-CN" altLang="zh-CN" sz="2400" dirty="0" smtClean="0">
                <a:solidFill>
                  <a:prstClr val="black"/>
                </a:solidFill>
                <a:latin typeface="黑体" panose="02010609060101010101" pitchFamily="49" charset="-122"/>
                <a:ea typeface="黑体" panose="02010609060101010101" pitchFamily="49" charset="-122"/>
              </a:rPr>
              <a:t>培养</a:t>
            </a:r>
            <a:r>
              <a:rPr lang="zh-CN" altLang="zh-CN" sz="2400" dirty="0">
                <a:solidFill>
                  <a:prstClr val="black"/>
                </a:solidFill>
                <a:latin typeface="黑体" panose="02010609060101010101" pitchFamily="49" charset="-122"/>
                <a:ea typeface="黑体" panose="02010609060101010101" pitchFamily="49" charset="-122"/>
              </a:rPr>
              <a:t>储备人才应立足当前、着眼长远，明确培养方向。根据培养目标和不同类别、岗位、层次储备人才的特点</a:t>
            </a:r>
            <a:r>
              <a:rPr lang="zh-CN" altLang="zh-CN" sz="2400" dirty="0" smtClean="0">
                <a:solidFill>
                  <a:prstClr val="black"/>
                </a:solidFill>
                <a:latin typeface="黑体" panose="02010609060101010101" pitchFamily="49" charset="-122"/>
                <a:ea typeface="黑体" panose="02010609060101010101" pitchFamily="49" charset="-122"/>
              </a:rPr>
              <a:t>，有</a:t>
            </a:r>
            <a:r>
              <a:rPr lang="zh-CN" altLang="zh-CN" sz="2400" dirty="0">
                <a:solidFill>
                  <a:prstClr val="black"/>
                </a:solidFill>
                <a:latin typeface="黑体" panose="02010609060101010101" pitchFamily="49" charset="-122"/>
                <a:ea typeface="黑体" panose="02010609060101010101" pitchFamily="49" charset="-122"/>
              </a:rPr>
              <a:t>针对性地进行应急补缺培训和持续系统培训</a:t>
            </a:r>
            <a:r>
              <a:rPr lang="zh-CN" altLang="zh-CN" sz="2400" dirty="0" smtClean="0">
                <a:solidFill>
                  <a:prstClr val="black"/>
                </a:solidFill>
                <a:latin typeface="黑体" panose="02010609060101010101" pitchFamily="49" charset="-122"/>
                <a:ea typeface="黑体" panose="02010609060101010101" pitchFamily="49" charset="-122"/>
              </a:rPr>
              <a:t>，提高</a:t>
            </a:r>
            <a:r>
              <a:rPr lang="zh-CN" altLang="zh-CN" sz="2400" dirty="0">
                <a:solidFill>
                  <a:prstClr val="black"/>
                </a:solidFill>
                <a:latin typeface="黑体" panose="02010609060101010101" pitchFamily="49" charset="-122"/>
                <a:ea typeface="黑体" panose="02010609060101010101" pitchFamily="49" charset="-122"/>
              </a:rPr>
              <a:t>储备人才的领导能力和业务素质。</a:t>
            </a:r>
          </a:p>
        </p:txBody>
      </p:sp>
      <p:sp>
        <p:nvSpPr>
          <p:cNvPr id="10" name="矩形 9"/>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1183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6" grpId="0"/>
      <p:bldP spid="6" grpId="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670510" y="2008368"/>
            <a:ext cx="10315908" cy="3416320"/>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七、使用</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（一）</a:t>
            </a:r>
            <a:r>
              <a:rPr lang="zh-CN" altLang="zh-CN" sz="2400" dirty="0" smtClean="0">
                <a:solidFill>
                  <a:prstClr val="black"/>
                </a:solidFill>
                <a:latin typeface="黑体" panose="02010609060101010101" pitchFamily="49" charset="-122"/>
                <a:ea typeface="黑体" panose="02010609060101010101" pitchFamily="49" charset="-122"/>
              </a:rPr>
              <a:t>储备</a:t>
            </a:r>
            <a:r>
              <a:rPr lang="zh-CN" altLang="zh-CN" sz="2400" dirty="0">
                <a:solidFill>
                  <a:prstClr val="black"/>
                </a:solidFill>
                <a:latin typeface="黑体" panose="02010609060101010101" pitchFamily="49" charset="-122"/>
                <a:ea typeface="黑体" panose="02010609060101010101" pitchFamily="49" charset="-122"/>
              </a:rPr>
              <a:t>人才重在培养和使用。对德才兼备、实绩突出、各方面条件比较成熟的储备候选人才，根据工作需要，予以提拔任用；对特别优秀的，可破格提拔任用</a:t>
            </a:r>
            <a:r>
              <a:rPr lang="zh-CN" altLang="zh-CN" sz="2400" dirty="0" smtClean="0">
                <a:solidFill>
                  <a:prstClr val="black"/>
                </a:solidFill>
                <a:latin typeface="黑体" panose="02010609060101010101" pitchFamily="49" charset="-122"/>
                <a:ea typeface="黑体" panose="02010609060101010101" pitchFamily="49" charset="-122"/>
              </a:rPr>
              <a:t>。</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（二）</a:t>
            </a:r>
            <a:r>
              <a:rPr lang="zh-CN" altLang="zh-CN" sz="2400" dirty="0" smtClean="0">
                <a:solidFill>
                  <a:prstClr val="black"/>
                </a:solidFill>
                <a:latin typeface="黑体" panose="02010609060101010101" pitchFamily="49" charset="-122"/>
                <a:ea typeface="黑体" panose="02010609060101010101" pitchFamily="49" charset="-122"/>
              </a:rPr>
              <a:t>经</a:t>
            </a:r>
            <a:r>
              <a:rPr lang="zh-CN" altLang="zh-CN" sz="2400" dirty="0">
                <a:solidFill>
                  <a:prstClr val="black"/>
                </a:solidFill>
                <a:latin typeface="黑体" panose="02010609060101010101" pitchFamily="49" charset="-122"/>
                <a:ea typeface="黑体" panose="02010609060101010101" pitchFamily="49" charset="-122"/>
              </a:rPr>
              <a:t>审定后的储备人才队伍可统一调配使用，优化储备人才队伍资源配置</a:t>
            </a:r>
            <a:r>
              <a:rPr lang="zh-CN" altLang="zh-CN" sz="2400" dirty="0" smtClean="0">
                <a:solidFill>
                  <a:prstClr val="black"/>
                </a:solidFill>
                <a:latin typeface="黑体" panose="02010609060101010101" pitchFamily="49" charset="-122"/>
                <a:ea typeface="黑体" panose="02010609060101010101" pitchFamily="49" charset="-122"/>
              </a:rPr>
              <a:t>。</a:t>
            </a:r>
            <a:endParaRPr lang="zh-CN" altLang="zh-CN" sz="2400" dirty="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552157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6" grpId="0"/>
      <p:bldP spid="6" grpId="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a:t>
            </a:r>
            <a:r>
              <a:rPr lang="zh-CN" altLang="en-US" sz="2400" b="1" kern="0" dirty="0" smtClean="0">
                <a:solidFill>
                  <a:srgbClr val="0089F1"/>
                </a:solidFill>
                <a:latin typeface="微软雅黑" panose="020B0503020204020204" charset="-122"/>
                <a:ea typeface="微软雅黑" panose="020B0503020204020204" charset="-122"/>
              </a:rPr>
              <a:t>有限公司人力资源部 </a:t>
            </a:r>
            <a:endParaRPr lang="zh-CN" altLang="en-US" sz="2400" b="1" kern="0" dirty="0">
              <a:solidFill>
                <a:srgbClr val="0089F1"/>
              </a:solidFill>
              <a:latin typeface="微软雅黑" panose="020B0503020204020204" charset="-122"/>
              <a:ea typeface="微软雅黑" panose="020B0503020204020204" charset="-122"/>
            </a:endParaRP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smtClean="0">
                <a:solidFill>
                  <a:srgbClr val="C00000"/>
                </a:solidFill>
                <a:latin typeface="微软雅黑" panose="020B0503020204020204" charset="-122"/>
                <a:ea typeface="微软雅黑" panose="020B0503020204020204" charset="-122"/>
              </a:rPr>
              <a:t>               </a:t>
            </a:r>
            <a:r>
              <a:rPr lang="zh-CN" altLang="en-US" sz="2400" b="1" kern="0" dirty="0" smtClean="0">
                <a:solidFill>
                  <a:prstClr val="black"/>
                </a:solidFill>
                <a:latin typeface="微软雅黑" panose="020B0503020204020204" charset="-122"/>
                <a:ea typeface="微软雅黑" panose="020B0503020204020204" charset="-122"/>
              </a:rPr>
              <a:t> </a:t>
            </a:r>
            <a:r>
              <a:rPr lang="en-US" altLang="zh-CN" sz="3200" b="1" kern="0" dirty="0" smtClean="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8" name="矩形 7"/>
          <p:cNvSpPr/>
          <p:nvPr/>
        </p:nvSpPr>
        <p:spPr>
          <a:xfrm>
            <a:off x="745382" y="1790749"/>
            <a:ext cx="10315908" cy="4524315"/>
          </a:xfrm>
          <a:prstGeom prst="rect">
            <a:avLst/>
          </a:prstGeom>
        </p:spPr>
        <p:txBody>
          <a:bodyPr wrap="square">
            <a:spAutoFit/>
          </a:bodyPr>
          <a:lstStyle/>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八、调整</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zh-CN" sz="2400" dirty="0">
                <a:solidFill>
                  <a:prstClr val="black"/>
                </a:solidFill>
                <a:latin typeface="黑体" panose="02010609060101010101" pitchFamily="49" charset="-122"/>
                <a:ea typeface="黑体" panose="02010609060101010101" pitchFamily="49" charset="-122"/>
              </a:rPr>
              <a:t>储备人才队伍有下列之一的，应当调整出储备候选人才名单</a:t>
            </a:r>
            <a:r>
              <a:rPr lang="zh-CN" altLang="zh-CN" sz="2400" dirty="0" smtClean="0">
                <a:solidFill>
                  <a:prstClr val="black"/>
                </a:solidFill>
                <a:latin typeface="黑体" panose="02010609060101010101" pitchFamily="49" charset="-122"/>
                <a:ea typeface="黑体" panose="02010609060101010101" pitchFamily="49" charset="-122"/>
              </a:rPr>
              <a:t>：</a:t>
            </a:r>
            <a:endParaRPr lang="en-US" altLang="zh-CN" sz="2400" dirty="0" smtClean="0">
              <a:solidFill>
                <a:prstClr val="black"/>
              </a:solidFill>
              <a:latin typeface="黑体" panose="02010609060101010101" pitchFamily="49" charset="-122"/>
              <a:ea typeface="黑体" panose="02010609060101010101" pitchFamily="49" charset="-122"/>
            </a:endParaRP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（一）</a:t>
            </a:r>
            <a:r>
              <a:rPr lang="zh-CN" altLang="zh-CN" sz="2400" dirty="0" smtClean="0">
                <a:solidFill>
                  <a:prstClr val="black"/>
                </a:solidFill>
                <a:latin typeface="黑体" panose="02010609060101010101" pitchFamily="49" charset="-122"/>
                <a:ea typeface="黑体" panose="02010609060101010101" pitchFamily="49" charset="-122"/>
              </a:rPr>
              <a:t>道德</a:t>
            </a:r>
            <a:r>
              <a:rPr lang="zh-CN" altLang="zh-CN" sz="2400" dirty="0">
                <a:solidFill>
                  <a:prstClr val="black"/>
                </a:solidFill>
                <a:latin typeface="黑体" panose="02010609060101010101" pitchFamily="49" charset="-122"/>
                <a:ea typeface="黑体" panose="02010609060101010101" pitchFamily="49" charset="-122"/>
              </a:rPr>
              <a:t>品质、廉洁自律等方面发现问题的；</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（二）</a:t>
            </a:r>
            <a:r>
              <a:rPr lang="zh-CN" altLang="zh-CN" sz="2400" dirty="0" smtClean="0">
                <a:solidFill>
                  <a:prstClr val="black"/>
                </a:solidFill>
                <a:latin typeface="黑体" panose="02010609060101010101" pitchFamily="49" charset="-122"/>
                <a:ea typeface="黑体" panose="02010609060101010101" pitchFamily="49" charset="-122"/>
              </a:rPr>
              <a:t>工作</a:t>
            </a:r>
            <a:r>
              <a:rPr lang="zh-CN" altLang="zh-CN" sz="2400" dirty="0">
                <a:solidFill>
                  <a:prstClr val="black"/>
                </a:solidFill>
                <a:latin typeface="黑体" panose="02010609060101010101" pitchFamily="49" charset="-122"/>
                <a:ea typeface="黑体" panose="02010609060101010101" pitchFamily="49" charset="-122"/>
              </a:rPr>
              <a:t>失职、造成较大损失或者不良影响的；</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（三）</a:t>
            </a:r>
            <a:r>
              <a:rPr lang="zh-CN" altLang="zh-CN" sz="2400" dirty="0" smtClean="0">
                <a:solidFill>
                  <a:prstClr val="black"/>
                </a:solidFill>
                <a:latin typeface="黑体" panose="02010609060101010101" pitchFamily="49" charset="-122"/>
                <a:ea typeface="黑体" panose="02010609060101010101" pitchFamily="49" charset="-122"/>
              </a:rPr>
              <a:t>工作</a:t>
            </a:r>
            <a:r>
              <a:rPr lang="zh-CN" altLang="zh-CN" sz="2400" dirty="0">
                <a:solidFill>
                  <a:prstClr val="black"/>
                </a:solidFill>
                <a:latin typeface="黑体" panose="02010609060101010101" pitchFamily="49" charset="-122"/>
                <a:ea typeface="黑体" panose="02010609060101010101" pitchFamily="49" charset="-122"/>
              </a:rPr>
              <a:t>实绩不突出的</a:t>
            </a:r>
            <a:r>
              <a:rPr lang="zh-CN" altLang="zh-CN" sz="2400" dirty="0" smtClean="0">
                <a:solidFill>
                  <a:prstClr val="black"/>
                </a:solidFill>
                <a:latin typeface="黑体" panose="02010609060101010101" pitchFamily="49" charset="-122"/>
                <a:ea typeface="黑体" panose="02010609060101010101" pitchFamily="49" charset="-122"/>
              </a:rPr>
              <a:t>；不</a:t>
            </a:r>
            <a:r>
              <a:rPr lang="zh-CN" altLang="zh-CN" sz="2400" dirty="0">
                <a:solidFill>
                  <a:prstClr val="black"/>
                </a:solidFill>
                <a:latin typeface="黑体" panose="02010609060101010101" pitchFamily="49" charset="-122"/>
                <a:ea typeface="黑体" panose="02010609060101010101" pitchFamily="49" charset="-122"/>
              </a:rPr>
              <a:t>服从组织调动和工作安排的；</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（四）</a:t>
            </a:r>
            <a:r>
              <a:rPr lang="zh-CN" altLang="zh-CN" sz="2400" dirty="0" smtClean="0">
                <a:solidFill>
                  <a:prstClr val="black"/>
                </a:solidFill>
                <a:latin typeface="黑体" panose="02010609060101010101" pitchFamily="49" charset="-122"/>
                <a:ea typeface="黑体" panose="02010609060101010101" pitchFamily="49" charset="-122"/>
              </a:rPr>
              <a:t>年度</a:t>
            </a:r>
            <a:r>
              <a:rPr lang="zh-CN" altLang="zh-CN" sz="2400" dirty="0">
                <a:solidFill>
                  <a:prstClr val="black"/>
                </a:solidFill>
                <a:latin typeface="黑体" panose="02010609060101010101" pitchFamily="49" charset="-122"/>
                <a:ea typeface="黑体" panose="02010609060101010101" pitchFamily="49" charset="-122"/>
              </a:rPr>
              <a:t>考核“不合格”的；</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（五）</a:t>
            </a:r>
            <a:r>
              <a:rPr lang="zh-CN" altLang="zh-CN" sz="2400" dirty="0" smtClean="0">
                <a:solidFill>
                  <a:prstClr val="black"/>
                </a:solidFill>
                <a:latin typeface="黑体" panose="02010609060101010101" pitchFamily="49" charset="-122"/>
                <a:ea typeface="黑体" panose="02010609060101010101" pitchFamily="49" charset="-122"/>
              </a:rPr>
              <a:t>由于</a:t>
            </a:r>
            <a:r>
              <a:rPr lang="zh-CN" altLang="zh-CN" sz="2400" dirty="0">
                <a:solidFill>
                  <a:prstClr val="black"/>
                </a:solidFill>
                <a:latin typeface="黑体" panose="02010609060101010101" pitchFamily="49" charset="-122"/>
                <a:ea typeface="黑体" panose="02010609060101010101" pitchFamily="49" charset="-122"/>
              </a:rPr>
              <a:t>健康原因，不能担负繁重工作任务的；</a:t>
            </a:r>
          </a:p>
          <a:p>
            <a:pPr>
              <a:lnSpc>
                <a:spcPct val="150000"/>
              </a:lnSpc>
            </a:pPr>
            <a:r>
              <a:rPr lang="zh-CN" altLang="en-US" sz="2400" dirty="0" smtClean="0">
                <a:solidFill>
                  <a:prstClr val="black"/>
                </a:solidFill>
                <a:latin typeface="黑体" panose="02010609060101010101" pitchFamily="49" charset="-122"/>
                <a:ea typeface="黑体" panose="02010609060101010101" pitchFamily="49" charset="-122"/>
              </a:rPr>
              <a:t>（六）</a:t>
            </a:r>
            <a:r>
              <a:rPr lang="zh-CN" altLang="zh-CN" sz="2400" dirty="0" smtClean="0">
                <a:solidFill>
                  <a:prstClr val="black"/>
                </a:solidFill>
                <a:latin typeface="黑体" panose="02010609060101010101" pitchFamily="49" charset="-122"/>
                <a:ea typeface="黑体" panose="02010609060101010101" pitchFamily="49" charset="-122"/>
              </a:rPr>
              <a:t>因</a:t>
            </a:r>
            <a:r>
              <a:rPr lang="zh-CN" altLang="zh-CN" sz="2400" dirty="0">
                <a:solidFill>
                  <a:prstClr val="black"/>
                </a:solidFill>
                <a:latin typeface="黑体" panose="02010609060101010101" pitchFamily="49" charset="-122"/>
                <a:ea typeface="黑体" panose="02010609060101010101" pitchFamily="49" charset="-122"/>
              </a:rPr>
              <a:t>其他原因，不适宜继续作为队伍储备人选的</a:t>
            </a:r>
            <a:r>
              <a:rPr lang="zh-CN" altLang="zh-CN" sz="2400" dirty="0" smtClean="0">
                <a:solidFill>
                  <a:prstClr val="black"/>
                </a:solidFill>
                <a:latin typeface="黑体" panose="02010609060101010101" pitchFamily="49" charset="-122"/>
                <a:ea typeface="黑体" panose="02010609060101010101" pitchFamily="49" charset="-122"/>
              </a:rPr>
              <a:t>。</a:t>
            </a:r>
            <a:endParaRPr lang="zh-CN" altLang="zh-CN" sz="2400" dirty="0">
              <a:solidFill>
                <a:prstClr val="black"/>
              </a:solidFill>
              <a:latin typeface="黑体" panose="02010609060101010101" pitchFamily="49" charset="-122"/>
              <a:ea typeface="黑体" panose="02010609060101010101" pitchFamily="49" charset="-122"/>
            </a:endParaRPr>
          </a:p>
        </p:txBody>
      </p:sp>
      <p:sp>
        <p:nvSpPr>
          <p:cNvPr id="10" name="矩形 9"/>
          <p:cNvSpPr/>
          <p:nvPr/>
        </p:nvSpPr>
        <p:spPr>
          <a:xfrm>
            <a:off x="3566206" y="1153074"/>
            <a:ext cx="4524516" cy="637675"/>
          </a:xfrm>
          <a:prstGeom prst="rect">
            <a:avLst/>
          </a:prstGeom>
        </p:spPr>
        <p:txBody>
          <a:bodyPr wrap="square">
            <a:spAutoFit/>
          </a:bodyPr>
          <a:lstStyle/>
          <a:p>
            <a:pPr eaLnBrk="0" fontAlgn="base" latinLnBrk="1" hangingPunct="0">
              <a:lnSpc>
                <a:spcPct val="150000"/>
              </a:lnSpc>
              <a:spcBef>
                <a:spcPct val="0"/>
              </a:spcBef>
              <a:spcAft>
                <a:spcPct val="0"/>
              </a:spcAft>
              <a:defRPr/>
            </a:pPr>
            <a:r>
              <a:rPr lang="zh-CN" altLang="en-US" sz="2800" b="1" kern="0" dirty="0" smtClean="0">
                <a:solidFill>
                  <a:prstClr val="black"/>
                </a:solidFill>
                <a:latin typeface="黑体" panose="02010609060101010101" pitchFamily="49" charset="-122"/>
                <a:ea typeface="黑体" panose="02010609060101010101" pitchFamily="49" charset="-122"/>
              </a:rPr>
              <a:t>人才接替队伍管理</a:t>
            </a:r>
            <a:endParaRPr lang="zh-CN" altLang="en-US" sz="2800" b="1" kern="0" dirty="0">
              <a:solidFill>
                <a:prstClr val="black"/>
              </a:solidFill>
              <a:latin typeface="黑体" panose="02010609060101010101" pitchFamily="49" charset="-122"/>
              <a:ea typeface="黑体" panose="02010609060101010101" pitchFamily="49" charset="-122"/>
            </a:endParaRPr>
          </a:p>
        </p:txBody>
      </p:sp>
      <p:sp>
        <p:nvSpPr>
          <p:cNvPr id="6" name="矩形 5"/>
          <p:cNvSpPr/>
          <p:nvPr/>
        </p:nvSpPr>
        <p:spPr>
          <a:xfrm>
            <a:off x="5749051" y="473510"/>
            <a:ext cx="4258582" cy="523220"/>
          </a:xfrm>
          <a:prstGeom prst="rect">
            <a:avLst/>
          </a:prstGeom>
        </p:spPr>
        <p:txBody>
          <a:bodyPr wrap="square">
            <a:spAutoFit/>
          </a:bodyPr>
          <a:lstStyle/>
          <a:p>
            <a:pPr eaLnBrk="0" fontAlgn="base" latinLnBrk="1" hangingPunct="0">
              <a:spcBef>
                <a:spcPct val="0"/>
              </a:spcBef>
              <a:spcAft>
                <a:spcPct val="0"/>
              </a:spcAft>
              <a:defRPr/>
            </a:pPr>
            <a:r>
              <a:rPr lang="zh-CN" altLang="zh-CN" sz="2800" b="1" kern="0" dirty="0" smtClean="0">
                <a:solidFill>
                  <a:prstClr val="black"/>
                </a:solidFill>
                <a:latin typeface="微软雅黑" panose="020B0503020204020204" charset="-122"/>
                <a:ea typeface="微软雅黑" panose="020B0503020204020204" charset="-122"/>
              </a:rPr>
              <a:t>人才</a:t>
            </a:r>
            <a:r>
              <a:rPr lang="zh-CN" altLang="zh-CN" sz="2800" b="1" kern="0" dirty="0">
                <a:solidFill>
                  <a:prstClr val="black"/>
                </a:solidFill>
                <a:latin typeface="微软雅黑" panose="020B0503020204020204" charset="-122"/>
                <a:ea typeface="微软雅黑" panose="020B0503020204020204" charset="-122"/>
              </a:rPr>
              <a:t>开发与培养</a:t>
            </a:r>
            <a:r>
              <a:rPr lang="zh-CN" altLang="zh-CN" sz="2800" b="1" kern="0" dirty="0" smtClean="0">
                <a:solidFill>
                  <a:prstClr val="black"/>
                </a:solidFill>
                <a:latin typeface="微软雅黑" panose="020B0503020204020204" charset="-122"/>
                <a:ea typeface="微软雅黑" panose="020B0503020204020204" charset="-122"/>
              </a:rPr>
              <a:t>管理</a:t>
            </a:r>
            <a:r>
              <a:rPr lang="zh-CN" altLang="en-US" sz="2800" b="1" kern="0" dirty="0">
                <a:solidFill>
                  <a:prstClr val="black"/>
                </a:solidFill>
                <a:latin typeface="微软雅黑" panose="020B0503020204020204" charset="-122"/>
                <a:ea typeface="微软雅黑" panose="020B0503020204020204" charset="-122"/>
              </a:rPr>
              <a:t>规定</a:t>
            </a:r>
            <a:endParaRPr lang="zh-CN" altLang="en-US" sz="36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375359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1"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10" grpId="0"/>
      <p:bldP spid="10" grpId="1"/>
      <p:bldP spid="6" grpId="0"/>
      <p:bldP spid="6" grpId="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恒逸实业（文莱）有限公司人力资源部 </a:t>
            </a: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a:solidFill>
                  <a:srgbClr val="C00000"/>
                </a:solidFill>
                <a:latin typeface="微软雅黑" panose="020B0503020204020204" charset="-122"/>
                <a:ea typeface="微软雅黑" panose="020B0503020204020204" charset="-122"/>
              </a:rPr>
              <a:t>               </a:t>
            </a:r>
            <a:r>
              <a:rPr lang="zh-CN" altLang="en-US" sz="2400" b="1" kern="0" dirty="0">
                <a:solidFill>
                  <a:prstClr val="black"/>
                </a:solidFill>
                <a:latin typeface="微软雅黑" panose="020B0503020204020204" charset="-122"/>
                <a:ea typeface="微软雅黑" panose="020B0503020204020204" charset="-122"/>
              </a:rPr>
              <a:t> </a:t>
            </a:r>
            <a:r>
              <a:rPr lang="en-US" altLang="zh-CN" sz="3200" b="1" kern="0" dirty="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2915090" y="3263144"/>
            <a:ext cx="8629650" cy="1384995"/>
          </a:xfrm>
          <a:prstGeom prst="rect">
            <a:avLst/>
          </a:prstGeom>
        </p:spPr>
        <p:txBody>
          <a:bodyPr wrap="square">
            <a:spAutoFit/>
          </a:bodyPr>
          <a:lstStyle/>
          <a:p>
            <a:r>
              <a:rPr lang="zh-CN" altLang="en-US" sz="2800" dirty="0">
                <a:solidFill>
                  <a:prstClr val="black"/>
                </a:solidFill>
              </a:rPr>
              <a:t> </a:t>
            </a:r>
            <a:r>
              <a:rPr lang="zh-CN" altLang="en-US" sz="2800" b="1" kern="0" dirty="0">
                <a:solidFill>
                  <a:prstClr val="black"/>
                </a:solidFill>
                <a:latin typeface="微软雅黑" panose="020B0503020204020204" charset="-122"/>
                <a:ea typeface="微软雅黑" panose="020B0503020204020204" charset="-122"/>
              </a:rPr>
              <a:t>一、</a:t>
            </a:r>
            <a:r>
              <a:rPr lang="zh-CN" altLang="zh-CN" sz="2800" b="1" kern="0" dirty="0">
                <a:solidFill>
                  <a:prstClr val="black"/>
                </a:solidFill>
                <a:latin typeface="微软雅黑" panose="020B0503020204020204" charset="-122"/>
                <a:ea typeface="微软雅黑" panose="020B0503020204020204" charset="-122"/>
              </a:rPr>
              <a:t>员工培训的计划制定和组织实施</a:t>
            </a:r>
          </a:p>
          <a:p>
            <a:endParaRPr lang="en-US" altLang="zh-CN" sz="2800" b="1" kern="0" dirty="0">
              <a:solidFill>
                <a:prstClr val="black"/>
              </a:solidFill>
              <a:latin typeface="微软雅黑" panose="020B0503020204020204" charset="-122"/>
              <a:ea typeface="微软雅黑" panose="020B0503020204020204" charset="-122"/>
            </a:endParaRPr>
          </a:p>
          <a:p>
            <a:r>
              <a:rPr lang="zh-CN" altLang="en-US" sz="2800" b="1" kern="0" dirty="0">
                <a:solidFill>
                  <a:prstClr val="black"/>
                </a:solidFill>
                <a:latin typeface="微软雅黑" panose="020B0503020204020204" charset="-122"/>
                <a:ea typeface="微软雅黑" panose="020B0503020204020204" charset="-122"/>
              </a:rPr>
              <a:t>二、上岗资格管理</a:t>
            </a:r>
            <a:endParaRPr lang="en-US" altLang="zh-CN" sz="2000" dirty="0">
              <a:solidFill>
                <a:prstClr val="black"/>
              </a:solidFill>
            </a:endParaRPr>
          </a:p>
        </p:txBody>
      </p:sp>
      <p:sp>
        <p:nvSpPr>
          <p:cNvPr id="6" name="矩形 5"/>
          <p:cNvSpPr/>
          <p:nvPr/>
        </p:nvSpPr>
        <p:spPr>
          <a:xfrm>
            <a:off x="3756484" y="1685202"/>
            <a:ext cx="5170611" cy="646331"/>
          </a:xfrm>
          <a:prstGeom prst="rect">
            <a:avLst/>
          </a:prstGeom>
        </p:spPr>
        <p:txBody>
          <a:bodyPr wrap="square">
            <a:spAutoFit/>
          </a:bodyPr>
          <a:lstStyle/>
          <a:p>
            <a:pPr eaLnBrk="0" fontAlgn="base" latinLnBrk="1" hangingPunct="0">
              <a:spcBef>
                <a:spcPct val="0"/>
              </a:spcBef>
              <a:spcAft>
                <a:spcPct val="0"/>
              </a:spcAft>
              <a:defRPr/>
            </a:pPr>
            <a:r>
              <a:rPr lang="zh-CN" altLang="en-US" sz="3600" b="1" kern="0" dirty="0" smtClean="0">
                <a:solidFill>
                  <a:prstClr val="black"/>
                </a:solidFill>
                <a:latin typeface="微软雅黑" panose="020B0503020204020204" charset="-122"/>
                <a:ea typeface="微软雅黑" panose="020B0503020204020204" charset="-122"/>
              </a:rPr>
              <a:t> 培训管理</a:t>
            </a:r>
            <a:r>
              <a:rPr lang="zh-CN" altLang="en-US" sz="3600" b="1" kern="0" dirty="0">
                <a:solidFill>
                  <a:prstClr val="black"/>
                </a:solidFill>
                <a:latin typeface="微软雅黑" panose="020B0503020204020204" charset="-122"/>
                <a:ea typeface="微软雅黑" panose="020B0503020204020204" charset="-122"/>
              </a:rPr>
              <a:t>规定</a:t>
            </a:r>
            <a:endParaRPr lang="zh-CN" altLang="en-US" sz="44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74940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3" grpId="0"/>
      <p:bldP spid="6" grpId="0"/>
      <p:bldP spid="6" grpId="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3200" y="377371"/>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恒逸实业（文莱）有限公司人力资源部 </a:t>
            </a:r>
          </a:p>
        </p:txBody>
      </p:sp>
      <p:sp>
        <p:nvSpPr>
          <p:cNvPr id="9" name="矩形 8"/>
          <p:cNvSpPr/>
          <p:nvPr/>
        </p:nvSpPr>
        <p:spPr>
          <a:xfrm>
            <a:off x="3142342" y="2008368"/>
            <a:ext cx="3916363" cy="584775"/>
          </a:xfrm>
          <a:prstGeom prst="rect">
            <a:avLst/>
          </a:prstGeom>
        </p:spPr>
        <p:txBody>
          <a:bodyPr>
            <a:spAutoFit/>
          </a:bodyPr>
          <a:lstStyle/>
          <a:p>
            <a:pPr eaLnBrk="0" fontAlgn="base" latinLnBrk="1" hangingPunct="0">
              <a:spcBef>
                <a:spcPct val="0"/>
              </a:spcBef>
              <a:spcAft>
                <a:spcPct val="0"/>
              </a:spcAft>
              <a:defRPr/>
            </a:pPr>
            <a:r>
              <a:rPr lang="zh-CN" altLang="en-US" sz="2800" b="1" kern="0" dirty="0">
                <a:solidFill>
                  <a:srgbClr val="C00000"/>
                </a:solidFill>
                <a:latin typeface="微软雅黑" panose="020B0503020204020204" charset="-122"/>
                <a:ea typeface="微软雅黑" panose="020B0503020204020204" charset="-122"/>
              </a:rPr>
              <a:t>               </a:t>
            </a:r>
            <a:r>
              <a:rPr lang="zh-CN" altLang="en-US" sz="2400" b="1" kern="0" dirty="0">
                <a:solidFill>
                  <a:prstClr val="black"/>
                </a:solidFill>
                <a:latin typeface="微软雅黑" panose="020B0503020204020204" charset="-122"/>
                <a:ea typeface="微软雅黑" panose="020B0503020204020204" charset="-122"/>
              </a:rPr>
              <a:t> </a:t>
            </a:r>
            <a:r>
              <a:rPr lang="en-US" altLang="zh-CN" sz="3200" b="1" kern="0" dirty="0">
                <a:solidFill>
                  <a:prstClr val="black"/>
                </a:solidFill>
                <a:latin typeface="微软雅黑" panose="020B0503020204020204" charset="-122"/>
                <a:ea typeface="微软雅黑" panose="020B0503020204020204" charset="-122"/>
              </a:rPr>
              <a:t>     </a:t>
            </a:r>
            <a:endParaRPr lang="zh-CN" altLang="en-US" sz="3600" b="1" kern="0" dirty="0">
              <a:solidFill>
                <a:prstClr val="black"/>
              </a:solidFill>
              <a:latin typeface="微软雅黑" panose="020B0503020204020204" charset="-122"/>
              <a:ea typeface="微软雅黑" panose="020B0503020204020204" charset="-122"/>
            </a:endParaRPr>
          </a:p>
        </p:txBody>
      </p:sp>
      <p:sp>
        <p:nvSpPr>
          <p:cNvPr id="3" name="矩形 2"/>
          <p:cNvSpPr/>
          <p:nvPr/>
        </p:nvSpPr>
        <p:spPr>
          <a:xfrm>
            <a:off x="2127299" y="2300755"/>
            <a:ext cx="8629650" cy="3785652"/>
          </a:xfrm>
          <a:prstGeom prst="rect">
            <a:avLst/>
          </a:prstGeom>
        </p:spPr>
        <p:txBody>
          <a:bodyPr wrap="square">
            <a:spAutoFit/>
          </a:bodyPr>
          <a:lstStyle/>
          <a:p>
            <a:r>
              <a:rPr lang="zh-CN" altLang="en-US" sz="2400" dirty="0">
                <a:solidFill>
                  <a:prstClr val="black"/>
                </a:solidFill>
              </a:rPr>
              <a:t> </a:t>
            </a:r>
            <a:r>
              <a:rPr lang="zh-CN" altLang="en-US" sz="2400" b="1" kern="0" dirty="0">
                <a:solidFill>
                  <a:prstClr val="black"/>
                </a:solidFill>
                <a:latin typeface="微软雅黑" panose="020B0503020204020204" charset="-122"/>
                <a:ea typeface="微软雅黑" panose="020B0503020204020204" charset="-122"/>
              </a:rPr>
              <a:t>一、</a:t>
            </a:r>
            <a:r>
              <a:rPr lang="zh-CN" altLang="zh-CN" sz="2400" b="1" kern="0" dirty="0">
                <a:solidFill>
                  <a:prstClr val="black"/>
                </a:solidFill>
                <a:latin typeface="微软雅黑" panose="020B0503020204020204" charset="-122"/>
                <a:ea typeface="微软雅黑" panose="020B0503020204020204" charset="-122"/>
              </a:rPr>
              <a:t>员工培训的计划制定和组织实施</a:t>
            </a:r>
          </a:p>
          <a:p>
            <a:endParaRPr lang="en-US" altLang="zh-CN" sz="2400" b="1" kern="0" dirty="0">
              <a:solidFill>
                <a:prstClr val="black"/>
              </a:solidFill>
              <a:latin typeface="微软雅黑" panose="020B0503020204020204" charset="-122"/>
              <a:ea typeface="微软雅黑" panose="020B0503020204020204" charset="-122"/>
            </a:endParaRPr>
          </a:p>
          <a:p>
            <a:r>
              <a:rPr lang="en-US" altLang="zh-CN" sz="2400" b="1" kern="0" dirty="0">
                <a:solidFill>
                  <a:prstClr val="black"/>
                </a:solidFill>
                <a:latin typeface="微软雅黑" panose="020B0503020204020204" charset="-122"/>
                <a:ea typeface="微软雅黑" panose="020B0503020204020204" charset="-122"/>
              </a:rPr>
              <a:t>                    1</a:t>
            </a:r>
            <a:r>
              <a:rPr lang="zh-CN" altLang="en-US" sz="2400" b="1" kern="0" dirty="0">
                <a:solidFill>
                  <a:prstClr val="black"/>
                </a:solidFill>
                <a:latin typeface="微软雅黑" panose="020B0503020204020204" charset="-122"/>
                <a:ea typeface="微软雅黑" panose="020B0503020204020204" charset="-122"/>
              </a:rPr>
              <a:t>、计划制定</a:t>
            </a:r>
            <a:endParaRPr lang="en-US" altLang="zh-CN" sz="2400" b="1" kern="0" dirty="0">
              <a:solidFill>
                <a:prstClr val="black"/>
              </a:solidFill>
              <a:latin typeface="微软雅黑" panose="020B0503020204020204" charset="-122"/>
              <a:ea typeface="微软雅黑" panose="020B0503020204020204" charset="-122"/>
            </a:endParaRPr>
          </a:p>
          <a:p>
            <a:r>
              <a:rPr lang="en-US" altLang="zh-CN" sz="2400" b="1" kern="0" dirty="0">
                <a:solidFill>
                  <a:prstClr val="black"/>
                </a:solidFill>
                <a:latin typeface="微软雅黑" panose="020B0503020204020204" charset="-122"/>
                <a:ea typeface="微软雅黑" panose="020B0503020204020204" charset="-122"/>
              </a:rPr>
              <a:t>                    </a:t>
            </a:r>
          </a:p>
          <a:p>
            <a:r>
              <a:rPr lang="en-US" altLang="zh-CN" sz="2400" b="1" kern="0" dirty="0">
                <a:solidFill>
                  <a:prstClr val="black"/>
                </a:solidFill>
                <a:latin typeface="微软雅黑" panose="020B0503020204020204" charset="-122"/>
                <a:ea typeface="微软雅黑" panose="020B0503020204020204" charset="-122"/>
              </a:rPr>
              <a:t>                    2</a:t>
            </a:r>
            <a:r>
              <a:rPr lang="zh-CN" altLang="en-US" sz="2400" b="1" kern="0" dirty="0">
                <a:solidFill>
                  <a:prstClr val="black"/>
                </a:solidFill>
                <a:latin typeface="微软雅黑" panose="020B0503020204020204" charset="-122"/>
                <a:ea typeface="微软雅黑" panose="020B0503020204020204" charset="-122"/>
              </a:rPr>
              <a:t>、内部培训</a:t>
            </a:r>
            <a:endParaRPr lang="en-US" altLang="zh-CN" sz="2400" b="1" kern="0" dirty="0">
              <a:solidFill>
                <a:prstClr val="black"/>
              </a:solidFill>
              <a:latin typeface="微软雅黑" panose="020B0503020204020204" charset="-122"/>
              <a:ea typeface="微软雅黑" panose="020B0503020204020204" charset="-122"/>
            </a:endParaRPr>
          </a:p>
          <a:p>
            <a:endParaRPr lang="en-US" altLang="zh-CN" sz="2400" b="1" kern="0" dirty="0">
              <a:solidFill>
                <a:prstClr val="black"/>
              </a:solidFill>
              <a:latin typeface="微软雅黑" panose="020B0503020204020204" charset="-122"/>
              <a:ea typeface="微软雅黑" panose="020B0503020204020204" charset="-122"/>
            </a:endParaRPr>
          </a:p>
          <a:p>
            <a:r>
              <a:rPr lang="en-US" altLang="zh-CN" sz="2400" b="1" kern="0" dirty="0">
                <a:solidFill>
                  <a:prstClr val="black"/>
                </a:solidFill>
                <a:latin typeface="微软雅黑" panose="020B0503020204020204" charset="-122"/>
                <a:ea typeface="微软雅黑" panose="020B0503020204020204" charset="-122"/>
              </a:rPr>
              <a:t>                    3</a:t>
            </a:r>
            <a:r>
              <a:rPr lang="zh-CN" altLang="en-US" sz="2400" b="1" kern="0" dirty="0">
                <a:solidFill>
                  <a:prstClr val="black"/>
                </a:solidFill>
                <a:latin typeface="微软雅黑" panose="020B0503020204020204" charset="-122"/>
                <a:ea typeface="微软雅黑" panose="020B0503020204020204" charset="-122"/>
              </a:rPr>
              <a:t>、外部培训</a:t>
            </a:r>
            <a:endParaRPr lang="en-US" altLang="zh-CN" sz="2400" b="1" kern="0" dirty="0">
              <a:solidFill>
                <a:prstClr val="black"/>
              </a:solidFill>
              <a:latin typeface="微软雅黑" panose="020B0503020204020204" charset="-122"/>
              <a:ea typeface="微软雅黑" panose="020B0503020204020204" charset="-122"/>
            </a:endParaRPr>
          </a:p>
          <a:p>
            <a:endParaRPr lang="en-US" altLang="zh-CN" sz="2400" b="1" kern="0" dirty="0">
              <a:solidFill>
                <a:prstClr val="black"/>
              </a:solidFill>
              <a:latin typeface="微软雅黑" panose="020B0503020204020204" charset="-122"/>
              <a:ea typeface="微软雅黑" panose="020B0503020204020204" charset="-122"/>
            </a:endParaRPr>
          </a:p>
          <a:p>
            <a:endParaRPr lang="en-US" altLang="zh-CN" sz="2400" b="1" kern="0" dirty="0">
              <a:solidFill>
                <a:prstClr val="black"/>
              </a:solidFill>
              <a:latin typeface="微软雅黑" panose="020B0503020204020204" charset="-122"/>
              <a:ea typeface="微软雅黑" panose="020B0503020204020204" charset="-122"/>
            </a:endParaRPr>
          </a:p>
          <a:p>
            <a:endParaRPr lang="en-US" altLang="zh-CN" sz="2400" b="1" kern="0" dirty="0">
              <a:solidFill>
                <a:prstClr val="black"/>
              </a:solidFill>
              <a:latin typeface="微软雅黑" panose="020B0503020204020204" charset="-122"/>
              <a:ea typeface="微软雅黑" panose="020B0503020204020204" charset="-122"/>
            </a:endParaRPr>
          </a:p>
        </p:txBody>
      </p:sp>
      <p:sp>
        <p:nvSpPr>
          <p:cNvPr id="5" name="矩形 4"/>
          <p:cNvSpPr/>
          <p:nvPr/>
        </p:nvSpPr>
        <p:spPr>
          <a:xfrm>
            <a:off x="7499691" y="377371"/>
            <a:ext cx="2207017"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培训</a:t>
            </a:r>
            <a:r>
              <a:rPr lang="zh-CN" altLang="en-US" sz="2400" b="1" kern="0" dirty="0" smtClean="0">
                <a:solidFill>
                  <a:prstClr val="black"/>
                </a:solidFill>
                <a:latin typeface="微软雅黑" panose="020B0503020204020204" charset="-122"/>
                <a:ea typeface="微软雅黑" panose="020B0503020204020204" charset="-122"/>
              </a:rPr>
              <a:t>管理</a:t>
            </a:r>
            <a:r>
              <a:rPr lang="zh-CN" altLang="en-US" sz="2400" b="1" kern="0" dirty="0">
                <a:solidFill>
                  <a:prstClr val="black"/>
                </a:solidFill>
                <a:latin typeface="微软雅黑" panose="020B0503020204020204" charset="-122"/>
                <a:ea typeface="微软雅黑" panose="020B0503020204020204" charset="-122"/>
              </a:rPr>
              <a:t>规定</a:t>
            </a:r>
            <a:endParaRPr lang="zh-CN" altLang="en-US" sz="32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43050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par>
                                <p:cTn id="14" presetID="16" presetClass="entr" presetSubtype="21" fill="hold" grpId="1"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arn(inVertical)">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9" grpId="1"/>
      <p:bldP spid="3" grpId="0"/>
      <p:bldP spid="5" grpId="0"/>
      <p:bldP spid="5" grpId="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57948" y="3095333"/>
            <a:ext cx="3368789" cy="738664"/>
          </a:xfrm>
          <a:prstGeom prst="rect">
            <a:avLst/>
          </a:prstGeom>
        </p:spPr>
        <p:txBody>
          <a:bodyPr wrap="square">
            <a:spAutoFit/>
          </a:bodyPr>
          <a:lstStyle/>
          <a:p>
            <a:r>
              <a:rPr lang="zh-CN" altLang="en-US" sz="2400" dirty="0">
                <a:solidFill>
                  <a:prstClr val="black"/>
                </a:solidFill>
              </a:rPr>
              <a:t>                                                                   </a:t>
            </a:r>
            <a:endParaRPr lang="en-US" altLang="zh-CN" dirty="0">
              <a:solidFill>
                <a:prstClr val="black"/>
              </a:solidFill>
            </a:endParaRPr>
          </a:p>
          <a:p>
            <a:endParaRPr lang="en-US" altLang="zh-CN" dirty="0">
              <a:solidFill>
                <a:prstClr val="black"/>
              </a:solidFill>
            </a:endParaRPr>
          </a:p>
        </p:txBody>
      </p:sp>
      <p:sp>
        <p:nvSpPr>
          <p:cNvPr id="6" name="矩形 5"/>
          <p:cNvSpPr/>
          <p:nvPr/>
        </p:nvSpPr>
        <p:spPr>
          <a:xfrm>
            <a:off x="271463" y="1093626"/>
            <a:ext cx="9982505" cy="461665"/>
          </a:xfrm>
          <a:prstGeom prst="rect">
            <a:avLst/>
          </a:prstGeom>
        </p:spPr>
        <p:txBody>
          <a:bodyPr wrap="square">
            <a:spAutoFit/>
          </a:bodyPr>
          <a:lstStyle/>
          <a:p>
            <a:pPr eaLnBrk="0" fontAlgn="base" latinLnBrk="1" hangingPunct="0">
              <a:spcBef>
                <a:spcPct val="0"/>
              </a:spcBef>
              <a:spcAft>
                <a:spcPct val="0"/>
              </a:spcAft>
            </a:pPr>
            <a:r>
              <a:rPr lang="en-US" altLang="zh-CN" sz="2400" b="1" kern="0">
                <a:solidFill>
                  <a:prstClr val="black"/>
                </a:solidFill>
                <a:latin typeface="微软雅黑" panose="020B0503020204020204" charset="-122"/>
                <a:ea typeface="微软雅黑" panose="020B0503020204020204" charset="-122"/>
              </a:rPr>
              <a:t>1</a:t>
            </a:r>
            <a:r>
              <a:rPr lang="zh-CN" altLang="en-US" sz="2400" b="1" kern="0" dirty="0">
                <a:solidFill>
                  <a:prstClr val="black"/>
                </a:solidFill>
                <a:latin typeface="微软雅黑" panose="020B0503020204020204" charset="-122"/>
                <a:ea typeface="微软雅黑" panose="020B0503020204020204" charset="-122"/>
              </a:rPr>
              <a:t>、计划制定（</a:t>
            </a:r>
            <a:r>
              <a:rPr lang="zh-CN" altLang="en-US" sz="2400" b="1" kern="0" dirty="0">
                <a:solidFill>
                  <a:srgbClr val="F79646">
                    <a:lumMod val="60000"/>
                    <a:lumOff val="40000"/>
                  </a:srgbClr>
                </a:solidFill>
                <a:latin typeface="微软雅黑" panose="020B0503020204020204" charset="-122"/>
                <a:ea typeface="微软雅黑" panose="020B0503020204020204" charset="-122"/>
              </a:rPr>
              <a:t>针对各部门培训负责人的培训</a:t>
            </a:r>
            <a:r>
              <a:rPr lang="zh-CN" altLang="en-US" sz="2400" b="1" kern="0" dirty="0">
                <a:solidFill>
                  <a:prstClr val="black"/>
                </a:solidFill>
                <a:latin typeface="微软雅黑" panose="020B0503020204020204" charset="-122"/>
                <a:ea typeface="微软雅黑" panose="020B0503020204020204" charset="-122"/>
              </a:rPr>
              <a:t>）</a:t>
            </a:r>
            <a:endParaRPr lang="zh-CN" altLang="zh-CN" sz="2400" b="1" kern="0" dirty="0">
              <a:solidFill>
                <a:prstClr val="black"/>
              </a:solidFill>
              <a:latin typeface="微软雅黑" panose="020B0503020204020204" charset="-122"/>
              <a:ea typeface="微软雅黑" panose="020B0503020204020204" charset="-122"/>
            </a:endParaRPr>
          </a:p>
        </p:txBody>
      </p:sp>
      <p:sp>
        <p:nvSpPr>
          <p:cNvPr id="5" name="矩形 4">
            <a:extLst>
              <a:ext uri="{FF2B5EF4-FFF2-40B4-BE49-F238E27FC236}">
                <a16:creationId xmlns="" xmlns:a16="http://schemas.microsoft.com/office/drawing/2014/main" id="{C1506620-442E-4205-BC18-28DA006E2C5D}"/>
              </a:ext>
            </a:extLst>
          </p:cNvPr>
          <p:cNvSpPr/>
          <p:nvPr/>
        </p:nvSpPr>
        <p:spPr>
          <a:xfrm>
            <a:off x="810549" y="1660017"/>
            <a:ext cx="9429344" cy="875881"/>
          </a:xfrm>
          <a:prstGeom prst="rect">
            <a:avLst/>
          </a:prstGeom>
        </p:spPr>
        <p:txBody>
          <a:bodyPr wrap="square">
            <a:spAutoFit/>
          </a:bodyPr>
          <a:lstStyle/>
          <a:p>
            <a:pPr>
              <a:lnSpc>
                <a:spcPct val="150000"/>
              </a:lnSpc>
            </a:pPr>
            <a:r>
              <a:rPr lang="en-US" altLang="zh-CN" dirty="0">
                <a:solidFill>
                  <a:prstClr val="black"/>
                </a:solidFill>
                <a:latin typeface="宋体" panose="02010600030101010101" pitchFamily="2" charset="-122"/>
              </a:rPr>
              <a:t>1</a:t>
            </a:r>
            <a:r>
              <a:rPr lang="zh-CN" altLang="en-US" dirty="0">
                <a:solidFill>
                  <a:prstClr val="black"/>
                </a:solidFill>
                <a:latin typeface="宋体" panose="02010600030101010101" pitchFamily="2" charset="-122"/>
              </a:rPr>
              <a:t>） 人力资源部在每年四季度向部门下发</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员工年度培训工作征询表</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，征询下年度员工培训考核需求。</a:t>
            </a:r>
          </a:p>
        </p:txBody>
      </p:sp>
      <p:sp>
        <p:nvSpPr>
          <p:cNvPr id="12" name="矩形 11">
            <a:extLst>
              <a:ext uri="{FF2B5EF4-FFF2-40B4-BE49-F238E27FC236}">
                <a16:creationId xmlns="" xmlns:a16="http://schemas.microsoft.com/office/drawing/2014/main" id="{ECB206BB-4AE8-442C-87EF-3BD4D741A007}"/>
              </a:ext>
            </a:extLst>
          </p:cNvPr>
          <p:cNvSpPr/>
          <p:nvPr/>
        </p:nvSpPr>
        <p:spPr>
          <a:xfrm>
            <a:off x="796474" y="2718039"/>
            <a:ext cx="9457494" cy="875881"/>
          </a:xfrm>
          <a:prstGeom prst="rect">
            <a:avLst/>
          </a:prstGeom>
        </p:spPr>
        <p:txBody>
          <a:bodyPr wrap="square">
            <a:spAutoFit/>
          </a:bodyPr>
          <a:lstStyle/>
          <a:p>
            <a:pPr>
              <a:lnSpc>
                <a:spcPct val="150000"/>
              </a:lnSpc>
            </a:pPr>
            <a:r>
              <a:rPr lang="en-US" altLang="zh-CN" dirty="0">
                <a:solidFill>
                  <a:prstClr val="black"/>
                </a:solidFill>
                <a:latin typeface="宋体" panose="02010600030101010101" pitchFamily="2" charset="-122"/>
              </a:rPr>
              <a:t>2</a:t>
            </a:r>
            <a:r>
              <a:rPr lang="zh-CN" altLang="en-US" dirty="0">
                <a:solidFill>
                  <a:prstClr val="black"/>
                </a:solidFill>
                <a:latin typeface="宋体" panose="02010600030101010101" pitchFamily="2" charset="-122"/>
              </a:rPr>
              <a:t>） 部门在广泛征询和调查分析的基础上，每年</a:t>
            </a:r>
            <a:r>
              <a:rPr lang="en-US" altLang="zh-CN" dirty="0">
                <a:solidFill>
                  <a:prstClr val="black"/>
                </a:solidFill>
                <a:latin typeface="宋体" panose="02010600030101010101" pitchFamily="2" charset="-122"/>
              </a:rPr>
              <a:t>11</a:t>
            </a:r>
            <a:r>
              <a:rPr lang="zh-CN" altLang="en-US" dirty="0">
                <a:solidFill>
                  <a:prstClr val="black"/>
                </a:solidFill>
                <a:latin typeface="宋体" panose="02010600030101010101" pitchFamily="2" charset="-122"/>
              </a:rPr>
              <a:t>月底前提出员工培训、特种作业人员取复证培训考核等需求。</a:t>
            </a:r>
          </a:p>
        </p:txBody>
      </p:sp>
      <p:sp>
        <p:nvSpPr>
          <p:cNvPr id="14" name="矩形 13">
            <a:extLst>
              <a:ext uri="{FF2B5EF4-FFF2-40B4-BE49-F238E27FC236}">
                <a16:creationId xmlns="" xmlns:a16="http://schemas.microsoft.com/office/drawing/2014/main" id="{8B5F734C-AC38-48D0-988C-A42D58203415}"/>
              </a:ext>
            </a:extLst>
          </p:cNvPr>
          <p:cNvSpPr/>
          <p:nvPr/>
        </p:nvSpPr>
        <p:spPr>
          <a:xfrm>
            <a:off x="824983" y="3858579"/>
            <a:ext cx="9569987" cy="858377"/>
          </a:xfrm>
          <a:prstGeom prst="rect">
            <a:avLst/>
          </a:prstGeom>
        </p:spPr>
        <p:txBody>
          <a:bodyPr wrap="square">
            <a:spAutoFit/>
          </a:bodyPr>
          <a:lstStyle/>
          <a:p>
            <a:pPr>
              <a:lnSpc>
                <a:spcPct val="150000"/>
              </a:lnSpc>
            </a:pPr>
            <a:r>
              <a:rPr lang="en-US" altLang="zh-CN" dirty="0">
                <a:solidFill>
                  <a:prstClr val="black"/>
                </a:solidFill>
                <a:latin typeface="宋体" panose="02010600030101010101" pitchFamily="2" charset="-122"/>
              </a:rPr>
              <a:t>3</a:t>
            </a:r>
            <a:r>
              <a:rPr lang="zh-CN" altLang="en-US" dirty="0">
                <a:solidFill>
                  <a:prstClr val="black"/>
                </a:solidFill>
                <a:latin typeface="宋体" panose="02010600030101010101" pitchFamily="2" charset="-122"/>
              </a:rPr>
              <a:t>） 人力资源部根据部门培训需求，结合公司发展战略和公司人员素质结构以及年度工作主线，编制下年度公司培训工作计划，报</a:t>
            </a:r>
            <a:r>
              <a:rPr lang="en-US" altLang="zh-CN" dirty="0">
                <a:solidFill>
                  <a:prstClr val="black"/>
                </a:solidFill>
                <a:latin typeface="宋体" panose="02010600030101010101" pitchFamily="2" charset="-122"/>
              </a:rPr>
              <a:t>CEO</a:t>
            </a:r>
            <a:r>
              <a:rPr lang="zh-CN" altLang="en-US" dirty="0">
                <a:solidFill>
                  <a:prstClr val="black"/>
                </a:solidFill>
                <a:latin typeface="宋体" panose="02010600030101010101" pitchFamily="2" charset="-122"/>
              </a:rPr>
              <a:t>批准后下发实施。</a:t>
            </a:r>
          </a:p>
        </p:txBody>
      </p:sp>
      <p:sp>
        <p:nvSpPr>
          <p:cNvPr id="15" name="矩形 14">
            <a:extLst>
              <a:ext uri="{FF2B5EF4-FFF2-40B4-BE49-F238E27FC236}">
                <a16:creationId xmlns="" xmlns:a16="http://schemas.microsoft.com/office/drawing/2014/main" id="{3E138357-687D-4C3F-8787-D4F1917255AE}"/>
              </a:ext>
            </a:extLst>
          </p:cNvPr>
          <p:cNvSpPr/>
          <p:nvPr/>
        </p:nvSpPr>
        <p:spPr>
          <a:xfrm>
            <a:off x="810549" y="4976892"/>
            <a:ext cx="9950505" cy="858377"/>
          </a:xfrm>
          <a:prstGeom prst="rect">
            <a:avLst/>
          </a:prstGeom>
        </p:spPr>
        <p:txBody>
          <a:bodyPr wrap="square">
            <a:spAutoFit/>
          </a:bodyPr>
          <a:lstStyle/>
          <a:p>
            <a:pPr>
              <a:lnSpc>
                <a:spcPct val="150000"/>
              </a:lnSpc>
            </a:pPr>
            <a:r>
              <a:rPr lang="en-US" altLang="zh-CN" dirty="0">
                <a:solidFill>
                  <a:prstClr val="black"/>
                </a:solidFill>
                <a:latin typeface="宋体" panose="02010600030101010101" pitchFamily="2" charset="-122"/>
              </a:rPr>
              <a:t>4</a:t>
            </a:r>
            <a:r>
              <a:rPr lang="zh-CN" altLang="en-US" dirty="0">
                <a:solidFill>
                  <a:prstClr val="black"/>
                </a:solidFill>
                <a:latin typeface="宋体" panose="02010600030101010101" pitchFamily="2" charset="-122"/>
              </a:rPr>
              <a:t>） 对需变更或取消的培训计划，由提出部门填写</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员工培训计划变更表</a:t>
            </a:r>
            <a:r>
              <a:rPr lang="en-US" altLang="zh-CN" dirty="0">
                <a:solidFill>
                  <a:prstClr val="black"/>
                </a:solidFill>
                <a:latin typeface="宋体" panose="02010600030101010101" pitchFamily="2" charset="-122"/>
              </a:rPr>
              <a:t>》</a:t>
            </a:r>
            <a:r>
              <a:rPr lang="zh-CN" altLang="en-US" dirty="0">
                <a:solidFill>
                  <a:prstClr val="black"/>
                </a:solidFill>
                <a:latin typeface="宋体" panose="02010600030101010101" pitchFamily="2" charset="-122"/>
              </a:rPr>
              <a:t>，并经人力资源部审核批准后方可变更或取消。</a:t>
            </a:r>
          </a:p>
        </p:txBody>
      </p:sp>
      <p:sp>
        <p:nvSpPr>
          <p:cNvPr id="9" name="矩形 8">
            <a:extLst>
              <a:ext uri="{FF2B5EF4-FFF2-40B4-BE49-F238E27FC236}">
                <a16:creationId xmlns="" xmlns:a16="http://schemas.microsoft.com/office/drawing/2014/main" id="{752C9251-B9F0-42A4-BD4F-D04865684699}"/>
              </a:ext>
            </a:extLst>
          </p:cNvPr>
          <p:cNvSpPr/>
          <p:nvPr/>
        </p:nvSpPr>
        <p:spPr>
          <a:xfrm>
            <a:off x="271463" y="449820"/>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恒逸实业（文莱）有限公司人力资源部 </a:t>
            </a:r>
          </a:p>
        </p:txBody>
      </p:sp>
      <p:sp>
        <p:nvSpPr>
          <p:cNvPr id="10" name="矩形 9"/>
          <p:cNvSpPr/>
          <p:nvPr/>
        </p:nvSpPr>
        <p:spPr>
          <a:xfrm>
            <a:off x="7795112" y="462861"/>
            <a:ext cx="2207017"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培训</a:t>
            </a:r>
            <a:r>
              <a:rPr lang="zh-CN" altLang="en-US" sz="2400" b="1" kern="0" dirty="0" smtClean="0">
                <a:solidFill>
                  <a:prstClr val="black"/>
                </a:solidFill>
                <a:latin typeface="微软雅黑" panose="020B0503020204020204" charset="-122"/>
                <a:ea typeface="微软雅黑" panose="020B0503020204020204" charset="-122"/>
              </a:rPr>
              <a:t>管理</a:t>
            </a:r>
            <a:r>
              <a:rPr lang="zh-CN" altLang="en-US" sz="2400" b="1" kern="0" dirty="0">
                <a:solidFill>
                  <a:prstClr val="black"/>
                </a:solidFill>
                <a:latin typeface="微软雅黑" panose="020B0503020204020204" charset="-122"/>
                <a:ea typeface="微软雅黑" panose="020B0503020204020204" charset="-122"/>
              </a:rPr>
              <a:t>规定</a:t>
            </a:r>
            <a:endParaRPr lang="zh-CN" altLang="en-US" sz="32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2148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par>
                                <p:cTn id="13" presetID="16" presetClass="entr" presetSubtype="21" fill="hold" grpId="1"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9" grpId="0"/>
      <p:bldP spid="10" grpId="0"/>
      <p:bldP spid="10" grpId="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36561" y="1165723"/>
            <a:ext cx="9712364" cy="461665"/>
          </a:xfrm>
          <a:prstGeom prst="rect">
            <a:avLst/>
          </a:prstGeom>
        </p:spPr>
        <p:txBody>
          <a:bodyPr wrap="square">
            <a:spAutoFit/>
          </a:bodyPr>
          <a:lstStyle/>
          <a:p>
            <a:pPr eaLnBrk="0" fontAlgn="base" latinLnBrk="1" hangingPunct="0">
              <a:spcBef>
                <a:spcPct val="0"/>
              </a:spcBef>
              <a:spcAft>
                <a:spcPct val="0"/>
              </a:spcAft>
            </a:pPr>
            <a:r>
              <a:rPr lang="en-US" altLang="zh-CN" sz="2400" b="1" kern="0" dirty="0">
                <a:solidFill>
                  <a:prstClr val="black"/>
                </a:solidFill>
                <a:latin typeface="微软雅黑" panose="020B0503020204020204" charset="-122"/>
                <a:ea typeface="微软雅黑" panose="020B0503020204020204" charset="-122"/>
              </a:rPr>
              <a:t>2</a:t>
            </a:r>
            <a:r>
              <a:rPr lang="zh-CN" altLang="en-US" sz="2400" b="1" kern="0" dirty="0">
                <a:solidFill>
                  <a:prstClr val="black"/>
                </a:solidFill>
                <a:latin typeface="微软雅黑" panose="020B0503020204020204" charset="-122"/>
                <a:ea typeface="微软雅黑" panose="020B0503020204020204" charset="-122"/>
              </a:rPr>
              <a:t>、</a:t>
            </a:r>
            <a:r>
              <a:rPr lang="zh-CN" altLang="zh-CN" sz="2400" b="1" kern="0" dirty="0">
                <a:solidFill>
                  <a:prstClr val="black"/>
                </a:solidFill>
                <a:latin typeface="微软雅黑" panose="020B0503020204020204" charset="-122"/>
                <a:ea typeface="微软雅黑" panose="020B0503020204020204" charset="-122"/>
              </a:rPr>
              <a:t>内部培训</a:t>
            </a:r>
            <a:r>
              <a:rPr lang="zh-CN" altLang="en-US" sz="2400" b="1" kern="0" dirty="0">
                <a:solidFill>
                  <a:prstClr val="black"/>
                </a:solidFill>
                <a:latin typeface="微软雅黑" panose="020B0503020204020204" charset="-122"/>
                <a:ea typeface="微软雅黑" panose="020B0503020204020204" charset="-122"/>
              </a:rPr>
              <a:t>（</a:t>
            </a:r>
            <a:r>
              <a:rPr lang="zh-CN" altLang="en-US" sz="2400" b="1" kern="0" dirty="0">
                <a:solidFill>
                  <a:srgbClr val="F79646">
                    <a:lumMod val="60000"/>
                    <a:lumOff val="40000"/>
                  </a:srgbClr>
                </a:solidFill>
                <a:latin typeface="微软雅黑" panose="020B0503020204020204" charset="-122"/>
                <a:ea typeface="微软雅黑" panose="020B0503020204020204" charset="-122"/>
              </a:rPr>
              <a:t>针对各部门培训负责人的培训</a:t>
            </a:r>
            <a:r>
              <a:rPr lang="zh-CN" altLang="en-US" sz="2400" b="1" kern="0" dirty="0">
                <a:solidFill>
                  <a:prstClr val="black"/>
                </a:solidFill>
                <a:latin typeface="微软雅黑" panose="020B0503020204020204" charset="-122"/>
                <a:ea typeface="微软雅黑" panose="020B0503020204020204" charset="-122"/>
              </a:rPr>
              <a:t>）</a:t>
            </a:r>
            <a:endParaRPr lang="zh-CN" altLang="zh-CN" sz="2400" b="1" kern="0" dirty="0">
              <a:solidFill>
                <a:prstClr val="black"/>
              </a:solidFill>
              <a:latin typeface="微软雅黑" panose="020B0503020204020204" charset="-122"/>
              <a:ea typeface="微软雅黑" panose="020B0503020204020204" charset="-122"/>
            </a:endParaRPr>
          </a:p>
        </p:txBody>
      </p:sp>
      <p:sp>
        <p:nvSpPr>
          <p:cNvPr id="10" name="矩形 9">
            <a:extLst>
              <a:ext uri="{FF2B5EF4-FFF2-40B4-BE49-F238E27FC236}">
                <a16:creationId xmlns="" xmlns:a16="http://schemas.microsoft.com/office/drawing/2014/main" id="{516F3711-56E1-4A62-8BA5-C670F5BEF211}"/>
              </a:ext>
            </a:extLst>
          </p:cNvPr>
          <p:cNvSpPr/>
          <p:nvPr/>
        </p:nvSpPr>
        <p:spPr>
          <a:xfrm>
            <a:off x="658057" y="1954075"/>
            <a:ext cx="9605168" cy="1273875"/>
          </a:xfrm>
          <a:prstGeom prst="rect">
            <a:avLst/>
          </a:prstGeom>
        </p:spPr>
        <p:txBody>
          <a:bodyPr wrap="square">
            <a:spAutoFit/>
          </a:bodyPr>
          <a:lstStyle/>
          <a:p>
            <a:pPr>
              <a:lnSpc>
                <a:spcPct val="150000"/>
              </a:lnSpc>
            </a:pPr>
            <a:r>
              <a:rPr lang="zh-CN" altLang="en-US" b="1" dirty="0">
                <a:solidFill>
                  <a:prstClr val="black"/>
                </a:solidFill>
                <a:latin typeface="宋体" panose="02010600030101010101" pitchFamily="2" charset="-122"/>
              </a:rPr>
              <a:t>实施办班 </a:t>
            </a:r>
            <a:r>
              <a:rPr lang="zh-CN" altLang="en-US" dirty="0">
                <a:solidFill>
                  <a:prstClr val="black"/>
                </a:solidFill>
                <a:latin typeface="宋体" panose="02010600030101010101" pitchFamily="2" charset="-122"/>
              </a:rPr>
              <a:t>内部培训办班由提出部门组织，人力资源部审核后实施，实施前应制定培训方案，落实教材、学员、师资和场地等培训准备工作。开办培训班应发办班通知，办班通知可采用书面通知或网上通知等形式    </a:t>
            </a:r>
          </a:p>
        </p:txBody>
      </p:sp>
      <p:sp>
        <p:nvSpPr>
          <p:cNvPr id="11" name="矩形 10">
            <a:extLst>
              <a:ext uri="{FF2B5EF4-FFF2-40B4-BE49-F238E27FC236}">
                <a16:creationId xmlns="" xmlns:a16="http://schemas.microsoft.com/office/drawing/2014/main" id="{959354D6-16FA-4B67-8DCD-BD83581037CD}"/>
              </a:ext>
            </a:extLst>
          </p:cNvPr>
          <p:cNvSpPr/>
          <p:nvPr/>
        </p:nvSpPr>
        <p:spPr>
          <a:xfrm>
            <a:off x="658057" y="3515751"/>
            <a:ext cx="9605168" cy="1273875"/>
          </a:xfrm>
          <a:prstGeom prst="rect">
            <a:avLst/>
          </a:prstGeom>
        </p:spPr>
        <p:txBody>
          <a:bodyPr wrap="square">
            <a:spAutoFit/>
          </a:bodyPr>
          <a:lstStyle/>
          <a:p>
            <a:pPr>
              <a:lnSpc>
                <a:spcPct val="150000"/>
              </a:lnSpc>
            </a:pPr>
            <a:r>
              <a:rPr lang="zh-CN" altLang="en-US" b="1" dirty="0">
                <a:solidFill>
                  <a:prstClr val="black"/>
                </a:solidFill>
                <a:latin typeface="宋体" panose="02010600030101010101" pitchFamily="2" charset="-122"/>
              </a:rPr>
              <a:t>考核评价 </a:t>
            </a:r>
            <a:r>
              <a:rPr lang="zh-CN" altLang="en-US" dirty="0">
                <a:solidFill>
                  <a:prstClr val="black"/>
                </a:solidFill>
                <a:latin typeface="宋体" panose="02010600030101010101" pitchFamily="2" charset="-122"/>
              </a:rPr>
              <a:t>培训班结束后一个月内，实施部门应填写“培训班办班情况表”，整理好各类培训办班资料并归档。“培训班办班情况表”送人力资源部备案。同时将办班情况录入人事信息数据库。</a:t>
            </a:r>
            <a:r>
              <a:rPr lang="zh-CN" altLang="zh-CN" dirty="0">
                <a:solidFill>
                  <a:prstClr val="black"/>
                </a:solidFill>
                <a:latin typeface="宋体" panose="02010600030101010101" pitchFamily="2" charset="-122"/>
              </a:rPr>
              <a:t>培训考核成绩记入学员培训档案。</a:t>
            </a:r>
            <a:endParaRPr lang="zh-CN" altLang="en-US" dirty="0">
              <a:solidFill>
                <a:prstClr val="black"/>
              </a:solidFill>
              <a:latin typeface="宋体" panose="02010600030101010101" pitchFamily="2" charset="-122"/>
            </a:endParaRPr>
          </a:p>
        </p:txBody>
      </p:sp>
      <p:sp>
        <p:nvSpPr>
          <p:cNvPr id="12" name="矩形 11">
            <a:extLst>
              <a:ext uri="{FF2B5EF4-FFF2-40B4-BE49-F238E27FC236}">
                <a16:creationId xmlns="" xmlns:a16="http://schemas.microsoft.com/office/drawing/2014/main" id="{5D88514D-EFCF-469E-9AD7-BFA63BCF96E1}"/>
              </a:ext>
            </a:extLst>
          </p:cNvPr>
          <p:cNvSpPr/>
          <p:nvPr/>
        </p:nvSpPr>
        <p:spPr>
          <a:xfrm>
            <a:off x="658057" y="5206754"/>
            <a:ext cx="9605168" cy="1273875"/>
          </a:xfrm>
          <a:prstGeom prst="rect">
            <a:avLst/>
          </a:prstGeom>
        </p:spPr>
        <p:txBody>
          <a:bodyPr wrap="square">
            <a:spAutoFit/>
          </a:bodyPr>
          <a:lstStyle/>
          <a:p>
            <a:pPr>
              <a:lnSpc>
                <a:spcPct val="150000"/>
              </a:lnSpc>
            </a:pPr>
            <a:r>
              <a:rPr lang="zh-CN" altLang="en-US" b="1" dirty="0">
                <a:solidFill>
                  <a:prstClr val="black"/>
                </a:solidFill>
                <a:latin typeface="宋体" panose="02010600030101010101" pitchFamily="2" charset="-122"/>
              </a:rPr>
              <a:t>效果评估  </a:t>
            </a:r>
            <a:r>
              <a:rPr lang="zh-CN" altLang="zh-CN" dirty="0">
                <a:solidFill>
                  <a:prstClr val="black"/>
                </a:solidFill>
                <a:latin typeface="宋体" panose="02010600030101010101" pitchFamily="2" charset="-122"/>
              </a:rPr>
              <a:t>人力资源部可选择部分培训课程在培训结束后，会同受训部门</a:t>
            </a:r>
            <a:r>
              <a:rPr lang="zh-CN" altLang="en-US" dirty="0">
                <a:solidFill>
                  <a:prstClr val="black"/>
                </a:solidFill>
                <a:latin typeface="宋体" panose="02010600030101010101" pitchFamily="2" charset="-122"/>
              </a:rPr>
              <a:t>对培训课程质量和培训综合效果进行教学评估。分析存在问题，提出持续改进意见。并</a:t>
            </a:r>
            <a:r>
              <a:rPr lang="zh-CN" altLang="zh-CN" dirty="0">
                <a:solidFill>
                  <a:prstClr val="black"/>
                </a:solidFill>
                <a:latin typeface="宋体" panose="02010600030101010101" pitchFamily="2" charset="-122"/>
              </a:rPr>
              <a:t>对员工参加培训前后的行为改变和工作业绩提升情况进行调查、访问，以评估效培训果。</a:t>
            </a:r>
            <a:endParaRPr lang="zh-CN" altLang="en-US" dirty="0">
              <a:solidFill>
                <a:prstClr val="black"/>
              </a:solidFill>
              <a:latin typeface="宋体" panose="02010600030101010101" pitchFamily="2" charset="-122"/>
            </a:endParaRPr>
          </a:p>
        </p:txBody>
      </p:sp>
      <p:sp>
        <p:nvSpPr>
          <p:cNvPr id="7" name="矩形 6">
            <a:extLst>
              <a:ext uri="{FF2B5EF4-FFF2-40B4-BE49-F238E27FC236}">
                <a16:creationId xmlns="" xmlns:a16="http://schemas.microsoft.com/office/drawing/2014/main" id="{43CE40AC-988B-4023-9F91-FF38157A3E9E}"/>
              </a:ext>
            </a:extLst>
          </p:cNvPr>
          <p:cNvSpPr/>
          <p:nvPr/>
        </p:nvSpPr>
        <p:spPr>
          <a:xfrm>
            <a:off x="271463" y="449820"/>
            <a:ext cx="8196265"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srgbClr val="0089F1"/>
                </a:solidFill>
                <a:latin typeface="微软雅黑" panose="020B0503020204020204" charset="-122"/>
                <a:ea typeface="微软雅黑" panose="020B0503020204020204" charset="-122"/>
              </a:rPr>
              <a:t>恒逸实业（文莱）有限公司人力资源部 </a:t>
            </a:r>
          </a:p>
        </p:txBody>
      </p:sp>
      <p:sp>
        <p:nvSpPr>
          <p:cNvPr id="8" name="矩形 7"/>
          <p:cNvSpPr/>
          <p:nvPr/>
        </p:nvSpPr>
        <p:spPr>
          <a:xfrm>
            <a:off x="7584097" y="458447"/>
            <a:ext cx="2207017" cy="461665"/>
          </a:xfrm>
          <a:prstGeom prst="rect">
            <a:avLst/>
          </a:prstGeom>
        </p:spPr>
        <p:txBody>
          <a:bodyPr wrap="square">
            <a:spAutoFit/>
          </a:bodyPr>
          <a:lstStyle/>
          <a:p>
            <a:pPr eaLnBrk="0" fontAlgn="base" latinLnBrk="1" hangingPunct="0">
              <a:spcBef>
                <a:spcPct val="0"/>
              </a:spcBef>
              <a:spcAft>
                <a:spcPct val="0"/>
              </a:spcAft>
              <a:defRPr/>
            </a:pPr>
            <a:r>
              <a:rPr lang="zh-CN" altLang="en-US" sz="2400" b="1" kern="0" dirty="0">
                <a:solidFill>
                  <a:prstClr val="black"/>
                </a:solidFill>
                <a:latin typeface="微软雅黑" panose="020B0503020204020204" charset="-122"/>
                <a:ea typeface="微软雅黑" panose="020B0503020204020204" charset="-122"/>
              </a:rPr>
              <a:t>培训</a:t>
            </a:r>
            <a:r>
              <a:rPr lang="zh-CN" altLang="en-US" sz="2400" b="1" kern="0" dirty="0" smtClean="0">
                <a:solidFill>
                  <a:prstClr val="black"/>
                </a:solidFill>
                <a:latin typeface="微软雅黑" panose="020B0503020204020204" charset="-122"/>
                <a:ea typeface="微软雅黑" panose="020B0503020204020204" charset="-122"/>
              </a:rPr>
              <a:t>管理</a:t>
            </a:r>
            <a:r>
              <a:rPr lang="zh-CN" altLang="en-US" sz="2400" b="1" kern="0" dirty="0">
                <a:solidFill>
                  <a:prstClr val="black"/>
                </a:solidFill>
                <a:latin typeface="微软雅黑" panose="020B0503020204020204" charset="-122"/>
                <a:ea typeface="微软雅黑" panose="020B0503020204020204" charset="-122"/>
              </a:rPr>
              <a:t>规定</a:t>
            </a:r>
            <a:endParaRPr lang="zh-CN" altLang="en-US" sz="3200" b="1" kern="0" dirty="0">
              <a:solidFill>
                <a:prstClr val="black"/>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373701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par>
                                <p:cTn id="13" presetID="16" presetClass="entr" presetSubtype="21" fill="hold" grpId="1"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P spid="8" grpId="0"/>
      <p:bldP spid="8" grpId="1"/>
    </p:bldLst>
  </p:timing>
</p:sld>
</file>

<file path=ppt/theme/theme1.xml><?xml version="1.0" encoding="utf-8"?>
<a:theme xmlns:a="http://schemas.openxmlformats.org/drawingml/2006/main" name="2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3106</TotalTime>
  <Words>16162</Words>
  <Application>Microsoft Office PowerPoint</Application>
  <PresentationFormat>宽屏</PresentationFormat>
  <Paragraphs>1275</Paragraphs>
  <Slides>115</Slides>
  <Notes>44</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115</vt:i4>
      </vt:variant>
    </vt:vector>
  </HeadingPairs>
  <TitlesOfParts>
    <vt:vector size="130" baseType="lpstr">
      <vt:lpstr>Arial Unicode MS</vt:lpstr>
      <vt:lpstr>Gulim</vt:lpstr>
      <vt:lpstr>Malgun Gothic</vt:lpstr>
      <vt:lpstr>等线</vt:lpstr>
      <vt:lpstr>黑体</vt:lpstr>
      <vt:lpstr>华文琥珀</vt:lpstr>
      <vt:lpstr>华文隶书</vt:lpstr>
      <vt:lpstr>宋体</vt:lpstr>
      <vt:lpstr>微软雅黑</vt:lpstr>
      <vt:lpstr>Arial</vt:lpstr>
      <vt:lpstr>Calibri</vt:lpstr>
      <vt:lpstr>Times New Roman</vt:lpstr>
      <vt:lpstr>Wingdings</vt:lpstr>
      <vt:lpstr>2_自定义设计方案</vt:lpstr>
      <vt:lpstr>3_自定义设计方案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User</dc:creator>
  <cp:lastModifiedBy>Windows User</cp:lastModifiedBy>
  <cp:revision>124</cp:revision>
  <dcterms:created xsi:type="dcterms:W3CDTF">2019-12-02T09:33:31Z</dcterms:created>
  <dcterms:modified xsi:type="dcterms:W3CDTF">2019-12-28T01:35:57Z</dcterms:modified>
</cp:coreProperties>
</file>