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17" r:id="rId2"/>
    <p:sldId id="264" r:id="rId3"/>
    <p:sldId id="259" r:id="rId4"/>
    <p:sldId id="323" r:id="rId5"/>
    <p:sldId id="325" r:id="rId6"/>
    <p:sldId id="329" r:id="rId7"/>
    <p:sldId id="330" r:id="rId8"/>
    <p:sldId id="331" r:id="rId9"/>
    <p:sldId id="332" r:id="rId10"/>
    <p:sldId id="335" r:id="rId11"/>
    <p:sldId id="340" r:id="rId12"/>
    <p:sldId id="339" r:id="rId13"/>
    <p:sldId id="327" r:id="rId14"/>
    <p:sldId id="341" r:id="rId15"/>
    <p:sldId id="328" r:id="rId16"/>
    <p:sldId id="274" r:id="rId17"/>
    <p:sldId id="333" r:id="rId18"/>
    <p:sldId id="334" r:id="rId19"/>
    <p:sldId id="336" r:id="rId20"/>
    <p:sldId id="342" r:id="rId21"/>
    <p:sldId id="318" r:id="rId22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0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2C1C"/>
    <a:srgbClr val="FFFF00"/>
    <a:srgbClr val="F79600"/>
    <a:srgbClr val="3992DB"/>
    <a:srgbClr val="005DA2"/>
    <a:srgbClr val="0F1836"/>
    <a:srgbClr val="FDFDFD"/>
    <a:srgbClr val="D9D9D9"/>
    <a:srgbClr val="DCD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35" autoAdjust="0"/>
    <p:restoredTop sz="86470" autoAdjust="0"/>
  </p:normalViewPr>
  <p:slideViewPr>
    <p:cSldViewPr>
      <p:cViewPr varScale="1">
        <p:scale>
          <a:sx n="85" d="100"/>
          <a:sy n="85" d="100"/>
        </p:scale>
        <p:origin x="1116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3A075-29DF-4CAE-8BA7-CDA0ED456C88}" type="datetimeFigureOut">
              <a:rPr lang="zh-CN" altLang="en-US" smtClean="0"/>
              <a:t>2020/2/10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924EE-29F1-4E68-A53A-86CBCBDF82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2532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73EA-EE91-4E33-A9C1-8BF5DD7139A2}" type="datetimeFigureOut">
              <a:rPr lang="zh-CN" altLang="en-US" smtClean="0"/>
              <a:t>2020/2/10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2B679-AE23-4750-8FB0-6513430B89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1121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97153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latin typeface="等线" panose="02010600030101010101" pitchFamily="2" charset="-122"/>
                <a:ea typeface="等线" panose="02010600030101010101" pitchFamily="2" charset="-122"/>
              </a:rPr>
              <a:t>PDCA</a:t>
            </a:r>
            <a:r>
              <a:rPr lang="zh-CN" altLang="en-US" sz="12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循环是爬楼梯上升式的循环，每转动一周，工作质量就提高一步，</a:t>
            </a:r>
            <a:r>
              <a:rPr lang="zh-CN" altLang="en-US" sz="1200" dirty="0" smtClean="0">
                <a:solidFill>
                  <a:srgbClr val="0000FF"/>
                </a:solidFill>
                <a:ea typeface="+mn-ea"/>
              </a:rPr>
              <a:t>也因此有了新的更高的目标，在新的基础上继续</a:t>
            </a:r>
            <a:r>
              <a:rPr lang="en-US" altLang="zh-CN" sz="1200" dirty="0" smtClean="0">
                <a:solidFill>
                  <a:srgbClr val="0000FF"/>
                </a:solidFill>
                <a:ea typeface="+mn-ea"/>
              </a:rPr>
              <a:t>PDCA</a:t>
            </a:r>
            <a:r>
              <a:rPr lang="zh-CN" altLang="en-US" sz="1200" dirty="0" smtClean="0">
                <a:solidFill>
                  <a:srgbClr val="0000FF"/>
                </a:solidFill>
                <a:ea typeface="+mn-ea"/>
              </a:rPr>
              <a:t>循环。</a:t>
            </a:r>
            <a:r>
              <a:rPr lang="zh-CN" altLang="en-US" sz="1200" dirty="0" smtClean="0">
                <a:solidFill>
                  <a:srgbClr val="FF0066"/>
                </a:solidFill>
                <a:ea typeface="+mn-ea"/>
              </a:rPr>
              <a:t>如此循环往复，问题不断得到解决，工作成效和管理水平就会不断得到改进</a:t>
            </a:r>
            <a:r>
              <a:rPr lang="zh-CN" altLang="en-US" sz="1200" smtClean="0">
                <a:solidFill>
                  <a:srgbClr val="FF0066"/>
                </a:solidFill>
                <a:ea typeface="+mn-ea"/>
              </a:rPr>
              <a:t>和提高。</a:t>
            </a:r>
            <a:endParaRPr lang="zh-CN" altLang="en-US" sz="12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6725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18646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77563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88252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14086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85072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34625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latin typeface="等线" panose="02010600030101010101" pitchFamily="2" charset="-122"/>
                <a:ea typeface="等线" panose="02010600030101010101" pitchFamily="2" charset="-122"/>
              </a:rPr>
              <a:t>PDCA</a:t>
            </a:r>
            <a:r>
              <a:rPr lang="zh-CN" altLang="en-US" sz="12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循环是爬楼梯上升式的循环，每转动一周，工作质量就提高一步，</a:t>
            </a:r>
            <a:r>
              <a:rPr lang="zh-CN" altLang="en-US" sz="1200" dirty="0" smtClean="0">
                <a:solidFill>
                  <a:srgbClr val="0000FF"/>
                </a:solidFill>
                <a:ea typeface="+mn-ea"/>
              </a:rPr>
              <a:t>也因此有了新的更高的目标，在新的基础上继续</a:t>
            </a:r>
            <a:r>
              <a:rPr lang="en-US" altLang="zh-CN" sz="1200" dirty="0" smtClean="0">
                <a:solidFill>
                  <a:srgbClr val="0000FF"/>
                </a:solidFill>
                <a:ea typeface="+mn-ea"/>
              </a:rPr>
              <a:t>PDCA</a:t>
            </a:r>
            <a:r>
              <a:rPr lang="zh-CN" altLang="en-US" sz="1200" dirty="0" smtClean="0">
                <a:solidFill>
                  <a:srgbClr val="0000FF"/>
                </a:solidFill>
                <a:ea typeface="+mn-ea"/>
              </a:rPr>
              <a:t>循环。</a:t>
            </a:r>
            <a:r>
              <a:rPr lang="zh-CN" altLang="en-US" sz="1200" dirty="0" smtClean="0">
                <a:solidFill>
                  <a:srgbClr val="FF0066"/>
                </a:solidFill>
                <a:ea typeface="+mn-ea"/>
              </a:rPr>
              <a:t>如此循环往复，问题不断得到解决，工作成效和管理水平就会不断得到改进</a:t>
            </a:r>
            <a:r>
              <a:rPr lang="zh-CN" altLang="en-US" sz="1200" smtClean="0">
                <a:solidFill>
                  <a:srgbClr val="FF0066"/>
                </a:solidFill>
                <a:ea typeface="+mn-ea"/>
              </a:rPr>
              <a:t>和提高。</a:t>
            </a:r>
            <a:endParaRPr lang="zh-CN" altLang="en-US" sz="12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89121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sz="12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98267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sz="12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1395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73249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sz="12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668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6375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3007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388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5802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2724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3159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latin typeface="等线" panose="02010600030101010101" pitchFamily="2" charset="-122"/>
                <a:ea typeface="等线" panose="02010600030101010101" pitchFamily="2" charset="-122"/>
              </a:rPr>
              <a:t>PDCA</a:t>
            </a:r>
            <a:r>
              <a:rPr lang="zh-CN" altLang="en-US" sz="12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循环是爬楼梯上升式的循环，每转动一周，工作质量就提高一步，</a:t>
            </a:r>
            <a:r>
              <a:rPr lang="zh-CN" altLang="en-US" sz="1200" dirty="0" smtClean="0">
                <a:solidFill>
                  <a:srgbClr val="0000FF"/>
                </a:solidFill>
                <a:ea typeface="+mn-ea"/>
              </a:rPr>
              <a:t>也因此有了新的更高的目标，在新的基础上继续</a:t>
            </a:r>
            <a:r>
              <a:rPr lang="en-US" altLang="zh-CN" sz="1200" dirty="0" smtClean="0">
                <a:solidFill>
                  <a:srgbClr val="0000FF"/>
                </a:solidFill>
                <a:ea typeface="+mn-ea"/>
              </a:rPr>
              <a:t>PDCA</a:t>
            </a:r>
            <a:r>
              <a:rPr lang="zh-CN" altLang="en-US" sz="1200" dirty="0" smtClean="0">
                <a:solidFill>
                  <a:srgbClr val="0000FF"/>
                </a:solidFill>
                <a:ea typeface="+mn-ea"/>
              </a:rPr>
              <a:t>循环。</a:t>
            </a:r>
            <a:r>
              <a:rPr lang="zh-CN" altLang="en-US" sz="1200" dirty="0" smtClean="0">
                <a:solidFill>
                  <a:srgbClr val="FF0066"/>
                </a:solidFill>
                <a:ea typeface="+mn-ea"/>
              </a:rPr>
              <a:t>如此循环往复，问题不断得到解决，工作成效和管理水平就会不断得到改进</a:t>
            </a:r>
            <a:r>
              <a:rPr lang="zh-CN" altLang="en-US" sz="1200" smtClean="0">
                <a:solidFill>
                  <a:srgbClr val="FF0066"/>
                </a:solidFill>
                <a:ea typeface="+mn-ea"/>
              </a:rPr>
              <a:t>和提高。</a:t>
            </a:r>
            <a:endParaRPr lang="zh-CN" altLang="en-US" sz="12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64279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sz="12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1765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 userDrawn="1"/>
        </p:nvCxnSpPr>
        <p:spPr>
          <a:xfrm>
            <a:off x="755576" y="625398"/>
            <a:ext cx="784887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7"/>
          <p:cNvGrpSpPr/>
          <p:nvPr userDrawn="1"/>
        </p:nvGrpSpPr>
        <p:grpSpPr bwMode="auto">
          <a:xfrm>
            <a:off x="323528" y="292895"/>
            <a:ext cx="390372" cy="205979"/>
            <a:chOff x="0" y="0"/>
            <a:chExt cx="1041399" cy="549275"/>
          </a:xfrm>
        </p:grpSpPr>
        <p:sp>
          <p:nvSpPr>
            <p:cNvPr id="13" name="Freeform 16"/>
            <p:cNvSpPr/>
            <p:nvPr/>
          </p:nvSpPr>
          <p:spPr bwMode="auto">
            <a:xfrm>
              <a:off x="0" y="0"/>
              <a:ext cx="361950" cy="549275"/>
            </a:xfrm>
            <a:custGeom>
              <a:avLst/>
              <a:gdLst>
                <a:gd name="T0" fmla="*/ 4 w 400"/>
                <a:gd name="T1" fmla="*/ 92 h 608"/>
                <a:gd name="T2" fmla="*/ 96 w 400"/>
                <a:gd name="T3" fmla="*/ 0 h 608"/>
                <a:gd name="T4" fmla="*/ 400 w 400"/>
                <a:gd name="T5" fmla="*/ 304 h 608"/>
                <a:gd name="T6" fmla="*/ 96 w 400"/>
                <a:gd name="T7" fmla="*/ 608 h 608"/>
                <a:gd name="T8" fmla="*/ 0 w 400"/>
                <a:gd name="T9" fmla="*/ 512 h 608"/>
                <a:gd name="T10" fmla="*/ 212 w 400"/>
                <a:gd name="T11" fmla="*/ 300 h 608"/>
                <a:gd name="T12" fmla="*/ 4 w 400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608">
                  <a:moveTo>
                    <a:pt x="4" y="92"/>
                  </a:moveTo>
                  <a:lnTo>
                    <a:pt x="96" y="0"/>
                  </a:lnTo>
                  <a:lnTo>
                    <a:pt x="400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005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Freeform 17"/>
            <p:cNvSpPr/>
            <p:nvPr/>
          </p:nvSpPr>
          <p:spPr bwMode="auto">
            <a:xfrm>
              <a:off x="3381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6 w 399"/>
                <a:gd name="T3" fmla="*/ 0 h 608"/>
                <a:gd name="T4" fmla="*/ 399 w 399"/>
                <a:gd name="T5" fmla="*/ 304 h 608"/>
                <a:gd name="T6" fmla="*/ 96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6" y="0"/>
                  </a:lnTo>
                  <a:lnTo>
                    <a:pt x="399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399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Freeform 18"/>
            <p:cNvSpPr/>
            <p:nvPr/>
          </p:nvSpPr>
          <p:spPr bwMode="auto">
            <a:xfrm>
              <a:off x="6810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5 w 399"/>
                <a:gd name="T3" fmla="*/ 0 h 608"/>
                <a:gd name="T4" fmla="*/ 399 w 399"/>
                <a:gd name="T5" fmla="*/ 304 h 608"/>
                <a:gd name="T6" fmla="*/ 95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5" y="0"/>
                  </a:lnTo>
                  <a:lnTo>
                    <a:pt x="399" y="304"/>
                  </a:lnTo>
                  <a:lnTo>
                    <a:pt x="95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7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8" name="TextBox 15"/>
          <p:cNvSpPr txBox="1"/>
          <p:nvPr userDrawn="1"/>
        </p:nvSpPr>
        <p:spPr>
          <a:xfrm>
            <a:off x="8100392" y="241995"/>
            <a:ext cx="671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EEF1883-7A0E-4F66-9932-E581691AD397}" type="slidenum">
              <a:rPr lang="zh-CN" altLang="en-US" sz="1800" b="0" smtClean="0">
                <a:solidFill>
                  <a:schemeClr val="accent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‹#›</a:t>
            </a:fld>
            <a:r>
              <a:rPr lang="zh-CN" altLang="en-US" sz="1800" b="0" dirty="0" smtClean="0">
                <a:solidFill>
                  <a:schemeClr val="accent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endParaRPr lang="zh-CN" altLang="en-US" sz="1800" b="0" dirty="0">
              <a:solidFill>
                <a:schemeClr val="accent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 advTm="0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-3856" y="-1554"/>
            <a:ext cx="9144000" cy="317481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-202133" y="1801193"/>
            <a:ext cx="5713500" cy="5024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zh-CN" altLang="en-US" sz="3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如何把工作</a:t>
            </a:r>
            <a:endParaRPr lang="zh-CN" altLang="en-US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Rectangle 4"/>
          <p:cNvSpPr txBox="1">
            <a:spLocks noChangeArrowheads="1"/>
          </p:cNvSpPr>
          <p:nvPr/>
        </p:nvSpPr>
        <p:spPr>
          <a:xfrm>
            <a:off x="3086601" y="1891086"/>
            <a:ext cx="4807056" cy="3226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CN" altLang="en-US" sz="2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做完、做好、作对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6" name="直接连接符 5"/>
          <p:cNvCxnSpPr>
            <a:cxnSpLocks noChangeShapeType="1"/>
          </p:cNvCxnSpPr>
          <p:nvPr/>
        </p:nvCxnSpPr>
        <p:spPr bwMode="auto">
          <a:xfrm flipH="1">
            <a:off x="1203668" y="2319545"/>
            <a:ext cx="4617801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矩形 47"/>
          <p:cNvSpPr/>
          <p:nvPr/>
        </p:nvSpPr>
        <p:spPr>
          <a:xfrm>
            <a:off x="168520" y="499738"/>
            <a:ext cx="4601241" cy="561682"/>
          </a:xfrm>
          <a:prstGeom prst="rect">
            <a:avLst/>
          </a:prstGeom>
        </p:spPr>
        <p:txBody>
          <a:bodyPr wrap="none" lIns="68571" tIns="34285" rIns="68571" bIns="34285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PDCA</a:t>
            </a: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的应用及案例分享</a:t>
            </a:r>
            <a:endParaRPr lang="en-US" altLang="zh-CN" sz="32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8541729" y="4515180"/>
            <a:ext cx="432048" cy="432834"/>
            <a:chOff x="6084168" y="1274820"/>
            <a:chExt cx="432048" cy="432834"/>
          </a:xfrm>
        </p:grpSpPr>
        <p:sp>
          <p:nvSpPr>
            <p:cNvPr id="50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7245585" y="4515573"/>
            <a:ext cx="432048" cy="432048"/>
            <a:chOff x="4788024" y="1275213"/>
            <a:chExt cx="432048" cy="432048"/>
          </a:xfrm>
        </p:grpSpPr>
        <p:sp>
          <p:nvSpPr>
            <p:cNvPr id="53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4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7893657" y="4515180"/>
            <a:ext cx="432833" cy="432834"/>
            <a:chOff x="5436096" y="1274820"/>
            <a:chExt cx="432833" cy="432834"/>
          </a:xfrm>
        </p:grpSpPr>
        <p:sp>
          <p:nvSpPr>
            <p:cNvPr id="56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7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5949441" y="4515180"/>
            <a:ext cx="432833" cy="432834"/>
            <a:chOff x="3491880" y="1274820"/>
            <a:chExt cx="432833" cy="432834"/>
          </a:xfrm>
        </p:grpSpPr>
        <p:sp>
          <p:nvSpPr>
            <p:cNvPr id="59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0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6597513" y="4515180"/>
            <a:ext cx="432833" cy="432834"/>
            <a:chOff x="4139952" y="1274820"/>
            <a:chExt cx="432833" cy="432834"/>
          </a:xfrm>
        </p:grpSpPr>
        <p:sp>
          <p:nvSpPr>
            <p:cNvPr id="62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7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445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utoUpdateAnimBg="0"/>
      <p:bldP spid="44" grpId="0"/>
      <p:bldP spid="4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857880" y="200199"/>
            <a:ext cx="6378416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PDCA</a:t>
            </a: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计划循环法的基本内容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 Placeholder 12"/>
          <p:cNvSpPr txBox="1"/>
          <p:nvPr/>
        </p:nvSpPr>
        <p:spPr>
          <a:xfrm>
            <a:off x="857880" y="840810"/>
            <a:ext cx="7272808" cy="429994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r>
              <a:rPr lang="zh-CN" altLang="en-US" sz="1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总结：</a:t>
            </a:r>
            <a:endParaRPr lang="en-US" altLang="zh-CN" sz="18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每一个循环系统均包括计划</a:t>
            </a:r>
            <a:r>
              <a:rPr lang="en-US" altLang="zh-CN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执行</a:t>
            </a:r>
            <a:r>
              <a:rPr lang="en-US" altLang="zh-CN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检查</a:t>
            </a:r>
            <a:r>
              <a:rPr lang="en-US" altLang="zh-CN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总结四个阶段，都要周而复始地运动，中途不中断。</a:t>
            </a:r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每一件工作的计划指标，都要有保证措施，一次循环解决不了的问题，必须转入下一轮循环解决。这样才能保证计划管理的系统性、全面性和完整性。</a:t>
            </a:r>
          </a:p>
        </p:txBody>
      </p:sp>
    </p:spTree>
    <p:extLst>
      <p:ext uri="{BB962C8B-B14F-4D97-AF65-F5344CB8AC3E}">
        <p14:creationId xmlns:p14="http://schemas.microsoft.com/office/powerpoint/2010/main" val="2287732645"/>
      </p:ext>
    </p:extLst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案例</a:t>
            </a:r>
            <a:r>
              <a:rPr lang="zh-CN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  卫生管理</a:t>
            </a:r>
            <a:endParaRPr lang="en-GB" alt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流程图: 数据 3"/>
          <p:cNvSpPr/>
          <p:nvPr/>
        </p:nvSpPr>
        <p:spPr>
          <a:xfrm rot="16200000" flipH="1">
            <a:off x="990353" y="1385211"/>
            <a:ext cx="504055" cy="198774"/>
          </a:xfrm>
          <a:prstGeom prst="flowChartInputOutpu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1287010" y="1059582"/>
            <a:ext cx="3024336" cy="3600400"/>
          </a:xfrm>
          <a:prstGeom prst="roundRect">
            <a:avLst>
              <a:gd name="adj" fmla="val 6769"/>
            </a:avLst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五边形 5"/>
          <p:cNvSpPr/>
          <p:nvPr/>
        </p:nvSpPr>
        <p:spPr>
          <a:xfrm>
            <a:off x="1142994" y="1339079"/>
            <a:ext cx="2584057" cy="397547"/>
          </a:xfrm>
          <a:prstGeom prst="homePlate">
            <a:avLst>
              <a:gd name="adj" fmla="val 33465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341768" y="1857470"/>
            <a:ext cx="2520280" cy="30213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tx1"/>
                </a:solidFill>
              </a:rPr>
              <a:t>当你发现地上有一滩水</a:t>
            </a:r>
            <a:r>
              <a:rPr lang="zh-CN" altLang="en-US" sz="1600" b="1" dirty="0" smtClean="0">
                <a:solidFill>
                  <a:schemeClr val="tx1"/>
                </a:solidFill>
              </a:rPr>
              <a:t>时</a:t>
            </a:r>
            <a:r>
              <a:rPr lang="en-US" altLang="zh-CN" sz="1600" b="1" dirty="0" smtClean="0">
                <a:solidFill>
                  <a:schemeClr val="tx1"/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altLang="zh-CN" sz="1600" dirty="0" smtClean="0">
                <a:solidFill>
                  <a:schemeClr val="tx1"/>
                </a:solidFill>
              </a:rPr>
              <a:t>1</a:t>
            </a:r>
            <a:r>
              <a:rPr lang="zh-CN" altLang="en-US" sz="1600" dirty="0" smtClean="0">
                <a:solidFill>
                  <a:schemeClr val="tx1"/>
                </a:solidFill>
              </a:rPr>
              <a:t>、</a:t>
            </a:r>
            <a:r>
              <a:rPr lang="zh-CN" altLang="en-US" sz="1600" dirty="0">
                <a:solidFill>
                  <a:schemeClr val="tx1"/>
                </a:solidFill>
              </a:rPr>
              <a:t>找找看那里漏水 </a:t>
            </a:r>
            <a:endParaRPr lang="en-US" altLang="zh-CN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/>
                </a:solidFill>
              </a:rPr>
              <a:t>2</a:t>
            </a:r>
            <a:r>
              <a:rPr lang="zh-CN" altLang="en-US" sz="1400" dirty="0">
                <a:solidFill>
                  <a:schemeClr val="tx1"/>
                </a:solidFill>
              </a:rPr>
              <a:t>、设法</a:t>
            </a:r>
            <a:r>
              <a:rPr lang="zh-CN" altLang="en-US" sz="1400" dirty="0" smtClean="0">
                <a:solidFill>
                  <a:schemeClr val="tx1"/>
                </a:solidFill>
              </a:rPr>
              <a:t>清除</a:t>
            </a:r>
            <a:endParaRPr lang="en-US" altLang="zh-CN" sz="14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/>
                </a:solidFill>
              </a:rPr>
              <a:t>3</a:t>
            </a:r>
            <a:r>
              <a:rPr lang="zh-CN" altLang="en-US" sz="1400" dirty="0">
                <a:solidFill>
                  <a:schemeClr val="tx1"/>
                </a:solidFill>
              </a:rPr>
              <a:t>、另抽时间仔细</a:t>
            </a:r>
            <a:r>
              <a:rPr lang="zh-CN" altLang="en-US" sz="1400" dirty="0" smtClean="0">
                <a:solidFill>
                  <a:schemeClr val="tx1"/>
                </a:solidFill>
              </a:rPr>
              <a:t>了解</a:t>
            </a:r>
            <a:endParaRPr lang="en-US" altLang="zh-CN" sz="14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/>
                </a:solidFill>
              </a:rPr>
              <a:t>4</a:t>
            </a:r>
            <a:r>
              <a:rPr lang="zh-CN" altLang="en-US" sz="1400" dirty="0">
                <a:solidFill>
                  <a:schemeClr val="tx1"/>
                </a:solidFill>
              </a:rPr>
              <a:t>、看看是什幺样的</a:t>
            </a:r>
            <a:r>
              <a:rPr lang="zh-CN" altLang="en-US" sz="1400" dirty="0" smtClean="0">
                <a:solidFill>
                  <a:schemeClr val="tx1"/>
                </a:solidFill>
              </a:rPr>
              <a:t>水</a:t>
            </a:r>
            <a:endParaRPr lang="en-US" altLang="zh-CN" sz="14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/>
                </a:solidFill>
              </a:rPr>
              <a:t>5</a:t>
            </a:r>
            <a:r>
              <a:rPr lang="zh-CN" altLang="en-US" sz="1400" dirty="0">
                <a:solidFill>
                  <a:schemeClr val="tx1"/>
                </a:solidFill>
              </a:rPr>
              <a:t>、想想看（或问问看）该</a:t>
            </a:r>
            <a:r>
              <a:rPr lang="zh-CN" altLang="en-US" sz="1400" dirty="0" smtClean="0">
                <a:solidFill>
                  <a:schemeClr val="tx1"/>
                </a:solidFill>
              </a:rPr>
              <a:t>不</a:t>
            </a:r>
            <a:endParaRPr lang="en-US" altLang="zh-CN" sz="14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tx1"/>
                </a:solidFill>
              </a:rPr>
              <a:t>该</a:t>
            </a:r>
            <a:r>
              <a:rPr lang="zh-CN" altLang="en-US" sz="1400" dirty="0">
                <a:solidFill>
                  <a:schemeClr val="tx1"/>
                </a:solidFill>
              </a:rPr>
              <a:t>有水</a:t>
            </a:r>
          </a:p>
          <a:p>
            <a:endParaRPr lang="en-US" altLang="zh-CN" sz="1200" dirty="0" smtClean="0">
              <a:solidFill>
                <a:schemeClr val="tx1"/>
              </a:solidFill>
            </a:endParaRPr>
          </a:p>
          <a:p>
            <a:endParaRPr lang="en-US" altLang="zh-CN" sz="1200" dirty="0" smtClean="0">
              <a:solidFill>
                <a:schemeClr val="tx1"/>
              </a:solidFill>
            </a:endParaRPr>
          </a:p>
          <a:p>
            <a:endParaRPr lang="en-US" altLang="zh-CN" sz="1200" dirty="0" smtClean="0">
              <a:solidFill>
                <a:schemeClr val="tx1"/>
              </a:solidFill>
            </a:endParaRPr>
          </a:p>
          <a:p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7783" y="1405854"/>
            <a:ext cx="1699107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1400" b="1">
                <a:solidFill>
                  <a:schemeClr val="bg2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sz="1600" dirty="0" smtClean="0">
                <a:solidFill>
                  <a:schemeClr val="bg1"/>
                </a:solidFill>
              </a:rPr>
              <a:t>Plan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11" name="流程图: 数据 10"/>
          <p:cNvSpPr/>
          <p:nvPr/>
        </p:nvSpPr>
        <p:spPr>
          <a:xfrm rot="16200000" flipH="1">
            <a:off x="4662761" y="1385211"/>
            <a:ext cx="504055" cy="198774"/>
          </a:xfrm>
          <a:prstGeom prst="flowChartInputOutpu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4959418" y="1059582"/>
            <a:ext cx="3024336" cy="3600400"/>
          </a:xfrm>
          <a:prstGeom prst="roundRect">
            <a:avLst>
              <a:gd name="adj" fmla="val 6769"/>
            </a:avLst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五边形 12"/>
          <p:cNvSpPr/>
          <p:nvPr/>
        </p:nvSpPr>
        <p:spPr>
          <a:xfrm>
            <a:off x="4815402" y="1339079"/>
            <a:ext cx="2584057" cy="397547"/>
          </a:xfrm>
          <a:prstGeom prst="homePlate">
            <a:avLst>
              <a:gd name="adj" fmla="val 33465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5180191" y="1405854"/>
            <a:ext cx="1699107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1400" b="1">
                <a:solidFill>
                  <a:schemeClr val="bg2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sz="1600" dirty="0" smtClean="0">
                <a:solidFill>
                  <a:schemeClr val="bg1"/>
                </a:solidFill>
              </a:rPr>
              <a:t>Do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18" name="TextBox 6"/>
          <p:cNvSpPr txBox="1"/>
          <p:nvPr/>
        </p:nvSpPr>
        <p:spPr>
          <a:xfrm>
            <a:off x="5038471" y="1915692"/>
            <a:ext cx="2520280" cy="23750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tx1"/>
                </a:solidFill>
              </a:rPr>
              <a:t>按计划做所有</a:t>
            </a:r>
            <a:r>
              <a:rPr lang="zh-CN" altLang="en-US" sz="1600" b="1" dirty="0" smtClean="0">
                <a:solidFill>
                  <a:schemeClr val="tx1"/>
                </a:solidFill>
              </a:rPr>
              <a:t>工作</a:t>
            </a:r>
            <a:r>
              <a:rPr lang="en-US" altLang="zh-CN" sz="1600" b="1" dirty="0" smtClean="0">
                <a:solidFill>
                  <a:schemeClr val="tx1"/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altLang="zh-CN" sz="1600" dirty="0" smtClean="0">
                <a:solidFill>
                  <a:schemeClr val="tx1"/>
                </a:solidFill>
              </a:rPr>
              <a:t>1</a:t>
            </a:r>
            <a:r>
              <a:rPr lang="zh-CN" altLang="en-US" sz="1600" dirty="0">
                <a:solidFill>
                  <a:schemeClr val="tx1"/>
                </a:solidFill>
              </a:rPr>
              <a:t>、查找漏水</a:t>
            </a:r>
            <a:r>
              <a:rPr lang="zh-CN" altLang="en-US" sz="1600" dirty="0" smtClean="0">
                <a:solidFill>
                  <a:schemeClr val="tx1"/>
                </a:solidFill>
              </a:rPr>
              <a:t>地点</a:t>
            </a:r>
            <a:endParaRPr lang="en-US" altLang="zh-CN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/>
                </a:solidFill>
              </a:rPr>
              <a:t>2</a:t>
            </a:r>
            <a:r>
              <a:rPr lang="zh-CN" altLang="en-US" sz="1400" dirty="0">
                <a:solidFill>
                  <a:schemeClr val="tx1"/>
                </a:solidFill>
              </a:rPr>
              <a:t>、打扫干净</a:t>
            </a:r>
          </a:p>
          <a:p>
            <a:pPr>
              <a:lnSpc>
                <a:spcPct val="150000"/>
              </a:lnSpc>
            </a:pPr>
            <a:r>
              <a:rPr lang="en-US" altLang="zh-CN" sz="1400" dirty="0" smtClean="0">
                <a:solidFill>
                  <a:schemeClr val="tx1"/>
                </a:solidFill>
              </a:rPr>
              <a:t>3</a:t>
            </a:r>
            <a:r>
              <a:rPr lang="zh-CN" altLang="en-US" sz="1400" dirty="0">
                <a:solidFill>
                  <a:schemeClr val="tx1"/>
                </a:solidFill>
              </a:rPr>
              <a:t>、分辨出水的种类</a:t>
            </a:r>
          </a:p>
          <a:p>
            <a:pPr>
              <a:lnSpc>
                <a:spcPct val="150000"/>
              </a:lnSpc>
            </a:pPr>
            <a:r>
              <a:rPr lang="en-US" altLang="zh-CN" sz="1400" dirty="0" smtClean="0">
                <a:solidFill>
                  <a:schemeClr val="tx1"/>
                </a:solidFill>
              </a:rPr>
              <a:t>4</a:t>
            </a:r>
            <a:r>
              <a:rPr lang="zh-CN" altLang="en-US" sz="1400" dirty="0">
                <a:solidFill>
                  <a:schemeClr val="tx1"/>
                </a:solidFill>
              </a:rPr>
              <a:t>、找出水的来</a:t>
            </a:r>
            <a:r>
              <a:rPr lang="zh-CN" altLang="en-US" sz="1400" dirty="0" smtClean="0">
                <a:solidFill>
                  <a:schemeClr val="tx1"/>
                </a:solidFill>
              </a:rPr>
              <a:t>处</a:t>
            </a:r>
            <a:endParaRPr lang="en-US" altLang="zh-CN" sz="1400" dirty="0" smtClean="0">
              <a:solidFill>
                <a:schemeClr val="tx1"/>
              </a:solidFill>
            </a:endParaRPr>
          </a:p>
          <a:p>
            <a:endParaRPr lang="en-US" altLang="zh-CN" sz="1200" dirty="0" smtClean="0">
              <a:solidFill>
                <a:schemeClr val="tx1"/>
              </a:solidFill>
            </a:endParaRPr>
          </a:p>
          <a:p>
            <a:endParaRPr lang="en-US" altLang="zh-CN" sz="1200" dirty="0" smtClean="0">
              <a:solidFill>
                <a:schemeClr val="tx1"/>
              </a:solidFill>
            </a:endParaRPr>
          </a:p>
          <a:p>
            <a:endParaRPr lang="en-US" altLang="zh-CN" sz="1200" dirty="0" smtClean="0">
              <a:solidFill>
                <a:schemeClr val="tx1"/>
              </a:solidFill>
            </a:endParaRPr>
          </a:p>
          <a:p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553612"/>
      </p:ext>
    </p:extLst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8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8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3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8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3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8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/>
      <p:bldP spid="8" grpId="0"/>
      <p:bldP spid="11" grpId="0" animBg="1"/>
      <p:bldP spid="12" grpId="0" animBg="1"/>
      <p:bldP spid="13" grpId="0" animBg="1"/>
      <p:bldP spid="15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流程图: 数据 3"/>
          <p:cNvSpPr/>
          <p:nvPr/>
        </p:nvSpPr>
        <p:spPr>
          <a:xfrm rot="16200000" flipH="1">
            <a:off x="990353" y="1385211"/>
            <a:ext cx="504055" cy="198774"/>
          </a:xfrm>
          <a:prstGeom prst="flowChartInputOutpu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1287010" y="1059582"/>
            <a:ext cx="3024336" cy="3600400"/>
          </a:xfrm>
          <a:prstGeom prst="roundRect">
            <a:avLst>
              <a:gd name="adj" fmla="val 6769"/>
            </a:avLst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五边形 5"/>
          <p:cNvSpPr/>
          <p:nvPr/>
        </p:nvSpPr>
        <p:spPr>
          <a:xfrm>
            <a:off x="1142994" y="1339079"/>
            <a:ext cx="2584057" cy="397547"/>
          </a:xfrm>
          <a:prstGeom prst="homePlate">
            <a:avLst>
              <a:gd name="adj" fmla="val 33465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341768" y="1857470"/>
            <a:ext cx="2520280" cy="17748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/>
                </a:solidFill>
              </a:rPr>
              <a:t>一周时间内每天来此</a:t>
            </a:r>
            <a:r>
              <a:rPr lang="zh-CN" altLang="en-US" sz="1600" dirty="0" smtClean="0">
                <a:solidFill>
                  <a:schemeClr val="tx1"/>
                </a:solidFill>
              </a:rPr>
              <a:t>检查</a:t>
            </a:r>
            <a:endParaRPr lang="en-US" altLang="zh-CN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/>
                </a:solidFill>
              </a:rPr>
              <a:t>某一天发现地上还是有水</a:t>
            </a:r>
          </a:p>
          <a:p>
            <a:pPr>
              <a:lnSpc>
                <a:spcPct val="150000"/>
              </a:lnSpc>
            </a:pPr>
            <a:endParaRPr lang="zh-CN" altLang="en-US" sz="1600" b="1" dirty="0">
              <a:solidFill>
                <a:schemeClr val="tx1"/>
              </a:solidFill>
            </a:endParaRPr>
          </a:p>
          <a:p>
            <a:endParaRPr lang="en-US" altLang="zh-CN" sz="1200" dirty="0" smtClean="0">
              <a:solidFill>
                <a:schemeClr val="tx1"/>
              </a:solidFill>
            </a:endParaRPr>
          </a:p>
          <a:p>
            <a:endParaRPr lang="en-US" altLang="zh-CN" sz="1200" dirty="0" smtClean="0">
              <a:solidFill>
                <a:schemeClr val="tx1"/>
              </a:solidFill>
            </a:endParaRPr>
          </a:p>
          <a:p>
            <a:endParaRPr lang="en-US" altLang="zh-CN" sz="1200" dirty="0" smtClean="0">
              <a:solidFill>
                <a:schemeClr val="tx1"/>
              </a:solidFill>
            </a:endParaRPr>
          </a:p>
          <a:p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7783" y="1405854"/>
            <a:ext cx="1699107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1400" b="1">
                <a:solidFill>
                  <a:schemeClr val="bg2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sz="1600" dirty="0" smtClean="0">
                <a:solidFill>
                  <a:schemeClr val="bg1"/>
                </a:solidFill>
              </a:rPr>
              <a:t>Check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11" name="流程图: 数据 10"/>
          <p:cNvSpPr/>
          <p:nvPr/>
        </p:nvSpPr>
        <p:spPr>
          <a:xfrm rot="16200000" flipH="1">
            <a:off x="4662761" y="1385211"/>
            <a:ext cx="504055" cy="198774"/>
          </a:xfrm>
          <a:prstGeom prst="flowChartInputOutpu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4959418" y="1059582"/>
            <a:ext cx="3024336" cy="3600400"/>
          </a:xfrm>
          <a:prstGeom prst="roundRect">
            <a:avLst>
              <a:gd name="adj" fmla="val 6769"/>
            </a:avLst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五边形 12"/>
          <p:cNvSpPr/>
          <p:nvPr/>
        </p:nvSpPr>
        <p:spPr>
          <a:xfrm>
            <a:off x="4815402" y="1339079"/>
            <a:ext cx="2584057" cy="397547"/>
          </a:xfrm>
          <a:prstGeom prst="homePlate">
            <a:avLst>
              <a:gd name="adj" fmla="val 33465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5180191" y="1405854"/>
            <a:ext cx="1699107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1400" b="1">
                <a:solidFill>
                  <a:schemeClr val="bg2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sz="1600" dirty="0" smtClean="0">
                <a:solidFill>
                  <a:schemeClr val="bg1"/>
                </a:solidFill>
              </a:rPr>
              <a:t>Action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18" name="TextBox 6"/>
          <p:cNvSpPr txBox="1"/>
          <p:nvPr/>
        </p:nvSpPr>
        <p:spPr>
          <a:xfrm>
            <a:off x="5038470" y="1915692"/>
            <a:ext cx="2629873" cy="18389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zh-CN" sz="1600" dirty="0" smtClean="0">
                <a:solidFill>
                  <a:schemeClr val="tx1"/>
                </a:solidFill>
              </a:rPr>
              <a:t>1</a:t>
            </a:r>
            <a:r>
              <a:rPr lang="zh-CN" altLang="en-US" sz="1600" dirty="0">
                <a:solidFill>
                  <a:schemeClr val="tx1"/>
                </a:solidFill>
              </a:rPr>
              <a:t>、分析查找漏水</a:t>
            </a:r>
            <a:r>
              <a:rPr lang="zh-CN" altLang="en-US" sz="1600" dirty="0" smtClean="0">
                <a:solidFill>
                  <a:schemeClr val="tx1"/>
                </a:solidFill>
              </a:rPr>
              <a:t>原因</a:t>
            </a:r>
            <a:endParaRPr lang="en-US" altLang="zh-CN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 smtClean="0">
                <a:solidFill>
                  <a:schemeClr val="tx1"/>
                </a:solidFill>
              </a:rPr>
              <a:t>2</a:t>
            </a:r>
            <a:r>
              <a:rPr lang="zh-CN" altLang="en-US" sz="1400" dirty="0">
                <a:solidFill>
                  <a:schemeClr val="tx1"/>
                </a:solidFill>
              </a:rPr>
              <a:t>、制定新的</a:t>
            </a:r>
            <a:r>
              <a:rPr lang="zh-CN" altLang="en-US" sz="1400" dirty="0" smtClean="0">
                <a:solidFill>
                  <a:schemeClr val="tx1"/>
                </a:solidFill>
              </a:rPr>
              <a:t>计划</a:t>
            </a:r>
            <a:endParaRPr lang="en-US" altLang="zh-CN" sz="14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 smtClean="0">
                <a:solidFill>
                  <a:schemeClr val="tx1"/>
                </a:solidFill>
              </a:rPr>
              <a:t>3</a:t>
            </a:r>
            <a:r>
              <a:rPr lang="zh-CN" altLang="en-US" sz="1400" dirty="0">
                <a:solidFill>
                  <a:schemeClr val="tx1"/>
                </a:solidFill>
              </a:rPr>
              <a:t>、继续进行</a:t>
            </a:r>
            <a:r>
              <a:rPr lang="en-US" altLang="zh-CN" sz="1400" dirty="0">
                <a:solidFill>
                  <a:schemeClr val="tx1"/>
                </a:solidFill>
              </a:rPr>
              <a:t>PDCA</a:t>
            </a:r>
            <a:r>
              <a:rPr lang="zh-CN" altLang="en-US" sz="1400" dirty="0">
                <a:solidFill>
                  <a:schemeClr val="tx1"/>
                </a:solidFill>
              </a:rPr>
              <a:t>循环管理</a:t>
            </a:r>
            <a:r>
              <a:rPr lang="zh-CN" altLang="en-US" sz="1400" dirty="0" smtClean="0">
                <a:solidFill>
                  <a:schemeClr val="tx1"/>
                </a:solidFill>
              </a:rPr>
              <a:t>模式</a:t>
            </a:r>
            <a:endParaRPr lang="en-US" altLang="zh-CN" sz="14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 smtClean="0">
                <a:solidFill>
                  <a:schemeClr val="tx1"/>
                </a:solidFill>
              </a:rPr>
              <a:t>4</a:t>
            </a:r>
            <a:r>
              <a:rPr lang="zh-CN" altLang="en-US" sz="1400" dirty="0">
                <a:solidFill>
                  <a:schemeClr val="tx1"/>
                </a:solidFill>
              </a:rPr>
              <a:t>、直到 地上水渍的消失</a:t>
            </a:r>
            <a:endParaRPr lang="en-US" altLang="zh-CN" sz="1200" dirty="0" smtClean="0">
              <a:solidFill>
                <a:schemeClr val="tx1"/>
              </a:solidFill>
            </a:endParaRPr>
          </a:p>
          <a:p>
            <a:endParaRPr lang="en-US" altLang="zh-CN" sz="1200" dirty="0" smtClean="0">
              <a:solidFill>
                <a:schemeClr val="tx1"/>
              </a:solidFill>
            </a:endParaRPr>
          </a:p>
          <a:p>
            <a:endParaRPr lang="en-US" altLang="zh-CN" sz="1200" dirty="0" smtClean="0">
              <a:solidFill>
                <a:schemeClr val="tx1"/>
              </a:solidFill>
            </a:endParaRPr>
          </a:p>
          <a:p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1768" y="2736892"/>
            <a:ext cx="2242046" cy="1553809"/>
          </a:xfrm>
          <a:prstGeom prst="rect">
            <a:avLst/>
          </a:prstGeom>
        </p:spPr>
      </p:pic>
      <p:sp>
        <p:nvSpPr>
          <p:cNvPr id="19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案例</a:t>
            </a:r>
            <a:r>
              <a:rPr lang="zh-CN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  卫生管理</a:t>
            </a:r>
            <a:endParaRPr lang="en-GB" alt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3329404"/>
      </p:ext>
    </p:extLst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11" grpId="0" animBg="1"/>
      <p:bldP spid="12" grpId="0" animBg="1"/>
      <p:bldP spid="13" grpId="0" animBg="1"/>
      <p:bldP spid="15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857880" y="200199"/>
            <a:ext cx="6378416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案例</a:t>
            </a:r>
            <a:r>
              <a:rPr lang="zh-CN" altLang="en-US" sz="1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  超市</a:t>
            </a:r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工作中的实例说明</a:t>
            </a:r>
            <a:r>
              <a:rPr lang="en-US" altLang="zh-CN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PDCA</a:t>
            </a:r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循环控制的过程 </a:t>
            </a:r>
            <a:endParaRPr lang="en-US" altLang="zh-CN" sz="1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 Placeholder 12"/>
          <p:cNvSpPr txBox="1"/>
          <p:nvPr/>
        </p:nvSpPr>
        <p:spPr>
          <a:xfrm>
            <a:off x="539552" y="843558"/>
            <a:ext cx="8496944" cy="4176464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天热了，一般冷饮与品牌口味、温度、周末、促销手段（价格）等有关。</a:t>
            </a:r>
          </a:p>
          <a:p>
            <a:pPr>
              <a:lnSpc>
                <a:spcPct val="150000"/>
              </a:lnSpc>
            </a:pP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如果每天的送货一次，每次需要的备货量多少是个问题？</a:t>
            </a:r>
            <a:endParaRPr lang="en-US" altLang="zh-CN" sz="1800" b="1" dirty="0" smtClean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  <a:r>
              <a:rPr lang="zh-CN" altLang="en-US" sz="16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假设设立目标是售出于备货之比在</a:t>
            </a:r>
            <a:r>
              <a:rPr lang="en-US" altLang="zh-CN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0.9~1.1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这样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根据明天的天气预报和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客流</a:t>
            </a: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估计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，提出明天备货的量，采取什么促销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手段？</a:t>
            </a: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en-US" sz="16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按策划确定的备货量备货，以及确定的促销手段执行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16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到每天的晚上检查目标实现情况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6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如果目标实现，继续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如果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目标没有实现，分析原因：是促销手段不行，是天气预报不准，还是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客流</a:t>
            </a: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不如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预计的多，或者其他因素（如估算量出错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），针对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原因采取措施。</a:t>
            </a: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0461012"/>
      </p:ext>
    </p:extLst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857880" y="200199"/>
            <a:ext cx="6378416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案例三  个人</a:t>
            </a:r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日常工作中如何使用</a:t>
            </a:r>
            <a:r>
              <a:rPr lang="en-US" altLang="zh-CN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PDCA</a:t>
            </a:r>
            <a:endParaRPr lang="en-US" altLang="zh-CN" sz="1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 Placeholder 12"/>
          <p:cNvSpPr txBox="1"/>
          <p:nvPr/>
        </p:nvSpPr>
        <p:spPr>
          <a:xfrm>
            <a:off x="467544" y="771550"/>
            <a:ext cx="8496944" cy="4176464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今日计划：每天计划要做</a:t>
            </a:r>
            <a:r>
              <a:rPr lang="zh-CN" altLang="en-US" sz="1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的几件</a:t>
            </a:r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事情。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defRPr/>
            </a:pPr>
            <a:r>
              <a:rPr lang="zh-CN" alt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今日事务全记录，量化目标，完成状态。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defRPr/>
            </a:pPr>
            <a:r>
              <a:rPr lang="zh-CN" alt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检查问题点在处理本项工作的过程中发现的问题，潜在风险，工作中</a:t>
            </a:r>
            <a:r>
              <a:rPr lang="zh-CN" altLang="en-US" sz="1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</a:t>
            </a:r>
            <a:endParaRPr lang="en-US" altLang="zh-CN" sz="18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zh-CN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1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注意</a:t>
            </a:r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的情况。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defRPr/>
            </a:pPr>
            <a:r>
              <a:rPr lang="zh-CN" alt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今日反省：养成每天反思自己的学习、工作、思想、行为，在反思中</a:t>
            </a:r>
            <a:r>
              <a:rPr lang="zh-CN" altLang="en-US" sz="1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</a:t>
            </a:r>
            <a:endParaRPr lang="en-US" altLang="zh-CN" sz="18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zh-CN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1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</a:t>
            </a:r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，在反思中前进的习惯。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defRPr/>
            </a:pPr>
            <a:r>
              <a:rPr lang="zh-CN" alt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明天的工作计划</a:t>
            </a:r>
            <a:r>
              <a:rPr lang="zh-CN" altLang="en-US" sz="1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06800418"/>
      </p:ext>
    </p:extLst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860827" y="160479"/>
            <a:ext cx="6378416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案例四  汉斯和比尔的故事</a:t>
            </a:r>
            <a:endParaRPr lang="zh-CN" altLang="en-US" sz="1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354433" y="1851691"/>
            <a:ext cx="3400229" cy="9586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5921" tIns="47960" rIns="95921" bIns="47960">
            <a:spAutoFit/>
          </a:bodyPr>
          <a:lstStyle>
            <a:lvl1pPr marL="174625" indent="-174625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indent="0">
              <a:buClr>
                <a:srgbClr val="FF0000"/>
              </a:buClr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首先快速找到距离较近的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水井，买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来水桶和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扁担，每天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担水到村里，向村民卖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桶，每天可以跑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次，每天可以赚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6" name="Group 6"/>
          <p:cNvGrpSpPr>
            <a:grpSpLocks/>
          </p:cNvGrpSpPr>
          <p:nvPr/>
        </p:nvGrpSpPr>
        <p:grpSpPr bwMode="auto">
          <a:xfrm>
            <a:off x="4355976" y="651183"/>
            <a:ext cx="4735296" cy="1135063"/>
            <a:chOff x="164" y="-130"/>
            <a:chExt cx="3230" cy="715"/>
          </a:xfrm>
        </p:grpSpPr>
        <p:graphicFrame>
          <p:nvGraphicFramePr>
            <p:cNvPr id="27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62717449"/>
                </p:ext>
              </p:extLst>
            </p:nvPr>
          </p:nvGraphicFramePr>
          <p:xfrm>
            <a:off x="3022" y="-130"/>
            <a:ext cx="372" cy="4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6" r:id="rId4" imgW="1762049" imgH="1584655" progId="MS_ClipArt_Gallery.2">
                    <p:embed/>
                  </p:oleObj>
                </mc:Choice>
                <mc:Fallback>
                  <p:oleObj r:id="rId4" imgW="1762049" imgH="1584655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2" y="-130"/>
                          <a:ext cx="372" cy="4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" name="Rectangle 6"/>
            <p:cNvSpPr>
              <a:spLocks noChangeArrowheads="1"/>
            </p:cNvSpPr>
            <p:nvPr/>
          </p:nvSpPr>
          <p:spPr bwMode="auto">
            <a:xfrm>
              <a:off x="164" y="-109"/>
              <a:ext cx="500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5921" tIns="47960" rIns="95921" bIns="47960">
              <a:spAutoFit/>
            </a:bodyPr>
            <a:lstStyle>
              <a:lvl1pPr defTabSz="9588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defTabSz="9588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defTabSz="9588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defTabSz="9588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defTabSz="9588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1400" b="1" dirty="0">
                  <a:solidFill>
                    <a:schemeClr val="tx2">
                      <a:lumMod val="50000"/>
                    </a:schemeClr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比尔：</a:t>
              </a:r>
            </a:p>
          </p:txBody>
        </p:sp>
        <p:sp>
          <p:nvSpPr>
            <p:cNvPr id="29" name="Rectangle 7"/>
            <p:cNvSpPr>
              <a:spLocks noChangeArrowheads="1"/>
            </p:cNvSpPr>
            <p:nvPr/>
          </p:nvSpPr>
          <p:spPr bwMode="auto">
            <a:xfrm>
              <a:off x="164" y="117"/>
              <a:ext cx="2361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5921" tIns="47960" rIns="95921" bIns="47960">
              <a:spAutoFit/>
            </a:bodyPr>
            <a:lstStyle>
              <a:lvl1pPr marL="261938" indent="-261938" defTabSz="9588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defTabSz="9588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defTabSz="9588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defTabSz="9588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defTabSz="9588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marL="0" indent="0"/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富有学识，机智灵敏，善于</a:t>
              </a:r>
              <a:r>
                <a:rPr lang="zh-CN" altLang="en-US" sz="1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思考，但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在头一个月，他却没有给村里带来一滴水。那他在做什么呢？</a:t>
              </a:r>
            </a:p>
          </p:txBody>
        </p:sp>
      </p:grp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4499992" y="1851691"/>
            <a:ext cx="3700463" cy="9586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5921" tIns="47960" rIns="95921" bIns="47960">
            <a:spAutoFit/>
          </a:bodyPr>
          <a:lstStyle>
            <a:lvl1pPr marL="174625" indent="-174625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indent="0">
              <a:buClr>
                <a:srgbClr val="FF0000"/>
              </a:buClr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他首先找到专业勘探公司，帮助查找最近的地下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水源，然后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跑到城里，向供水公司陈述乡村缺水现状，说明在那里，水的价格比城里更高，利润更好</a:t>
            </a:r>
          </a:p>
        </p:txBody>
      </p:sp>
      <p:sp>
        <p:nvSpPr>
          <p:cNvPr id="33" name="AutoShape 9"/>
          <p:cNvSpPr>
            <a:spLocks noChangeArrowheads="1"/>
          </p:cNvSpPr>
          <p:nvPr/>
        </p:nvSpPr>
        <p:spPr bwMode="auto">
          <a:xfrm>
            <a:off x="2444597" y="3126593"/>
            <a:ext cx="3200648" cy="433113"/>
          </a:xfrm>
          <a:prstGeom prst="downArrow">
            <a:avLst>
              <a:gd name="adj1" fmla="val 50028"/>
              <a:gd name="adj2" fmla="val 56810"/>
            </a:avLst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5921" tIns="47960" rIns="95921" bIns="47960" anchor="ctr">
            <a:spAutoFit/>
          </a:bodyPr>
          <a:lstStyle>
            <a:lvl1pPr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Clr>
                <a:schemeClr val="tx1"/>
              </a:buClr>
              <a:buFont typeface="Times(Europe)" pitchFamily="2" charset="-122"/>
              <a:buNone/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三个月后</a:t>
            </a:r>
          </a:p>
        </p:txBody>
      </p:sp>
      <p:sp>
        <p:nvSpPr>
          <p:cNvPr id="34" name="Rectangle 10"/>
          <p:cNvSpPr>
            <a:spLocks noChangeArrowheads="1"/>
          </p:cNvSpPr>
          <p:nvPr/>
        </p:nvSpPr>
        <p:spPr bwMode="auto">
          <a:xfrm>
            <a:off x="354432" y="3680764"/>
            <a:ext cx="3400229" cy="746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5921" tIns="47960" rIns="95921" bIns="47960">
            <a:spAutoFit/>
          </a:bodyPr>
          <a:lstStyle>
            <a:lvl1pPr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汉斯赚到了近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1000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元，还买了一台摩托车，以车代步，用车拉水，却过上了较为富裕的生活</a:t>
            </a:r>
          </a:p>
        </p:txBody>
      </p:sp>
      <p:sp>
        <p:nvSpPr>
          <p:cNvPr id="35" name="Rectangle 11"/>
          <p:cNvSpPr>
            <a:spLocks noChangeArrowheads="1"/>
          </p:cNvSpPr>
          <p:nvPr/>
        </p:nvSpPr>
        <p:spPr bwMode="auto">
          <a:xfrm>
            <a:off x="4499992" y="3690266"/>
            <a:ext cx="3804857" cy="746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5921" tIns="47960" rIns="95921" bIns="47960">
            <a:spAutoFit/>
          </a:bodyPr>
          <a:lstStyle>
            <a:lvl1pPr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比尔一分钱也没有赚到，还为东奔西跑花掉了不少钱。但是，他带来了钻井队和铺设管道的工程队，开始挖水井、铺水管、造水站</a:t>
            </a:r>
          </a:p>
        </p:txBody>
      </p:sp>
      <p:sp>
        <p:nvSpPr>
          <p:cNvPr id="36" name="AutoShape 12"/>
          <p:cNvSpPr>
            <a:spLocks noChangeArrowheads="1"/>
          </p:cNvSpPr>
          <p:nvPr/>
        </p:nvSpPr>
        <p:spPr bwMode="auto">
          <a:xfrm>
            <a:off x="2131674" y="4624341"/>
            <a:ext cx="3826495" cy="414991"/>
          </a:xfrm>
          <a:prstGeom prst="downArrow">
            <a:avLst>
              <a:gd name="adj1" fmla="val 50019"/>
              <a:gd name="adj2" fmla="val 50000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 lIns="95921" tIns="47960" rIns="95921" bIns="47960" anchor="ctr">
            <a:spAutoFit/>
          </a:bodyPr>
          <a:lstStyle>
            <a:lvl1pPr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Clr>
                <a:schemeClr val="tx1"/>
              </a:buClr>
              <a:buFont typeface="Times(Europe)" pitchFamily="2" charset="-122"/>
              <a:buNone/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半年后</a:t>
            </a:r>
          </a:p>
        </p:txBody>
      </p:sp>
      <p:grpSp>
        <p:nvGrpSpPr>
          <p:cNvPr id="37" name="Group 15"/>
          <p:cNvGrpSpPr>
            <a:grpSpLocks/>
          </p:cNvGrpSpPr>
          <p:nvPr/>
        </p:nvGrpSpPr>
        <p:grpSpPr bwMode="auto">
          <a:xfrm>
            <a:off x="46945" y="658986"/>
            <a:ext cx="3584913" cy="889000"/>
            <a:chOff x="-109" y="-20"/>
            <a:chExt cx="2446" cy="560"/>
          </a:xfrm>
        </p:grpSpPr>
        <p:sp>
          <p:nvSpPr>
            <p:cNvPr id="38" name="Rectangle 14"/>
            <p:cNvSpPr>
              <a:spLocks noChangeArrowheads="1"/>
            </p:cNvSpPr>
            <p:nvPr/>
          </p:nvSpPr>
          <p:spPr bwMode="auto">
            <a:xfrm>
              <a:off x="410" y="-14"/>
              <a:ext cx="500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5921" tIns="47960" rIns="95921" bIns="47960">
              <a:spAutoFit/>
            </a:bodyPr>
            <a:lstStyle>
              <a:lvl1pPr defTabSz="9588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defTabSz="9588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defTabSz="9588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defTabSz="9588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defTabSz="9588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1400" b="1" dirty="0">
                  <a:solidFill>
                    <a:schemeClr val="tx2">
                      <a:lumMod val="50000"/>
                    </a:schemeClr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汉斯</a:t>
              </a:r>
              <a:r>
                <a:rPr lang="zh-CN" altLang="en-US" sz="1400" b="1" dirty="0">
                  <a:latin typeface="等线" panose="02010600030101010101" pitchFamily="2" charset="-122"/>
                  <a:ea typeface="等线" panose="02010600030101010101" pitchFamily="2" charset="-122"/>
                </a:rPr>
                <a:t>：</a:t>
              </a:r>
            </a:p>
          </p:txBody>
        </p:sp>
        <p:sp>
          <p:nvSpPr>
            <p:cNvPr id="39" name="Rectangle 15"/>
            <p:cNvSpPr>
              <a:spLocks noChangeArrowheads="1"/>
            </p:cNvSpPr>
            <p:nvPr/>
          </p:nvSpPr>
          <p:spPr bwMode="auto">
            <a:xfrm>
              <a:off x="410" y="208"/>
              <a:ext cx="1927" cy="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5921" tIns="47960" rIns="95921" bIns="47960">
              <a:spAutoFit/>
            </a:bodyPr>
            <a:lstStyle>
              <a:lvl1pPr defTabSz="9588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defTabSz="9588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defTabSz="9588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defTabSz="9588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defTabSz="9588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buClr>
                  <a:srgbClr val="0066FF"/>
                </a:buClr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身强力壮，吃苦耐劳，人缘</a:t>
              </a:r>
              <a:r>
                <a:rPr lang="zh-CN" altLang="en-US" sz="1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好，他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的方法</a:t>
              </a:r>
              <a:r>
                <a:rPr lang="zh-CN" altLang="en-US" sz="1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是？</a:t>
              </a:r>
              <a:endPara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40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72140170"/>
                </p:ext>
              </p:extLst>
            </p:nvPr>
          </p:nvGraphicFramePr>
          <p:xfrm>
            <a:off x="-109" y="-20"/>
            <a:ext cx="385" cy="4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7" r:id="rId6" imgW="523037" imgH="953719" progId="MS_ClipArt_Gallery.2">
                    <p:embed/>
                  </p:oleObj>
                </mc:Choice>
                <mc:Fallback>
                  <p:oleObj r:id="rId6" imgW="523037" imgH="953719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109" y="-20"/>
                          <a:ext cx="385" cy="4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707106082"/>
      </p:ext>
    </p:extLst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6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3048619"/>
              </p:ext>
            </p:extLst>
          </p:nvPr>
        </p:nvGraphicFramePr>
        <p:xfrm>
          <a:off x="8244408" y="2078602"/>
          <a:ext cx="576064" cy="834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r:id="rId4" imgW="1762049" imgH="1584655" progId="MS_ClipArt_Gallery.2">
                  <p:embed/>
                </p:oleObj>
              </mc:Choice>
              <mc:Fallback>
                <p:oleObj r:id="rId4" imgW="1762049" imgH="1584655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4408" y="2078602"/>
                        <a:ext cx="576064" cy="8348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4107427" y="305393"/>
            <a:ext cx="732324" cy="31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921" tIns="47960" rIns="95921" bIns="47960">
            <a:spAutoFit/>
          </a:bodyPr>
          <a:lstStyle>
            <a:lvl1pPr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比尔：</a:t>
            </a:r>
          </a:p>
        </p:txBody>
      </p:sp>
      <p:sp>
        <p:nvSpPr>
          <p:cNvPr id="46" name="Rectangle 4"/>
          <p:cNvSpPr>
            <a:spLocks noChangeArrowheads="1"/>
          </p:cNvSpPr>
          <p:nvPr/>
        </p:nvSpPr>
        <p:spPr bwMode="auto">
          <a:xfrm>
            <a:off x="4107427" y="827881"/>
            <a:ext cx="4858067" cy="1174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5921" tIns="47960" rIns="95921" bIns="47960">
            <a:spAutoFit/>
          </a:bodyPr>
          <a:lstStyle>
            <a:lvl1pPr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比尔的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水井管道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全部完工，水站正式开张。并向村里人承诺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水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便宜－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0.5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桶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全天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小时保证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供水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保证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水质干净，无污染。很快，本村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％以上的人家成了比尔水站的用户。比尔拥有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％的经营者利润</a:t>
            </a:r>
          </a:p>
        </p:txBody>
      </p:sp>
      <p:sp>
        <p:nvSpPr>
          <p:cNvPr id="47" name="Rectangle 5"/>
          <p:cNvSpPr>
            <a:spLocks noChangeArrowheads="1"/>
          </p:cNvSpPr>
          <p:nvPr/>
        </p:nvSpPr>
        <p:spPr bwMode="auto">
          <a:xfrm>
            <a:off x="178523" y="734248"/>
            <a:ext cx="3663950" cy="138951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5921" tIns="47960" rIns="95921" bIns="47960">
            <a:spAutoFit/>
          </a:bodyPr>
          <a:lstStyle>
            <a:lvl1pPr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汉斯马上做出反应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降价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－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0.3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桶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全家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齐出动，组成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了汉斯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摩托供水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车队，确保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小时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供水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给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水桶加盖，不进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灰尘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但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却只保住了不到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％的用户</a:t>
            </a:r>
          </a:p>
        </p:txBody>
      </p:sp>
      <p:sp>
        <p:nvSpPr>
          <p:cNvPr id="48" name="AutoShape 6"/>
          <p:cNvSpPr>
            <a:spLocks noChangeArrowheads="1"/>
          </p:cNvSpPr>
          <p:nvPr/>
        </p:nvSpPr>
        <p:spPr bwMode="auto">
          <a:xfrm>
            <a:off x="1500113" y="2222496"/>
            <a:ext cx="4936974" cy="767628"/>
          </a:xfrm>
          <a:prstGeom prst="downArrow">
            <a:avLst>
              <a:gd name="adj1" fmla="val 50556"/>
              <a:gd name="adj2" fmla="val 62528"/>
            </a:avLst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5921" tIns="47960" rIns="95921" bIns="47960" anchor="ctr">
            <a:spAutoFit/>
          </a:bodyPr>
          <a:lstStyle>
            <a:lvl1pPr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Clr>
                <a:schemeClr val="tx1"/>
              </a:buClr>
              <a:buFont typeface="Times(Europe)" pitchFamily="2" charset="-122"/>
              <a:buNone/>
            </a:pPr>
            <a:r>
              <a:rPr lang="zh-CN" altLang="en-US" sz="1400" b="1">
                <a:latin typeface="微软雅黑" panose="020B0503020204020204" pitchFamily="34" charset="-122"/>
                <a:ea typeface="微软雅黑" panose="020B0503020204020204" pitchFamily="34" charset="-122"/>
              </a:rPr>
              <a:t>价格战、服务战、口水战</a:t>
            </a:r>
            <a:r>
              <a:rPr lang="en-US" altLang="zh-CN" sz="1400" b="1">
                <a:latin typeface="微软雅黑" panose="020B0503020204020204" pitchFamily="34" charset="-122"/>
                <a:ea typeface="微软雅黑" panose="020B0503020204020204" pitchFamily="34" charset="-122"/>
              </a:rPr>
              <a:t>·····</a:t>
            </a:r>
            <a:r>
              <a:rPr lang="zh-CN" altLang="en-US" sz="1400" b="1">
                <a:latin typeface="微软雅黑" panose="020B0503020204020204" pitchFamily="34" charset="-122"/>
                <a:ea typeface="微软雅黑" panose="020B0503020204020204" pitchFamily="34" charset="-122"/>
              </a:rPr>
              <a:t>竞争不断升级，一年后</a:t>
            </a:r>
          </a:p>
        </p:txBody>
      </p:sp>
      <p:sp>
        <p:nvSpPr>
          <p:cNvPr id="49" name="Rectangle 7"/>
          <p:cNvSpPr>
            <a:spLocks noChangeArrowheads="1"/>
          </p:cNvSpPr>
          <p:nvPr/>
        </p:nvSpPr>
        <p:spPr bwMode="auto">
          <a:xfrm>
            <a:off x="191223" y="2989778"/>
            <a:ext cx="3638550" cy="746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5921" tIns="47960" rIns="95921" bIns="47960">
            <a:spAutoFit/>
          </a:bodyPr>
          <a:lstStyle>
            <a:lvl1pPr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汉斯和他的家人疲惫不堪，但客户的数量仍旧在逐渐减少。卖水挣来的钱还不够支付摩托车的油钱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......</a:t>
            </a:r>
          </a:p>
        </p:txBody>
      </p:sp>
      <p:sp>
        <p:nvSpPr>
          <p:cNvPr id="50" name="Rectangle 8"/>
          <p:cNvSpPr>
            <a:spLocks noChangeArrowheads="1"/>
          </p:cNvSpPr>
          <p:nvPr/>
        </p:nvSpPr>
        <p:spPr bwMode="auto">
          <a:xfrm>
            <a:off x="4107427" y="2990124"/>
            <a:ext cx="4860925" cy="746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5921" tIns="47960" rIns="95921" bIns="47960">
            <a:spAutoFit/>
          </a:bodyPr>
          <a:lstStyle>
            <a:lvl1pPr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比尔组织了专业队伍，并逐步将水管接进每个农户的家里，每桶水仅收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0.2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元，但因用水方便且价格低廉，村民用水量剧增，汉斯利润可观，且非常逍遥</a:t>
            </a:r>
          </a:p>
        </p:txBody>
      </p:sp>
      <p:sp>
        <p:nvSpPr>
          <p:cNvPr id="51" name="AutoShape 9"/>
          <p:cNvSpPr>
            <a:spLocks noChangeArrowheads="1"/>
          </p:cNvSpPr>
          <p:nvPr/>
        </p:nvSpPr>
        <p:spPr bwMode="auto">
          <a:xfrm>
            <a:off x="1626489" y="3735903"/>
            <a:ext cx="4802522" cy="414991"/>
          </a:xfrm>
          <a:prstGeom prst="downArrow">
            <a:avLst>
              <a:gd name="adj1" fmla="val 50019"/>
              <a:gd name="adj2" fmla="val 50000"/>
            </a:avLst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5921" tIns="47960" rIns="95921" bIns="47960" anchor="ctr">
            <a:spAutoFit/>
          </a:bodyPr>
          <a:lstStyle>
            <a:lvl1pPr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Clr>
                <a:schemeClr val="tx1"/>
              </a:buClr>
              <a:buFont typeface="Times(Europe)" pitchFamily="2" charset="-122"/>
              <a:buNone/>
            </a:pPr>
            <a:r>
              <a:rPr lang="zh-CN" altLang="en-US" sz="1400" b="1">
                <a:latin typeface="微软雅黑" panose="020B0503020204020204" pitchFamily="34" charset="-122"/>
                <a:ea typeface="微软雅黑" panose="020B0503020204020204" pitchFamily="34" charset="-122"/>
              </a:rPr>
              <a:t>现在</a:t>
            </a:r>
          </a:p>
        </p:txBody>
      </p:sp>
      <p:sp>
        <p:nvSpPr>
          <p:cNvPr id="52" name="Rectangle 10"/>
          <p:cNvSpPr>
            <a:spLocks noChangeArrowheads="1"/>
          </p:cNvSpPr>
          <p:nvPr/>
        </p:nvSpPr>
        <p:spPr bwMode="auto">
          <a:xfrm>
            <a:off x="191223" y="4161837"/>
            <a:ext cx="3705225" cy="958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>
            <a:lvl1pPr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据说汉斯在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郑州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火车站摆了个卖茶叶蛋的摊子，其他家人则在公路边做起了“摩的一族”，或是给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公司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做搬运工，十分辛苦，勉强维持生计</a:t>
            </a:r>
          </a:p>
        </p:txBody>
      </p:sp>
      <p:sp>
        <p:nvSpPr>
          <p:cNvPr id="53" name="Rectangle 11"/>
          <p:cNvSpPr>
            <a:spLocks noChangeArrowheads="1"/>
          </p:cNvSpPr>
          <p:nvPr/>
        </p:nvSpPr>
        <p:spPr bwMode="auto">
          <a:xfrm>
            <a:off x="4207756" y="4149574"/>
            <a:ext cx="4757738" cy="958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>
            <a:lvl1pPr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比尔承包了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郑州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自来水公司，并在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开封、洛阳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等地的自来水公司拥有股份，成为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河南省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著名的私营企业家，据说最近还承担了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公司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某区域代理业务，进入跨行业经营，生意越做越顺</a:t>
            </a:r>
          </a:p>
        </p:txBody>
      </p:sp>
      <p:sp>
        <p:nvSpPr>
          <p:cNvPr id="54" name="Rectangle 12"/>
          <p:cNvSpPr>
            <a:spLocks noChangeArrowheads="1"/>
          </p:cNvSpPr>
          <p:nvPr/>
        </p:nvSpPr>
        <p:spPr bwMode="auto">
          <a:xfrm>
            <a:off x="683841" y="323218"/>
            <a:ext cx="732324" cy="31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921" tIns="47960" rIns="95921" bIns="47960">
            <a:spAutoFit/>
          </a:bodyPr>
          <a:lstStyle>
            <a:lvl1pPr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汉斯：</a:t>
            </a:r>
          </a:p>
        </p:txBody>
      </p:sp>
      <p:graphicFrame>
        <p:nvGraphicFramePr>
          <p:cNvPr id="5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8609641"/>
              </p:ext>
            </p:extLst>
          </p:nvPr>
        </p:nvGraphicFramePr>
        <p:xfrm>
          <a:off x="233639" y="2184290"/>
          <a:ext cx="612029" cy="780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r:id="rId6" imgW="523037" imgH="953719" progId="MS_ClipArt_Gallery.2">
                  <p:embed/>
                </p:oleObj>
              </mc:Choice>
              <mc:Fallback>
                <p:oleObj r:id="rId6" imgW="523037" imgH="953719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39" y="2184290"/>
                        <a:ext cx="612029" cy="7809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Tm="0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857880" y="200199"/>
            <a:ext cx="6378416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案例启示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 Placeholder 12"/>
          <p:cNvSpPr txBox="1"/>
          <p:nvPr/>
        </p:nvSpPr>
        <p:spPr>
          <a:xfrm>
            <a:off x="179512" y="813597"/>
            <a:ext cx="8496944" cy="429994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buFont typeface="Wingdings" panose="05000000000000000000" pitchFamily="2" charset="2"/>
            </a:pPr>
            <a:r>
              <a:rPr lang="en-US" altLang="zh-CN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、思路</a:t>
            </a:r>
            <a:r>
              <a:rPr lang="zh-CN" altLang="en-US" sz="2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决定出路</a:t>
            </a:r>
          </a:p>
          <a:p>
            <a:pPr algn="ctr">
              <a:lnSpc>
                <a:spcPct val="150000"/>
              </a:lnSpc>
              <a:buFont typeface="Wingdings" panose="05000000000000000000" pitchFamily="2" charset="2"/>
            </a:pPr>
            <a:r>
              <a:rPr lang="en-US" altLang="zh-CN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、目标</a:t>
            </a:r>
            <a:r>
              <a:rPr lang="zh-CN" altLang="en-US" sz="2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决定高度</a:t>
            </a:r>
          </a:p>
          <a:p>
            <a:pPr algn="ctr">
              <a:lnSpc>
                <a:spcPct val="150000"/>
              </a:lnSpc>
              <a:buFont typeface="Wingdings" panose="05000000000000000000" pitchFamily="2" charset="2"/>
            </a:pPr>
            <a:r>
              <a:rPr lang="en-US" altLang="zh-CN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、态度</a:t>
            </a:r>
            <a:r>
              <a:rPr lang="zh-CN" altLang="en-US" sz="2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决定深度</a:t>
            </a:r>
          </a:p>
          <a:p>
            <a:pPr algn="ctr">
              <a:lnSpc>
                <a:spcPct val="150000"/>
              </a:lnSpc>
              <a:buFont typeface="Wingdings" panose="05000000000000000000" pitchFamily="2" charset="2"/>
            </a:pPr>
            <a:r>
              <a:rPr lang="en-US" altLang="zh-CN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、心动</a:t>
            </a:r>
            <a:r>
              <a:rPr lang="zh-CN" altLang="en-US" sz="2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不如行动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24447578"/>
      </p:ext>
    </p:extLst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857880" y="200199"/>
            <a:ext cx="6378416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后记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 Placeholder 12"/>
          <p:cNvSpPr txBox="1"/>
          <p:nvPr/>
        </p:nvSpPr>
        <p:spPr>
          <a:xfrm>
            <a:off x="857880" y="840810"/>
            <a:ext cx="7272808" cy="429994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任何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事都需要有一个时间的限制，不然再好的计划也只是空谈，所以我们要制定计划，让我们来驾驭时间，而不是任凭时间从我们的指缝中溜走。在实际学习工作中我们应该准备一些小卡片，记下要办的事宜，去做相对应的事，最重要的事。给自己以时间压力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现代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管理学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对职业人有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三种基本要求，分别是：领导力、管理力、执行力。伟人和空想家的最大差别便是，空想家只懂得想，却从来没有做过。我们作为一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名职业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人，时刻要注意执行力的培养和践行。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6"/>
          <p:cNvGrpSpPr/>
          <p:nvPr/>
        </p:nvGrpSpPr>
        <p:grpSpPr bwMode="auto">
          <a:xfrm flipV="1">
            <a:off x="885276" y="771550"/>
            <a:ext cx="1935163" cy="506413"/>
            <a:chOff x="0" y="0"/>
            <a:chExt cx="1935168" cy="506624"/>
          </a:xfrm>
          <a:solidFill>
            <a:schemeClr val="accent2"/>
          </a:solidFill>
        </p:grpSpPr>
        <p:sp>
          <p:nvSpPr>
            <p:cNvPr id="5" name="圆角矩形 37"/>
            <p:cNvSpPr>
              <a:spLocks noChangeArrowheads="1"/>
            </p:cNvSpPr>
            <p:nvPr/>
          </p:nvSpPr>
          <p:spPr bwMode="auto">
            <a:xfrm>
              <a:off x="0" y="73989"/>
              <a:ext cx="1935168" cy="432635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BABABA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6" name="等腰三角形 38"/>
            <p:cNvSpPr>
              <a:spLocks noChangeArrowheads="1"/>
            </p:cNvSpPr>
            <p:nvPr/>
          </p:nvSpPr>
          <p:spPr bwMode="auto">
            <a:xfrm>
              <a:off x="902659" y="0"/>
              <a:ext cx="129852" cy="9522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BABABA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1298859" y="793353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关于时间</a:t>
            </a:r>
            <a:endParaRPr lang="zh-CN" altLang="en-US" dirty="0"/>
          </a:p>
        </p:txBody>
      </p:sp>
      <p:grpSp>
        <p:nvGrpSpPr>
          <p:cNvPr id="8" name="组合 36"/>
          <p:cNvGrpSpPr/>
          <p:nvPr/>
        </p:nvGrpSpPr>
        <p:grpSpPr bwMode="auto">
          <a:xfrm flipV="1">
            <a:off x="886584" y="2990781"/>
            <a:ext cx="1935163" cy="506413"/>
            <a:chOff x="0" y="0"/>
            <a:chExt cx="1935168" cy="506624"/>
          </a:xfrm>
          <a:solidFill>
            <a:schemeClr val="accent2"/>
          </a:solidFill>
        </p:grpSpPr>
        <p:sp>
          <p:nvSpPr>
            <p:cNvPr id="9" name="圆角矩形 37"/>
            <p:cNvSpPr>
              <a:spLocks noChangeArrowheads="1"/>
            </p:cNvSpPr>
            <p:nvPr/>
          </p:nvSpPr>
          <p:spPr bwMode="auto">
            <a:xfrm>
              <a:off x="0" y="73989"/>
              <a:ext cx="1935168" cy="432635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BABABA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" name="等腰三角形 38"/>
            <p:cNvSpPr>
              <a:spLocks noChangeArrowheads="1"/>
            </p:cNvSpPr>
            <p:nvPr/>
          </p:nvSpPr>
          <p:spPr bwMode="auto">
            <a:xfrm>
              <a:off x="902659" y="0"/>
              <a:ext cx="129852" cy="9522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BABABA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7" name="矩形 6"/>
          <p:cNvSpPr/>
          <p:nvPr/>
        </p:nvSpPr>
        <p:spPr>
          <a:xfrm>
            <a:off x="1179435" y="3047389"/>
            <a:ext cx="1346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关于执行力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61662964"/>
      </p:ext>
    </p:extLst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6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21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857880" y="200199"/>
            <a:ext cx="6378416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后记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 Placeholder 12"/>
          <p:cNvSpPr txBox="1"/>
          <p:nvPr/>
        </p:nvSpPr>
        <p:spPr>
          <a:xfrm>
            <a:off x="857880" y="840810"/>
            <a:ext cx="7272808" cy="429994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endParaRPr lang="en-US" altLang="zh-CN" sz="1800" b="1" dirty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很多的事要专心的去做，学会复杂的事简单去做，对主要的事和重要的事优先解决；简单的事要认真去做。要让自己投入其中，学会专注于每件事，将其解决好。当你专注于一件事时，你会发现一切都变得很清晰、很简单，做起来得心应手。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当中我们会接触到一些新的事务和新的想法，用笔记本把它记下来加以体会。在执行某个事的过程汇总发现不足应该及时改正，改进方式和方法，这样个人能力才会得到提高，同时新的标准就要重新开始确定了</a:t>
            </a:r>
          </a:p>
        </p:txBody>
      </p:sp>
      <p:grpSp>
        <p:nvGrpSpPr>
          <p:cNvPr id="4" name="组合 36"/>
          <p:cNvGrpSpPr/>
          <p:nvPr/>
        </p:nvGrpSpPr>
        <p:grpSpPr bwMode="auto">
          <a:xfrm flipV="1">
            <a:off x="857880" y="783609"/>
            <a:ext cx="1935163" cy="506413"/>
            <a:chOff x="0" y="0"/>
            <a:chExt cx="1935168" cy="506624"/>
          </a:xfrm>
          <a:solidFill>
            <a:schemeClr val="accent2"/>
          </a:solidFill>
        </p:grpSpPr>
        <p:sp>
          <p:nvSpPr>
            <p:cNvPr id="5" name="圆角矩形 37"/>
            <p:cNvSpPr>
              <a:spLocks noChangeArrowheads="1"/>
            </p:cNvSpPr>
            <p:nvPr/>
          </p:nvSpPr>
          <p:spPr bwMode="auto">
            <a:xfrm>
              <a:off x="0" y="73989"/>
              <a:ext cx="1935168" cy="432635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BABABA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6" name="等腰三角形 38"/>
            <p:cNvSpPr>
              <a:spLocks noChangeArrowheads="1"/>
            </p:cNvSpPr>
            <p:nvPr/>
          </p:nvSpPr>
          <p:spPr bwMode="auto">
            <a:xfrm>
              <a:off x="902659" y="0"/>
              <a:ext cx="129852" cy="9522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BABABA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1271463" y="79397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关于专注</a:t>
            </a:r>
            <a:endParaRPr lang="zh-CN" altLang="en-US" dirty="0"/>
          </a:p>
        </p:txBody>
      </p:sp>
      <p:grpSp>
        <p:nvGrpSpPr>
          <p:cNvPr id="8" name="组合 36"/>
          <p:cNvGrpSpPr/>
          <p:nvPr/>
        </p:nvGrpSpPr>
        <p:grpSpPr bwMode="auto">
          <a:xfrm flipV="1">
            <a:off x="857879" y="2688476"/>
            <a:ext cx="1935163" cy="506413"/>
            <a:chOff x="0" y="0"/>
            <a:chExt cx="1935168" cy="506624"/>
          </a:xfrm>
          <a:solidFill>
            <a:schemeClr val="accent2"/>
          </a:solidFill>
        </p:grpSpPr>
        <p:sp>
          <p:nvSpPr>
            <p:cNvPr id="9" name="圆角矩形 37"/>
            <p:cNvSpPr>
              <a:spLocks noChangeArrowheads="1"/>
            </p:cNvSpPr>
            <p:nvPr/>
          </p:nvSpPr>
          <p:spPr bwMode="auto">
            <a:xfrm>
              <a:off x="0" y="73989"/>
              <a:ext cx="1935168" cy="432635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BABABA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" name="等腰三角形 38"/>
            <p:cNvSpPr>
              <a:spLocks noChangeArrowheads="1"/>
            </p:cNvSpPr>
            <p:nvPr/>
          </p:nvSpPr>
          <p:spPr bwMode="auto">
            <a:xfrm>
              <a:off x="902659" y="0"/>
              <a:ext cx="129852" cy="9522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BABABA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1265051" y="2698839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关于改进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47913085"/>
      </p:ext>
    </p:extLst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6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21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611560" y="429469"/>
            <a:ext cx="2256285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r>
              <a:rPr lang="en-US" altLang="zh-CN" b="1" dirty="0" smtClean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en-GB" sz="1800" b="1" dirty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738572" y="1059582"/>
            <a:ext cx="7649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组合 44"/>
          <p:cNvGrpSpPr/>
          <p:nvPr/>
        </p:nvGrpSpPr>
        <p:grpSpPr>
          <a:xfrm>
            <a:off x="2339753" y="1419622"/>
            <a:ext cx="894259" cy="489631"/>
            <a:chOff x="2215144" y="927951"/>
            <a:chExt cx="1244730" cy="897673"/>
          </a:xfrm>
        </p:grpSpPr>
        <p:sp>
          <p:nvSpPr>
            <p:cNvPr id="46" name="平行四边形 45"/>
            <p:cNvSpPr/>
            <p:nvPr/>
          </p:nvSpPr>
          <p:spPr>
            <a:xfrm>
              <a:off x="2215144" y="982844"/>
              <a:ext cx="1120898" cy="842780"/>
            </a:xfrm>
            <a:prstGeom prst="parallelogram">
              <a:avLst>
                <a:gd name="adj" fmla="val 48207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47" name="文本框 9"/>
            <p:cNvSpPr txBox="1"/>
            <p:nvPr/>
          </p:nvSpPr>
          <p:spPr>
            <a:xfrm>
              <a:off x="2393075" y="927951"/>
              <a:ext cx="1066799" cy="8165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2339753" y="2099236"/>
            <a:ext cx="894259" cy="504163"/>
            <a:chOff x="2215144" y="1952311"/>
            <a:chExt cx="1244730" cy="924318"/>
          </a:xfrm>
        </p:grpSpPr>
        <p:sp>
          <p:nvSpPr>
            <p:cNvPr id="49" name="平行四边形 48"/>
            <p:cNvSpPr/>
            <p:nvPr/>
          </p:nvSpPr>
          <p:spPr>
            <a:xfrm>
              <a:off x="2215144" y="2033848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50" name="文本框 10"/>
            <p:cNvSpPr txBox="1"/>
            <p:nvPr/>
          </p:nvSpPr>
          <p:spPr>
            <a:xfrm>
              <a:off x="2393075" y="1952311"/>
              <a:ext cx="1066799" cy="816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2339753" y="2801084"/>
            <a:ext cx="894259" cy="496081"/>
            <a:chOff x="2215144" y="3018134"/>
            <a:chExt cx="1244730" cy="909499"/>
          </a:xfrm>
        </p:grpSpPr>
        <p:sp>
          <p:nvSpPr>
            <p:cNvPr id="52" name="平行四边形 51"/>
            <p:cNvSpPr/>
            <p:nvPr/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53" name="文本框 11"/>
            <p:cNvSpPr txBox="1"/>
            <p:nvPr/>
          </p:nvSpPr>
          <p:spPr>
            <a:xfrm>
              <a:off x="2393075" y="3018134"/>
              <a:ext cx="1066799" cy="8165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03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2339753" y="3483574"/>
            <a:ext cx="894259" cy="508134"/>
            <a:chOff x="2215144" y="4047039"/>
            <a:chExt cx="1244730" cy="931598"/>
          </a:xfrm>
        </p:grpSpPr>
        <p:sp>
          <p:nvSpPr>
            <p:cNvPr id="55" name="平行四边形 54"/>
            <p:cNvSpPr/>
            <p:nvPr/>
          </p:nvSpPr>
          <p:spPr>
            <a:xfrm>
              <a:off x="2215144" y="4135856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56" name="文本框 12"/>
            <p:cNvSpPr txBox="1"/>
            <p:nvPr/>
          </p:nvSpPr>
          <p:spPr>
            <a:xfrm>
              <a:off x="2393075" y="4047039"/>
              <a:ext cx="1066799" cy="816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04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3019006" y="1432933"/>
            <a:ext cx="3857250" cy="459690"/>
            <a:chOff x="4315150" y="953426"/>
            <a:chExt cx="3857250" cy="540057"/>
          </a:xfrm>
        </p:grpSpPr>
        <p:sp>
          <p:nvSpPr>
            <p:cNvPr id="61" name="矩形 60"/>
            <p:cNvSpPr/>
            <p:nvPr/>
          </p:nvSpPr>
          <p:spPr>
            <a:xfrm>
              <a:off x="4841196" y="1036090"/>
              <a:ext cx="3115180" cy="406783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en-US" altLang="zh-CN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PDCA</a:t>
              </a:r>
              <a:r>
                <a:rPr lang="zh-CN" alt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的含义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2" name="平行四边形 61"/>
            <p:cNvSpPr/>
            <p:nvPr/>
          </p:nvSpPr>
          <p:spPr>
            <a:xfrm>
              <a:off x="4315150" y="953426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3019006" y="2127086"/>
            <a:ext cx="3857250" cy="459690"/>
            <a:chOff x="4315150" y="1647579"/>
            <a:chExt cx="3857250" cy="540057"/>
          </a:xfrm>
        </p:grpSpPr>
        <p:sp>
          <p:nvSpPr>
            <p:cNvPr id="64" name="矩形 63"/>
            <p:cNvSpPr/>
            <p:nvPr/>
          </p:nvSpPr>
          <p:spPr>
            <a:xfrm>
              <a:off x="4841196" y="1730243"/>
              <a:ext cx="3115180" cy="406783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PDCA</a:t>
              </a: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计划循环法的基本内容</a:t>
              </a:r>
            </a:p>
          </p:txBody>
        </p:sp>
        <p:sp>
          <p:nvSpPr>
            <p:cNvPr id="65" name="平行四边形 64"/>
            <p:cNvSpPr/>
            <p:nvPr/>
          </p:nvSpPr>
          <p:spPr>
            <a:xfrm>
              <a:off x="4315150" y="1647579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3019006" y="2821238"/>
            <a:ext cx="3857250" cy="459690"/>
            <a:chOff x="4315150" y="2341731"/>
            <a:chExt cx="3857250" cy="540057"/>
          </a:xfrm>
        </p:grpSpPr>
        <p:sp>
          <p:nvSpPr>
            <p:cNvPr id="67" name="矩形 66"/>
            <p:cNvSpPr/>
            <p:nvPr/>
          </p:nvSpPr>
          <p:spPr>
            <a:xfrm>
              <a:off x="4841196" y="2424395"/>
              <a:ext cx="3218257" cy="406783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PDCA</a:t>
              </a: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经典</a:t>
              </a:r>
              <a:r>
                <a:rPr lang="zh-CN" alt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案例剖析</a:t>
              </a:r>
              <a:endParaRPr lang="en-GB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8" name="平行四边形 67"/>
            <p:cNvSpPr/>
            <p:nvPr/>
          </p:nvSpPr>
          <p:spPr>
            <a:xfrm>
              <a:off x="4315150" y="2341731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3019006" y="3515391"/>
            <a:ext cx="3857250" cy="459690"/>
            <a:chOff x="4315150" y="3035884"/>
            <a:chExt cx="3857250" cy="540057"/>
          </a:xfrm>
        </p:grpSpPr>
        <p:sp>
          <p:nvSpPr>
            <p:cNvPr id="70" name="矩形 69"/>
            <p:cNvSpPr/>
            <p:nvPr/>
          </p:nvSpPr>
          <p:spPr>
            <a:xfrm>
              <a:off x="4841196" y="3118548"/>
              <a:ext cx="2827147" cy="406783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问题思考</a:t>
              </a:r>
              <a:endParaRPr lang="en-GB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1" name="平行四边形 70"/>
            <p:cNvSpPr/>
            <p:nvPr/>
          </p:nvSpPr>
          <p:spPr>
            <a:xfrm>
              <a:off x="4315150" y="3035884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7956376" y="490833"/>
            <a:ext cx="432048" cy="432834"/>
            <a:chOff x="6084168" y="1274820"/>
            <a:chExt cx="432048" cy="432834"/>
          </a:xfrm>
        </p:grpSpPr>
        <p:sp>
          <p:nvSpPr>
            <p:cNvPr id="35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6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6660232" y="491226"/>
            <a:ext cx="432048" cy="432048"/>
            <a:chOff x="4788024" y="1275213"/>
            <a:chExt cx="432048" cy="432048"/>
          </a:xfrm>
        </p:grpSpPr>
        <p:sp>
          <p:nvSpPr>
            <p:cNvPr id="38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9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7308304" y="490833"/>
            <a:ext cx="432833" cy="432834"/>
            <a:chOff x="5436096" y="1274820"/>
            <a:chExt cx="432833" cy="432834"/>
          </a:xfrm>
        </p:grpSpPr>
        <p:sp>
          <p:nvSpPr>
            <p:cNvPr id="41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2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5364088" y="490833"/>
            <a:ext cx="432833" cy="432834"/>
            <a:chOff x="3491880" y="1274820"/>
            <a:chExt cx="432833" cy="432834"/>
          </a:xfrm>
        </p:grpSpPr>
        <p:sp>
          <p:nvSpPr>
            <p:cNvPr id="75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6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6012160" y="490833"/>
            <a:ext cx="432833" cy="432834"/>
            <a:chOff x="4139952" y="1274820"/>
            <a:chExt cx="432833" cy="432834"/>
          </a:xfrm>
        </p:grpSpPr>
        <p:sp>
          <p:nvSpPr>
            <p:cNvPr id="78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9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857880" y="200199"/>
            <a:ext cx="6378416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后记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 Placeholder 12"/>
          <p:cNvSpPr txBox="1"/>
          <p:nvPr/>
        </p:nvSpPr>
        <p:spPr>
          <a:xfrm>
            <a:off x="857880" y="840810"/>
            <a:ext cx="7272808" cy="429994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r>
              <a:rPr lang="zh-CN" altLang="en-US" sz="18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800" b="1" dirty="0" smtClean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endParaRPr lang="en-US" altLang="zh-CN" sz="18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r>
              <a:rPr lang="zh-CN" altLang="en-US" sz="1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</a:t>
            </a:r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根据自身岗位职责及</a:t>
            </a:r>
            <a:r>
              <a:rPr lang="en-US" altLang="zh-CN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PDCA</a:t>
            </a:r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循环方法，结合日常工作，自我剖析。</a:t>
            </a: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6"/>
          <p:cNvGrpSpPr/>
          <p:nvPr/>
        </p:nvGrpSpPr>
        <p:grpSpPr bwMode="auto">
          <a:xfrm flipV="1">
            <a:off x="857880" y="783609"/>
            <a:ext cx="1935163" cy="506413"/>
            <a:chOff x="0" y="0"/>
            <a:chExt cx="1935168" cy="506624"/>
          </a:xfrm>
          <a:solidFill>
            <a:schemeClr val="accent2"/>
          </a:solidFill>
        </p:grpSpPr>
        <p:sp>
          <p:nvSpPr>
            <p:cNvPr id="5" name="圆角矩形 37"/>
            <p:cNvSpPr>
              <a:spLocks noChangeArrowheads="1"/>
            </p:cNvSpPr>
            <p:nvPr/>
          </p:nvSpPr>
          <p:spPr bwMode="auto">
            <a:xfrm>
              <a:off x="0" y="73989"/>
              <a:ext cx="1935168" cy="432635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BABABA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6" name="等腰三角形 38"/>
            <p:cNvSpPr>
              <a:spLocks noChangeArrowheads="1"/>
            </p:cNvSpPr>
            <p:nvPr/>
          </p:nvSpPr>
          <p:spPr bwMode="auto">
            <a:xfrm>
              <a:off x="902659" y="0"/>
              <a:ext cx="129852" cy="9522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BABABA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1271463" y="79397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思考</a:t>
            </a: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42734195"/>
      </p:ext>
    </p:extLst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6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-19339" y="8174"/>
            <a:ext cx="9144000" cy="317481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1703543" y="1343441"/>
            <a:ext cx="5388728" cy="504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汇报完毕  感谢观看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8633370" y="4620835"/>
            <a:ext cx="432048" cy="432834"/>
            <a:chOff x="6084168" y="1274820"/>
            <a:chExt cx="432048" cy="432834"/>
          </a:xfrm>
        </p:grpSpPr>
        <p:sp>
          <p:nvSpPr>
            <p:cNvPr id="50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7337226" y="4621228"/>
            <a:ext cx="432048" cy="432048"/>
            <a:chOff x="4788024" y="1275213"/>
            <a:chExt cx="432048" cy="432048"/>
          </a:xfrm>
        </p:grpSpPr>
        <p:sp>
          <p:nvSpPr>
            <p:cNvPr id="53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4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7985298" y="4620835"/>
            <a:ext cx="432833" cy="432834"/>
            <a:chOff x="5436096" y="1274820"/>
            <a:chExt cx="432833" cy="432834"/>
          </a:xfrm>
        </p:grpSpPr>
        <p:sp>
          <p:nvSpPr>
            <p:cNvPr id="56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7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6041082" y="4620835"/>
            <a:ext cx="432833" cy="432834"/>
            <a:chOff x="3491880" y="1274820"/>
            <a:chExt cx="432833" cy="432834"/>
          </a:xfrm>
        </p:grpSpPr>
        <p:sp>
          <p:nvSpPr>
            <p:cNvPr id="59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0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6689154" y="4620835"/>
            <a:ext cx="432833" cy="432834"/>
            <a:chOff x="4139952" y="1274820"/>
            <a:chExt cx="432833" cy="432834"/>
          </a:xfrm>
        </p:grpSpPr>
        <p:sp>
          <p:nvSpPr>
            <p:cNvPr id="62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5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PDCA</a:t>
            </a: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含义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 Placeholder 12"/>
          <p:cNvSpPr txBox="1"/>
          <p:nvPr/>
        </p:nvSpPr>
        <p:spPr>
          <a:xfrm>
            <a:off x="835060" y="843558"/>
            <a:ext cx="7625372" cy="4176464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altLang="zh-CN" sz="16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PDCA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 英语单词</a:t>
            </a:r>
            <a:r>
              <a:rPr lang="en-US" altLang="zh-CN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Plan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（计划）、</a:t>
            </a:r>
            <a:r>
              <a:rPr lang="en-US" altLang="zh-CN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（执行）、</a:t>
            </a:r>
            <a:r>
              <a:rPr lang="en-US" altLang="zh-CN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Check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（检查）和</a:t>
            </a:r>
            <a:r>
              <a:rPr lang="en-US" altLang="zh-CN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Action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（行动）的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首字母缩写，它最早由美国质量管理专家戴明提出来的，所以又称为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“戴明环”。</a:t>
            </a: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6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PDCA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的基本原理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，是做任何一项工作，首先要有设想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，再根据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设想提出工作计划；然后按照计划规定去执行、检查和总结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；最后对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总结检查的结果进行处理，成功的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经验进行适当的推广和标准化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；失败的教训加以总结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，最后通过进一步的工作循环，逐步提高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水平，把工作越做越好，这也是做好所有工作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的一般规律。</a:t>
            </a: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835060" y="843558"/>
            <a:ext cx="3888432" cy="4594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</a:t>
            </a:r>
            <a:r>
              <a:rPr lang="en-US" altLang="zh-CN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PDCA</a:t>
            </a:r>
            <a:r>
              <a:rPr lang="zh-CN" altLang="en-US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来源</a:t>
            </a:r>
          </a:p>
        </p:txBody>
      </p:sp>
      <p:sp>
        <p:nvSpPr>
          <p:cNvPr id="48" name="矩形 47"/>
          <p:cNvSpPr/>
          <p:nvPr/>
        </p:nvSpPr>
        <p:spPr>
          <a:xfrm>
            <a:off x="835060" y="2472382"/>
            <a:ext cx="3888432" cy="4594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</a:t>
            </a:r>
            <a:r>
              <a:rPr lang="en-US" altLang="zh-CN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PDCA</a:t>
            </a:r>
            <a:r>
              <a:rPr lang="zh-CN" altLang="en-US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说明</a:t>
            </a:r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1"/>
      <p:bldP spid="3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7" grpId="0" animBg="1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857880" y="200199"/>
            <a:ext cx="6378416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PDCA</a:t>
            </a: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计划循环法的基本内容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 Placeholder 12"/>
          <p:cNvSpPr txBox="1"/>
          <p:nvPr/>
        </p:nvSpPr>
        <p:spPr>
          <a:xfrm>
            <a:off x="539552" y="843558"/>
            <a:ext cx="8496944" cy="396044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altLang="zh-CN" sz="11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</a:pPr>
            <a:r>
              <a:rPr lang="zh-CN" altLang="en-US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endParaRPr lang="en-US" altLang="zh-CN" sz="1600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</a:pPr>
            <a:r>
              <a:rPr lang="en-US" altLang="zh-CN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11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</a:pPr>
            <a:r>
              <a:rPr lang="en-US" altLang="zh-CN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首先：计划是科学工作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方法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的第</a:t>
            </a:r>
            <a:r>
              <a:rPr lang="en-US" altLang="zh-CN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步。</a:t>
            </a: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lvl="1">
              <a:lnSpc>
                <a:spcPct val="200000"/>
              </a:lnSpc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无论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你做什么，首先要制定工作计划，计划可以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是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计划、周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计划、月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计划等，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也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可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lvl="1">
              <a:lnSpc>
                <a:spcPct val="20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以针对某件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工作制定具体的计划。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lvl="1">
              <a:lnSpc>
                <a:spcPct val="20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其次：明确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所要解决的问题或所要实现的目标，并提出实现目标的措施或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方法。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lvl="1">
              <a:lnSpc>
                <a:spcPct val="200000"/>
              </a:lnSpc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如何制定好计划，可参照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6W2H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方法。</a:t>
            </a:r>
            <a:endParaRPr lang="en-US" altLang="zh-CN" sz="14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lvl="1">
              <a:lnSpc>
                <a:spcPct val="150000"/>
              </a:lnSpc>
            </a:pPr>
            <a:r>
              <a:rPr lang="zh-CN" altLang="en-US" sz="1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1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zh-CN" altLang="en-US" sz="1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755576" y="1637988"/>
            <a:ext cx="7488832" cy="451685"/>
          </a:xfrm>
          <a:prstGeom prst="roundRect">
            <a:avLst>
              <a:gd name="adj" fmla="val 20638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阶段：制订计划（</a:t>
            </a:r>
            <a:r>
              <a:rPr lang="en-US" altLang="zh-CN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），包括确定工作目标和工作计划等内容</a:t>
            </a:r>
          </a:p>
        </p:txBody>
      </p:sp>
      <p:sp>
        <p:nvSpPr>
          <p:cNvPr id="7" name="矩形 6"/>
          <p:cNvSpPr/>
          <p:nvPr/>
        </p:nvSpPr>
        <p:spPr>
          <a:xfrm>
            <a:off x="755576" y="816198"/>
            <a:ext cx="3888432" cy="4594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一、</a:t>
            </a:r>
            <a:r>
              <a:rPr lang="en-US" altLang="zh-CN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PDCA</a:t>
            </a:r>
            <a:r>
              <a:rPr lang="zh-CN" altLang="en-US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四个阶段的工作循环 </a:t>
            </a:r>
            <a:endParaRPr lang="en-US" altLang="zh-CN" b="1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60165143"/>
      </p:ext>
    </p:extLst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150"/>
                            </p:stCondLst>
                            <p:childTnLst>
                              <p:par>
                                <p:cTn id="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857880" y="200199"/>
            <a:ext cx="6378416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PDCA</a:t>
            </a: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计划循环法的基本内容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 Placeholder 12"/>
          <p:cNvSpPr txBox="1"/>
          <p:nvPr/>
        </p:nvSpPr>
        <p:spPr>
          <a:xfrm>
            <a:off x="467544" y="579676"/>
            <a:ext cx="8568952" cy="436833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600" b="1" dirty="0" smtClean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制定计划的</a:t>
            </a:r>
            <a:r>
              <a:rPr lang="en-US" altLang="zh-CN" sz="1600" b="1" dirty="0" smtClean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6W2H </a:t>
            </a:r>
          </a:p>
          <a:p>
            <a:pPr>
              <a:lnSpc>
                <a:spcPct val="150000"/>
              </a:lnSpc>
            </a:pPr>
            <a:endParaRPr lang="en-US" altLang="zh-CN" sz="1000" b="1" dirty="0" smtClean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What</a:t>
            </a:r>
            <a:r>
              <a:rPr lang="en-US" altLang="zh-CN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—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工作的内容和达成的目标是</a:t>
            </a: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什么？ </a:t>
            </a:r>
          </a:p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Who</a:t>
            </a:r>
            <a:r>
              <a:rPr lang="en-US" altLang="zh-CN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—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参加这项工作的具体人员，以及负责人？ </a:t>
            </a:r>
            <a:endParaRPr lang="zh-CN" altLang="en-US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When</a:t>
            </a:r>
            <a:r>
              <a:rPr lang="en-US" altLang="zh-CN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工作的时间期限</a:t>
            </a: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？</a:t>
            </a:r>
            <a:endParaRPr lang="en-US" altLang="zh-CN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Where</a:t>
            </a:r>
            <a:r>
              <a:rPr lang="en-US" altLang="zh-CN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 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在什么地方做，工作岗位和场所在哪里</a:t>
            </a: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？</a:t>
            </a:r>
            <a:endParaRPr lang="en-US" altLang="zh-CN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Why </a:t>
            </a:r>
            <a:r>
              <a:rPr lang="en-US" altLang="zh-CN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做这项工作的原因？ </a:t>
            </a:r>
            <a:b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Which</a:t>
            </a:r>
            <a:r>
              <a:rPr lang="en-US" altLang="zh-CN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— 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回答上面</a:t>
            </a:r>
            <a:r>
              <a:rPr lang="en-US" altLang="zh-CN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</a:t>
            </a:r>
            <a:r>
              <a:rPr lang="en-US" altLang="zh-CN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后，会出现多个方案，选择哪一个方案？ </a:t>
            </a:r>
            <a:endParaRPr lang="en-US" altLang="zh-CN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How</a:t>
            </a:r>
            <a:r>
              <a:rPr lang="en-US" altLang="zh-CN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 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怎样做？ </a:t>
            </a:r>
          </a:p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How many </a:t>
            </a:r>
            <a:r>
              <a:rPr lang="en-US" altLang="zh-CN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 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多大的工作量？需要多少人，多长时间？</a:t>
            </a:r>
          </a:p>
          <a:p>
            <a:pPr>
              <a:lnSpc>
                <a:spcPct val="150000"/>
              </a:lnSpc>
            </a:pPr>
            <a:endParaRPr lang="en-US" altLang="zh-CN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即使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是一闪而过，计划中也要求思考</a:t>
            </a: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这八个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问题。</a:t>
            </a:r>
            <a:endParaRPr lang="zh-CN" altLang="en-US" sz="1600" dirty="0">
              <a:solidFill>
                <a:schemeClr val="tx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3360247"/>
      </p:ext>
    </p:extLst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857880" y="200199"/>
            <a:ext cx="6378416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PDCA</a:t>
            </a: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计划循环法的基本内容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 Placeholder 12"/>
          <p:cNvSpPr txBox="1"/>
          <p:nvPr/>
        </p:nvSpPr>
        <p:spPr>
          <a:xfrm>
            <a:off x="539552" y="843558"/>
            <a:ext cx="8496944" cy="429994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buFont typeface="Wingdings" panose="05000000000000000000" pitchFamily="2" charset="2"/>
            </a:pPr>
            <a:r>
              <a:rPr lang="en-US" altLang="zh-CN" sz="1600" b="1" dirty="0" smtClean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</a:pP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切实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的贯彻落实上述措施和方法；有计划后依据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计划立即行动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，光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有计划而不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付</a:t>
            </a: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</a:pPr>
            <a:r>
              <a:rPr lang="en-US" altLang="zh-CN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诸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行动，等于空想。 </a:t>
            </a: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</a:pP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</a:pP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</a:pPr>
            <a:r>
              <a:rPr lang="en-US" altLang="zh-CN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依据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计划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执行后，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要把执行的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结果与计划进行比较，检查结果与计划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之间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是否有</a:t>
            </a: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</a:pPr>
            <a:r>
              <a:rPr lang="en-US" altLang="zh-CN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偏差， 分析、查找原因。</a:t>
            </a:r>
            <a:r>
              <a:rPr lang="zh-CN" altLang="en-US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检查包括</a:t>
            </a:r>
            <a:r>
              <a:rPr lang="zh-CN" altLang="en-US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事前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检查，确认</a:t>
            </a:r>
            <a:r>
              <a:rPr lang="zh-CN" altLang="en-US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计划完整性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lang="zh-CN" altLang="en-US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事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</a:t>
            </a:r>
            <a:r>
              <a:rPr lang="zh-CN" altLang="en-US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检查，</a:t>
            </a:r>
            <a:r>
              <a:rPr lang="en-US" altLang="zh-CN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确</a:t>
            </a:r>
            <a:endParaRPr lang="en-US" altLang="zh-CN" sz="1600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</a:pPr>
            <a:r>
              <a:rPr lang="en-US" altLang="zh-CN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定计划执行时与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目标有无</a:t>
            </a:r>
            <a:r>
              <a:rPr lang="zh-CN" altLang="en-US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差异；事后检查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，有无改进之</a:t>
            </a:r>
            <a:r>
              <a:rPr lang="zh-CN" altLang="en-US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处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。最终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并对照计划方案，</a:t>
            </a: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</a:pPr>
            <a:r>
              <a:rPr lang="en-US" altLang="zh-CN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检查贯彻落实的情况和效果，及 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时发现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问题和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总结经验。</a:t>
            </a:r>
            <a:r>
              <a:rPr lang="zh-CN" altLang="en-US" sz="1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1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zh-CN" altLang="en-US" sz="1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527317" y="843558"/>
            <a:ext cx="7488832" cy="451685"/>
          </a:xfrm>
          <a:prstGeom prst="roundRect">
            <a:avLst>
              <a:gd name="adj" fmla="val 20638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第二阶段：执行（</a:t>
            </a:r>
            <a:r>
              <a:rPr lang="en-US" altLang="zh-CN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），主要是组织力量去执行计划，保证计划的实施</a:t>
            </a:r>
          </a:p>
        </p:txBody>
      </p:sp>
      <p:sp>
        <p:nvSpPr>
          <p:cNvPr id="5" name="圆角矩形 4"/>
          <p:cNvSpPr/>
          <p:nvPr/>
        </p:nvSpPr>
        <p:spPr>
          <a:xfrm>
            <a:off x="539552" y="2499742"/>
            <a:ext cx="7488832" cy="451685"/>
          </a:xfrm>
          <a:prstGeom prst="roundRect">
            <a:avLst>
              <a:gd name="adj" fmla="val 20638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第三阶段：检查（</a:t>
            </a:r>
            <a:r>
              <a:rPr lang="en-US" altLang="zh-CN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），主要是针对计划的执行情况</a:t>
            </a:r>
            <a:r>
              <a:rPr lang="zh-CN" altLang="en-US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进行</a:t>
            </a:r>
            <a:endParaRPr lang="zh-CN" altLang="en-US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34000576"/>
      </p:ext>
    </p:extLst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857880" y="200199"/>
            <a:ext cx="6378416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PDCA</a:t>
            </a: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计划循环法的基本内容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 Placeholder 12"/>
          <p:cNvSpPr txBox="1"/>
          <p:nvPr/>
        </p:nvSpPr>
        <p:spPr>
          <a:xfrm>
            <a:off x="539552" y="843558"/>
            <a:ext cx="8496944" cy="396044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buFont typeface="Wingdings" panose="05000000000000000000" pitchFamily="2" charset="2"/>
            </a:pPr>
            <a:r>
              <a:rPr lang="en-US" altLang="zh-CN" sz="1600" b="1" dirty="0" smtClean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</a:pP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</a:pPr>
            <a:r>
              <a:rPr lang="en-US" altLang="zh-CN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查找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出原因，如果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是执行偏离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计划，就要修正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自己执行，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如果是计划偏离了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</a:t>
            </a: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</a:pPr>
            <a:r>
              <a:rPr lang="en-US" altLang="zh-CN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际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，就要修正计划，返回到第一步，重复上述四个步骤，直到你完成工作，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达</a:t>
            </a:r>
            <a:endParaRPr lang="en-US" altLang="zh-CN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</a:pP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到预期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目标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。把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成功的经验加以肯定，变成标准，分析失败的原因，吸取教训。 </a:t>
            </a:r>
            <a:r>
              <a:rPr lang="zh-CN" altLang="en-US" sz="1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1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zh-CN" altLang="en-US" sz="1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755576" y="1131590"/>
            <a:ext cx="7958461" cy="451685"/>
          </a:xfrm>
          <a:prstGeom prst="roundRect">
            <a:avLst>
              <a:gd name="adj" fmla="val 20638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第四阶段：总结处理（</a:t>
            </a:r>
            <a:r>
              <a:rPr lang="en-US" altLang="zh-CN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），主要是确定结果、制定改进措施、提出改良方案</a:t>
            </a:r>
          </a:p>
        </p:txBody>
      </p:sp>
    </p:spTree>
    <p:extLst>
      <p:ext uri="{BB962C8B-B14F-4D97-AF65-F5344CB8AC3E}">
        <p14:creationId xmlns:p14="http://schemas.microsoft.com/office/powerpoint/2010/main" val="4814302"/>
      </p:ext>
    </p:extLst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857880" y="200199"/>
            <a:ext cx="6378416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PDCA</a:t>
            </a: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计划循环法的基本内容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 Placeholder 12"/>
          <p:cNvSpPr txBox="1"/>
          <p:nvPr/>
        </p:nvSpPr>
        <p:spPr>
          <a:xfrm>
            <a:off x="539552" y="843558"/>
            <a:ext cx="8496944" cy="429994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altLang="zh-CN" sz="11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</a:pPr>
            <a:r>
              <a:rPr lang="zh-CN" altLang="en-US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endParaRPr lang="en-US" altLang="zh-CN" sz="1600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</a:pPr>
            <a:r>
              <a:rPr lang="en-US" altLang="zh-CN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分析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现状，发现问题；</a:t>
            </a:r>
            <a:endParaRPr lang="en-US" altLang="zh-CN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CN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2. 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分析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问题中各种影响因素；</a:t>
            </a:r>
            <a:b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en-US" altLang="zh-CN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en-US" altLang="zh-CN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分析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影响问题的主要原因；</a:t>
            </a:r>
            <a:b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en-US" altLang="zh-CN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针对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主要原因，采取解决的措施；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CN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en-US" altLang="zh-CN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5. 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执行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，按计划措施的要求去做；</a:t>
            </a:r>
            <a:b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6. 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检查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，把执行结果与要求达到的目标进行对比；</a:t>
            </a:r>
            <a:b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7. 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标准化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，把成功的经验总结出来，制定相应的标准；</a:t>
            </a:r>
            <a:b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en-US" altLang="zh-CN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把没有解决或新出现的问题转入下个</a:t>
            </a:r>
            <a:r>
              <a:rPr lang="en-US" altLang="zh-CN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PDCA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循环中去解决。</a:t>
            </a: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55576" y="816198"/>
            <a:ext cx="3888432" cy="4594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</a:t>
            </a: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PDCA</a:t>
            </a:r>
            <a:r>
              <a:rPr lang="zh-CN" altLang="en-US" b="1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的八</a:t>
            </a:r>
            <a:r>
              <a:rPr lang="zh-CN" altLang="en-US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</a:t>
            </a:r>
            <a:r>
              <a:rPr lang="zh-CN" altLang="en-US" b="1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步骤</a:t>
            </a:r>
            <a:endParaRPr lang="zh-CN" altLang="en-US" b="1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45930596"/>
      </p:ext>
    </p:extLst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5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Placeholder 12"/>
          <p:cNvSpPr txBox="1"/>
          <p:nvPr/>
        </p:nvSpPr>
        <p:spPr>
          <a:xfrm>
            <a:off x="2411760" y="195486"/>
            <a:ext cx="7909657" cy="4194524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altLang="zh-CN" sz="11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</a:pPr>
            <a:r>
              <a:rPr lang="zh-CN" altLang="en-US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endParaRPr lang="en-US" altLang="zh-CN" sz="1600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</a:pPr>
            <a:r>
              <a:rPr lang="en-US" altLang="zh-CN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Rectangle 1030"/>
          <p:cNvSpPr>
            <a:spLocks noChangeArrowheads="1"/>
          </p:cNvSpPr>
          <p:nvPr/>
        </p:nvSpPr>
        <p:spPr bwMode="auto">
          <a:xfrm>
            <a:off x="2551648" y="1104035"/>
            <a:ext cx="7128792" cy="3436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Clr>
                <a:srgbClr val="000099"/>
              </a:buClr>
              <a:buSzPct val="70000"/>
              <a:buFont typeface="Wingdings" pitchFamily="2" charset="2"/>
              <a:buNone/>
            </a:pP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Line 1032"/>
          <p:cNvSpPr>
            <a:spLocks noChangeShapeType="1"/>
          </p:cNvSpPr>
          <p:nvPr/>
        </p:nvSpPr>
        <p:spPr bwMode="auto">
          <a:xfrm>
            <a:off x="3290342" y="4960738"/>
            <a:ext cx="2340797" cy="0"/>
          </a:xfrm>
          <a:prstGeom prst="line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Line 1033"/>
          <p:cNvSpPr>
            <a:spLocks noChangeShapeType="1"/>
          </p:cNvSpPr>
          <p:nvPr/>
        </p:nvSpPr>
        <p:spPr bwMode="auto">
          <a:xfrm flipV="1">
            <a:off x="5631139" y="3330812"/>
            <a:ext cx="0" cy="1635301"/>
          </a:xfrm>
          <a:prstGeom prst="line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Line 1034"/>
          <p:cNvSpPr>
            <a:spLocks noChangeShapeType="1"/>
          </p:cNvSpPr>
          <p:nvPr/>
        </p:nvSpPr>
        <p:spPr bwMode="auto">
          <a:xfrm>
            <a:off x="5625143" y="3330812"/>
            <a:ext cx="2340797" cy="0"/>
          </a:xfrm>
          <a:prstGeom prst="line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Oval 1035"/>
          <p:cNvSpPr>
            <a:spLocks noChangeArrowheads="1"/>
          </p:cNvSpPr>
          <p:nvPr/>
        </p:nvSpPr>
        <p:spPr bwMode="auto">
          <a:xfrm>
            <a:off x="3595142" y="2979538"/>
            <a:ext cx="1986131" cy="1858297"/>
          </a:xfrm>
          <a:prstGeom prst="ellips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Oval 1036"/>
          <p:cNvSpPr>
            <a:spLocks noChangeArrowheads="1"/>
          </p:cNvSpPr>
          <p:nvPr/>
        </p:nvSpPr>
        <p:spPr bwMode="auto">
          <a:xfrm>
            <a:off x="5825044" y="1349727"/>
            <a:ext cx="1986131" cy="1858297"/>
          </a:xfrm>
          <a:prstGeom prst="ellips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Line 1037"/>
          <p:cNvSpPr>
            <a:spLocks noChangeShapeType="1"/>
          </p:cNvSpPr>
          <p:nvPr/>
        </p:nvSpPr>
        <p:spPr bwMode="auto">
          <a:xfrm>
            <a:off x="3595142" y="3970138"/>
            <a:ext cx="1986131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Line 1038"/>
          <p:cNvSpPr>
            <a:spLocks noChangeShapeType="1"/>
          </p:cNvSpPr>
          <p:nvPr/>
        </p:nvSpPr>
        <p:spPr bwMode="auto">
          <a:xfrm>
            <a:off x="4661942" y="2979538"/>
            <a:ext cx="0" cy="185829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Line 1039"/>
          <p:cNvSpPr>
            <a:spLocks noChangeShapeType="1"/>
          </p:cNvSpPr>
          <p:nvPr/>
        </p:nvSpPr>
        <p:spPr bwMode="auto">
          <a:xfrm>
            <a:off x="6891844" y="1349727"/>
            <a:ext cx="0" cy="185829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Line 1040"/>
          <p:cNvSpPr>
            <a:spLocks noChangeShapeType="1"/>
          </p:cNvSpPr>
          <p:nvPr/>
        </p:nvSpPr>
        <p:spPr bwMode="auto">
          <a:xfrm>
            <a:off x="5825044" y="2264127"/>
            <a:ext cx="1986131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Line 1041"/>
          <p:cNvSpPr>
            <a:spLocks noChangeShapeType="1"/>
          </p:cNvSpPr>
          <p:nvPr/>
        </p:nvSpPr>
        <p:spPr bwMode="auto">
          <a:xfrm flipV="1">
            <a:off x="3518942" y="1226938"/>
            <a:ext cx="4610661" cy="3493598"/>
          </a:xfrm>
          <a:prstGeom prst="line">
            <a:avLst/>
          </a:prstGeom>
          <a:noFill/>
          <a:ln w="28575">
            <a:solidFill>
              <a:srgbClr val="FF6600"/>
            </a:solidFill>
            <a:miter lim="800000"/>
            <a:headEnd/>
            <a:tailEnd type="triangle" w="sm" len="lg"/>
          </a:ln>
        </p:spPr>
        <p:txBody>
          <a:bodyPr wrap="none"/>
          <a:lstStyle/>
          <a:p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reeform 1044"/>
          <p:cNvSpPr>
            <a:spLocks/>
          </p:cNvSpPr>
          <p:nvPr/>
        </p:nvSpPr>
        <p:spPr bwMode="auto">
          <a:xfrm>
            <a:off x="5687935" y="1446476"/>
            <a:ext cx="354666" cy="817651"/>
          </a:xfrm>
          <a:custGeom>
            <a:avLst/>
            <a:gdLst>
              <a:gd name="T0" fmla="*/ 0 w 240"/>
              <a:gd name="T1" fmla="*/ 528 h 528"/>
              <a:gd name="T2" fmla="*/ 48 w 240"/>
              <a:gd name="T3" fmla="*/ 240 h 528"/>
              <a:gd name="T4" fmla="*/ 240 w 240"/>
              <a:gd name="T5" fmla="*/ 0 h 528"/>
              <a:gd name="T6" fmla="*/ 0 60000 65536"/>
              <a:gd name="T7" fmla="*/ 0 60000 65536"/>
              <a:gd name="T8" fmla="*/ 0 60000 65536"/>
              <a:gd name="T9" fmla="*/ 0 w 240"/>
              <a:gd name="T10" fmla="*/ 0 h 528"/>
              <a:gd name="T11" fmla="*/ 240 w 240"/>
              <a:gd name="T12" fmla="*/ 528 h 5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528">
                <a:moveTo>
                  <a:pt x="0" y="528"/>
                </a:moveTo>
                <a:cubicBezTo>
                  <a:pt x="4" y="428"/>
                  <a:pt x="8" y="328"/>
                  <a:pt x="48" y="240"/>
                </a:cubicBezTo>
                <a:cubicBezTo>
                  <a:pt x="88" y="152"/>
                  <a:pt x="164" y="76"/>
                  <a:pt x="240" y="0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 type="triangle" w="sm" len="lg"/>
          </a:ln>
        </p:spPr>
        <p:txBody>
          <a:bodyPr wrap="none"/>
          <a:lstStyle/>
          <a:p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Freeform 1045"/>
          <p:cNvSpPr>
            <a:spLocks/>
          </p:cNvSpPr>
          <p:nvPr/>
        </p:nvSpPr>
        <p:spPr bwMode="auto">
          <a:xfrm>
            <a:off x="3366542" y="3055738"/>
            <a:ext cx="354666" cy="817651"/>
          </a:xfrm>
          <a:custGeom>
            <a:avLst/>
            <a:gdLst>
              <a:gd name="T0" fmla="*/ 0 w 240"/>
              <a:gd name="T1" fmla="*/ 528 h 528"/>
              <a:gd name="T2" fmla="*/ 48 w 240"/>
              <a:gd name="T3" fmla="*/ 240 h 528"/>
              <a:gd name="T4" fmla="*/ 240 w 240"/>
              <a:gd name="T5" fmla="*/ 0 h 528"/>
              <a:gd name="T6" fmla="*/ 0 60000 65536"/>
              <a:gd name="T7" fmla="*/ 0 60000 65536"/>
              <a:gd name="T8" fmla="*/ 0 60000 65536"/>
              <a:gd name="T9" fmla="*/ 0 w 240"/>
              <a:gd name="T10" fmla="*/ 0 h 528"/>
              <a:gd name="T11" fmla="*/ 240 w 240"/>
              <a:gd name="T12" fmla="*/ 528 h 5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528">
                <a:moveTo>
                  <a:pt x="0" y="528"/>
                </a:moveTo>
                <a:cubicBezTo>
                  <a:pt x="4" y="428"/>
                  <a:pt x="8" y="328"/>
                  <a:pt x="48" y="240"/>
                </a:cubicBezTo>
                <a:cubicBezTo>
                  <a:pt x="88" y="152"/>
                  <a:pt x="164" y="76"/>
                  <a:pt x="240" y="0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 type="triangle" w="sm" len="lg"/>
          </a:ln>
        </p:spPr>
        <p:txBody>
          <a:bodyPr wrap="none"/>
          <a:lstStyle/>
          <a:p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Text Box 1046"/>
          <p:cNvSpPr txBox="1">
            <a:spLocks noChangeArrowheads="1"/>
          </p:cNvSpPr>
          <p:nvPr/>
        </p:nvSpPr>
        <p:spPr bwMode="auto">
          <a:xfrm>
            <a:off x="5750260" y="4393051"/>
            <a:ext cx="12524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原有水平</a:t>
            </a:r>
          </a:p>
        </p:txBody>
      </p:sp>
      <p:sp>
        <p:nvSpPr>
          <p:cNvPr id="47" name="Text Box 1047"/>
          <p:cNvSpPr txBox="1">
            <a:spLocks noChangeArrowheads="1"/>
          </p:cNvSpPr>
          <p:nvPr/>
        </p:nvSpPr>
        <p:spPr bwMode="auto">
          <a:xfrm>
            <a:off x="7941061" y="2959195"/>
            <a:ext cx="11787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新的水平</a:t>
            </a:r>
          </a:p>
        </p:txBody>
      </p:sp>
      <p:sp>
        <p:nvSpPr>
          <p:cNvPr id="48" name="Rectangle 1048"/>
          <p:cNvSpPr>
            <a:spLocks noChangeArrowheads="1"/>
          </p:cNvSpPr>
          <p:nvPr/>
        </p:nvSpPr>
        <p:spPr bwMode="auto">
          <a:xfrm>
            <a:off x="4738142" y="3665338"/>
            <a:ext cx="212800" cy="2973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</a:p>
        </p:txBody>
      </p:sp>
      <p:sp>
        <p:nvSpPr>
          <p:cNvPr id="49" name="Rectangle 1049"/>
          <p:cNvSpPr>
            <a:spLocks noChangeArrowheads="1"/>
          </p:cNvSpPr>
          <p:nvPr/>
        </p:nvSpPr>
        <p:spPr bwMode="auto">
          <a:xfrm>
            <a:off x="4357142" y="3665338"/>
            <a:ext cx="212800" cy="2973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sz="1600" b="1"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</a:p>
        </p:txBody>
      </p:sp>
      <p:sp>
        <p:nvSpPr>
          <p:cNvPr id="50" name="Rectangle 1050"/>
          <p:cNvSpPr>
            <a:spLocks noChangeArrowheads="1"/>
          </p:cNvSpPr>
          <p:nvPr/>
        </p:nvSpPr>
        <p:spPr bwMode="auto">
          <a:xfrm>
            <a:off x="4738142" y="4046338"/>
            <a:ext cx="212800" cy="2973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</a:p>
        </p:txBody>
      </p:sp>
      <p:sp>
        <p:nvSpPr>
          <p:cNvPr id="51" name="Rectangle 1051"/>
          <p:cNvSpPr>
            <a:spLocks noChangeArrowheads="1"/>
          </p:cNvSpPr>
          <p:nvPr/>
        </p:nvSpPr>
        <p:spPr bwMode="auto">
          <a:xfrm>
            <a:off x="4357142" y="4046338"/>
            <a:ext cx="212800" cy="2973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sz="1600" b="1"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</a:p>
        </p:txBody>
      </p:sp>
      <p:sp>
        <p:nvSpPr>
          <p:cNvPr id="52" name="Rectangle 1052"/>
          <p:cNvSpPr>
            <a:spLocks noChangeArrowheads="1"/>
          </p:cNvSpPr>
          <p:nvPr/>
        </p:nvSpPr>
        <p:spPr bwMode="auto">
          <a:xfrm>
            <a:off x="6968044" y="1883127"/>
            <a:ext cx="212800" cy="2973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sz="1600" b="1"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</a:p>
        </p:txBody>
      </p:sp>
      <p:sp>
        <p:nvSpPr>
          <p:cNvPr id="53" name="Rectangle 1053"/>
          <p:cNvSpPr>
            <a:spLocks noChangeArrowheads="1"/>
          </p:cNvSpPr>
          <p:nvPr/>
        </p:nvSpPr>
        <p:spPr bwMode="auto">
          <a:xfrm>
            <a:off x="6587044" y="1883127"/>
            <a:ext cx="212800" cy="2973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sz="1600" b="1"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</a:p>
        </p:txBody>
      </p:sp>
      <p:sp>
        <p:nvSpPr>
          <p:cNvPr id="54" name="Rectangle 1054"/>
          <p:cNvSpPr>
            <a:spLocks noChangeArrowheads="1"/>
          </p:cNvSpPr>
          <p:nvPr/>
        </p:nvSpPr>
        <p:spPr bwMode="auto">
          <a:xfrm>
            <a:off x="6587044" y="2340327"/>
            <a:ext cx="212800" cy="2973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sz="1600" b="1"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</a:p>
        </p:txBody>
      </p:sp>
      <p:sp>
        <p:nvSpPr>
          <p:cNvPr id="55" name="Rectangle 1055"/>
          <p:cNvSpPr>
            <a:spLocks noChangeArrowheads="1"/>
          </p:cNvSpPr>
          <p:nvPr/>
        </p:nvSpPr>
        <p:spPr bwMode="auto">
          <a:xfrm>
            <a:off x="6968044" y="2340327"/>
            <a:ext cx="212800" cy="2973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sz="1600" b="1"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</a:p>
        </p:txBody>
      </p:sp>
      <p:sp>
        <p:nvSpPr>
          <p:cNvPr id="2" name="矩形 1"/>
          <p:cNvSpPr/>
          <p:nvPr/>
        </p:nvSpPr>
        <p:spPr>
          <a:xfrm>
            <a:off x="582173" y="891602"/>
            <a:ext cx="4231848" cy="1897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PDCA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循环是爬楼梯上升式的循环，每转动一周，工作质量就提高一步，也因此有了新的更高的目标，在新的基础上继续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PDCA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循环。如此循环往复，问题不断得到解决，工作成效和管理水平就会不断得到改进和提高</a:t>
            </a:r>
            <a:r>
              <a:rPr lang="zh-CN" altLang="en-US" sz="1600" dirty="0"/>
              <a:t>。</a:t>
            </a:r>
            <a:endParaRPr lang="zh-CN" altLang="en-US" sz="16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58" name="Title 1"/>
          <p:cNvSpPr txBox="1"/>
          <p:nvPr/>
        </p:nvSpPr>
        <p:spPr>
          <a:xfrm>
            <a:off x="857880" y="200199"/>
            <a:ext cx="6378416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PDCA</a:t>
            </a: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计划循环法的基本内容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77221644"/>
      </p:ext>
    </p:extLst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</p:bldLst>
  </p:timing>
</p:sld>
</file>

<file path=ppt/theme/theme1.xml><?xml version="1.0" encoding="utf-8"?>
<a:theme xmlns:a="http://schemas.openxmlformats.org/drawingml/2006/main" name="Office 主题">
  <a:themeElements>
    <a:clrScheme name="自定义 2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DA2"/>
      </a:accent1>
      <a:accent2>
        <a:srgbClr val="C4C7CB"/>
      </a:accent2>
      <a:accent3>
        <a:srgbClr val="7F7F7F"/>
      </a:accent3>
      <a:accent4>
        <a:srgbClr val="7F7F7F"/>
      </a:accent4>
      <a:accent5>
        <a:srgbClr val="7F7F7F"/>
      </a:accent5>
      <a:accent6>
        <a:srgbClr val="7F7F7F"/>
      </a:accent6>
      <a:hlink>
        <a:srgbClr val="17365D"/>
      </a:hlink>
      <a:folHlink>
        <a:srgbClr val="548DD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2241</Words>
  <Application>Microsoft Office PowerPoint</Application>
  <PresentationFormat>全屏显示(16:9)</PresentationFormat>
  <Paragraphs>217</Paragraphs>
  <Slides>21</Slides>
  <Notes>21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4" baseType="lpstr">
      <vt:lpstr>Open Sans Light</vt:lpstr>
      <vt:lpstr>Roboto Light</vt:lpstr>
      <vt:lpstr>Times(Europe)</vt:lpstr>
      <vt:lpstr>等线</vt:lpstr>
      <vt:lpstr>宋体</vt:lpstr>
      <vt:lpstr>微软雅黑</vt:lpstr>
      <vt:lpstr>微软雅黑 Light</vt:lpstr>
      <vt:lpstr>Arial</vt:lpstr>
      <vt:lpstr>Calibri</vt:lpstr>
      <vt:lpstr>Impact</vt:lpstr>
      <vt:lpstr>Wingdings</vt:lpstr>
      <vt:lpstr>Office 主题</vt:lpstr>
      <vt:lpstr>MS_ClipArt_Gallery.2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Administrator</cp:lastModifiedBy>
  <cp:revision>166</cp:revision>
  <dcterms:created xsi:type="dcterms:W3CDTF">2015-12-11T17:46:00Z</dcterms:created>
  <dcterms:modified xsi:type="dcterms:W3CDTF">2020-02-10T13:06:58Z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