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2"/>
  </p:notesMasterIdLst>
  <p:sldIdLst>
    <p:sldId id="345" r:id="rId2"/>
    <p:sldId id="389" r:id="rId3"/>
    <p:sldId id="402" r:id="rId4"/>
    <p:sldId id="408" r:id="rId5"/>
    <p:sldId id="409" r:id="rId6"/>
    <p:sldId id="390" r:id="rId7"/>
    <p:sldId id="411" r:id="rId8"/>
    <p:sldId id="412" r:id="rId9"/>
    <p:sldId id="395" r:id="rId10"/>
    <p:sldId id="394" r:id="rId11"/>
  </p:sldIdLst>
  <p:sldSz cx="12241213" cy="7021513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>
        <p:scale>
          <a:sx n="75" d="100"/>
          <a:sy n="75" d="100"/>
        </p:scale>
        <p:origin x="-936" y="-192"/>
      </p:cViewPr>
      <p:guideLst>
        <p:guide orient="horz" pos="2212"/>
        <p:guide pos="382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41325" y="685800"/>
            <a:ext cx="59753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z="1200" strike="noStrike" noProof="1"/>
          </a:p>
        </p:txBody>
      </p:sp>
    </p:spTree>
    <p:extLst>
      <p:ext uri="{BB962C8B-B14F-4D97-AF65-F5344CB8AC3E}">
        <p14:creationId xmlns:p14="http://schemas.microsoft.com/office/powerpoint/2010/main" val="1420675417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58371" name="备注占位符 2"/>
          <p:cNvSpPr>
            <a:spLocks noGrp="1"/>
          </p:cNvSpPr>
          <p:nvPr>
            <p:ph type="body"/>
          </p:nvPr>
        </p:nvSpPr>
        <p:spPr>
          <a:xfrm>
            <a:off x="686121" y="4343436"/>
            <a:ext cx="5485760" cy="4114143"/>
          </a:xfrm>
          <a:prstGeom prst="rect">
            <a:avLst/>
          </a:prstGeom>
          <a:noFill/>
          <a:ln w="9525">
            <a:noFill/>
          </a:ln>
        </p:spPr>
        <p:txBody>
          <a:bodyPr lIns="91842" tIns="45921" rIns="91842" bIns="45921"/>
          <a:lstStyle/>
          <a:p>
            <a:pPr lvl="0"/>
            <a:endParaRPr lang="zh-CN" altLang="en-US" dirty="0"/>
          </a:p>
        </p:txBody>
      </p:sp>
      <p:sp>
        <p:nvSpPr>
          <p:cNvPr id="58372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6414" y="8686873"/>
            <a:ext cx="2971587" cy="457127"/>
          </a:xfrm>
          <a:prstGeom prst="rect">
            <a:avLst/>
          </a:prstGeom>
          <a:noFill/>
          <a:ln w="9525">
            <a:noFill/>
          </a:ln>
        </p:spPr>
        <p:txBody>
          <a:bodyPr lIns="91842" tIns="45921" rIns="91842" bIns="45921" anchor="b"/>
          <a:lstStyle/>
          <a:p>
            <a:pPr lvl="0" algn="r" eaLnBrk="1" hangingPunct="1">
              <a:spcBef>
                <a:spcPct val="50000"/>
              </a:spcBef>
            </a:pPr>
            <a:fld id="{9A0DB2DC-4C9A-4742-B13C-FB6460FD3503}" type="slidenum">
              <a:rPr lang="en-US" altLang="zh-CN" sz="1200" b="0" dirty="0">
                <a:latin typeface="楷体_GB2312" pitchFamily="49" charset="-122"/>
                <a:ea typeface="楷体_GB2312" pitchFamily="49" charset="-122"/>
              </a:rPr>
              <a:t>3</a:t>
            </a:fld>
            <a:endParaRPr lang="en-US" altLang="zh-CN" sz="1200" b="0" dirty="0"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58371" name="备注占位符 2"/>
          <p:cNvSpPr>
            <a:spLocks noGrp="1"/>
          </p:cNvSpPr>
          <p:nvPr>
            <p:ph type="body"/>
          </p:nvPr>
        </p:nvSpPr>
        <p:spPr>
          <a:xfrm>
            <a:off x="686121" y="4343436"/>
            <a:ext cx="5485760" cy="4114143"/>
          </a:xfrm>
          <a:prstGeom prst="rect">
            <a:avLst/>
          </a:prstGeom>
          <a:noFill/>
          <a:ln w="9525">
            <a:noFill/>
          </a:ln>
        </p:spPr>
        <p:txBody>
          <a:bodyPr lIns="91842" tIns="45921" rIns="91842" bIns="45921"/>
          <a:lstStyle/>
          <a:p>
            <a:pPr lvl="0"/>
            <a:endParaRPr lang="zh-CN" altLang="en-US" dirty="0"/>
          </a:p>
        </p:txBody>
      </p:sp>
      <p:sp>
        <p:nvSpPr>
          <p:cNvPr id="58372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6414" y="8686873"/>
            <a:ext cx="2971587" cy="457127"/>
          </a:xfrm>
          <a:prstGeom prst="rect">
            <a:avLst/>
          </a:prstGeom>
          <a:noFill/>
          <a:ln w="9525">
            <a:noFill/>
          </a:ln>
        </p:spPr>
        <p:txBody>
          <a:bodyPr lIns="91842" tIns="45921" rIns="91842" bIns="45921" anchor="b"/>
          <a:lstStyle/>
          <a:p>
            <a:pPr lvl="0" algn="r" eaLnBrk="1" hangingPunct="1">
              <a:spcBef>
                <a:spcPct val="50000"/>
              </a:spcBef>
            </a:pPr>
            <a:fld id="{9A0DB2DC-4C9A-4742-B13C-FB6460FD3503}" type="slidenum">
              <a:rPr lang="en-US" altLang="zh-CN" sz="1200" b="0" dirty="0">
                <a:latin typeface="楷体_GB2312" pitchFamily="49" charset="-122"/>
                <a:ea typeface="楷体_GB2312" pitchFamily="49" charset="-122"/>
              </a:rPr>
              <a:t>10</a:t>
            </a:fld>
            <a:endParaRPr lang="en-US" altLang="zh-CN" sz="1200" b="0" dirty="0"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8092" y="2181221"/>
            <a:ext cx="10405031" cy="1505074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36184" y="3978859"/>
            <a:ext cx="8568849" cy="179438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fontAlgn="base"/>
            <a:r>
              <a:rPr lang="zh-CN" altLang="en-US" strike="noStrike" noProof="1" smtClean="0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2"/>
          </p:nvPr>
        </p:nvSpPr>
        <p:spPr>
          <a:xfrm>
            <a:off x="612775" y="6507163"/>
            <a:ext cx="2855913" cy="374650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83063" y="6507163"/>
            <a:ext cx="3875088" cy="374650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72525" y="6507163"/>
            <a:ext cx="2855913" cy="374650"/>
          </a:xfrm>
          <a:prstGeom prst="rect">
            <a:avLst/>
          </a:prstGeom>
        </p:spPr>
        <p:txBody>
          <a:bodyPr/>
          <a:lstStyle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12061" y="281187"/>
            <a:ext cx="11017092" cy="1170253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12061" y="1638355"/>
            <a:ext cx="11017092" cy="4633874"/>
          </a:xfrm>
          <a:prstGeom prst="rect">
            <a:avLst/>
          </a:prstGeo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2"/>
          </p:nvPr>
        </p:nvSpPr>
        <p:spPr>
          <a:xfrm>
            <a:off x="612775" y="6507163"/>
            <a:ext cx="2855913" cy="374650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83063" y="6507163"/>
            <a:ext cx="3875088" cy="374650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72525" y="6507163"/>
            <a:ext cx="2855913" cy="374650"/>
          </a:xfrm>
          <a:prstGeom prst="rect">
            <a:avLst/>
          </a:prstGeom>
        </p:spPr>
        <p:txBody>
          <a:bodyPr/>
          <a:lstStyle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74880" y="281188"/>
            <a:ext cx="2754273" cy="5991041"/>
          </a:xfrm>
          <a:prstGeom prst="rect">
            <a:avLst/>
          </a:prstGeo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12062" y="281188"/>
            <a:ext cx="8058799" cy="5991041"/>
          </a:xfrm>
          <a:prstGeom prst="rect">
            <a:avLst/>
          </a:prstGeo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2"/>
          </p:nvPr>
        </p:nvSpPr>
        <p:spPr>
          <a:xfrm>
            <a:off x="612775" y="6507163"/>
            <a:ext cx="2855913" cy="374650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83063" y="6507163"/>
            <a:ext cx="3875088" cy="374650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72525" y="6507163"/>
            <a:ext cx="2855913" cy="374650"/>
          </a:xfrm>
          <a:prstGeom prst="rect">
            <a:avLst/>
          </a:prstGeom>
        </p:spPr>
        <p:txBody>
          <a:bodyPr/>
          <a:lstStyle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12061" y="281187"/>
            <a:ext cx="11017092" cy="1170253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12061" y="1638355"/>
            <a:ext cx="11017092" cy="4633874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2"/>
          </p:nvPr>
        </p:nvSpPr>
        <p:spPr>
          <a:xfrm>
            <a:off x="612775" y="6507163"/>
            <a:ext cx="2855913" cy="374650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83063" y="6507163"/>
            <a:ext cx="3875088" cy="374650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72525" y="6507163"/>
            <a:ext cx="2855913" cy="374650"/>
          </a:xfrm>
          <a:prstGeom prst="rect">
            <a:avLst/>
          </a:prstGeom>
        </p:spPr>
        <p:txBody>
          <a:bodyPr/>
          <a:lstStyle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6973" y="4511975"/>
            <a:ext cx="10405031" cy="1394551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6973" y="2976020"/>
            <a:ext cx="10405031" cy="153595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2"/>
          </p:nvPr>
        </p:nvSpPr>
        <p:spPr>
          <a:xfrm>
            <a:off x="612775" y="6507163"/>
            <a:ext cx="2855913" cy="374650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83063" y="6507163"/>
            <a:ext cx="3875088" cy="374650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72525" y="6507163"/>
            <a:ext cx="2855913" cy="374650"/>
          </a:xfrm>
          <a:prstGeom prst="rect">
            <a:avLst/>
          </a:prstGeom>
        </p:spPr>
        <p:txBody>
          <a:bodyPr/>
          <a:lstStyle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12061" y="281187"/>
            <a:ext cx="11017092" cy="1170253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12061" y="1638355"/>
            <a:ext cx="5406536" cy="4633874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22617" y="1638355"/>
            <a:ext cx="5406536" cy="4633874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2"/>
          </p:nvPr>
        </p:nvSpPr>
        <p:spPr>
          <a:xfrm>
            <a:off x="612775" y="6507163"/>
            <a:ext cx="2855913" cy="374650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3"/>
          </p:nvPr>
        </p:nvSpPr>
        <p:spPr>
          <a:xfrm>
            <a:off x="4183063" y="6507163"/>
            <a:ext cx="3875088" cy="374650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4"/>
          </p:nvPr>
        </p:nvSpPr>
        <p:spPr>
          <a:xfrm>
            <a:off x="8772525" y="6507163"/>
            <a:ext cx="2855913" cy="374650"/>
          </a:xfrm>
          <a:prstGeom prst="rect">
            <a:avLst/>
          </a:prstGeom>
        </p:spPr>
        <p:txBody>
          <a:bodyPr/>
          <a:lstStyle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12061" y="281187"/>
            <a:ext cx="11017092" cy="117025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12061" y="1571715"/>
            <a:ext cx="5408662" cy="655016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2061" y="2226732"/>
            <a:ext cx="5408662" cy="4045497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18368" y="1571715"/>
            <a:ext cx="5410786" cy="655016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18368" y="2226732"/>
            <a:ext cx="5410786" cy="4045497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2"/>
          </p:nvPr>
        </p:nvSpPr>
        <p:spPr>
          <a:xfrm>
            <a:off x="612775" y="6507163"/>
            <a:ext cx="2855913" cy="374650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3"/>
          </p:nvPr>
        </p:nvSpPr>
        <p:spPr>
          <a:xfrm>
            <a:off x="4183063" y="6507163"/>
            <a:ext cx="3875088" cy="374650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4"/>
          </p:nvPr>
        </p:nvSpPr>
        <p:spPr>
          <a:xfrm>
            <a:off x="8772525" y="6507163"/>
            <a:ext cx="2855913" cy="374650"/>
          </a:xfrm>
          <a:prstGeom prst="rect">
            <a:avLst/>
          </a:prstGeom>
        </p:spPr>
        <p:txBody>
          <a:bodyPr/>
          <a:lstStyle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12061" y="281187"/>
            <a:ext cx="11017092" cy="1170253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5" name="日期占位符 2"/>
          <p:cNvSpPr>
            <a:spLocks noGrp="1"/>
          </p:cNvSpPr>
          <p:nvPr>
            <p:ph type="dt" sz="half" idx="2"/>
          </p:nvPr>
        </p:nvSpPr>
        <p:spPr>
          <a:xfrm>
            <a:off x="612775" y="6507163"/>
            <a:ext cx="2855913" cy="374650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3"/>
          <p:cNvSpPr>
            <a:spLocks noGrp="1"/>
          </p:cNvSpPr>
          <p:nvPr>
            <p:ph type="ftr" sz="quarter" idx="3"/>
          </p:nvPr>
        </p:nvSpPr>
        <p:spPr>
          <a:xfrm>
            <a:off x="4183063" y="6507163"/>
            <a:ext cx="3875088" cy="374650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8772525" y="6507163"/>
            <a:ext cx="2855913" cy="374650"/>
          </a:xfrm>
          <a:prstGeom prst="rect">
            <a:avLst/>
          </a:prstGeom>
        </p:spPr>
        <p:txBody>
          <a:bodyPr/>
          <a:lstStyle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日期占位符 1"/>
          <p:cNvSpPr>
            <a:spLocks noGrp="1"/>
          </p:cNvSpPr>
          <p:nvPr>
            <p:ph type="dt" sz="half" idx="2"/>
          </p:nvPr>
        </p:nvSpPr>
        <p:spPr>
          <a:xfrm>
            <a:off x="612775" y="6507163"/>
            <a:ext cx="2855913" cy="374650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2"/>
          <p:cNvSpPr>
            <a:spLocks noGrp="1"/>
          </p:cNvSpPr>
          <p:nvPr>
            <p:ph type="ftr" sz="quarter" idx="3"/>
          </p:nvPr>
        </p:nvSpPr>
        <p:spPr>
          <a:xfrm>
            <a:off x="4183063" y="6507163"/>
            <a:ext cx="3875088" cy="374650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3"/>
          <p:cNvSpPr>
            <a:spLocks noGrp="1"/>
          </p:cNvSpPr>
          <p:nvPr>
            <p:ph type="sldNum" sz="quarter" idx="4"/>
          </p:nvPr>
        </p:nvSpPr>
        <p:spPr>
          <a:xfrm>
            <a:off x="8772525" y="6507163"/>
            <a:ext cx="2855913" cy="374650"/>
          </a:xfrm>
          <a:prstGeom prst="rect">
            <a:avLst/>
          </a:prstGeom>
        </p:spPr>
        <p:txBody>
          <a:bodyPr/>
          <a:lstStyle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12062" y="279562"/>
            <a:ext cx="4027274" cy="1189756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85974" y="279562"/>
            <a:ext cx="6843178" cy="5992667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12062" y="1469319"/>
            <a:ext cx="4027274" cy="480291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2"/>
          </p:nvPr>
        </p:nvSpPr>
        <p:spPr>
          <a:xfrm>
            <a:off x="612775" y="6507163"/>
            <a:ext cx="2855913" cy="374650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3"/>
          </p:nvPr>
        </p:nvSpPr>
        <p:spPr>
          <a:xfrm>
            <a:off x="4183063" y="6507163"/>
            <a:ext cx="3875088" cy="374650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4"/>
          </p:nvPr>
        </p:nvSpPr>
        <p:spPr>
          <a:xfrm>
            <a:off x="8772525" y="6507163"/>
            <a:ext cx="2855913" cy="374650"/>
          </a:xfrm>
          <a:prstGeom prst="rect">
            <a:avLst/>
          </a:prstGeom>
        </p:spPr>
        <p:txBody>
          <a:bodyPr/>
          <a:lstStyle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99365" y="4915062"/>
            <a:ext cx="7344728" cy="580251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99365" y="627387"/>
            <a:ext cx="7344728" cy="421290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99365" y="5495311"/>
            <a:ext cx="7344728" cy="82405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2"/>
          </p:nvPr>
        </p:nvSpPr>
        <p:spPr>
          <a:xfrm>
            <a:off x="612775" y="6507163"/>
            <a:ext cx="2855913" cy="374650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3"/>
          </p:nvPr>
        </p:nvSpPr>
        <p:spPr>
          <a:xfrm>
            <a:off x="4183063" y="6507163"/>
            <a:ext cx="3875088" cy="374650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4"/>
          </p:nvPr>
        </p:nvSpPr>
        <p:spPr>
          <a:xfrm>
            <a:off x="8772525" y="6507163"/>
            <a:ext cx="2855913" cy="374650"/>
          </a:xfrm>
          <a:prstGeom prst="rect">
            <a:avLst/>
          </a:prstGeom>
        </p:spPr>
        <p:txBody>
          <a:bodyPr/>
          <a:lstStyle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" descr="C:\Users\Administrator\AppData\Roaming\Tencent\Users\64561958\QQ\WinTemp\RichOle\U[DY%FFOIREARK2S786WRYL.png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7937500" y="6435725"/>
            <a:ext cx="4016375" cy="5381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27" name="Picture 1"/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382588" y="134938"/>
            <a:ext cx="1052512" cy="866775"/>
          </a:xfrm>
          <a:prstGeom prst="rect">
            <a:avLst/>
          </a:prstGeom>
          <a:noFill/>
          <a:ln w="9525">
            <a:noFill/>
          </a:ln>
        </p:spPr>
      </p:pic>
      <p:cxnSp>
        <p:nvCxnSpPr>
          <p:cNvPr id="10" name="直接连接符 9"/>
          <p:cNvCxnSpPr/>
          <p:nvPr/>
        </p:nvCxnSpPr>
        <p:spPr>
          <a:xfrm>
            <a:off x="0" y="1023938"/>
            <a:ext cx="12241213" cy="158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71663" y="4662488"/>
            <a:ext cx="8569325" cy="1795463"/>
          </a:xfr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HSE</a:t>
            </a:r>
            <a:r>
              <a:rPr kumimoji="0" lang="zh-CN" alt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专业</a:t>
            </a:r>
            <a:endParaRPr kumimoji="0" lang="en-US" altLang="zh-CN" sz="4000" b="1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2020</a:t>
            </a:r>
            <a:r>
              <a:rPr kumimoji="0" lang="zh-CN" alt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年</a:t>
            </a:r>
            <a:r>
              <a:rPr kumimoji="0" lang="en-US" altLang="zh-CN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4</a:t>
            </a:r>
            <a:r>
              <a:rPr kumimoji="0" lang="zh-CN" alt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月</a:t>
            </a:r>
            <a:r>
              <a:rPr kumimoji="0" lang="en-US" altLang="zh-CN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10</a:t>
            </a:r>
            <a:r>
              <a:rPr kumimoji="0" lang="zh-CN" alt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日</a:t>
            </a:r>
            <a:endParaRPr kumimoji="0" lang="zh-CN" altLang="en-US" sz="40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标题 1"/>
          <p:cNvSpPr txBox="1"/>
          <p:nvPr/>
        </p:nvSpPr>
        <p:spPr>
          <a:xfrm>
            <a:off x="1069975" y="1863725"/>
            <a:ext cx="10406063" cy="1504950"/>
          </a:xfrm>
          <a:prstGeom prst="rect">
            <a:avLst/>
          </a:prstGeom>
          <a:noFill/>
          <a:ln>
            <a:noFill/>
          </a:ln>
        </p:spPr>
        <p:txBody>
          <a:bodyPr anchor="t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8000" dirty="0" smtClean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三月份部门月度例会</a:t>
            </a:r>
            <a:r>
              <a:rPr lang="en-US" altLang="zh-CN" sz="8000" dirty="0" smtClean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/>
            </a:r>
            <a:br>
              <a:rPr lang="en-US" altLang="zh-CN" sz="8000" dirty="0" smtClean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</a:br>
            <a:r>
              <a:rPr lang="zh-CN" altLang="en-US" sz="8000" dirty="0" smtClean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汇报材料</a:t>
            </a:r>
            <a:endParaRPr lang="zh-CN" altLang="en-US" sz="12000" b="1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灯片编号占位符 2"/>
          <p:cNvSpPr txBox="1">
            <a:spLocks noGrp="1" noChangeArrowheads="1"/>
          </p:cNvSpPr>
          <p:nvPr/>
        </p:nvSpPr>
        <p:spPr bwMode="auto">
          <a:xfrm>
            <a:off x="9282920" y="6397378"/>
            <a:ext cx="2550253" cy="46810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110066" tIns="55033" rIns="110066" bIns="55033"/>
          <a:lstStyle/>
          <a:p>
            <a:pPr lvl="0" algn="r" eaLnBrk="1" hangingPunct="1"/>
            <a:fld id="{9A0DB2DC-4C9A-4742-B13C-FB6460FD3503}" type="slidenum">
              <a:rPr lang="zh-CN" altLang="en-US" sz="1200" dirty="0">
                <a:effectLst>
                  <a:outerShdw blurRad="38100" dist="38100" dir="2700000">
                    <a:srgbClr val="C0C0C0"/>
                  </a:outerShdw>
                </a:effectLst>
                <a:latin typeface="Arial" panose="020B0604020202020204" pitchFamily="34" charset="0"/>
              </a:rPr>
              <a:t>10</a:t>
            </a:fld>
            <a:endParaRPr lang="zh-CN" altLang="en-US" sz="1200" dirty="0">
              <a:effectLst>
                <a:outerShdw blurRad="38100" dist="38100" dir="2700000">
                  <a:srgbClr val="C0C0C0"/>
                </a:outerShdw>
              </a:effectLst>
              <a:latin typeface="Arial" panose="020B0604020202020204" pitchFamily="34" charset="0"/>
            </a:endParaRPr>
          </a:p>
        </p:txBody>
      </p:sp>
      <p:grpSp>
        <p:nvGrpSpPr>
          <p:cNvPr id="54275" name="Group 3"/>
          <p:cNvGrpSpPr/>
          <p:nvPr/>
        </p:nvGrpSpPr>
        <p:grpSpPr>
          <a:xfrm>
            <a:off x="722572" y="2059320"/>
            <a:ext cx="10524043" cy="2110791"/>
            <a:chOff x="7" y="69"/>
            <a:chExt cx="4769" cy="958"/>
          </a:xfrm>
        </p:grpSpPr>
        <p:pic>
          <p:nvPicPr>
            <p:cNvPr id="54276" name="Text Box 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" y="121"/>
              <a:ext cx="4769" cy="876"/>
            </a:xfrm>
            <a:prstGeom prst="rect">
              <a:avLst/>
            </a:prstGeom>
            <a:noFill/>
            <a:ln w="9525">
              <a:noFill/>
            </a:ln>
          </p:spPr>
        </p:pic>
        <p:grpSp>
          <p:nvGrpSpPr>
            <p:cNvPr id="54277" name="Text Box 5"/>
            <p:cNvGrpSpPr/>
            <p:nvPr/>
          </p:nvGrpSpPr>
          <p:grpSpPr>
            <a:xfrm>
              <a:off x="197" y="69"/>
              <a:ext cx="4575" cy="958"/>
              <a:chOff x="-32242" y="0"/>
              <a:chExt cx="7542514" cy="2060339"/>
            </a:xfrm>
          </p:grpSpPr>
          <p:pic>
            <p:nvPicPr>
              <p:cNvPr id="54278" name="Text Box 5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0" y="0"/>
                <a:ext cx="7510272" cy="1505712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46087" name="Text Box 7"/>
              <p:cNvSpPr txBox="1">
                <a:spLocks noChangeArrowheads="1"/>
              </p:cNvSpPr>
              <p:nvPr/>
            </p:nvSpPr>
            <p:spPr bwMode="auto">
              <a:xfrm>
                <a:off x="-32242" y="347528"/>
                <a:ext cx="7477666" cy="1712811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>
                <a:spAutoFit/>
              </a:bodyPr>
              <a:lstStyle/>
              <a:p>
                <a:pPr algn="ctr" defTabSz="1100455">
                  <a:defRPr/>
                </a:pPr>
                <a:r>
                  <a:rPr lang="zh-CN" altLang="en-US" sz="10800" b="1" dirty="0">
                    <a:solidFill>
                      <a:srgbClr val="0000FF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华文中宋" panose="02010600040101010101" pitchFamily="2" charset="-122"/>
                    <a:ea typeface="华文中宋" panose="02010600040101010101" pitchFamily="2" charset="-122"/>
                  </a:rPr>
                  <a:t>汇报完毕</a:t>
                </a:r>
                <a:r>
                  <a:rPr lang="en-US" sz="10800" b="1" dirty="0">
                    <a:solidFill>
                      <a:srgbClr val="0000FF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华文中宋" panose="02010600040101010101" pitchFamily="2" charset="-122"/>
                    <a:ea typeface="华文中宋" panose="02010600040101010101" pitchFamily="2" charset="-122"/>
                  </a:rPr>
                  <a:t>!</a:t>
                </a:r>
              </a:p>
            </p:txBody>
          </p:sp>
        </p:grpSp>
      </p:grpSp>
    </p:spTree>
  </p:cSld>
  <p:clrMapOvr>
    <a:masterClrMapping/>
  </p:clrMapOvr>
  <p:transition spd="slow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Box 1"/>
          <p:cNvSpPr txBox="1"/>
          <p:nvPr/>
        </p:nvSpPr>
        <p:spPr>
          <a:xfrm>
            <a:off x="431974" y="1155446"/>
            <a:ext cx="11236677" cy="401320"/>
          </a:xfrm>
          <a:prstGeom prst="rect">
            <a:avLst/>
          </a:prstGeom>
          <a:noFill/>
          <a:ln w="9525">
            <a:noFill/>
          </a:ln>
        </p:spPr>
        <p:txBody>
          <a:bodyPr wrap="square" lIns="110066" tIns="55033" rIns="110066" bIns="55033">
            <a:spAutoFit/>
          </a:bodyPr>
          <a:lstStyle/>
          <a:p>
            <a:pPr lvl="0" eaLnBrk="1" hangingPunct="1"/>
            <a:r>
              <a:rPr lang="zh-CN" altLang="en-US" sz="1900" dirty="0">
                <a:latin typeface="华文中宋" panose="02010600040101010101" pitchFamily="2" charset="-122"/>
                <a:ea typeface="华文中宋" panose="02010600040101010101" pitchFamily="2" charset="-122"/>
              </a:rPr>
              <a:t>       </a:t>
            </a:r>
            <a:r>
              <a:rPr lang="zh-CN" altLang="en-US" sz="1900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截止</a:t>
            </a:r>
            <a:r>
              <a:rPr lang="en-US" altLang="zh-CN" sz="1900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2020</a:t>
            </a:r>
            <a:r>
              <a:rPr lang="zh-CN" altLang="en-US" sz="1900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年</a:t>
            </a:r>
            <a:r>
              <a:rPr lang="en-US" altLang="zh-CN" sz="1900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3</a:t>
            </a:r>
            <a:r>
              <a:rPr lang="zh-CN" altLang="en-US" sz="1900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月</a:t>
            </a:r>
            <a:r>
              <a:rPr lang="en-US" altLang="zh-CN" sz="1900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31</a:t>
            </a:r>
            <a:r>
              <a:rPr lang="zh-CN" altLang="en-US" sz="1900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日，</a:t>
            </a:r>
            <a:r>
              <a:rPr lang="zh-CN" altLang="en-US" sz="1900" dirty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事故控制目标</a:t>
            </a:r>
            <a:r>
              <a:rPr lang="zh-CN" altLang="en-US" sz="1900" dirty="0" smtClean="0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：</a:t>
            </a:r>
            <a:r>
              <a:rPr lang="zh-CN" altLang="en-US" sz="1900" dirty="0" smtClean="0"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部门</a:t>
            </a:r>
            <a:r>
              <a:rPr lang="zh-CN" altLang="en-US" sz="1900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未</a:t>
            </a:r>
            <a:r>
              <a:rPr lang="zh-CN" altLang="en-US" sz="1900" dirty="0">
                <a:latin typeface="华文中宋" panose="02010600040101010101" pitchFamily="2" charset="-122"/>
                <a:ea typeface="华文中宋" panose="02010600040101010101" pitchFamily="2" charset="-122"/>
              </a:rPr>
              <a:t>发生</a:t>
            </a:r>
            <a:r>
              <a:rPr lang="zh-CN" altLang="en-US" sz="1900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上报公司事故事件，未发生部门级事故和事件。</a:t>
            </a:r>
            <a:endParaRPr lang="zh-CN" altLang="en-US" sz="1900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29698" name="矩形 1"/>
          <p:cNvSpPr/>
          <p:nvPr/>
        </p:nvSpPr>
        <p:spPr>
          <a:xfrm>
            <a:off x="3570354" y="468101"/>
            <a:ext cx="8670859" cy="557417"/>
          </a:xfrm>
          <a:prstGeom prst="rect">
            <a:avLst/>
          </a:prstGeom>
          <a:noFill/>
          <a:ln w="9525">
            <a:noFill/>
          </a:ln>
        </p:spPr>
        <p:txBody>
          <a:bodyPr lIns="110066" tIns="55033" rIns="110066" bIns="55033">
            <a:spAutoFit/>
          </a:bodyPr>
          <a:lstStyle/>
          <a:p>
            <a:pPr algn="ctr" defTabSz="1100455">
              <a:defRPr/>
            </a:pPr>
            <a:r>
              <a:rPr lang="zh-CN" altLang="en-US" sz="29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中宋" panose="02010600040101010101" pitchFamily="2" charset="-122"/>
                <a:ea typeface="华文中宋" panose="02010600040101010101" pitchFamily="2" charset="-122"/>
              </a:rPr>
              <a:t>部门年度</a:t>
            </a:r>
            <a:r>
              <a:rPr lang="zh-CN" altLang="en-US" sz="29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中宋" panose="02010600040101010101" pitchFamily="2" charset="-122"/>
                <a:ea typeface="华文中宋" panose="02010600040101010101" pitchFamily="2" charset="-122"/>
              </a:rPr>
              <a:t>安全目标指标考核完成情况</a:t>
            </a:r>
          </a:p>
        </p:txBody>
      </p:sp>
      <p:graphicFrame>
        <p:nvGraphicFramePr>
          <p:cNvPr id="6" name="表格 5"/>
          <p:cNvGraphicFramePr>
            <a:graphicFrameLocks noGrp="1"/>
          </p:cNvGraphicFramePr>
          <p:nvPr/>
        </p:nvGraphicFramePr>
        <p:xfrm>
          <a:off x="792014" y="1998588"/>
          <a:ext cx="10746326" cy="3626623"/>
        </p:xfrm>
        <a:graphic>
          <a:graphicData uri="http://schemas.openxmlformats.org/drawingml/2006/table">
            <a:tbl>
              <a:tblPr/>
              <a:tblGrid>
                <a:gridCol w="428538"/>
                <a:gridCol w="1820843"/>
                <a:gridCol w="1549984"/>
                <a:gridCol w="1471109"/>
                <a:gridCol w="1555290"/>
                <a:gridCol w="1581982"/>
                <a:gridCol w="1513200"/>
                <a:gridCol w="825380"/>
              </a:tblGrid>
              <a:tr h="688712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anose="02010600040101010101" pitchFamily="2" charset="-122"/>
                          <a:ea typeface="华文中宋" panose="02010600040101010101" pitchFamily="2" charset="-122"/>
                          <a:cs typeface="宋体" panose="02010600030101010101" pitchFamily="2" charset="-122"/>
                        </a:rPr>
                        <a:t>序号</a:t>
                      </a:r>
                    </a:p>
                  </a:txBody>
                  <a:tcPr marL="63460" marR="6346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flip="none" rotWithShape="1">
                      <a:gsLst>
                        <a:gs pos="100000">
                          <a:schemeClr val="accent1">
                            <a:lumMod val="20000"/>
                            <a:lumOff val="80000"/>
                            <a:alpha val="69000"/>
                          </a:schemeClr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2700000" scaled="1"/>
                      <a:tileRect/>
                    </a:gra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0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anose="02010600040101010101" pitchFamily="2" charset="-122"/>
                          <a:ea typeface="华文中宋" panose="02010600040101010101" pitchFamily="2" charset="-122"/>
                          <a:cs typeface="宋体" panose="02010600030101010101" pitchFamily="2" charset="-122"/>
                        </a:rPr>
                        <a:t>区  域</a:t>
                      </a:r>
                      <a:endParaRPr kumimoji="0" lang="zh-CN" sz="20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中宋" panose="02010600040101010101" pitchFamily="2" charset="-122"/>
                        <a:ea typeface="华文中宋" panose="0201060004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3460" marR="6346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flip="none" rotWithShape="1">
                      <a:gsLst>
                        <a:gs pos="100000">
                          <a:schemeClr val="accent1">
                            <a:lumMod val="20000"/>
                            <a:lumOff val="80000"/>
                            <a:alpha val="69000"/>
                          </a:schemeClr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2700000" scaled="1"/>
                      <a:tileRect/>
                    </a:gradFill>
                  </a:tcPr>
                </a:tc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0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anose="02010600040101010101" pitchFamily="2" charset="-122"/>
                          <a:ea typeface="华文中宋" panose="02010600040101010101" pitchFamily="2" charset="-122"/>
                          <a:cs typeface="宋体" panose="02010600030101010101" pitchFamily="2" charset="-122"/>
                        </a:rPr>
                        <a:t>公司三个“零”指标及部控指标</a:t>
                      </a:r>
                    </a:p>
                  </a:txBody>
                  <a:tcPr marL="63460" marR="6346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flip="none" rotWithShape="1">
                      <a:gsLst>
                        <a:gs pos="100000">
                          <a:schemeClr val="accent1">
                            <a:lumMod val="20000"/>
                            <a:lumOff val="80000"/>
                            <a:alpha val="69000"/>
                          </a:schemeClr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2700000" scaled="1"/>
                      <a:tileRect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marL="47404" marR="4740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flip="none" rotWithShape="1">
                      <a:gsLst>
                        <a:gs pos="100000">
                          <a:schemeClr val="accent1">
                            <a:lumMod val="20000"/>
                            <a:lumOff val="80000"/>
                            <a:alpha val="69000"/>
                          </a:schemeClr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2700000" scaled="1"/>
                      <a:tileRect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100000">
                          <a:schemeClr val="accent1">
                            <a:lumMod val="20000"/>
                            <a:lumOff val="80000"/>
                            <a:alpha val="69000"/>
                          </a:schemeClr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2700000" scaled="1"/>
                      <a:tileRect/>
                    </a:gra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anose="02010600040101010101" pitchFamily="2" charset="-122"/>
                          <a:ea typeface="华文中宋" panose="02010600040101010101" pitchFamily="2" charset="-122"/>
                          <a:cs typeface="宋体" panose="02010600030101010101" pitchFamily="2" charset="-122"/>
                        </a:rPr>
                        <a:t>备注</a:t>
                      </a:r>
                    </a:p>
                  </a:txBody>
                  <a:tcPr marL="63460" marR="6346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flip="none" rotWithShape="1">
                      <a:gsLst>
                        <a:gs pos="100000">
                          <a:schemeClr val="accent1">
                            <a:lumMod val="20000"/>
                            <a:lumOff val="80000"/>
                            <a:alpha val="69000"/>
                          </a:schemeClr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2700000" scaled="1"/>
                      <a:tileRect/>
                    </a:gradFill>
                  </a:tcPr>
                </a:tc>
              </a:tr>
              <a:tr h="980516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0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anose="02010600040101010101" pitchFamily="2" charset="-122"/>
                          <a:ea typeface="华文中宋" panose="02010600040101010101" pitchFamily="2" charset="-122"/>
                          <a:cs typeface="宋体" panose="02010600030101010101" pitchFamily="2" charset="-122"/>
                        </a:rPr>
                        <a:t>“零”伤亡</a:t>
                      </a:r>
                    </a:p>
                  </a:txBody>
                  <a:tcPr marL="63460" marR="6346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flip="none" rotWithShape="1">
                      <a:gsLst>
                        <a:gs pos="100000">
                          <a:schemeClr val="accent1">
                            <a:lumMod val="20000"/>
                            <a:lumOff val="80000"/>
                            <a:alpha val="69000"/>
                          </a:schemeClr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0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anose="02010600040101010101" pitchFamily="2" charset="-122"/>
                          <a:ea typeface="华文中宋" panose="02010600040101010101" pitchFamily="2" charset="-122"/>
                          <a:cs typeface="宋体" panose="02010600030101010101" pitchFamily="2" charset="-122"/>
                        </a:rPr>
                        <a:t>“零”火灾</a:t>
                      </a:r>
                    </a:p>
                  </a:txBody>
                  <a:tcPr marL="63460" marR="6346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flip="none" rotWithShape="1">
                      <a:gsLst>
                        <a:gs pos="100000">
                          <a:schemeClr val="accent1">
                            <a:lumMod val="20000"/>
                            <a:lumOff val="80000"/>
                            <a:alpha val="69000"/>
                          </a:schemeClr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0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anose="02010600040101010101" pitchFamily="2" charset="-122"/>
                          <a:ea typeface="华文中宋" panose="02010600040101010101" pitchFamily="2" charset="-122"/>
                          <a:cs typeface="宋体" panose="02010600030101010101" pitchFamily="2" charset="-122"/>
                        </a:rPr>
                        <a:t>“零”污染</a:t>
                      </a:r>
                    </a:p>
                  </a:txBody>
                  <a:tcPr marL="63460" marR="6346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flip="none" rotWithShape="1">
                      <a:gsLst>
                        <a:gs pos="100000">
                          <a:schemeClr val="accent1">
                            <a:lumMod val="20000"/>
                            <a:lumOff val="80000"/>
                            <a:alpha val="69000"/>
                          </a:schemeClr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0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anose="02010600040101010101" pitchFamily="2" charset="-122"/>
                          <a:ea typeface="华文中宋" panose="02010600040101010101" pitchFamily="2" charset="-122"/>
                          <a:cs typeface="宋体" panose="02010600030101010101" pitchFamily="2" charset="-122"/>
                        </a:rPr>
                        <a:t>未遂事件</a:t>
                      </a:r>
                    </a:p>
                  </a:txBody>
                  <a:tcPr marL="63460" marR="6346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flip="none" rotWithShape="1">
                      <a:gsLst>
                        <a:gs pos="100000">
                          <a:schemeClr val="accent1">
                            <a:lumMod val="20000"/>
                            <a:lumOff val="80000"/>
                            <a:alpha val="69000"/>
                          </a:schemeClr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0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anose="02010600040101010101" pitchFamily="2" charset="-122"/>
                          <a:ea typeface="华文中宋" panose="02010600040101010101" pitchFamily="2" charset="-122"/>
                          <a:cs typeface="宋体" panose="02010600030101010101" pitchFamily="2" charset="-122"/>
                        </a:rPr>
                        <a:t>重大违章违纪行为</a:t>
                      </a:r>
                    </a:p>
                  </a:txBody>
                  <a:tcPr marL="63460" marR="6346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flip="none" rotWithShape="1">
                      <a:gsLst>
                        <a:gs pos="100000">
                          <a:schemeClr val="accent1">
                            <a:lumMod val="20000"/>
                            <a:lumOff val="80000"/>
                            <a:alpha val="69000"/>
                          </a:schemeClr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2700000" scaled="1"/>
                      <a:tileRect/>
                    </a:gradFill>
                  </a:tcPr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</a:tr>
              <a:tr h="65246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anose="02010600040101010101" pitchFamily="2" charset="-122"/>
                          <a:ea typeface="华文中宋" panose="02010600040101010101" pitchFamily="2" charset="-122"/>
                        </a:rPr>
                        <a:t>1</a:t>
                      </a:r>
                    </a:p>
                  </a:txBody>
                  <a:tcPr marL="63460" marR="6346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flip="none" rotWithShape="1">
                      <a:gsLst>
                        <a:gs pos="100000">
                          <a:schemeClr val="accent1">
                            <a:lumMod val="20000"/>
                            <a:lumOff val="80000"/>
                            <a:alpha val="69000"/>
                          </a:schemeClr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anose="02010600040101010101" pitchFamily="2" charset="-122"/>
                          <a:ea typeface="华文中宋" panose="02010600040101010101" pitchFamily="2" charset="-122"/>
                        </a:rPr>
                        <a:t>水处理区域</a:t>
                      </a:r>
                      <a:endParaRPr kumimoji="0" lang="zh-CN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中宋" panose="02010600040101010101" pitchFamily="2" charset="-122"/>
                        <a:ea typeface="华文中宋" panose="02010600040101010101" pitchFamily="2" charset="-122"/>
                      </a:endParaRPr>
                    </a:p>
                  </a:txBody>
                  <a:tcPr marL="63460" marR="6346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flip="none" rotWithShape="1">
                      <a:gsLst>
                        <a:gs pos="100000">
                          <a:schemeClr val="accent1">
                            <a:lumMod val="20000"/>
                            <a:lumOff val="80000"/>
                            <a:alpha val="69000"/>
                          </a:schemeClr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anose="02010600040101010101" pitchFamily="2" charset="-122"/>
                          <a:ea typeface="华文中宋" panose="02010600040101010101" pitchFamily="2" charset="-122"/>
                        </a:rPr>
                        <a:t>0</a:t>
                      </a:r>
                    </a:p>
                  </a:txBody>
                  <a:tcPr marL="63460" marR="6346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flip="none" rotWithShape="1">
                      <a:gsLst>
                        <a:gs pos="100000">
                          <a:schemeClr val="accent1">
                            <a:lumMod val="20000"/>
                            <a:lumOff val="80000"/>
                            <a:alpha val="69000"/>
                          </a:schemeClr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anose="02010600040101010101" pitchFamily="2" charset="-122"/>
                          <a:ea typeface="华文中宋" panose="02010600040101010101" pitchFamily="2" charset="-122"/>
                        </a:rPr>
                        <a:t>0</a:t>
                      </a:r>
                    </a:p>
                  </a:txBody>
                  <a:tcPr marL="63460" marR="6346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flip="none" rotWithShape="1">
                      <a:gsLst>
                        <a:gs pos="100000">
                          <a:schemeClr val="accent1">
                            <a:lumMod val="20000"/>
                            <a:lumOff val="80000"/>
                            <a:alpha val="69000"/>
                          </a:schemeClr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anose="02010600040101010101" pitchFamily="2" charset="-122"/>
                          <a:ea typeface="华文中宋" panose="02010600040101010101" pitchFamily="2" charset="-122"/>
                        </a:rPr>
                        <a:t>0</a:t>
                      </a:r>
                    </a:p>
                  </a:txBody>
                  <a:tcPr marL="63460" marR="6346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flip="none" rotWithShape="1">
                      <a:gsLst>
                        <a:gs pos="100000">
                          <a:schemeClr val="accent1">
                            <a:lumMod val="20000"/>
                            <a:lumOff val="80000"/>
                            <a:alpha val="69000"/>
                          </a:schemeClr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anose="02010600040101010101" pitchFamily="2" charset="-122"/>
                          <a:ea typeface="华文中宋" panose="02010600040101010101" pitchFamily="2" charset="-122"/>
                        </a:rPr>
                        <a:t>1</a:t>
                      </a:r>
                    </a:p>
                  </a:txBody>
                  <a:tcPr marL="63460" marR="6346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flip="none" rotWithShape="1">
                      <a:gsLst>
                        <a:gs pos="100000">
                          <a:schemeClr val="accent1">
                            <a:lumMod val="20000"/>
                            <a:lumOff val="80000"/>
                            <a:alpha val="69000"/>
                          </a:schemeClr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anose="02010600040101010101" pitchFamily="2" charset="-122"/>
                          <a:ea typeface="华文中宋" panose="02010600040101010101" pitchFamily="2" charset="-122"/>
                        </a:rPr>
                        <a:t>0</a:t>
                      </a:r>
                    </a:p>
                  </a:txBody>
                  <a:tcPr marL="63460" marR="6346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flip="none" rotWithShape="1">
                      <a:gsLst>
                        <a:gs pos="100000">
                          <a:schemeClr val="accent1">
                            <a:lumMod val="20000"/>
                            <a:lumOff val="80000"/>
                            <a:alpha val="69000"/>
                          </a:schemeClr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altLang="zh-CN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中宋" panose="02010600040101010101" pitchFamily="2" charset="-122"/>
                        <a:ea typeface="华文中宋" panose="02010600040101010101" pitchFamily="2" charset="-122"/>
                      </a:endParaRPr>
                    </a:p>
                  </a:txBody>
                  <a:tcPr marL="63460" marR="6346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flip="none" rotWithShape="1">
                      <a:gsLst>
                        <a:gs pos="100000">
                          <a:schemeClr val="accent1">
                            <a:lumMod val="20000"/>
                            <a:lumOff val="80000"/>
                            <a:alpha val="69000"/>
                          </a:schemeClr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2700000" scaled="1"/>
                      <a:tileRect/>
                    </a:gradFill>
                  </a:tcPr>
                </a:tc>
              </a:tr>
              <a:tr h="65246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anose="02010600040101010101" pitchFamily="2" charset="-122"/>
                          <a:ea typeface="华文中宋" panose="02010600040101010101" pitchFamily="2" charset="-122"/>
                        </a:rPr>
                        <a:t>2</a:t>
                      </a:r>
                    </a:p>
                  </a:txBody>
                  <a:tcPr marL="63460" marR="6346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flip="none" rotWithShape="1">
                      <a:gsLst>
                        <a:gs pos="100000">
                          <a:schemeClr val="accent1">
                            <a:lumMod val="20000"/>
                            <a:lumOff val="80000"/>
                            <a:alpha val="69000"/>
                          </a:schemeClr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anose="02010600040101010101" pitchFamily="2" charset="-122"/>
                          <a:ea typeface="华文中宋" panose="02010600040101010101" pitchFamily="2" charset="-122"/>
                          <a:cs typeface="宋体" panose="02010600030101010101" pitchFamily="2" charset="-122"/>
                        </a:rPr>
                        <a:t>空分空压区域</a:t>
                      </a:r>
                      <a:endParaRPr kumimoji="0" lang="zh-CN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中宋" panose="02010600040101010101" pitchFamily="2" charset="-122"/>
                        <a:ea typeface="华文中宋" panose="0201060004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3460" marR="6346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flip="none" rotWithShape="1">
                      <a:gsLst>
                        <a:gs pos="100000">
                          <a:schemeClr val="accent1">
                            <a:lumMod val="20000"/>
                            <a:lumOff val="80000"/>
                            <a:alpha val="69000"/>
                          </a:schemeClr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lang="en-US" altLang="zh-CN" sz="2000" b="1" dirty="0" smtClean="0">
                          <a:ln>
                            <a:noFill/>
                          </a:ln>
                          <a:effectLst/>
                          <a:latin typeface="华文中宋" panose="02010600040101010101" pitchFamily="2" charset="-122"/>
                          <a:ea typeface="华文中宋" panose="02010600040101010101" pitchFamily="2" charset="-122"/>
                          <a:sym typeface="+mn-ea"/>
                        </a:rPr>
                        <a:t>0</a:t>
                      </a:r>
                      <a:endParaRPr kumimoji="0" lang="en-US" altLang="zh-CN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华文中宋" panose="02010600040101010101" pitchFamily="2" charset="-122"/>
                        <a:ea typeface="华文中宋" panose="0201060004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3460" marR="6346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flip="none" rotWithShape="1">
                      <a:gsLst>
                        <a:gs pos="100000">
                          <a:schemeClr val="accent1">
                            <a:lumMod val="20000"/>
                            <a:lumOff val="80000"/>
                            <a:alpha val="69000"/>
                          </a:schemeClr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anose="02010600040101010101" pitchFamily="2" charset="-122"/>
                          <a:ea typeface="华文中宋" panose="02010600040101010101" pitchFamily="2" charset="-122"/>
                        </a:rPr>
                        <a:t>0</a:t>
                      </a:r>
                    </a:p>
                  </a:txBody>
                  <a:tcPr marL="63460" marR="6346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flip="none" rotWithShape="1">
                      <a:gsLst>
                        <a:gs pos="100000">
                          <a:schemeClr val="accent1">
                            <a:lumMod val="20000"/>
                            <a:lumOff val="80000"/>
                            <a:alpha val="69000"/>
                          </a:schemeClr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anose="02010600040101010101" pitchFamily="2" charset="-122"/>
                          <a:ea typeface="华文中宋" panose="02010600040101010101" pitchFamily="2" charset="-122"/>
                        </a:rPr>
                        <a:t>0</a:t>
                      </a:r>
                    </a:p>
                  </a:txBody>
                  <a:tcPr marL="63460" marR="6346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flip="none" rotWithShape="1">
                      <a:gsLst>
                        <a:gs pos="100000">
                          <a:schemeClr val="accent1">
                            <a:lumMod val="20000"/>
                            <a:lumOff val="80000"/>
                            <a:alpha val="69000"/>
                          </a:schemeClr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anose="02010600040101010101" pitchFamily="2" charset="-122"/>
                          <a:ea typeface="华文中宋" panose="02010600040101010101" pitchFamily="2" charset="-122"/>
                        </a:rPr>
                        <a:t>1</a:t>
                      </a:r>
                    </a:p>
                  </a:txBody>
                  <a:tcPr marL="63460" marR="6346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flip="none" rotWithShape="1">
                      <a:gsLst>
                        <a:gs pos="100000">
                          <a:schemeClr val="accent1">
                            <a:lumMod val="20000"/>
                            <a:lumOff val="80000"/>
                            <a:alpha val="69000"/>
                          </a:schemeClr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anose="02010600040101010101" pitchFamily="2" charset="-122"/>
                          <a:ea typeface="华文中宋" panose="02010600040101010101" pitchFamily="2" charset="-122"/>
                        </a:rPr>
                        <a:t>0</a:t>
                      </a:r>
                    </a:p>
                  </a:txBody>
                  <a:tcPr marL="63460" marR="6346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flip="none" rotWithShape="1">
                      <a:gsLst>
                        <a:gs pos="100000">
                          <a:schemeClr val="accent1">
                            <a:lumMod val="20000"/>
                            <a:lumOff val="80000"/>
                            <a:alpha val="69000"/>
                          </a:schemeClr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altLang="zh-CN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中宋" panose="02010600040101010101" pitchFamily="2" charset="-122"/>
                        <a:ea typeface="华文中宋" panose="02010600040101010101" pitchFamily="2" charset="-122"/>
                      </a:endParaRPr>
                    </a:p>
                  </a:txBody>
                  <a:tcPr marL="63460" marR="6346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flip="none" rotWithShape="1">
                      <a:gsLst>
                        <a:gs pos="100000">
                          <a:schemeClr val="accent1">
                            <a:lumMod val="20000"/>
                            <a:lumOff val="80000"/>
                            <a:alpha val="69000"/>
                          </a:schemeClr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2700000" scaled="1"/>
                      <a:tileRect/>
                    </a:gradFill>
                  </a:tcPr>
                </a:tc>
              </a:tr>
              <a:tr h="65246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altLang="zh-CN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中宋" panose="02010600040101010101" pitchFamily="2" charset="-122"/>
                        <a:ea typeface="华文中宋" panose="02010600040101010101" pitchFamily="2" charset="-122"/>
                      </a:endParaRPr>
                    </a:p>
                  </a:txBody>
                  <a:tcPr marL="63460" marR="6346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flip="none" rotWithShape="1">
                      <a:gsLst>
                        <a:gs pos="100000">
                          <a:schemeClr val="accent1">
                            <a:lumMod val="20000"/>
                            <a:lumOff val="80000"/>
                            <a:alpha val="69000"/>
                          </a:schemeClr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anose="02010600040101010101" pitchFamily="2" charset="-122"/>
                          <a:ea typeface="华文中宋" panose="02010600040101010101" pitchFamily="2" charset="-122"/>
                          <a:cs typeface="宋体" panose="02010600030101010101" pitchFamily="2" charset="-122"/>
                        </a:rPr>
                        <a:t>合计</a:t>
                      </a:r>
                      <a:endParaRPr kumimoji="0" lang="zh-CN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中宋" panose="02010600040101010101" pitchFamily="2" charset="-122"/>
                        <a:ea typeface="华文中宋" panose="0201060004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3460" marR="6346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flip="none" rotWithShape="1">
                      <a:gsLst>
                        <a:gs pos="100000">
                          <a:schemeClr val="accent1">
                            <a:lumMod val="20000"/>
                            <a:lumOff val="80000"/>
                            <a:alpha val="69000"/>
                          </a:schemeClr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altLang="zh-CN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华文中宋" panose="02010600040101010101" pitchFamily="2" charset="-122"/>
                        <a:ea typeface="华文中宋" panose="0201060004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3460" marR="6346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flip="none" rotWithShape="1">
                      <a:gsLst>
                        <a:gs pos="100000">
                          <a:schemeClr val="accent1">
                            <a:lumMod val="20000"/>
                            <a:lumOff val="80000"/>
                            <a:alpha val="69000"/>
                          </a:schemeClr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altLang="zh-CN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中宋" panose="02010600040101010101" pitchFamily="2" charset="-122"/>
                        <a:ea typeface="华文中宋" panose="02010600040101010101" pitchFamily="2" charset="-122"/>
                      </a:endParaRPr>
                    </a:p>
                  </a:txBody>
                  <a:tcPr marL="63460" marR="6346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flip="none" rotWithShape="1">
                      <a:gsLst>
                        <a:gs pos="100000">
                          <a:schemeClr val="accent1">
                            <a:lumMod val="20000"/>
                            <a:lumOff val="80000"/>
                            <a:alpha val="69000"/>
                          </a:schemeClr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altLang="zh-CN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中宋" panose="02010600040101010101" pitchFamily="2" charset="-122"/>
                        <a:ea typeface="华文中宋" panose="02010600040101010101" pitchFamily="2" charset="-122"/>
                      </a:endParaRPr>
                    </a:p>
                  </a:txBody>
                  <a:tcPr marL="63460" marR="6346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flip="none" rotWithShape="1">
                      <a:gsLst>
                        <a:gs pos="100000">
                          <a:schemeClr val="accent1">
                            <a:lumMod val="20000"/>
                            <a:lumOff val="80000"/>
                            <a:alpha val="69000"/>
                          </a:schemeClr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中宋" panose="02010600040101010101" pitchFamily="2" charset="-122"/>
                          <a:ea typeface="华文中宋" panose="02010600040101010101" pitchFamily="2" charset="-122"/>
                        </a:rPr>
                        <a:t>2</a:t>
                      </a:r>
                    </a:p>
                  </a:txBody>
                  <a:tcPr marL="63460" marR="6346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flip="none" rotWithShape="1">
                      <a:gsLst>
                        <a:gs pos="100000">
                          <a:schemeClr val="accent1">
                            <a:lumMod val="20000"/>
                            <a:lumOff val="80000"/>
                            <a:alpha val="69000"/>
                          </a:schemeClr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altLang="zh-CN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中宋" panose="02010600040101010101" pitchFamily="2" charset="-122"/>
                        <a:ea typeface="华文中宋" panose="02010600040101010101" pitchFamily="2" charset="-122"/>
                      </a:endParaRPr>
                    </a:p>
                  </a:txBody>
                  <a:tcPr marL="63460" marR="6346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flip="none" rotWithShape="1">
                      <a:gsLst>
                        <a:gs pos="100000">
                          <a:schemeClr val="accent1">
                            <a:lumMod val="20000"/>
                            <a:lumOff val="80000"/>
                            <a:alpha val="69000"/>
                          </a:schemeClr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altLang="zh-CN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中宋" panose="02010600040101010101" pitchFamily="2" charset="-122"/>
                        <a:ea typeface="华文中宋" panose="02010600040101010101" pitchFamily="2" charset="-122"/>
                      </a:endParaRPr>
                    </a:p>
                  </a:txBody>
                  <a:tcPr marL="63460" marR="6346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flip="none" rotWithShape="1">
                      <a:gsLst>
                        <a:gs pos="100000">
                          <a:schemeClr val="accent1">
                            <a:lumMod val="20000"/>
                            <a:lumOff val="80000"/>
                            <a:alpha val="69000"/>
                          </a:schemeClr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2700000" scaled="1"/>
                      <a:tileRect/>
                    </a:gradFill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灯片编号占位符 2"/>
          <p:cNvSpPr txBox="1">
            <a:spLocks noGrp="1" noChangeArrowheads="1"/>
          </p:cNvSpPr>
          <p:nvPr/>
        </p:nvSpPr>
        <p:spPr bwMode="auto">
          <a:xfrm>
            <a:off x="9282920" y="6397378"/>
            <a:ext cx="2550253" cy="46810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110066" tIns="55033" rIns="110066" bIns="55033"/>
          <a:lstStyle/>
          <a:p>
            <a:pPr lvl="0" algn="r" eaLnBrk="1" hangingPunct="1"/>
            <a:fld id="{9A0DB2DC-4C9A-4742-B13C-FB6460FD3503}" type="slidenum">
              <a:rPr lang="zh-CN" altLang="en-US" sz="1200" dirty="0">
                <a:effectLst>
                  <a:outerShdw blurRad="38100" dist="38100" dir="2700000">
                    <a:srgbClr val="C0C0C0"/>
                  </a:outerShdw>
                </a:effectLst>
                <a:latin typeface="Arial" panose="020B0604020202020204" pitchFamily="34" charset="0"/>
              </a:rPr>
              <a:t>3</a:t>
            </a:fld>
            <a:endParaRPr lang="zh-CN" altLang="en-US" sz="1200" dirty="0">
              <a:effectLst>
                <a:outerShdw blurRad="38100" dist="38100" dir="2700000">
                  <a:srgbClr val="C0C0C0"/>
                </a:outerShdw>
              </a:effectLst>
              <a:latin typeface="Arial" panose="020B0604020202020204" pitchFamily="34" charset="0"/>
            </a:endParaRPr>
          </a:p>
        </p:txBody>
      </p:sp>
      <p:sp>
        <p:nvSpPr>
          <p:cNvPr id="11" name="矩形 1"/>
          <p:cNvSpPr/>
          <p:nvPr/>
        </p:nvSpPr>
        <p:spPr>
          <a:xfrm>
            <a:off x="6248025" y="486420"/>
            <a:ext cx="5987334" cy="557417"/>
          </a:xfrm>
          <a:prstGeom prst="rect">
            <a:avLst/>
          </a:prstGeom>
          <a:noFill/>
          <a:ln w="9525">
            <a:noFill/>
          </a:ln>
        </p:spPr>
        <p:txBody>
          <a:bodyPr wrap="square" lIns="110066" tIns="55033" rIns="110066" bIns="55033">
            <a:spAutoFit/>
          </a:bodyPr>
          <a:lstStyle/>
          <a:p>
            <a:pPr algn="ctr" defTabSz="1100455">
              <a:defRPr/>
            </a:pPr>
            <a:r>
              <a:rPr lang="en-US" altLang="zh-CN" sz="29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中宋" panose="02010600040101010101" pitchFamily="2" charset="-122"/>
                <a:ea typeface="华文中宋" panose="02010600040101010101" pitchFamily="2" charset="-122"/>
              </a:rPr>
              <a:t>3</a:t>
            </a:r>
            <a:r>
              <a:rPr lang="zh-CN" altLang="en-US" sz="29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中宋" panose="02010600040101010101" pitchFamily="2" charset="-122"/>
                <a:ea typeface="华文中宋" panose="02010600040101010101" pitchFamily="2" charset="-122"/>
              </a:rPr>
              <a:t>月度</a:t>
            </a:r>
            <a:r>
              <a:rPr lang="zh-CN" altLang="en-US" sz="29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中宋" panose="02010600040101010101" pitchFamily="2" charset="-122"/>
                <a:ea typeface="华文中宋" panose="02010600040101010101" pitchFamily="2" charset="-122"/>
              </a:rPr>
              <a:t>考核情况</a:t>
            </a:r>
            <a:endParaRPr lang="zh-CN" altLang="en-US" sz="2900" b="1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76680389"/>
              </p:ext>
            </p:extLst>
          </p:nvPr>
        </p:nvGraphicFramePr>
        <p:xfrm>
          <a:off x="503980" y="1350516"/>
          <a:ext cx="11329192" cy="403244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20107"/>
                <a:gridCol w="667801"/>
                <a:gridCol w="820107"/>
                <a:gridCol w="820107"/>
                <a:gridCol w="820107"/>
                <a:gridCol w="820107"/>
                <a:gridCol w="820107"/>
                <a:gridCol w="820107"/>
                <a:gridCol w="820107"/>
                <a:gridCol w="820107"/>
                <a:gridCol w="820107"/>
                <a:gridCol w="820107"/>
                <a:gridCol w="820107"/>
                <a:gridCol w="820107"/>
              </a:tblGrid>
              <a:tr h="1081256">
                <a:tc gridSpan="14">
                  <a:txBody>
                    <a:bodyPr/>
                    <a:lstStyle/>
                    <a:p>
                      <a:pPr algn="ctr" fontAlgn="ctr"/>
                      <a:r>
                        <a:rPr lang="zh-CN" altLang="en-US" sz="2400" u="none" strike="noStrike" dirty="0">
                          <a:effectLst/>
                        </a:rPr>
                        <a:t>公用工程部</a:t>
                      </a:r>
                      <a:r>
                        <a:rPr lang="en-US" altLang="zh-CN" sz="2400" u="none" strike="noStrike" dirty="0" smtClean="0">
                          <a:effectLst/>
                        </a:rPr>
                        <a:t>2020</a:t>
                      </a:r>
                      <a:r>
                        <a:rPr lang="zh-CN" altLang="en-US" sz="2400" u="none" strike="noStrike" dirty="0" smtClean="0">
                          <a:effectLst/>
                        </a:rPr>
                        <a:t>年度</a:t>
                      </a:r>
                      <a:r>
                        <a:rPr lang="zh-CN" altLang="en-US" sz="2400" u="none" strike="noStrike" dirty="0">
                          <a:effectLst/>
                        </a:rPr>
                        <a:t>绩效考核汇总统计表</a:t>
                      </a:r>
                      <a:endParaRPr lang="zh-CN" alt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</a:tr>
              <a:tr h="737798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800" u="none" strike="noStrike" dirty="0">
                          <a:effectLst/>
                        </a:rPr>
                        <a:t>年月</a:t>
                      </a:r>
                      <a:endParaRPr lang="zh-CN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800" u="none" strike="noStrike" dirty="0">
                          <a:effectLst/>
                        </a:rPr>
                        <a:t>1</a:t>
                      </a:r>
                      <a:r>
                        <a:rPr lang="zh-CN" altLang="en-US" sz="1800" u="none" strike="noStrike" dirty="0">
                          <a:effectLst/>
                        </a:rPr>
                        <a:t>月份</a:t>
                      </a:r>
                      <a:endParaRPr lang="zh-CN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800" u="none" strike="noStrike">
                          <a:effectLst/>
                        </a:rPr>
                        <a:t>2</a:t>
                      </a:r>
                      <a:r>
                        <a:rPr lang="zh-CN" altLang="en-US" sz="1800" u="none" strike="noStrike">
                          <a:effectLst/>
                        </a:rPr>
                        <a:t>月份</a:t>
                      </a:r>
                      <a:endParaRPr lang="zh-CN" altLang="en-US" sz="18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800" u="none" strike="noStrike" dirty="0">
                          <a:effectLst/>
                        </a:rPr>
                        <a:t>3</a:t>
                      </a:r>
                      <a:r>
                        <a:rPr lang="zh-CN" altLang="en-US" sz="1800" u="none" strike="noStrike" dirty="0">
                          <a:effectLst/>
                        </a:rPr>
                        <a:t>月份</a:t>
                      </a:r>
                      <a:endParaRPr lang="zh-CN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800" u="none" strike="noStrike">
                          <a:effectLst/>
                        </a:rPr>
                        <a:t>4</a:t>
                      </a:r>
                      <a:r>
                        <a:rPr lang="zh-CN" altLang="en-US" sz="1800" u="none" strike="noStrike">
                          <a:effectLst/>
                        </a:rPr>
                        <a:t>月份</a:t>
                      </a:r>
                      <a:endParaRPr lang="zh-CN" altLang="en-US" sz="18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800" u="none" strike="noStrike">
                          <a:effectLst/>
                        </a:rPr>
                        <a:t>5</a:t>
                      </a:r>
                      <a:r>
                        <a:rPr lang="zh-CN" altLang="en-US" sz="1800" u="none" strike="noStrike">
                          <a:effectLst/>
                        </a:rPr>
                        <a:t>月份</a:t>
                      </a:r>
                      <a:endParaRPr lang="zh-CN" altLang="en-US" sz="18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800" u="none" strike="noStrike" dirty="0">
                          <a:effectLst/>
                        </a:rPr>
                        <a:t>6</a:t>
                      </a:r>
                      <a:r>
                        <a:rPr lang="zh-CN" altLang="en-US" sz="1800" u="none" strike="noStrike" dirty="0">
                          <a:effectLst/>
                        </a:rPr>
                        <a:t>月份</a:t>
                      </a:r>
                      <a:endParaRPr lang="zh-CN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800" u="none" strike="noStrike">
                          <a:effectLst/>
                        </a:rPr>
                        <a:t>7</a:t>
                      </a:r>
                      <a:r>
                        <a:rPr lang="zh-CN" altLang="en-US" sz="1800" u="none" strike="noStrike">
                          <a:effectLst/>
                        </a:rPr>
                        <a:t>月份</a:t>
                      </a:r>
                      <a:endParaRPr lang="zh-CN" altLang="en-US" sz="18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800" u="none" strike="noStrike">
                          <a:effectLst/>
                        </a:rPr>
                        <a:t>8</a:t>
                      </a:r>
                      <a:r>
                        <a:rPr lang="zh-CN" altLang="en-US" sz="1800" u="none" strike="noStrike">
                          <a:effectLst/>
                        </a:rPr>
                        <a:t>月份</a:t>
                      </a:r>
                      <a:endParaRPr lang="zh-CN" altLang="en-US" sz="18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800" u="none" strike="noStrike">
                          <a:effectLst/>
                        </a:rPr>
                        <a:t>9</a:t>
                      </a:r>
                      <a:r>
                        <a:rPr lang="zh-CN" altLang="en-US" sz="1800" u="none" strike="noStrike">
                          <a:effectLst/>
                        </a:rPr>
                        <a:t>月份</a:t>
                      </a:r>
                      <a:endParaRPr lang="zh-CN" altLang="en-US" sz="18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800" u="none" strike="noStrike">
                          <a:effectLst/>
                        </a:rPr>
                        <a:t>10</a:t>
                      </a:r>
                      <a:r>
                        <a:rPr lang="zh-CN" altLang="en-US" sz="1800" u="none" strike="noStrike">
                          <a:effectLst/>
                        </a:rPr>
                        <a:t>月份</a:t>
                      </a:r>
                      <a:endParaRPr lang="zh-CN" altLang="en-US" sz="18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800" u="none" strike="noStrike">
                          <a:effectLst/>
                        </a:rPr>
                        <a:t>11</a:t>
                      </a:r>
                      <a:r>
                        <a:rPr lang="zh-CN" altLang="en-US" sz="1800" u="none" strike="noStrike">
                          <a:effectLst/>
                        </a:rPr>
                        <a:t>月份</a:t>
                      </a:r>
                      <a:endParaRPr lang="zh-CN" altLang="en-US" sz="18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800" u="none" strike="noStrike">
                          <a:effectLst/>
                        </a:rPr>
                        <a:t>12</a:t>
                      </a:r>
                      <a:r>
                        <a:rPr lang="zh-CN" altLang="en-US" sz="1800" u="none" strike="noStrike">
                          <a:effectLst/>
                        </a:rPr>
                        <a:t>月份</a:t>
                      </a:r>
                      <a:endParaRPr lang="zh-CN" altLang="en-US" sz="18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800" u="none" strike="noStrike">
                          <a:effectLst/>
                        </a:rPr>
                        <a:t>合计</a:t>
                      </a:r>
                      <a:endParaRPr lang="zh-CN" altLang="en-US" sz="18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7620" marR="7620" marT="7620" marB="0" anchor="ctr"/>
                </a:tc>
              </a:tr>
              <a:tr h="737798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800" u="none" strike="noStrike" dirty="0">
                          <a:effectLst/>
                        </a:rPr>
                        <a:t>处罚</a:t>
                      </a:r>
                      <a:endParaRPr lang="zh-CN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800" u="none" strike="noStrike" dirty="0" smtClean="0">
                          <a:effectLst/>
                        </a:rPr>
                        <a:t>-1610</a:t>
                      </a:r>
                      <a:endParaRPr lang="en-US" altLang="zh-CN" sz="18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</a:rPr>
                        <a:t>-1210</a:t>
                      </a:r>
                      <a:endParaRPr lang="en-US" altLang="zh-CN" sz="18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7620" marR="7620" marT="762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</a:rPr>
                        <a:t>-2290</a:t>
                      </a:r>
                      <a:endParaRPr lang="en-US" altLang="zh-CN" sz="18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zh-CN" sz="18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zh-CN" sz="18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zh-CN" sz="18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zh-CN" sz="18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zh-CN" sz="18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zh-CN" sz="18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zh-CN" sz="18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zh-CN" sz="18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zh-CN" sz="1800" b="0" i="0" u="none" strike="noStrike" dirty="0">
                        <a:solidFill>
                          <a:srgbClr val="FF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-5110</a:t>
                      </a:r>
                      <a:endParaRPr lang="en-US" altLang="zh-CN" sz="1800" b="0" i="0" u="none" strike="noStrike" dirty="0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7620" marR="7620" marT="7620" marB="0" anchor="ctr"/>
                </a:tc>
              </a:tr>
              <a:tr h="737798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800" u="none" strike="noStrike">
                          <a:effectLst/>
                        </a:rPr>
                        <a:t>奖励</a:t>
                      </a:r>
                      <a:endParaRPr lang="zh-CN" altLang="en-US" sz="18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800" u="none" strike="noStrike" dirty="0" smtClean="0">
                          <a:effectLst/>
                        </a:rPr>
                        <a:t>800</a:t>
                      </a:r>
                      <a:endParaRPr lang="en-US" altLang="zh-CN" sz="18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</a:rPr>
                        <a:t>2050</a:t>
                      </a:r>
                      <a:endParaRPr lang="zh-CN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7620" marR="7620" marT="762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</a:rPr>
                        <a:t>4290</a:t>
                      </a:r>
                      <a:endParaRPr lang="zh-CN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zh-CN" sz="18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zh-CN" sz="18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zh-CN" sz="18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zh-CN" sz="18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zh-CN" sz="18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zh-CN" sz="18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zh-CN" sz="18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zh-CN" sz="1800" b="0" i="0" u="none" strike="noStrike" dirty="0">
                        <a:solidFill>
                          <a:srgbClr val="FF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7140</a:t>
                      </a:r>
                      <a:endParaRPr lang="en-US" altLang="zh-CN" sz="1800" b="0" i="0" u="none" strike="noStrike" dirty="0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7620" marR="7620" marT="7620" marB="0" anchor="ctr"/>
                </a:tc>
              </a:tr>
              <a:tr h="737798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800" u="none" strike="noStrike">
                          <a:effectLst/>
                        </a:rPr>
                        <a:t>合计</a:t>
                      </a:r>
                      <a:endParaRPr lang="zh-CN" altLang="en-US" sz="18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800" u="none" strike="noStrike" dirty="0" smtClean="0">
                          <a:effectLst/>
                        </a:rPr>
                        <a:t>-810</a:t>
                      </a:r>
                      <a:endParaRPr lang="en-US" altLang="zh-CN" sz="18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</a:rPr>
                        <a:t>840</a:t>
                      </a:r>
                      <a:endParaRPr lang="en-US" altLang="zh-CN" sz="18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7620" marR="7620" marT="762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</a:rPr>
                        <a:t>2000</a:t>
                      </a:r>
                      <a:endParaRPr lang="en-US" altLang="zh-CN" sz="18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zh-CN" sz="18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zh-CN" sz="18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zh-CN" sz="18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zh-CN" sz="18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zh-CN" sz="18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zh-CN" sz="18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zh-CN" sz="18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zh-CN" sz="18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zh-CN" sz="1800" b="0" i="0" u="none" strike="noStrike" dirty="0">
                        <a:solidFill>
                          <a:srgbClr val="FF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2030</a:t>
                      </a:r>
                      <a:endParaRPr lang="en-US" altLang="zh-CN" sz="1800" b="0" i="0" u="none" strike="noStrike" dirty="0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7620" marR="7620" marT="7620" marB="0" anchor="ctr"/>
                </a:tc>
              </a:tr>
            </a:tbl>
          </a:graphicData>
        </a:graphic>
      </p:graphicFrame>
    </p:spTree>
  </p:cSld>
  <p:clrMapOvr>
    <a:masterClrMapping/>
  </p:clrMapOvr>
  <p:transition spd="slow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5760566" y="441068"/>
            <a:ext cx="5904656" cy="557417"/>
          </a:xfrm>
          <a:prstGeom prst="rect">
            <a:avLst/>
          </a:prstGeom>
          <a:noFill/>
          <a:ln w="9525">
            <a:noFill/>
          </a:ln>
        </p:spPr>
        <p:txBody>
          <a:bodyPr wrap="square" lIns="110066" tIns="55033" rIns="110066" bIns="55033">
            <a:spAutoFit/>
          </a:bodyPr>
          <a:lstStyle/>
          <a:p>
            <a:pPr algn="ctr" defTabSz="1100455">
              <a:defRPr/>
            </a:pPr>
            <a:r>
              <a:rPr lang="en-US" altLang="zh-CN" sz="29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中宋" panose="02010600040101010101" pitchFamily="2" charset="-122"/>
                <a:ea typeface="华文中宋" panose="02010600040101010101" pitchFamily="2" charset="-122"/>
              </a:rPr>
              <a:t>3</a:t>
            </a:r>
            <a:r>
              <a:rPr lang="zh-CN" altLang="en-US" sz="29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中宋" panose="02010600040101010101" pitchFamily="2" charset="-122"/>
                <a:ea typeface="华文中宋" panose="02010600040101010101" pitchFamily="2" charset="-122"/>
              </a:rPr>
              <a:t>月</a:t>
            </a:r>
            <a:r>
              <a:rPr lang="zh-CN" altLang="en-US" sz="29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中宋" panose="02010600040101010101" pitchFamily="2" charset="-122"/>
                <a:ea typeface="华文中宋" panose="02010600040101010101" pitchFamily="2" charset="-122"/>
              </a:rPr>
              <a:t>“查</a:t>
            </a:r>
            <a:r>
              <a:rPr lang="zh-CN" altLang="en-US" sz="29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中宋" panose="02010600040101010101" pitchFamily="2" charset="-122"/>
                <a:ea typeface="华文中宋" panose="02010600040101010101" pitchFamily="2" charset="-122"/>
              </a:rPr>
              <a:t>隐患，保安</a:t>
            </a:r>
            <a:r>
              <a:rPr lang="zh-CN" altLang="en-US" sz="29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中宋" panose="02010600040101010101" pitchFamily="2" charset="-122"/>
                <a:ea typeface="华文中宋" panose="02010600040101010101" pitchFamily="2" charset="-122"/>
              </a:rPr>
              <a:t>全” </a:t>
            </a:r>
            <a:r>
              <a:rPr lang="zh-CN" altLang="en-US" sz="29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中宋" panose="02010600040101010101" pitchFamily="2" charset="-122"/>
                <a:ea typeface="华文中宋" panose="02010600040101010101" pitchFamily="2" charset="-122"/>
              </a:rPr>
              <a:t>申报情况</a:t>
            </a:r>
            <a:endParaRPr lang="zh-CN" altLang="en-US" sz="2900" b="1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596020036"/>
              </p:ext>
            </p:extLst>
          </p:nvPr>
        </p:nvGraphicFramePr>
        <p:xfrm>
          <a:off x="503982" y="1278508"/>
          <a:ext cx="8496944" cy="41148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67003"/>
                <a:gridCol w="947653"/>
                <a:gridCol w="849640"/>
                <a:gridCol w="1025505"/>
                <a:gridCol w="1038386"/>
                <a:gridCol w="1139200"/>
                <a:gridCol w="1119038"/>
                <a:gridCol w="725863"/>
                <a:gridCol w="784656"/>
              </a:tblGrid>
              <a:tr h="304118">
                <a:tc gridSpan="9"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u="none" strike="noStrike" dirty="0">
                          <a:effectLst/>
                        </a:rPr>
                        <a:t>公用工程部“查隐患，保安全”活动数据统计表</a:t>
                      </a:r>
                      <a:endParaRPr lang="zh-CN" alt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</a:tr>
              <a:tr h="207843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zh-CN" altLang="en-US" sz="1600" u="none" strike="noStrike" dirty="0">
                          <a:effectLst/>
                        </a:rPr>
                        <a:t>月份</a:t>
                      </a:r>
                      <a:endParaRPr lang="zh-CN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9525" marR="9525" marT="9525" marB="0" anchor="ctr"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zh-CN" altLang="en-US" sz="1600" u="none" strike="noStrike" dirty="0">
                          <a:effectLst/>
                        </a:rPr>
                        <a:t>报部门隐患</a:t>
                      </a:r>
                      <a:r>
                        <a:rPr lang="en-US" altLang="zh-CN" sz="1600" u="none" strike="noStrike" dirty="0">
                          <a:effectLst/>
                        </a:rPr>
                        <a:t>/</a:t>
                      </a:r>
                      <a:r>
                        <a:rPr lang="zh-CN" altLang="en-US" sz="1600" u="none" strike="noStrike" dirty="0">
                          <a:effectLst/>
                        </a:rPr>
                        <a:t>项</a:t>
                      </a:r>
                      <a:endParaRPr lang="zh-CN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zh-CN" altLang="en-US" sz="1600" u="none" strike="noStrike" dirty="0">
                          <a:effectLst/>
                        </a:rPr>
                        <a:t>上报公司隐患</a:t>
                      </a:r>
                      <a:r>
                        <a:rPr lang="en-US" altLang="zh-CN" sz="1600" u="none" strike="noStrike" dirty="0">
                          <a:effectLst/>
                        </a:rPr>
                        <a:t>/</a:t>
                      </a:r>
                      <a:r>
                        <a:rPr lang="zh-CN" altLang="en-US" sz="1600" u="none" strike="noStrike" dirty="0">
                          <a:effectLst/>
                        </a:rPr>
                        <a:t>项</a:t>
                      </a:r>
                      <a:endParaRPr lang="zh-CN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zh-CN" altLang="en-US" sz="1600" u="none" strike="noStrike" dirty="0">
                          <a:effectLst/>
                        </a:rPr>
                        <a:t>部门级隐患</a:t>
                      </a:r>
                      <a:r>
                        <a:rPr lang="en-US" altLang="zh-CN" sz="1600" u="none" strike="noStrike" dirty="0">
                          <a:effectLst/>
                        </a:rPr>
                        <a:t>/</a:t>
                      </a:r>
                      <a:r>
                        <a:rPr lang="zh-CN" altLang="en-US" sz="1600" u="none" strike="noStrike" dirty="0">
                          <a:effectLst/>
                        </a:rPr>
                        <a:t>项</a:t>
                      </a:r>
                      <a:endParaRPr lang="zh-CN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9525" marR="9525" marT="9525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zh-CN" altLang="en-US" sz="1600" u="none" strike="noStrike">
                          <a:effectLst/>
                        </a:rPr>
                        <a:t>公司级隐患</a:t>
                      </a:r>
                      <a:r>
                        <a:rPr lang="en-US" altLang="zh-CN" sz="1600" u="none" strike="noStrike">
                          <a:effectLst/>
                        </a:rPr>
                        <a:t>/</a:t>
                      </a:r>
                      <a:r>
                        <a:rPr lang="zh-CN" altLang="en-US" sz="1600" u="none" strike="noStrike">
                          <a:effectLst/>
                        </a:rPr>
                        <a:t>项</a:t>
                      </a:r>
                      <a:endParaRPr lang="zh-CN" altLang="en-US" sz="16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9525" marR="9525" marT="9525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zh-CN" alt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等线" panose="02010600030101010101" charset="-122"/>
                        </a:rPr>
                        <a:t>合计</a:t>
                      </a:r>
                      <a:endParaRPr lang="zh-CN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9525" marR="9525" marT="9525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zh-CN" alt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等线" panose="02010600030101010101" charset="-122"/>
                        </a:rPr>
                        <a:t>奖励</a:t>
                      </a:r>
                      <a:endParaRPr lang="en-US" altLang="zh-CN" sz="1600" b="0" i="0" u="none" strike="noStrike" dirty="0" smtClean="0">
                        <a:solidFill>
                          <a:srgbClr val="000000"/>
                        </a:solidFill>
                        <a:effectLst/>
                        <a:latin typeface="等线" panose="02010600030101010101" charset="-122"/>
                      </a:endParaRPr>
                    </a:p>
                    <a:p>
                      <a:pPr algn="ctr" fontAlgn="ctr"/>
                      <a:r>
                        <a:rPr lang="zh-CN" alt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等线" panose="02010600030101010101" charset="-122"/>
                        </a:rPr>
                        <a:t>金额</a:t>
                      </a:r>
                      <a:endParaRPr lang="zh-CN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9525" marR="9525" marT="9525" marB="0" anchor="ctr"/>
                </a:tc>
              </a:tr>
              <a:tr h="207843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600" u="none" strike="noStrike">
                          <a:effectLst/>
                        </a:rPr>
                        <a:t>空分空压</a:t>
                      </a:r>
                      <a:endParaRPr lang="zh-CN" altLang="en-US" sz="16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600" u="none" strike="noStrike">
                          <a:effectLst/>
                        </a:rPr>
                        <a:t>水处理</a:t>
                      </a:r>
                      <a:endParaRPr lang="zh-CN" altLang="en-US" sz="16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600" u="none" strike="noStrike">
                          <a:effectLst/>
                        </a:rPr>
                        <a:t>空分空压</a:t>
                      </a:r>
                      <a:endParaRPr lang="zh-CN" altLang="en-US" sz="16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600" u="none" strike="noStrike" dirty="0">
                          <a:effectLst/>
                        </a:rPr>
                        <a:t>水处理</a:t>
                      </a:r>
                      <a:endParaRPr lang="zh-CN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9525" marR="9525" marT="9525" marB="0" anchor="ctr"/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</a:tr>
              <a:tr h="20784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600" u="none" strike="noStrike" dirty="0">
                          <a:effectLst/>
                        </a:rPr>
                        <a:t>1</a:t>
                      </a:r>
                      <a:r>
                        <a:rPr lang="zh-CN" altLang="en-US" sz="1600" u="none" strike="noStrike" dirty="0">
                          <a:effectLst/>
                        </a:rPr>
                        <a:t>月</a:t>
                      </a:r>
                      <a:endParaRPr lang="zh-CN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600" u="none" strike="noStrike" dirty="0">
                          <a:effectLst/>
                        </a:rPr>
                        <a:t>15</a:t>
                      </a:r>
                      <a:endParaRPr lang="en-US" altLang="zh-CN" sz="16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600" u="none" strike="noStrike" dirty="0">
                          <a:effectLst/>
                        </a:rPr>
                        <a:t>57</a:t>
                      </a:r>
                      <a:endParaRPr lang="en-US" altLang="zh-CN" sz="16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600" u="none" strike="noStrike" dirty="0">
                          <a:effectLst/>
                        </a:rPr>
                        <a:t>7</a:t>
                      </a:r>
                      <a:endParaRPr lang="en-US" altLang="zh-CN" sz="16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600" u="none" strike="noStrike">
                          <a:effectLst/>
                        </a:rPr>
                        <a:t>15</a:t>
                      </a:r>
                      <a:endParaRPr lang="en-US" altLang="zh-CN" sz="16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600" u="none" strike="noStrike">
                          <a:effectLst/>
                        </a:rPr>
                        <a:t>21</a:t>
                      </a:r>
                      <a:endParaRPr lang="en-US" altLang="zh-CN" sz="16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600" u="none" strike="noStrike" dirty="0">
                          <a:effectLst/>
                        </a:rPr>
                        <a:t>1</a:t>
                      </a:r>
                      <a:endParaRPr lang="en-US" altLang="zh-CN" sz="16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600" u="none" strike="noStrike" dirty="0" smtClean="0">
                          <a:effectLst/>
                        </a:rPr>
                        <a:t>22</a:t>
                      </a:r>
                      <a:endParaRPr lang="en-US" altLang="zh-CN" sz="16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等线" panose="02010600030101010101" charset="-122"/>
                        </a:rPr>
                        <a:t>305</a:t>
                      </a:r>
                      <a:endParaRPr lang="zh-CN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9525" marR="9525" marT="9525" marB="0" anchor="b"/>
                </a:tc>
              </a:tr>
              <a:tr h="20784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600" u="none" strike="noStrike" dirty="0">
                          <a:effectLst/>
                        </a:rPr>
                        <a:t>2</a:t>
                      </a:r>
                      <a:r>
                        <a:rPr lang="zh-CN" altLang="en-US" sz="1600" u="none" strike="noStrike" dirty="0">
                          <a:effectLst/>
                        </a:rPr>
                        <a:t>月</a:t>
                      </a:r>
                      <a:endParaRPr lang="zh-CN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600" u="none" strike="noStrike" dirty="0">
                          <a:effectLst/>
                        </a:rPr>
                        <a:t>27</a:t>
                      </a:r>
                      <a:endParaRPr lang="en-US" altLang="zh-CN" sz="16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600" u="none" strike="noStrike">
                          <a:effectLst/>
                        </a:rPr>
                        <a:t>12</a:t>
                      </a:r>
                      <a:endParaRPr lang="en-US" altLang="zh-CN" sz="16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600" u="none" strike="noStrike">
                          <a:effectLst/>
                        </a:rPr>
                        <a:t>9</a:t>
                      </a:r>
                      <a:endParaRPr lang="en-US" altLang="zh-CN" sz="16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600" u="none" strike="noStrike">
                          <a:effectLst/>
                        </a:rPr>
                        <a:t>21</a:t>
                      </a:r>
                      <a:endParaRPr lang="en-US" altLang="zh-CN" sz="16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600" u="none" strike="noStrike">
                          <a:effectLst/>
                        </a:rPr>
                        <a:t>25</a:t>
                      </a:r>
                      <a:endParaRPr lang="en-US" altLang="zh-CN" sz="16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600" u="none" strike="noStrike" dirty="0">
                          <a:effectLst/>
                        </a:rPr>
                        <a:t>5</a:t>
                      </a:r>
                      <a:endParaRPr lang="en-US" altLang="zh-CN" sz="16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600" u="none" strike="noStrike" dirty="0" smtClean="0">
                          <a:effectLst/>
                        </a:rPr>
                        <a:t>30</a:t>
                      </a:r>
                      <a:endParaRPr lang="en-US" altLang="zh-CN" sz="16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600" u="none" strike="noStrike" dirty="0">
                          <a:effectLst/>
                        </a:rPr>
                        <a:t>　</a:t>
                      </a:r>
                      <a:endParaRPr lang="zh-CN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9525" marR="9525" marT="9525" marB="0" anchor="b"/>
                </a:tc>
              </a:tr>
              <a:tr h="20784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600" u="none" strike="noStrike">
                          <a:effectLst/>
                        </a:rPr>
                        <a:t>3</a:t>
                      </a:r>
                      <a:r>
                        <a:rPr lang="zh-CN" altLang="en-US" sz="1600" u="none" strike="noStrike">
                          <a:effectLst/>
                        </a:rPr>
                        <a:t>月</a:t>
                      </a:r>
                      <a:endParaRPr lang="zh-CN" altLang="en-US" sz="16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600" u="none" strike="noStrike" dirty="0">
                          <a:effectLst/>
                        </a:rPr>
                        <a:t>　  </a:t>
                      </a:r>
                      <a:r>
                        <a:rPr lang="en-US" altLang="zh-CN" sz="1600" u="none" strike="noStrike" dirty="0" smtClean="0">
                          <a:effectLst/>
                        </a:rPr>
                        <a:t>18</a:t>
                      </a:r>
                      <a:endParaRPr lang="en-US" altLang="zh-CN" sz="16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600" u="none" strike="noStrike" dirty="0">
                          <a:effectLst/>
                        </a:rPr>
                        <a:t>　   </a:t>
                      </a:r>
                      <a:r>
                        <a:rPr lang="en-US" altLang="zh-CN" sz="1600" u="none" strike="noStrike" dirty="0" smtClean="0">
                          <a:effectLst/>
                        </a:rPr>
                        <a:t>17</a:t>
                      </a:r>
                      <a:endParaRPr lang="en-US" altLang="zh-CN" sz="16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600" u="none" strike="noStrike" dirty="0">
                          <a:effectLst/>
                        </a:rPr>
                        <a:t>　 </a:t>
                      </a:r>
                      <a:r>
                        <a:rPr lang="en-US" altLang="zh-CN" sz="1600" u="none" strike="noStrike" dirty="0" smtClean="0">
                          <a:effectLst/>
                        </a:rPr>
                        <a:t>10</a:t>
                      </a:r>
                      <a:endParaRPr lang="en-US" altLang="zh-CN" sz="16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600" u="none" strike="noStrike" dirty="0">
                          <a:effectLst/>
                        </a:rPr>
                        <a:t>　   </a:t>
                      </a:r>
                      <a:r>
                        <a:rPr lang="en-US" altLang="zh-CN" sz="1600" u="none" strike="noStrike" dirty="0" smtClean="0">
                          <a:effectLst/>
                        </a:rPr>
                        <a:t>11</a:t>
                      </a:r>
                      <a:endParaRPr lang="en-US" altLang="zh-CN" sz="16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600" u="none" strike="noStrike" dirty="0">
                          <a:effectLst/>
                        </a:rPr>
                        <a:t>　    </a:t>
                      </a:r>
                      <a:r>
                        <a:rPr lang="en-US" altLang="zh-CN" sz="1600" u="none" strike="noStrike" dirty="0" smtClean="0">
                          <a:effectLst/>
                        </a:rPr>
                        <a:t>20</a:t>
                      </a:r>
                      <a:endParaRPr lang="en-US" altLang="zh-CN" sz="16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600" u="none" strike="noStrike" dirty="0">
                          <a:effectLst/>
                        </a:rPr>
                        <a:t>　     </a:t>
                      </a:r>
                      <a:r>
                        <a:rPr lang="en-US" altLang="zh-CN" sz="1600" u="none" strike="noStrike" dirty="0" smtClean="0">
                          <a:effectLst/>
                        </a:rPr>
                        <a:t>1 </a:t>
                      </a:r>
                      <a:endParaRPr lang="en-US" altLang="zh-CN" sz="16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600" u="none" strike="noStrike" dirty="0">
                          <a:effectLst/>
                        </a:rPr>
                        <a:t>　</a:t>
                      </a:r>
                      <a:r>
                        <a:rPr lang="en-US" altLang="zh-CN" sz="1600" u="none" strike="noStrike" dirty="0" smtClean="0">
                          <a:effectLst/>
                        </a:rPr>
                        <a:t>21</a:t>
                      </a:r>
                      <a:endParaRPr lang="en-US" altLang="zh-CN" sz="16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600" u="none" strike="noStrike">
                          <a:effectLst/>
                        </a:rPr>
                        <a:t>　</a:t>
                      </a:r>
                      <a:endParaRPr lang="zh-CN" altLang="en-US" sz="16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9525" marR="9525" marT="9525" marB="0" anchor="b"/>
                </a:tc>
              </a:tr>
              <a:tr h="20784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600" u="none" strike="noStrike">
                          <a:effectLst/>
                        </a:rPr>
                        <a:t>4</a:t>
                      </a:r>
                      <a:r>
                        <a:rPr lang="zh-CN" altLang="en-US" sz="1600" u="none" strike="noStrike">
                          <a:effectLst/>
                        </a:rPr>
                        <a:t>月</a:t>
                      </a:r>
                      <a:endParaRPr lang="zh-CN" altLang="en-US" sz="16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600" u="none" strike="noStrike" dirty="0">
                          <a:effectLst/>
                        </a:rPr>
                        <a:t>　</a:t>
                      </a:r>
                      <a:endParaRPr lang="zh-CN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600" u="none" strike="noStrike" dirty="0">
                          <a:effectLst/>
                        </a:rPr>
                        <a:t>　</a:t>
                      </a:r>
                      <a:endParaRPr lang="zh-CN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600" u="none" strike="noStrike">
                          <a:effectLst/>
                        </a:rPr>
                        <a:t>　</a:t>
                      </a:r>
                      <a:endParaRPr lang="zh-CN" altLang="en-US" sz="16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600" u="none" strike="noStrike">
                          <a:effectLst/>
                        </a:rPr>
                        <a:t>　</a:t>
                      </a:r>
                      <a:endParaRPr lang="zh-CN" altLang="en-US" sz="16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600" u="none" strike="noStrike">
                          <a:effectLst/>
                        </a:rPr>
                        <a:t>　</a:t>
                      </a:r>
                      <a:endParaRPr lang="zh-CN" altLang="en-US" sz="16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600" u="none" strike="noStrike">
                          <a:effectLst/>
                        </a:rPr>
                        <a:t>　</a:t>
                      </a:r>
                      <a:endParaRPr lang="zh-CN" altLang="en-US" sz="16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600" u="none" strike="noStrike" dirty="0">
                          <a:effectLst/>
                        </a:rPr>
                        <a:t>　</a:t>
                      </a:r>
                      <a:endParaRPr lang="zh-CN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600" u="none" strike="noStrike">
                          <a:effectLst/>
                        </a:rPr>
                        <a:t>　</a:t>
                      </a:r>
                      <a:endParaRPr lang="zh-CN" altLang="en-US" sz="16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9525" marR="9525" marT="9525" marB="0" anchor="b"/>
                </a:tc>
              </a:tr>
              <a:tr h="20784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600" u="none" strike="noStrike">
                          <a:effectLst/>
                        </a:rPr>
                        <a:t>5</a:t>
                      </a:r>
                      <a:r>
                        <a:rPr lang="zh-CN" altLang="en-US" sz="1600" u="none" strike="noStrike">
                          <a:effectLst/>
                        </a:rPr>
                        <a:t>月</a:t>
                      </a:r>
                      <a:endParaRPr lang="zh-CN" altLang="en-US" sz="16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600" u="none" strike="noStrike">
                          <a:effectLst/>
                        </a:rPr>
                        <a:t>　</a:t>
                      </a:r>
                      <a:endParaRPr lang="zh-CN" altLang="en-US" sz="16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600" u="none" strike="noStrike" dirty="0">
                          <a:effectLst/>
                        </a:rPr>
                        <a:t>　</a:t>
                      </a:r>
                      <a:endParaRPr lang="zh-CN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600" u="none" strike="noStrike">
                          <a:effectLst/>
                        </a:rPr>
                        <a:t>　</a:t>
                      </a:r>
                      <a:endParaRPr lang="zh-CN" altLang="en-US" sz="16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600" u="none" strike="noStrike">
                          <a:effectLst/>
                        </a:rPr>
                        <a:t>　</a:t>
                      </a:r>
                      <a:endParaRPr lang="zh-CN" altLang="en-US" sz="16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600" u="none" strike="noStrike">
                          <a:effectLst/>
                        </a:rPr>
                        <a:t>　</a:t>
                      </a:r>
                      <a:endParaRPr lang="zh-CN" altLang="en-US" sz="16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600" u="none" strike="noStrike">
                          <a:effectLst/>
                        </a:rPr>
                        <a:t>　</a:t>
                      </a:r>
                      <a:endParaRPr lang="zh-CN" altLang="en-US" sz="16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600" u="none" strike="noStrike" dirty="0">
                          <a:effectLst/>
                        </a:rPr>
                        <a:t>　</a:t>
                      </a:r>
                      <a:endParaRPr lang="zh-CN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600" u="none" strike="noStrike" dirty="0">
                          <a:effectLst/>
                        </a:rPr>
                        <a:t>　</a:t>
                      </a:r>
                      <a:endParaRPr lang="zh-CN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9525" marR="9525" marT="9525" marB="0" anchor="b"/>
                </a:tc>
              </a:tr>
              <a:tr h="20784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600" u="none" strike="noStrike">
                          <a:effectLst/>
                        </a:rPr>
                        <a:t>6</a:t>
                      </a:r>
                      <a:r>
                        <a:rPr lang="zh-CN" altLang="en-US" sz="1600" u="none" strike="noStrike">
                          <a:effectLst/>
                        </a:rPr>
                        <a:t>月</a:t>
                      </a:r>
                      <a:endParaRPr lang="zh-CN" altLang="en-US" sz="16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600" u="none" strike="noStrike">
                          <a:effectLst/>
                        </a:rPr>
                        <a:t>　</a:t>
                      </a:r>
                      <a:endParaRPr lang="zh-CN" altLang="en-US" sz="16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600" u="none" strike="noStrike" dirty="0">
                          <a:effectLst/>
                        </a:rPr>
                        <a:t>　</a:t>
                      </a:r>
                      <a:endParaRPr lang="zh-CN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600" u="none" strike="noStrike" dirty="0">
                          <a:effectLst/>
                        </a:rPr>
                        <a:t>　</a:t>
                      </a:r>
                      <a:endParaRPr lang="zh-CN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600" u="none" strike="noStrike" dirty="0">
                          <a:effectLst/>
                        </a:rPr>
                        <a:t>　</a:t>
                      </a:r>
                      <a:endParaRPr lang="zh-CN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600" u="none" strike="noStrike">
                          <a:effectLst/>
                        </a:rPr>
                        <a:t>　</a:t>
                      </a:r>
                      <a:endParaRPr lang="zh-CN" altLang="en-US" sz="16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600" u="none" strike="noStrike">
                          <a:effectLst/>
                        </a:rPr>
                        <a:t>　</a:t>
                      </a:r>
                      <a:endParaRPr lang="zh-CN" altLang="en-US" sz="16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600" u="none" strike="noStrike">
                          <a:effectLst/>
                        </a:rPr>
                        <a:t>　</a:t>
                      </a:r>
                      <a:endParaRPr lang="zh-CN" altLang="en-US" sz="16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600" u="none" strike="noStrike" dirty="0">
                          <a:effectLst/>
                        </a:rPr>
                        <a:t>　</a:t>
                      </a:r>
                      <a:endParaRPr lang="zh-CN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9525" marR="9525" marT="9525" marB="0" anchor="b"/>
                </a:tc>
              </a:tr>
              <a:tr h="20784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600" u="none" strike="noStrike">
                          <a:effectLst/>
                        </a:rPr>
                        <a:t>7</a:t>
                      </a:r>
                      <a:r>
                        <a:rPr lang="zh-CN" altLang="en-US" sz="1600" u="none" strike="noStrike">
                          <a:effectLst/>
                        </a:rPr>
                        <a:t>月</a:t>
                      </a:r>
                      <a:endParaRPr lang="zh-CN" altLang="en-US" sz="16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600" u="none" strike="noStrike">
                          <a:effectLst/>
                        </a:rPr>
                        <a:t>　</a:t>
                      </a:r>
                      <a:endParaRPr lang="zh-CN" altLang="en-US" sz="16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600" u="none" strike="noStrike">
                          <a:effectLst/>
                        </a:rPr>
                        <a:t>　</a:t>
                      </a:r>
                      <a:endParaRPr lang="zh-CN" altLang="en-US" sz="16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600" u="none" strike="noStrike" dirty="0">
                          <a:effectLst/>
                        </a:rPr>
                        <a:t>　</a:t>
                      </a:r>
                      <a:endParaRPr lang="zh-CN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600" u="none" strike="noStrike">
                          <a:effectLst/>
                        </a:rPr>
                        <a:t>　</a:t>
                      </a:r>
                      <a:endParaRPr lang="zh-CN" altLang="en-US" sz="16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600" u="none" strike="noStrike">
                          <a:effectLst/>
                        </a:rPr>
                        <a:t>　</a:t>
                      </a:r>
                      <a:endParaRPr lang="zh-CN" altLang="en-US" sz="16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600" u="none" strike="noStrike">
                          <a:effectLst/>
                        </a:rPr>
                        <a:t>　</a:t>
                      </a:r>
                      <a:endParaRPr lang="zh-CN" altLang="en-US" sz="16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600" u="none" strike="noStrike">
                          <a:effectLst/>
                        </a:rPr>
                        <a:t>　</a:t>
                      </a:r>
                      <a:endParaRPr lang="zh-CN" altLang="en-US" sz="16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600" u="none" strike="noStrike" dirty="0">
                          <a:effectLst/>
                        </a:rPr>
                        <a:t>　</a:t>
                      </a:r>
                      <a:endParaRPr lang="zh-CN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9525" marR="9525" marT="9525" marB="0" anchor="b"/>
                </a:tc>
              </a:tr>
              <a:tr h="20784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600" u="none" strike="noStrike">
                          <a:effectLst/>
                        </a:rPr>
                        <a:t>8</a:t>
                      </a:r>
                      <a:r>
                        <a:rPr lang="zh-CN" altLang="en-US" sz="1600" u="none" strike="noStrike">
                          <a:effectLst/>
                        </a:rPr>
                        <a:t>月</a:t>
                      </a:r>
                      <a:endParaRPr lang="zh-CN" altLang="en-US" sz="16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600" u="none" strike="noStrike">
                          <a:effectLst/>
                        </a:rPr>
                        <a:t>　</a:t>
                      </a:r>
                      <a:endParaRPr lang="zh-CN" altLang="en-US" sz="16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600" u="none" strike="noStrike">
                          <a:effectLst/>
                        </a:rPr>
                        <a:t>　</a:t>
                      </a:r>
                      <a:endParaRPr lang="zh-CN" altLang="en-US" sz="16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600" u="none" strike="noStrike" dirty="0">
                          <a:effectLst/>
                        </a:rPr>
                        <a:t>　</a:t>
                      </a:r>
                      <a:endParaRPr lang="zh-CN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600" u="none" strike="noStrike" dirty="0">
                          <a:effectLst/>
                        </a:rPr>
                        <a:t>　</a:t>
                      </a:r>
                      <a:endParaRPr lang="zh-CN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600" u="none" strike="noStrike">
                          <a:effectLst/>
                        </a:rPr>
                        <a:t>　</a:t>
                      </a:r>
                      <a:endParaRPr lang="zh-CN" altLang="en-US" sz="16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600" u="none" strike="noStrike">
                          <a:effectLst/>
                        </a:rPr>
                        <a:t>　</a:t>
                      </a:r>
                      <a:endParaRPr lang="zh-CN" altLang="en-US" sz="16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600" u="none" strike="noStrike">
                          <a:effectLst/>
                        </a:rPr>
                        <a:t>　</a:t>
                      </a:r>
                      <a:endParaRPr lang="zh-CN" altLang="en-US" sz="16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600" u="none" strike="noStrike" dirty="0">
                          <a:effectLst/>
                        </a:rPr>
                        <a:t>　</a:t>
                      </a:r>
                      <a:endParaRPr lang="zh-CN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9525" marR="9525" marT="9525" marB="0" anchor="b"/>
                </a:tc>
              </a:tr>
              <a:tr h="20784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600" u="none" strike="noStrike">
                          <a:effectLst/>
                        </a:rPr>
                        <a:t>9</a:t>
                      </a:r>
                      <a:r>
                        <a:rPr lang="zh-CN" altLang="en-US" sz="1600" u="none" strike="noStrike">
                          <a:effectLst/>
                        </a:rPr>
                        <a:t>月</a:t>
                      </a:r>
                      <a:endParaRPr lang="zh-CN" altLang="en-US" sz="16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600" u="none" strike="noStrike">
                          <a:effectLst/>
                        </a:rPr>
                        <a:t>　</a:t>
                      </a:r>
                      <a:endParaRPr lang="zh-CN" altLang="en-US" sz="16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600" u="none" strike="noStrike" dirty="0">
                          <a:effectLst/>
                        </a:rPr>
                        <a:t>　</a:t>
                      </a:r>
                      <a:endParaRPr lang="zh-CN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600" u="none" strike="noStrike">
                          <a:effectLst/>
                        </a:rPr>
                        <a:t>　</a:t>
                      </a:r>
                      <a:endParaRPr lang="zh-CN" altLang="en-US" sz="16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600" u="none" strike="noStrike" dirty="0">
                          <a:effectLst/>
                        </a:rPr>
                        <a:t>　</a:t>
                      </a:r>
                      <a:endParaRPr lang="zh-CN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600" u="none" strike="noStrike">
                          <a:effectLst/>
                        </a:rPr>
                        <a:t>　</a:t>
                      </a:r>
                      <a:endParaRPr lang="zh-CN" altLang="en-US" sz="16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600" u="none" strike="noStrike">
                          <a:effectLst/>
                        </a:rPr>
                        <a:t>　</a:t>
                      </a:r>
                      <a:endParaRPr lang="zh-CN" altLang="en-US" sz="16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600" u="none" strike="noStrike">
                          <a:effectLst/>
                        </a:rPr>
                        <a:t>　</a:t>
                      </a:r>
                      <a:endParaRPr lang="zh-CN" altLang="en-US" sz="16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600" u="none" strike="noStrike" dirty="0">
                          <a:effectLst/>
                        </a:rPr>
                        <a:t>　</a:t>
                      </a:r>
                      <a:endParaRPr lang="zh-CN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9525" marR="9525" marT="9525" marB="0" anchor="b"/>
                </a:tc>
              </a:tr>
              <a:tr h="20784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600" u="none" strike="noStrike">
                          <a:effectLst/>
                        </a:rPr>
                        <a:t>10</a:t>
                      </a:r>
                      <a:r>
                        <a:rPr lang="zh-CN" altLang="en-US" sz="1600" u="none" strike="noStrike">
                          <a:effectLst/>
                        </a:rPr>
                        <a:t>月</a:t>
                      </a:r>
                      <a:endParaRPr lang="zh-CN" altLang="en-US" sz="16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600" u="none" strike="noStrike">
                          <a:effectLst/>
                        </a:rPr>
                        <a:t>　</a:t>
                      </a:r>
                      <a:endParaRPr lang="zh-CN" altLang="en-US" sz="16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600" u="none" strike="noStrike">
                          <a:effectLst/>
                        </a:rPr>
                        <a:t>　</a:t>
                      </a:r>
                      <a:endParaRPr lang="zh-CN" altLang="en-US" sz="16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600" u="none" strike="noStrike">
                          <a:effectLst/>
                        </a:rPr>
                        <a:t>　</a:t>
                      </a:r>
                      <a:endParaRPr lang="zh-CN" altLang="en-US" sz="16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600" u="none" strike="noStrike">
                          <a:effectLst/>
                        </a:rPr>
                        <a:t>　</a:t>
                      </a:r>
                      <a:endParaRPr lang="zh-CN" altLang="en-US" sz="16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600" u="none" strike="noStrike" dirty="0">
                          <a:effectLst/>
                        </a:rPr>
                        <a:t>　</a:t>
                      </a:r>
                      <a:endParaRPr lang="zh-CN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600" u="none" strike="noStrike">
                          <a:effectLst/>
                        </a:rPr>
                        <a:t>　</a:t>
                      </a:r>
                      <a:endParaRPr lang="zh-CN" altLang="en-US" sz="16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600" u="none" strike="noStrike">
                          <a:effectLst/>
                        </a:rPr>
                        <a:t>　</a:t>
                      </a:r>
                      <a:endParaRPr lang="zh-CN" altLang="en-US" sz="16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600" u="none" strike="noStrike" dirty="0">
                          <a:effectLst/>
                        </a:rPr>
                        <a:t>　</a:t>
                      </a:r>
                      <a:endParaRPr lang="zh-CN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9525" marR="9525" marT="9525" marB="0" anchor="b"/>
                </a:tc>
              </a:tr>
              <a:tr h="20784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600" u="none" strike="noStrike">
                          <a:effectLst/>
                        </a:rPr>
                        <a:t>11</a:t>
                      </a:r>
                      <a:r>
                        <a:rPr lang="zh-CN" altLang="en-US" sz="1600" u="none" strike="noStrike">
                          <a:effectLst/>
                        </a:rPr>
                        <a:t>月</a:t>
                      </a:r>
                      <a:endParaRPr lang="zh-CN" altLang="en-US" sz="16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600" u="none" strike="noStrike">
                          <a:effectLst/>
                        </a:rPr>
                        <a:t>　</a:t>
                      </a:r>
                      <a:endParaRPr lang="zh-CN" altLang="en-US" sz="16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600" u="none" strike="noStrike">
                          <a:effectLst/>
                        </a:rPr>
                        <a:t>　</a:t>
                      </a:r>
                      <a:endParaRPr lang="zh-CN" altLang="en-US" sz="16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600" u="none" strike="noStrike">
                          <a:effectLst/>
                        </a:rPr>
                        <a:t>　</a:t>
                      </a:r>
                      <a:endParaRPr lang="zh-CN" altLang="en-US" sz="16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600" u="none" strike="noStrike">
                          <a:effectLst/>
                        </a:rPr>
                        <a:t>　</a:t>
                      </a:r>
                      <a:endParaRPr lang="zh-CN" altLang="en-US" sz="16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600" u="none" strike="noStrike" dirty="0">
                          <a:effectLst/>
                        </a:rPr>
                        <a:t>　</a:t>
                      </a:r>
                      <a:endParaRPr lang="zh-CN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600" u="none" strike="noStrike" dirty="0">
                          <a:effectLst/>
                        </a:rPr>
                        <a:t>　</a:t>
                      </a:r>
                      <a:endParaRPr lang="zh-CN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600" u="none" strike="noStrike" dirty="0">
                          <a:effectLst/>
                        </a:rPr>
                        <a:t>　</a:t>
                      </a:r>
                      <a:endParaRPr lang="zh-CN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600" u="none" strike="noStrike" dirty="0">
                          <a:effectLst/>
                        </a:rPr>
                        <a:t>　</a:t>
                      </a:r>
                      <a:endParaRPr lang="zh-CN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9525" marR="9525" marT="9525" marB="0" anchor="b"/>
                </a:tc>
              </a:tr>
              <a:tr h="20784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600" u="none" strike="noStrike">
                          <a:effectLst/>
                        </a:rPr>
                        <a:t>12</a:t>
                      </a:r>
                      <a:r>
                        <a:rPr lang="zh-CN" altLang="en-US" sz="1600" u="none" strike="noStrike">
                          <a:effectLst/>
                        </a:rPr>
                        <a:t>月</a:t>
                      </a:r>
                      <a:endParaRPr lang="zh-CN" altLang="en-US" sz="16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600" u="none" strike="noStrike">
                          <a:effectLst/>
                        </a:rPr>
                        <a:t>　</a:t>
                      </a:r>
                      <a:endParaRPr lang="zh-CN" altLang="en-US" sz="16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600" u="none" strike="noStrike">
                          <a:effectLst/>
                        </a:rPr>
                        <a:t>　</a:t>
                      </a:r>
                      <a:endParaRPr lang="zh-CN" altLang="en-US" sz="16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600" u="none" strike="noStrike">
                          <a:effectLst/>
                        </a:rPr>
                        <a:t>　</a:t>
                      </a:r>
                      <a:endParaRPr lang="zh-CN" altLang="en-US" sz="16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600" u="none" strike="noStrike">
                          <a:effectLst/>
                        </a:rPr>
                        <a:t>　</a:t>
                      </a:r>
                      <a:endParaRPr lang="zh-CN" altLang="en-US" sz="16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600" u="none" strike="noStrike">
                          <a:effectLst/>
                        </a:rPr>
                        <a:t>　</a:t>
                      </a:r>
                      <a:endParaRPr lang="zh-CN" altLang="en-US" sz="16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600" u="none" strike="noStrike" dirty="0">
                          <a:effectLst/>
                        </a:rPr>
                        <a:t>　</a:t>
                      </a:r>
                      <a:endParaRPr lang="zh-CN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600" u="none" strike="noStrike" dirty="0">
                          <a:effectLst/>
                        </a:rPr>
                        <a:t>　</a:t>
                      </a:r>
                      <a:endParaRPr lang="zh-CN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600" u="none" strike="noStrike" dirty="0">
                          <a:effectLst/>
                        </a:rPr>
                        <a:t>　</a:t>
                      </a:r>
                      <a:endParaRPr lang="zh-CN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9525" marR="9525" marT="9525" marB="0" anchor="b"/>
                </a:tc>
              </a:tr>
              <a:tr h="242467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600" u="none" strike="noStrike">
                          <a:effectLst/>
                        </a:rPr>
                        <a:t>合计</a:t>
                      </a:r>
                      <a:endParaRPr lang="zh-CN" altLang="en-US" sz="16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6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charset="-122"/>
                        </a:rPr>
                        <a:t>60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charset="-122"/>
                        </a:rPr>
                        <a:t>86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600" u="none" strike="noStrike">
                          <a:effectLst/>
                        </a:rPr>
                        <a:t>26</a:t>
                      </a:r>
                      <a:endParaRPr lang="en-US" altLang="zh-CN" sz="16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6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charset="-122"/>
                        </a:rPr>
                        <a:t>47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600" u="none" strike="noStrike">
                          <a:effectLst/>
                        </a:rPr>
                        <a:t>66</a:t>
                      </a:r>
                      <a:endParaRPr lang="en-US" altLang="zh-CN" sz="16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charset="-122"/>
                        </a:rPr>
                        <a:t>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charset="-122"/>
                        </a:rPr>
                        <a:t>73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600" u="none" strike="noStrike" dirty="0">
                          <a:effectLst/>
                        </a:rPr>
                        <a:t>　</a:t>
                      </a:r>
                      <a:endParaRPr lang="zh-CN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5" name="文本框 2"/>
          <p:cNvSpPr txBox="1"/>
          <p:nvPr/>
        </p:nvSpPr>
        <p:spPr>
          <a:xfrm>
            <a:off x="9216950" y="1494532"/>
            <a:ext cx="2592288" cy="3804460"/>
          </a:xfrm>
          <a:prstGeom prst="rect">
            <a:avLst/>
          </a:prstGeom>
          <a:solidFill>
            <a:srgbClr val="FFFF00"/>
          </a:solidFill>
          <a:ln w="9525">
            <a:noFill/>
          </a:ln>
        </p:spPr>
        <p:txBody>
          <a:bodyPr wrap="square" lIns="110066" tIns="55033" rIns="110066" bIns="55033">
            <a:spAutoFit/>
          </a:bodyPr>
          <a:lstStyle/>
          <a:p>
            <a:pPr defTabSz="1100455">
              <a:defRPr/>
            </a:pPr>
            <a:r>
              <a:rPr lang="zh-CN" alt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中宋" panose="02010600040101010101" pitchFamily="2" charset="-122"/>
                <a:ea typeface="华文中宋" panose="02010600040101010101" pitchFamily="2" charset="-122"/>
                <a:sym typeface="宋体" panose="02010600030101010101" pitchFamily="2" charset="-122"/>
              </a:rPr>
              <a:t>从数据分析：</a:t>
            </a:r>
            <a:endParaRPr lang="en-US" altLang="zh-CN" sz="20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文中宋" panose="02010600040101010101" pitchFamily="2" charset="-122"/>
              <a:ea typeface="华文中宋" panose="02010600040101010101" pitchFamily="2" charset="-122"/>
              <a:sym typeface="宋体" panose="02010600030101010101" pitchFamily="2" charset="-122"/>
            </a:endParaRPr>
          </a:p>
          <a:p>
            <a:pPr defTabSz="1100455">
              <a:defRPr/>
            </a:pPr>
            <a:r>
              <a:rPr lang="en-US" altLang="zh-CN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中宋" panose="02010600040101010101" pitchFamily="2" charset="-122"/>
                <a:ea typeface="华文中宋" panose="02010600040101010101" pitchFamily="2" charset="-122"/>
                <a:sym typeface="宋体" panose="02010600030101010101" pitchFamily="2" charset="-122"/>
              </a:rPr>
              <a:t>1.</a:t>
            </a:r>
            <a:r>
              <a:rPr lang="zh-CN" alt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中宋" panose="02010600040101010101" pitchFamily="2" charset="-122"/>
                <a:ea typeface="华文中宋" panose="02010600040101010101" pitchFamily="2" charset="-122"/>
                <a:sym typeface="宋体" panose="02010600030101010101" pitchFamily="2" charset="-122"/>
              </a:rPr>
              <a:t>管理人员提出的隐患问题数较少，积极性不高。</a:t>
            </a:r>
            <a:endParaRPr lang="en-US" altLang="zh-CN" sz="20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文中宋" panose="02010600040101010101" pitchFamily="2" charset="-122"/>
              <a:ea typeface="华文中宋" panose="02010600040101010101" pitchFamily="2" charset="-122"/>
              <a:sym typeface="宋体" panose="02010600030101010101" pitchFamily="2" charset="-122"/>
            </a:endParaRPr>
          </a:p>
          <a:p>
            <a:pPr defTabSz="1100455">
              <a:defRPr/>
            </a:pPr>
            <a:r>
              <a:rPr lang="en-US" altLang="zh-CN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中宋" panose="02010600040101010101" pitchFamily="2" charset="-122"/>
                <a:ea typeface="华文中宋" panose="02010600040101010101" pitchFamily="2" charset="-122"/>
                <a:sym typeface="宋体" panose="02010600030101010101" pitchFamily="2" charset="-122"/>
              </a:rPr>
              <a:t>2.</a:t>
            </a:r>
            <a:r>
              <a:rPr lang="zh-CN" alt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中宋" panose="02010600040101010101" pitchFamily="2" charset="-122"/>
                <a:ea typeface="华文中宋" panose="02010600040101010101" pitchFamily="2" charset="-122"/>
                <a:sym typeface="宋体" panose="02010600030101010101" pitchFamily="2" charset="-122"/>
              </a:rPr>
              <a:t>报送隐患质量不高，大部分是现场卫生、操作及环境方面的问题，构不成隐患。</a:t>
            </a:r>
            <a:endParaRPr lang="en-US" altLang="zh-CN" sz="20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文中宋" panose="02010600040101010101" pitchFamily="2" charset="-122"/>
              <a:ea typeface="华文中宋" panose="02010600040101010101" pitchFamily="2" charset="-122"/>
              <a:sym typeface="宋体" panose="02010600030101010101" pitchFamily="2" charset="-122"/>
            </a:endParaRPr>
          </a:p>
          <a:p>
            <a:pPr defTabSz="1100455">
              <a:defRPr/>
            </a:pPr>
            <a:r>
              <a:rPr lang="en-US" altLang="zh-CN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中宋" panose="02010600040101010101" pitchFamily="2" charset="-122"/>
                <a:ea typeface="华文中宋" panose="02010600040101010101" pitchFamily="2" charset="-122"/>
                <a:sym typeface="宋体" panose="02010600030101010101" pitchFamily="2" charset="-122"/>
              </a:rPr>
              <a:t>3.</a:t>
            </a:r>
            <a:r>
              <a:rPr lang="zh-CN" alt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中宋" panose="02010600040101010101" pitchFamily="2" charset="-122"/>
                <a:ea typeface="华文中宋" panose="02010600040101010101" pitchFamily="2" charset="-122"/>
                <a:sym typeface="宋体" panose="02010600030101010101" pitchFamily="2" charset="-122"/>
              </a:rPr>
              <a:t>从提出隐患的人员看，</a:t>
            </a:r>
            <a:r>
              <a:rPr lang="zh-CN" alt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中宋" panose="02010600040101010101" pitchFamily="2" charset="-122"/>
                <a:ea typeface="华文中宋" panose="02010600040101010101" pitchFamily="2" charset="-122"/>
                <a:sym typeface="宋体" panose="02010600030101010101" pitchFamily="2" charset="-122"/>
              </a:rPr>
              <a:t>每月就是固定的个别人在</a:t>
            </a:r>
            <a:r>
              <a:rPr lang="zh-CN" alt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中宋" panose="02010600040101010101" pitchFamily="2" charset="-122"/>
                <a:ea typeface="华文中宋" panose="02010600040101010101" pitchFamily="2" charset="-122"/>
                <a:sym typeface="宋体" panose="02010600030101010101" pitchFamily="2" charset="-122"/>
              </a:rPr>
              <a:t>提，全员参与度不高。</a:t>
            </a:r>
            <a:endParaRPr lang="zh-CN" altLang="en-US" sz="2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文中宋" panose="02010600040101010101" pitchFamily="2" charset="-122"/>
              <a:ea typeface="华文中宋" panose="02010600040101010101" pitchFamily="2" charset="-122"/>
              <a:sym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215950" y="1206500"/>
            <a:ext cx="11783141" cy="51853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6984702" y="414412"/>
            <a:ext cx="4775509" cy="557417"/>
          </a:xfrm>
          <a:prstGeom prst="rect">
            <a:avLst/>
          </a:prstGeom>
          <a:noFill/>
          <a:ln w="9525">
            <a:noFill/>
          </a:ln>
        </p:spPr>
        <p:txBody>
          <a:bodyPr wrap="square" lIns="110066" tIns="55033" rIns="110066" bIns="55033">
            <a:spAutoFit/>
          </a:bodyPr>
          <a:lstStyle/>
          <a:p>
            <a:pPr defTabSz="1100455">
              <a:defRPr/>
            </a:pPr>
            <a:r>
              <a:rPr lang="zh-CN" altLang="en-US" sz="29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中宋" panose="02010600040101010101" pitchFamily="2" charset="-122"/>
                <a:ea typeface="华文中宋" panose="02010600040101010101" pitchFamily="2" charset="-122"/>
                <a:sym typeface="宋体" panose="02010600030101010101" pitchFamily="2" charset="-122"/>
              </a:rPr>
              <a:t>直接作业环节问题统计通报</a:t>
            </a:r>
            <a:endParaRPr lang="zh-CN" altLang="en-US" sz="29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文中宋" panose="02010600040101010101" pitchFamily="2" charset="-122"/>
              <a:ea typeface="华文中宋" panose="02010600040101010101" pitchFamily="2" charset="-122"/>
              <a:sym typeface="宋体" panose="02010600030101010101" pitchFamily="2" charset="-122"/>
            </a:endParaRPr>
          </a:p>
        </p:txBody>
      </p:sp>
      <p:graphicFrame>
        <p:nvGraphicFramePr>
          <p:cNvPr id="2" name="表格 1"/>
          <p:cNvGraphicFramePr>
            <a:graphicFrameLocks noGrp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255869505"/>
              </p:ext>
            </p:extLst>
          </p:nvPr>
        </p:nvGraphicFramePr>
        <p:xfrm>
          <a:off x="720005" y="1195145"/>
          <a:ext cx="10873209" cy="470202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89268"/>
                <a:gridCol w="809401"/>
                <a:gridCol w="809401"/>
                <a:gridCol w="809401"/>
                <a:gridCol w="809401"/>
                <a:gridCol w="809401"/>
                <a:gridCol w="854367"/>
                <a:gridCol w="809401"/>
                <a:gridCol w="809401"/>
                <a:gridCol w="809401"/>
                <a:gridCol w="809401"/>
                <a:gridCol w="809401"/>
                <a:gridCol w="935564"/>
              </a:tblGrid>
              <a:tr h="431834">
                <a:tc>
                  <a:txBody>
                    <a:bodyPr/>
                    <a:lstStyle/>
                    <a:p>
                      <a:pPr algn="l" fontAlgn="b"/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 gridSpan="12">
                  <a:txBody>
                    <a:bodyPr/>
                    <a:lstStyle/>
                    <a:p>
                      <a:pPr algn="ctr" fontAlgn="ctr"/>
                      <a:r>
                        <a:rPr lang="zh-CN" altLang="en-US" sz="1600" u="none" strike="noStrike" dirty="0">
                          <a:effectLst/>
                        </a:rPr>
                        <a:t>恒逸石化（文莱）有限公司</a:t>
                      </a:r>
                      <a:endParaRPr lang="zh-CN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</a:tr>
              <a:tr h="370144">
                <a:tc gridSpan="13">
                  <a:txBody>
                    <a:bodyPr/>
                    <a:lstStyle/>
                    <a:p>
                      <a:pPr algn="ctr" fontAlgn="ctr"/>
                      <a:r>
                        <a:rPr lang="zh-CN" altLang="en-US" sz="1400" u="none" strike="noStrike" dirty="0">
                          <a:effectLst/>
                        </a:rPr>
                        <a:t>风险作业月度统计表</a:t>
                      </a:r>
                      <a:endParaRPr lang="zh-CN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</a:tr>
              <a:tr h="486119"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600" u="none" strike="noStrike" dirty="0">
                          <a:effectLst/>
                        </a:rPr>
                        <a:t>   </a:t>
                      </a:r>
                      <a:r>
                        <a:rPr lang="zh-CN" altLang="en-US" sz="1600" u="none" strike="noStrike" dirty="0" smtClean="0">
                          <a:effectLst/>
                        </a:rPr>
                        <a:t>        种类</a:t>
                      </a:r>
                      <a:endParaRPr lang="zh-CN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zh-CN" altLang="en-US" sz="1600" u="none" strike="noStrike" dirty="0">
                          <a:effectLst/>
                        </a:rPr>
                        <a:t>动火作业</a:t>
                      </a:r>
                      <a:endParaRPr lang="zh-CN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zh-CN" altLang="en-US" sz="1600" u="none" strike="noStrike" dirty="0">
                          <a:effectLst/>
                        </a:rPr>
                        <a:t>高处作业</a:t>
                      </a:r>
                      <a:endParaRPr lang="zh-CN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zh-CN" altLang="en-US" sz="1600" u="none" strike="noStrike" dirty="0">
                          <a:effectLst/>
                        </a:rPr>
                        <a:t>受限空间作业</a:t>
                      </a:r>
                      <a:endParaRPr lang="zh-CN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zh-CN" altLang="en-US" sz="1600" u="none" strike="noStrike" dirty="0">
                          <a:effectLst/>
                        </a:rPr>
                        <a:t>射线探伤作业</a:t>
                      </a:r>
                      <a:endParaRPr lang="zh-CN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zh-CN" altLang="en-US" sz="1600" u="none" strike="noStrike" dirty="0">
                          <a:effectLst/>
                        </a:rPr>
                        <a:t>起重吊装作业</a:t>
                      </a:r>
                      <a:endParaRPr lang="zh-CN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zh-CN" altLang="en-US" sz="1600" u="none" strike="noStrike">
                          <a:effectLst/>
                        </a:rPr>
                        <a:t>临时用电</a:t>
                      </a:r>
                      <a:endParaRPr lang="zh-CN" altLang="en-US" sz="16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zh-CN" altLang="en-US" sz="1600" u="none" strike="noStrike" dirty="0">
                          <a:effectLst/>
                        </a:rPr>
                        <a:t>动土作业</a:t>
                      </a:r>
                      <a:endParaRPr lang="zh-CN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zh-CN" altLang="en-US" sz="1600" u="none" strike="noStrike" dirty="0">
                          <a:effectLst/>
                        </a:rPr>
                        <a:t>断路作业</a:t>
                      </a:r>
                      <a:endParaRPr lang="zh-CN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zh-CN" alt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</a:rPr>
                        <a:t>月合计</a:t>
                      </a:r>
                      <a:r>
                        <a:rPr lang="zh-CN" altLang="en-US" sz="1600" u="none" strike="noStrike" dirty="0">
                          <a:effectLst/>
                        </a:rPr>
                        <a:t>　</a:t>
                      </a:r>
                      <a:endParaRPr lang="zh-CN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0" marR="0" marT="0" marB="0" anchor="ctr"/>
                </a:tc>
              </a:tr>
              <a:tr h="244009"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600" u="none" strike="noStrike" dirty="0">
                          <a:effectLst/>
                        </a:rPr>
                        <a:t>月份</a:t>
                      </a:r>
                      <a:endParaRPr lang="zh-CN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600" u="none" strike="noStrike">
                          <a:effectLst/>
                        </a:rPr>
                        <a:t>特殊</a:t>
                      </a:r>
                      <a:endParaRPr lang="zh-CN" altLang="en-US" sz="16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600" u="none" strike="noStrike" dirty="0">
                          <a:effectLst/>
                        </a:rPr>
                        <a:t>一级</a:t>
                      </a:r>
                      <a:endParaRPr lang="zh-CN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600" u="none" strike="noStrike" dirty="0">
                          <a:effectLst/>
                        </a:rPr>
                        <a:t>二级</a:t>
                      </a:r>
                      <a:endParaRPr lang="zh-CN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600" u="none" strike="noStrike">
                          <a:effectLst/>
                        </a:rPr>
                        <a:t>特殊</a:t>
                      </a:r>
                      <a:endParaRPr lang="zh-CN" altLang="en-US" sz="16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600" u="none" strike="noStrike" dirty="0">
                          <a:effectLst/>
                        </a:rPr>
                        <a:t>一般</a:t>
                      </a:r>
                      <a:endParaRPr lang="zh-CN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 marL="0" marR="0" marT="0" marB="0" anchor="b"/>
                </a:tc>
              </a:tr>
              <a:tr h="243059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600" u="none" strike="noStrike" dirty="0">
                          <a:effectLst/>
                        </a:rPr>
                        <a:t>1</a:t>
                      </a:r>
                      <a:endParaRPr lang="en-US" altLang="zh-CN" sz="16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600" u="none" strike="noStrike" dirty="0">
                          <a:effectLst/>
                        </a:rPr>
                        <a:t>0</a:t>
                      </a:r>
                      <a:endParaRPr lang="en-US" altLang="zh-CN" sz="16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600" u="none" strike="noStrike">
                          <a:effectLst/>
                        </a:rPr>
                        <a:t>11</a:t>
                      </a:r>
                      <a:endParaRPr lang="en-US" altLang="zh-CN" sz="16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600" u="none" strike="noStrike">
                          <a:effectLst/>
                        </a:rPr>
                        <a:t>7</a:t>
                      </a:r>
                      <a:endParaRPr lang="en-US" altLang="zh-CN" sz="16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600" u="none" strike="noStrike">
                          <a:effectLst/>
                        </a:rPr>
                        <a:t>0</a:t>
                      </a:r>
                      <a:endParaRPr lang="en-US" altLang="zh-CN" sz="16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600" u="none" strike="noStrike">
                          <a:effectLst/>
                        </a:rPr>
                        <a:t>20</a:t>
                      </a:r>
                      <a:endParaRPr lang="en-US" altLang="zh-CN" sz="16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600" u="none" strike="noStrike">
                          <a:effectLst/>
                        </a:rPr>
                        <a:t>5</a:t>
                      </a:r>
                      <a:endParaRPr lang="en-US" altLang="zh-CN" sz="16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600" u="none" strike="noStrike" dirty="0">
                          <a:effectLst/>
                        </a:rPr>
                        <a:t>0</a:t>
                      </a:r>
                      <a:endParaRPr lang="en-US" altLang="zh-CN" sz="16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600" u="none" strike="noStrike" dirty="0">
                          <a:effectLst/>
                        </a:rPr>
                        <a:t>0</a:t>
                      </a:r>
                      <a:endParaRPr lang="en-US" altLang="zh-CN" sz="16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600" u="none" strike="noStrike" dirty="0">
                          <a:effectLst/>
                        </a:rPr>
                        <a:t>0</a:t>
                      </a:r>
                      <a:endParaRPr lang="en-US" altLang="zh-CN" sz="16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600" u="none" strike="noStrike" dirty="0">
                          <a:effectLst/>
                        </a:rPr>
                        <a:t>0</a:t>
                      </a:r>
                      <a:endParaRPr lang="en-US" altLang="zh-CN" sz="16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600" u="none" strike="noStrike">
                          <a:effectLst/>
                        </a:rPr>
                        <a:t>0</a:t>
                      </a:r>
                      <a:endParaRPr lang="en-US" altLang="zh-CN" sz="16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600" u="none" strike="noStrike" dirty="0">
                          <a:effectLst/>
                        </a:rPr>
                        <a:t>43</a:t>
                      </a:r>
                      <a:endParaRPr lang="en-US" altLang="zh-CN" sz="16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0" marR="0" marT="0" marB="0" anchor="ctr"/>
                </a:tc>
              </a:tr>
              <a:tr h="243059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600" u="none" strike="noStrike" dirty="0">
                          <a:effectLst/>
                        </a:rPr>
                        <a:t>2</a:t>
                      </a:r>
                      <a:endParaRPr lang="en-US" altLang="zh-CN" sz="16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600" u="none" strike="noStrike" dirty="0">
                          <a:effectLst/>
                        </a:rPr>
                        <a:t>0</a:t>
                      </a:r>
                      <a:endParaRPr lang="en-US" altLang="zh-CN" sz="16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600" u="none" strike="noStrike">
                          <a:effectLst/>
                        </a:rPr>
                        <a:t>5</a:t>
                      </a:r>
                      <a:endParaRPr lang="en-US" altLang="zh-CN" sz="16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600" u="none" strike="noStrike">
                          <a:effectLst/>
                        </a:rPr>
                        <a:t>7</a:t>
                      </a:r>
                      <a:endParaRPr lang="en-US" altLang="zh-CN" sz="16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600" u="none" strike="noStrike">
                          <a:effectLst/>
                        </a:rPr>
                        <a:t>0</a:t>
                      </a:r>
                      <a:endParaRPr lang="en-US" altLang="zh-CN" sz="16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600" u="none" strike="noStrike">
                          <a:effectLst/>
                        </a:rPr>
                        <a:t>4</a:t>
                      </a:r>
                      <a:endParaRPr lang="en-US" altLang="zh-CN" sz="16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600" u="none" strike="noStrike" dirty="0">
                          <a:effectLst/>
                        </a:rPr>
                        <a:t>9</a:t>
                      </a:r>
                      <a:endParaRPr lang="en-US" altLang="zh-CN" sz="16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600" u="none" strike="noStrike">
                          <a:effectLst/>
                        </a:rPr>
                        <a:t>0</a:t>
                      </a:r>
                      <a:endParaRPr lang="en-US" altLang="zh-CN" sz="16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600" u="none" strike="noStrike">
                          <a:effectLst/>
                        </a:rPr>
                        <a:t>0</a:t>
                      </a:r>
                      <a:endParaRPr lang="en-US" altLang="zh-CN" sz="16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600" u="none" strike="noStrike">
                          <a:effectLst/>
                        </a:rPr>
                        <a:t>0</a:t>
                      </a:r>
                      <a:endParaRPr lang="en-US" altLang="zh-CN" sz="16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600" u="none" strike="noStrike" dirty="0">
                          <a:effectLst/>
                        </a:rPr>
                        <a:t>0</a:t>
                      </a:r>
                      <a:endParaRPr lang="en-US" altLang="zh-CN" sz="16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600" u="none" strike="noStrike" dirty="0">
                          <a:effectLst/>
                        </a:rPr>
                        <a:t>0</a:t>
                      </a:r>
                      <a:endParaRPr lang="en-US" altLang="zh-CN" sz="16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600" u="none" strike="noStrike" dirty="0">
                          <a:effectLst/>
                        </a:rPr>
                        <a:t>25</a:t>
                      </a:r>
                      <a:endParaRPr lang="en-US" altLang="zh-CN" sz="16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0" marR="0" marT="0" marB="0" anchor="ctr"/>
                </a:tc>
              </a:tr>
              <a:tr h="243059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600" u="none" strike="noStrike" dirty="0">
                          <a:effectLst/>
                        </a:rPr>
                        <a:t>3</a:t>
                      </a:r>
                      <a:endParaRPr lang="en-US" altLang="zh-CN" sz="16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600" u="none" strike="noStrike" dirty="0">
                          <a:effectLst/>
                        </a:rPr>
                        <a:t>0</a:t>
                      </a:r>
                      <a:r>
                        <a:rPr lang="zh-CN" altLang="en-US" sz="1600" u="none" strike="noStrike" dirty="0">
                          <a:effectLst/>
                        </a:rPr>
                        <a:t>　</a:t>
                      </a:r>
                      <a:endParaRPr lang="zh-CN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600" u="none" strike="noStrike">
                          <a:effectLst/>
                        </a:rPr>
                        <a:t>4</a:t>
                      </a:r>
                      <a:r>
                        <a:rPr lang="zh-CN" altLang="en-US" sz="1600" u="none" strike="noStrike">
                          <a:effectLst/>
                        </a:rPr>
                        <a:t>　</a:t>
                      </a:r>
                      <a:endParaRPr lang="zh-CN" altLang="en-US" sz="16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600" u="none" strike="noStrike" dirty="0">
                          <a:effectLst/>
                        </a:rPr>
                        <a:t>5</a:t>
                      </a:r>
                      <a:r>
                        <a:rPr lang="zh-CN" altLang="en-US" sz="1600" u="none" strike="noStrike" dirty="0">
                          <a:effectLst/>
                        </a:rPr>
                        <a:t>　</a:t>
                      </a:r>
                      <a:endParaRPr lang="zh-CN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600" u="none" strike="noStrike">
                          <a:effectLst/>
                        </a:rPr>
                        <a:t>0</a:t>
                      </a:r>
                      <a:r>
                        <a:rPr lang="zh-CN" altLang="en-US" sz="1600" u="none" strike="noStrike">
                          <a:effectLst/>
                        </a:rPr>
                        <a:t>　</a:t>
                      </a:r>
                      <a:endParaRPr lang="zh-CN" altLang="en-US" sz="16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600" u="none" strike="noStrike">
                          <a:effectLst/>
                        </a:rPr>
                        <a:t>7</a:t>
                      </a:r>
                      <a:r>
                        <a:rPr lang="zh-CN" altLang="en-US" sz="1600" u="none" strike="noStrike">
                          <a:effectLst/>
                        </a:rPr>
                        <a:t>　</a:t>
                      </a:r>
                      <a:endParaRPr lang="zh-CN" altLang="en-US" sz="16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600" u="none" strike="noStrike" dirty="0">
                          <a:effectLst/>
                        </a:rPr>
                        <a:t>18</a:t>
                      </a:r>
                      <a:r>
                        <a:rPr lang="zh-CN" altLang="en-US" sz="1600" u="none" strike="noStrike" dirty="0">
                          <a:effectLst/>
                        </a:rPr>
                        <a:t>　</a:t>
                      </a:r>
                      <a:endParaRPr lang="zh-CN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0" marR="0" marT="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600" u="none" strike="noStrike" dirty="0">
                          <a:effectLst/>
                        </a:rPr>
                        <a:t>0</a:t>
                      </a:r>
                      <a:r>
                        <a:rPr lang="zh-CN" altLang="en-US" sz="1600" u="none" strike="noStrike" dirty="0">
                          <a:effectLst/>
                        </a:rPr>
                        <a:t>　</a:t>
                      </a:r>
                      <a:endParaRPr lang="zh-CN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600" u="none" strike="noStrike" dirty="0">
                          <a:effectLst/>
                        </a:rPr>
                        <a:t>4</a:t>
                      </a:r>
                      <a:r>
                        <a:rPr lang="zh-CN" altLang="en-US" sz="1600" u="none" strike="noStrike" dirty="0">
                          <a:effectLst/>
                        </a:rPr>
                        <a:t>　</a:t>
                      </a:r>
                      <a:endParaRPr lang="zh-CN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600" u="none" strike="noStrike">
                          <a:effectLst/>
                        </a:rPr>
                        <a:t>0</a:t>
                      </a:r>
                      <a:r>
                        <a:rPr lang="zh-CN" altLang="en-US" sz="1600" u="none" strike="noStrike">
                          <a:effectLst/>
                        </a:rPr>
                        <a:t>　</a:t>
                      </a:r>
                      <a:endParaRPr lang="zh-CN" altLang="en-US" sz="16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600" u="none" strike="noStrike" dirty="0">
                          <a:effectLst/>
                        </a:rPr>
                        <a:t>0</a:t>
                      </a:r>
                      <a:r>
                        <a:rPr lang="zh-CN" altLang="en-US" sz="1600" u="none" strike="noStrike" dirty="0">
                          <a:effectLst/>
                        </a:rPr>
                        <a:t>　</a:t>
                      </a:r>
                      <a:endParaRPr lang="zh-CN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600" u="none" strike="noStrike" dirty="0">
                          <a:effectLst/>
                        </a:rPr>
                        <a:t>0</a:t>
                      </a:r>
                      <a:r>
                        <a:rPr lang="zh-CN" altLang="en-US" sz="1600" u="none" strike="noStrike" dirty="0">
                          <a:effectLst/>
                        </a:rPr>
                        <a:t>　</a:t>
                      </a:r>
                      <a:endParaRPr lang="zh-CN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600" u="none" strike="noStrike" dirty="0">
                          <a:effectLst/>
                        </a:rPr>
                        <a:t>38</a:t>
                      </a:r>
                      <a:r>
                        <a:rPr lang="zh-CN" altLang="en-US" sz="1600" u="none" strike="noStrike" dirty="0">
                          <a:effectLst/>
                        </a:rPr>
                        <a:t>　</a:t>
                      </a:r>
                      <a:endParaRPr lang="zh-CN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0" marR="0" marT="0" marB="0" anchor="b"/>
                </a:tc>
              </a:tr>
              <a:tr h="243059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600" u="none" strike="noStrike" dirty="0">
                          <a:effectLst/>
                        </a:rPr>
                        <a:t>4</a:t>
                      </a:r>
                      <a:endParaRPr lang="en-US" altLang="zh-CN" sz="16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600" u="none" strike="noStrike" dirty="0">
                          <a:effectLst/>
                        </a:rPr>
                        <a:t>　</a:t>
                      </a:r>
                      <a:endParaRPr lang="zh-CN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600" u="none" strike="noStrike" dirty="0">
                          <a:effectLst/>
                        </a:rPr>
                        <a:t>　</a:t>
                      </a:r>
                      <a:endParaRPr lang="zh-CN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600" u="none" strike="noStrike" dirty="0">
                          <a:effectLst/>
                        </a:rPr>
                        <a:t>　</a:t>
                      </a:r>
                      <a:endParaRPr lang="zh-CN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600" u="none" strike="noStrike">
                          <a:effectLst/>
                        </a:rPr>
                        <a:t>　</a:t>
                      </a:r>
                      <a:endParaRPr lang="zh-CN" altLang="en-US" sz="16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600" u="none" strike="noStrike">
                          <a:effectLst/>
                        </a:rPr>
                        <a:t>　</a:t>
                      </a:r>
                      <a:endParaRPr lang="zh-CN" altLang="en-US" sz="16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600" u="none" strike="noStrike">
                          <a:effectLst/>
                        </a:rPr>
                        <a:t>　</a:t>
                      </a:r>
                      <a:endParaRPr lang="zh-CN" altLang="en-US" sz="16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600" u="none" strike="noStrike">
                          <a:effectLst/>
                        </a:rPr>
                        <a:t>　</a:t>
                      </a:r>
                      <a:endParaRPr lang="zh-CN" altLang="en-US" sz="16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600" u="none" strike="noStrike">
                          <a:effectLst/>
                        </a:rPr>
                        <a:t>　</a:t>
                      </a:r>
                      <a:endParaRPr lang="zh-CN" altLang="en-US" sz="16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600" u="none" strike="noStrike">
                          <a:effectLst/>
                        </a:rPr>
                        <a:t>　</a:t>
                      </a:r>
                      <a:endParaRPr lang="zh-CN" altLang="en-US" sz="16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600" u="none" strike="noStrike">
                          <a:effectLst/>
                        </a:rPr>
                        <a:t>　</a:t>
                      </a:r>
                      <a:endParaRPr lang="zh-CN" altLang="en-US" sz="16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600" u="none" strike="noStrike">
                          <a:effectLst/>
                        </a:rPr>
                        <a:t>　</a:t>
                      </a:r>
                      <a:endParaRPr lang="zh-CN" altLang="en-US" sz="16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600" u="none" strike="noStrike" dirty="0">
                          <a:effectLst/>
                        </a:rPr>
                        <a:t>　</a:t>
                      </a:r>
                      <a:endParaRPr lang="zh-CN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0" marR="0" marT="0" marB="0" anchor="ctr"/>
                </a:tc>
              </a:tr>
              <a:tr h="243059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600" u="none" strike="noStrike" dirty="0">
                          <a:effectLst/>
                        </a:rPr>
                        <a:t>5</a:t>
                      </a:r>
                      <a:endParaRPr lang="en-US" altLang="zh-CN" sz="16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600" u="none" strike="noStrike" dirty="0">
                          <a:effectLst/>
                        </a:rPr>
                        <a:t>　</a:t>
                      </a:r>
                      <a:endParaRPr lang="zh-CN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600" u="none" strike="noStrike" dirty="0">
                          <a:effectLst/>
                        </a:rPr>
                        <a:t>　</a:t>
                      </a:r>
                      <a:endParaRPr lang="zh-CN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600" u="none" strike="noStrike" dirty="0">
                          <a:effectLst/>
                        </a:rPr>
                        <a:t>　</a:t>
                      </a:r>
                      <a:endParaRPr lang="zh-CN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600" u="none" strike="noStrike" dirty="0">
                          <a:effectLst/>
                        </a:rPr>
                        <a:t>　</a:t>
                      </a:r>
                      <a:endParaRPr lang="zh-CN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600" u="none" strike="noStrike">
                          <a:effectLst/>
                        </a:rPr>
                        <a:t>　</a:t>
                      </a:r>
                      <a:endParaRPr lang="zh-CN" altLang="en-US" sz="16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600" u="none" strike="noStrike">
                          <a:effectLst/>
                        </a:rPr>
                        <a:t>　</a:t>
                      </a:r>
                      <a:endParaRPr lang="zh-CN" altLang="en-US" sz="16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600" u="none" strike="noStrike">
                          <a:effectLst/>
                        </a:rPr>
                        <a:t>　</a:t>
                      </a:r>
                      <a:endParaRPr lang="zh-CN" altLang="en-US" sz="16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600" u="none" strike="noStrike">
                          <a:effectLst/>
                        </a:rPr>
                        <a:t>　</a:t>
                      </a:r>
                      <a:endParaRPr lang="zh-CN" altLang="en-US" sz="16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600" u="none" strike="noStrike">
                          <a:effectLst/>
                        </a:rPr>
                        <a:t>　</a:t>
                      </a:r>
                      <a:endParaRPr lang="zh-CN" altLang="en-US" sz="16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600" u="none" strike="noStrike">
                          <a:effectLst/>
                        </a:rPr>
                        <a:t>　</a:t>
                      </a:r>
                      <a:endParaRPr lang="zh-CN" altLang="en-US" sz="16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600" u="none" strike="noStrike">
                          <a:effectLst/>
                        </a:rPr>
                        <a:t>　</a:t>
                      </a:r>
                      <a:endParaRPr lang="zh-CN" altLang="en-US" sz="16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600" u="none" strike="noStrike" dirty="0">
                          <a:effectLst/>
                        </a:rPr>
                        <a:t>　</a:t>
                      </a:r>
                      <a:endParaRPr lang="zh-CN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0" marR="0" marT="0" marB="0" anchor="ctr"/>
                </a:tc>
              </a:tr>
              <a:tr h="243059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600" u="none" strike="noStrike">
                          <a:effectLst/>
                        </a:rPr>
                        <a:t>6</a:t>
                      </a:r>
                      <a:endParaRPr lang="en-US" altLang="zh-CN" sz="16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600" u="none" strike="noStrike">
                          <a:effectLst/>
                        </a:rPr>
                        <a:t>　</a:t>
                      </a:r>
                      <a:endParaRPr lang="zh-CN" altLang="en-US" sz="16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600" u="none" strike="noStrike" dirty="0">
                          <a:effectLst/>
                        </a:rPr>
                        <a:t>　</a:t>
                      </a:r>
                      <a:endParaRPr lang="zh-CN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600" u="none" strike="noStrike" dirty="0">
                          <a:effectLst/>
                        </a:rPr>
                        <a:t>　</a:t>
                      </a:r>
                      <a:endParaRPr lang="zh-CN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600" u="none" strike="noStrike" dirty="0">
                          <a:effectLst/>
                        </a:rPr>
                        <a:t>　</a:t>
                      </a:r>
                      <a:endParaRPr lang="zh-CN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600" u="none" strike="noStrike">
                          <a:effectLst/>
                        </a:rPr>
                        <a:t>　</a:t>
                      </a:r>
                      <a:endParaRPr lang="zh-CN" altLang="en-US" sz="16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600" u="none" strike="noStrike" dirty="0">
                          <a:effectLst/>
                        </a:rPr>
                        <a:t>　</a:t>
                      </a:r>
                      <a:endParaRPr lang="zh-CN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600" u="none" strike="noStrike" dirty="0">
                          <a:effectLst/>
                        </a:rPr>
                        <a:t>　</a:t>
                      </a:r>
                      <a:endParaRPr lang="zh-CN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600" u="none" strike="noStrike">
                          <a:effectLst/>
                        </a:rPr>
                        <a:t>　</a:t>
                      </a:r>
                      <a:endParaRPr lang="zh-CN" altLang="en-US" sz="16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600" u="none" strike="noStrike">
                          <a:effectLst/>
                        </a:rPr>
                        <a:t>　</a:t>
                      </a:r>
                      <a:endParaRPr lang="zh-CN" altLang="en-US" sz="16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600" u="none" strike="noStrike">
                          <a:effectLst/>
                        </a:rPr>
                        <a:t>　</a:t>
                      </a:r>
                      <a:endParaRPr lang="zh-CN" altLang="en-US" sz="16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600" u="none" strike="noStrike" dirty="0">
                          <a:effectLst/>
                        </a:rPr>
                        <a:t>　</a:t>
                      </a:r>
                      <a:endParaRPr lang="zh-CN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600" u="none" strike="noStrike" dirty="0">
                          <a:effectLst/>
                        </a:rPr>
                        <a:t>　</a:t>
                      </a:r>
                      <a:endParaRPr lang="zh-CN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0" marR="0" marT="0" marB="0" anchor="ctr"/>
                </a:tc>
              </a:tr>
              <a:tr h="243059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600" u="none" strike="noStrike">
                          <a:effectLst/>
                        </a:rPr>
                        <a:t>7</a:t>
                      </a:r>
                      <a:endParaRPr lang="en-US" altLang="zh-CN" sz="16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600" u="none" strike="noStrike">
                          <a:effectLst/>
                        </a:rPr>
                        <a:t>　</a:t>
                      </a:r>
                      <a:endParaRPr lang="zh-CN" altLang="en-US" sz="16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600" u="none" strike="noStrike" dirty="0">
                          <a:effectLst/>
                        </a:rPr>
                        <a:t>　</a:t>
                      </a:r>
                      <a:endParaRPr lang="zh-CN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600" u="none" strike="noStrike">
                          <a:effectLst/>
                        </a:rPr>
                        <a:t>　</a:t>
                      </a:r>
                      <a:endParaRPr lang="zh-CN" altLang="en-US" sz="16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600" u="none" strike="noStrike" dirty="0">
                          <a:effectLst/>
                        </a:rPr>
                        <a:t>　</a:t>
                      </a:r>
                      <a:endParaRPr lang="zh-CN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600" u="none" strike="noStrike" dirty="0">
                          <a:effectLst/>
                        </a:rPr>
                        <a:t>　</a:t>
                      </a:r>
                      <a:endParaRPr lang="zh-CN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600" u="none" strike="noStrike">
                          <a:effectLst/>
                        </a:rPr>
                        <a:t>　</a:t>
                      </a:r>
                      <a:endParaRPr lang="zh-CN" altLang="en-US" sz="16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600" u="none" strike="noStrike">
                          <a:effectLst/>
                        </a:rPr>
                        <a:t>　</a:t>
                      </a:r>
                      <a:endParaRPr lang="zh-CN" altLang="en-US" sz="16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600" u="none" strike="noStrike" dirty="0">
                          <a:effectLst/>
                        </a:rPr>
                        <a:t>　</a:t>
                      </a:r>
                      <a:endParaRPr lang="zh-CN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600" u="none" strike="noStrike" dirty="0">
                          <a:effectLst/>
                        </a:rPr>
                        <a:t>　</a:t>
                      </a:r>
                      <a:endParaRPr lang="zh-CN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600" u="none" strike="noStrike">
                          <a:effectLst/>
                        </a:rPr>
                        <a:t>　</a:t>
                      </a:r>
                      <a:endParaRPr lang="zh-CN" altLang="en-US" sz="16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600" u="none" strike="noStrike" dirty="0">
                          <a:effectLst/>
                        </a:rPr>
                        <a:t>　</a:t>
                      </a:r>
                      <a:endParaRPr lang="zh-CN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600" u="none" strike="noStrike" dirty="0">
                          <a:effectLst/>
                        </a:rPr>
                        <a:t>　</a:t>
                      </a:r>
                      <a:endParaRPr lang="zh-CN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0" marR="0" marT="0" marB="0" anchor="ctr"/>
                </a:tc>
              </a:tr>
              <a:tr h="243059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600" u="none" strike="noStrike">
                          <a:effectLst/>
                        </a:rPr>
                        <a:t>8</a:t>
                      </a:r>
                      <a:endParaRPr lang="en-US" altLang="zh-CN" sz="16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600" u="none" strike="noStrike">
                          <a:effectLst/>
                        </a:rPr>
                        <a:t>　</a:t>
                      </a:r>
                      <a:endParaRPr lang="zh-CN" altLang="en-US" sz="16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600" u="none" strike="noStrike">
                          <a:effectLst/>
                        </a:rPr>
                        <a:t>　</a:t>
                      </a:r>
                      <a:endParaRPr lang="zh-CN" altLang="en-US" sz="16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600" u="none" strike="noStrike" dirty="0">
                          <a:effectLst/>
                        </a:rPr>
                        <a:t>　</a:t>
                      </a:r>
                      <a:endParaRPr lang="zh-CN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600" u="none" strike="noStrike">
                          <a:effectLst/>
                        </a:rPr>
                        <a:t>　</a:t>
                      </a:r>
                      <a:endParaRPr lang="zh-CN" altLang="en-US" sz="16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600" u="none" strike="noStrike" dirty="0">
                          <a:effectLst/>
                        </a:rPr>
                        <a:t>　</a:t>
                      </a:r>
                      <a:endParaRPr lang="zh-CN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600" u="none" strike="noStrike" dirty="0">
                          <a:effectLst/>
                        </a:rPr>
                        <a:t>　</a:t>
                      </a:r>
                      <a:endParaRPr lang="zh-CN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600" u="none" strike="noStrike" dirty="0">
                          <a:effectLst/>
                        </a:rPr>
                        <a:t>　</a:t>
                      </a:r>
                      <a:endParaRPr lang="zh-CN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600" u="none" strike="noStrike" dirty="0">
                          <a:effectLst/>
                        </a:rPr>
                        <a:t>　</a:t>
                      </a:r>
                      <a:endParaRPr lang="zh-CN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600" u="none" strike="noStrike" dirty="0">
                          <a:effectLst/>
                        </a:rPr>
                        <a:t>　</a:t>
                      </a:r>
                      <a:endParaRPr lang="zh-CN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600" u="none" strike="noStrike" dirty="0">
                          <a:effectLst/>
                        </a:rPr>
                        <a:t>　</a:t>
                      </a:r>
                      <a:endParaRPr lang="zh-CN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600" u="none" strike="noStrike" dirty="0">
                          <a:effectLst/>
                        </a:rPr>
                        <a:t>　</a:t>
                      </a:r>
                      <a:endParaRPr lang="zh-CN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600" u="none" strike="noStrike" dirty="0">
                          <a:effectLst/>
                        </a:rPr>
                        <a:t>　</a:t>
                      </a:r>
                      <a:endParaRPr lang="zh-CN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0" marR="0" marT="0" marB="0" anchor="ctr"/>
                </a:tc>
              </a:tr>
              <a:tr h="243059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600" u="none" strike="noStrike">
                          <a:effectLst/>
                        </a:rPr>
                        <a:t>9</a:t>
                      </a:r>
                      <a:endParaRPr lang="en-US" altLang="zh-CN" sz="16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600" u="none" strike="noStrike">
                          <a:effectLst/>
                        </a:rPr>
                        <a:t>　</a:t>
                      </a:r>
                      <a:endParaRPr lang="zh-CN" altLang="en-US" sz="16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600" u="none" strike="noStrike">
                          <a:effectLst/>
                        </a:rPr>
                        <a:t>　</a:t>
                      </a:r>
                      <a:endParaRPr lang="zh-CN" altLang="en-US" sz="16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600" u="none" strike="noStrike" dirty="0">
                          <a:effectLst/>
                        </a:rPr>
                        <a:t>　</a:t>
                      </a:r>
                      <a:endParaRPr lang="zh-CN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600" u="none" strike="noStrike">
                          <a:effectLst/>
                        </a:rPr>
                        <a:t>　</a:t>
                      </a:r>
                      <a:endParaRPr lang="zh-CN" altLang="en-US" sz="16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600" u="none" strike="noStrike">
                          <a:effectLst/>
                        </a:rPr>
                        <a:t>　</a:t>
                      </a:r>
                      <a:endParaRPr lang="zh-CN" altLang="en-US" sz="16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600" u="none" strike="noStrike">
                          <a:effectLst/>
                        </a:rPr>
                        <a:t>　</a:t>
                      </a:r>
                      <a:endParaRPr lang="zh-CN" altLang="en-US" sz="16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600" u="none" strike="noStrike">
                          <a:effectLst/>
                        </a:rPr>
                        <a:t>　</a:t>
                      </a:r>
                      <a:endParaRPr lang="zh-CN" altLang="en-US" sz="16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600" u="none" strike="noStrike">
                          <a:effectLst/>
                        </a:rPr>
                        <a:t>　</a:t>
                      </a:r>
                      <a:endParaRPr lang="zh-CN" altLang="en-US" sz="16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600" u="none" strike="noStrike" dirty="0">
                          <a:effectLst/>
                        </a:rPr>
                        <a:t>　</a:t>
                      </a:r>
                      <a:endParaRPr lang="zh-CN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600" u="none" strike="noStrike" dirty="0">
                          <a:effectLst/>
                        </a:rPr>
                        <a:t>　</a:t>
                      </a:r>
                      <a:endParaRPr lang="zh-CN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600" u="none" strike="noStrike" dirty="0">
                          <a:effectLst/>
                        </a:rPr>
                        <a:t>　</a:t>
                      </a:r>
                      <a:endParaRPr lang="zh-CN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600" u="none" strike="noStrike" dirty="0">
                          <a:effectLst/>
                        </a:rPr>
                        <a:t>　</a:t>
                      </a:r>
                      <a:endParaRPr lang="zh-CN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0" marR="0" marT="0" marB="0" anchor="ctr"/>
                </a:tc>
              </a:tr>
              <a:tr h="243059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600" u="none" strike="noStrike">
                          <a:effectLst/>
                        </a:rPr>
                        <a:t>10</a:t>
                      </a:r>
                      <a:endParaRPr lang="en-US" altLang="zh-CN" sz="16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600" u="none" strike="noStrike">
                          <a:effectLst/>
                        </a:rPr>
                        <a:t>　</a:t>
                      </a:r>
                      <a:endParaRPr lang="zh-CN" altLang="en-US" sz="16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600" u="none" strike="noStrike">
                          <a:effectLst/>
                        </a:rPr>
                        <a:t>　</a:t>
                      </a:r>
                      <a:endParaRPr lang="zh-CN" altLang="en-US" sz="16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600" u="none" strike="noStrike">
                          <a:effectLst/>
                        </a:rPr>
                        <a:t>　</a:t>
                      </a:r>
                      <a:endParaRPr lang="zh-CN" altLang="en-US" sz="16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600" u="none" strike="noStrike" dirty="0">
                          <a:effectLst/>
                        </a:rPr>
                        <a:t>　</a:t>
                      </a:r>
                      <a:endParaRPr lang="zh-CN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600" u="none" strike="noStrike">
                          <a:effectLst/>
                        </a:rPr>
                        <a:t>　</a:t>
                      </a:r>
                      <a:endParaRPr lang="zh-CN" altLang="en-US" sz="16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600" u="none" strike="noStrike">
                          <a:effectLst/>
                        </a:rPr>
                        <a:t>　</a:t>
                      </a:r>
                      <a:endParaRPr lang="zh-CN" altLang="en-US" sz="16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600" u="none" strike="noStrike">
                          <a:effectLst/>
                        </a:rPr>
                        <a:t>　</a:t>
                      </a:r>
                      <a:endParaRPr lang="zh-CN" altLang="en-US" sz="16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600" u="none" strike="noStrike">
                          <a:effectLst/>
                        </a:rPr>
                        <a:t>　</a:t>
                      </a:r>
                      <a:endParaRPr lang="zh-CN" altLang="en-US" sz="16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600" u="none" strike="noStrike" dirty="0">
                          <a:effectLst/>
                        </a:rPr>
                        <a:t>　</a:t>
                      </a:r>
                      <a:endParaRPr lang="zh-CN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600" u="none" strike="noStrike" dirty="0">
                          <a:effectLst/>
                        </a:rPr>
                        <a:t>　</a:t>
                      </a:r>
                      <a:endParaRPr lang="zh-CN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600" u="none" strike="noStrike" dirty="0">
                          <a:effectLst/>
                        </a:rPr>
                        <a:t>　</a:t>
                      </a:r>
                      <a:endParaRPr lang="zh-CN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600" u="none" strike="noStrike" dirty="0">
                          <a:effectLst/>
                        </a:rPr>
                        <a:t>　</a:t>
                      </a:r>
                      <a:endParaRPr lang="zh-CN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0" marR="0" marT="0" marB="0" anchor="ctr"/>
                </a:tc>
              </a:tr>
              <a:tr h="243059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600" u="none" strike="noStrike">
                          <a:effectLst/>
                        </a:rPr>
                        <a:t>11</a:t>
                      </a:r>
                      <a:endParaRPr lang="en-US" altLang="zh-CN" sz="16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600" u="none" strike="noStrike">
                          <a:effectLst/>
                        </a:rPr>
                        <a:t>　</a:t>
                      </a:r>
                      <a:endParaRPr lang="zh-CN" altLang="en-US" sz="16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600" u="none" strike="noStrike">
                          <a:effectLst/>
                        </a:rPr>
                        <a:t>　</a:t>
                      </a:r>
                      <a:endParaRPr lang="zh-CN" altLang="en-US" sz="16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600" u="none" strike="noStrike">
                          <a:effectLst/>
                        </a:rPr>
                        <a:t>　</a:t>
                      </a:r>
                      <a:endParaRPr lang="zh-CN" altLang="en-US" sz="16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600" u="none" strike="noStrike" dirty="0">
                          <a:effectLst/>
                        </a:rPr>
                        <a:t>　</a:t>
                      </a:r>
                      <a:endParaRPr lang="zh-CN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600" u="none" strike="noStrike" dirty="0">
                          <a:effectLst/>
                        </a:rPr>
                        <a:t>　</a:t>
                      </a:r>
                      <a:endParaRPr lang="zh-CN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600" u="none" strike="noStrike">
                          <a:effectLst/>
                        </a:rPr>
                        <a:t>　</a:t>
                      </a:r>
                      <a:endParaRPr lang="zh-CN" altLang="en-US" sz="16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600" u="none" strike="noStrike">
                          <a:effectLst/>
                        </a:rPr>
                        <a:t>　</a:t>
                      </a:r>
                      <a:endParaRPr lang="zh-CN" altLang="en-US" sz="16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600" u="none" strike="noStrike">
                          <a:effectLst/>
                        </a:rPr>
                        <a:t>　</a:t>
                      </a:r>
                      <a:endParaRPr lang="zh-CN" altLang="en-US" sz="16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600" u="none" strike="noStrike">
                          <a:effectLst/>
                        </a:rPr>
                        <a:t>　</a:t>
                      </a:r>
                      <a:endParaRPr lang="zh-CN" altLang="en-US" sz="16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600" u="none" strike="noStrike" dirty="0">
                          <a:effectLst/>
                        </a:rPr>
                        <a:t>　</a:t>
                      </a:r>
                      <a:endParaRPr lang="zh-CN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600" u="none" strike="noStrike" dirty="0">
                          <a:effectLst/>
                        </a:rPr>
                        <a:t>　</a:t>
                      </a:r>
                      <a:endParaRPr lang="zh-CN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600" u="none" strike="noStrike" dirty="0">
                          <a:effectLst/>
                        </a:rPr>
                        <a:t>　</a:t>
                      </a:r>
                      <a:endParaRPr lang="zh-CN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0" marR="0" marT="0" marB="0" anchor="ctr"/>
                </a:tc>
              </a:tr>
              <a:tr h="243059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600" u="none" strike="noStrike">
                          <a:effectLst/>
                        </a:rPr>
                        <a:t>12</a:t>
                      </a:r>
                      <a:endParaRPr lang="en-US" altLang="zh-CN" sz="16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600" u="none" strike="noStrike">
                          <a:effectLst/>
                        </a:rPr>
                        <a:t>　</a:t>
                      </a:r>
                      <a:endParaRPr lang="zh-CN" altLang="en-US" sz="16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1600" u="none" strike="noStrike">
                          <a:effectLst/>
                        </a:rPr>
                        <a:t>　</a:t>
                      </a:r>
                      <a:endParaRPr lang="zh-CN" altLang="en-US" sz="16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1600" u="none" strike="noStrike">
                          <a:effectLst/>
                        </a:rPr>
                        <a:t>　</a:t>
                      </a:r>
                      <a:endParaRPr lang="zh-CN" altLang="en-US" sz="16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600" u="none" strike="noStrike">
                          <a:effectLst/>
                        </a:rPr>
                        <a:t>　</a:t>
                      </a:r>
                      <a:endParaRPr lang="zh-CN" altLang="en-US" sz="16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1600" u="none" strike="noStrike" dirty="0">
                          <a:effectLst/>
                        </a:rPr>
                        <a:t>　</a:t>
                      </a:r>
                      <a:endParaRPr lang="zh-CN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1600" u="none" strike="noStrike">
                          <a:effectLst/>
                        </a:rPr>
                        <a:t>　</a:t>
                      </a:r>
                      <a:endParaRPr lang="zh-CN" altLang="en-US" sz="16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600" u="none" strike="noStrike">
                          <a:effectLst/>
                        </a:rPr>
                        <a:t>　</a:t>
                      </a:r>
                      <a:endParaRPr lang="zh-CN" altLang="en-US" sz="16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600" u="none" strike="noStrike">
                          <a:effectLst/>
                        </a:rPr>
                        <a:t>　</a:t>
                      </a:r>
                      <a:endParaRPr lang="zh-CN" altLang="en-US" sz="16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600" u="none" strike="noStrike">
                          <a:effectLst/>
                        </a:rPr>
                        <a:t>　</a:t>
                      </a:r>
                      <a:endParaRPr lang="zh-CN" altLang="en-US" sz="16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600" u="none" strike="noStrike">
                          <a:effectLst/>
                        </a:rPr>
                        <a:t>　</a:t>
                      </a:r>
                      <a:endParaRPr lang="zh-CN" altLang="en-US" sz="16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600" u="none" strike="noStrike" dirty="0">
                          <a:effectLst/>
                        </a:rPr>
                        <a:t>　</a:t>
                      </a:r>
                      <a:endParaRPr lang="zh-CN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1600" u="none" strike="noStrike" dirty="0">
                          <a:effectLst/>
                        </a:rPr>
                        <a:t>　</a:t>
                      </a:r>
                      <a:endParaRPr lang="zh-CN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0" marR="0" marT="0" marB="0" anchor="b"/>
                </a:tc>
              </a:tr>
              <a:tr h="243059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600" u="none" strike="noStrike">
                          <a:effectLst/>
                        </a:rPr>
                        <a:t>合计</a:t>
                      </a:r>
                      <a:endParaRPr lang="zh-CN" altLang="en-US" sz="16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600" u="none" strike="noStrike">
                          <a:effectLst/>
                        </a:rPr>
                        <a:t>0</a:t>
                      </a:r>
                      <a:endParaRPr lang="en-US" altLang="zh-CN" sz="16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6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</a:rPr>
                        <a:t>20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600" u="none" strike="noStrike">
                          <a:effectLst/>
                        </a:rPr>
                        <a:t>19</a:t>
                      </a:r>
                      <a:endParaRPr lang="en-US" altLang="zh-CN" sz="16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600" u="none" strike="noStrike" dirty="0">
                          <a:effectLst/>
                        </a:rPr>
                        <a:t>0</a:t>
                      </a:r>
                      <a:endParaRPr lang="en-US" altLang="zh-CN" sz="16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6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</a:rPr>
                        <a:t>31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</a:rPr>
                        <a:t>32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600" u="none" strike="noStrike" dirty="0">
                          <a:effectLst/>
                        </a:rPr>
                        <a:t>0</a:t>
                      </a:r>
                      <a:endParaRPr lang="en-US" altLang="zh-CN" sz="16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</a:rPr>
                        <a:t>4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600" u="none" strike="noStrike" dirty="0">
                          <a:effectLst/>
                        </a:rPr>
                        <a:t>0</a:t>
                      </a:r>
                      <a:endParaRPr lang="en-US" altLang="zh-CN" sz="16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600" u="none" strike="noStrike" dirty="0">
                          <a:effectLst/>
                        </a:rPr>
                        <a:t>0</a:t>
                      </a:r>
                      <a:endParaRPr lang="en-US" altLang="zh-CN" sz="16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600" u="none" strike="noStrike" dirty="0">
                          <a:effectLst/>
                        </a:rPr>
                        <a:t>0</a:t>
                      </a:r>
                      <a:endParaRPr lang="en-US" altLang="zh-CN" sz="16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</a:rPr>
                        <a:t>106</a:t>
                      </a:r>
                    </a:p>
                  </a:txBody>
                  <a:tcPr marL="0" marR="0" marT="0" marB="0" anchor="b"/>
                </a:tc>
              </a:tr>
            </a:tbl>
          </a:graphicData>
        </a:graphic>
      </p:graphicFrame>
      <p:pic>
        <p:nvPicPr>
          <p:cNvPr id="6" name="图片 5" descr="logo小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93230" y="1224012"/>
            <a:ext cx="744537" cy="44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8" name="直接连接符 7"/>
          <p:cNvCxnSpPr/>
          <p:nvPr/>
        </p:nvCxnSpPr>
        <p:spPr>
          <a:xfrm>
            <a:off x="764369" y="1998588"/>
            <a:ext cx="857721" cy="57606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158429" y="6101303"/>
            <a:ext cx="94638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3</a:t>
            </a:r>
            <a:r>
              <a:rPr lang="zh-CN" altLang="en-US" dirty="0" smtClean="0"/>
              <a:t>月份较</a:t>
            </a:r>
            <a:r>
              <a:rPr lang="en-US" altLang="zh-CN" dirty="0" smtClean="0"/>
              <a:t>2</a:t>
            </a:r>
            <a:r>
              <a:rPr lang="zh-CN" altLang="en-US" dirty="0" smtClean="0"/>
              <a:t>月份受限空间作业有所增加，因</a:t>
            </a:r>
            <a:r>
              <a:rPr lang="en-US" altLang="zh-CN" dirty="0" smtClean="0"/>
              <a:t>3</a:t>
            </a:r>
            <a:r>
              <a:rPr lang="zh-CN" altLang="en-US" dirty="0" smtClean="0"/>
              <a:t>月集中对一循风机风叶调整角度作业所开具作业票。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3600326" y="1081131"/>
            <a:ext cx="7056784" cy="557417"/>
          </a:xfrm>
          <a:prstGeom prst="rect">
            <a:avLst/>
          </a:prstGeom>
          <a:noFill/>
          <a:ln w="9525">
            <a:noFill/>
          </a:ln>
        </p:spPr>
        <p:txBody>
          <a:bodyPr wrap="square" lIns="110066" tIns="55033" rIns="110066" bIns="55033">
            <a:spAutoFit/>
          </a:bodyPr>
          <a:lstStyle/>
          <a:p>
            <a:pPr defTabSz="1100455">
              <a:defRPr/>
            </a:pPr>
            <a:r>
              <a:rPr lang="zh-CN" altLang="en-US" sz="29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中宋" panose="02010600040101010101" pitchFamily="2" charset="-122"/>
                <a:ea typeface="华文中宋" panose="02010600040101010101" pitchFamily="2" charset="-122"/>
                <a:sym typeface="宋体" panose="02010600030101010101" pitchFamily="2" charset="-122"/>
              </a:rPr>
              <a:t>周检、月检问题统计通报（</a:t>
            </a:r>
            <a:r>
              <a:rPr lang="en-US" altLang="zh-CN" sz="29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中宋" panose="02010600040101010101" pitchFamily="2" charset="-122"/>
                <a:ea typeface="华文中宋" panose="02010600040101010101" pitchFamily="2" charset="-122"/>
                <a:sym typeface="宋体" panose="02010600030101010101" pitchFamily="2" charset="-122"/>
              </a:rPr>
              <a:t>3.1—3.31</a:t>
            </a:r>
            <a:r>
              <a:rPr lang="zh-CN" altLang="en-US" sz="29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中宋" panose="02010600040101010101" pitchFamily="2" charset="-122"/>
                <a:ea typeface="华文中宋" panose="02010600040101010101" pitchFamily="2" charset="-122"/>
                <a:sym typeface="宋体" panose="02010600030101010101" pitchFamily="2" charset="-122"/>
              </a:rPr>
              <a:t>）</a:t>
            </a:r>
            <a:endParaRPr lang="zh-CN" altLang="en-US" sz="29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文中宋" panose="02010600040101010101" pitchFamily="2" charset="-122"/>
              <a:ea typeface="华文中宋" panose="02010600040101010101" pitchFamily="2" charset="-122"/>
              <a:sym typeface="宋体" panose="02010600030101010101" pitchFamily="2" charset="-122"/>
            </a:endParaRPr>
          </a:p>
        </p:txBody>
      </p:sp>
      <p:graphicFrame>
        <p:nvGraphicFramePr>
          <p:cNvPr id="4" name="表格 3"/>
          <p:cNvGraphicFramePr/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64397670"/>
              </p:ext>
            </p:extLst>
          </p:nvPr>
        </p:nvGraphicFramePr>
        <p:xfrm>
          <a:off x="792014" y="1710557"/>
          <a:ext cx="10753124" cy="3694835"/>
        </p:xfrm>
        <a:graphic>
          <a:graphicData uri="http://schemas.openxmlformats.org/drawingml/2006/table">
            <a:tbl>
              <a:tblPr/>
              <a:tblGrid>
                <a:gridCol w="807590"/>
                <a:gridCol w="1969194"/>
                <a:gridCol w="2135137"/>
                <a:gridCol w="2124074"/>
                <a:gridCol w="2345332"/>
                <a:gridCol w="1371797"/>
              </a:tblGrid>
              <a:tr h="320235">
                <a:tc>
                  <a:txBody>
                    <a:bodyPr/>
                    <a:lstStyle/>
                    <a:p>
                      <a:pPr lvl="0" algn="ctr" eaLnBrk="0" fontAlgn="ctr" hangingPunct="0">
                        <a:buNone/>
                      </a:pPr>
                      <a:r>
                        <a:rPr lang="zh-CN" altLang="en-US" sz="1600" dirty="0">
                          <a:solidFill>
                            <a:srgbClr val="000000"/>
                          </a:solidFill>
                          <a:latin typeface="华文中宋" panose="02010600040101010101" pitchFamily="2" charset="-122"/>
                          <a:ea typeface="华文中宋" panose="02010600040101010101" pitchFamily="2" charset="-122"/>
                        </a:rPr>
                        <a:t>序号</a:t>
                      </a:r>
                    </a:p>
                  </a:txBody>
                  <a:tcPr marL="0" marR="0" marT="0" marB="0" anchor="ctr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eaLnBrk="0" fontAlgn="ctr" hangingPunct="0">
                        <a:buNone/>
                      </a:pPr>
                      <a:r>
                        <a:rPr lang="zh-CN" altLang="en-US" sz="1600" dirty="0" smtClean="0">
                          <a:solidFill>
                            <a:srgbClr val="000000"/>
                          </a:solidFill>
                          <a:latin typeface="华文中宋" panose="02010600040101010101" pitchFamily="2" charset="-122"/>
                          <a:ea typeface="华文中宋" panose="02010600040101010101" pitchFamily="2" charset="-122"/>
                        </a:rPr>
                        <a:t>装置名称</a:t>
                      </a:r>
                      <a:endParaRPr lang="zh-CN" altLang="en-US" sz="1600" dirty="0">
                        <a:solidFill>
                          <a:srgbClr val="000000"/>
                        </a:solidFill>
                        <a:latin typeface="华文中宋" panose="02010600040101010101" pitchFamily="2" charset="-122"/>
                        <a:ea typeface="华文中宋" panose="02010600040101010101" pitchFamily="2" charset="-122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eaLnBrk="0" fontAlgn="ctr" hangingPunct="0">
                        <a:buNone/>
                      </a:pPr>
                      <a:r>
                        <a:rPr lang="en-US" altLang="zh-CN" sz="1600" dirty="0" smtClean="0">
                          <a:solidFill>
                            <a:srgbClr val="000000"/>
                          </a:solidFill>
                          <a:latin typeface="华文中宋" panose="02010600040101010101" pitchFamily="2" charset="-122"/>
                          <a:ea typeface="华文中宋" panose="02010600040101010101" pitchFamily="2" charset="-122"/>
                        </a:rPr>
                        <a:t>3</a:t>
                      </a:r>
                      <a:r>
                        <a:rPr lang="zh-CN" altLang="en-US" sz="1600" dirty="0" smtClean="0">
                          <a:solidFill>
                            <a:srgbClr val="000000"/>
                          </a:solidFill>
                          <a:latin typeface="华文中宋" panose="02010600040101010101" pitchFamily="2" charset="-122"/>
                          <a:ea typeface="华文中宋" panose="02010600040101010101" pitchFamily="2" charset="-122"/>
                        </a:rPr>
                        <a:t>月份</a:t>
                      </a:r>
                      <a:r>
                        <a:rPr lang="zh-CN" altLang="en-US" sz="1600" dirty="0">
                          <a:solidFill>
                            <a:srgbClr val="000000"/>
                          </a:solidFill>
                          <a:latin typeface="华文中宋" panose="02010600040101010101" pitchFamily="2" charset="-122"/>
                          <a:ea typeface="华文中宋" panose="02010600040101010101" pitchFamily="2" charset="-122"/>
                        </a:rPr>
                        <a:t>问题数量</a:t>
                      </a:r>
                      <a:endParaRPr lang="en-US" altLang="zh-CN" sz="1600" dirty="0">
                        <a:solidFill>
                          <a:srgbClr val="000000"/>
                        </a:solidFill>
                        <a:latin typeface="华文中宋" panose="02010600040101010101" pitchFamily="2" charset="-122"/>
                        <a:ea typeface="华文中宋" panose="02010600040101010101" pitchFamily="2" charset="-122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eaLnBrk="0" fontAlgn="ctr" hangingPunct="0">
                        <a:buNone/>
                      </a:pPr>
                      <a:r>
                        <a:rPr lang="zh-CN" altLang="en-US" sz="1600" dirty="0" smtClean="0">
                          <a:solidFill>
                            <a:srgbClr val="000000"/>
                          </a:solidFill>
                          <a:latin typeface="华文中宋" panose="02010600040101010101" pitchFamily="2" charset="-122"/>
                          <a:ea typeface="华文中宋" panose="02010600040101010101" pitchFamily="2" charset="-122"/>
                        </a:rPr>
                        <a:t>整改数量</a:t>
                      </a:r>
                      <a:endParaRPr lang="en-US" altLang="zh-CN" sz="1600" dirty="0">
                        <a:solidFill>
                          <a:srgbClr val="000000"/>
                        </a:solidFill>
                        <a:latin typeface="华文中宋" panose="02010600040101010101" pitchFamily="2" charset="-122"/>
                        <a:ea typeface="华文中宋" panose="02010600040101010101" pitchFamily="2" charset="-122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eaLnBrk="0" fontAlgn="ctr" hangingPunct="0">
                        <a:buNone/>
                      </a:pPr>
                      <a:r>
                        <a:rPr lang="zh-CN" altLang="en-US" sz="1600" dirty="0" smtClean="0">
                          <a:solidFill>
                            <a:srgbClr val="000000"/>
                          </a:solidFill>
                          <a:latin typeface="华文中宋" panose="02010600040101010101" pitchFamily="2" charset="-122"/>
                          <a:ea typeface="华文中宋" panose="02010600040101010101" pitchFamily="2" charset="-122"/>
                        </a:rPr>
                        <a:t>整改率</a:t>
                      </a:r>
                      <a:endParaRPr lang="en-US" altLang="zh-CN" sz="1600" dirty="0">
                        <a:solidFill>
                          <a:srgbClr val="000000"/>
                        </a:solidFill>
                        <a:latin typeface="华文中宋" panose="02010600040101010101" pitchFamily="2" charset="-122"/>
                        <a:ea typeface="华文中宋" panose="0201060004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eaLnBrk="0" fontAlgn="ctr" hangingPunct="0">
                        <a:buNone/>
                      </a:pPr>
                      <a:r>
                        <a:rPr lang="zh-CN" altLang="en-US" sz="1600" dirty="0">
                          <a:solidFill>
                            <a:srgbClr val="000000"/>
                          </a:solidFill>
                          <a:latin typeface="华文中宋" panose="02010600040101010101" pitchFamily="2" charset="-122"/>
                          <a:ea typeface="华文中宋" panose="02010600040101010101" pitchFamily="2" charset="-122"/>
                        </a:rPr>
                        <a:t>备注</a:t>
                      </a:r>
                      <a:endParaRPr lang="en-US" altLang="zh-CN" sz="1600" dirty="0">
                        <a:solidFill>
                          <a:srgbClr val="000000"/>
                        </a:solidFill>
                        <a:latin typeface="华文中宋" panose="02010600040101010101" pitchFamily="2" charset="-122"/>
                        <a:ea typeface="华文中宋" panose="02010600040101010101" pitchFamily="2" charset="-122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35252">
                <a:tc>
                  <a:txBody>
                    <a:bodyPr/>
                    <a:lstStyle/>
                    <a:p>
                      <a:pPr lvl="0" algn="ctr" eaLnBrk="0" hangingPunct="0">
                        <a:buNone/>
                      </a:pPr>
                      <a:r>
                        <a:rPr lang="en-US" altLang="zh-CN" sz="1600" dirty="0">
                          <a:solidFill>
                            <a:srgbClr val="000000"/>
                          </a:solidFill>
                          <a:latin typeface="华文中宋" panose="02010600040101010101" pitchFamily="2" charset="-122"/>
                          <a:ea typeface="华文中宋" panose="02010600040101010101" pitchFamily="2" charset="-122"/>
                        </a:rPr>
                        <a:t>1</a:t>
                      </a:r>
                      <a:endParaRPr lang="zh-CN" altLang="en-US" sz="1600" dirty="0">
                        <a:solidFill>
                          <a:srgbClr val="000000"/>
                        </a:solidFill>
                        <a:latin typeface="华文中宋" panose="02010600040101010101" pitchFamily="2" charset="-122"/>
                        <a:ea typeface="华文中宋" panose="02010600040101010101" pitchFamily="2" charset="-122"/>
                      </a:endParaRPr>
                    </a:p>
                  </a:txBody>
                  <a:tcPr marL="122412" marR="122412" marT="46810" marB="46810" anchor="ctr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eaLnBrk="0" fontAlgn="ctr" hangingPunct="0">
                        <a:buNone/>
                      </a:pPr>
                      <a:r>
                        <a:rPr lang="zh-CN" altLang="en-US" sz="1600" dirty="0" smtClean="0">
                          <a:solidFill>
                            <a:srgbClr val="000000"/>
                          </a:solidFill>
                          <a:latin typeface="华文中宋" panose="02010600040101010101" pitchFamily="2" charset="-122"/>
                          <a:ea typeface="华文中宋" panose="02010600040101010101" pitchFamily="2" charset="-122"/>
                        </a:rPr>
                        <a:t>空分空压</a:t>
                      </a:r>
                      <a:endParaRPr lang="zh-CN" altLang="en-US" sz="1600" dirty="0">
                        <a:solidFill>
                          <a:srgbClr val="000000"/>
                        </a:solidFill>
                        <a:latin typeface="华文中宋" panose="02010600040101010101" pitchFamily="2" charset="-122"/>
                        <a:ea typeface="华文中宋" panose="02010600040101010101" pitchFamily="2" charset="-122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eaLnBrk="0" fontAlgn="ctr" hangingPunct="0">
                        <a:buNone/>
                      </a:pPr>
                      <a:r>
                        <a:rPr lang="en-US" altLang="zh-CN" sz="1600" dirty="0">
                          <a:solidFill>
                            <a:srgbClr val="000000"/>
                          </a:solidFill>
                          <a:latin typeface="华文中宋" panose="02010600040101010101" pitchFamily="2" charset="-122"/>
                          <a:ea typeface="华文中宋" panose="02010600040101010101" pitchFamily="2" charset="-122"/>
                        </a:rPr>
                        <a:t>21</a:t>
                      </a:r>
                    </a:p>
                  </a:txBody>
                  <a:tcPr marL="0" marR="0" marT="0" marB="0" anchor="ctr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eaLnBrk="0" fontAlgn="ctr" hangingPunct="0">
                        <a:buNone/>
                      </a:pPr>
                      <a:r>
                        <a:rPr lang="en-US" altLang="zh-CN" sz="1600" dirty="0">
                          <a:solidFill>
                            <a:srgbClr val="000000"/>
                          </a:solidFill>
                          <a:latin typeface="华文中宋" panose="02010600040101010101" pitchFamily="2" charset="-122"/>
                          <a:ea typeface="华文中宋" panose="02010600040101010101" pitchFamily="2" charset="-122"/>
                        </a:rPr>
                        <a:t>21</a:t>
                      </a:r>
                    </a:p>
                  </a:txBody>
                  <a:tcPr marL="0" marR="0" marT="0" marB="0" anchor="ctr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eaLnBrk="0" hangingPunct="0">
                        <a:buNone/>
                      </a:pPr>
                      <a:r>
                        <a:rPr lang="en-US" altLang="zh-CN" sz="1600" dirty="0" smtClean="0">
                          <a:solidFill>
                            <a:srgbClr val="000000"/>
                          </a:solidFill>
                          <a:latin typeface="华文中宋" panose="02010600040101010101" pitchFamily="2" charset="-122"/>
                          <a:ea typeface="华文中宋" panose="02010600040101010101" pitchFamily="2" charset="-122"/>
                        </a:rPr>
                        <a:t>100%</a:t>
                      </a:r>
                      <a:endParaRPr lang="zh-CN" altLang="en-US" sz="1600" dirty="0">
                        <a:solidFill>
                          <a:srgbClr val="000000"/>
                        </a:solidFill>
                        <a:latin typeface="华文中宋" panose="02010600040101010101" pitchFamily="2" charset="-122"/>
                        <a:ea typeface="华文中宋" panose="02010600040101010101" pitchFamily="2" charset="-122"/>
                      </a:endParaRPr>
                    </a:p>
                  </a:txBody>
                  <a:tcPr marL="122412" marR="122412" marT="46810" marB="4681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lvl="0" eaLnBrk="0" hangingPunct="0">
                        <a:buNone/>
                      </a:pPr>
                      <a:endParaRPr lang="zh-CN" altLang="en-US" sz="1600" dirty="0">
                        <a:solidFill>
                          <a:srgbClr val="000000"/>
                        </a:solidFill>
                        <a:latin typeface="华文中宋" panose="02010600040101010101" pitchFamily="2" charset="-122"/>
                        <a:ea typeface="华文中宋" panose="02010600040101010101" pitchFamily="2" charset="-122"/>
                      </a:endParaRPr>
                    </a:p>
                  </a:txBody>
                  <a:tcPr marL="122412" marR="122412" marT="46810" marB="46810" anchor="ctr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</a:tr>
              <a:tr h="335252">
                <a:tc>
                  <a:txBody>
                    <a:bodyPr/>
                    <a:lstStyle/>
                    <a:p>
                      <a:pPr lvl="0" algn="ctr" eaLnBrk="0" hangingPunct="0">
                        <a:buNone/>
                      </a:pPr>
                      <a:r>
                        <a:rPr lang="en-US" altLang="zh-CN" sz="1600" dirty="0">
                          <a:solidFill>
                            <a:srgbClr val="000000"/>
                          </a:solidFill>
                          <a:latin typeface="华文中宋" panose="02010600040101010101" pitchFamily="2" charset="-122"/>
                          <a:ea typeface="华文中宋" panose="02010600040101010101" pitchFamily="2" charset="-122"/>
                        </a:rPr>
                        <a:t>2</a:t>
                      </a:r>
                      <a:endParaRPr lang="zh-CN" altLang="en-US" sz="1600" dirty="0">
                        <a:solidFill>
                          <a:srgbClr val="000000"/>
                        </a:solidFill>
                        <a:latin typeface="华文中宋" panose="02010600040101010101" pitchFamily="2" charset="-122"/>
                        <a:ea typeface="华文中宋" panose="02010600040101010101" pitchFamily="2" charset="-122"/>
                      </a:endParaRPr>
                    </a:p>
                  </a:txBody>
                  <a:tcPr marL="122412" marR="122412" marT="46810" marB="46810" anchor="ctr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eaLnBrk="0" fontAlgn="ctr" hangingPunct="0">
                        <a:buNone/>
                      </a:pPr>
                      <a:r>
                        <a:rPr lang="zh-CN" altLang="en-US" sz="1600" dirty="0" smtClean="0">
                          <a:solidFill>
                            <a:srgbClr val="000000"/>
                          </a:solidFill>
                          <a:latin typeface="华文中宋" panose="02010600040101010101" pitchFamily="2" charset="-122"/>
                          <a:ea typeface="华文中宋" panose="02010600040101010101" pitchFamily="2" charset="-122"/>
                        </a:rPr>
                        <a:t>厂前区制冷站</a:t>
                      </a:r>
                      <a:endParaRPr lang="zh-CN" altLang="en-US" sz="1600" dirty="0">
                        <a:solidFill>
                          <a:srgbClr val="000000"/>
                        </a:solidFill>
                        <a:latin typeface="华文中宋" panose="02010600040101010101" pitchFamily="2" charset="-122"/>
                        <a:ea typeface="华文中宋" panose="02010600040101010101" pitchFamily="2" charset="-122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eaLnBrk="0" fontAlgn="ctr" hangingPunct="0">
                        <a:buNone/>
                      </a:pPr>
                      <a:r>
                        <a:rPr lang="en-US" altLang="zh-CN" sz="1600" dirty="0">
                          <a:solidFill>
                            <a:srgbClr val="000000"/>
                          </a:solidFill>
                          <a:latin typeface="华文中宋" panose="02010600040101010101" pitchFamily="2" charset="-122"/>
                          <a:ea typeface="华文中宋" panose="02010600040101010101" pitchFamily="2" charset="-122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eaLnBrk="0" fontAlgn="ctr" hangingPunct="0">
                        <a:buNone/>
                      </a:pPr>
                      <a:r>
                        <a:rPr lang="en-US" altLang="zh-CN" sz="1600" dirty="0">
                          <a:solidFill>
                            <a:srgbClr val="000000"/>
                          </a:solidFill>
                          <a:latin typeface="华文中宋" panose="02010600040101010101" pitchFamily="2" charset="-122"/>
                          <a:ea typeface="华文中宋" panose="02010600040101010101" pitchFamily="2" charset="-122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600" dirty="0" smtClean="0">
                          <a:solidFill>
                            <a:srgbClr val="000000"/>
                          </a:solidFill>
                          <a:latin typeface="华文中宋" panose="02010600040101010101" pitchFamily="2" charset="-122"/>
                          <a:ea typeface="华文中宋" panose="02010600040101010101" pitchFamily="2" charset="-122"/>
                        </a:rPr>
                        <a:t>100%</a:t>
                      </a:r>
                      <a:endParaRPr lang="zh-CN" altLang="en-US" sz="1600" dirty="0" smtClean="0">
                        <a:solidFill>
                          <a:srgbClr val="000000"/>
                        </a:solidFill>
                        <a:latin typeface="华文中宋" panose="02010600040101010101" pitchFamily="2" charset="-122"/>
                        <a:ea typeface="华文中宋" panose="02010600040101010101" pitchFamily="2" charset="-122"/>
                      </a:endParaRPr>
                    </a:p>
                  </a:txBody>
                  <a:tcPr marL="122412" marR="122412" marT="46810" marB="4681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lvl="0" eaLnBrk="0" hangingPunct="0">
                        <a:buNone/>
                      </a:pPr>
                      <a:endParaRPr lang="zh-CN" altLang="en-US" sz="1600" dirty="0">
                        <a:solidFill>
                          <a:srgbClr val="000000"/>
                        </a:solidFill>
                        <a:latin typeface="华文中宋" panose="02010600040101010101" pitchFamily="2" charset="-122"/>
                        <a:ea typeface="华文中宋" panose="02010600040101010101" pitchFamily="2" charset="-122"/>
                      </a:endParaRPr>
                    </a:p>
                  </a:txBody>
                  <a:tcPr marL="122412" marR="122412" marT="46810" marB="46810" anchor="ctr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</a:tr>
              <a:tr h="334903">
                <a:tc>
                  <a:txBody>
                    <a:bodyPr/>
                    <a:lstStyle/>
                    <a:p>
                      <a:pPr lvl="0" algn="ctr" eaLnBrk="0" hangingPunct="0">
                        <a:buNone/>
                      </a:pPr>
                      <a:r>
                        <a:rPr lang="en-US" altLang="zh-CN" sz="1600" dirty="0">
                          <a:solidFill>
                            <a:srgbClr val="000000"/>
                          </a:solidFill>
                          <a:latin typeface="华文中宋" panose="02010600040101010101" pitchFamily="2" charset="-122"/>
                          <a:ea typeface="华文中宋" panose="02010600040101010101" pitchFamily="2" charset="-122"/>
                        </a:rPr>
                        <a:t>3</a:t>
                      </a:r>
                      <a:endParaRPr lang="zh-CN" altLang="en-US" sz="1600" dirty="0">
                        <a:solidFill>
                          <a:srgbClr val="000000"/>
                        </a:solidFill>
                        <a:latin typeface="华文中宋" panose="02010600040101010101" pitchFamily="2" charset="-122"/>
                        <a:ea typeface="华文中宋" panose="02010600040101010101" pitchFamily="2" charset="-122"/>
                      </a:endParaRPr>
                    </a:p>
                  </a:txBody>
                  <a:tcPr marL="122412" marR="122412" marT="46810" marB="46810" anchor="ctr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eaLnBrk="0" fontAlgn="ctr" hangingPunct="0">
                        <a:buNone/>
                      </a:pPr>
                      <a:r>
                        <a:rPr lang="zh-CN" altLang="en-US" sz="1600" dirty="0" smtClean="0">
                          <a:solidFill>
                            <a:srgbClr val="000000"/>
                          </a:solidFill>
                          <a:latin typeface="华文中宋" panose="02010600040101010101" pitchFamily="2" charset="-122"/>
                          <a:ea typeface="华文中宋" panose="02010600040101010101" pitchFamily="2" charset="-122"/>
                        </a:rPr>
                        <a:t>二循</a:t>
                      </a:r>
                      <a:endParaRPr lang="zh-CN" altLang="en-US" sz="1600" dirty="0">
                        <a:solidFill>
                          <a:srgbClr val="000000"/>
                        </a:solidFill>
                        <a:latin typeface="华文中宋" panose="02010600040101010101" pitchFamily="2" charset="-122"/>
                        <a:ea typeface="华文中宋" panose="02010600040101010101" pitchFamily="2" charset="-122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eaLnBrk="0" fontAlgn="ctr" hangingPunct="0">
                        <a:buNone/>
                      </a:pPr>
                      <a:r>
                        <a:rPr lang="en-US" altLang="zh-CN" sz="1600" dirty="0" smtClean="0">
                          <a:solidFill>
                            <a:srgbClr val="000000"/>
                          </a:solidFill>
                          <a:latin typeface="华文中宋" panose="02010600040101010101" pitchFamily="2" charset="-122"/>
                          <a:ea typeface="华文中宋" panose="02010600040101010101" pitchFamily="2" charset="-122"/>
                        </a:rPr>
                        <a:t>10</a:t>
                      </a:r>
                      <a:endParaRPr lang="en-US" altLang="zh-CN" sz="1600" dirty="0">
                        <a:solidFill>
                          <a:srgbClr val="000000"/>
                        </a:solidFill>
                        <a:latin typeface="华文中宋" panose="02010600040101010101" pitchFamily="2" charset="-122"/>
                        <a:ea typeface="华文中宋" panose="02010600040101010101" pitchFamily="2" charset="-122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eaLnBrk="0" fontAlgn="ctr" hangingPunct="0">
                        <a:buNone/>
                      </a:pPr>
                      <a:r>
                        <a:rPr lang="en-US" altLang="zh-CN" sz="1600" dirty="0" smtClean="0">
                          <a:solidFill>
                            <a:srgbClr val="000000"/>
                          </a:solidFill>
                          <a:latin typeface="华文中宋" panose="02010600040101010101" pitchFamily="2" charset="-122"/>
                          <a:ea typeface="华文中宋" panose="02010600040101010101" pitchFamily="2" charset="-122"/>
                        </a:rPr>
                        <a:t>10</a:t>
                      </a:r>
                      <a:endParaRPr lang="en-US" altLang="zh-CN" sz="1600" dirty="0">
                        <a:solidFill>
                          <a:srgbClr val="000000"/>
                        </a:solidFill>
                        <a:latin typeface="华文中宋" panose="02010600040101010101" pitchFamily="2" charset="-122"/>
                        <a:ea typeface="华文中宋" panose="02010600040101010101" pitchFamily="2" charset="-122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600" dirty="0" smtClean="0">
                          <a:solidFill>
                            <a:srgbClr val="000000"/>
                          </a:solidFill>
                          <a:latin typeface="华文中宋" panose="02010600040101010101" pitchFamily="2" charset="-122"/>
                          <a:ea typeface="华文中宋" panose="02010600040101010101" pitchFamily="2" charset="-122"/>
                        </a:rPr>
                        <a:t>100%</a:t>
                      </a:r>
                      <a:endParaRPr lang="zh-CN" altLang="en-US" sz="1600" dirty="0" smtClean="0">
                        <a:solidFill>
                          <a:srgbClr val="000000"/>
                        </a:solidFill>
                        <a:latin typeface="华文中宋" panose="02010600040101010101" pitchFamily="2" charset="-122"/>
                        <a:ea typeface="华文中宋" panose="02010600040101010101" pitchFamily="2" charset="-122"/>
                      </a:endParaRPr>
                    </a:p>
                  </a:txBody>
                  <a:tcPr marL="122412" marR="122412" marT="46810" marB="4681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lvl="0" eaLnBrk="0" hangingPunct="0">
                        <a:buNone/>
                      </a:pPr>
                      <a:endParaRPr lang="zh-CN" altLang="en-US" sz="1600" dirty="0">
                        <a:solidFill>
                          <a:srgbClr val="000000"/>
                        </a:solidFill>
                        <a:latin typeface="华文中宋" panose="02010600040101010101" pitchFamily="2" charset="-122"/>
                        <a:ea typeface="华文中宋" panose="02010600040101010101" pitchFamily="2" charset="-122"/>
                      </a:endParaRPr>
                    </a:p>
                  </a:txBody>
                  <a:tcPr marL="122412" marR="122412" marT="46810" marB="46810" anchor="ctr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</a:tr>
              <a:tr h="335252">
                <a:tc>
                  <a:txBody>
                    <a:bodyPr/>
                    <a:lstStyle/>
                    <a:p>
                      <a:pPr lvl="0" algn="ctr" eaLnBrk="0" hangingPunct="0">
                        <a:buNone/>
                      </a:pPr>
                      <a:r>
                        <a:rPr lang="en-US" altLang="zh-CN" sz="1600" dirty="0">
                          <a:solidFill>
                            <a:srgbClr val="000000"/>
                          </a:solidFill>
                          <a:latin typeface="华文中宋" panose="02010600040101010101" pitchFamily="2" charset="-122"/>
                          <a:ea typeface="华文中宋" panose="02010600040101010101" pitchFamily="2" charset="-122"/>
                        </a:rPr>
                        <a:t>4</a:t>
                      </a:r>
                      <a:endParaRPr lang="zh-CN" altLang="en-US" sz="1600" dirty="0">
                        <a:solidFill>
                          <a:srgbClr val="000000"/>
                        </a:solidFill>
                        <a:latin typeface="华文中宋" panose="02010600040101010101" pitchFamily="2" charset="-122"/>
                        <a:ea typeface="华文中宋" panose="02010600040101010101" pitchFamily="2" charset="-122"/>
                      </a:endParaRPr>
                    </a:p>
                  </a:txBody>
                  <a:tcPr marL="122412" marR="122412" marT="46810" marB="46810" anchor="ctr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eaLnBrk="0" fontAlgn="ctr" hangingPunct="0">
                        <a:buNone/>
                      </a:pPr>
                      <a:r>
                        <a:rPr lang="zh-CN" altLang="en-US" sz="1600" dirty="0" smtClean="0">
                          <a:solidFill>
                            <a:srgbClr val="000000"/>
                          </a:solidFill>
                          <a:latin typeface="华文中宋" panose="02010600040101010101" pitchFamily="2" charset="-122"/>
                          <a:ea typeface="华文中宋" panose="02010600040101010101" pitchFamily="2" charset="-122"/>
                        </a:rPr>
                        <a:t>主厂区热水站</a:t>
                      </a:r>
                      <a:endParaRPr lang="zh-CN" altLang="en-US" sz="1600" dirty="0">
                        <a:solidFill>
                          <a:srgbClr val="000000"/>
                        </a:solidFill>
                        <a:latin typeface="华文中宋" panose="02010600040101010101" pitchFamily="2" charset="-122"/>
                        <a:ea typeface="华文中宋" panose="02010600040101010101" pitchFamily="2" charset="-122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eaLnBrk="0" fontAlgn="ctr" hangingPunct="0">
                        <a:buNone/>
                      </a:pPr>
                      <a:r>
                        <a:rPr lang="en-US" altLang="zh-CN" sz="1600" dirty="0">
                          <a:solidFill>
                            <a:srgbClr val="000000"/>
                          </a:solidFill>
                          <a:latin typeface="华文中宋" panose="02010600040101010101" pitchFamily="2" charset="-122"/>
                          <a:ea typeface="华文中宋" panose="02010600040101010101" pitchFamily="2" charset="-122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eaLnBrk="0" fontAlgn="ctr" hangingPunct="0">
                        <a:buNone/>
                      </a:pPr>
                      <a:r>
                        <a:rPr lang="en-US" altLang="zh-CN" sz="1600" dirty="0">
                          <a:solidFill>
                            <a:srgbClr val="000000"/>
                          </a:solidFill>
                          <a:latin typeface="华文中宋" panose="02010600040101010101" pitchFamily="2" charset="-122"/>
                          <a:ea typeface="华文中宋" panose="02010600040101010101" pitchFamily="2" charset="-122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600" dirty="0" smtClean="0">
                          <a:solidFill>
                            <a:srgbClr val="000000"/>
                          </a:solidFill>
                          <a:latin typeface="华文中宋" panose="02010600040101010101" pitchFamily="2" charset="-122"/>
                          <a:ea typeface="华文中宋" panose="02010600040101010101" pitchFamily="2" charset="-122"/>
                        </a:rPr>
                        <a:t>100%</a:t>
                      </a:r>
                      <a:endParaRPr lang="zh-CN" altLang="en-US" sz="1600" dirty="0" smtClean="0">
                        <a:solidFill>
                          <a:srgbClr val="000000"/>
                        </a:solidFill>
                        <a:latin typeface="华文中宋" panose="02010600040101010101" pitchFamily="2" charset="-122"/>
                        <a:ea typeface="华文中宋" panose="02010600040101010101" pitchFamily="2" charset="-122"/>
                      </a:endParaRPr>
                    </a:p>
                  </a:txBody>
                  <a:tcPr marL="122412" marR="122412" marT="46810" marB="4681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lvl="0" eaLnBrk="0" hangingPunct="0">
                        <a:buNone/>
                      </a:pPr>
                      <a:endParaRPr lang="zh-CN" altLang="en-US" sz="1600" dirty="0">
                        <a:solidFill>
                          <a:srgbClr val="000000"/>
                        </a:solidFill>
                        <a:latin typeface="华文中宋" panose="02010600040101010101" pitchFamily="2" charset="-122"/>
                        <a:ea typeface="华文中宋" panose="02010600040101010101" pitchFamily="2" charset="-122"/>
                      </a:endParaRPr>
                    </a:p>
                  </a:txBody>
                  <a:tcPr marL="122412" marR="122412" marT="46810" marB="46810" anchor="ctr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</a:tr>
              <a:tr h="335252">
                <a:tc>
                  <a:txBody>
                    <a:bodyPr/>
                    <a:lstStyle/>
                    <a:p>
                      <a:pPr lvl="0" algn="ctr" eaLnBrk="0" hangingPunct="0">
                        <a:buNone/>
                      </a:pPr>
                      <a:r>
                        <a:rPr lang="en-US" altLang="zh-CN" sz="1600" dirty="0">
                          <a:solidFill>
                            <a:srgbClr val="000000"/>
                          </a:solidFill>
                          <a:latin typeface="华文中宋" panose="02010600040101010101" pitchFamily="2" charset="-122"/>
                          <a:ea typeface="华文中宋" panose="02010600040101010101" pitchFamily="2" charset="-122"/>
                        </a:rPr>
                        <a:t>5</a:t>
                      </a:r>
                      <a:endParaRPr lang="zh-CN" altLang="en-US" sz="1600" dirty="0">
                        <a:solidFill>
                          <a:srgbClr val="000000"/>
                        </a:solidFill>
                        <a:latin typeface="华文中宋" panose="02010600040101010101" pitchFamily="2" charset="-122"/>
                        <a:ea typeface="华文中宋" panose="02010600040101010101" pitchFamily="2" charset="-122"/>
                      </a:endParaRPr>
                    </a:p>
                  </a:txBody>
                  <a:tcPr marL="122412" marR="122412" marT="46810" marB="46810" anchor="ctr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eaLnBrk="0" fontAlgn="ctr" hangingPunct="0">
                        <a:buNone/>
                      </a:pPr>
                      <a:r>
                        <a:rPr lang="zh-CN" altLang="en-US" sz="1600" dirty="0" smtClean="0">
                          <a:solidFill>
                            <a:srgbClr val="000000"/>
                          </a:solidFill>
                          <a:latin typeface="华文中宋" panose="02010600040101010101" pitchFamily="2" charset="-122"/>
                          <a:ea typeface="华文中宋" panose="02010600040101010101" pitchFamily="2" charset="-122"/>
                        </a:rPr>
                        <a:t>主厂区制冷站</a:t>
                      </a:r>
                      <a:endParaRPr lang="zh-CN" altLang="en-US" sz="1600" dirty="0">
                        <a:solidFill>
                          <a:srgbClr val="000000"/>
                        </a:solidFill>
                        <a:latin typeface="华文中宋" panose="02010600040101010101" pitchFamily="2" charset="-122"/>
                        <a:ea typeface="华文中宋" panose="02010600040101010101" pitchFamily="2" charset="-122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eaLnBrk="0" fontAlgn="ctr" hangingPunct="0">
                        <a:buNone/>
                      </a:pPr>
                      <a:r>
                        <a:rPr lang="en-US" altLang="zh-CN" sz="1600" dirty="0">
                          <a:solidFill>
                            <a:srgbClr val="000000"/>
                          </a:solidFill>
                          <a:latin typeface="华文中宋" panose="02010600040101010101" pitchFamily="2" charset="-122"/>
                          <a:ea typeface="华文中宋" panose="02010600040101010101" pitchFamily="2" charset="-122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eaLnBrk="0" fontAlgn="ctr" hangingPunct="0">
                        <a:buNone/>
                      </a:pPr>
                      <a:r>
                        <a:rPr lang="en-US" altLang="zh-CN" sz="1600" dirty="0">
                          <a:solidFill>
                            <a:srgbClr val="000000"/>
                          </a:solidFill>
                          <a:latin typeface="华文中宋" panose="02010600040101010101" pitchFamily="2" charset="-122"/>
                          <a:ea typeface="华文中宋" panose="02010600040101010101" pitchFamily="2" charset="-122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600" dirty="0" smtClean="0">
                          <a:solidFill>
                            <a:srgbClr val="000000"/>
                          </a:solidFill>
                          <a:latin typeface="华文中宋" panose="02010600040101010101" pitchFamily="2" charset="-122"/>
                          <a:ea typeface="华文中宋" panose="02010600040101010101" pitchFamily="2" charset="-122"/>
                        </a:rPr>
                        <a:t>100%</a:t>
                      </a:r>
                      <a:endParaRPr lang="zh-CN" altLang="en-US" sz="1600" dirty="0" smtClean="0">
                        <a:solidFill>
                          <a:srgbClr val="000000"/>
                        </a:solidFill>
                        <a:latin typeface="华文中宋" panose="02010600040101010101" pitchFamily="2" charset="-122"/>
                        <a:ea typeface="华文中宋" panose="02010600040101010101" pitchFamily="2" charset="-122"/>
                      </a:endParaRPr>
                    </a:p>
                  </a:txBody>
                  <a:tcPr marL="122412" marR="122412" marT="46810" marB="4681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lvl="0" eaLnBrk="0" hangingPunct="0">
                        <a:buNone/>
                      </a:pPr>
                      <a:endParaRPr lang="zh-CN" altLang="en-US" sz="1600" dirty="0">
                        <a:solidFill>
                          <a:srgbClr val="000000"/>
                        </a:solidFill>
                        <a:latin typeface="华文中宋" panose="02010600040101010101" pitchFamily="2" charset="-122"/>
                        <a:ea typeface="华文中宋" panose="02010600040101010101" pitchFamily="2" charset="-122"/>
                      </a:endParaRPr>
                    </a:p>
                  </a:txBody>
                  <a:tcPr marL="122412" marR="122412" marT="46810" marB="46810" anchor="ctr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</a:tr>
              <a:tr h="335252">
                <a:tc>
                  <a:txBody>
                    <a:bodyPr/>
                    <a:lstStyle/>
                    <a:p>
                      <a:pPr lvl="0" algn="ctr" eaLnBrk="0" hangingPunct="0">
                        <a:buNone/>
                      </a:pPr>
                      <a:r>
                        <a:rPr lang="en-US" altLang="zh-CN" sz="1600" dirty="0" smtClean="0">
                          <a:solidFill>
                            <a:srgbClr val="000000"/>
                          </a:solidFill>
                          <a:latin typeface="华文中宋" panose="02010600040101010101" pitchFamily="2" charset="-122"/>
                          <a:ea typeface="华文中宋" panose="02010600040101010101" pitchFamily="2" charset="-122"/>
                        </a:rPr>
                        <a:t>6</a:t>
                      </a:r>
                      <a:endParaRPr lang="zh-CN" altLang="en-US" sz="1600" dirty="0">
                        <a:solidFill>
                          <a:srgbClr val="000000"/>
                        </a:solidFill>
                        <a:latin typeface="华文中宋" panose="02010600040101010101" pitchFamily="2" charset="-122"/>
                        <a:ea typeface="华文中宋" panose="02010600040101010101" pitchFamily="2" charset="-122"/>
                      </a:endParaRPr>
                    </a:p>
                  </a:txBody>
                  <a:tcPr marL="122412" marR="122412" marT="46810" marB="46810" anchor="ctr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eaLnBrk="0" fontAlgn="ctr" hangingPunct="0">
                        <a:buNone/>
                      </a:pPr>
                      <a:r>
                        <a:rPr lang="zh-CN" altLang="en-US" sz="1600" dirty="0" smtClean="0">
                          <a:solidFill>
                            <a:srgbClr val="000000"/>
                          </a:solidFill>
                          <a:latin typeface="华文中宋" panose="02010600040101010101" pitchFamily="2" charset="-122"/>
                          <a:ea typeface="华文中宋" panose="02010600040101010101" pitchFamily="2" charset="-122"/>
                        </a:rPr>
                        <a:t>一循</a:t>
                      </a:r>
                      <a:endParaRPr lang="zh-CN" altLang="en-US" sz="1600" dirty="0">
                        <a:solidFill>
                          <a:srgbClr val="000000"/>
                        </a:solidFill>
                        <a:latin typeface="华文中宋" panose="02010600040101010101" pitchFamily="2" charset="-122"/>
                        <a:ea typeface="华文中宋" panose="0201060004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eaLnBrk="0" fontAlgn="ctr" hangingPunct="0">
                        <a:buNone/>
                      </a:pPr>
                      <a:r>
                        <a:rPr lang="en-US" altLang="zh-CN" sz="1600" dirty="0">
                          <a:solidFill>
                            <a:srgbClr val="000000"/>
                          </a:solidFill>
                          <a:latin typeface="华文中宋" panose="02010600040101010101" pitchFamily="2" charset="-122"/>
                          <a:ea typeface="华文中宋" panose="02010600040101010101" pitchFamily="2" charset="-122"/>
                        </a:rPr>
                        <a:t>10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eaLnBrk="0" fontAlgn="ctr" hangingPunct="0">
                        <a:buNone/>
                      </a:pPr>
                      <a:r>
                        <a:rPr lang="en-US" altLang="zh-CN" sz="1600" dirty="0">
                          <a:solidFill>
                            <a:srgbClr val="000000"/>
                          </a:solidFill>
                          <a:latin typeface="华文中宋" panose="02010600040101010101" pitchFamily="2" charset="-122"/>
                          <a:ea typeface="华文中宋" panose="02010600040101010101" pitchFamily="2" charset="-122"/>
                        </a:rPr>
                        <a:t>10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600" dirty="0" smtClean="0">
                          <a:solidFill>
                            <a:srgbClr val="000000"/>
                          </a:solidFill>
                          <a:latin typeface="华文中宋" panose="02010600040101010101" pitchFamily="2" charset="-122"/>
                          <a:ea typeface="华文中宋" panose="02010600040101010101" pitchFamily="2" charset="-122"/>
                        </a:rPr>
                        <a:t>100%</a:t>
                      </a:r>
                      <a:endParaRPr lang="zh-CN" altLang="en-US" sz="1600" dirty="0" smtClean="0">
                        <a:solidFill>
                          <a:srgbClr val="000000"/>
                        </a:solidFill>
                        <a:latin typeface="华文中宋" panose="02010600040101010101" pitchFamily="2" charset="-122"/>
                        <a:ea typeface="华文中宋" panose="02010600040101010101" pitchFamily="2" charset="-122"/>
                      </a:endParaRPr>
                    </a:p>
                  </a:txBody>
                  <a:tcPr marL="122412" marR="122412" marT="46810" marB="4681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lvl="0" eaLnBrk="0" hangingPunct="0">
                        <a:buNone/>
                      </a:pPr>
                      <a:endParaRPr lang="zh-CN" altLang="en-US" sz="1600" dirty="0">
                        <a:solidFill>
                          <a:srgbClr val="000000"/>
                        </a:solidFill>
                        <a:latin typeface="华文中宋" panose="02010600040101010101" pitchFamily="2" charset="-122"/>
                        <a:ea typeface="华文中宋" panose="02010600040101010101" pitchFamily="2" charset="-122"/>
                      </a:endParaRPr>
                    </a:p>
                  </a:txBody>
                  <a:tcPr marL="122412" marR="122412" marT="46810" marB="4681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</a:tr>
              <a:tr h="335252">
                <a:tc>
                  <a:txBody>
                    <a:bodyPr/>
                    <a:lstStyle/>
                    <a:p>
                      <a:pPr lvl="0" algn="ctr" eaLnBrk="0" hangingPunct="0">
                        <a:buNone/>
                      </a:pPr>
                      <a:r>
                        <a:rPr lang="en-US" altLang="zh-CN" sz="1600" dirty="0" smtClean="0">
                          <a:solidFill>
                            <a:srgbClr val="000000"/>
                          </a:solidFill>
                          <a:latin typeface="华文中宋" panose="02010600040101010101" pitchFamily="2" charset="-122"/>
                          <a:ea typeface="华文中宋" panose="02010600040101010101" pitchFamily="2" charset="-122"/>
                        </a:rPr>
                        <a:t>7</a:t>
                      </a:r>
                      <a:endParaRPr lang="zh-CN" altLang="en-US" sz="1600" dirty="0">
                        <a:solidFill>
                          <a:srgbClr val="000000"/>
                        </a:solidFill>
                        <a:latin typeface="华文中宋" panose="02010600040101010101" pitchFamily="2" charset="-122"/>
                        <a:ea typeface="华文中宋" panose="02010600040101010101" pitchFamily="2" charset="-122"/>
                      </a:endParaRPr>
                    </a:p>
                  </a:txBody>
                  <a:tcPr marL="122412" marR="122412" marT="46810" marB="46810" anchor="ctr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eaLnBrk="0" fontAlgn="ctr" hangingPunct="0">
                        <a:buNone/>
                      </a:pPr>
                      <a:r>
                        <a:rPr lang="zh-CN" altLang="en-US" sz="1600" dirty="0" smtClean="0">
                          <a:solidFill>
                            <a:srgbClr val="000000"/>
                          </a:solidFill>
                          <a:latin typeface="华文中宋" panose="02010600040101010101" pitchFamily="2" charset="-122"/>
                          <a:ea typeface="华文中宋" panose="02010600040101010101" pitchFamily="2" charset="-122"/>
                        </a:rPr>
                        <a:t>污水处理场</a:t>
                      </a:r>
                      <a:endParaRPr lang="zh-CN" altLang="en-US" sz="1600" dirty="0">
                        <a:solidFill>
                          <a:srgbClr val="000000"/>
                        </a:solidFill>
                        <a:latin typeface="华文中宋" panose="02010600040101010101" pitchFamily="2" charset="-122"/>
                        <a:ea typeface="华文中宋" panose="0201060004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eaLnBrk="0" fontAlgn="ctr" hangingPunct="0">
                        <a:buNone/>
                      </a:pPr>
                      <a:r>
                        <a:rPr lang="en-US" altLang="zh-CN" sz="1600" dirty="0">
                          <a:solidFill>
                            <a:srgbClr val="000000"/>
                          </a:solidFill>
                          <a:latin typeface="华文中宋" panose="02010600040101010101" pitchFamily="2" charset="-122"/>
                          <a:ea typeface="华文中宋" panose="02010600040101010101" pitchFamily="2" charset="-122"/>
                        </a:rPr>
                        <a:t>42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eaLnBrk="0" fontAlgn="ctr" hangingPunct="0">
                        <a:buNone/>
                      </a:pPr>
                      <a:r>
                        <a:rPr lang="en-US" altLang="zh-CN" sz="1600" dirty="0">
                          <a:solidFill>
                            <a:srgbClr val="000000"/>
                          </a:solidFill>
                          <a:latin typeface="华文中宋" panose="02010600040101010101" pitchFamily="2" charset="-122"/>
                          <a:ea typeface="华文中宋" panose="02010600040101010101" pitchFamily="2" charset="-122"/>
                        </a:rPr>
                        <a:t>42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600" dirty="0" smtClean="0">
                          <a:solidFill>
                            <a:srgbClr val="000000"/>
                          </a:solidFill>
                          <a:latin typeface="华文中宋" panose="02010600040101010101" pitchFamily="2" charset="-122"/>
                          <a:ea typeface="华文中宋" panose="02010600040101010101" pitchFamily="2" charset="-122"/>
                        </a:rPr>
                        <a:t>100%</a:t>
                      </a:r>
                      <a:endParaRPr lang="zh-CN" altLang="en-US" sz="1600" dirty="0" smtClean="0">
                        <a:solidFill>
                          <a:srgbClr val="000000"/>
                        </a:solidFill>
                        <a:latin typeface="华文中宋" panose="02010600040101010101" pitchFamily="2" charset="-122"/>
                        <a:ea typeface="华文中宋" panose="02010600040101010101" pitchFamily="2" charset="-122"/>
                      </a:endParaRPr>
                    </a:p>
                  </a:txBody>
                  <a:tcPr marL="122412" marR="122412" marT="46810" marB="4681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lvl="0" eaLnBrk="0" hangingPunct="0">
                        <a:buNone/>
                      </a:pPr>
                      <a:endParaRPr lang="zh-CN" altLang="en-US" sz="1600" dirty="0">
                        <a:solidFill>
                          <a:srgbClr val="000000"/>
                        </a:solidFill>
                        <a:latin typeface="华文中宋" panose="02010600040101010101" pitchFamily="2" charset="-122"/>
                        <a:ea typeface="华文中宋" panose="02010600040101010101" pitchFamily="2" charset="-122"/>
                      </a:endParaRPr>
                    </a:p>
                  </a:txBody>
                  <a:tcPr marL="122412" marR="122412" marT="46810" marB="4681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</a:tr>
              <a:tr h="335252">
                <a:tc>
                  <a:txBody>
                    <a:bodyPr/>
                    <a:lstStyle/>
                    <a:p>
                      <a:pPr lvl="0" algn="ctr" eaLnBrk="0" hangingPunct="0">
                        <a:buNone/>
                      </a:pPr>
                      <a:r>
                        <a:rPr lang="en-US" altLang="zh-CN" sz="1600" dirty="0" smtClean="0">
                          <a:solidFill>
                            <a:srgbClr val="000000"/>
                          </a:solidFill>
                          <a:latin typeface="华文中宋" panose="02010600040101010101" pitchFamily="2" charset="-122"/>
                          <a:ea typeface="华文中宋" panose="02010600040101010101" pitchFamily="2" charset="-122"/>
                        </a:rPr>
                        <a:t>8</a:t>
                      </a:r>
                      <a:endParaRPr lang="zh-CN" altLang="en-US" sz="1600" dirty="0">
                        <a:solidFill>
                          <a:srgbClr val="000000"/>
                        </a:solidFill>
                        <a:latin typeface="华文中宋" panose="02010600040101010101" pitchFamily="2" charset="-122"/>
                        <a:ea typeface="华文中宋" panose="02010600040101010101" pitchFamily="2" charset="-122"/>
                      </a:endParaRPr>
                    </a:p>
                  </a:txBody>
                  <a:tcPr marL="122412" marR="122412" marT="46810" marB="46810" anchor="ctr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eaLnBrk="0" fontAlgn="ctr" hangingPunct="0">
                        <a:buNone/>
                      </a:pPr>
                      <a:r>
                        <a:rPr lang="zh-CN" altLang="en-US" sz="1600" dirty="0" smtClean="0">
                          <a:solidFill>
                            <a:srgbClr val="000000"/>
                          </a:solidFill>
                          <a:latin typeface="华文中宋" panose="02010600040101010101" pitchFamily="2" charset="-122"/>
                          <a:ea typeface="华文中宋" panose="02010600040101010101" pitchFamily="2" charset="-122"/>
                        </a:rPr>
                        <a:t>给水及加压泵站</a:t>
                      </a:r>
                      <a:endParaRPr lang="zh-CN" altLang="en-US" sz="1600" dirty="0">
                        <a:solidFill>
                          <a:srgbClr val="000000"/>
                        </a:solidFill>
                        <a:latin typeface="华文中宋" panose="02010600040101010101" pitchFamily="2" charset="-122"/>
                        <a:ea typeface="华文中宋" panose="0201060004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eaLnBrk="0" fontAlgn="ctr" hangingPunct="0">
                        <a:buNone/>
                      </a:pPr>
                      <a:r>
                        <a:rPr lang="en-US" altLang="zh-CN" sz="1600" dirty="0">
                          <a:solidFill>
                            <a:srgbClr val="000000"/>
                          </a:solidFill>
                          <a:latin typeface="华文中宋" panose="02010600040101010101" pitchFamily="2" charset="-122"/>
                          <a:ea typeface="华文中宋" panose="02010600040101010101" pitchFamily="2" charset="-122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eaLnBrk="0" fontAlgn="ctr" hangingPunct="0">
                        <a:buNone/>
                      </a:pPr>
                      <a:r>
                        <a:rPr lang="en-US" altLang="zh-CN" sz="1600" dirty="0">
                          <a:solidFill>
                            <a:srgbClr val="000000"/>
                          </a:solidFill>
                          <a:latin typeface="华文中宋" panose="02010600040101010101" pitchFamily="2" charset="-122"/>
                          <a:ea typeface="华文中宋" panose="02010600040101010101" pitchFamily="2" charset="-122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600" dirty="0" smtClean="0">
                          <a:solidFill>
                            <a:srgbClr val="000000"/>
                          </a:solidFill>
                          <a:latin typeface="华文中宋" panose="02010600040101010101" pitchFamily="2" charset="-122"/>
                          <a:ea typeface="华文中宋" panose="02010600040101010101" pitchFamily="2" charset="-122"/>
                        </a:rPr>
                        <a:t>100%</a:t>
                      </a:r>
                      <a:endParaRPr lang="zh-CN" altLang="en-US" sz="1600" dirty="0" smtClean="0">
                        <a:solidFill>
                          <a:srgbClr val="000000"/>
                        </a:solidFill>
                        <a:latin typeface="华文中宋" panose="02010600040101010101" pitchFamily="2" charset="-122"/>
                        <a:ea typeface="华文中宋" panose="02010600040101010101" pitchFamily="2" charset="-122"/>
                      </a:endParaRPr>
                    </a:p>
                  </a:txBody>
                  <a:tcPr marL="122412" marR="122412" marT="46810" marB="4681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lvl="0" eaLnBrk="0" hangingPunct="0">
                        <a:buNone/>
                      </a:pPr>
                      <a:endParaRPr lang="zh-CN" altLang="en-US" sz="1600" dirty="0">
                        <a:solidFill>
                          <a:srgbClr val="000000"/>
                        </a:solidFill>
                        <a:latin typeface="华文中宋" panose="02010600040101010101" pitchFamily="2" charset="-122"/>
                        <a:ea typeface="华文中宋" panose="02010600040101010101" pitchFamily="2" charset="-122"/>
                      </a:endParaRPr>
                    </a:p>
                  </a:txBody>
                  <a:tcPr marL="122412" marR="122412" marT="46810" marB="4681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</a:tr>
              <a:tr h="335252">
                <a:tc>
                  <a:txBody>
                    <a:bodyPr/>
                    <a:lstStyle/>
                    <a:p>
                      <a:pPr lvl="0" algn="ctr" eaLnBrk="0" hangingPunct="0">
                        <a:buNone/>
                      </a:pPr>
                      <a:r>
                        <a:rPr lang="en-US" altLang="zh-CN" sz="1600" dirty="0" smtClean="0">
                          <a:solidFill>
                            <a:srgbClr val="000000"/>
                          </a:solidFill>
                          <a:latin typeface="华文中宋" panose="02010600040101010101" pitchFamily="2" charset="-122"/>
                          <a:ea typeface="华文中宋" panose="02010600040101010101" pitchFamily="2" charset="-122"/>
                        </a:rPr>
                        <a:t>9</a:t>
                      </a:r>
                      <a:endParaRPr lang="zh-CN" altLang="en-US" sz="1600" dirty="0">
                        <a:solidFill>
                          <a:srgbClr val="000000"/>
                        </a:solidFill>
                        <a:latin typeface="华文中宋" panose="02010600040101010101" pitchFamily="2" charset="-122"/>
                        <a:ea typeface="华文中宋" panose="02010600040101010101" pitchFamily="2" charset="-122"/>
                      </a:endParaRPr>
                    </a:p>
                  </a:txBody>
                  <a:tcPr marL="122412" marR="122412" marT="46810" marB="46810" anchor="ctr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eaLnBrk="0" fontAlgn="ctr" hangingPunct="0">
                        <a:buNone/>
                      </a:pPr>
                      <a:r>
                        <a:rPr lang="zh-CN" altLang="en-US" sz="1600" dirty="0" smtClean="0">
                          <a:solidFill>
                            <a:srgbClr val="000000"/>
                          </a:solidFill>
                          <a:latin typeface="华文中宋" panose="02010600040101010101" pitchFamily="2" charset="-122"/>
                          <a:ea typeface="华文中宋" panose="02010600040101010101" pitchFamily="2" charset="-122"/>
                        </a:rPr>
                        <a:t>雨水及监控池</a:t>
                      </a:r>
                      <a:endParaRPr lang="zh-CN" altLang="en-US" sz="1600" dirty="0">
                        <a:solidFill>
                          <a:srgbClr val="000000"/>
                        </a:solidFill>
                        <a:latin typeface="华文中宋" panose="02010600040101010101" pitchFamily="2" charset="-122"/>
                        <a:ea typeface="华文中宋" panose="02010600040101010101" pitchFamily="2" charset="-122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eaLnBrk="0" fontAlgn="ctr" hangingPunct="0">
                        <a:buNone/>
                      </a:pPr>
                      <a:r>
                        <a:rPr lang="en-US" altLang="zh-CN" sz="1600" dirty="0">
                          <a:solidFill>
                            <a:srgbClr val="000000"/>
                          </a:solidFill>
                          <a:latin typeface="华文中宋" panose="02010600040101010101" pitchFamily="2" charset="-122"/>
                          <a:ea typeface="华文中宋" panose="02010600040101010101" pitchFamily="2" charset="-122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eaLnBrk="0" fontAlgn="ctr" hangingPunct="0">
                        <a:buNone/>
                      </a:pPr>
                      <a:r>
                        <a:rPr lang="en-US" altLang="zh-CN" sz="1600" dirty="0">
                          <a:solidFill>
                            <a:srgbClr val="000000"/>
                          </a:solidFill>
                          <a:latin typeface="华文中宋" panose="02010600040101010101" pitchFamily="2" charset="-122"/>
                          <a:ea typeface="华文中宋" panose="02010600040101010101" pitchFamily="2" charset="-122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600" dirty="0" smtClean="0">
                          <a:solidFill>
                            <a:srgbClr val="000000"/>
                          </a:solidFill>
                          <a:latin typeface="华文中宋" panose="02010600040101010101" pitchFamily="2" charset="-122"/>
                          <a:ea typeface="华文中宋" panose="02010600040101010101" pitchFamily="2" charset="-122"/>
                        </a:rPr>
                        <a:t>100%</a:t>
                      </a:r>
                      <a:endParaRPr lang="zh-CN" altLang="en-US" sz="1600" dirty="0" smtClean="0">
                        <a:solidFill>
                          <a:srgbClr val="000000"/>
                        </a:solidFill>
                        <a:latin typeface="华文中宋" panose="02010600040101010101" pitchFamily="2" charset="-122"/>
                        <a:ea typeface="华文中宋" panose="02010600040101010101" pitchFamily="2" charset="-122"/>
                      </a:endParaRPr>
                    </a:p>
                  </a:txBody>
                  <a:tcPr marL="122412" marR="122412" marT="46810" marB="4681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lvl="0" eaLnBrk="0" hangingPunct="0">
                        <a:buNone/>
                      </a:pPr>
                      <a:endParaRPr lang="zh-CN" altLang="en-US" sz="1600" dirty="0">
                        <a:solidFill>
                          <a:srgbClr val="000000"/>
                        </a:solidFill>
                        <a:latin typeface="华文中宋" panose="02010600040101010101" pitchFamily="2" charset="-122"/>
                        <a:ea typeface="华文中宋" panose="02010600040101010101" pitchFamily="2" charset="-122"/>
                      </a:endParaRPr>
                    </a:p>
                  </a:txBody>
                  <a:tcPr marL="122412" marR="122412" marT="46810" marB="46810" anchor="ctr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</a:tr>
              <a:tr h="335252">
                <a:tc>
                  <a:txBody>
                    <a:bodyPr/>
                    <a:lstStyle/>
                    <a:p>
                      <a:pPr lvl="0" algn="ctr" eaLnBrk="0" hangingPunct="0">
                        <a:buNone/>
                      </a:pPr>
                      <a:r>
                        <a:rPr lang="en-US" altLang="zh-CN" sz="1600" dirty="0" smtClean="0">
                          <a:solidFill>
                            <a:srgbClr val="000000"/>
                          </a:solidFill>
                          <a:latin typeface="华文中宋" panose="02010600040101010101" pitchFamily="2" charset="-122"/>
                          <a:ea typeface="华文中宋" panose="02010600040101010101" pitchFamily="2" charset="-122"/>
                        </a:rPr>
                        <a:t>10</a:t>
                      </a:r>
                      <a:endParaRPr lang="zh-CN" altLang="en-US" sz="1600" dirty="0">
                        <a:solidFill>
                          <a:srgbClr val="000000"/>
                        </a:solidFill>
                        <a:latin typeface="华文中宋" panose="02010600040101010101" pitchFamily="2" charset="-122"/>
                        <a:ea typeface="华文中宋" panose="02010600040101010101" pitchFamily="2" charset="-122"/>
                      </a:endParaRPr>
                    </a:p>
                  </a:txBody>
                  <a:tcPr marL="122412" marR="122412" marT="46810" marB="46810" anchor="ctr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eaLnBrk="0" fontAlgn="ctr" hangingPunct="0">
                        <a:buNone/>
                      </a:pPr>
                      <a:r>
                        <a:rPr lang="zh-CN" altLang="en-US" sz="1600" dirty="0" smtClean="0">
                          <a:solidFill>
                            <a:srgbClr val="000000"/>
                          </a:solidFill>
                          <a:latin typeface="华文中宋" panose="02010600040101010101" pitchFamily="2" charset="-122"/>
                          <a:ea typeface="华文中宋" panose="02010600040101010101" pitchFamily="2" charset="-122"/>
                        </a:rPr>
                        <a:t>合计</a:t>
                      </a:r>
                      <a:endParaRPr lang="zh-CN" altLang="en-US" sz="1600" dirty="0">
                        <a:solidFill>
                          <a:srgbClr val="000000"/>
                        </a:solidFill>
                        <a:latin typeface="华文中宋" panose="02010600040101010101" pitchFamily="2" charset="-122"/>
                        <a:ea typeface="华文中宋" panose="0201060004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eaLnBrk="0" fontAlgn="ctr" hangingPunct="0">
                        <a:buNone/>
                      </a:pPr>
                      <a:r>
                        <a:rPr lang="en-US" altLang="zh-CN" sz="1600" dirty="0" smtClean="0">
                          <a:solidFill>
                            <a:srgbClr val="000000"/>
                          </a:solidFill>
                          <a:latin typeface="华文中宋" panose="02010600040101010101" pitchFamily="2" charset="-122"/>
                          <a:ea typeface="华文中宋" panose="02010600040101010101" pitchFamily="2" charset="-122"/>
                        </a:rPr>
                        <a:t>100</a:t>
                      </a:r>
                      <a:endParaRPr lang="en-US" altLang="zh-CN" sz="1600" dirty="0">
                        <a:solidFill>
                          <a:srgbClr val="000000"/>
                        </a:solidFill>
                        <a:latin typeface="华文中宋" panose="02010600040101010101" pitchFamily="2" charset="-122"/>
                        <a:ea typeface="华文中宋" panose="0201060004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eaLnBrk="0" fontAlgn="ctr" hangingPunct="0">
                        <a:buNone/>
                      </a:pPr>
                      <a:r>
                        <a:rPr lang="en-US" altLang="zh-CN" sz="1600" dirty="0" smtClean="0">
                          <a:solidFill>
                            <a:srgbClr val="000000"/>
                          </a:solidFill>
                          <a:latin typeface="华文中宋" panose="02010600040101010101" pitchFamily="2" charset="-122"/>
                          <a:ea typeface="华文中宋" panose="02010600040101010101" pitchFamily="2" charset="-122"/>
                        </a:rPr>
                        <a:t>100</a:t>
                      </a:r>
                      <a:endParaRPr lang="en-US" altLang="zh-CN" sz="1600" dirty="0">
                        <a:solidFill>
                          <a:srgbClr val="000000"/>
                        </a:solidFill>
                        <a:latin typeface="华文中宋" panose="02010600040101010101" pitchFamily="2" charset="-122"/>
                        <a:ea typeface="华文中宋" panose="0201060004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zh-CN" altLang="en-US" sz="1600" dirty="0" smtClean="0">
                        <a:solidFill>
                          <a:srgbClr val="000000"/>
                        </a:solidFill>
                        <a:latin typeface="华文中宋" panose="02010600040101010101" pitchFamily="2" charset="-122"/>
                        <a:ea typeface="华文中宋" panose="02010600040101010101" pitchFamily="2" charset="-122"/>
                      </a:endParaRPr>
                    </a:p>
                  </a:txBody>
                  <a:tcPr marL="122412" marR="122412" marT="46810" marB="4681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lvl="0" eaLnBrk="0" hangingPunct="0">
                        <a:buNone/>
                      </a:pPr>
                      <a:endParaRPr lang="zh-CN" altLang="en-US" sz="1600" dirty="0">
                        <a:solidFill>
                          <a:srgbClr val="000000"/>
                        </a:solidFill>
                        <a:latin typeface="华文中宋" panose="02010600040101010101" pitchFamily="2" charset="-122"/>
                        <a:ea typeface="华文中宋" panose="02010600040101010101" pitchFamily="2" charset="-122"/>
                      </a:endParaRPr>
                    </a:p>
                  </a:txBody>
                  <a:tcPr marL="122412" marR="122412" marT="46810" marB="4681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</a:tr>
            </a:tbl>
          </a:graphicData>
        </a:graphic>
      </p:graphicFrame>
      <p:sp>
        <p:nvSpPr>
          <p:cNvPr id="5" name="文本框 2"/>
          <p:cNvSpPr txBox="1"/>
          <p:nvPr/>
        </p:nvSpPr>
        <p:spPr>
          <a:xfrm>
            <a:off x="792014" y="5526980"/>
            <a:ext cx="8784976" cy="1342247"/>
          </a:xfrm>
          <a:prstGeom prst="rect">
            <a:avLst/>
          </a:prstGeom>
          <a:solidFill>
            <a:srgbClr val="FFFF00"/>
          </a:solidFill>
          <a:ln w="9525">
            <a:noFill/>
          </a:ln>
        </p:spPr>
        <p:txBody>
          <a:bodyPr wrap="square" lIns="110066" tIns="55033" rIns="110066" bIns="55033">
            <a:spAutoFit/>
          </a:bodyPr>
          <a:lstStyle/>
          <a:p>
            <a:pPr defTabSz="1100455">
              <a:defRPr/>
            </a:pPr>
            <a:r>
              <a:rPr lang="zh-CN" altLang="zh-CN" sz="2000" dirty="0"/>
              <a:t>公司于</a:t>
            </a:r>
            <a:r>
              <a:rPr lang="en-US" altLang="zh-CN" sz="2000" dirty="0"/>
              <a:t>3</a:t>
            </a:r>
            <a:r>
              <a:rPr lang="zh-CN" altLang="zh-CN" sz="2000" dirty="0"/>
              <a:t>月</a:t>
            </a:r>
            <a:r>
              <a:rPr lang="en-US" altLang="zh-CN" sz="2000" dirty="0"/>
              <a:t>17</a:t>
            </a:r>
            <a:r>
              <a:rPr lang="zh-CN" altLang="zh-CN" sz="2000" dirty="0"/>
              <a:t>日至</a:t>
            </a:r>
            <a:r>
              <a:rPr lang="en-US" altLang="zh-CN" sz="2000" dirty="0"/>
              <a:t>20</a:t>
            </a:r>
            <a:r>
              <a:rPr lang="zh-CN" altLang="zh-CN" sz="2000" dirty="0"/>
              <a:t>日开展安全大检查工作，部门提前进行内部自查自纠，发现问题</a:t>
            </a:r>
            <a:r>
              <a:rPr lang="en-US" altLang="zh-CN" sz="2000" dirty="0"/>
              <a:t>35</a:t>
            </a:r>
            <a:r>
              <a:rPr lang="zh-CN" altLang="zh-CN" sz="2000" dirty="0"/>
              <a:t>项，均按要求予以整改，公司对我部共检查出安全问题</a:t>
            </a:r>
            <a:r>
              <a:rPr lang="en-US" altLang="zh-CN" sz="2000" dirty="0"/>
              <a:t>2</a:t>
            </a:r>
            <a:r>
              <a:rPr lang="zh-CN" altLang="zh-CN" sz="2000" dirty="0"/>
              <a:t>项、工艺</a:t>
            </a:r>
            <a:r>
              <a:rPr lang="en-US" altLang="zh-CN" sz="2000" dirty="0"/>
              <a:t>7</a:t>
            </a:r>
            <a:r>
              <a:rPr lang="zh-CN" altLang="zh-CN" sz="2000" dirty="0"/>
              <a:t>项、设备</a:t>
            </a:r>
            <a:r>
              <a:rPr lang="en-US" altLang="zh-CN" sz="2000" dirty="0"/>
              <a:t>23</a:t>
            </a:r>
            <a:r>
              <a:rPr lang="zh-CN" altLang="zh-CN" sz="2000" dirty="0"/>
              <a:t>项，我部积极进行整改，并举一反三学习跟踪问题整改情况，做到闭环管理。</a:t>
            </a:r>
            <a:endParaRPr lang="zh-CN" altLang="en-US" sz="2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文中宋" panose="02010600040101010101" pitchFamily="2" charset="-122"/>
              <a:ea typeface="华文中宋" panose="02010600040101010101" pitchFamily="2" charset="-122"/>
              <a:sym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2"/>
          <p:cNvSpPr txBox="1"/>
          <p:nvPr/>
        </p:nvSpPr>
        <p:spPr>
          <a:xfrm>
            <a:off x="6984702" y="414412"/>
            <a:ext cx="4775509" cy="557417"/>
          </a:xfrm>
          <a:prstGeom prst="rect">
            <a:avLst/>
          </a:prstGeom>
          <a:noFill/>
          <a:ln w="9525">
            <a:noFill/>
          </a:ln>
        </p:spPr>
        <p:txBody>
          <a:bodyPr wrap="square" lIns="110066" tIns="55033" rIns="110066" bIns="55033">
            <a:spAutoFit/>
          </a:bodyPr>
          <a:lstStyle/>
          <a:p>
            <a:pPr defTabSz="1100455">
              <a:defRPr/>
            </a:pPr>
            <a:r>
              <a:rPr lang="zh-CN" altLang="en-US" sz="29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中宋" panose="02010600040101010101" pitchFamily="2" charset="-122"/>
                <a:ea typeface="华文中宋" panose="02010600040101010101" pitchFamily="2" charset="-122"/>
                <a:sym typeface="宋体" panose="02010600030101010101" pitchFamily="2" charset="-122"/>
              </a:rPr>
              <a:t>       直接</a:t>
            </a:r>
            <a:r>
              <a:rPr lang="zh-CN" altLang="en-US" sz="29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中宋" panose="02010600040101010101" pitchFamily="2" charset="-122"/>
                <a:ea typeface="华文中宋" panose="02010600040101010101" pitchFamily="2" charset="-122"/>
                <a:sym typeface="宋体" panose="02010600030101010101" pitchFamily="2" charset="-122"/>
              </a:rPr>
              <a:t>作业环节</a:t>
            </a:r>
            <a:r>
              <a:rPr lang="zh-CN" altLang="en-US" sz="29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中宋" panose="02010600040101010101" pitchFamily="2" charset="-122"/>
                <a:ea typeface="华文中宋" panose="02010600040101010101" pitchFamily="2" charset="-122"/>
                <a:sym typeface="宋体" panose="02010600030101010101" pitchFamily="2" charset="-122"/>
              </a:rPr>
              <a:t>问题</a:t>
            </a:r>
            <a:endParaRPr lang="zh-CN" altLang="en-US" sz="29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文中宋" panose="02010600040101010101" pitchFamily="2" charset="-122"/>
              <a:ea typeface="华文中宋" panose="0201060004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87958" y="1206500"/>
            <a:ext cx="4775509" cy="557417"/>
          </a:xfrm>
          <a:prstGeom prst="rect">
            <a:avLst/>
          </a:prstGeom>
          <a:noFill/>
          <a:ln w="9525">
            <a:noFill/>
          </a:ln>
        </p:spPr>
        <p:txBody>
          <a:bodyPr wrap="square" lIns="110066" tIns="55033" rIns="110066" bIns="55033">
            <a:spAutoFit/>
          </a:bodyPr>
          <a:lstStyle/>
          <a:p>
            <a:pPr defTabSz="1100455">
              <a:defRPr/>
            </a:pPr>
            <a:r>
              <a:rPr lang="zh-CN" altLang="en-US" sz="29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中宋" panose="02010600040101010101" pitchFamily="2" charset="-122"/>
                <a:ea typeface="华文中宋" panose="02010600040101010101" pitchFamily="2" charset="-122"/>
                <a:sym typeface="宋体" panose="02010600030101010101" pitchFamily="2" charset="-122"/>
              </a:rPr>
              <a:t>典型问题通报：</a:t>
            </a:r>
            <a:endParaRPr lang="zh-CN" altLang="en-US" sz="29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文中宋" panose="02010600040101010101" pitchFamily="2" charset="-122"/>
              <a:ea typeface="华文中宋" panose="02010600040101010101" pitchFamily="2" charset="-122"/>
              <a:sym typeface="宋体" panose="02010600030101010101" pitchFamily="2" charset="-122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006" y="1763917"/>
            <a:ext cx="7327872" cy="46209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椭圆 3"/>
          <p:cNvSpPr/>
          <p:nvPr/>
        </p:nvSpPr>
        <p:spPr>
          <a:xfrm>
            <a:off x="2952254" y="3054796"/>
            <a:ext cx="1967197" cy="2664296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TextBox 4"/>
          <p:cNvSpPr txBox="1"/>
          <p:nvPr/>
        </p:nvSpPr>
        <p:spPr>
          <a:xfrm>
            <a:off x="8352854" y="1854572"/>
            <a:ext cx="3407357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2000" b="1" dirty="0" smtClean="0"/>
              <a:t>    3</a:t>
            </a:r>
            <a:r>
              <a:rPr lang="zh-CN" altLang="en-US" sz="2000" b="1" dirty="0" smtClean="0"/>
              <a:t>月</a:t>
            </a:r>
            <a:r>
              <a:rPr lang="en-US" altLang="zh-CN" sz="2000" b="1" dirty="0" smtClean="0"/>
              <a:t>5</a:t>
            </a:r>
            <a:r>
              <a:rPr lang="zh-CN" altLang="en-US" sz="2000" b="1" dirty="0" smtClean="0"/>
              <a:t>日，栗田公司在一循加药作业中，栗田两名工程师代领劳务人员违反操作规程，将药剂不经溶解</a:t>
            </a:r>
            <a:r>
              <a:rPr lang="zh-CN" altLang="en-US" sz="2000" b="1" dirty="0"/>
              <a:t>直接</a:t>
            </a:r>
            <a:r>
              <a:rPr lang="zh-CN" altLang="en-US" sz="2000" b="1" dirty="0" smtClean="0"/>
              <a:t>倾倒在池中。若药剂袋掉入池中，将可能堵塞主装置换热器，严重将会导致主装置非正常停车。</a:t>
            </a:r>
            <a:endParaRPr lang="en-US" altLang="zh-CN" sz="2000" b="1" dirty="0" smtClean="0"/>
          </a:p>
          <a:p>
            <a:pPr algn="just"/>
            <a:r>
              <a:rPr lang="zh-CN" altLang="en-US" sz="2000" b="1" dirty="0" smtClean="0"/>
              <a:t>     其次吸水池池深</a:t>
            </a:r>
            <a:r>
              <a:rPr lang="en-US" altLang="zh-CN" sz="2000" b="1" dirty="0" smtClean="0"/>
              <a:t>7</a:t>
            </a:r>
            <a:r>
              <a:rPr lang="zh-CN" altLang="en-US" sz="2000" b="1" dirty="0" smtClean="0"/>
              <a:t>米左右，在无任何防护措施和监护的情况下，</a:t>
            </a:r>
            <a:r>
              <a:rPr lang="en-US" altLang="zh-CN" sz="2000" b="1" dirty="0" smtClean="0"/>
              <a:t>3</a:t>
            </a:r>
            <a:r>
              <a:rPr lang="zh-CN" altLang="en-US" sz="2000" b="1" dirty="0" smtClean="0"/>
              <a:t>人的临边存在高处坠落和淹溺风险。</a:t>
            </a:r>
            <a:endParaRPr lang="en-US" altLang="zh-CN" sz="2000" b="1" dirty="0" smtClean="0"/>
          </a:p>
          <a:p>
            <a:pPr algn="just"/>
            <a:endParaRPr lang="zh-CN" altLang="en-US" sz="2000" b="1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文本框 1"/>
          <p:cNvSpPr txBox="1"/>
          <p:nvPr/>
        </p:nvSpPr>
        <p:spPr>
          <a:xfrm>
            <a:off x="6264622" y="414412"/>
            <a:ext cx="5202516" cy="557417"/>
          </a:xfrm>
          <a:prstGeom prst="rect">
            <a:avLst/>
          </a:prstGeom>
          <a:noFill/>
          <a:ln w="9525">
            <a:noFill/>
          </a:ln>
        </p:spPr>
        <p:txBody>
          <a:bodyPr lIns="110066" tIns="55033" rIns="110066" bIns="55033">
            <a:spAutoFit/>
          </a:bodyPr>
          <a:lstStyle/>
          <a:p>
            <a:pPr lvl="0" algn="r" defTabSz="1100455" eaLnBrk="0" hangingPunct="0">
              <a:defRPr/>
            </a:pPr>
            <a:r>
              <a:rPr lang="en-US" altLang="zh-CN" sz="29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中宋" panose="02010600040101010101" pitchFamily="2" charset="-122"/>
                <a:ea typeface="华文中宋" panose="02010600040101010101" pitchFamily="2" charset="-122"/>
                <a:cs typeface="+mn-ea"/>
              </a:rPr>
              <a:t>4</a:t>
            </a:r>
            <a:r>
              <a:rPr lang="zh-CN" altLang="en-US" sz="29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中宋" panose="02010600040101010101" pitchFamily="2" charset="-122"/>
                <a:ea typeface="华文中宋" panose="02010600040101010101" pitchFamily="2" charset="-122"/>
                <a:cs typeface="+mn-ea"/>
              </a:rPr>
              <a:t>月份</a:t>
            </a:r>
            <a:r>
              <a:rPr lang="zh-CN" altLang="en-US" sz="29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中宋" panose="02010600040101010101" pitchFamily="2" charset="-122"/>
                <a:ea typeface="华文中宋" panose="02010600040101010101" pitchFamily="2" charset="-122"/>
                <a:cs typeface="+mn-ea"/>
              </a:rPr>
              <a:t>重点工作</a:t>
            </a:r>
          </a:p>
        </p:txBody>
      </p:sp>
      <p:sp>
        <p:nvSpPr>
          <p:cNvPr id="4" name="矩形 2"/>
          <p:cNvSpPr>
            <a:spLocks noChangeArrowheads="1"/>
          </p:cNvSpPr>
          <p:nvPr/>
        </p:nvSpPr>
        <p:spPr bwMode="auto">
          <a:xfrm>
            <a:off x="575990" y="1350516"/>
            <a:ext cx="10729192" cy="434306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110066" tIns="55033" rIns="110066" bIns="55033">
            <a:spAutoFit/>
          </a:bodyPr>
          <a:lstStyle/>
          <a:p>
            <a:pPr indent="550545" algn="just" defTabSz="1100455">
              <a:lnSpc>
                <a:spcPts val="3000"/>
              </a:lnSpc>
              <a:defRPr/>
            </a:pPr>
            <a:r>
              <a:rPr lang="en-US" altLang="zh-CN" sz="2000" b="1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1</a:t>
            </a:r>
            <a:r>
              <a:rPr lang="en-US" altLang="zh-CN" sz="20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. </a:t>
            </a:r>
            <a:r>
              <a:rPr lang="zh-CN" altLang="zh-CN" sz="20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继续加强公共区域高危作业的安全管理工作，落实现场安全措施，严控风险。</a:t>
            </a:r>
          </a:p>
          <a:p>
            <a:pPr indent="550545" algn="just" defTabSz="1100455">
              <a:lnSpc>
                <a:spcPts val="3000"/>
              </a:lnSpc>
              <a:defRPr/>
            </a:pPr>
            <a:r>
              <a:rPr lang="en-US" altLang="zh-CN" sz="20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2</a:t>
            </a:r>
            <a:r>
              <a:rPr lang="zh-CN" altLang="zh-CN" sz="20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．鼓励班组日常工作中多检查，多发现安全隐患，有效控制风险。</a:t>
            </a:r>
          </a:p>
          <a:p>
            <a:pPr indent="550545" algn="just" defTabSz="1100455">
              <a:lnSpc>
                <a:spcPts val="3000"/>
              </a:lnSpc>
              <a:defRPr/>
            </a:pPr>
            <a:r>
              <a:rPr lang="en-US" altLang="zh-CN" sz="20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3. </a:t>
            </a:r>
            <a:r>
              <a:rPr lang="zh-CN" altLang="zh-CN" sz="20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继续加强倒班人员劳动纪律、工艺纪律和人员</a:t>
            </a:r>
            <a:r>
              <a:rPr lang="zh-CN" altLang="zh-CN" sz="2000" b="1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进入</a:t>
            </a:r>
            <a:r>
              <a:rPr lang="zh-CN" altLang="en-US" sz="2000" b="1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生产</a:t>
            </a:r>
            <a:r>
              <a:rPr lang="zh-CN" altLang="zh-CN" sz="2000" b="1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现场</a:t>
            </a:r>
            <a:r>
              <a:rPr lang="zh-CN" altLang="zh-CN" sz="20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的安全管理。</a:t>
            </a:r>
          </a:p>
          <a:p>
            <a:pPr indent="550545" algn="just" defTabSz="1100455">
              <a:lnSpc>
                <a:spcPts val="3000"/>
              </a:lnSpc>
              <a:defRPr/>
            </a:pPr>
            <a:r>
              <a:rPr lang="en-US" altLang="zh-CN" sz="20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4</a:t>
            </a:r>
            <a:r>
              <a:rPr lang="zh-CN" altLang="zh-CN" sz="20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．组织好</a:t>
            </a:r>
            <a:r>
              <a:rPr lang="en-US" altLang="zh-CN" sz="20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4</a:t>
            </a:r>
            <a:r>
              <a:rPr lang="zh-CN" altLang="zh-CN" sz="20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月份班组</a:t>
            </a:r>
            <a:r>
              <a:rPr lang="en-US" altLang="zh-CN" sz="20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HSE</a:t>
            </a:r>
            <a:r>
              <a:rPr lang="zh-CN" altLang="zh-CN" sz="20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活动的开展和日常</a:t>
            </a:r>
            <a:r>
              <a:rPr lang="en-US" altLang="zh-CN" sz="20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HSE</a:t>
            </a:r>
            <a:r>
              <a:rPr lang="zh-CN" altLang="zh-CN" sz="20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培训工作。</a:t>
            </a:r>
          </a:p>
          <a:p>
            <a:pPr indent="550545" algn="just" defTabSz="1100455">
              <a:lnSpc>
                <a:spcPts val="3000"/>
              </a:lnSpc>
              <a:defRPr/>
            </a:pPr>
            <a:r>
              <a:rPr lang="en-US" altLang="zh-CN" sz="20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5</a:t>
            </a:r>
            <a:r>
              <a:rPr lang="zh-CN" altLang="zh-CN" sz="20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．持续做好运行装置的日常管理工作，开展周安全检查，及时发现隐患，及时进行整改，消除不安全因素。</a:t>
            </a:r>
          </a:p>
          <a:p>
            <a:pPr indent="550545" algn="just" defTabSz="1100455">
              <a:lnSpc>
                <a:spcPts val="3000"/>
              </a:lnSpc>
              <a:defRPr/>
            </a:pPr>
            <a:r>
              <a:rPr lang="en-US" altLang="zh-CN" sz="20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6</a:t>
            </a:r>
            <a:r>
              <a:rPr lang="zh-CN" altLang="zh-CN" sz="20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．继续做好公司“查隐患、保安全”活动和运行部“</a:t>
            </a:r>
            <a:r>
              <a:rPr lang="en-US" altLang="zh-CN" sz="20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HSE</a:t>
            </a:r>
            <a:r>
              <a:rPr lang="zh-CN" altLang="zh-CN" sz="20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行为养成活动”通知要求。</a:t>
            </a:r>
          </a:p>
          <a:p>
            <a:pPr indent="550545" algn="just" defTabSz="1100455">
              <a:lnSpc>
                <a:spcPts val="3000"/>
              </a:lnSpc>
              <a:defRPr/>
            </a:pPr>
            <a:r>
              <a:rPr lang="en-US" altLang="zh-CN" sz="20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7. </a:t>
            </a:r>
            <a:r>
              <a:rPr lang="zh-CN" altLang="zh-CN" sz="2000" b="1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继续</a:t>
            </a:r>
            <a:r>
              <a:rPr lang="zh-CN" altLang="zh-CN" sz="20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加强对上岛操作人员</a:t>
            </a:r>
            <a:r>
              <a:rPr lang="en-US" altLang="zh-CN" sz="2000" b="1" dirty="0" err="1">
                <a:latin typeface="华文中宋" panose="02010600040101010101" pitchFamily="2" charset="-122"/>
                <a:ea typeface="华文中宋" panose="02010600040101010101" pitchFamily="2" charset="-122"/>
              </a:rPr>
              <a:t>Aranta</a:t>
            </a:r>
            <a:r>
              <a:rPr lang="zh-CN" altLang="zh-CN" sz="20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宿舍夜间报备及日常综合管理。</a:t>
            </a:r>
          </a:p>
          <a:p>
            <a:pPr indent="550545" algn="just" defTabSz="1100455">
              <a:lnSpc>
                <a:spcPts val="3000"/>
              </a:lnSpc>
              <a:defRPr/>
            </a:pPr>
            <a:r>
              <a:rPr lang="en-US" altLang="zh-CN" sz="2000" b="1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8</a:t>
            </a:r>
            <a:r>
              <a:rPr lang="zh-CN" altLang="zh-CN" sz="2000" b="1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．</a:t>
            </a:r>
            <a:r>
              <a:rPr lang="zh-CN" altLang="zh-CN" sz="20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继续做好疫情期间的防控工作。</a:t>
            </a:r>
          </a:p>
          <a:p>
            <a:pPr indent="550545" algn="just" defTabSz="1100455">
              <a:lnSpc>
                <a:spcPts val="3000"/>
              </a:lnSpc>
              <a:defRPr/>
            </a:pPr>
            <a:r>
              <a:rPr lang="en-US" altLang="zh-CN" sz="20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9</a:t>
            </a:r>
            <a:r>
              <a:rPr lang="en-US" altLang="zh-CN" sz="2000" b="1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.</a:t>
            </a:r>
            <a:r>
              <a:rPr lang="zh-CN" altLang="zh-CN" sz="20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优化工况，降低含油污水出水中氨氮浓度。</a:t>
            </a:r>
            <a:endParaRPr lang="zh-CN" altLang="en-US" sz="2400" b="1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indent="550545" algn="just" defTabSz="1100455">
              <a:lnSpc>
                <a:spcPts val="3000"/>
              </a:lnSpc>
              <a:defRPr/>
            </a:pPr>
            <a:r>
              <a:rPr lang="en-US" altLang="zh-CN" sz="2000" b="1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10.</a:t>
            </a:r>
            <a:r>
              <a:rPr lang="zh-CN" altLang="zh-CN" sz="20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完成公司</a:t>
            </a:r>
            <a:r>
              <a:rPr lang="en-US" altLang="zh-CN" sz="20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HSE</a:t>
            </a:r>
            <a:r>
              <a:rPr lang="zh-CN" altLang="zh-CN" sz="20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部安排的其它工作</a:t>
            </a:r>
            <a:r>
              <a:rPr lang="zh-CN" altLang="zh-CN" sz="2000" b="1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。</a:t>
            </a:r>
            <a:endParaRPr lang="zh-CN" altLang="zh-CN" sz="2000" b="1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</p:spTree>
  </p:cSld>
  <p:clrMapOvr>
    <a:masterClrMapping/>
  </p:clrMapOvr>
  <p:transition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ABLE_BEAUTIFY" val="smartTable{36e21fdb-a830-4e4c-81fc-7b956409afbb}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EFSHAPE" val="466577668"/>
  <p:tag name="KSO_WM_UNIT_PLACING_PICTURE_USER_VIEWPORT" val="{&quot;height&quot;:7350,&quot;width&quot;:19500}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ABLE_BEAUTIFY" val="smartTable{e3827760-826a-47ae-986a-97ad63f37774}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ABLE_BEAUTIFY" val="smartTable{47cc3aef-64b4-409d-a3b3-d8f2adc21d47}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1354</TotalTime>
  <Words>931</Words>
  <Application>Microsoft Office PowerPoint</Application>
  <PresentationFormat>自定义</PresentationFormat>
  <Paragraphs>462</Paragraphs>
  <Slides>10</Slides>
  <Notes>2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1" baseType="lpstr"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Administrator</dc:creator>
  <cp:lastModifiedBy>admin</cp:lastModifiedBy>
  <cp:revision>270</cp:revision>
  <dcterms:created xsi:type="dcterms:W3CDTF">2017-12-05T05:15:00Z</dcterms:created>
  <dcterms:modified xsi:type="dcterms:W3CDTF">2020-04-10T05:55:28Z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2052-11.1.0.9584</vt:lpwstr>
  </property>
</Properties>
</file>