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sldIdLst>
    <p:sldId id="345" r:id="rId2"/>
    <p:sldId id="432" r:id="rId3"/>
    <p:sldId id="414" r:id="rId4"/>
    <p:sldId id="433" r:id="rId5"/>
    <p:sldId id="474" r:id="rId6"/>
    <p:sldId id="475" r:id="rId7"/>
    <p:sldId id="477" r:id="rId8"/>
    <p:sldId id="478" r:id="rId9"/>
    <p:sldId id="476" r:id="rId10"/>
    <p:sldId id="431" r:id="rId11"/>
    <p:sldId id="435" r:id="rId12"/>
    <p:sldId id="436" r:id="rId13"/>
    <p:sldId id="417" r:id="rId14"/>
    <p:sldId id="459" r:id="rId15"/>
    <p:sldId id="479" r:id="rId16"/>
    <p:sldId id="442" r:id="rId17"/>
    <p:sldId id="443" r:id="rId18"/>
    <p:sldId id="429" r:id="rId19"/>
    <p:sldId id="468" r:id="rId20"/>
    <p:sldId id="469" r:id="rId21"/>
    <p:sldId id="470" r:id="rId22"/>
    <p:sldId id="441" r:id="rId23"/>
    <p:sldId id="460" r:id="rId24"/>
    <p:sldId id="463" r:id="rId25"/>
    <p:sldId id="448" r:id="rId26"/>
    <p:sldId id="461" r:id="rId27"/>
    <p:sldId id="462" r:id="rId28"/>
    <p:sldId id="465" r:id="rId29"/>
    <p:sldId id="466" r:id="rId30"/>
    <p:sldId id="446" r:id="rId31"/>
    <p:sldId id="464" r:id="rId32"/>
    <p:sldId id="437" r:id="rId33"/>
    <p:sldId id="415" r:id="rId34"/>
    <p:sldId id="447" r:id="rId35"/>
    <p:sldId id="484" r:id="rId36"/>
    <p:sldId id="467" r:id="rId37"/>
    <p:sldId id="438" r:id="rId38"/>
    <p:sldId id="419" r:id="rId39"/>
    <p:sldId id="439" r:id="rId40"/>
    <p:sldId id="486" r:id="rId41"/>
    <p:sldId id="428" r:id="rId42"/>
    <p:sldId id="485" r:id="rId43"/>
    <p:sldId id="487" r:id="rId44"/>
    <p:sldId id="440" r:id="rId45"/>
    <p:sldId id="427" r:id="rId46"/>
  </p:sldIdLst>
  <p:sldSz cx="12241213" cy="702151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193F71E-DF52-4CEE-ADE5-191FE525FA1B}">
          <p14:sldIdLst>
            <p14:sldId id="345"/>
            <p14:sldId id="432"/>
            <p14:sldId id="414"/>
            <p14:sldId id="433"/>
            <p14:sldId id="474"/>
            <p14:sldId id="475"/>
            <p14:sldId id="477"/>
            <p14:sldId id="478"/>
            <p14:sldId id="476"/>
            <p14:sldId id="431"/>
            <p14:sldId id="435"/>
            <p14:sldId id="436"/>
            <p14:sldId id="417"/>
            <p14:sldId id="459"/>
            <p14:sldId id="479"/>
            <p14:sldId id="442"/>
            <p14:sldId id="443"/>
            <p14:sldId id="429"/>
            <p14:sldId id="468"/>
            <p14:sldId id="469"/>
            <p14:sldId id="470"/>
            <p14:sldId id="441"/>
            <p14:sldId id="460"/>
            <p14:sldId id="463"/>
            <p14:sldId id="448"/>
            <p14:sldId id="461"/>
            <p14:sldId id="462"/>
            <p14:sldId id="465"/>
            <p14:sldId id="466"/>
            <p14:sldId id="446"/>
            <p14:sldId id="464"/>
            <p14:sldId id="437"/>
            <p14:sldId id="415"/>
            <p14:sldId id="447"/>
            <p14:sldId id="484"/>
            <p14:sldId id="467"/>
            <p14:sldId id="438"/>
            <p14:sldId id="419"/>
            <p14:sldId id="439"/>
            <p14:sldId id="486"/>
            <p14:sldId id="428"/>
            <p14:sldId id="485"/>
            <p14:sldId id="487"/>
            <p14:sldId id="440"/>
            <p14:sldId id="42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CC0066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77355" autoAdjust="0"/>
  </p:normalViewPr>
  <p:slideViewPr>
    <p:cSldViewPr showGuides="1">
      <p:cViewPr>
        <p:scale>
          <a:sx n="75" d="100"/>
          <a:sy n="75" d="100"/>
        </p:scale>
        <p:origin x="-936" y="-298"/>
      </p:cViewPr>
      <p:guideLst>
        <p:guide orient="horz" pos="2212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3</a:t>
            </a:r>
            <a:r>
              <a:rPr lang="zh-CN"/>
              <a:t>月份</a:t>
            </a:r>
            <a:r>
              <a:rPr lang="zh-CN" altLang="en-US"/>
              <a:t>循环水</a:t>
            </a:r>
            <a:r>
              <a:rPr lang="en-US" altLang="zh-CN"/>
              <a:t>pH</a:t>
            </a:r>
            <a:endParaRPr lang="zh-CN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pH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numRef>
              <c:f>Sheet1!$A$2:$A$23</c:f>
              <c:numCache>
                <c:formatCode>m"月"d"日";@</c:formatCode>
                <c:ptCount val="22"/>
                <c:pt idx="0">
                  <c:v>43891</c:v>
                </c:pt>
                <c:pt idx="1">
                  <c:v>43893</c:v>
                </c:pt>
                <c:pt idx="2">
                  <c:v>43894</c:v>
                </c:pt>
                <c:pt idx="3">
                  <c:v>43895</c:v>
                </c:pt>
                <c:pt idx="4">
                  <c:v>43896</c:v>
                </c:pt>
                <c:pt idx="5">
                  <c:v>43899</c:v>
                </c:pt>
                <c:pt idx="6">
                  <c:v>43900</c:v>
                </c:pt>
                <c:pt idx="7">
                  <c:v>43901</c:v>
                </c:pt>
                <c:pt idx="8">
                  <c:v>43902</c:v>
                </c:pt>
                <c:pt idx="9">
                  <c:v>43903</c:v>
                </c:pt>
                <c:pt idx="10">
                  <c:v>43906</c:v>
                </c:pt>
                <c:pt idx="11">
                  <c:v>43907</c:v>
                </c:pt>
                <c:pt idx="12">
                  <c:v>43908</c:v>
                </c:pt>
                <c:pt idx="13">
                  <c:v>43909</c:v>
                </c:pt>
                <c:pt idx="14">
                  <c:v>43910</c:v>
                </c:pt>
                <c:pt idx="15">
                  <c:v>43913</c:v>
                </c:pt>
                <c:pt idx="16">
                  <c:v>43914</c:v>
                </c:pt>
                <c:pt idx="17">
                  <c:v>43915</c:v>
                </c:pt>
                <c:pt idx="18">
                  <c:v>43916</c:v>
                </c:pt>
                <c:pt idx="19">
                  <c:v>43917</c:v>
                </c:pt>
                <c:pt idx="20">
                  <c:v>43920</c:v>
                </c:pt>
                <c:pt idx="21">
                  <c:v>43921</c:v>
                </c:pt>
              </c:numCache>
            </c:numRef>
          </c:cat>
          <c:val>
            <c:numRef>
              <c:f>Sheet1!$B$2:$B$23</c:f>
              <c:numCache>
                <c:formatCode>0.00</c:formatCode>
                <c:ptCount val="22"/>
                <c:pt idx="0">
                  <c:v>8.34</c:v>
                </c:pt>
                <c:pt idx="1">
                  <c:v>8.2579999999999991</c:v>
                </c:pt>
                <c:pt idx="2">
                  <c:v>8.2430000000000003</c:v>
                </c:pt>
                <c:pt idx="3">
                  <c:v>8.2279999999999998</c:v>
                </c:pt>
                <c:pt idx="4">
                  <c:v>8.6989999999999998</c:v>
                </c:pt>
                <c:pt idx="5">
                  <c:v>8.2200000000000006</c:v>
                </c:pt>
                <c:pt idx="6">
                  <c:v>8.3209999999999997</c:v>
                </c:pt>
                <c:pt idx="7">
                  <c:v>8.1862999999999992</c:v>
                </c:pt>
                <c:pt idx="8">
                  <c:v>8.1319999999999997</c:v>
                </c:pt>
                <c:pt idx="9">
                  <c:v>8.3469999999999995</c:v>
                </c:pt>
                <c:pt idx="10">
                  <c:v>8.1969999999999992</c:v>
                </c:pt>
                <c:pt idx="11">
                  <c:v>8.2759999999999998</c:v>
                </c:pt>
                <c:pt idx="12">
                  <c:v>8.5060000000000002</c:v>
                </c:pt>
                <c:pt idx="13">
                  <c:v>8.4770000000000003</c:v>
                </c:pt>
                <c:pt idx="14">
                  <c:v>8.5229999999999997</c:v>
                </c:pt>
                <c:pt idx="15">
                  <c:v>8.5109999999999992</c:v>
                </c:pt>
                <c:pt idx="16">
                  <c:v>8.6479999999999997</c:v>
                </c:pt>
                <c:pt idx="17">
                  <c:v>8.6590000000000007</c:v>
                </c:pt>
                <c:pt idx="18">
                  <c:v>8.423</c:v>
                </c:pt>
                <c:pt idx="19">
                  <c:v>8.4009999999999998</c:v>
                </c:pt>
                <c:pt idx="20">
                  <c:v>8.4979999999999993</c:v>
                </c:pt>
                <c:pt idx="21">
                  <c:v>8.4077999999999999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5F8-4514-B76B-5DBAAC52FE2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pH控制最高值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cat>
            <c:numRef>
              <c:f>Sheet1!$A$2:$A$23</c:f>
              <c:numCache>
                <c:formatCode>m"月"d"日";@</c:formatCode>
                <c:ptCount val="22"/>
                <c:pt idx="0">
                  <c:v>43891</c:v>
                </c:pt>
                <c:pt idx="1">
                  <c:v>43893</c:v>
                </c:pt>
                <c:pt idx="2">
                  <c:v>43894</c:v>
                </c:pt>
                <c:pt idx="3">
                  <c:v>43895</c:v>
                </c:pt>
                <c:pt idx="4">
                  <c:v>43896</c:v>
                </c:pt>
                <c:pt idx="5">
                  <c:v>43899</c:v>
                </c:pt>
                <c:pt idx="6">
                  <c:v>43900</c:v>
                </c:pt>
                <c:pt idx="7">
                  <c:v>43901</c:v>
                </c:pt>
                <c:pt idx="8">
                  <c:v>43902</c:v>
                </c:pt>
                <c:pt idx="9">
                  <c:v>43903</c:v>
                </c:pt>
                <c:pt idx="10">
                  <c:v>43906</c:v>
                </c:pt>
                <c:pt idx="11">
                  <c:v>43907</c:v>
                </c:pt>
                <c:pt idx="12">
                  <c:v>43908</c:v>
                </c:pt>
                <c:pt idx="13">
                  <c:v>43909</c:v>
                </c:pt>
                <c:pt idx="14">
                  <c:v>43910</c:v>
                </c:pt>
                <c:pt idx="15">
                  <c:v>43913</c:v>
                </c:pt>
                <c:pt idx="16">
                  <c:v>43914</c:v>
                </c:pt>
                <c:pt idx="17">
                  <c:v>43915</c:v>
                </c:pt>
                <c:pt idx="18">
                  <c:v>43916</c:v>
                </c:pt>
                <c:pt idx="19">
                  <c:v>43917</c:v>
                </c:pt>
                <c:pt idx="20">
                  <c:v>43920</c:v>
                </c:pt>
                <c:pt idx="21">
                  <c:v>43921</c:v>
                </c:pt>
              </c:numCache>
            </c:numRef>
          </c:cat>
          <c:val>
            <c:numRef>
              <c:f>Sheet1!$C$2:$C$23</c:f>
              <c:numCache>
                <c:formatCode>General</c:formatCode>
                <c:ptCount val="22"/>
                <c:pt idx="0">
                  <c:v>9</c:v>
                </c:pt>
                <c:pt idx="1">
                  <c:v>9</c:v>
                </c:pt>
                <c:pt idx="2">
                  <c:v>9</c:v>
                </c:pt>
                <c:pt idx="3">
                  <c:v>9</c:v>
                </c:pt>
                <c:pt idx="4">
                  <c:v>9</c:v>
                </c:pt>
                <c:pt idx="5">
                  <c:v>9</c:v>
                </c:pt>
                <c:pt idx="6">
                  <c:v>9</c:v>
                </c:pt>
                <c:pt idx="7">
                  <c:v>9</c:v>
                </c:pt>
                <c:pt idx="8">
                  <c:v>9</c:v>
                </c:pt>
                <c:pt idx="9">
                  <c:v>9</c:v>
                </c:pt>
                <c:pt idx="10">
                  <c:v>9</c:v>
                </c:pt>
                <c:pt idx="11">
                  <c:v>9</c:v>
                </c:pt>
                <c:pt idx="12">
                  <c:v>9</c:v>
                </c:pt>
                <c:pt idx="13">
                  <c:v>9</c:v>
                </c:pt>
                <c:pt idx="14">
                  <c:v>9</c:v>
                </c:pt>
                <c:pt idx="15">
                  <c:v>9</c:v>
                </c:pt>
                <c:pt idx="16">
                  <c:v>9</c:v>
                </c:pt>
                <c:pt idx="17">
                  <c:v>9</c:v>
                </c:pt>
                <c:pt idx="18">
                  <c:v>9</c:v>
                </c:pt>
                <c:pt idx="19">
                  <c:v>9</c:v>
                </c:pt>
                <c:pt idx="20">
                  <c:v>9</c:v>
                </c:pt>
                <c:pt idx="21">
                  <c:v>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5F8-4514-B76B-5DBAAC52FE2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pH控制最低值</c:v>
                </c:pt>
              </c:strCache>
            </c:strRef>
          </c:tx>
          <c:spPr>
            <a:ln w="22225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9525">
                <a:solidFill>
                  <a:schemeClr val="accent3"/>
                </a:solidFill>
                <a:round/>
              </a:ln>
              <a:effectLst/>
            </c:spPr>
          </c:marker>
          <c:cat>
            <c:numRef>
              <c:f>Sheet1!$A$2:$A$23</c:f>
              <c:numCache>
                <c:formatCode>m"月"d"日";@</c:formatCode>
                <c:ptCount val="22"/>
                <c:pt idx="0">
                  <c:v>43891</c:v>
                </c:pt>
                <c:pt idx="1">
                  <c:v>43893</c:v>
                </c:pt>
                <c:pt idx="2">
                  <c:v>43894</c:v>
                </c:pt>
                <c:pt idx="3">
                  <c:v>43895</c:v>
                </c:pt>
                <c:pt idx="4">
                  <c:v>43896</c:v>
                </c:pt>
                <c:pt idx="5">
                  <c:v>43899</c:v>
                </c:pt>
                <c:pt idx="6">
                  <c:v>43900</c:v>
                </c:pt>
                <c:pt idx="7">
                  <c:v>43901</c:v>
                </c:pt>
                <c:pt idx="8">
                  <c:v>43902</c:v>
                </c:pt>
                <c:pt idx="9">
                  <c:v>43903</c:v>
                </c:pt>
                <c:pt idx="10">
                  <c:v>43906</c:v>
                </c:pt>
                <c:pt idx="11">
                  <c:v>43907</c:v>
                </c:pt>
                <c:pt idx="12">
                  <c:v>43908</c:v>
                </c:pt>
                <c:pt idx="13">
                  <c:v>43909</c:v>
                </c:pt>
                <c:pt idx="14">
                  <c:v>43910</c:v>
                </c:pt>
                <c:pt idx="15">
                  <c:v>43913</c:v>
                </c:pt>
                <c:pt idx="16">
                  <c:v>43914</c:v>
                </c:pt>
                <c:pt idx="17">
                  <c:v>43915</c:v>
                </c:pt>
                <c:pt idx="18">
                  <c:v>43916</c:v>
                </c:pt>
                <c:pt idx="19">
                  <c:v>43917</c:v>
                </c:pt>
                <c:pt idx="20">
                  <c:v>43920</c:v>
                </c:pt>
                <c:pt idx="21">
                  <c:v>43921</c:v>
                </c:pt>
              </c:numCache>
            </c:numRef>
          </c:cat>
          <c:val>
            <c:numRef>
              <c:f>Sheet1!$D$2:$D$23</c:f>
              <c:numCache>
                <c:formatCode>General</c:formatCode>
                <c:ptCount val="22"/>
                <c:pt idx="0">
                  <c:v>7</c:v>
                </c:pt>
                <c:pt idx="1">
                  <c:v>7</c:v>
                </c:pt>
                <c:pt idx="2">
                  <c:v>7</c:v>
                </c:pt>
                <c:pt idx="3">
                  <c:v>7</c:v>
                </c:pt>
                <c:pt idx="4">
                  <c:v>7</c:v>
                </c:pt>
                <c:pt idx="5">
                  <c:v>7</c:v>
                </c:pt>
                <c:pt idx="6">
                  <c:v>7</c:v>
                </c:pt>
                <c:pt idx="7">
                  <c:v>7</c:v>
                </c:pt>
                <c:pt idx="8">
                  <c:v>7</c:v>
                </c:pt>
                <c:pt idx="9">
                  <c:v>7</c:v>
                </c:pt>
                <c:pt idx="10">
                  <c:v>7</c:v>
                </c:pt>
                <c:pt idx="11">
                  <c:v>7</c:v>
                </c:pt>
                <c:pt idx="12">
                  <c:v>7</c:v>
                </c:pt>
                <c:pt idx="13">
                  <c:v>7</c:v>
                </c:pt>
                <c:pt idx="14">
                  <c:v>7</c:v>
                </c:pt>
                <c:pt idx="15">
                  <c:v>7</c:v>
                </c:pt>
                <c:pt idx="16">
                  <c:v>7</c:v>
                </c:pt>
                <c:pt idx="17">
                  <c:v>7</c:v>
                </c:pt>
                <c:pt idx="18">
                  <c:v>7</c:v>
                </c:pt>
                <c:pt idx="19">
                  <c:v>7</c:v>
                </c:pt>
                <c:pt idx="20">
                  <c:v>7</c:v>
                </c:pt>
                <c:pt idx="21">
                  <c:v>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A5F8-4514-B76B-5DBAAC52FE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6615936"/>
        <c:axId val="488134848"/>
      </c:lineChart>
      <c:dateAx>
        <c:axId val="3366159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/>
                  <a:t>日期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m&quot;月&quot;d&quot;日&quot;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88134848"/>
        <c:crosses val="autoZero"/>
        <c:auto val="1"/>
        <c:lblOffset val="100"/>
        <c:baseTimeUnit val="days"/>
        <c:majorUnit val="1"/>
        <c:majorTimeUnit val="days"/>
      </c:dateAx>
      <c:valAx>
        <c:axId val="488134848"/>
        <c:scaling>
          <c:orientation val="minMax"/>
          <c:max val="10"/>
          <c:min val="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pH</a:t>
                </a:r>
                <a:r>
                  <a:rPr lang="en-US" altLang="zh-CN" baseline="0"/>
                  <a:t> </a:t>
                </a:r>
                <a:endParaRPr lang="zh-CN" alt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6615936"/>
        <c:crosses val="autoZero"/>
        <c:crossBetween val="between"/>
        <c:majorUnit val="0.5"/>
        <c:minorUnit val="0.5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/>
          <a:lstStyle/>
          <a:p>
            <a:pPr>
              <a:defRPr/>
            </a:pPr>
            <a:r>
              <a:rPr lang="zh-CN" altLang="en-US" dirty="0"/>
              <a:t>海淡产水量变化趋势</a:t>
            </a:r>
            <a:r>
              <a:rPr lang="zh-CN" altLang="en-US" dirty="0" smtClean="0"/>
              <a:t>图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单位（</a:t>
            </a:r>
            <a:r>
              <a:rPr lang="en-US" altLang="zh-CN" dirty="0"/>
              <a:t>m³/h)</a:t>
            </a:r>
            <a:endParaRPr lang="zh-CN" dirty="0"/>
          </a:p>
        </c:rich>
      </c:tx>
      <c:overlay val="0"/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Sheet3!$A$1</c:f>
              <c:strCache>
                <c:ptCount val="1"/>
                <c:pt idx="0">
                  <c:v>日 期</c:v>
                </c:pt>
              </c:strCache>
            </c:strRef>
          </c:tx>
          <c:marker>
            <c:symbol val="none"/>
          </c:marker>
          <c:cat>
            <c:numRef>
              <c:f>Sheet3!$B$1:$K$1</c:f>
              <c:numCache>
                <c:formatCode>General</c:formatCode>
                <c:ptCount val="10"/>
                <c:pt idx="0">
                  <c:v>2019.6</c:v>
                </c:pt>
                <c:pt idx="1">
                  <c:v>2019.7</c:v>
                </c:pt>
                <c:pt idx="2">
                  <c:v>2019.8</c:v>
                </c:pt>
                <c:pt idx="3">
                  <c:v>2019.9</c:v>
                </c:pt>
                <c:pt idx="4" formatCode="0.00_ ">
                  <c:v>2019.1</c:v>
                </c:pt>
                <c:pt idx="5" formatCode="0.00_ ">
                  <c:v>2019.11</c:v>
                </c:pt>
                <c:pt idx="6" formatCode="0.00_ ">
                  <c:v>2019.12</c:v>
                </c:pt>
                <c:pt idx="7">
                  <c:v>2020.01</c:v>
                </c:pt>
                <c:pt idx="8">
                  <c:v>2020.02</c:v>
                </c:pt>
                <c:pt idx="9">
                  <c:v>2020.03</c:v>
                </c:pt>
              </c:numCache>
            </c:numRef>
          </c:cat>
          <c:val>
            <c:numRef>
              <c:f>Sheet3!$B$1:$K$1</c:f>
              <c:numCache>
                <c:formatCode>General</c:formatCode>
                <c:ptCount val="10"/>
                <c:pt idx="0">
                  <c:v>2019.6</c:v>
                </c:pt>
                <c:pt idx="1">
                  <c:v>2019.7</c:v>
                </c:pt>
                <c:pt idx="2">
                  <c:v>2019.8</c:v>
                </c:pt>
                <c:pt idx="3">
                  <c:v>2019.9</c:v>
                </c:pt>
                <c:pt idx="4" formatCode="0.00_ ">
                  <c:v>2019.1</c:v>
                </c:pt>
                <c:pt idx="5" formatCode="0.00_ ">
                  <c:v>2019.11</c:v>
                </c:pt>
                <c:pt idx="6" formatCode="0.00_ ">
                  <c:v>2019.12</c:v>
                </c:pt>
                <c:pt idx="7">
                  <c:v>2020.01</c:v>
                </c:pt>
                <c:pt idx="8">
                  <c:v>2020.02</c:v>
                </c:pt>
                <c:pt idx="9">
                  <c:v>2020.03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Sheet3!$A$2</c:f>
              <c:strCache>
                <c:ptCount val="1"/>
                <c:pt idx="0">
                  <c:v>海淡产水</c:v>
                </c:pt>
              </c:strCache>
            </c:strRef>
          </c:tx>
          <c:cat>
            <c:numRef>
              <c:f>Sheet3!$B$1:$K$1</c:f>
              <c:numCache>
                <c:formatCode>General</c:formatCode>
                <c:ptCount val="10"/>
                <c:pt idx="0">
                  <c:v>2019.6</c:v>
                </c:pt>
                <c:pt idx="1">
                  <c:v>2019.7</c:v>
                </c:pt>
                <c:pt idx="2">
                  <c:v>2019.8</c:v>
                </c:pt>
                <c:pt idx="3">
                  <c:v>2019.9</c:v>
                </c:pt>
                <c:pt idx="4" formatCode="0.00_ ">
                  <c:v>2019.1</c:v>
                </c:pt>
                <c:pt idx="5" formatCode="0.00_ ">
                  <c:v>2019.11</c:v>
                </c:pt>
                <c:pt idx="6" formatCode="0.00_ ">
                  <c:v>2019.12</c:v>
                </c:pt>
                <c:pt idx="7">
                  <c:v>2020.01</c:v>
                </c:pt>
                <c:pt idx="8">
                  <c:v>2020.02</c:v>
                </c:pt>
                <c:pt idx="9">
                  <c:v>2020.03</c:v>
                </c:pt>
              </c:numCache>
            </c:numRef>
          </c:cat>
          <c:val>
            <c:numRef>
              <c:f>Sheet3!$B$2:$K$2</c:f>
              <c:numCache>
                <c:formatCode>General</c:formatCode>
                <c:ptCount val="10"/>
                <c:pt idx="0">
                  <c:v>236247</c:v>
                </c:pt>
                <c:pt idx="1">
                  <c:v>154142.20000000007</c:v>
                </c:pt>
                <c:pt idx="2">
                  <c:v>154320.59999999998</c:v>
                </c:pt>
                <c:pt idx="3">
                  <c:v>162562.5</c:v>
                </c:pt>
                <c:pt idx="4">
                  <c:v>166286.09999999998</c:v>
                </c:pt>
                <c:pt idx="5">
                  <c:v>240187.30000000005</c:v>
                </c:pt>
                <c:pt idx="6">
                  <c:v>284171.8</c:v>
                </c:pt>
                <c:pt idx="7">
                  <c:v>224025.29999999981</c:v>
                </c:pt>
                <c:pt idx="8">
                  <c:v>176786.5</c:v>
                </c:pt>
                <c:pt idx="9">
                  <c:v>272162.90000000002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3681024"/>
        <c:axId val="338049216"/>
      </c:lineChart>
      <c:catAx>
        <c:axId val="383681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38049216"/>
        <c:crosses val="autoZero"/>
        <c:auto val="1"/>
        <c:lblAlgn val="ctr"/>
        <c:lblOffset val="100"/>
        <c:noMultiLvlLbl val="0"/>
      </c:catAx>
      <c:valAx>
        <c:axId val="33804921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83681024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zh-CN" altLang="en-US" dirty="0"/>
              <a:t>含盐外排污</a:t>
            </a:r>
            <a:r>
              <a:rPr lang="zh-CN" altLang="en-US" dirty="0" smtClean="0"/>
              <a:t>水单位</a:t>
            </a:r>
            <a:r>
              <a:rPr lang="zh-CN" altLang="en-US" dirty="0"/>
              <a:t>（</a:t>
            </a:r>
            <a:r>
              <a:rPr lang="en-US" altLang="zh-CN" dirty="0"/>
              <a:t>m³</a:t>
            </a:r>
            <a:r>
              <a:rPr lang="zh-CN" altLang="en-US" dirty="0"/>
              <a:t>）</a:t>
            </a:r>
          </a:p>
        </c:rich>
      </c:tx>
      <c:layout>
        <c:manualLayout>
          <c:xMode val="edge"/>
          <c:yMode val="edge"/>
          <c:x val="0.22213659121943147"/>
          <c:y val="2.5749993917324271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Sheet3!$A$4</c:f>
              <c:strCache>
                <c:ptCount val="1"/>
                <c:pt idx="0">
                  <c:v>含盐外排水</c:v>
                </c:pt>
              </c:strCache>
            </c:strRef>
          </c:tx>
          <c:marker>
            <c:spPr>
              <a:ln cap="rnd"/>
            </c:spPr>
          </c:marker>
          <c:cat>
            <c:numRef>
              <c:f>Sheet3!$B$1:$K$1</c:f>
              <c:numCache>
                <c:formatCode>General</c:formatCode>
                <c:ptCount val="10"/>
                <c:pt idx="0">
                  <c:v>2019.6</c:v>
                </c:pt>
                <c:pt idx="1">
                  <c:v>2019.7</c:v>
                </c:pt>
                <c:pt idx="2">
                  <c:v>2019.8</c:v>
                </c:pt>
                <c:pt idx="3">
                  <c:v>2019.9</c:v>
                </c:pt>
                <c:pt idx="4" formatCode="0.00_ ">
                  <c:v>2019.1</c:v>
                </c:pt>
                <c:pt idx="5" formatCode="0.00_ ">
                  <c:v>2019.11</c:v>
                </c:pt>
                <c:pt idx="6" formatCode="0.00_ ">
                  <c:v>2019.12</c:v>
                </c:pt>
                <c:pt idx="7">
                  <c:v>2020.01</c:v>
                </c:pt>
                <c:pt idx="8">
                  <c:v>2020.02</c:v>
                </c:pt>
                <c:pt idx="9">
                  <c:v>2020.03</c:v>
                </c:pt>
              </c:numCache>
            </c:numRef>
          </c:cat>
          <c:val>
            <c:numRef>
              <c:f>Sheet3!$B$4:$K$4</c:f>
              <c:numCache>
                <c:formatCode>General</c:formatCode>
                <c:ptCount val="10"/>
                <c:pt idx="0">
                  <c:v>35678.200000000012</c:v>
                </c:pt>
                <c:pt idx="1">
                  <c:v>35678.200000000012</c:v>
                </c:pt>
                <c:pt idx="2">
                  <c:v>87347.199999999983</c:v>
                </c:pt>
                <c:pt idx="3">
                  <c:v>113370.29999999999</c:v>
                </c:pt>
                <c:pt idx="4">
                  <c:v>122390</c:v>
                </c:pt>
                <c:pt idx="5">
                  <c:v>141001.20000000007</c:v>
                </c:pt>
                <c:pt idx="6">
                  <c:v>159518.1</c:v>
                </c:pt>
                <c:pt idx="7">
                  <c:v>116386.3</c:v>
                </c:pt>
                <c:pt idx="8">
                  <c:v>113743.7</c:v>
                </c:pt>
                <c:pt idx="9">
                  <c:v>91303.7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1114112"/>
        <c:axId val="338067456"/>
      </c:lineChart>
      <c:catAx>
        <c:axId val="361114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38067456"/>
        <c:crosses val="autoZero"/>
        <c:auto val="1"/>
        <c:lblAlgn val="ctr"/>
        <c:lblOffset val="100"/>
        <c:noMultiLvlLbl val="0"/>
      </c:catAx>
      <c:valAx>
        <c:axId val="3380674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111411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zh-CN" altLang="en-US"/>
              <a:t>含油回用污水单位（</a:t>
            </a:r>
            <a:r>
              <a:rPr lang="en-US" altLang="zh-CN"/>
              <a:t>m³</a:t>
            </a:r>
            <a:r>
              <a:rPr lang="zh-CN" altLang="en-US"/>
              <a:t>）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Sheet3!$A$5</c:f>
              <c:strCache>
                <c:ptCount val="1"/>
                <c:pt idx="0">
                  <c:v>含油回用水</c:v>
                </c:pt>
              </c:strCache>
            </c:strRef>
          </c:tx>
          <c:marker>
            <c:spPr>
              <a:ln cap="rnd"/>
            </c:spPr>
          </c:marker>
          <c:cat>
            <c:numRef>
              <c:f>Sheet3!$B$1:$K$1</c:f>
              <c:numCache>
                <c:formatCode>General</c:formatCode>
                <c:ptCount val="10"/>
                <c:pt idx="0">
                  <c:v>2019.6</c:v>
                </c:pt>
                <c:pt idx="1">
                  <c:v>2019.7</c:v>
                </c:pt>
                <c:pt idx="2">
                  <c:v>2019.8</c:v>
                </c:pt>
                <c:pt idx="3">
                  <c:v>2019.9</c:v>
                </c:pt>
                <c:pt idx="4" formatCode="0.00_ ">
                  <c:v>2019.1</c:v>
                </c:pt>
                <c:pt idx="5" formatCode="0.00_ ">
                  <c:v>2019.11</c:v>
                </c:pt>
                <c:pt idx="6" formatCode="0.00_ ">
                  <c:v>2019.12</c:v>
                </c:pt>
                <c:pt idx="7">
                  <c:v>2020.01</c:v>
                </c:pt>
                <c:pt idx="8">
                  <c:v>2020.02</c:v>
                </c:pt>
                <c:pt idx="9">
                  <c:v>2020.03</c:v>
                </c:pt>
              </c:numCache>
            </c:numRef>
          </c:cat>
          <c:val>
            <c:numRef>
              <c:f>Sheet3!$B$5:$K$5</c:f>
              <c:numCache>
                <c:formatCode>General</c:formatCode>
                <c:ptCount val="10"/>
                <c:pt idx="0">
                  <c:v>20082.300000000017</c:v>
                </c:pt>
                <c:pt idx="1">
                  <c:v>20082.300000000017</c:v>
                </c:pt>
                <c:pt idx="2">
                  <c:v>54610.5</c:v>
                </c:pt>
                <c:pt idx="3">
                  <c:v>73607.599999999977</c:v>
                </c:pt>
                <c:pt idx="4">
                  <c:v>91106</c:v>
                </c:pt>
                <c:pt idx="5">
                  <c:v>107118.20000000001</c:v>
                </c:pt>
                <c:pt idx="6">
                  <c:v>122074.2</c:v>
                </c:pt>
                <c:pt idx="7">
                  <c:v>136141</c:v>
                </c:pt>
                <c:pt idx="8">
                  <c:v>98878.3</c:v>
                </c:pt>
                <c:pt idx="9">
                  <c:v>110223.3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1114624"/>
        <c:axId val="338069184"/>
      </c:lineChart>
      <c:catAx>
        <c:axId val="3611146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38069184"/>
        <c:crosses val="autoZero"/>
        <c:auto val="1"/>
        <c:lblAlgn val="ctr"/>
        <c:lblOffset val="100"/>
        <c:noMultiLvlLbl val="0"/>
      </c:catAx>
      <c:valAx>
        <c:axId val="3380691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111462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3</a:t>
            </a:r>
            <a:r>
              <a:rPr lang="zh-CN" altLang="en-US"/>
              <a:t>月份湖水产水浊度</a:t>
            </a:r>
            <a:endParaRPr lang="zh-CN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浊度NTU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numRef>
              <c:f>Sheet1!$A$2:$A$17</c:f>
              <c:numCache>
                <c:formatCode>General</c:formatCode>
                <c:ptCount val="16"/>
                <c:pt idx="0">
                  <c:v>3.1</c:v>
                </c:pt>
                <c:pt idx="1">
                  <c:v>3.3</c:v>
                </c:pt>
                <c:pt idx="2">
                  <c:v>3.5</c:v>
                </c:pt>
                <c:pt idx="3">
                  <c:v>3.7</c:v>
                </c:pt>
                <c:pt idx="4">
                  <c:v>3.9</c:v>
                </c:pt>
                <c:pt idx="5">
                  <c:v>3.11</c:v>
                </c:pt>
                <c:pt idx="6">
                  <c:v>3.13</c:v>
                </c:pt>
                <c:pt idx="7">
                  <c:v>3.15</c:v>
                </c:pt>
                <c:pt idx="8">
                  <c:v>3.17</c:v>
                </c:pt>
                <c:pt idx="9">
                  <c:v>3.19</c:v>
                </c:pt>
                <c:pt idx="10">
                  <c:v>3.21</c:v>
                </c:pt>
                <c:pt idx="11">
                  <c:v>3.23</c:v>
                </c:pt>
                <c:pt idx="12">
                  <c:v>3.25</c:v>
                </c:pt>
                <c:pt idx="13">
                  <c:v>3.27</c:v>
                </c:pt>
                <c:pt idx="14">
                  <c:v>3.29</c:v>
                </c:pt>
                <c:pt idx="15">
                  <c:v>3.31</c:v>
                </c:pt>
              </c:numCache>
            </c:numRef>
          </c:cat>
          <c:val>
            <c:numRef>
              <c:f>Sheet1!$B$2:$B$17</c:f>
              <c:numCache>
                <c:formatCode>General</c:formatCode>
                <c:ptCount val="16"/>
                <c:pt idx="10">
                  <c:v>0.26700000000000002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D85-4EF0-9880-7CA73E3423E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控制指标NTU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cat>
            <c:numRef>
              <c:f>Sheet1!$A$2:$A$17</c:f>
              <c:numCache>
                <c:formatCode>General</c:formatCode>
                <c:ptCount val="16"/>
                <c:pt idx="0">
                  <c:v>3.1</c:v>
                </c:pt>
                <c:pt idx="1">
                  <c:v>3.3</c:v>
                </c:pt>
                <c:pt idx="2">
                  <c:v>3.5</c:v>
                </c:pt>
                <c:pt idx="3">
                  <c:v>3.7</c:v>
                </c:pt>
                <c:pt idx="4">
                  <c:v>3.9</c:v>
                </c:pt>
                <c:pt idx="5">
                  <c:v>3.11</c:v>
                </c:pt>
                <c:pt idx="6">
                  <c:v>3.13</c:v>
                </c:pt>
                <c:pt idx="7">
                  <c:v>3.15</c:v>
                </c:pt>
                <c:pt idx="8">
                  <c:v>3.17</c:v>
                </c:pt>
                <c:pt idx="9">
                  <c:v>3.19</c:v>
                </c:pt>
                <c:pt idx="10">
                  <c:v>3.21</c:v>
                </c:pt>
                <c:pt idx="11">
                  <c:v>3.23</c:v>
                </c:pt>
                <c:pt idx="12">
                  <c:v>3.25</c:v>
                </c:pt>
                <c:pt idx="13">
                  <c:v>3.27</c:v>
                </c:pt>
                <c:pt idx="14">
                  <c:v>3.29</c:v>
                </c:pt>
                <c:pt idx="15">
                  <c:v>3.31</c:v>
                </c:pt>
              </c:numCache>
            </c:numRef>
          </c:cat>
          <c:val>
            <c:numRef>
              <c:f>Sheet1!$C$2:$C$17</c:f>
              <c:numCache>
                <c:formatCode>General</c:formatCode>
                <c:ptCount val="16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  <c:pt idx="12">
                  <c:v>3</c:v>
                </c:pt>
                <c:pt idx="13">
                  <c:v>3</c:v>
                </c:pt>
                <c:pt idx="14">
                  <c:v>3</c:v>
                </c:pt>
                <c:pt idx="15">
                  <c:v>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D85-4EF0-9880-7CA73E3423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5757440"/>
        <c:axId val="338072064"/>
      </c:lineChart>
      <c:catAx>
        <c:axId val="3657574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/>
                  <a:t>日期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8072064"/>
        <c:crosses val="autoZero"/>
        <c:auto val="1"/>
        <c:lblAlgn val="ctr"/>
        <c:lblOffset val="100"/>
        <c:noMultiLvlLbl val="0"/>
      </c:catAx>
      <c:valAx>
        <c:axId val="33807206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/>
                  <a:t>浊度</a:t>
                </a:r>
              </a:p>
            </c:rich>
          </c:tx>
          <c:layout>
            <c:manualLayout>
              <c:xMode val="edge"/>
              <c:yMode val="edge"/>
              <c:x val="2.4078979051288224E-2"/>
              <c:y val="0.43624582530898809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5757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3</a:t>
            </a:r>
            <a:r>
              <a:rPr lang="zh-CN"/>
              <a:t>月份湖水产水总铁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总铁mg/L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numRef>
              <c:f>Sheet1!$A$2:$A$17</c:f>
              <c:numCache>
                <c:formatCode>General</c:formatCode>
                <c:ptCount val="16"/>
                <c:pt idx="0">
                  <c:v>3.1</c:v>
                </c:pt>
                <c:pt idx="1">
                  <c:v>3.3</c:v>
                </c:pt>
                <c:pt idx="2">
                  <c:v>3.5</c:v>
                </c:pt>
                <c:pt idx="3">
                  <c:v>3.7</c:v>
                </c:pt>
                <c:pt idx="4">
                  <c:v>3.9</c:v>
                </c:pt>
                <c:pt idx="5">
                  <c:v>3.11</c:v>
                </c:pt>
                <c:pt idx="6">
                  <c:v>3.13</c:v>
                </c:pt>
                <c:pt idx="7">
                  <c:v>3.15</c:v>
                </c:pt>
                <c:pt idx="8">
                  <c:v>3.17</c:v>
                </c:pt>
                <c:pt idx="9">
                  <c:v>3.19</c:v>
                </c:pt>
                <c:pt idx="10">
                  <c:v>3.21</c:v>
                </c:pt>
                <c:pt idx="11">
                  <c:v>3.23</c:v>
                </c:pt>
                <c:pt idx="12">
                  <c:v>3.25</c:v>
                </c:pt>
                <c:pt idx="13">
                  <c:v>3.27</c:v>
                </c:pt>
                <c:pt idx="14">
                  <c:v>3.29</c:v>
                </c:pt>
                <c:pt idx="15">
                  <c:v>3.31</c:v>
                </c:pt>
              </c:numCache>
            </c:numRef>
          </c:cat>
          <c:val>
            <c:numRef>
              <c:f>Sheet1!$B$2:$B$17</c:f>
              <c:numCache>
                <c:formatCode>General</c:formatCode>
                <c:ptCount val="16"/>
                <c:pt idx="10">
                  <c:v>0.12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D294-4B5A-B383-E96AA5645C6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控制指标mg/L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cat>
            <c:numRef>
              <c:f>Sheet1!$A$2:$A$17</c:f>
              <c:numCache>
                <c:formatCode>General</c:formatCode>
                <c:ptCount val="16"/>
                <c:pt idx="0">
                  <c:v>3.1</c:v>
                </c:pt>
                <c:pt idx="1">
                  <c:v>3.3</c:v>
                </c:pt>
                <c:pt idx="2">
                  <c:v>3.5</c:v>
                </c:pt>
                <c:pt idx="3">
                  <c:v>3.7</c:v>
                </c:pt>
                <c:pt idx="4">
                  <c:v>3.9</c:v>
                </c:pt>
                <c:pt idx="5">
                  <c:v>3.11</c:v>
                </c:pt>
                <c:pt idx="6">
                  <c:v>3.13</c:v>
                </c:pt>
                <c:pt idx="7">
                  <c:v>3.15</c:v>
                </c:pt>
                <c:pt idx="8">
                  <c:v>3.17</c:v>
                </c:pt>
                <c:pt idx="9">
                  <c:v>3.19</c:v>
                </c:pt>
                <c:pt idx="10">
                  <c:v>3.21</c:v>
                </c:pt>
                <c:pt idx="11">
                  <c:v>3.23</c:v>
                </c:pt>
                <c:pt idx="12">
                  <c:v>3.25</c:v>
                </c:pt>
                <c:pt idx="13">
                  <c:v>3.27</c:v>
                </c:pt>
                <c:pt idx="14">
                  <c:v>3.29</c:v>
                </c:pt>
                <c:pt idx="15">
                  <c:v>3.31</c:v>
                </c:pt>
              </c:numCache>
            </c:numRef>
          </c:cat>
          <c:val>
            <c:numRef>
              <c:f>Sheet1!$C$2:$C$17</c:f>
              <c:numCache>
                <c:formatCode>General</c:formatCode>
                <c:ptCount val="16"/>
                <c:pt idx="0">
                  <c:v>0.3</c:v>
                </c:pt>
                <c:pt idx="1">
                  <c:v>0.3</c:v>
                </c:pt>
                <c:pt idx="2">
                  <c:v>0.3</c:v>
                </c:pt>
                <c:pt idx="3">
                  <c:v>0.3</c:v>
                </c:pt>
                <c:pt idx="4">
                  <c:v>0.3</c:v>
                </c:pt>
                <c:pt idx="5">
                  <c:v>0.3</c:v>
                </c:pt>
                <c:pt idx="6">
                  <c:v>0.3</c:v>
                </c:pt>
                <c:pt idx="7">
                  <c:v>0.3</c:v>
                </c:pt>
                <c:pt idx="8">
                  <c:v>0.3</c:v>
                </c:pt>
                <c:pt idx="9">
                  <c:v>0.3</c:v>
                </c:pt>
                <c:pt idx="10">
                  <c:v>0.3</c:v>
                </c:pt>
                <c:pt idx="11">
                  <c:v>0.3</c:v>
                </c:pt>
                <c:pt idx="12">
                  <c:v>0.3</c:v>
                </c:pt>
                <c:pt idx="13">
                  <c:v>0.3</c:v>
                </c:pt>
                <c:pt idx="14">
                  <c:v>0.3</c:v>
                </c:pt>
                <c:pt idx="15">
                  <c:v>0.3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294-4B5A-B383-E96AA5645C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5758464"/>
        <c:axId val="338073792"/>
      </c:lineChart>
      <c:catAx>
        <c:axId val="3657584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/>
                  <a:t>日期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8073792"/>
        <c:crosses val="autoZero"/>
        <c:auto val="1"/>
        <c:lblAlgn val="ctr"/>
        <c:lblOffset val="100"/>
        <c:noMultiLvlLbl val="0"/>
      </c:catAx>
      <c:valAx>
        <c:axId val="3380737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/>
                  <a:t>总铁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5758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3</a:t>
            </a:r>
            <a:r>
              <a:rPr lang="zh-CN"/>
              <a:t>月份</a:t>
            </a:r>
            <a:r>
              <a:rPr lang="zh-CN" altLang="en-US"/>
              <a:t>循环水场循环水总硬度</a:t>
            </a:r>
            <a:endParaRPr lang="zh-CN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总硬度(mg/L)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numRef>
              <c:f>Sheet1!$A$2:$A$23</c:f>
              <c:numCache>
                <c:formatCode>m"月"d"日";@</c:formatCode>
                <c:ptCount val="22"/>
                <c:pt idx="0">
                  <c:v>43891</c:v>
                </c:pt>
                <c:pt idx="1">
                  <c:v>43893</c:v>
                </c:pt>
                <c:pt idx="2">
                  <c:v>43894</c:v>
                </c:pt>
                <c:pt idx="3">
                  <c:v>43895</c:v>
                </c:pt>
                <c:pt idx="4">
                  <c:v>43896</c:v>
                </c:pt>
                <c:pt idx="5">
                  <c:v>43899</c:v>
                </c:pt>
                <c:pt idx="6">
                  <c:v>43900</c:v>
                </c:pt>
                <c:pt idx="7">
                  <c:v>43901</c:v>
                </c:pt>
                <c:pt idx="8">
                  <c:v>43902</c:v>
                </c:pt>
                <c:pt idx="9">
                  <c:v>43903</c:v>
                </c:pt>
                <c:pt idx="10">
                  <c:v>43906</c:v>
                </c:pt>
                <c:pt idx="11">
                  <c:v>43907</c:v>
                </c:pt>
                <c:pt idx="12">
                  <c:v>43908</c:v>
                </c:pt>
                <c:pt idx="13">
                  <c:v>43909</c:v>
                </c:pt>
                <c:pt idx="14">
                  <c:v>43910</c:v>
                </c:pt>
                <c:pt idx="15">
                  <c:v>43913</c:v>
                </c:pt>
                <c:pt idx="16">
                  <c:v>43914</c:v>
                </c:pt>
                <c:pt idx="17">
                  <c:v>43915</c:v>
                </c:pt>
                <c:pt idx="18">
                  <c:v>43916</c:v>
                </c:pt>
                <c:pt idx="19">
                  <c:v>43917</c:v>
                </c:pt>
                <c:pt idx="20">
                  <c:v>43920</c:v>
                </c:pt>
                <c:pt idx="21">
                  <c:v>43921</c:v>
                </c:pt>
              </c:numCache>
            </c:numRef>
          </c:cat>
          <c:val>
            <c:numRef>
              <c:f>Sheet1!$B$2:$B$23</c:f>
              <c:numCache>
                <c:formatCode>0</c:formatCode>
                <c:ptCount val="22"/>
                <c:pt idx="0">
                  <c:v>151</c:v>
                </c:pt>
                <c:pt idx="1">
                  <c:v>145</c:v>
                </c:pt>
                <c:pt idx="2">
                  <c:v>170</c:v>
                </c:pt>
                <c:pt idx="3">
                  <c:v>161</c:v>
                </c:pt>
                <c:pt idx="4">
                  <c:v>162</c:v>
                </c:pt>
                <c:pt idx="5">
                  <c:v>150</c:v>
                </c:pt>
                <c:pt idx="6">
                  <c:v>148</c:v>
                </c:pt>
                <c:pt idx="7">
                  <c:v>154</c:v>
                </c:pt>
                <c:pt idx="8">
                  <c:v>162</c:v>
                </c:pt>
                <c:pt idx="9">
                  <c:v>166</c:v>
                </c:pt>
                <c:pt idx="10">
                  <c:v>133</c:v>
                </c:pt>
                <c:pt idx="11">
                  <c:v>146</c:v>
                </c:pt>
                <c:pt idx="12">
                  <c:v>134</c:v>
                </c:pt>
                <c:pt idx="13">
                  <c:v>147</c:v>
                </c:pt>
                <c:pt idx="14">
                  <c:v>154</c:v>
                </c:pt>
                <c:pt idx="15">
                  <c:v>208</c:v>
                </c:pt>
                <c:pt idx="16">
                  <c:v>204</c:v>
                </c:pt>
                <c:pt idx="17">
                  <c:v>208</c:v>
                </c:pt>
                <c:pt idx="18">
                  <c:v>214</c:v>
                </c:pt>
                <c:pt idx="19">
                  <c:v>209</c:v>
                </c:pt>
                <c:pt idx="20">
                  <c:v>215</c:v>
                </c:pt>
                <c:pt idx="21">
                  <c:v>214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B30-43E9-B982-DEB4DC950A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总硬度控制指标（mg/L)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cat>
            <c:numRef>
              <c:f>Sheet1!$A$2:$A$23</c:f>
              <c:numCache>
                <c:formatCode>m"月"d"日";@</c:formatCode>
                <c:ptCount val="22"/>
                <c:pt idx="0">
                  <c:v>43891</c:v>
                </c:pt>
                <c:pt idx="1">
                  <c:v>43893</c:v>
                </c:pt>
                <c:pt idx="2">
                  <c:v>43894</c:v>
                </c:pt>
                <c:pt idx="3">
                  <c:v>43895</c:v>
                </c:pt>
                <c:pt idx="4">
                  <c:v>43896</c:v>
                </c:pt>
                <c:pt idx="5">
                  <c:v>43899</c:v>
                </c:pt>
                <c:pt idx="6">
                  <c:v>43900</c:v>
                </c:pt>
                <c:pt idx="7">
                  <c:v>43901</c:v>
                </c:pt>
                <c:pt idx="8">
                  <c:v>43902</c:v>
                </c:pt>
                <c:pt idx="9">
                  <c:v>43903</c:v>
                </c:pt>
                <c:pt idx="10">
                  <c:v>43906</c:v>
                </c:pt>
                <c:pt idx="11">
                  <c:v>43907</c:v>
                </c:pt>
                <c:pt idx="12">
                  <c:v>43908</c:v>
                </c:pt>
                <c:pt idx="13">
                  <c:v>43909</c:v>
                </c:pt>
                <c:pt idx="14">
                  <c:v>43910</c:v>
                </c:pt>
                <c:pt idx="15">
                  <c:v>43913</c:v>
                </c:pt>
                <c:pt idx="16">
                  <c:v>43914</c:v>
                </c:pt>
                <c:pt idx="17">
                  <c:v>43915</c:v>
                </c:pt>
                <c:pt idx="18">
                  <c:v>43916</c:v>
                </c:pt>
                <c:pt idx="19">
                  <c:v>43917</c:v>
                </c:pt>
                <c:pt idx="20">
                  <c:v>43920</c:v>
                </c:pt>
                <c:pt idx="21">
                  <c:v>43921</c:v>
                </c:pt>
              </c:numCache>
            </c:numRef>
          </c:cat>
          <c:val>
            <c:numRef>
              <c:f>Sheet1!$C$2:$C$23</c:f>
              <c:numCache>
                <c:formatCode>General</c:formatCode>
                <c:ptCount val="22"/>
                <c:pt idx="0">
                  <c:v>1350</c:v>
                </c:pt>
                <c:pt idx="1">
                  <c:v>1350</c:v>
                </c:pt>
                <c:pt idx="2">
                  <c:v>1350</c:v>
                </c:pt>
                <c:pt idx="3">
                  <c:v>1350</c:v>
                </c:pt>
                <c:pt idx="4">
                  <c:v>1350</c:v>
                </c:pt>
                <c:pt idx="5">
                  <c:v>1350</c:v>
                </c:pt>
                <c:pt idx="6">
                  <c:v>1350</c:v>
                </c:pt>
                <c:pt idx="7">
                  <c:v>1350</c:v>
                </c:pt>
                <c:pt idx="8">
                  <c:v>1350</c:v>
                </c:pt>
                <c:pt idx="9">
                  <c:v>1350</c:v>
                </c:pt>
                <c:pt idx="10">
                  <c:v>1350</c:v>
                </c:pt>
                <c:pt idx="11">
                  <c:v>1350</c:v>
                </c:pt>
                <c:pt idx="12">
                  <c:v>1350</c:v>
                </c:pt>
                <c:pt idx="13">
                  <c:v>1350</c:v>
                </c:pt>
                <c:pt idx="14">
                  <c:v>1350</c:v>
                </c:pt>
                <c:pt idx="15">
                  <c:v>1350</c:v>
                </c:pt>
                <c:pt idx="16">
                  <c:v>1350</c:v>
                </c:pt>
                <c:pt idx="17">
                  <c:v>1350</c:v>
                </c:pt>
                <c:pt idx="18">
                  <c:v>1350</c:v>
                </c:pt>
                <c:pt idx="19">
                  <c:v>1350</c:v>
                </c:pt>
                <c:pt idx="20">
                  <c:v>1350</c:v>
                </c:pt>
                <c:pt idx="21">
                  <c:v>1350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B30-43E9-B982-DEB4DC950A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6613376"/>
        <c:axId val="335737920"/>
      </c:lineChart>
      <c:dateAx>
        <c:axId val="3366133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/>
                  <a:t>日期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m&quot;月&quot;d&quot;日&quot;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5737920"/>
        <c:crosses val="autoZero"/>
        <c:auto val="1"/>
        <c:lblOffset val="100"/>
        <c:baseTimeUnit val="days"/>
        <c:majorUnit val="1"/>
        <c:majorTimeUnit val="days"/>
      </c:dateAx>
      <c:valAx>
        <c:axId val="335737920"/>
        <c:scaling>
          <c:orientation val="minMax"/>
          <c:max val="1400"/>
          <c:min val="5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baseline="0"/>
                  <a:t>总硬度</a:t>
                </a:r>
                <a:r>
                  <a:rPr lang="en-US" altLang="zh-CN" baseline="0"/>
                  <a:t> </a:t>
                </a:r>
                <a:endParaRPr lang="zh-CN" alt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6613376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3</a:t>
            </a:r>
            <a:r>
              <a:rPr lang="zh-CN"/>
              <a:t>月份</a:t>
            </a:r>
            <a:r>
              <a:rPr lang="zh-CN" altLang="en-US"/>
              <a:t>含盐污水外排氨氮</a:t>
            </a:r>
            <a:endParaRPr lang="zh-CN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氨氮（mg/L)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numRef>
              <c:f>Sheet1!$A$2:$A$32</c:f>
              <c:numCache>
                <c:formatCode>m"月"d"日";@</c:formatCode>
                <c:ptCount val="31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  <c:pt idx="29">
                  <c:v>43920</c:v>
                </c:pt>
                <c:pt idx="30">
                  <c:v>43921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0.02</c:v>
                </c:pt>
                <c:pt idx="1">
                  <c:v>0.04</c:v>
                </c:pt>
                <c:pt idx="2">
                  <c:v>0.21</c:v>
                </c:pt>
                <c:pt idx="3">
                  <c:v>0.45</c:v>
                </c:pt>
                <c:pt idx="4">
                  <c:v>0.13</c:v>
                </c:pt>
                <c:pt idx="5">
                  <c:v>0</c:v>
                </c:pt>
                <c:pt idx="6">
                  <c:v>0.51</c:v>
                </c:pt>
                <c:pt idx="7">
                  <c:v>0</c:v>
                </c:pt>
                <c:pt idx="8">
                  <c:v>0.03</c:v>
                </c:pt>
                <c:pt idx="9">
                  <c:v>0.37</c:v>
                </c:pt>
                <c:pt idx="10">
                  <c:v>0.08</c:v>
                </c:pt>
                <c:pt idx="11">
                  <c:v>0.02</c:v>
                </c:pt>
                <c:pt idx="12">
                  <c:v>0</c:v>
                </c:pt>
                <c:pt idx="13">
                  <c:v>0.64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0.1</c:v>
                </c:pt>
                <c:pt idx="18">
                  <c:v>0.11</c:v>
                </c:pt>
                <c:pt idx="19">
                  <c:v>0.26</c:v>
                </c:pt>
                <c:pt idx="20">
                  <c:v>0</c:v>
                </c:pt>
                <c:pt idx="21">
                  <c:v>0</c:v>
                </c:pt>
                <c:pt idx="22">
                  <c:v>0.2</c:v>
                </c:pt>
                <c:pt idx="23">
                  <c:v>0</c:v>
                </c:pt>
                <c:pt idx="24">
                  <c:v>0.06</c:v>
                </c:pt>
                <c:pt idx="25">
                  <c:v>0.9</c:v>
                </c:pt>
                <c:pt idx="26">
                  <c:v>0.61</c:v>
                </c:pt>
                <c:pt idx="27">
                  <c:v>0.15</c:v>
                </c:pt>
                <c:pt idx="28">
                  <c:v>0</c:v>
                </c:pt>
                <c:pt idx="29">
                  <c:v>0.04</c:v>
                </c:pt>
                <c:pt idx="30">
                  <c:v>0.31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726-4E21-993B-DD3C3ACA15F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氨氮控制指标（mg/L)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cat>
            <c:numRef>
              <c:f>Sheet1!$A$2:$A$32</c:f>
              <c:numCache>
                <c:formatCode>m"月"d"日";@</c:formatCode>
                <c:ptCount val="31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  <c:pt idx="29">
                  <c:v>43920</c:v>
                </c:pt>
                <c:pt idx="30">
                  <c:v>43921</c:v>
                </c:pt>
              </c:numCache>
            </c:numRef>
          </c:cat>
          <c:val>
            <c:numRef>
              <c:f>Sheet1!$C$2:$C$32</c:f>
              <c:numCache>
                <c:formatCode>General</c:formatCode>
                <c:ptCount val="31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  <c:pt idx="14">
                  <c:v>20</c:v>
                </c:pt>
                <c:pt idx="15">
                  <c:v>20</c:v>
                </c:pt>
                <c:pt idx="16">
                  <c:v>20</c:v>
                </c:pt>
                <c:pt idx="17">
                  <c:v>20</c:v>
                </c:pt>
                <c:pt idx="18">
                  <c:v>20</c:v>
                </c:pt>
                <c:pt idx="19">
                  <c:v>20</c:v>
                </c:pt>
                <c:pt idx="20">
                  <c:v>20</c:v>
                </c:pt>
                <c:pt idx="21">
                  <c:v>20</c:v>
                </c:pt>
                <c:pt idx="22">
                  <c:v>20</c:v>
                </c:pt>
                <c:pt idx="23">
                  <c:v>20</c:v>
                </c:pt>
                <c:pt idx="24">
                  <c:v>20</c:v>
                </c:pt>
                <c:pt idx="25">
                  <c:v>20</c:v>
                </c:pt>
                <c:pt idx="26">
                  <c:v>20</c:v>
                </c:pt>
                <c:pt idx="27">
                  <c:v>20</c:v>
                </c:pt>
                <c:pt idx="28">
                  <c:v>20</c:v>
                </c:pt>
                <c:pt idx="29">
                  <c:v>20</c:v>
                </c:pt>
                <c:pt idx="30">
                  <c:v>20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9726-4E21-993B-DD3C3ACA15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7225728"/>
        <c:axId val="276663104"/>
      </c:lineChart>
      <c:dateAx>
        <c:axId val="3372257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/>
                  <a:t>日期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m&quot;月&quot;d&quot;日&quot;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6663104"/>
        <c:crosses val="autoZero"/>
        <c:auto val="1"/>
        <c:lblOffset val="100"/>
        <c:baseTimeUnit val="days"/>
        <c:majorUnit val="1"/>
        <c:majorTimeUnit val="days"/>
      </c:dateAx>
      <c:valAx>
        <c:axId val="276663104"/>
        <c:scaling>
          <c:orientation val="minMax"/>
          <c:max val="3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baseline="0"/>
                  <a:t>氨氮</a:t>
                </a:r>
                <a:r>
                  <a:rPr lang="en-US" altLang="zh-CN" baseline="0"/>
                  <a:t> </a:t>
                </a:r>
                <a:endParaRPr lang="zh-CN" alt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7225728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3</a:t>
            </a:r>
            <a:r>
              <a:rPr lang="zh-CN"/>
              <a:t>月份</a:t>
            </a:r>
            <a:r>
              <a:rPr lang="zh-CN" altLang="en-US"/>
              <a:t>含盐污水外排</a:t>
            </a:r>
            <a:r>
              <a:rPr lang="en-US" altLang="zh-CN"/>
              <a:t>pH</a:t>
            </a:r>
            <a:endParaRPr lang="zh-CN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pH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numRef>
              <c:f>Sheet1!$A$2:$A$30</c:f>
              <c:numCache>
                <c:formatCode>m"月"d"日";@</c:formatCode>
                <c:ptCount val="29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</c:numCache>
            </c:numRef>
          </c:cat>
          <c:val>
            <c:numRef>
              <c:f>Sheet1!$B$2:$B$30</c:f>
              <c:numCache>
                <c:formatCode>General</c:formatCode>
                <c:ptCount val="29"/>
                <c:pt idx="0">
                  <c:v>8.81</c:v>
                </c:pt>
                <c:pt idx="1">
                  <c:v>8.24</c:v>
                </c:pt>
                <c:pt idx="2">
                  <c:v>8.24</c:v>
                </c:pt>
                <c:pt idx="3">
                  <c:v>8.19</c:v>
                </c:pt>
                <c:pt idx="4">
                  <c:v>8.3699999999999992</c:v>
                </c:pt>
                <c:pt idx="5">
                  <c:v>8.35</c:v>
                </c:pt>
                <c:pt idx="6">
                  <c:v>8.26</c:v>
                </c:pt>
                <c:pt idx="7">
                  <c:v>8.0299999999999994</c:v>
                </c:pt>
                <c:pt idx="8">
                  <c:v>8.2799999999999994</c:v>
                </c:pt>
                <c:pt idx="9">
                  <c:v>8.1199999999999992</c:v>
                </c:pt>
                <c:pt idx="10">
                  <c:v>8.2799999999999994</c:v>
                </c:pt>
                <c:pt idx="11">
                  <c:v>8.25</c:v>
                </c:pt>
                <c:pt idx="12">
                  <c:v>8.2100000000000009</c:v>
                </c:pt>
                <c:pt idx="13">
                  <c:v>8.7799999999999994</c:v>
                </c:pt>
                <c:pt idx="14">
                  <c:v>8.06</c:v>
                </c:pt>
                <c:pt idx="15">
                  <c:v>8.43</c:v>
                </c:pt>
                <c:pt idx="16">
                  <c:v>8.39</c:v>
                </c:pt>
                <c:pt idx="17">
                  <c:v>8.1999999999999993</c:v>
                </c:pt>
                <c:pt idx="18">
                  <c:v>8.16</c:v>
                </c:pt>
                <c:pt idx="19">
                  <c:v>8.32</c:v>
                </c:pt>
                <c:pt idx="20">
                  <c:v>8.31</c:v>
                </c:pt>
                <c:pt idx="21">
                  <c:v>8.59</c:v>
                </c:pt>
                <c:pt idx="22">
                  <c:v>8.39</c:v>
                </c:pt>
                <c:pt idx="23">
                  <c:v>8.2100000000000009</c:v>
                </c:pt>
                <c:pt idx="24">
                  <c:v>8.14</c:v>
                </c:pt>
                <c:pt idx="25">
                  <c:v>8.3000000000000007</c:v>
                </c:pt>
                <c:pt idx="26">
                  <c:v>8.26</c:v>
                </c:pt>
                <c:pt idx="27">
                  <c:v>7.6</c:v>
                </c:pt>
                <c:pt idx="28">
                  <c:v>8.2899999999999991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D616-4CA4-AE53-7EDA0DD2375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pH控制最小值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cat>
            <c:numRef>
              <c:f>Sheet1!$A$2:$A$30</c:f>
              <c:numCache>
                <c:formatCode>m"月"d"日";@</c:formatCode>
                <c:ptCount val="29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</c:numCache>
            </c:numRef>
          </c:cat>
          <c:val>
            <c:numRef>
              <c:f>Sheet1!$C$2:$C$30</c:f>
              <c:numCache>
                <c:formatCode>General</c:formatCode>
                <c:ptCount val="29"/>
                <c:pt idx="0">
                  <c:v>6</c:v>
                </c:pt>
                <c:pt idx="1">
                  <c:v>6</c:v>
                </c:pt>
                <c:pt idx="2">
                  <c:v>6</c:v>
                </c:pt>
                <c:pt idx="3">
                  <c:v>6</c:v>
                </c:pt>
                <c:pt idx="4">
                  <c:v>6</c:v>
                </c:pt>
                <c:pt idx="5">
                  <c:v>6</c:v>
                </c:pt>
                <c:pt idx="6">
                  <c:v>6</c:v>
                </c:pt>
                <c:pt idx="7">
                  <c:v>6</c:v>
                </c:pt>
                <c:pt idx="8">
                  <c:v>6</c:v>
                </c:pt>
                <c:pt idx="9">
                  <c:v>6</c:v>
                </c:pt>
                <c:pt idx="10">
                  <c:v>6</c:v>
                </c:pt>
                <c:pt idx="11">
                  <c:v>6</c:v>
                </c:pt>
                <c:pt idx="12">
                  <c:v>6</c:v>
                </c:pt>
                <c:pt idx="13">
                  <c:v>6</c:v>
                </c:pt>
                <c:pt idx="14">
                  <c:v>6</c:v>
                </c:pt>
                <c:pt idx="15">
                  <c:v>6</c:v>
                </c:pt>
                <c:pt idx="16">
                  <c:v>6</c:v>
                </c:pt>
                <c:pt idx="17">
                  <c:v>6</c:v>
                </c:pt>
                <c:pt idx="18">
                  <c:v>6</c:v>
                </c:pt>
                <c:pt idx="19">
                  <c:v>6</c:v>
                </c:pt>
                <c:pt idx="20">
                  <c:v>6</c:v>
                </c:pt>
                <c:pt idx="21">
                  <c:v>6</c:v>
                </c:pt>
                <c:pt idx="22">
                  <c:v>6</c:v>
                </c:pt>
                <c:pt idx="23">
                  <c:v>6</c:v>
                </c:pt>
                <c:pt idx="24">
                  <c:v>6</c:v>
                </c:pt>
                <c:pt idx="25">
                  <c:v>6</c:v>
                </c:pt>
                <c:pt idx="26">
                  <c:v>6</c:v>
                </c:pt>
                <c:pt idx="27">
                  <c:v>6</c:v>
                </c:pt>
                <c:pt idx="28">
                  <c:v>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616-4CA4-AE53-7EDA0DD2375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pH控制最大值</c:v>
                </c:pt>
              </c:strCache>
            </c:strRef>
          </c:tx>
          <c:spPr>
            <a:ln w="22225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9525">
                <a:solidFill>
                  <a:schemeClr val="accent3"/>
                </a:solidFill>
                <a:round/>
              </a:ln>
              <a:effectLst/>
            </c:spPr>
          </c:marker>
          <c:cat>
            <c:numRef>
              <c:f>Sheet1!$A$2:$A$30</c:f>
              <c:numCache>
                <c:formatCode>m"月"d"日";@</c:formatCode>
                <c:ptCount val="29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</c:numCache>
            </c:numRef>
          </c:cat>
          <c:val>
            <c:numRef>
              <c:f>Sheet1!$D$2:$D$30</c:f>
              <c:numCache>
                <c:formatCode>General</c:formatCode>
                <c:ptCount val="29"/>
                <c:pt idx="0">
                  <c:v>9</c:v>
                </c:pt>
                <c:pt idx="1">
                  <c:v>9</c:v>
                </c:pt>
                <c:pt idx="2">
                  <c:v>9</c:v>
                </c:pt>
                <c:pt idx="3">
                  <c:v>9</c:v>
                </c:pt>
                <c:pt idx="4">
                  <c:v>9</c:v>
                </c:pt>
                <c:pt idx="5">
                  <c:v>9</c:v>
                </c:pt>
                <c:pt idx="6">
                  <c:v>9</c:v>
                </c:pt>
                <c:pt idx="7">
                  <c:v>9</c:v>
                </c:pt>
                <c:pt idx="8">
                  <c:v>9</c:v>
                </c:pt>
                <c:pt idx="9">
                  <c:v>9</c:v>
                </c:pt>
                <c:pt idx="10">
                  <c:v>9</c:v>
                </c:pt>
                <c:pt idx="11">
                  <c:v>9</c:v>
                </c:pt>
                <c:pt idx="12">
                  <c:v>9</c:v>
                </c:pt>
                <c:pt idx="13">
                  <c:v>9</c:v>
                </c:pt>
                <c:pt idx="14">
                  <c:v>9</c:v>
                </c:pt>
                <c:pt idx="15">
                  <c:v>9</c:v>
                </c:pt>
                <c:pt idx="16">
                  <c:v>9</c:v>
                </c:pt>
                <c:pt idx="17">
                  <c:v>9</c:v>
                </c:pt>
                <c:pt idx="18">
                  <c:v>9</c:v>
                </c:pt>
                <c:pt idx="19">
                  <c:v>9</c:v>
                </c:pt>
                <c:pt idx="20">
                  <c:v>9</c:v>
                </c:pt>
                <c:pt idx="21">
                  <c:v>9</c:v>
                </c:pt>
                <c:pt idx="22">
                  <c:v>9</c:v>
                </c:pt>
                <c:pt idx="23">
                  <c:v>9</c:v>
                </c:pt>
                <c:pt idx="24">
                  <c:v>9</c:v>
                </c:pt>
                <c:pt idx="25">
                  <c:v>9</c:v>
                </c:pt>
                <c:pt idx="26">
                  <c:v>9</c:v>
                </c:pt>
                <c:pt idx="27">
                  <c:v>9</c:v>
                </c:pt>
                <c:pt idx="28">
                  <c:v>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D616-4CA4-AE53-7EDA0DD237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7349120"/>
        <c:axId val="276667136"/>
      </c:lineChart>
      <c:dateAx>
        <c:axId val="3373491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/>
                  <a:t>日期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m&quot;月&quot;d&quot;日&quot;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6667136"/>
        <c:crosses val="autoZero"/>
        <c:auto val="1"/>
        <c:lblOffset val="100"/>
        <c:baseTimeUnit val="days"/>
        <c:majorUnit val="1"/>
        <c:majorTimeUnit val="days"/>
      </c:dateAx>
      <c:valAx>
        <c:axId val="276667136"/>
        <c:scaling>
          <c:orientation val="minMax"/>
          <c:max val="10"/>
          <c:min val="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baseline="0"/>
                  <a:t>pH </a:t>
                </a:r>
                <a:endParaRPr lang="zh-CN" alt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734912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3</a:t>
            </a:r>
            <a:r>
              <a:rPr lang="zh-CN"/>
              <a:t>月份</a:t>
            </a:r>
            <a:r>
              <a:rPr lang="zh-CN" altLang="en-US"/>
              <a:t>含盐污水外排</a:t>
            </a:r>
            <a:r>
              <a:rPr lang="en-US" altLang="zh-CN"/>
              <a:t>COD</a:t>
            </a:r>
            <a:endParaRPr lang="zh-CN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COD（mg/L)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numRef>
              <c:f>Sheet1!$A$2:$A$32</c:f>
              <c:numCache>
                <c:formatCode>m"月"d"日";@</c:formatCode>
                <c:ptCount val="31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  <c:pt idx="29">
                  <c:v>43920</c:v>
                </c:pt>
                <c:pt idx="30">
                  <c:v>43921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40</c:v>
                </c:pt>
                <c:pt idx="1">
                  <c:v>30</c:v>
                </c:pt>
                <c:pt idx="2">
                  <c:v>36</c:v>
                </c:pt>
                <c:pt idx="3">
                  <c:v>30</c:v>
                </c:pt>
                <c:pt idx="4">
                  <c:v>40</c:v>
                </c:pt>
                <c:pt idx="5">
                  <c:v>0</c:v>
                </c:pt>
                <c:pt idx="6">
                  <c:v>11</c:v>
                </c:pt>
                <c:pt idx="7">
                  <c:v>19</c:v>
                </c:pt>
                <c:pt idx="8">
                  <c:v>25</c:v>
                </c:pt>
                <c:pt idx="9">
                  <c:v>11</c:v>
                </c:pt>
                <c:pt idx="10">
                  <c:v>0</c:v>
                </c:pt>
                <c:pt idx="11">
                  <c:v>20</c:v>
                </c:pt>
                <c:pt idx="12">
                  <c:v>20</c:v>
                </c:pt>
                <c:pt idx="13">
                  <c:v>25</c:v>
                </c:pt>
                <c:pt idx="14">
                  <c:v>0</c:v>
                </c:pt>
                <c:pt idx="15">
                  <c:v>0</c:v>
                </c:pt>
                <c:pt idx="16">
                  <c:v>17</c:v>
                </c:pt>
                <c:pt idx="17">
                  <c:v>24</c:v>
                </c:pt>
                <c:pt idx="18">
                  <c:v>12</c:v>
                </c:pt>
                <c:pt idx="19">
                  <c:v>0</c:v>
                </c:pt>
                <c:pt idx="20">
                  <c:v>0</c:v>
                </c:pt>
                <c:pt idx="21">
                  <c:v>19</c:v>
                </c:pt>
                <c:pt idx="22">
                  <c:v>13</c:v>
                </c:pt>
                <c:pt idx="23">
                  <c:v>0</c:v>
                </c:pt>
                <c:pt idx="24">
                  <c:v>0</c:v>
                </c:pt>
                <c:pt idx="25">
                  <c:v>12</c:v>
                </c:pt>
                <c:pt idx="26">
                  <c:v>17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B58-41FF-93FB-93899DC17D7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COD控制指标（mg/L)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cat>
            <c:numRef>
              <c:f>Sheet1!$A$2:$A$32</c:f>
              <c:numCache>
                <c:formatCode>m"月"d"日";@</c:formatCode>
                <c:ptCount val="31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  <c:pt idx="29">
                  <c:v>43920</c:v>
                </c:pt>
                <c:pt idx="30">
                  <c:v>43921</c:v>
                </c:pt>
              </c:numCache>
            </c:numRef>
          </c:cat>
          <c:val>
            <c:numRef>
              <c:f>Sheet1!$C$2:$C$32</c:f>
              <c:numCache>
                <c:formatCode>General</c:formatCode>
                <c:ptCount val="31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100</c:v>
                </c:pt>
                <c:pt idx="18">
                  <c:v>100</c:v>
                </c:pt>
                <c:pt idx="19">
                  <c:v>100</c:v>
                </c:pt>
                <c:pt idx="20">
                  <c:v>100</c:v>
                </c:pt>
                <c:pt idx="21">
                  <c:v>100</c:v>
                </c:pt>
                <c:pt idx="22">
                  <c:v>100</c:v>
                </c:pt>
                <c:pt idx="23">
                  <c:v>100</c:v>
                </c:pt>
                <c:pt idx="24">
                  <c:v>100</c:v>
                </c:pt>
                <c:pt idx="25">
                  <c:v>100</c:v>
                </c:pt>
                <c:pt idx="26">
                  <c:v>100</c:v>
                </c:pt>
                <c:pt idx="27">
                  <c:v>100</c:v>
                </c:pt>
                <c:pt idx="28">
                  <c:v>100</c:v>
                </c:pt>
                <c:pt idx="29">
                  <c:v>100</c:v>
                </c:pt>
                <c:pt idx="30">
                  <c:v>100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B58-41FF-93FB-93899DC17D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7350144"/>
        <c:axId val="337691200"/>
      </c:lineChart>
      <c:dateAx>
        <c:axId val="3373501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/>
                  <a:t>日期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m&quot;月&quot;d&quot;日&quot;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7691200"/>
        <c:crosses val="autoZero"/>
        <c:auto val="1"/>
        <c:lblOffset val="100"/>
        <c:baseTimeUnit val="days"/>
        <c:majorUnit val="1"/>
        <c:majorTimeUnit val="days"/>
      </c:dateAx>
      <c:valAx>
        <c:axId val="337691200"/>
        <c:scaling>
          <c:orientation val="minMax"/>
          <c:max val="13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baseline="0"/>
                  <a:t>COD </a:t>
                </a:r>
                <a:endParaRPr lang="zh-CN" alt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7350144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3</a:t>
            </a:r>
            <a:r>
              <a:rPr lang="zh-CN"/>
              <a:t>月份</a:t>
            </a:r>
            <a:r>
              <a:rPr lang="zh-CN" altLang="en-US"/>
              <a:t>含盐污水外排油含量</a:t>
            </a:r>
            <a:endParaRPr lang="zh-CN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油含量（mg/L)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numRef>
              <c:f>Sheet1!$A$2:$A$32</c:f>
              <c:numCache>
                <c:formatCode>m"月"d"日";@</c:formatCode>
                <c:ptCount val="31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  <c:pt idx="29">
                  <c:v>43920</c:v>
                </c:pt>
                <c:pt idx="30">
                  <c:v>43921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0.95</c:v>
                </c:pt>
                <c:pt idx="1">
                  <c:v>0.82</c:v>
                </c:pt>
                <c:pt idx="2">
                  <c:v>0.83</c:v>
                </c:pt>
                <c:pt idx="3">
                  <c:v>0.69</c:v>
                </c:pt>
                <c:pt idx="4">
                  <c:v>0.43</c:v>
                </c:pt>
                <c:pt idx="5">
                  <c:v>3.82</c:v>
                </c:pt>
                <c:pt idx="6">
                  <c:v>3.55</c:v>
                </c:pt>
                <c:pt idx="7">
                  <c:v>0.35</c:v>
                </c:pt>
                <c:pt idx="8">
                  <c:v>0.62</c:v>
                </c:pt>
                <c:pt idx="9">
                  <c:v>1.06</c:v>
                </c:pt>
                <c:pt idx="10">
                  <c:v>0.54</c:v>
                </c:pt>
                <c:pt idx="11">
                  <c:v>0.62</c:v>
                </c:pt>
                <c:pt idx="12">
                  <c:v>0.69</c:v>
                </c:pt>
                <c:pt idx="13">
                  <c:v>1.02</c:v>
                </c:pt>
                <c:pt idx="14">
                  <c:v>0.45</c:v>
                </c:pt>
                <c:pt idx="15">
                  <c:v>0.63</c:v>
                </c:pt>
                <c:pt idx="16">
                  <c:v>0.28000000000000003</c:v>
                </c:pt>
                <c:pt idx="17">
                  <c:v>0.2</c:v>
                </c:pt>
                <c:pt idx="18">
                  <c:v>0.42</c:v>
                </c:pt>
                <c:pt idx="19">
                  <c:v>0.75</c:v>
                </c:pt>
                <c:pt idx="20">
                  <c:v>1.27</c:v>
                </c:pt>
                <c:pt idx="21">
                  <c:v>1.44</c:v>
                </c:pt>
                <c:pt idx="22">
                  <c:v>0.68</c:v>
                </c:pt>
                <c:pt idx="23">
                  <c:v>0.37</c:v>
                </c:pt>
                <c:pt idx="24">
                  <c:v>1.67</c:v>
                </c:pt>
                <c:pt idx="25">
                  <c:v>0.56999999999999995</c:v>
                </c:pt>
                <c:pt idx="26">
                  <c:v>0.57999999999999996</c:v>
                </c:pt>
                <c:pt idx="27">
                  <c:v>0.74</c:v>
                </c:pt>
                <c:pt idx="28">
                  <c:v>0.5</c:v>
                </c:pt>
                <c:pt idx="29">
                  <c:v>0.56000000000000005</c:v>
                </c:pt>
                <c:pt idx="30">
                  <c:v>0.46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3EB-4FDB-AE41-FB7C95C80E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油含量控制指标（mg/L)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cat>
            <c:numRef>
              <c:f>Sheet1!$A$2:$A$32</c:f>
              <c:numCache>
                <c:formatCode>m"月"d"日";@</c:formatCode>
                <c:ptCount val="31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  <c:pt idx="29">
                  <c:v>43920</c:v>
                </c:pt>
                <c:pt idx="30">
                  <c:v>43921</c:v>
                </c:pt>
              </c:numCache>
            </c:numRef>
          </c:cat>
          <c:val>
            <c:numRef>
              <c:f>Sheet1!$C$2:$C$32</c:f>
              <c:numCache>
                <c:formatCode>General</c:formatCode>
                <c:ptCount val="31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  <c:pt idx="12">
                  <c:v>3</c:v>
                </c:pt>
                <c:pt idx="13">
                  <c:v>3</c:v>
                </c:pt>
                <c:pt idx="14">
                  <c:v>3</c:v>
                </c:pt>
                <c:pt idx="15">
                  <c:v>3</c:v>
                </c:pt>
                <c:pt idx="16">
                  <c:v>3</c:v>
                </c:pt>
                <c:pt idx="17">
                  <c:v>3</c:v>
                </c:pt>
                <c:pt idx="18">
                  <c:v>3</c:v>
                </c:pt>
                <c:pt idx="19">
                  <c:v>3</c:v>
                </c:pt>
                <c:pt idx="20">
                  <c:v>3</c:v>
                </c:pt>
                <c:pt idx="21">
                  <c:v>3</c:v>
                </c:pt>
                <c:pt idx="22">
                  <c:v>3</c:v>
                </c:pt>
                <c:pt idx="23">
                  <c:v>3</c:v>
                </c:pt>
                <c:pt idx="24">
                  <c:v>3</c:v>
                </c:pt>
                <c:pt idx="25">
                  <c:v>3</c:v>
                </c:pt>
                <c:pt idx="26">
                  <c:v>3</c:v>
                </c:pt>
                <c:pt idx="27">
                  <c:v>3</c:v>
                </c:pt>
                <c:pt idx="28">
                  <c:v>3</c:v>
                </c:pt>
                <c:pt idx="29">
                  <c:v>3</c:v>
                </c:pt>
                <c:pt idx="30">
                  <c:v>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3EB-4FDB-AE41-FB7C95C80E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7224704"/>
        <c:axId val="337693504"/>
      </c:lineChart>
      <c:dateAx>
        <c:axId val="3372247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/>
                  <a:t>日期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m&quot;月&quot;d&quot;日&quot;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7693504"/>
        <c:crosses val="autoZero"/>
        <c:auto val="1"/>
        <c:lblOffset val="100"/>
        <c:baseTimeUnit val="days"/>
        <c:majorUnit val="1"/>
        <c:majorTimeUnit val="days"/>
      </c:dateAx>
      <c:valAx>
        <c:axId val="337693504"/>
        <c:scaling>
          <c:orientation val="minMax"/>
          <c:max val="4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baseline="0"/>
                  <a:t>油含量</a:t>
                </a:r>
                <a:r>
                  <a:rPr lang="en-US" altLang="zh-CN" baseline="0"/>
                  <a:t> </a:t>
                </a:r>
                <a:endParaRPr lang="zh-CN" alt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7224704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3</a:t>
            </a:r>
            <a:r>
              <a:rPr lang="zh-CN"/>
              <a:t>月份</a:t>
            </a:r>
            <a:r>
              <a:rPr lang="zh-CN" altLang="en-US"/>
              <a:t>含油污水外排氨氮</a:t>
            </a:r>
            <a:endParaRPr lang="zh-CN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氨氮（mg/L)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numRef>
              <c:f>Sheet1!$A$2:$A$32</c:f>
              <c:numCache>
                <c:formatCode>m"月"d"日";@</c:formatCode>
                <c:ptCount val="31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  <c:pt idx="29">
                  <c:v>43920</c:v>
                </c:pt>
                <c:pt idx="30">
                  <c:v>43921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26.3</c:v>
                </c:pt>
                <c:pt idx="1">
                  <c:v>48.4</c:v>
                </c:pt>
                <c:pt idx="2">
                  <c:v>44.9</c:v>
                </c:pt>
                <c:pt idx="3">
                  <c:v>55</c:v>
                </c:pt>
                <c:pt idx="4">
                  <c:v>47.1</c:v>
                </c:pt>
                <c:pt idx="5">
                  <c:v>59.9</c:v>
                </c:pt>
                <c:pt idx="6">
                  <c:v>68.2</c:v>
                </c:pt>
                <c:pt idx="7">
                  <c:v>63.6</c:v>
                </c:pt>
                <c:pt idx="8">
                  <c:v>66.900000000000006</c:v>
                </c:pt>
                <c:pt idx="9">
                  <c:v>55.8</c:v>
                </c:pt>
                <c:pt idx="10">
                  <c:v>61</c:v>
                </c:pt>
                <c:pt idx="11">
                  <c:v>52</c:v>
                </c:pt>
                <c:pt idx="12">
                  <c:v>58.3</c:v>
                </c:pt>
                <c:pt idx="13">
                  <c:v>55.9</c:v>
                </c:pt>
                <c:pt idx="14">
                  <c:v>53.8</c:v>
                </c:pt>
                <c:pt idx="15">
                  <c:v>50.3</c:v>
                </c:pt>
                <c:pt idx="16">
                  <c:v>56.3</c:v>
                </c:pt>
                <c:pt idx="17">
                  <c:v>53.8</c:v>
                </c:pt>
                <c:pt idx="18">
                  <c:v>48.9</c:v>
                </c:pt>
                <c:pt idx="19">
                  <c:v>42.1</c:v>
                </c:pt>
                <c:pt idx="20">
                  <c:v>44.1</c:v>
                </c:pt>
                <c:pt idx="21">
                  <c:v>45.8</c:v>
                </c:pt>
                <c:pt idx="22">
                  <c:v>56.46</c:v>
                </c:pt>
                <c:pt idx="23">
                  <c:v>53.44</c:v>
                </c:pt>
                <c:pt idx="24">
                  <c:v>31.13</c:v>
                </c:pt>
                <c:pt idx="25">
                  <c:v>26.74</c:v>
                </c:pt>
                <c:pt idx="26">
                  <c:v>18.41</c:v>
                </c:pt>
                <c:pt idx="27">
                  <c:v>17.579999999999998</c:v>
                </c:pt>
                <c:pt idx="28">
                  <c:v>14.54</c:v>
                </c:pt>
                <c:pt idx="29">
                  <c:v>35.57</c:v>
                </c:pt>
                <c:pt idx="30">
                  <c:v>33.159999999999997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57A5-44FC-94A2-1D8E4089DC5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氨氮外排指标（mg/L)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cat>
            <c:numRef>
              <c:f>Sheet1!$A$2:$A$32</c:f>
              <c:numCache>
                <c:formatCode>m"月"d"日";@</c:formatCode>
                <c:ptCount val="31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  <c:pt idx="29">
                  <c:v>43920</c:v>
                </c:pt>
                <c:pt idx="30">
                  <c:v>43921</c:v>
                </c:pt>
              </c:numCache>
            </c:numRef>
          </c:cat>
          <c:val>
            <c:numRef>
              <c:f>Sheet1!$C$2:$C$32</c:f>
              <c:numCache>
                <c:formatCode>General</c:formatCode>
                <c:ptCount val="31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  <c:pt idx="14">
                  <c:v>20</c:v>
                </c:pt>
                <c:pt idx="15">
                  <c:v>20</c:v>
                </c:pt>
                <c:pt idx="16">
                  <c:v>20</c:v>
                </c:pt>
                <c:pt idx="17">
                  <c:v>20</c:v>
                </c:pt>
                <c:pt idx="18">
                  <c:v>20</c:v>
                </c:pt>
                <c:pt idx="19">
                  <c:v>20</c:v>
                </c:pt>
                <c:pt idx="20">
                  <c:v>20</c:v>
                </c:pt>
                <c:pt idx="21">
                  <c:v>20</c:v>
                </c:pt>
                <c:pt idx="22">
                  <c:v>20</c:v>
                </c:pt>
                <c:pt idx="23">
                  <c:v>20</c:v>
                </c:pt>
                <c:pt idx="24">
                  <c:v>20</c:v>
                </c:pt>
                <c:pt idx="25">
                  <c:v>20</c:v>
                </c:pt>
                <c:pt idx="26">
                  <c:v>20</c:v>
                </c:pt>
                <c:pt idx="27">
                  <c:v>20</c:v>
                </c:pt>
                <c:pt idx="28">
                  <c:v>20</c:v>
                </c:pt>
                <c:pt idx="29">
                  <c:v>20</c:v>
                </c:pt>
                <c:pt idx="30">
                  <c:v>20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57A5-44FC-94A2-1D8E4089DC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1113088"/>
        <c:axId val="337698112"/>
      </c:lineChart>
      <c:dateAx>
        <c:axId val="3611130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/>
                  <a:t>日期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m&quot;月&quot;d&quot;日&quot;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7698112"/>
        <c:crosses val="autoZero"/>
        <c:auto val="1"/>
        <c:lblOffset val="100"/>
        <c:baseTimeUnit val="days"/>
        <c:majorUnit val="1"/>
        <c:majorTimeUnit val="days"/>
      </c:dateAx>
      <c:valAx>
        <c:axId val="337698112"/>
        <c:scaling>
          <c:orientation val="minMax"/>
          <c:max val="130"/>
          <c:min val="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baseline="0"/>
                  <a:t>氨氮</a:t>
                </a:r>
                <a:r>
                  <a:rPr lang="en-US" altLang="zh-CN" baseline="0"/>
                  <a:t> </a:t>
                </a:r>
                <a:endParaRPr lang="zh-CN" alt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1113088"/>
        <c:crosses val="autoZero"/>
        <c:crossBetween val="between"/>
        <c:majorUnit val="15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3</a:t>
            </a:r>
            <a:r>
              <a:rPr lang="zh-CN"/>
              <a:t>月份</a:t>
            </a:r>
            <a:r>
              <a:rPr lang="zh-CN" altLang="en-US"/>
              <a:t>含油污水外排油含量</a:t>
            </a:r>
            <a:endParaRPr lang="zh-CN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油含量（mg/L)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numRef>
              <c:f>Sheet1!$A$2:$A$32</c:f>
              <c:numCache>
                <c:formatCode>m"月"d"日";@</c:formatCode>
                <c:ptCount val="31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  <c:pt idx="29">
                  <c:v>43920</c:v>
                </c:pt>
                <c:pt idx="30">
                  <c:v>43921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0.72</c:v>
                </c:pt>
                <c:pt idx="1">
                  <c:v>0.8</c:v>
                </c:pt>
                <c:pt idx="2">
                  <c:v>1.94</c:v>
                </c:pt>
                <c:pt idx="3">
                  <c:v>2.52</c:v>
                </c:pt>
                <c:pt idx="4">
                  <c:v>0.76</c:v>
                </c:pt>
                <c:pt idx="5">
                  <c:v>1.05</c:v>
                </c:pt>
                <c:pt idx="6">
                  <c:v>1.05</c:v>
                </c:pt>
                <c:pt idx="7">
                  <c:v>2.35</c:v>
                </c:pt>
                <c:pt idx="8">
                  <c:v>1.05</c:v>
                </c:pt>
                <c:pt idx="9">
                  <c:v>0.83</c:v>
                </c:pt>
                <c:pt idx="10">
                  <c:v>0.62</c:v>
                </c:pt>
                <c:pt idx="11">
                  <c:v>0.56000000000000005</c:v>
                </c:pt>
                <c:pt idx="12">
                  <c:v>2.4700000000000002</c:v>
                </c:pt>
                <c:pt idx="13">
                  <c:v>0.95</c:v>
                </c:pt>
                <c:pt idx="14">
                  <c:v>0.3</c:v>
                </c:pt>
                <c:pt idx="15">
                  <c:v>0.96</c:v>
                </c:pt>
                <c:pt idx="16">
                  <c:v>0.75</c:v>
                </c:pt>
                <c:pt idx="17">
                  <c:v>0.98</c:v>
                </c:pt>
                <c:pt idx="18">
                  <c:v>1.02</c:v>
                </c:pt>
                <c:pt idx="19">
                  <c:v>0.59</c:v>
                </c:pt>
                <c:pt idx="20">
                  <c:v>1.2</c:v>
                </c:pt>
                <c:pt idx="21">
                  <c:v>1.28</c:v>
                </c:pt>
                <c:pt idx="22">
                  <c:v>0.83</c:v>
                </c:pt>
                <c:pt idx="23">
                  <c:v>0.94</c:v>
                </c:pt>
                <c:pt idx="24">
                  <c:v>0.7</c:v>
                </c:pt>
                <c:pt idx="25">
                  <c:v>2.35</c:v>
                </c:pt>
                <c:pt idx="26">
                  <c:v>1.2</c:v>
                </c:pt>
                <c:pt idx="27">
                  <c:v>0.72</c:v>
                </c:pt>
                <c:pt idx="28">
                  <c:v>0.62</c:v>
                </c:pt>
                <c:pt idx="29">
                  <c:v>1.39</c:v>
                </c:pt>
                <c:pt idx="30">
                  <c:v>0.66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1B6-442A-BAD9-4E29AD8CE6C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油含量外排指标（mg/L)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cat>
            <c:numRef>
              <c:f>Sheet1!$A$2:$A$32</c:f>
              <c:numCache>
                <c:formatCode>m"月"d"日";@</c:formatCode>
                <c:ptCount val="31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  <c:pt idx="29">
                  <c:v>43920</c:v>
                </c:pt>
                <c:pt idx="30">
                  <c:v>43921</c:v>
                </c:pt>
              </c:numCache>
            </c:numRef>
          </c:cat>
          <c:val>
            <c:numRef>
              <c:f>Sheet1!$C$2:$C$32</c:f>
              <c:numCache>
                <c:formatCode>General</c:formatCode>
                <c:ptCount val="31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  <c:pt idx="12">
                  <c:v>3</c:v>
                </c:pt>
                <c:pt idx="13">
                  <c:v>3</c:v>
                </c:pt>
                <c:pt idx="14">
                  <c:v>3</c:v>
                </c:pt>
                <c:pt idx="15">
                  <c:v>3</c:v>
                </c:pt>
                <c:pt idx="16">
                  <c:v>3</c:v>
                </c:pt>
                <c:pt idx="17">
                  <c:v>3</c:v>
                </c:pt>
                <c:pt idx="18">
                  <c:v>3</c:v>
                </c:pt>
                <c:pt idx="19">
                  <c:v>3</c:v>
                </c:pt>
                <c:pt idx="20">
                  <c:v>3</c:v>
                </c:pt>
                <c:pt idx="21">
                  <c:v>3</c:v>
                </c:pt>
                <c:pt idx="22">
                  <c:v>3</c:v>
                </c:pt>
                <c:pt idx="23">
                  <c:v>3</c:v>
                </c:pt>
                <c:pt idx="24">
                  <c:v>3</c:v>
                </c:pt>
                <c:pt idx="25">
                  <c:v>3</c:v>
                </c:pt>
                <c:pt idx="26">
                  <c:v>3</c:v>
                </c:pt>
                <c:pt idx="27">
                  <c:v>3</c:v>
                </c:pt>
                <c:pt idx="28">
                  <c:v>3</c:v>
                </c:pt>
                <c:pt idx="29">
                  <c:v>3</c:v>
                </c:pt>
                <c:pt idx="30">
                  <c:v>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1B6-442A-BAD9-4E29AD8CE6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5757952"/>
        <c:axId val="338044032"/>
      </c:lineChart>
      <c:dateAx>
        <c:axId val="3657579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/>
                  <a:t>日期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m&quot;月&quot;d&quot;日&quot;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8044032"/>
        <c:crosses val="autoZero"/>
        <c:auto val="1"/>
        <c:lblOffset val="100"/>
        <c:baseTimeUnit val="days"/>
        <c:majorUnit val="1"/>
        <c:majorTimeUnit val="days"/>
      </c:dateAx>
      <c:valAx>
        <c:axId val="338044032"/>
        <c:scaling>
          <c:orientation val="minMax"/>
          <c:max val="5.5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baseline="0"/>
                  <a:t>油含量</a:t>
                </a:r>
                <a:r>
                  <a:rPr lang="en-US" altLang="zh-CN" baseline="0"/>
                  <a:t> </a:t>
                </a:r>
                <a:endParaRPr lang="zh-CN" alt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5757952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一循生产水补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水变化趋势图</a:t>
            </a:r>
            <a:endParaRPr lang="en-US" altLang="zh-CN" sz="16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（单位：</a:t>
            </a:r>
            <a:r>
              <a:rPr lang="en-US" altLang="zh-CN" sz="1800" b="1" i="0" baseline="0" dirty="0" smtClean="0">
                <a:effectLst/>
              </a:rPr>
              <a:t>m³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c:rich>
      </c:tx>
      <c:layout>
        <c:manualLayout>
          <c:xMode val="edge"/>
          <c:yMode val="edge"/>
          <c:x val="0.21261070198549367"/>
          <c:y val="0"/>
        </c:manualLayout>
      </c:layout>
      <c:overlay val="0"/>
    </c:title>
    <c:autoTitleDeleted val="0"/>
    <c:plotArea>
      <c:layout/>
      <c:lineChart>
        <c:grouping val="stacked"/>
        <c:varyColors val="0"/>
        <c:ser>
          <c:idx val="1"/>
          <c:order val="0"/>
          <c:tx>
            <c:strRef>
              <c:f>Sheet3!$A$3</c:f>
              <c:strCache>
                <c:ptCount val="1"/>
                <c:pt idx="0">
                  <c:v>生产水补水</c:v>
                </c:pt>
              </c:strCache>
            </c:strRef>
          </c:tx>
          <c:spPr>
            <a:ln w="25400"/>
          </c:spPr>
          <c:marker>
            <c:spPr>
              <a:ln w="25400" cap="rnd">
                <a:solidFill>
                  <a:schemeClr val="accent1"/>
                </a:solidFill>
                <a:prstDash val="sysDash"/>
                <a:bevel/>
              </a:ln>
            </c:spPr>
          </c:marker>
          <c:cat>
            <c:numRef>
              <c:f>Sheet3!$B$1:$K$1</c:f>
              <c:numCache>
                <c:formatCode>General</c:formatCode>
                <c:ptCount val="10"/>
                <c:pt idx="0">
                  <c:v>2019.6</c:v>
                </c:pt>
                <c:pt idx="1">
                  <c:v>2019.7</c:v>
                </c:pt>
                <c:pt idx="2">
                  <c:v>2019.8</c:v>
                </c:pt>
                <c:pt idx="3">
                  <c:v>2019.9</c:v>
                </c:pt>
                <c:pt idx="4" formatCode="0.00_ ">
                  <c:v>2019.1</c:v>
                </c:pt>
                <c:pt idx="5" formatCode="0.00_ ">
                  <c:v>2019.11</c:v>
                </c:pt>
                <c:pt idx="6" formatCode="0.00_ ">
                  <c:v>2019.12</c:v>
                </c:pt>
                <c:pt idx="7">
                  <c:v>2020.01</c:v>
                </c:pt>
                <c:pt idx="8">
                  <c:v>2020.02</c:v>
                </c:pt>
                <c:pt idx="9">
                  <c:v>2020.03</c:v>
                </c:pt>
              </c:numCache>
            </c:numRef>
          </c:cat>
          <c:val>
            <c:numRef>
              <c:f>Sheet3!$B$3:$K$3</c:f>
              <c:numCache>
                <c:formatCode>General</c:formatCode>
                <c:ptCount val="10"/>
                <c:pt idx="0">
                  <c:v>100134.8</c:v>
                </c:pt>
                <c:pt idx="1">
                  <c:v>45985.700000000012</c:v>
                </c:pt>
                <c:pt idx="2">
                  <c:v>78110.5</c:v>
                </c:pt>
                <c:pt idx="3">
                  <c:v>86312.299999999988</c:v>
                </c:pt>
                <c:pt idx="4">
                  <c:v>99131.400000000023</c:v>
                </c:pt>
                <c:pt idx="5">
                  <c:v>134301</c:v>
                </c:pt>
                <c:pt idx="6">
                  <c:v>173559.5</c:v>
                </c:pt>
                <c:pt idx="7">
                  <c:v>208473.3</c:v>
                </c:pt>
                <c:pt idx="8">
                  <c:v>148085.70000000001</c:v>
                </c:pt>
                <c:pt idx="9">
                  <c:v>240816.1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1015296"/>
        <c:axId val="338047488"/>
      </c:lineChart>
      <c:catAx>
        <c:axId val="3610152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38047488"/>
        <c:crosses val="autoZero"/>
        <c:auto val="1"/>
        <c:lblAlgn val="ctr"/>
        <c:lblOffset val="100"/>
        <c:noMultiLvlLbl val="0"/>
      </c:catAx>
      <c:valAx>
        <c:axId val="3380474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101529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41325" y="685800"/>
            <a:ext cx="5975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8746544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0869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7568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265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8092" y="2181221"/>
            <a:ext cx="10405031" cy="1505074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6184" y="3978859"/>
            <a:ext cx="8568849" cy="17943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12775" y="6507163"/>
            <a:ext cx="2855913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83063" y="6507163"/>
            <a:ext cx="3875088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72525" y="6507163"/>
            <a:ext cx="2855913" cy="37465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61" y="281187"/>
            <a:ext cx="11017092" cy="117025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2061" y="1638355"/>
            <a:ext cx="11017092" cy="4633874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12775" y="6507163"/>
            <a:ext cx="2855913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83063" y="6507163"/>
            <a:ext cx="3875088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72525" y="6507163"/>
            <a:ext cx="2855913" cy="37465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74880" y="281188"/>
            <a:ext cx="2754273" cy="5991041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2062" y="281188"/>
            <a:ext cx="8058799" cy="5991041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12775" y="6507163"/>
            <a:ext cx="2855913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83063" y="6507163"/>
            <a:ext cx="3875088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72525" y="6507163"/>
            <a:ext cx="2855913" cy="37465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61" y="281187"/>
            <a:ext cx="11017092" cy="117025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2061" y="1638355"/>
            <a:ext cx="11017092" cy="463387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12775" y="6507163"/>
            <a:ext cx="2855913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83063" y="6507163"/>
            <a:ext cx="3875088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72525" y="6507163"/>
            <a:ext cx="2855913" cy="37465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6973" y="4511975"/>
            <a:ext cx="10405031" cy="1394551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6973" y="2976020"/>
            <a:ext cx="10405031" cy="153595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12775" y="6507163"/>
            <a:ext cx="2855913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83063" y="6507163"/>
            <a:ext cx="3875088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72525" y="6507163"/>
            <a:ext cx="2855913" cy="37465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61" y="281187"/>
            <a:ext cx="11017092" cy="117025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2061" y="1638355"/>
            <a:ext cx="5406536" cy="463387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22617" y="1638355"/>
            <a:ext cx="5406536" cy="463387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12775" y="6507163"/>
            <a:ext cx="2855913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83063" y="6507163"/>
            <a:ext cx="3875088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72525" y="6507163"/>
            <a:ext cx="2855913" cy="37465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61" y="281187"/>
            <a:ext cx="11017092" cy="11702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2061" y="1571715"/>
            <a:ext cx="5408662" cy="6550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2061" y="2226732"/>
            <a:ext cx="5408662" cy="404549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18368" y="1571715"/>
            <a:ext cx="5410786" cy="6550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18368" y="2226732"/>
            <a:ext cx="5410786" cy="404549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612775" y="6507163"/>
            <a:ext cx="2855913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183063" y="6507163"/>
            <a:ext cx="3875088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772525" y="6507163"/>
            <a:ext cx="2855913" cy="37465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61" y="281187"/>
            <a:ext cx="11017092" cy="117025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2"/>
          </p:nvPr>
        </p:nvSpPr>
        <p:spPr>
          <a:xfrm>
            <a:off x="612775" y="6507163"/>
            <a:ext cx="2855913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83063" y="6507163"/>
            <a:ext cx="3875088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72525" y="6507163"/>
            <a:ext cx="2855913" cy="37465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1"/>
          <p:cNvSpPr>
            <a:spLocks noGrp="1"/>
          </p:cNvSpPr>
          <p:nvPr>
            <p:ph type="dt" sz="half" idx="2"/>
          </p:nvPr>
        </p:nvSpPr>
        <p:spPr>
          <a:xfrm>
            <a:off x="612775" y="6507163"/>
            <a:ext cx="2855913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3"/>
          </p:nvPr>
        </p:nvSpPr>
        <p:spPr>
          <a:xfrm>
            <a:off x="4183063" y="6507163"/>
            <a:ext cx="3875088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772525" y="6507163"/>
            <a:ext cx="2855913" cy="37465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62" y="279562"/>
            <a:ext cx="4027274" cy="1189756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5974" y="279562"/>
            <a:ext cx="6843178" cy="599266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2062" y="1469319"/>
            <a:ext cx="4027274" cy="480291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12775" y="6507163"/>
            <a:ext cx="2855913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83063" y="6507163"/>
            <a:ext cx="3875088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72525" y="6507163"/>
            <a:ext cx="2855913" cy="37465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9365" y="4915062"/>
            <a:ext cx="7344728" cy="5802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9365" y="627387"/>
            <a:ext cx="7344728" cy="42129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9365" y="5495311"/>
            <a:ext cx="7344728" cy="8240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12775" y="6507163"/>
            <a:ext cx="2855913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83063" y="6507163"/>
            <a:ext cx="3875088" cy="3746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72525" y="6507163"/>
            <a:ext cx="2855913" cy="37465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C:\Users\Administrator\AppData\Roaming\Tencent\Users\64561958\QQ\WinTemp\RichOle\U[DY%FFOIREARK2S786WRYL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37500" y="6435725"/>
            <a:ext cx="4016375" cy="538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82588" y="134938"/>
            <a:ext cx="1052512" cy="8667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0" name="直接连接符 9"/>
          <p:cNvCxnSpPr/>
          <p:nvPr/>
        </p:nvCxnSpPr>
        <p:spPr>
          <a:xfrm>
            <a:off x="0" y="1023938"/>
            <a:ext cx="12241213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24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ctrTitle"/>
          </p:nvPr>
        </p:nvSpPr>
        <p:spPr>
          <a:xfrm>
            <a:off x="936030" y="1422524"/>
            <a:ext cx="10406063" cy="1224136"/>
          </a:xfrm>
          <a:noFill/>
          <a:ln>
            <a:noFill/>
          </a:ln>
        </p:spPr>
        <p:txBody>
          <a:bodyPr anchor="t"/>
          <a:lstStyle/>
          <a:p>
            <a:pPr eaLnBrk="1" hangingPunct="1"/>
            <a:r>
              <a:rPr lang="zh-CN" altLang="en-US" sz="4000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恒逸（文莱）</a:t>
            </a:r>
            <a:r>
              <a:rPr lang="en-US" altLang="zh-CN" sz="4000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PMB</a:t>
            </a:r>
            <a:r>
              <a:rPr lang="zh-CN" altLang="en-US" sz="4000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项目</a:t>
            </a:r>
            <a:r>
              <a:rPr lang="en-US" altLang="zh-CN" sz="960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/>
            </a:r>
            <a:br>
              <a:rPr lang="en-US" altLang="zh-CN" sz="960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</a:br>
            <a:endParaRPr lang="zh-CN" altLang="en-US" sz="120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72134" y="5382964"/>
            <a:ext cx="8569325" cy="936104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2020</a:t>
            </a: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年</a:t>
            </a:r>
            <a:r>
              <a:rPr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04</a:t>
            </a: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月</a:t>
            </a:r>
            <a:r>
              <a:rPr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</a:t>
            </a:r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日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728117" y="3294732"/>
            <a:ext cx="9145015" cy="1224136"/>
          </a:xfrm>
          <a:prstGeom prst="rect">
            <a:avLst/>
          </a:prstGeom>
          <a:noFill/>
          <a:ln>
            <a:noFill/>
          </a:ln>
        </p:spPr>
        <p:txBody>
          <a:bodyPr anchor="t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公用工程部水系统三月份月度总结</a:t>
            </a:r>
            <a:endParaRPr lang="zh-CN" altLang="en-US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3596" y="1029065"/>
            <a:ext cx="21964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n-ea"/>
                <a:ea typeface="+mn-ea"/>
              </a:rPr>
              <a:t>2</a:t>
            </a:r>
            <a:r>
              <a:rPr lang="zh-CN" altLang="en-US" sz="2400" b="1" dirty="0" smtClean="0">
                <a:latin typeface="+mn-ea"/>
                <a:ea typeface="+mn-ea"/>
              </a:rPr>
              <a:t>、药剂消耗量</a:t>
            </a:r>
            <a:endParaRPr lang="zh-CN" altLang="en-US" sz="2400" dirty="0">
              <a:latin typeface="+mn-ea"/>
              <a:ea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256421"/>
              </p:ext>
            </p:extLst>
          </p:nvPr>
        </p:nvGraphicFramePr>
        <p:xfrm>
          <a:off x="647998" y="1638548"/>
          <a:ext cx="10729192" cy="39276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8528"/>
                <a:gridCol w="821632"/>
                <a:gridCol w="1791705"/>
                <a:gridCol w="1880703"/>
                <a:gridCol w="1872208"/>
                <a:gridCol w="1944216"/>
                <a:gridCol w="1800200"/>
              </a:tblGrid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序号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单 元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药剂名称 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上月消耗量</a:t>
                      </a:r>
                      <a:r>
                        <a:rPr lang="en-US" altLang="zh-CN" sz="1800" b="1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</a:t>
                      </a:r>
                      <a:r>
                        <a:rPr lang="en-US" sz="1800" b="1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t)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本月消耗量（</a:t>
                      </a:r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t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）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累计消耗量（</a:t>
                      </a:r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t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）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备 注 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432048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污水处理厂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名称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上月消耗</a:t>
                      </a:r>
                      <a:r>
                        <a:rPr lang="en-US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t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本月消耗</a:t>
                      </a:r>
                      <a:r>
                        <a:rPr lang="en-US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t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年累计</a:t>
                      </a:r>
                      <a:r>
                        <a:rPr lang="en-US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t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从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</a:t>
                      </a:r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月份开始累计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尿素（固体）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0.8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6.4</a:t>
                      </a:r>
                      <a:endParaRPr lang="zh-CN" sz="1600" kern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432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葡萄糖（固体）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6.175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16.225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47.073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污水处理场标定消耗量较多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432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磷酸氢二钠（固体）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</a:t>
                      </a:r>
                      <a:endParaRPr lang="zh-CN" sz="1600" kern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432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氢氧化钠（固碱）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188.72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83.21</a:t>
                      </a:r>
                      <a:endParaRPr lang="zh-CN" sz="1600" kern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555.71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4061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PAC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11.125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6.75</a:t>
                      </a:r>
                      <a:endParaRPr lang="zh-CN" sz="1600" kern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33.75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432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PAM</a:t>
                      </a:r>
                      <a:r>
                        <a:rPr lang="zh-CN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（阴离子）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0.1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0.1</a:t>
                      </a:r>
                      <a:endParaRPr lang="zh-CN" sz="1600" kern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0.545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432048"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PAM</a:t>
                      </a:r>
                      <a:r>
                        <a:rPr lang="zh-CN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（阳离子）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0.0625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0.05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0.1625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0037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842740"/>
              </p:ext>
            </p:extLst>
          </p:nvPr>
        </p:nvGraphicFramePr>
        <p:xfrm>
          <a:off x="509042" y="1220202"/>
          <a:ext cx="11444212" cy="38610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4726"/>
                <a:gridCol w="1533506"/>
                <a:gridCol w="1944216"/>
                <a:gridCol w="1584176"/>
                <a:gridCol w="1723132"/>
                <a:gridCol w="1512168"/>
                <a:gridCol w="2592288"/>
              </a:tblGrid>
              <a:tr h="50405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序号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单    </a:t>
                      </a:r>
                      <a:r>
                        <a:rPr lang="zh-CN" alt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药剂名称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上月消耗量</a:t>
                      </a:r>
                      <a:r>
                        <a:rPr lang="en-US" altLang="zh-CN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</a:t>
                      </a:r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t)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本月消耗量（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t</a:t>
                      </a:r>
                      <a:r>
                        <a:rPr lang="zh-CN" altLang="en-US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）</a:t>
                      </a:r>
                      <a:endParaRPr 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zh-CN" altLang="en-US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累计消耗量（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t</a:t>
                      </a:r>
                      <a:r>
                        <a:rPr lang="zh-CN" altLang="en-US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）</a:t>
                      </a:r>
                      <a:endParaRPr 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 备 注</a:t>
                      </a:r>
                      <a:endParaRPr 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432048">
                <a:tc row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 row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一循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10%</a:t>
                      </a:r>
                      <a:r>
                        <a:rPr lang="zh-CN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次氯酸钠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13.868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27.5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54.402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u="none" strike="noStrike" kern="120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463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碳酸钠（固体）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1.485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1.485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463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无水氯化钙（固体）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3.45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0.575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7.475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46338">
                <a:tc v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硝酸钙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14.175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14.175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432048">
                <a:tc rowSpan="3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3</a:t>
                      </a:r>
                      <a:endParaRPr lang="en-US" altLang="zh-CN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湖水利用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氢氧化钠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5318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PAC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0.25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0.175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1.225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PAM </a:t>
                      </a:r>
                      <a:r>
                        <a:rPr lang="zh-CN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（阴离子）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0.0375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0.0125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0.0875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4</a:t>
                      </a:r>
                      <a:endParaRPr lang="en-US" altLang="zh-CN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临时废水处理厂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葡萄糖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805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面粉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0</a:t>
                      </a:r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3.75</a:t>
                      </a:r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1</a:t>
                      </a:r>
                      <a:r>
                        <a:rPr lang="zh-CN" altLang="en-US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月底已开始停止投加营养物</a:t>
                      </a:r>
                      <a:endParaRPr lang="zh-CN" alt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647998" y="5094932"/>
            <a:ext cx="109452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备注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：本月药剂消耗较上月攀升较多，主要有以下两个方面原因：一、湖水利用单元开工补入一循水量较少；二、循环水单元受污水标定工作影响，排补量较前期增加、波动较大。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39508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36230" y="2459266"/>
            <a:ext cx="7200800" cy="1260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b="1" dirty="0">
                <a:latin typeface="仿宋" panose="02010609060101010101" pitchFamily="49" charset="-122"/>
                <a:ea typeface="仿宋" panose="02010609060101010101" pitchFamily="49" charset="-122"/>
              </a:rPr>
              <a:t>二</a:t>
            </a:r>
            <a:r>
              <a:rPr lang="zh-CN" altLang="en-US" sz="6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、水质合格率</a:t>
            </a:r>
            <a:endParaRPr lang="en-US" altLang="zh-CN" sz="6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1039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13872"/>
              </p:ext>
            </p:extLst>
          </p:nvPr>
        </p:nvGraphicFramePr>
        <p:xfrm>
          <a:off x="575990" y="1710556"/>
          <a:ext cx="10945218" cy="30243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5867"/>
                <a:gridCol w="922110"/>
                <a:gridCol w="1074892"/>
                <a:gridCol w="1188048"/>
                <a:gridCol w="1074892"/>
                <a:gridCol w="1075975"/>
                <a:gridCol w="1074892"/>
                <a:gridCol w="921027"/>
                <a:gridCol w="768244"/>
                <a:gridCol w="768244"/>
                <a:gridCol w="921027"/>
              </a:tblGrid>
              <a:tr h="57606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项目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pH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电导率</a:t>
                      </a:r>
                      <a:endParaRPr lang="zh-CN" sz="1600" b="1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总碱度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钙硬度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总硬度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氯离子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总铁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浊度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COD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总铜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单位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/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 dirty="0" err="1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uS</a:t>
                      </a:r>
                      <a:r>
                        <a:rPr lang="en-US" sz="1600" b="1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/cm</a:t>
                      </a:r>
                      <a:endParaRPr lang="zh-CN" sz="1600" b="1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mg/L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mg/L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mg/L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mg/L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mg/L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NTU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mg/L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mg/L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最大值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8.7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b="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730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138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162.27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b="1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291</a:t>
                      </a:r>
                      <a:endParaRPr lang="zh-CN" sz="1600" b="1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b="1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223</a:t>
                      </a:r>
                      <a:endParaRPr lang="zh-CN" sz="1600" b="1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b="1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0.88</a:t>
                      </a:r>
                      <a:endParaRPr lang="zh-CN" sz="1600" b="1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b="1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2.6</a:t>
                      </a:r>
                      <a:endParaRPr lang="zh-CN" sz="1600" b="1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26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b="1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0.05</a:t>
                      </a:r>
                      <a:endParaRPr lang="zh-CN" sz="1600" b="1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最小值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8.2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b="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553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18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63.82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206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0.55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1.3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13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0.01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平均值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8.34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b="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655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69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104.56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138.43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75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b="1" kern="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0.46</a:t>
                      </a:r>
                      <a:endParaRPr lang="zh-CN" sz="1600" b="1" kern="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b="1" kern="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1.41</a:t>
                      </a:r>
                      <a:endParaRPr lang="zh-CN" sz="1600" b="1" kern="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32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0.02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合格率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100%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b="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100%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100%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100%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100%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100%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100%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100%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100%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100%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97582" y="1112069"/>
            <a:ext cx="4033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1</a:t>
            </a:r>
            <a:r>
              <a:rPr lang="zh-CN" altLang="en-US" sz="2400" dirty="0" smtClean="0"/>
              <a:t>、一循</a:t>
            </a:r>
            <a:r>
              <a:rPr lang="zh-CN" altLang="en-US" sz="2400" dirty="0"/>
              <a:t>水质</a:t>
            </a:r>
            <a:r>
              <a:rPr lang="zh-CN" altLang="en-US" sz="2400" dirty="0" smtClean="0"/>
              <a:t>分析合格率统计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31975" y="5050293"/>
            <a:ext cx="11305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备注：</a:t>
            </a:r>
            <a:r>
              <a:rPr lang="en-US" altLang="zh-CN" sz="1600" dirty="0" smtClean="0"/>
              <a:t>3</a:t>
            </a:r>
            <a:r>
              <a:rPr lang="zh-CN" altLang="en-US" sz="1600" dirty="0" smtClean="0"/>
              <a:t>月份系统整体运行平稳，各项指标趋于稳定，受污水标定工作影响，排补量较大、碱度、硬度相对偏低。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90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203912167"/>
              </p:ext>
            </p:extLst>
          </p:nvPr>
        </p:nvGraphicFramePr>
        <p:xfrm>
          <a:off x="287958" y="1062484"/>
          <a:ext cx="521208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800" y="1062484"/>
            <a:ext cx="5224463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3401789760"/>
              </p:ext>
            </p:extLst>
          </p:nvPr>
        </p:nvGraphicFramePr>
        <p:xfrm>
          <a:off x="3024262" y="3654772"/>
          <a:ext cx="5212080" cy="2903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08159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58" y="1079748"/>
            <a:ext cx="5400600" cy="264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964" y="1085304"/>
            <a:ext cx="5649218" cy="264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80" y="3744143"/>
            <a:ext cx="5419278" cy="266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558" y="3726111"/>
            <a:ext cx="5616624" cy="268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53438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82" y="2062100"/>
            <a:ext cx="10801200" cy="447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038" y="1112069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1.1 </a:t>
            </a:r>
            <a:r>
              <a:rPr lang="zh-CN" altLang="en-US" sz="2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循环水挂片腐蚀情况</a:t>
            </a:r>
            <a:endParaRPr lang="zh-CN" altLang="en-US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493" y="1600435"/>
            <a:ext cx="28007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1.1.1</a:t>
            </a:r>
            <a:r>
              <a:rPr lang="zh-CN" altLang="en-US" sz="2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挂片腐蚀图片</a:t>
            </a:r>
            <a:endParaRPr lang="zh-CN" altLang="en-US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16" y="2789323"/>
            <a:ext cx="2352675" cy="118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302" y="2803139"/>
            <a:ext cx="2352675" cy="118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784" y="4673500"/>
            <a:ext cx="2352675" cy="118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7" y="4673500"/>
            <a:ext cx="2352675" cy="118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392414" y="2932817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铜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71936" y="4803178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铜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84702" y="4701478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铜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37106" y="3041445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碳钢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2934" y="5111151"/>
            <a:ext cx="13843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106" y="5111152"/>
            <a:ext cx="13843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71302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98" y="1634617"/>
            <a:ext cx="10801200" cy="4145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8110" y="1142417"/>
            <a:ext cx="3108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1.2</a:t>
            </a:r>
            <a:r>
              <a:rPr lang="zh-CN" altLang="en-US" sz="2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挂片腐蚀监测数据</a:t>
            </a:r>
            <a:endParaRPr lang="zh-CN" altLang="en-US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8762214" y="2896046"/>
            <a:ext cx="1129522" cy="773273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wordArtVertRtl" wrap="square" rtlCol="0" anchor="ctr">
            <a:spAutoFit/>
          </a:bodyPr>
          <a:lstStyle/>
          <a:p>
            <a:pPr algn="ctr"/>
            <a:endParaRPr lang="zh-CN" altLang="en-US" sz="2000" dirty="0" smtClean="0">
              <a:solidFill>
                <a:srgbClr val="7030A0"/>
              </a:solidFill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8822919" y="4806900"/>
            <a:ext cx="1008112" cy="754000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wordArtVertRtl" wrap="square" rtlCol="0" anchor="ctr">
            <a:spAutoFit/>
          </a:bodyPr>
          <a:lstStyle/>
          <a:p>
            <a:pPr algn="ctr"/>
            <a:endParaRPr lang="zh-CN" altLang="en-US" sz="2000" dirty="0" smtClean="0">
              <a:solidFill>
                <a:srgbClr val="7030A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91768" y="2686882"/>
            <a:ext cx="121700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塔池丢失</a:t>
            </a:r>
            <a:endParaRPr lang="zh-CN" altLang="en-US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91768" y="3507142"/>
            <a:ext cx="121700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塔池</a:t>
            </a:r>
            <a:r>
              <a:rPr lang="zh-CN" altLang="en-US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丢失</a:t>
            </a:r>
            <a:endParaRPr lang="zh-CN" altLang="en-US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44527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110" y="1142417"/>
            <a:ext cx="2492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en-US" altLang="zh-CN" sz="2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.3</a:t>
            </a:r>
            <a:r>
              <a:rPr lang="zh-CN" altLang="en-US" sz="2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其它监测指标</a:t>
            </a:r>
            <a:endParaRPr lang="zh-CN" altLang="en-US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2773" y="1731845"/>
            <a:ext cx="4049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异样菌控制指标≤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10000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个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/ml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68678" y="1723790"/>
            <a:ext cx="3435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水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中油 控制指标≤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5mg/L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88158" y="3049091"/>
            <a:ext cx="75264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疫情影响，未进行分析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880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9965" y="1350517"/>
            <a:ext cx="1130525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  悬挂位置：塔池          </a:t>
            </a:r>
            <a:r>
              <a:rPr lang="en-US" altLang="zh-CN" sz="2400" dirty="0" smtClean="0"/>
              <a:t>CU    053    </a:t>
            </a:r>
            <a:r>
              <a:rPr lang="zh-CN" altLang="en-US" sz="2400" dirty="0"/>
              <a:t>实测</a:t>
            </a:r>
            <a:r>
              <a:rPr lang="en-US" altLang="zh-CN" sz="2400" dirty="0" smtClean="0"/>
              <a:t>0.01mm/a               CU    054    </a:t>
            </a:r>
            <a:r>
              <a:rPr lang="zh-CN" altLang="en-US" sz="2400" dirty="0"/>
              <a:t>实测</a:t>
            </a:r>
            <a:r>
              <a:rPr lang="en-US" altLang="zh-CN" sz="2400" dirty="0" smtClean="0"/>
              <a:t>0.012mm/a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  </a:t>
            </a:r>
            <a:r>
              <a:rPr lang="zh-CN" altLang="en-US" sz="2400" dirty="0" smtClean="0"/>
              <a:t>悬挂位置：换热器</a:t>
            </a:r>
            <a:r>
              <a:rPr lang="en-US" altLang="zh-CN" sz="2400" dirty="0" smtClean="0"/>
              <a:t>      CU    055    </a:t>
            </a:r>
            <a:r>
              <a:rPr lang="zh-CN" altLang="en-US" sz="2400" dirty="0"/>
              <a:t>实测</a:t>
            </a:r>
            <a:r>
              <a:rPr lang="en-US" altLang="zh-CN" sz="2400" dirty="0" smtClean="0"/>
              <a:t>0.011mm/a            MS    019   </a:t>
            </a:r>
            <a:r>
              <a:rPr lang="zh-CN" altLang="en-US" sz="2400" dirty="0"/>
              <a:t>实测</a:t>
            </a:r>
            <a:r>
              <a:rPr lang="en-US" altLang="zh-CN" sz="2400" dirty="0" smtClean="0"/>
              <a:t>0.126mm/a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        鉴于挂片发生的严重腐蚀问题，我们从以下几个方面进行了排查：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◆水质：指标对比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◆</a:t>
            </a:r>
            <a:r>
              <a:rPr lang="zh-CN" altLang="en-US" sz="2400" dirty="0" smtClean="0"/>
              <a:t>挂片悬挂位置：外界影响因素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◆</a:t>
            </a:r>
            <a:r>
              <a:rPr lang="zh-CN" altLang="en-US" sz="2400" dirty="0" smtClean="0"/>
              <a:t>其它影响因素：采用排除法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</a:t>
            </a:r>
            <a:r>
              <a:rPr lang="zh-CN" altLang="en-US" sz="2400" dirty="0" smtClean="0"/>
              <a:t>影响挂片腐蚀的几个主要因素：</a:t>
            </a:r>
            <a:r>
              <a:rPr lang="en-US" altLang="zh-CN" sz="2400" dirty="0" smtClean="0"/>
              <a:t>pH</a:t>
            </a:r>
            <a:r>
              <a:rPr lang="zh-CN" altLang="en-US" sz="2400" dirty="0" smtClean="0"/>
              <a:t>、余氯、氯离子、总铁、浊度、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氨或硫化物污染</a:t>
            </a:r>
            <a:r>
              <a:rPr lang="zh-CN" altLang="en-US" sz="2400" dirty="0" smtClean="0">
                <a:solidFill>
                  <a:srgbClr val="FF0000"/>
                </a:solidFill>
              </a:rPr>
              <a:t>、唑浓度不足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194171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2054" y="1062484"/>
            <a:ext cx="914501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一、基本生产情况</a:t>
            </a:r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二、水质合格率</a:t>
            </a:r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三、联锁、自控投用情况</a:t>
            </a:r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四、周检、闭环情况</a:t>
            </a:r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五、本月重要事件回顾</a:t>
            </a:r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六、下月工作计划</a:t>
            </a:r>
            <a:endParaRPr lang="en-US" altLang="zh-CN" sz="36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69926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578" y="1248891"/>
            <a:ext cx="7188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800000"/>
                </a:solidFill>
              </a:rPr>
              <a:t>铵离子的存在会影响铜材质的腐蚀速率。 在铵离子浓度低于</a:t>
            </a:r>
            <a:r>
              <a:rPr lang="en-US" altLang="zh-CN" dirty="0">
                <a:solidFill>
                  <a:srgbClr val="800000"/>
                </a:solidFill>
              </a:rPr>
              <a:t>30 mg NH</a:t>
            </a:r>
            <a:r>
              <a:rPr lang="en-US" altLang="zh-CN" baseline="-25000" dirty="0">
                <a:solidFill>
                  <a:srgbClr val="800000"/>
                </a:solidFill>
              </a:rPr>
              <a:t>4</a:t>
            </a:r>
            <a:r>
              <a:rPr lang="en-US" altLang="zh-CN" baseline="30000" dirty="0">
                <a:solidFill>
                  <a:srgbClr val="800000"/>
                </a:solidFill>
              </a:rPr>
              <a:t>+</a:t>
            </a:r>
            <a:r>
              <a:rPr lang="en-US" altLang="zh-CN" dirty="0">
                <a:solidFill>
                  <a:srgbClr val="800000"/>
                </a:solidFill>
              </a:rPr>
              <a:t>/L</a:t>
            </a:r>
            <a:r>
              <a:rPr lang="zh-CN" altLang="en-US" dirty="0">
                <a:solidFill>
                  <a:srgbClr val="800000"/>
                </a:solidFill>
              </a:rPr>
              <a:t>的情况下，使用铜缓蚀剂也可以消除其不良的影响。</a:t>
            </a:r>
            <a:endParaRPr lang="en-SG" dirty="0">
              <a:solidFill>
                <a:srgbClr val="800000"/>
              </a:solidFill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413992"/>
            <a:ext cx="4936842" cy="2608932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8520" y="2413992"/>
            <a:ext cx="2920353" cy="3553867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8432798" y="1752947"/>
            <a:ext cx="371053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800000"/>
                </a:solidFill>
              </a:rPr>
              <a:t>硫化物离子会严重影响铜材质的腐蚀。 尽管当硫离子浓度为</a:t>
            </a:r>
            <a:r>
              <a:rPr lang="en-US" altLang="zh-CN" dirty="0">
                <a:solidFill>
                  <a:srgbClr val="800000"/>
                </a:solidFill>
              </a:rPr>
              <a:t>0.5mg / L</a:t>
            </a:r>
            <a:r>
              <a:rPr lang="zh-CN" altLang="en-US" dirty="0">
                <a:solidFill>
                  <a:srgbClr val="800000"/>
                </a:solidFill>
              </a:rPr>
              <a:t>或更低时，铜缓蚀剂的投加显示出令人满意的缓蚀效果，但是随着硫化物浓度的增加，坏事效果会迅速下降。 因此，</a:t>
            </a:r>
            <a:r>
              <a:rPr lang="zh-CN" altLang="en-US" b="1" dirty="0">
                <a:solidFill>
                  <a:srgbClr val="800000"/>
                </a:solidFill>
              </a:rPr>
              <a:t>硫化物离子浓度应保持在</a:t>
            </a:r>
            <a:r>
              <a:rPr lang="en-US" altLang="zh-CN" b="1" dirty="0">
                <a:solidFill>
                  <a:srgbClr val="800000"/>
                </a:solidFill>
              </a:rPr>
              <a:t>0.5mg / L</a:t>
            </a:r>
            <a:r>
              <a:rPr lang="zh-CN" altLang="en-US" b="1" dirty="0">
                <a:solidFill>
                  <a:srgbClr val="800000"/>
                </a:solidFill>
              </a:rPr>
              <a:t>以下</a:t>
            </a:r>
            <a:r>
              <a:rPr lang="zh-CN" altLang="en-US" dirty="0">
                <a:solidFill>
                  <a:srgbClr val="800000"/>
                </a:solidFill>
              </a:rPr>
              <a:t>。</a:t>
            </a:r>
            <a:endParaRPr lang="en-US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6921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3982" y="1278508"/>
            <a:ext cx="1101722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      从上述分析结果可以看出缓蚀剂浓度不足，铵、硫化物偏高可以对铜造成腐蚀，使挂片出现点蚀现象，但通过观察、数据分析结果来看，基本可以排除缓释剂浓度不足、铵对挂片造成的影响；目前最有可能造成腐蚀的就是</a:t>
            </a:r>
            <a:r>
              <a:rPr lang="zh-CN" altLang="en-US" sz="2400" b="1" dirty="0" smtClean="0"/>
              <a:t>硫化物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sz="2400" dirty="0"/>
              <a:t>近期分析</a:t>
            </a:r>
            <a:r>
              <a:rPr lang="zh-CN" altLang="en-US" sz="2400" dirty="0" smtClean="0"/>
              <a:t>化验结果表明，系统可能存在</a:t>
            </a:r>
            <a:r>
              <a:rPr lang="zh-CN" altLang="en-US" sz="2400" b="1" dirty="0" smtClean="0"/>
              <a:t>硫化物侵蚀风险</a:t>
            </a:r>
            <a:r>
              <a:rPr lang="zh-CN" altLang="en-US" sz="2400" dirty="0" smtClean="0"/>
              <a:t>、来源可能存在于空气中；目前采取的应对措施：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◆</a:t>
            </a:r>
            <a:r>
              <a:rPr lang="zh-CN" altLang="en-US" sz="2400" dirty="0" smtClean="0"/>
              <a:t>提高缓蚀剂投加浓度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投加铜缓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</a:t>
            </a:r>
            <a:r>
              <a:rPr lang="en-US" altLang="zh-CN" sz="2400" dirty="0"/>
              <a:t>◆ </a:t>
            </a:r>
            <a:r>
              <a:rPr lang="zh-CN" altLang="en-US" sz="2400" dirty="0" smtClean="0"/>
              <a:t>次氯酸钠间歇投加方式由间歇人工启停机泵改为余氯监测自动投加，用于还原硫化物，减少对系统造成的腐蚀（</a:t>
            </a:r>
            <a:r>
              <a:rPr lang="zh-CN" altLang="en-US" sz="2400" b="1" dirty="0"/>
              <a:t>余</a:t>
            </a:r>
            <a:r>
              <a:rPr lang="zh-CN" altLang="en-US" sz="2400" b="1" dirty="0" smtClean="0"/>
              <a:t>氯控制值</a:t>
            </a:r>
            <a:r>
              <a:rPr lang="en-US" altLang="zh-CN" sz="2400" b="1" dirty="0" smtClean="0"/>
              <a:t>0.4</a:t>
            </a:r>
            <a:r>
              <a:rPr lang="zh-CN" altLang="en-US" sz="2400" b="1" dirty="0" smtClean="0">
                <a:latin typeface="宋体"/>
                <a:ea typeface="宋体"/>
              </a:rPr>
              <a:t>～</a:t>
            </a:r>
            <a:r>
              <a:rPr lang="en-US" altLang="zh-CN" sz="2400" b="1" dirty="0" smtClean="0">
                <a:latin typeface="宋体"/>
                <a:ea typeface="宋体"/>
              </a:rPr>
              <a:t>0.75mg/L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</a:t>
            </a:r>
            <a:r>
              <a:rPr lang="en-US" altLang="zh-CN" sz="2400" dirty="0"/>
              <a:t>◆</a:t>
            </a:r>
            <a:r>
              <a:rPr lang="zh-CN" altLang="en-US" sz="2400" dirty="0" smtClean="0"/>
              <a:t>分析大气、水中硫化物，追溯污染来源。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5011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942" y="1112069"/>
            <a:ext cx="4033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2</a:t>
            </a:r>
            <a:r>
              <a:rPr lang="zh-CN" altLang="en-US" sz="2400" dirty="0" smtClean="0"/>
              <a:t>、污水外排水质合格率统计</a:t>
            </a:r>
            <a:endParaRPr lang="zh-CN" altLang="en-US" sz="24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719695"/>
              </p:ext>
            </p:extLst>
          </p:nvPr>
        </p:nvGraphicFramePr>
        <p:xfrm>
          <a:off x="575990" y="2142604"/>
          <a:ext cx="10441160" cy="2880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0341"/>
                <a:gridCol w="1307971"/>
                <a:gridCol w="1512168"/>
                <a:gridCol w="1314125"/>
                <a:gridCol w="1395233"/>
                <a:gridCol w="1382278"/>
                <a:gridCol w="2029044"/>
              </a:tblGrid>
              <a:tr h="57606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项目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pH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COD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氨氮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硫化物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石油类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挥发酚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单位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/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mg/L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mg/L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mg/L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mg/L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mg/L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最大值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8.78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b="0" kern="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40</a:t>
                      </a:r>
                      <a:endParaRPr lang="zh-CN" sz="1600" b="0" kern="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0.9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6.8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3.82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0.03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最小值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7.6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b="0" kern="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0</a:t>
                      </a:r>
                      <a:endParaRPr lang="zh-CN" sz="1600" b="0" kern="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0.1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0.1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0.2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0.021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平均值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/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12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0.3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0.07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0.65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0.01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合格率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100%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100%</a:t>
                      </a:r>
                      <a:endParaRPr lang="zh-CN" sz="1600" kern="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100%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100%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93.54%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100%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020973" y="1550680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含盐监护池外排水质合格率统计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59966" y="5152279"/>
            <a:ext cx="11665223" cy="1342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备注</a:t>
            </a:r>
            <a:r>
              <a:rPr lang="zh-CN" altLang="en-US" sz="2400" dirty="0" smtClean="0"/>
              <a:t>：</a:t>
            </a:r>
            <a:r>
              <a:rPr lang="zh-CN" altLang="en-US" sz="1600" dirty="0" smtClean="0"/>
              <a:t>本月系统运行正常，</a:t>
            </a:r>
            <a:r>
              <a:rPr lang="en-US" altLang="zh-CN" sz="1600" dirty="0" smtClean="0"/>
              <a:t>3.6</a:t>
            </a:r>
            <a:r>
              <a:rPr lang="zh-CN" altLang="en-US" sz="1600" dirty="0" smtClean="0"/>
              <a:t>日、</a:t>
            </a:r>
            <a:r>
              <a:rPr lang="en-US" altLang="zh-CN" sz="1600" dirty="0" smtClean="0"/>
              <a:t>3.7</a:t>
            </a:r>
            <a:r>
              <a:rPr lang="zh-CN" altLang="en-US" sz="1600" dirty="0" smtClean="0"/>
              <a:t>日外排含盐污水油含量超标（</a:t>
            </a:r>
            <a:r>
              <a:rPr lang="en-US" altLang="zh-CN" sz="1600" dirty="0" smtClean="0"/>
              <a:t>3.82</a:t>
            </a:r>
            <a:r>
              <a:rPr lang="en-US" altLang="zh-CN" sz="1600" kern="1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kern="1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mg/L</a:t>
            </a:r>
            <a:r>
              <a:rPr lang="en-US" altLang="zh-CN" sz="1600" dirty="0" smtClean="0"/>
              <a:t>/3.55</a:t>
            </a:r>
            <a:r>
              <a:rPr lang="en-US" altLang="zh-CN" sz="1600" kern="1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mg/L</a:t>
            </a:r>
            <a:r>
              <a:rPr lang="zh-CN" altLang="en-US" sz="1600" dirty="0" smtClean="0"/>
              <a:t>）系化验分析问题；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生化池、二沉池有明显变化，出现了死泥、浮泥现象；初步判断和离心脱水机开机产水的废水有关；目前已调整脱水频次，降低外来因素对系统造成的影响，后续继续观察。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321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347330084"/>
              </p:ext>
            </p:extLst>
          </p:nvPr>
        </p:nvGraphicFramePr>
        <p:xfrm>
          <a:off x="3168278" y="3942804"/>
          <a:ext cx="5212080" cy="2704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456308" y="1022588"/>
            <a:ext cx="5594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含盐监护池重要指标趋势变化情况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273335732"/>
              </p:ext>
            </p:extLst>
          </p:nvPr>
        </p:nvGraphicFramePr>
        <p:xfrm>
          <a:off x="431974" y="1545808"/>
          <a:ext cx="5212080" cy="2541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830899190"/>
              </p:ext>
            </p:extLst>
          </p:nvPr>
        </p:nvGraphicFramePr>
        <p:xfrm>
          <a:off x="5904582" y="1545808"/>
          <a:ext cx="5212080" cy="2541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773122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5950" y="4158828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     3.6/3.7</a:t>
            </a:r>
            <a:r>
              <a:rPr lang="zh-CN" altLang="en-US" dirty="0" smtClean="0"/>
              <a:t>日出现一次较高现象，</a:t>
            </a:r>
            <a:r>
              <a:rPr lang="en-US" altLang="zh-CN" dirty="0" smtClean="0"/>
              <a:t>3.88mg/L</a:t>
            </a:r>
            <a:r>
              <a:rPr lang="zh-CN" altLang="en-US" dirty="0" smtClean="0"/>
              <a:t>、</a:t>
            </a:r>
            <a:r>
              <a:rPr lang="en-US" altLang="zh-CN" dirty="0" smtClean="0"/>
              <a:t>3.55mg/L</a:t>
            </a:r>
            <a:r>
              <a:rPr lang="en-US" altLang="zh-CN" dirty="0"/>
              <a:t>;</a:t>
            </a:r>
            <a:r>
              <a:rPr lang="zh-CN" altLang="en-US" dirty="0" smtClean="0"/>
              <a:t>判断为分析误差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574" y="1206500"/>
            <a:ext cx="5688632" cy="323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4041728820"/>
              </p:ext>
            </p:extLst>
          </p:nvPr>
        </p:nvGraphicFramePr>
        <p:xfrm>
          <a:off x="404470" y="1206500"/>
          <a:ext cx="5212080" cy="2903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矩形 3"/>
          <p:cNvSpPr/>
          <p:nvPr/>
        </p:nvSpPr>
        <p:spPr>
          <a:xfrm>
            <a:off x="6120606" y="4633248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离心脱水机运行期间对汽浮产生的影响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857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625364"/>
              </p:ext>
            </p:extLst>
          </p:nvPr>
        </p:nvGraphicFramePr>
        <p:xfrm>
          <a:off x="647998" y="1854572"/>
          <a:ext cx="10513167" cy="30243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89475"/>
                <a:gridCol w="1306869"/>
                <a:gridCol w="1296144"/>
                <a:gridCol w="1512168"/>
                <a:gridCol w="1141403"/>
                <a:gridCol w="1594901"/>
                <a:gridCol w="1872207"/>
              </a:tblGrid>
              <a:tr h="57606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项目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pH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COD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氨氮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悬浮物</a:t>
                      </a:r>
                      <a:endParaRPr lang="zh-CN" altLang="zh-CN" sz="1600" kern="100" dirty="0" smtClean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石油类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硫化物</a:t>
                      </a:r>
                      <a:endParaRPr lang="zh-CN" altLang="zh-CN" sz="1600" kern="100" dirty="0" smtClean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单位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/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mg/L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mg/L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mg/L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mg/L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mg/L</a:t>
                      </a:r>
                      <a:endParaRPr lang="zh-CN" altLang="zh-CN" sz="1600" kern="100" dirty="0" smtClean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0C0C0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最大值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9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352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68.2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/</a:t>
                      </a:r>
                      <a:endParaRPr lang="zh-CN" altLang="en-US" sz="1600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2.52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7.52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0C0C0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最小值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7.12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73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14.54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/</a:t>
                      </a:r>
                      <a:endParaRPr lang="zh-CN" altLang="en-US" sz="1600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0.3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0.52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0C0C0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平均值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/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134.9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37.75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/</a:t>
                      </a:r>
                      <a:endParaRPr lang="zh-CN" altLang="en-US" sz="1600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1.35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0.04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0C0C0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合格率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100%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45.16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14.54%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/</a:t>
                      </a:r>
                      <a:endParaRPr lang="zh-CN" altLang="en-US" sz="1600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100%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0.35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88358" y="1206500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含油</a:t>
            </a:r>
            <a:r>
              <a:rPr lang="zh-CN" altLang="en-US" sz="2400" dirty="0"/>
              <a:t>回</a:t>
            </a:r>
            <a:r>
              <a:rPr lang="zh-CN" altLang="en-US" sz="2400" dirty="0" smtClean="0"/>
              <a:t>用水池水质合格率统计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47998" y="5022924"/>
            <a:ext cx="11222944" cy="9734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备注</a:t>
            </a:r>
            <a:r>
              <a:rPr lang="en-US" altLang="zh-CN" sz="2400" dirty="0" smtClean="0"/>
              <a:t>:</a:t>
            </a:r>
            <a:r>
              <a:rPr lang="zh-CN" altLang="en-US" sz="1600" dirty="0"/>
              <a:t>含</a:t>
            </a:r>
            <a:r>
              <a:rPr lang="zh-CN" altLang="en-US" sz="1600" dirty="0" smtClean="0"/>
              <a:t>油</a:t>
            </a:r>
            <a:r>
              <a:rPr lang="zh-CN" altLang="en-US" sz="1600" dirty="0"/>
              <a:t>回</a:t>
            </a:r>
            <a:r>
              <a:rPr lang="zh-CN" altLang="en-US" sz="1600" dirty="0" smtClean="0"/>
              <a:t>用污水出水合格率较上月有了明显提高；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特别是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pH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、氨氮、油的控制；后续继将续优化操作，努力提高指标合</a:t>
            </a:r>
            <a:endParaRPr lang="en-US" altLang="zh-CN" sz="16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FF0000"/>
                </a:solidFill>
              </a:rPr>
              <a:t>格率降低人为操作影响因素</a:t>
            </a:r>
            <a:r>
              <a:rPr lang="zh-CN" altLang="en-US" sz="1600" dirty="0" smtClean="0"/>
              <a:t>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5074423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826334" y="4721437"/>
            <a:ext cx="5771234" cy="127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    </a:t>
            </a:r>
            <a:r>
              <a:rPr lang="zh-CN" altLang="zh-CN" dirty="0" smtClean="0"/>
              <a:t>含</a:t>
            </a:r>
            <a:r>
              <a:rPr lang="zh-CN" altLang="zh-CN" dirty="0"/>
              <a:t>油总出水</a:t>
            </a:r>
            <a:r>
              <a:rPr lang="en-US" altLang="zh-CN" dirty="0"/>
              <a:t>COD</a:t>
            </a:r>
            <a:r>
              <a:rPr lang="zh-CN" altLang="zh-CN" dirty="0"/>
              <a:t>从</a:t>
            </a:r>
            <a:r>
              <a:rPr lang="en-US" altLang="zh-CN" dirty="0"/>
              <a:t>3</a:t>
            </a:r>
            <a:r>
              <a:rPr lang="zh-CN" altLang="zh-CN" dirty="0"/>
              <a:t>月</a:t>
            </a:r>
            <a:r>
              <a:rPr lang="en-US" altLang="zh-CN" dirty="0"/>
              <a:t>1</a:t>
            </a:r>
            <a:r>
              <a:rPr lang="zh-CN" altLang="zh-CN" dirty="0"/>
              <a:t>日到</a:t>
            </a:r>
            <a:r>
              <a:rPr lang="en-US" altLang="zh-CN" dirty="0"/>
              <a:t>3</a:t>
            </a:r>
            <a:r>
              <a:rPr lang="zh-CN" altLang="zh-CN" dirty="0"/>
              <a:t>月</a:t>
            </a:r>
            <a:r>
              <a:rPr lang="en-US" altLang="zh-CN" dirty="0"/>
              <a:t>31</a:t>
            </a:r>
            <a:r>
              <a:rPr lang="zh-CN" altLang="zh-CN" dirty="0"/>
              <a:t>日合格率</a:t>
            </a:r>
            <a:r>
              <a:rPr lang="en-US" altLang="zh-CN" dirty="0"/>
              <a:t>45.16%</a:t>
            </a:r>
            <a:r>
              <a:rPr lang="zh-CN" altLang="zh-CN" dirty="0"/>
              <a:t>，最高</a:t>
            </a:r>
            <a:r>
              <a:rPr lang="en-US" altLang="zh-CN" dirty="0"/>
              <a:t>352mg/L</a:t>
            </a:r>
            <a:r>
              <a:rPr lang="zh-CN" altLang="zh-CN" dirty="0"/>
              <a:t>，最低</a:t>
            </a:r>
            <a:r>
              <a:rPr lang="en-US" altLang="zh-CN" dirty="0" smtClean="0"/>
              <a:t>73mg/L</a:t>
            </a:r>
            <a:r>
              <a:rPr lang="zh-CN" altLang="en-US" b="1" dirty="0" smtClean="0"/>
              <a:t>（统计按外排控制值</a:t>
            </a:r>
            <a:r>
              <a:rPr lang="en-US" altLang="zh-CN" b="1" dirty="0" smtClean="0"/>
              <a:t>100mg/L</a:t>
            </a:r>
            <a:r>
              <a:rPr lang="zh-CN" altLang="en-US" b="1" dirty="0" smtClean="0"/>
              <a:t>进行核算）</a:t>
            </a:r>
            <a:r>
              <a:rPr lang="zh-CN" altLang="zh-CN" b="1" dirty="0" smtClean="0"/>
              <a:t>。</a:t>
            </a: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5950" y="4662884"/>
            <a:ext cx="5606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     </a:t>
            </a:r>
            <a:r>
              <a:rPr lang="en-US" altLang="zh-CN" dirty="0" smtClean="0"/>
              <a:t>pH</a:t>
            </a:r>
            <a:r>
              <a:rPr lang="zh-CN" altLang="en-US" dirty="0" smtClean="0"/>
              <a:t>较合格率较上月有了明显提高，主要有两方面：一、焦化来水</a:t>
            </a:r>
            <a:r>
              <a:rPr lang="en-US" altLang="zh-CN" dirty="0" smtClean="0"/>
              <a:t>pH</a:t>
            </a:r>
            <a:r>
              <a:rPr lang="zh-CN" altLang="en-US" dirty="0" smtClean="0"/>
              <a:t>较前期有明显提高，控制相对稳定；二、班组操作、调整精度有所提高。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720" y="1578350"/>
            <a:ext cx="5224463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17" y="1578350"/>
            <a:ext cx="5224463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672334" y="1041564"/>
            <a:ext cx="5955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含油回用水池重要</a:t>
            </a:r>
            <a:r>
              <a:rPr lang="zh-CN" altLang="en-US" sz="2800" b="1" dirty="0">
                <a:solidFill>
                  <a:srgbClr val="FF0000"/>
                </a:solidFill>
              </a:rPr>
              <a:t>指标趋势变化情况</a:t>
            </a:r>
          </a:p>
        </p:txBody>
      </p:sp>
    </p:spTree>
    <p:extLst>
      <p:ext uri="{BB962C8B-B14F-4D97-AF65-F5344CB8AC3E}">
        <p14:creationId xmlns:p14="http://schemas.microsoft.com/office/powerpoint/2010/main" val="30898650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11200" y="4518868"/>
            <a:ext cx="5305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     </a:t>
            </a:r>
            <a:r>
              <a:rPr lang="zh-CN" altLang="zh-CN" dirty="0" smtClean="0"/>
              <a:t>含</a:t>
            </a:r>
            <a:r>
              <a:rPr lang="zh-CN" altLang="zh-CN" dirty="0"/>
              <a:t>油总出水氨氮从</a:t>
            </a:r>
            <a:r>
              <a:rPr lang="en-US" altLang="zh-CN" dirty="0"/>
              <a:t>3</a:t>
            </a:r>
            <a:r>
              <a:rPr lang="zh-CN" altLang="zh-CN" dirty="0"/>
              <a:t>月</a:t>
            </a:r>
            <a:r>
              <a:rPr lang="en-US" altLang="zh-CN" dirty="0"/>
              <a:t>1</a:t>
            </a:r>
            <a:r>
              <a:rPr lang="zh-CN" altLang="zh-CN" dirty="0"/>
              <a:t>日到</a:t>
            </a:r>
            <a:r>
              <a:rPr lang="en-US" altLang="zh-CN" dirty="0"/>
              <a:t>3</a:t>
            </a:r>
            <a:r>
              <a:rPr lang="zh-CN" altLang="zh-CN" dirty="0"/>
              <a:t>月</a:t>
            </a:r>
            <a:r>
              <a:rPr lang="en-US" altLang="zh-CN" dirty="0"/>
              <a:t>31</a:t>
            </a:r>
            <a:r>
              <a:rPr lang="zh-CN" altLang="zh-CN" dirty="0"/>
              <a:t>日合格率</a:t>
            </a:r>
            <a:r>
              <a:rPr lang="en-US" altLang="zh-CN" dirty="0"/>
              <a:t>9.67%</a:t>
            </a:r>
            <a:r>
              <a:rPr lang="zh-CN" altLang="zh-CN" dirty="0"/>
              <a:t>，最高</a:t>
            </a:r>
            <a:r>
              <a:rPr lang="en-US" altLang="zh-CN" dirty="0"/>
              <a:t>68.2mg/L</a:t>
            </a:r>
            <a:r>
              <a:rPr lang="zh-CN" altLang="zh-CN" dirty="0"/>
              <a:t>，最低</a:t>
            </a:r>
            <a:r>
              <a:rPr lang="en-US" altLang="zh-CN" dirty="0"/>
              <a:t>14.54mg/L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34619" y="4518868"/>
            <a:ext cx="5688633" cy="875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     </a:t>
            </a:r>
            <a:r>
              <a:rPr lang="en-US" altLang="zh-CN" dirty="0"/>
              <a:t>3</a:t>
            </a:r>
            <a:r>
              <a:rPr lang="zh-CN" altLang="zh-CN" dirty="0"/>
              <a:t>月份含油污水回用水油含量指标控制，全月皆在指标</a:t>
            </a:r>
            <a:r>
              <a:rPr lang="en-US" altLang="zh-CN" dirty="0"/>
              <a:t>3mg/L</a:t>
            </a:r>
            <a:r>
              <a:rPr lang="zh-CN" altLang="zh-CN" dirty="0"/>
              <a:t>范围内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135662492"/>
              </p:ext>
            </p:extLst>
          </p:nvPr>
        </p:nvGraphicFramePr>
        <p:xfrm>
          <a:off x="143942" y="1350516"/>
          <a:ext cx="5212080" cy="2903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726533648"/>
              </p:ext>
            </p:extLst>
          </p:nvPr>
        </p:nvGraphicFramePr>
        <p:xfrm>
          <a:off x="5955901" y="1278508"/>
          <a:ext cx="5212080" cy="2903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466513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976590" y="4734892"/>
            <a:ext cx="54726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</a:rPr>
              <a:t>       生产</a:t>
            </a:r>
            <a:r>
              <a:rPr lang="zh-CN" altLang="en-US" b="1" dirty="0">
                <a:solidFill>
                  <a:srgbClr val="FF0000"/>
                </a:solidFill>
              </a:rPr>
              <a:t>水补水</a:t>
            </a:r>
            <a:r>
              <a:rPr lang="zh-CN" altLang="en-US" b="1" dirty="0" smtClean="0">
                <a:solidFill>
                  <a:srgbClr val="FF0000"/>
                </a:solidFill>
              </a:rPr>
              <a:t>总量</a:t>
            </a:r>
            <a:r>
              <a:rPr lang="en-US" altLang="zh-CN" b="1" dirty="0" smtClean="0">
                <a:solidFill>
                  <a:srgbClr val="FF0000"/>
                </a:solidFill>
              </a:rPr>
              <a:t>240816.6m³</a:t>
            </a:r>
            <a:r>
              <a:rPr lang="zh-CN" altLang="en-US" b="1" dirty="0">
                <a:solidFill>
                  <a:srgbClr val="FF0000"/>
                </a:solidFill>
              </a:rPr>
              <a:t>，</a:t>
            </a:r>
            <a:r>
              <a:rPr lang="zh-CN" altLang="en-US" b="1" dirty="0" smtClean="0">
                <a:solidFill>
                  <a:srgbClr val="FF0000"/>
                </a:solidFill>
              </a:rPr>
              <a:t>平均</a:t>
            </a:r>
            <a:r>
              <a:rPr lang="en-US" altLang="zh-CN" b="1" dirty="0" smtClean="0">
                <a:solidFill>
                  <a:srgbClr val="FF0000"/>
                </a:solidFill>
              </a:rPr>
              <a:t>323.67m3/h</a:t>
            </a:r>
            <a:r>
              <a:rPr lang="zh-CN" altLang="en-US" b="1" dirty="0" smtClean="0">
                <a:solidFill>
                  <a:srgbClr val="FF0000"/>
                </a:solidFill>
              </a:rPr>
              <a:t>；平均</a:t>
            </a:r>
            <a:r>
              <a:rPr lang="zh-CN" altLang="en-US" b="1" dirty="0">
                <a:solidFill>
                  <a:srgbClr val="FF0000"/>
                </a:solidFill>
              </a:rPr>
              <a:t>排污</a:t>
            </a:r>
            <a:r>
              <a:rPr lang="zh-CN" altLang="en-US" b="1" dirty="0" smtClean="0">
                <a:solidFill>
                  <a:srgbClr val="FF0000"/>
                </a:solidFill>
              </a:rPr>
              <a:t>量</a:t>
            </a:r>
            <a:r>
              <a:rPr lang="en-US" altLang="zh-CN" b="1" dirty="0" smtClean="0">
                <a:solidFill>
                  <a:srgbClr val="FF0000"/>
                </a:solidFill>
              </a:rPr>
              <a:t>97m3/h</a:t>
            </a:r>
            <a:r>
              <a:rPr lang="zh-CN" altLang="en-US" b="1" dirty="0" smtClean="0">
                <a:solidFill>
                  <a:srgbClr val="FF0000"/>
                </a:solidFill>
              </a:rPr>
              <a:t>。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8110" y="1142417"/>
            <a:ext cx="3724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1.4</a:t>
            </a:r>
            <a:r>
              <a:rPr lang="zh-CN" altLang="en-US" sz="2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其它重要指标变化趋势</a:t>
            </a:r>
            <a:endParaRPr lang="zh-CN" altLang="en-US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2014" y="4887292"/>
            <a:ext cx="4536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</a:rPr>
              <a:t>       海淡本月产水量</a:t>
            </a:r>
            <a:r>
              <a:rPr lang="en-US" altLang="zh-CN" b="1" dirty="0" smtClean="0">
                <a:solidFill>
                  <a:srgbClr val="FF0000"/>
                </a:solidFill>
              </a:rPr>
              <a:t>272162.9m³</a:t>
            </a:r>
            <a:r>
              <a:rPr lang="zh-CN" altLang="en-US" b="1" dirty="0">
                <a:solidFill>
                  <a:srgbClr val="FF0000"/>
                </a:solidFill>
              </a:rPr>
              <a:t>，</a:t>
            </a:r>
            <a:r>
              <a:rPr lang="zh-CN" altLang="en-US" b="1" dirty="0" smtClean="0">
                <a:solidFill>
                  <a:srgbClr val="FF0000"/>
                </a:solidFill>
              </a:rPr>
              <a:t>平均</a:t>
            </a:r>
            <a:r>
              <a:rPr lang="en-US" altLang="zh-CN" b="1" dirty="0" smtClean="0">
                <a:solidFill>
                  <a:srgbClr val="FF0000"/>
                </a:solidFill>
              </a:rPr>
              <a:t>365.8m3/h</a:t>
            </a:r>
            <a:r>
              <a:rPr lang="zh-CN" altLang="en-US" b="1" dirty="0" smtClean="0">
                <a:solidFill>
                  <a:srgbClr val="FF0000"/>
                </a:solidFill>
              </a:rPr>
              <a:t>。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370109"/>
              </p:ext>
            </p:extLst>
          </p:nvPr>
        </p:nvGraphicFramePr>
        <p:xfrm>
          <a:off x="6336630" y="1710556"/>
          <a:ext cx="504056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1181019"/>
              </p:ext>
            </p:extLst>
          </p:nvPr>
        </p:nvGraphicFramePr>
        <p:xfrm>
          <a:off x="575990" y="185457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406093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9966" y="4338488"/>
            <a:ext cx="113772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       2020</a:t>
            </a:r>
            <a:r>
              <a:rPr lang="zh-CN" altLang="en-US" dirty="0" smtClean="0"/>
              <a:t>年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月本月</a:t>
            </a:r>
            <a:r>
              <a:rPr lang="zh-CN" altLang="en-US" dirty="0"/>
              <a:t>含盐污水累计处理量</a:t>
            </a:r>
            <a:r>
              <a:rPr lang="en-US" altLang="zh-CN" dirty="0" smtClean="0"/>
              <a:t>91303.7m³</a:t>
            </a:r>
            <a:r>
              <a:rPr lang="zh-CN" altLang="en-US" dirty="0" smtClean="0"/>
              <a:t>，平均处理量为</a:t>
            </a:r>
            <a:r>
              <a:rPr lang="en-US" altLang="zh-CN" dirty="0" smtClean="0"/>
              <a:t>122.7m³/h</a:t>
            </a:r>
            <a:r>
              <a:rPr lang="zh-CN" altLang="en-US" dirty="0"/>
              <a:t>，含油污</a:t>
            </a:r>
            <a:r>
              <a:rPr lang="zh-CN" altLang="en-US" dirty="0" smtClean="0"/>
              <a:t>水累计处理量</a:t>
            </a:r>
            <a:r>
              <a:rPr lang="en-US" altLang="zh-CN" dirty="0" smtClean="0"/>
              <a:t>110223.3m³,</a:t>
            </a:r>
            <a:r>
              <a:rPr lang="zh-CN" altLang="en-US" dirty="0" smtClean="0"/>
              <a:t>平均处理量为</a:t>
            </a:r>
            <a:r>
              <a:rPr lang="en-US" altLang="zh-CN" dirty="0" smtClean="0"/>
              <a:t>148.1m³/h</a:t>
            </a:r>
            <a:r>
              <a:rPr lang="zh-CN" altLang="en-US" dirty="0"/>
              <a:t>。含盐污水累计量偏低，究其原因是含盐污水外排超声波流量计经常出现异常，出现零流量，经联系仪控部多次处理后，无法彻底解决，</a:t>
            </a:r>
            <a:r>
              <a:rPr lang="en-US" altLang="zh-CN" dirty="0"/>
              <a:t>3</a:t>
            </a:r>
            <a:r>
              <a:rPr lang="zh-CN" altLang="en-US" dirty="0"/>
              <a:t>月份下旬已经将含盐</a:t>
            </a:r>
            <a:r>
              <a:rPr lang="en-US" altLang="zh-CN" dirty="0"/>
              <a:t>/</a:t>
            </a:r>
            <a:r>
              <a:rPr lang="zh-CN" altLang="en-US" dirty="0"/>
              <a:t>含油污水调节罐出水的流量计增加了累计值功能。</a:t>
            </a:r>
            <a:r>
              <a:rPr lang="en-US" altLang="zh-CN" dirty="0"/>
              <a:t>4</a:t>
            </a:r>
            <a:r>
              <a:rPr lang="zh-CN" altLang="en-US" dirty="0"/>
              <a:t>月份开始统一采用污水调节罐出水的累计水量作为统计数据。</a:t>
            </a:r>
            <a:endParaRPr lang="zh-CN" altLang="zh-CN" dirty="0"/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8681616"/>
              </p:ext>
            </p:extLst>
          </p:nvPr>
        </p:nvGraphicFramePr>
        <p:xfrm>
          <a:off x="6120606" y="1206500"/>
          <a:ext cx="5220072" cy="2959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1447820"/>
              </p:ext>
            </p:extLst>
          </p:nvPr>
        </p:nvGraphicFramePr>
        <p:xfrm>
          <a:off x="647998" y="1422524"/>
          <a:ext cx="514857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45020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9965" y="1350516"/>
            <a:ext cx="1147325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      本月水系统各单元整体运行平稳，受上游来水波动影响相对较小。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3.7</a:t>
            </a:r>
            <a:r>
              <a:rPr lang="zh-CN" altLang="en-US" sz="2400" dirty="0" smtClean="0">
                <a:latin typeface="宋体"/>
                <a:ea typeface="宋体"/>
              </a:rPr>
              <a:t>～</a:t>
            </a:r>
            <a:r>
              <a:rPr lang="en-US" altLang="zh-CN" sz="2400" dirty="0" smtClean="0">
                <a:latin typeface="宋体"/>
                <a:ea typeface="宋体"/>
              </a:rPr>
              <a:t>3.9</a:t>
            </a:r>
            <a:r>
              <a:rPr lang="zh-CN" altLang="en-US" sz="2400" dirty="0" smtClean="0">
                <a:latin typeface="宋体"/>
                <a:ea typeface="宋体"/>
              </a:rPr>
              <a:t>日受焦化开工影响，部分含焦废水暂存事故水池（两次累计接收约</a:t>
            </a:r>
            <a:r>
              <a:rPr lang="en-US" altLang="zh-CN" sz="2400" dirty="0" smtClean="0">
                <a:latin typeface="宋体"/>
                <a:ea typeface="宋体"/>
              </a:rPr>
              <a:t>3500m³</a:t>
            </a:r>
            <a:r>
              <a:rPr lang="zh-CN" altLang="en-US" sz="2400" dirty="0" smtClean="0">
                <a:latin typeface="宋体"/>
                <a:ea typeface="宋体"/>
              </a:rPr>
              <a:t>，目前事故水池液位</a:t>
            </a:r>
            <a:r>
              <a:rPr lang="en-US" altLang="zh-CN" sz="2400" dirty="0" smtClean="0">
                <a:latin typeface="宋体"/>
                <a:ea typeface="宋体"/>
              </a:rPr>
              <a:t>2.82</a:t>
            </a:r>
            <a:r>
              <a:rPr lang="en-US" altLang="zh-CN" sz="2400" dirty="0">
                <a:latin typeface="宋体"/>
                <a:ea typeface="宋体"/>
              </a:rPr>
              <a:t>m</a:t>
            </a:r>
            <a:r>
              <a:rPr lang="zh-CN" altLang="en-US" sz="2400" dirty="0" smtClean="0">
                <a:latin typeface="宋体"/>
                <a:ea typeface="宋体"/>
              </a:rPr>
              <a:t>）。</a:t>
            </a:r>
            <a:endParaRPr lang="en-US" altLang="zh-CN" sz="2400" dirty="0" smtClean="0">
              <a:latin typeface="宋体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/>
                <a:ea typeface="宋体"/>
              </a:rPr>
              <a:t> </a:t>
            </a:r>
            <a:r>
              <a:rPr lang="en-US" altLang="zh-CN" sz="2400" dirty="0" smtClean="0">
                <a:latin typeface="宋体"/>
                <a:ea typeface="宋体"/>
              </a:rPr>
              <a:t>  </a:t>
            </a:r>
            <a:r>
              <a:rPr lang="en-US" altLang="zh-CN" sz="2400" dirty="0">
                <a:latin typeface="宋体"/>
                <a:ea typeface="宋体"/>
              </a:rPr>
              <a:t>3.3</a:t>
            </a:r>
            <a:r>
              <a:rPr lang="zh-CN" altLang="en-US" sz="2400" dirty="0">
                <a:latin typeface="宋体"/>
                <a:ea typeface="宋体"/>
              </a:rPr>
              <a:t>～</a:t>
            </a:r>
            <a:r>
              <a:rPr lang="en-US" altLang="zh-CN" sz="2400" dirty="0">
                <a:latin typeface="宋体"/>
                <a:ea typeface="宋体"/>
              </a:rPr>
              <a:t>3.9</a:t>
            </a:r>
            <a:r>
              <a:rPr lang="zh-CN" altLang="en-US" sz="2400" dirty="0">
                <a:latin typeface="宋体"/>
                <a:ea typeface="宋体"/>
              </a:rPr>
              <a:t>日完成一循</a:t>
            </a:r>
            <a:r>
              <a:rPr lang="en-US" altLang="zh-CN" sz="2400" dirty="0">
                <a:latin typeface="宋体"/>
                <a:ea typeface="宋体"/>
              </a:rPr>
              <a:t>6</a:t>
            </a:r>
            <a:r>
              <a:rPr lang="zh-CN" altLang="en-US" sz="2400" dirty="0">
                <a:latin typeface="宋体"/>
                <a:ea typeface="宋体"/>
              </a:rPr>
              <a:t>台风机叶片角度调整工作。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/>
                <a:ea typeface="宋体"/>
              </a:rPr>
              <a:t> </a:t>
            </a:r>
            <a:r>
              <a:rPr lang="en-US" altLang="zh-CN" sz="2400" dirty="0" smtClean="0">
                <a:latin typeface="宋体"/>
                <a:ea typeface="宋体"/>
              </a:rPr>
              <a:t>  3.24</a:t>
            </a:r>
            <a:r>
              <a:rPr lang="zh-CN" altLang="en-US" sz="2400" dirty="0">
                <a:latin typeface="宋体"/>
                <a:ea typeface="宋体"/>
              </a:rPr>
              <a:t>～</a:t>
            </a:r>
            <a:r>
              <a:rPr lang="en-US" altLang="zh-CN" sz="2400" dirty="0">
                <a:latin typeface="宋体"/>
                <a:ea typeface="宋体"/>
              </a:rPr>
              <a:t>3.28</a:t>
            </a:r>
            <a:r>
              <a:rPr lang="zh-CN" altLang="en-US" sz="2400" dirty="0">
                <a:latin typeface="宋体"/>
                <a:ea typeface="宋体"/>
              </a:rPr>
              <a:t>日完成污水含盐、含油系列系统标定工作</a:t>
            </a:r>
            <a:r>
              <a:rPr lang="zh-CN" altLang="en-US" sz="2400" dirty="0" smtClean="0">
                <a:latin typeface="宋体"/>
                <a:ea typeface="宋体"/>
              </a:rPr>
              <a:t>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     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8018616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942" y="1112069"/>
            <a:ext cx="3417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24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、湖水产水指标合格率</a:t>
            </a:r>
            <a:endParaRPr lang="zh-CN" altLang="en-US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680083"/>
              </p:ext>
            </p:extLst>
          </p:nvPr>
        </p:nvGraphicFramePr>
        <p:xfrm>
          <a:off x="823342" y="1661568"/>
          <a:ext cx="9617745" cy="25357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76478"/>
                <a:gridCol w="1776478"/>
                <a:gridCol w="1689269"/>
                <a:gridCol w="2187760"/>
                <a:gridCol w="2187760"/>
              </a:tblGrid>
              <a:tr h="43970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项  目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pH</a:t>
                      </a:r>
                      <a:endParaRPr lang="zh-CN" sz="1600" b="1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氯离子</a:t>
                      </a:r>
                      <a:endParaRPr lang="zh-CN" sz="1600" b="1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浊度</a:t>
                      </a:r>
                      <a:endParaRPr lang="zh-CN" sz="1600" b="1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铁离子</a:t>
                      </a:r>
                      <a:endParaRPr lang="zh-CN" sz="1600" b="1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78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kern="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/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mg/L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NTU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mg/L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最大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7.43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246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0.26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0.3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最小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/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/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/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/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平均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/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/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/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/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合格率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100%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/</a:t>
                      </a:r>
                      <a:endParaRPr lang="zh-CN" sz="1600" b="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kern="1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100%</a:t>
                      </a:r>
                      <a:endParaRPr lang="zh-CN" sz="1600" b="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100%</a:t>
                      </a:r>
                      <a:endParaRPr lang="zh-CN" sz="1600" b="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803176" y="4302844"/>
            <a:ext cx="1015312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</a:rPr>
              <a:t>       全月</a:t>
            </a:r>
            <a:r>
              <a:rPr lang="zh-CN" altLang="en-US" b="1" dirty="0">
                <a:solidFill>
                  <a:srgbClr val="FF0000"/>
                </a:solidFill>
              </a:rPr>
              <a:t>湖水利用单元间断运行产</a:t>
            </a:r>
            <a:r>
              <a:rPr lang="zh-CN" altLang="en-US" b="1" dirty="0" smtClean="0">
                <a:solidFill>
                  <a:srgbClr val="FF0000"/>
                </a:solidFill>
              </a:rPr>
              <a:t>水</a:t>
            </a:r>
            <a:r>
              <a:rPr lang="en-US" altLang="zh-CN" b="1" dirty="0">
                <a:solidFill>
                  <a:srgbClr val="FF0000"/>
                </a:solidFill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</a:rPr>
              <a:t>次，产</a:t>
            </a:r>
            <a:r>
              <a:rPr lang="zh-CN" altLang="en-US" b="1" dirty="0">
                <a:solidFill>
                  <a:srgbClr val="FF0000"/>
                </a:solidFill>
              </a:rPr>
              <a:t>水浊度、总铁、</a:t>
            </a:r>
            <a:r>
              <a:rPr lang="en-US" altLang="zh-CN" b="1" dirty="0" smtClean="0">
                <a:solidFill>
                  <a:srgbClr val="FF0000"/>
                </a:solidFill>
              </a:rPr>
              <a:t>pH</a:t>
            </a:r>
            <a:r>
              <a:rPr lang="zh-CN" altLang="en-US" b="1" dirty="0" smtClean="0">
                <a:solidFill>
                  <a:srgbClr val="FF0000"/>
                </a:solidFill>
              </a:rPr>
              <a:t>都</a:t>
            </a:r>
            <a:r>
              <a:rPr lang="zh-CN" altLang="en-US" b="1" dirty="0">
                <a:solidFill>
                  <a:srgbClr val="FF0000"/>
                </a:solidFill>
              </a:rPr>
              <a:t>在控制范围</a:t>
            </a:r>
            <a:r>
              <a:rPr lang="zh-CN" altLang="en-US" b="1" dirty="0" smtClean="0">
                <a:solidFill>
                  <a:srgbClr val="FF0000"/>
                </a:solidFill>
              </a:rPr>
              <a:t>以内。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0879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5516" y="5670996"/>
            <a:ext cx="111612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说明：本月湖水开车</a:t>
            </a:r>
            <a:r>
              <a:rPr lang="en-US" altLang="zh-CN" dirty="0" smtClean="0"/>
              <a:t>3</a:t>
            </a:r>
            <a:r>
              <a:rPr lang="zh-CN" altLang="en-US" dirty="0" smtClean="0"/>
              <a:t>次，各项指标均在控制范围内。</a:t>
            </a:r>
            <a:endParaRPr lang="en-US" altLang="zh-CN" dirty="0" smtClean="0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96340783"/>
              </p:ext>
            </p:extLst>
          </p:nvPr>
        </p:nvGraphicFramePr>
        <p:xfrm>
          <a:off x="484386" y="1062484"/>
          <a:ext cx="5212080" cy="2248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152687645"/>
              </p:ext>
            </p:extLst>
          </p:nvPr>
        </p:nvGraphicFramePr>
        <p:xfrm>
          <a:off x="5785917" y="1062484"/>
          <a:ext cx="5519265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586" y="3310706"/>
            <a:ext cx="5499100" cy="236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31934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96070" y="2434639"/>
            <a:ext cx="97930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b="1" dirty="0">
                <a:latin typeface="仿宋" panose="02010609060101010101" pitchFamily="49" charset="-122"/>
                <a:ea typeface="仿宋" panose="02010609060101010101" pitchFamily="49" charset="-122"/>
              </a:rPr>
              <a:t>三</a:t>
            </a:r>
            <a:r>
              <a:rPr lang="zh-CN" altLang="en-US" sz="6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en-US" sz="6000" b="1" dirty="0">
                <a:latin typeface="仿宋" panose="02010609060101010101" pitchFamily="49" charset="-122"/>
                <a:ea typeface="仿宋" panose="02010609060101010101" pitchFamily="49" charset="-122"/>
              </a:rPr>
              <a:t>联锁、自控投用情况</a:t>
            </a:r>
          </a:p>
        </p:txBody>
      </p:sp>
    </p:spTree>
    <p:extLst>
      <p:ext uri="{BB962C8B-B14F-4D97-AF65-F5344CB8AC3E}">
        <p14:creationId xmlns:p14="http://schemas.microsoft.com/office/powerpoint/2010/main" val="13221055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5950" y="1134492"/>
            <a:ext cx="3124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1</a:t>
            </a:r>
            <a:r>
              <a:rPr lang="zh-CN" altLang="en-US" sz="2400" b="1" dirty="0" smtClean="0"/>
              <a:t>、系统联锁投用情况</a:t>
            </a:r>
            <a:endParaRPr lang="zh-CN" altLang="en-US" sz="24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507023"/>
              </p:ext>
            </p:extLst>
          </p:nvPr>
        </p:nvGraphicFramePr>
        <p:xfrm>
          <a:off x="1008039" y="1710556"/>
          <a:ext cx="10369151" cy="43161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74410"/>
                <a:gridCol w="1602053"/>
                <a:gridCol w="2088232"/>
                <a:gridCol w="2352911"/>
                <a:gridCol w="1751545"/>
              </a:tblGrid>
              <a:tr h="51779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单元号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联锁数量（条）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联锁已投数量（条）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联锁剩余数量（条）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联锁投用率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</a:tr>
              <a:tr h="3913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5101</a:t>
                      </a:r>
                      <a:r>
                        <a:rPr lang="zh-CN" altLang="en-US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（给水消防）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</a:t>
                      </a:r>
                      <a:r>
                        <a:rPr lang="zh-CN" altLang="en-US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</a:t>
                      </a:r>
                      <a:r>
                        <a:rPr lang="en-US" altLang="zh-CN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A</a:t>
                      </a:r>
                      <a:r>
                        <a:rPr lang="zh-CN" altLang="en-US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罐液位计停生产水泵联锁）</a:t>
                      </a:r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100.0%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913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5111</a:t>
                      </a:r>
                      <a:r>
                        <a:rPr lang="zh-CN" altLang="en-US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（一循）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54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54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100.0%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913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5131</a:t>
                      </a:r>
                      <a:r>
                        <a:rPr lang="zh-CN" altLang="en-US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（雨水）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83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83</a:t>
                      </a:r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11  </a:t>
                      </a:r>
                      <a:r>
                        <a:rPr lang="zh-CN" altLang="en-US" sz="1600" b="1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正压通风（摘除）</a:t>
                      </a:r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100.0%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913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5152</a:t>
                      </a:r>
                      <a:r>
                        <a:rPr lang="zh-CN" altLang="en-US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（污水）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126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125</a:t>
                      </a:r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4  DAF</a:t>
                      </a:r>
                      <a:r>
                        <a:rPr lang="zh-CN" altLang="en-US" sz="1600" b="1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（摘除），</a:t>
                      </a:r>
                      <a:r>
                        <a:rPr lang="en-US" altLang="zh-CN" sz="1600" b="1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T3006A</a:t>
                      </a:r>
                      <a:r>
                        <a:rPr lang="zh-CN" altLang="en-US" sz="1600" b="1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液位</a:t>
                      </a:r>
                      <a:r>
                        <a:rPr lang="zh-CN" altLang="en-US" sz="1600" b="1" u="none" strike="noStrike" baseline="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 计</a:t>
                      </a:r>
                      <a:endParaRPr lang="en-US" altLang="zh-CN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100.0</a:t>
                      </a:r>
                      <a:endParaRPr lang="en-US" altLang="zh-CN" sz="1600" b="0" i="0" u="none" strike="noStrike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913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5154</a:t>
                      </a:r>
                      <a:r>
                        <a:rPr lang="zh-CN" altLang="en-US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（碱渣）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6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6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100.0%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913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5601</a:t>
                      </a:r>
                      <a:r>
                        <a:rPr lang="zh-CN" altLang="en-US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（热水站）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18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18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100.0%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913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5151</a:t>
                      </a:r>
                      <a:r>
                        <a:rPr lang="zh-CN" altLang="en-US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（污水提升）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100.0</a:t>
                      </a:r>
                      <a:r>
                        <a:rPr lang="en-US" altLang="zh-CN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913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8600</a:t>
                      </a:r>
                      <a:r>
                        <a:rPr lang="zh-CN" altLang="en-US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（厂外排洪）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48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48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0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100.0%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45571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总计</a:t>
                      </a:r>
                      <a:endParaRPr lang="zh-CN" alt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349</a:t>
                      </a:r>
                      <a:endParaRPr lang="en-US" altLang="zh-CN" sz="1600" b="0" i="0" u="none" strike="noStrike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348</a:t>
                      </a:r>
                      <a:endParaRPr lang="en-US" altLang="zh-CN" sz="1600" b="0" i="0" u="none" strike="noStrike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</a:t>
                      </a:r>
                      <a:endParaRPr lang="en-US" altLang="zh-CN" sz="1600" b="0" i="0" u="none" strike="noStrike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99.16%</a:t>
                      </a:r>
                      <a:endParaRPr lang="en-US" altLang="zh-CN" sz="1600" u="none" strike="noStrike" kern="12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80046" y="5898534"/>
            <a:ext cx="10225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注：自控率投用较低的原因有二：</a:t>
            </a:r>
            <a:r>
              <a:rPr lang="en-US" altLang="zh-CN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雨水系统正压通风因配件坏未到货，没有办法投用。</a:t>
            </a:r>
            <a:r>
              <a:rPr lang="en-US" altLang="zh-CN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2.DAF</a:t>
            </a:r>
            <a:r>
              <a:rPr lang="zh-CN" altLang="en-US" sz="16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断链停机没有办法实现。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982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5950" y="1134492"/>
            <a:ext cx="2815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2</a:t>
            </a:r>
            <a:r>
              <a:rPr lang="zh-CN" altLang="en-US" sz="2400" b="1" dirty="0" smtClean="0"/>
              <a:t>、自控率投用情况</a:t>
            </a:r>
            <a:endParaRPr lang="zh-CN" altLang="en-US" sz="2400" b="1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632179"/>
              </p:ext>
            </p:extLst>
          </p:nvPr>
        </p:nvGraphicFramePr>
        <p:xfrm>
          <a:off x="359967" y="1710556"/>
          <a:ext cx="11449270" cy="44644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0159"/>
                <a:gridCol w="2304256"/>
                <a:gridCol w="2520280"/>
                <a:gridCol w="2376264"/>
                <a:gridCol w="2808311"/>
              </a:tblGrid>
              <a:tr h="51779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单元号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中文名称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联锁位号描述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投用情况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备注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</a:tr>
              <a:tr h="391369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5601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热水站</a:t>
                      </a:r>
                      <a:endParaRPr lang="zh-CN" altLang="en-US" sz="1600" u="none" strike="noStrike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LIC10101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已投用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91369"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LIC10301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已投用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91369"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PICAS10104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已投用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91369"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TIC10202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已投用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91369"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PIC10102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已投用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9136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5152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污水处理场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FIC10103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已取消</a:t>
                      </a:r>
                      <a:endParaRPr lang="en-US" altLang="zh-CN" sz="1600" b="1" i="0" u="none" strike="noStrike" kern="1200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91369"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FIC10202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已取消</a:t>
                      </a:r>
                      <a:endParaRPr lang="en-US" altLang="zh-CN" sz="1600" b="1" i="0" u="none" strike="noStrike" kern="1200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9136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5101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给水消防加班泵站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PIC00201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已投用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91369"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2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PIC00301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已投用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42438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累计</a:t>
                      </a:r>
                      <a:endParaRPr lang="zh-CN" altLang="en-US" sz="1600" b="0" i="0" u="none" strike="noStrike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9</a:t>
                      </a:r>
                      <a:endParaRPr lang="en-US" altLang="zh-CN" sz="1600" b="0" i="0" u="none" strike="noStrike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9</a:t>
                      </a:r>
                      <a:endParaRPr lang="en-US" altLang="zh-CN" sz="1600" b="0" i="0" u="none" strike="noStrike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投用率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100%</a:t>
                      </a:r>
                      <a:endParaRPr lang="en-US" altLang="zh-CN" sz="1600" b="0" i="0" u="none" strike="noStrike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5338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66" y="1062485"/>
            <a:ext cx="3308696" cy="4181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144" y="1030344"/>
            <a:ext cx="3814614" cy="4268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92014" y="5457384"/>
            <a:ext cx="2160240" cy="875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11</a:t>
            </a:r>
            <a:r>
              <a:rPr lang="zh-CN" altLang="en-US" dirty="0" smtClean="0"/>
              <a:t>台雨水泵正压通风联锁摘除变更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68662" y="5457384"/>
            <a:ext cx="2900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污水处理场两台自动调节阀，不纳入自控申请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758" y="1062485"/>
            <a:ext cx="3744416" cy="4394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13266" y="5457384"/>
            <a:ext cx="2900288" cy="875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给水消防加压泵站，生产消防水罐</a:t>
            </a:r>
            <a:r>
              <a:rPr lang="en-US" altLang="zh-CN" dirty="0" smtClean="0"/>
              <a:t>A</a:t>
            </a:r>
            <a:r>
              <a:rPr lang="zh-CN" altLang="en-US" dirty="0" smtClean="0"/>
              <a:t>罐联锁切除变更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64438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302983"/>
              </p:ext>
            </p:extLst>
          </p:nvPr>
        </p:nvGraphicFramePr>
        <p:xfrm>
          <a:off x="143942" y="1134492"/>
          <a:ext cx="11953327" cy="53285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93"/>
                <a:gridCol w="520262"/>
                <a:gridCol w="1998565"/>
                <a:gridCol w="1998565"/>
                <a:gridCol w="266475"/>
                <a:gridCol w="685223"/>
                <a:gridCol w="3001022"/>
                <a:gridCol w="3001022"/>
              </a:tblGrid>
              <a:tr h="28732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 dirty="0">
                          <a:effectLst/>
                        </a:rPr>
                        <a:t>公用工程部水处理未投用工艺联锁汇总表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506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单元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联锁控制值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联锁说明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联锁投用情况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备 注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050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HH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LL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投用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切除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故 障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281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u="none" strike="noStrike">
                          <a:effectLst/>
                        </a:rPr>
                        <a:t>5101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15.1m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11.1m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LISA00201</a:t>
                      </a:r>
                      <a:r>
                        <a:rPr lang="zh-CN" altLang="en-US" sz="700" u="none" strike="noStrike">
                          <a:effectLst/>
                        </a:rPr>
                        <a:t>液位低低联锁停</a:t>
                      </a:r>
                      <a:r>
                        <a:rPr lang="en-US" sz="700" u="none" strike="noStrike">
                          <a:effectLst/>
                        </a:rPr>
                        <a:t>P401A/B/C、P402A/B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因消防</a:t>
                      </a:r>
                      <a:r>
                        <a:rPr lang="en-US" altLang="zh-CN" sz="700" u="none" strike="noStrike">
                          <a:effectLst/>
                        </a:rPr>
                        <a:t>A</a:t>
                      </a:r>
                      <a:r>
                        <a:rPr lang="zh-CN" altLang="en-US" sz="700" u="none" strike="noStrike">
                          <a:effectLst/>
                        </a:rPr>
                        <a:t>罐液位偏低，联锁未投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02814"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en-US" altLang="zh-CN" sz="800" u="none" strike="noStrike">
                          <a:effectLst/>
                        </a:rPr>
                        <a:t>5131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9.5mm/s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　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VIP02A</a:t>
                      </a:r>
                      <a:r>
                        <a:rPr lang="zh-CN" altLang="en-US" sz="700" u="none" strike="noStrike">
                          <a:effectLst/>
                        </a:rPr>
                        <a:t>泵振动大联锁停</a:t>
                      </a:r>
                      <a:r>
                        <a:rPr lang="en-US" altLang="zh-CN" sz="700" u="none" strike="noStrike">
                          <a:effectLst/>
                        </a:rPr>
                        <a:t>P02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</a:t>
                      </a:r>
                      <a:r>
                        <a:rPr lang="en-US" altLang="zh-CN" sz="700" u="none" strike="noStrike">
                          <a:effectLst/>
                        </a:rPr>
                        <a:t>P02</a:t>
                      </a:r>
                      <a:r>
                        <a:rPr lang="zh-CN" altLang="en-US" sz="700" u="none" strike="noStrike">
                          <a:effectLst/>
                        </a:rPr>
                        <a:t>泵启动时振动偏大，联锁未投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028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9.5mm/s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　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700" u="none" strike="noStrike">
                          <a:effectLst/>
                        </a:rPr>
                        <a:t>VIP02B</a:t>
                      </a:r>
                      <a:r>
                        <a:rPr lang="zh-CN" altLang="en-US" sz="700" u="none" strike="noStrike">
                          <a:effectLst/>
                        </a:rPr>
                        <a:t>泵振动大联锁停</a:t>
                      </a:r>
                      <a:r>
                        <a:rPr lang="en-US" altLang="zh-CN" sz="700" u="none" strike="noStrike">
                          <a:effectLst/>
                        </a:rPr>
                        <a:t>P02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</a:t>
                      </a:r>
                      <a:r>
                        <a:rPr lang="en-US" altLang="zh-CN" sz="700" u="none" strike="noStrike">
                          <a:effectLst/>
                        </a:rPr>
                        <a:t>P02</a:t>
                      </a:r>
                      <a:r>
                        <a:rPr lang="zh-CN" altLang="en-US" sz="700" u="none" strike="noStrike">
                          <a:effectLst/>
                        </a:rPr>
                        <a:t>泵启动时振动偏大，联锁未投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050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150Pa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　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5131-PS-P01B</a:t>
                      </a:r>
                      <a:r>
                        <a:rPr lang="zh-CN" altLang="en-US" sz="700" u="none" strike="noStrike">
                          <a:effectLst/>
                        </a:rPr>
                        <a:t>压力低低停泵</a:t>
                      </a:r>
                      <a:r>
                        <a:rPr lang="en-US" sz="700" u="none" strike="noStrike">
                          <a:effectLst/>
                        </a:rPr>
                        <a:t>P01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 dirty="0">
                          <a:effectLst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因压力开关故障，电气等备件中，联锁未投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050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150Pa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5131-PS-P02B</a:t>
                      </a:r>
                      <a:r>
                        <a:rPr lang="zh-CN" altLang="en-US" sz="700" u="none" strike="noStrike">
                          <a:effectLst/>
                        </a:rPr>
                        <a:t>压力低低停泵</a:t>
                      </a:r>
                      <a:r>
                        <a:rPr lang="en-US" sz="700" u="none" strike="noStrike">
                          <a:effectLst/>
                        </a:rPr>
                        <a:t>P02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因压力开关故障，电气等备件中，联锁未投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050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150Pa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5131-PS-P03AB</a:t>
                      </a:r>
                      <a:r>
                        <a:rPr lang="zh-CN" altLang="en-US" sz="700" u="none" strike="noStrike">
                          <a:effectLst/>
                        </a:rPr>
                        <a:t>压力低低停泵</a:t>
                      </a:r>
                      <a:r>
                        <a:rPr lang="en-US" sz="700" u="none" strike="noStrike">
                          <a:effectLst/>
                        </a:rPr>
                        <a:t>P03A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因压力开关故障，电气等备件中，联锁未投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050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150Pa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5131-PS-P03BB</a:t>
                      </a:r>
                      <a:r>
                        <a:rPr lang="zh-CN" altLang="en-US" sz="700" u="none" strike="noStrike">
                          <a:effectLst/>
                        </a:rPr>
                        <a:t>压力低低停泵</a:t>
                      </a:r>
                      <a:r>
                        <a:rPr lang="en-US" sz="700" u="none" strike="noStrike">
                          <a:effectLst/>
                        </a:rPr>
                        <a:t>P03B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 dirty="0">
                          <a:effectLst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因压力开关故障，电气等备件中，联锁未投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050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150Pa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5131-PS-P03CB</a:t>
                      </a:r>
                      <a:r>
                        <a:rPr lang="zh-CN" altLang="en-US" sz="700" u="none" strike="noStrike">
                          <a:effectLst/>
                        </a:rPr>
                        <a:t>压力低低停泵</a:t>
                      </a:r>
                      <a:r>
                        <a:rPr lang="en-US" sz="700" u="none" strike="noStrike">
                          <a:effectLst/>
                        </a:rPr>
                        <a:t>P03C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因压力开关故障，电气等备件中，联锁未投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050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150Pa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5131-PS-P03DB</a:t>
                      </a:r>
                      <a:r>
                        <a:rPr lang="zh-CN" altLang="en-US" sz="700" u="none" strike="noStrike">
                          <a:effectLst/>
                        </a:rPr>
                        <a:t>压力低低停泵</a:t>
                      </a:r>
                      <a:r>
                        <a:rPr lang="en-US" sz="700" u="none" strike="noStrike">
                          <a:effectLst/>
                        </a:rPr>
                        <a:t>P03D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因压力开关故障，电气等备件中，联锁未投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050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150Pa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5131-PS-P04AB</a:t>
                      </a:r>
                      <a:r>
                        <a:rPr lang="zh-CN" altLang="en-US" sz="700" u="none" strike="noStrike">
                          <a:effectLst/>
                        </a:rPr>
                        <a:t>压力低低停泵</a:t>
                      </a:r>
                      <a:r>
                        <a:rPr lang="en-US" sz="700" u="none" strike="noStrike">
                          <a:effectLst/>
                        </a:rPr>
                        <a:t>P04A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因压力开关故障，电气等备件中，联锁未投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050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150Pa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5131-PS-P04BB</a:t>
                      </a:r>
                      <a:r>
                        <a:rPr lang="zh-CN" altLang="en-US" sz="700" u="none" strike="noStrike">
                          <a:effectLst/>
                        </a:rPr>
                        <a:t>压力低低停泵</a:t>
                      </a:r>
                      <a:r>
                        <a:rPr lang="en-US" sz="700" u="none" strike="noStrike">
                          <a:effectLst/>
                        </a:rPr>
                        <a:t>P04B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 dirty="0">
                          <a:effectLst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因压力开关故障，电气等备件中，联锁未投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050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150Pa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5131-PS-P05AB</a:t>
                      </a:r>
                      <a:r>
                        <a:rPr lang="zh-CN" altLang="en-US" sz="700" u="none" strike="noStrike">
                          <a:effectLst/>
                        </a:rPr>
                        <a:t>压力低低停泵</a:t>
                      </a:r>
                      <a:r>
                        <a:rPr lang="en-US" sz="700" u="none" strike="noStrike">
                          <a:effectLst/>
                        </a:rPr>
                        <a:t>P05A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因压力开关故障，电气等备件中，联锁未投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050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150Pa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5131-PS-P05BB</a:t>
                      </a:r>
                      <a:r>
                        <a:rPr lang="zh-CN" altLang="en-US" sz="700" u="none" strike="noStrike">
                          <a:effectLst/>
                        </a:rPr>
                        <a:t>压力低低停泵</a:t>
                      </a:r>
                      <a:r>
                        <a:rPr lang="en-US" sz="700" u="none" strike="noStrike">
                          <a:effectLst/>
                        </a:rPr>
                        <a:t>P05B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因压力开关故障，电气等备件中，联锁未投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050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150Pa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5131-PS-P05CB</a:t>
                      </a:r>
                      <a:r>
                        <a:rPr lang="zh-CN" altLang="en-US" sz="700" u="none" strike="noStrike">
                          <a:effectLst/>
                        </a:rPr>
                        <a:t>压力低低停泵</a:t>
                      </a:r>
                      <a:r>
                        <a:rPr lang="en-US" sz="700" u="none" strike="noStrike">
                          <a:effectLst/>
                        </a:rPr>
                        <a:t>P05C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因压力开关故障，电气等备件中，联锁未投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05068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US" altLang="zh-CN" sz="800" u="none" strike="noStrike">
                          <a:effectLst/>
                        </a:rPr>
                        <a:t>5152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　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1000mm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 dirty="0">
                          <a:effectLst/>
                        </a:rPr>
                        <a:t>T3006A</a:t>
                      </a:r>
                      <a:r>
                        <a:rPr lang="zh-CN" altLang="en-US" sz="700" u="none" strike="noStrike" dirty="0">
                          <a:effectLst/>
                        </a:rPr>
                        <a:t>液位计</a:t>
                      </a:r>
                      <a:r>
                        <a:rPr lang="en-US" sz="700" u="none" strike="noStrike" dirty="0">
                          <a:effectLst/>
                        </a:rPr>
                        <a:t>LIS30401</a:t>
                      </a:r>
                      <a:r>
                        <a:rPr lang="zh-CN" altLang="en-US" sz="700" u="none" strike="noStrike" dirty="0">
                          <a:effectLst/>
                        </a:rPr>
                        <a:t>液位低低停</a:t>
                      </a:r>
                      <a:r>
                        <a:rPr lang="en-US" sz="700" u="none" strike="noStrike" dirty="0">
                          <a:effectLst/>
                        </a:rPr>
                        <a:t>P3001A/B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因液位计故障，联锁未投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672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600mm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废气凝结水罐液位</a:t>
                      </a:r>
                      <a:r>
                        <a:rPr lang="en-US" sz="700" u="none" strike="noStrike">
                          <a:effectLst/>
                        </a:rPr>
                        <a:t>LIS50451</a:t>
                      </a:r>
                      <a:r>
                        <a:rPr lang="zh-CN" altLang="en-US" sz="700" u="none" strike="noStrike">
                          <a:effectLst/>
                        </a:rPr>
                        <a:t>液位高高启</a:t>
                      </a:r>
                      <a:r>
                        <a:rPr lang="en-US" sz="700" u="none" strike="noStrike">
                          <a:effectLst/>
                        </a:rPr>
                        <a:t>P507A/B</a:t>
                      </a:r>
                      <a:r>
                        <a:rPr lang="zh-CN" altLang="en-US" sz="700" u="none" strike="noStrike">
                          <a:effectLst/>
                        </a:rPr>
                        <a:t>泵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</a:t>
                      </a:r>
                      <a:r>
                        <a:rPr lang="en-US" altLang="zh-CN" sz="700" u="none" strike="noStrike">
                          <a:effectLst/>
                        </a:rPr>
                        <a:t>P507A/B</a:t>
                      </a:r>
                      <a:r>
                        <a:rPr lang="zh-CN" altLang="en-US" sz="700" u="none" strike="noStrike">
                          <a:effectLst/>
                        </a:rPr>
                        <a:t>出口单向阀坏，联锁未投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672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u="none" strike="noStrike">
                          <a:effectLst/>
                        </a:rPr>
                        <a:t>14%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含油</a:t>
                      </a:r>
                      <a:r>
                        <a:rPr lang="en-US" sz="700" u="none" strike="noStrike">
                          <a:effectLst/>
                        </a:rPr>
                        <a:t>DAF</a:t>
                      </a:r>
                      <a:r>
                        <a:rPr lang="zh-CN" altLang="en-US" sz="700" u="none" strike="noStrike">
                          <a:effectLst/>
                        </a:rPr>
                        <a:t>刮渣机</a:t>
                      </a:r>
                      <a:r>
                        <a:rPr lang="en-US" sz="700" u="none" strike="noStrike">
                          <a:effectLst/>
                        </a:rPr>
                        <a:t>S1004-1AX</a:t>
                      </a:r>
                      <a:r>
                        <a:rPr lang="zh-CN" altLang="en-US" sz="700" u="none" strike="noStrike">
                          <a:effectLst/>
                        </a:rPr>
                        <a:t>扭矩</a:t>
                      </a:r>
                      <a:r>
                        <a:rPr lang="en-US" sz="700" u="none" strike="noStrike">
                          <a:effectLst/>
                        </a:rPr>
                        <a:t>YIPA104A</a:t>
                      </a:r>
                      <a:r>
                        <a:rPr lang="zh-CN" altLang="en-US" sz="700" u="none" strike="noStrike">
                          <a:effectLst/>
                        </a:rPr>
                        <a:t>高高停</a:t>
                      </a:r>
                      <a:r>
                        <a:rPr lang="en-US" sz="700" u="none" strike="noStrike">
                          <a:effectLst/>
                        </a:rPr>
                        <a:t>S1004-1AX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因现场设备不能够实现扭矩高联锁停刮渣机，正与厂家沟通，联锁未投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672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u="none" strike="noStrike">
                          <a:effectLst/>
                        </a:rPr>
                        <a:t>14%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含油</a:t>
                      </a:r>
                      <a:r>
                        <a:rPr lang="en-US" sz="700" u="none" strike="noStrike">
                          <a:effectLst/>
                        </a:rPr>
                        <a:t>DAF</a:t>
                      </a:r>
                      <a:r>
                        <a:rPr lang="zh-CN" altLang="en-US" sz="700" u="none" strike="noStrike">
                          <a:effectLst/>
                        </a:rPr>
                        <a:t>刮渣机</a:t>
                      </a:r>
                      <a:r>
                        <a:rPr lang="en-US" sz="700" u="none" strike="noStrike">
                          <a:effectLst/>
                        </a:rPr>
                        <a:t>S1004-1BX</a:t>
                      </a:r>
                      <a:r>
                        <a:rPr lang="zh-CN" altLang="en-US" sz="700" u="none" strike="noStrike">
                          <a:effectLst/>
                        </a:rPr>
                        <a:t>扭矩</a:t>
                      </a:r>
                      <a:r>
                        <a:rPr lang="en-US" sz="700" u="none" strike="noStrike">
                          <a:effectLst/>
                        </a:rPr>
                        <a:t>YIPA104B</a:t>
                      </a:r>
                      <a:r>
                        <a:rPr lang="zh-CN" altLang="en-US" sz="700" u="none" strike="noStrike">
                          <a:effectLst/>
                        </a:rPr>
                        <a:t>高高停</a:t>
                      </a:r>
                      <a:r>
                        <a:rPr lang="en-US" sz="700" u="none" strike="noStrike">
                          <a:effectLst/>
                        </a:rPr>
                        <a:t>S1004-1BX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因现场设备不能够实现扭矩高联锁停刮渣机，正与厂家沟通，联锁未投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2672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u="none" strike="noStrike">
                          <a:effectLst/>
                        </a:rPr>
                        <a:t>14%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含盐</a:t>
                      </a:r>
                      <a:r>
                        <a:rPr lang="en-US" sz="700" u="none" strike="noStrike">
                          <a:effectLst/>
                        </a:rPr>
                        <a:t>DAF</a:t>
                      </a:r>
                      <a:r>
                        <a:rPr lang="zh-CN" altLang="en-US" sz="700" u="none" strike="noStrike">
                          <a:effectLst/>
                        </a:rPr>
                        <a:t>刮渣机</a:t>
                      </a:r>
                      <a:r>
                        <a:rPr lang="en-US" sz="700" u="none" strike="noStrike">
                          <a:effectLst/>
                        </a:rPr>
                        <a:t>S1008-1AX</a:t>
                      </a:r>
                      <a:r>
                        <a:rPr lang="zh-CN" altLang="en-US" sz="700" u="none" strike="noStrike">
                          <a:effectLst/>
                        </a:rPr>
                        <a:t>扭矩</a:t>
                      </a:r>
                      <a:r>
                        <a:rPr lang="en-US" sz="700" u="none" strike="noStrike">
                          <a:effectLst/>
                        </a:rPr>
                        <a:t>YIPA108A</a:t>
                      </a:r>
                      <a:r>
                        <a:rPr lang="zh-CN" altLang="en-US" sz="700" u="none" strike="noStrike">
                          <a:effectLst/>
                        </a:rPr>
                        <a:t>高高停</a:t>
                      </a:r>
                      <a:r>
                        <a:rPr lang="en-US" sz="700" u="none" strike="noStrike">
                          <a:effectLst/>
                        </a:rPr>
                        <a:t>S1008-1AX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√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>
                          <a:effectLst/>
                        </a:rPr>
                        <a:t>因现场设备不能够实现扭矩高联锁停刮渣机，正与厂家沟通，联锁未投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  <a:tr h="49274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u="none" strike="noStrike">
                          <a:effectLst/>
                        </a:rPr>
                        <a:t>14%</a:t>
                      </a:r>
                      <a:endParaRPr lang="en-US" altLang="zh-CN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u="none" strike="noStrike">
                          <a:effectLst/>
                        </a:rPr>
                        <a:t>含盐</a:t>
                      </a:r>
                      <a:r>
                        <a:rPr lang="en-US" sz="700" u="none" strike="noStrike">
                          <a:effectLst/>
                        </a:rPr>
                        <a:t>DAF</a:t>
                      </a:r>
                      <a:r>
                        <a:rPr lang="zh-CN" altLang="en-US" sz="700" u="none" strike="noStrike">
                          <a:effectLst/>
                        </a:rPr>
                        <a:t>刮渣机</a:t>
                      </a:r>
                      <a:r>
                        <a:rPr lang="en-US" sz="700" u="none" strike="noStrike">
                          <a:effectLst/>
                        </a:rPr>
                        <a:t>S1008-1BX</a:t>
                      </a:r>
                      <a:r>
                        <a:rPr lang="zh-CN" altLang="en-US" sz="700" u="none" strike="noStrike">
                          <a:effectLst/>
                        </a:rPr>
                        <a:t>扭矩</a:t>
                      </a:r>
                      <a:r>
                        <a:rPr lang="en-US" sz="700" u="none" strike="noStrike">
                          <a:effectLst/>
                        </a:rPr>
                        <a:t>YIPA108B</a:t>
                      </a:r>
                      <a:r>
                        <a:rPr lang="zh-CN" altLang="en-US" sz="700" u="none" strike="noStrike">
                          <a:effectLst/>
                        </a:rPr>
                        <a:t>高高停</a:t>
                      </a:r>
                      <a:r>
                        <a:rPr lang="en-US" sz="700" u="none" strike="noStrike">
                          <a:effectLst/>
                        </a:rPr>
                        <a:t>S1008-1BX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 dirty="0">
                          <a:effectLst/>
                        </a:rPr>
                        <a:t>√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u="none" strike="noStrike" dirty="0">
                          <a:effectLst/>
                        </a:rPr>
                        <a:t>因现场设备不能够实现扭矩高联锁停刮渣机，正与厂家沟通，联锁未投</a:t>
                      </a:r>
                      <a:endParaRPr lang="zh-CN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6966" marR="6966" marT="696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4291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76190" y="2434639"/>
            <a:ext cx="73448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b="1" dirty="0">
                <a:latin typeface="仿宋" panose="02010609060101010101" pitchFamily="49" charset="-122"/>
                <a:ea typeface="仿宋" panose="02010609060101010101" pitchFamily="49" charset="-122"/>
              </a:rPr>
              <a:t>四</a:t>
            </a:r>
            <a:r>
              <a:rPr lang="zh-CN" altLang="en-US" sz="6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、周检、闭环情况</a:t>
            </a:r>
            <a:endParaRPr lang="zh-CN" altLang="en-US" sz="6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47326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7958" y="1206499"/>
            <a:ext cx="11809312" cy="583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四</a:t>
            </a:r>
            <a:r>
              <a:rPr lang="zh-CN" altLang="en-US" sz="2400" b="1" dirty="0" smtClean="0"/>
              <a:t>、周检闭环情况</a:t>
            </a:r>
            <a:endParaRPr lang="zh-CN" altLang="en-US" sz="24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353487"/>
              </p:ext>
            </p:extLst>
          </p:nvPr>
        </p:nvGraphicFramePr>
        <p:xfrm>
          <a:off x="647998" y="1998588"/>
          <a:ext cx="10801200" cy="2808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753"/>
                <a:gridCol w="1734535"/>
                <a:gridCol w="2160240"/>
                <a:gridCol w="2448272"/>
                <a:gridCol w="1800200"/>
                <a:gridCol w="18002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序号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月份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周检项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整改完成项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待整改项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备      注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2019</a:t>
                      </a:r>
                      <a:r>
                        <a:rPr lang="zh-CN" altLang="en-US" b="1" dirty="0" smtClean="0">
                          <a:solidFill>
                            <a:srgbClr val="FF0000"/>
                          </a:solidFill>
                        </a:rPr>
                        <a:t>年累计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1163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1163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2020</a:t>
                      </a:r>
                      <a:r>
                        <a:rPr lang="zh-CN" altLang="en-US" b="1" dirty="0" smtClean="0">
                          <a:solidFill>
                            <a:srgbClr val="FF0000"/>
                          </a:solidFill>
                        </a:rPr>
                        <a:t>年</a:t>
                      </a:r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zh-CN" altLang="en-US" b="1" dirty="0" smtClean="0">
                          <a:solidFill>
                            <a:srgbClr val="FF0000"/>
                          </a:solidFill>
                        </a:rPr>
                        <a:t>月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45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41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2020</a:t>
                      </a:r>
                      <a:r>
                        <a:rPr lang="zh-CN" altLang="en-US" b="1" dirty="0" smtClean="0">
                          <a:solidFill>
                            <a:srgbClr val="FF0000"/>
                          </a:solidFill>
                        </a:rPr>
                        <a:t>年</a:t>
                      </a:r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zh-CN" altLang="en-US" b="1" dirty="0" smtClean="0">
                          <a:solidFill>
                            <a:srgbClr val="FF0000"/>
                          </a:solidFill>
                        </a:rPr>
                        <a:t>月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66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66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2020</a:t>
                      </a:r>
                      <a:r>
                        <a:rPr lang="zh-CN" altLang="en-US" b="1" dirty="0" smtClean="0">
                          <a:solidFill>
                            <a:srgbClr val="FF0000"/>
                          </a:solidFill>
                        </a:rPr>
                        <a:t>年</a:t>
                      </a:r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zh-CN" altLang="en-US" b="1" dirty="0" smtClean="0">
                          <a:solidFill>
                            <a:srgbClr val="FF0000"/>
                          </a:solidFill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66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rgbClr val="FF0000"/>
                          </a:solidFill>
                        </a:rPr>
                        <a:t>66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274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60166" y="2646660"/>
            <a:ext cx="791114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b="1" dirty="0">
                <a:latin typeface="仿宋" panose="02010609060101010101" pitchFamily="49" charset="-122"/>
                <a:ea typeface="仿宋" panose="02010609060101010101" pitchFamily="49" charset="-122"/>
              </a:rPr>
              <a:t>五、</a:t>
            </a:r>
            <a:r>
              <a:rPr lang="zh-CN" altLang="en-US" sz="6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本月重要事件回顾</a:t>
            </a:r>
            <a:endParaRPr lang="zh-CN" altLang="en-US" sz="6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8662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36230" y="2459266"/>
            <a:ext cx="7200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b="1" dirty="0">
                <a:latin typeface="仿宋" panose="02010609060101010101" pitchFamily="49" charset="-122"/>
                <a:ea typeface="仿宋" panose="02010609060101010101" pitchFamily="49" charset="-122"/>
              </a:rPr>
              <a:t>一、基本生产情况</a:t>
            </a:r>
            <a:endParaRPr lang="en-US" altLang="zh-CN" sz="6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61978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9966" y="1350516"/>
            <a:ext cx="102251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j-ea"/>
                <a:ea typeface="+mj-ea"/>
              </a:rPr>
              <a:t>主要大事件回顾：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j-ea"/>
                <a:ea typeface="+mj-ea"/>
              </a:rPr>
              <a:t>1. 3.3</a:t>
            </a:r>
            <a:r>
              <a:rPr lang="zh-CN" altLang="en-US" sz="2400" dirty="0">
                <a:latin typeface="+mj-ea"/>
                <a:ea typeface="+mj-ea"/>
              </a:rPr>
              <a:t>～</a:t>
            </a:r>
            <a:r>
              <a:rPr lang="en-US" altLang="zh-CN" sz="2400" dirty="0">
                <a:latin typeface="+mj-ea"/>
                <a:ea typeface="+mj-ea"/>
              </a:rPr>
              <a:t>3.9</a:t>
            </a:r>
            <a:r>
              <a:rPr lang="zh-CN" altLang="en-US" sz="2400" dirty="0">
                <a:latin typeface="+mj-ea"/>
                <a:ea typeface="+mj-ea"/>
              </a:rPr>
              <a:t>日完成一循</a:t>
            </a:r>
            <a:r>
              <a:rPr lang="en-US" altLang="zh-CN" sz="2400" dirty="0">
                <a:latin typeface="+mj-ea"/>
                <a:ea typeface="+mj-ea"/>
              </a:rPr>
              <a:t>6</a:t>
            </a:r>
            <a:r>
              <a:rPr lang="zh-CN" altLang="en-US" sz="2400" dirty="0">
                <a:latin typeface="+mj-ea"/>
                <a:ea typeface="+mj-ea"/>
              </a:rPr>
              <a:t>台风机叶片角度调整工作。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j-ea"/>
                <a:ea typeface="+mj-ea"/>
              </a:rPr>
              <a:t>2. 3.24</a:t>
            </a:r>
            <a:r>
              <a:rPr lang="zh-CN" altLang="en-US" sz="2400" dirty="0">
                <a:latin typeface="+mj-ea"/>
                <a:ea typeface="+mj-ea"/>
              </a:rPr>
              <a:t>～</a:t>
            </a:r>
            <a:r>
              <a:rPr lang="en-US" altLang="zh-CN" sz="2400" dirty="0">
                <a:latin typeface="+mj-ea"/>
                <a:ea typeface="+mj-ea"/>
              </a:rPr>
              <a:t>3.28</a:t>
            </a:r>
            <a:r>
              <a:rPr lang="zh-CN" altLang="en-US" sz="2400" dirty="0">
                <a:latin typeface="+mj-ea"/>
                <a:ea typeface="+mj-ea"/>
              </a:rPr>
              <a:t>日完成污水含盐、含油系列系统标定</a:t>
            </a:r>
            <a:r>
              <a:rPr lang="zh-CN" altLang="en-US" sz="2400" dirty="0" smtClean="0">
                <a:latin typeface="+mj-ea"/>
                <a:ea typeface="+mj-ea"/>
              </a:rPr>
              <a:t>工作。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647998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62" y="1022781"/>
            <a:ext cx="7867650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20006" y="2618653"/>
            <a:ext cx="792088" cy="814735"/>
            <a:chOff x="9504982" y="3056061"/>
            <a:chExt cx="792088" cy="814735"/>
          </a:xfrm>
        </p:grpSpPr>
        <p:sp>
          <p:nvSpPr>
            <p:cNvPr id="2" name="椭圆 1"/>
            <p:cNvSpPr/>
            <p:nvPr/>
          </p:nvSpPr>
          <p:spPr bwMode="auto">
            <a:xfrm>
              <a:off x="9504982" y="3056061"/>
              <a:ext cx="792088" cy="814735"/>
            </a:xfrm>
            <a:prstGeom prst="ellipse">
              <a:avLst/>
            </a:prstGeom>
            <a:noFill/>
            <a:ln w="508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wordArtVertRtl" wrap="none" rtlCol="0" anchor="ctr">
              <a:spAutoFit/>
            </a:bodyPr>
            <a:lstStyle/>
            <a:p>
              <a:pPr algn="ctr"/>
              <a:endParaRPr lang="zh-CN" altLang="en-US" sz="2000" dirty="0" smtClean="0">
                <a:solidFill>
                  <a:srgbClr val="7030A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577860" y="3140262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FF00"/>
                  </a:solidFill>
                </a:rPr>
                <a:t>新增</a:t>
              </a:r>
              <a:endParaRPr lang="en-US" altLang="zh-CN" b="1" dirty="0" smtClean="0">
                <a:solidFill>
                  <a:srgbClr val="FFFF00"/>
                </a:solidFill>
              </a:endParaRPr>
            </a:p>
            <a:p>
              <a:r>
                <a:rPr lang="zh-CN" altLang="en-US" b="1" dirty="0" smtClean="0">
                  <a:solidFill>
                    <a:srgbClr val="FFFF00"/>
                  </a:solidFill>
                </a:rPr>
                <a:t>   泵</a:t>
              </a:r>
              <a:endParaRPr lang="zh-CN" altLang="en-US" b="1" dirty="0">
                <a:solidFill>
                  <a:srgbClr val="FFFF00"/>
                </a:solidFill>
              </a:endParaRPr>
            </a:p>
          </p:txBody>
        </p:sp>
      </p:grpSp>
      <p:cxnSp>
        <p:nvCxnSpPr>
          <p:cNvPr id="7" name="直接箭头连接符 6"/>
          <p:cNvCxnSpPr/>
          <p:nvPr/>
        </p:nvCxnSpPr>
        <p:spPr>
          <a:xfrm flipV="1">
            <a:off x="3384302" y="2004214"/>
            <a:ext cx="1008112" cy="739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712894" y="270285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395688" y="175761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轴封漏水严重</a:t>
            </a:r>
            <a:endParaRPr lang="zh-CN" altLang="en-US" dirty="0"/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7704782" y="2618653"/>
            <a:ext cx="1008112" cy="739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330182" y="1906798"/>
            <a:ext cx="36522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东码头至事故池排放管线：</a:t>
            </a:r>
            <a:r>
              <a:rPr lang="zh-CN" altLang="en-US" b="1" dirty="0" smtClean="0"/>
              <a:t>后续低流量操作时，用此管线泄压，确保机泵在正常工况下运行，降低维修频次，延长设备使用周期。</a:t>
            </a:r>
            <a:endParaRPr lang="zh-CN" altLang="en-US" b="1" dirty="0"/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1439215" y="3550828"/>
            <a:ext cx="576064" cy="83738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47127" y="4388209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原回流管线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19224" y="4757541"/>
            <a:ext cx="99371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事故</a:t>
            </a:r>
            <a:r>
              <a:rPr lang="zh-CN" altLang="en-US" dirty="0" smtClean="0"/>
              <a:t>水泵腐蚀原因分析：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直接原因：事故水池水质较差、</a:t>
            </a:r>
            <a:r>
              <a:rPr lang="en-US" altLang="zh-CN" dirty="0" smtClean="0"/>
              <a:t>pH</a:t>
            </a:r>
            <a:r>
              <a:rPr lang="zh-CN" altLang="en-US" dirty="0" smtClean="0"/>
              <a:t>值过低、硫化物物过高、水中焦炭含量较高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间接原因：操作不规范，大部分时间处于低流量运行状态（</a:t>
            </a:r>
            <a:r>
              <a:rPr lang="en-US" altLang="zh-CN" dirty="0" smtClean="0"/>
              <a:t>40</a:t>
            </a:r>
            <a:r>
              <a:rPr lang="zh-CN" altLang="en-US" dirty="0" smtClean="0">
                <a:latin typeface="宋体"/>
                <a:ea typeface="宋体"/>
              </a:rPr>
              <a:t>～</a:t>
            </a:r>
            <a:r>
              <a:rPr lang="en-US" altLang="zh-CN" dirty="0">
                <a:latin typeface="宋体"/>
                <a:ea typeface="宋体"/>
              </a:rPr>
              <a:t>70m³/h</a:t>
            </a:r>
            <a:r>
              <a:rPr lang="zh-CN" altLang="en-US" dirty="0" smtClean="0"/>
              <a:t>） </a:t>
            </a:r>
            <a:r>
              <a:rPr lang="en-US" altLang="zh-CN" dirty="0" smtClean="0"/>
              <a:t>Q=300m³/h  H=45</a:t>
            </a:r>
            <a:r>
              <a:rPr lang="zh-CN" altLang="en-US" dirty="0" smtClean="0"/>
              <a:t>米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534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~1\AppData\Local\Temp\WeChat Files\69649c39b835989423050dac5905d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74" y="1062484"/>
            <a:ext cx="2741080" cy="360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I~1\AppData\Local\Temp\WeChat Files\8265c83a99f5ef8d4a5a672ad54cf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606" y="1062484"/>
            <a:ext cx="2664296" cy="3552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7958" y="4298649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2060"/>
                </a:solidFill>
              </a:rPr>
              <a:t>碱渣：</a:t>
            </a:r>
            <a:r>
              <a:rPr lang="en-US" altLang="zh-CN" b="1" dirty="0" smtClean="0">
                <a:solidFill>
                  <a:srgbClr val="002060"/>
                </a:solidFill>
              </a:rPr>
              <a:t>P1004A</a:t>
            </a:r>
            <a:r>
              <a:rPr lang="zh-CN" altLang="en-US" b="1" dirty="0" smtClean="0">
                <a:solidFill>
                  <a:srgbClr val="002060"/>
                </a:solidFill>
              </a:rPr>
              <a:t>泵叶轮腐蚀照片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20606" y="405546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00"/>
                </a:solidFill>
              </a:rPr>
              <a:t>一循风机叶片调整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90904" y="1062484"/>
            <a:ext cx="31683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+mj-ea"/>
                <a:ea typeface="+mj-ea"/>
              </a:rPr>
              <a:t>为什么要调整叶片角度：</a:t>
            </a:r>
            <a:endParaRPr lang="en-US" altLang="zh-CN" b="1" dirty="0" smtClean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+mj-ea"/>
                <a:ea typeface="+mj-ea"/>
              </a:rPr>
              <a:t>风量不足</a:t>
            </a:r>
            <a:endParaRPr lang="en-US" altLang="zh-CN" b="1" dirty="0" smtClean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+mj-ea"/>
                <a:ea typeface="+mj-ea"/>
              </a:rPr>
              <a:t>冷却效果不好</a:t>
            </a:r>
            <a:endParaRPr lang="en-US" altLang="zh-CN" b="1" dirty="0" smtClean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B0F0"/>
                </a:solidFill>
                <a:latin typeface="+mj-ea"/>
                <a:ea typeface="+mj-ea"/>
              </a:rPr>
              <a:t>额定电流偏低</a:t>
            </a:r>
            <a:endParaRPr lang="zh-CN" altLang="en-US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2795" y="4667981"/>
            <a:ext cx="5576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+mj-ea"/>
                <a:ea typeface="+mj-ea"/>
              </a:rPr>
              <a:t>4500m³/h</a:t>
            </a:r>
            <a:r>
              <a:rPr lang="zh-CN" altLang="en-US" b="1" dirty="0" smtClean="0">
                <a:latin typeface="+mj-ea"/>
                <a:ea typeface="+mj-ea"/>
              </a:rPr>
              <a:t>标配冷却塔，</a:t>
            </a:r>
            <a:r>
              <a:rPr lang="en-US" altLang="zh-CN" b="1" dirty="0" smtClean="0">
                <a:latin typeface="+mj-ea"/>
                <a:ea typeface="+mj-ea"/>
              </a:rPr>
              <a:t>L92</a:t>
            </a:r>
            <a:r>
              <a:rPr lang="zh-CN" altLang="en-US" b="1" dirty="0" smtClean="0">
                <a:latin typeface="+mj-ea"/>
                <a:ea typeface="+mj-ea"/>
              </a:rPr>
              <a:t>型风机</a:t>
            </a:r>
            <a:r>
              <a:rPr lang="en-US" altLang="zh-CN" b="1" dirty="0" smtClean="0">
                <a:latin typeface="+mj-ea"/>
                <a:ea typeface="+mj-ea"/>
              </a:rPr>
              <a:t>  9.14</a:t>
            </a:r>
            <a:r>
              <a:rPr lang="zh-CN" altLang="en-US" b="1" dirty="0" smtClean="0">
                <a:latin typeface="+mj-ea"/>
                <a:ea typeface="+mj-ea"/>
              </a:rPr>
              <a:t>米风机：</a:t>
            </a:r>
            <a:endParaRPr lang="en-US" altLang="zh-CN" b="1" dirty="0" smtClean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 smtClean="0">
                <a:latin typeface="+mj-ea"/>
                <a:ea typeface="+mj-ea"/>
              </a:rPr>
              <a:t>1.</a:t>
            </a:r>
            <a:r>
              <a:rPr lang="zh-CN" altLang="en-US" b="1" dirty="0" smtClean="0">
                <a:latin typeface="+mj-ea"/>
                <a:ea typeface="+mj-ea"/>
              </a:rPr>
              <a:t>风量控制范围</a:t>
            </a:r>
            <a:r>
              <a:rPr lang="en-US" altLang="zh-CN" b="1" dirty="0" smtClean="0">
                <a:latin typeface="+mj-ea"/>
                <a:ea typeface="+mj-ea"/>
              </a:rPr>
              <a:t>25</a:t>
            </a:r>
            <a:r>
              <a:rPr lang="zh-CN" altLang="en-US" b="1" dirty="0" smtClean="0">
                <a:latin typeface="+mj-ea"/>
                <a:ea typeface="+mj-ea"/>
              </a:rPr>
              <a:t>万</a:t>
            </a:r>
            <a:r>
              <a:rPr lang="zh-CN" altLang="en-US" b="1" dirty="0">
                <a:latin typeface="+mj-ea"/>
                <a:ea typeface="+mj-ea"/>
              </a:rPr>
              <a:t>标</a:t>
            </a:r>
            <a:r>
              <a:rPr lang="zh-CN" altLang="en-US" b="1" dirty="0" smtClean="0">
                <a:latin typeface="+mj-ea"/>
                <a:ea typeface="+mj-ea"/>
              </a:rPr>
              <a:t>方</a:t>
            </a:r>
            <a:r>
              <a:rPr lang="zh-CN" altLang="en-US" b="1" dirty="0" smtClean="0">
                <a:latin typeface="宋体"/>
                <a:ea typeface="宋体"/>
              </a:rPr>
              <a:t>～</a:t>
            </a:r>
            <a:r>
              <a:rPr lang="en-US" altLang="zh-CN" b="1" dirty="0" smtClean="0">
                <a:latin typeface="宋体"/>
                <a:ea typeface="宋体"/>
              </a:rPr>
              <a:t>33</a:t>
            </a:r>
            <a:r>
              <a:rPr lang="zh-CN" altLang="en-US" b="1" dirty="0" smtClean="0">
                <a:latin typeface="宋体"/>
                <a:ea typeface="宋体"/>
              </a:rPr>
              <a:t>万标方（经验值）</a:t>
            </a:r>
            <a:endParaRPr lang="en-US" altLang="zh-CN" b="1" dirty="0">
              <a:latin typeface="宋体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宋体"/>
                <a:ea typeface="宋体"/>
              </a:rPr>
              <a:t>  2.</a:t>
            </a:r>
            <a:r>
              <a:rPr lang="zh-CN" altLang="en-US" b="1" dirty="0" smtClean="0">
                <a:latin typeface="宋体"/>
                <a:ea typeface="宋体"/>
              </a:rPr>
              <a:t>电机选型：</a:t>
            </a:r>
            <a:r>
              <a:rPr lang="en-US" altLang="zh-CN" b="1" dirty="0" smtClean="0">
                <a:latin typeface="宋体"/>
                <a:ea typeface="宋体"/>
              </a:rPr>
              <a:t>180kW-200kW</a:t>
            </a:r>
            <a:r>
              <a:rPr lang="zh-CN" altLang="en-US" b="1" dirty="0">
                <a:latin typeface="宋体"/>
                <a:ea typeface="宋体"/>
              </a:rPr>
              <a:t>（经验值）</a:t>
            </a:r>
            <a:endParaRPr lang="en-US" altLang="zh-CN" b="1" dirty="0">
              <a:latin typeface="宋体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+mj-ea"/>
                <a:ea typeface="+mj-ea"/>
              </a:rPr>
              <a:t>  3.</a:t>
            </a:r>
            <a:r>
              <a:rPr lang="zh-CN" altLang="en-US" b="1" dirty="0" smtClean="0">
                <a:latin typeface="+mj-ea"/>
                <a:ea typeface="+mj-ea"/>
              </a:rPr>
              <a:t>漂水率</a:t>
            </a:r>
            <a:r>
              <a:rPr lang="en-US" altLang="zh-CN" b="1" dirty="0" smtClean="0">
                <a:latin typeface="+mj-ea"/>
                <a:ea typeface="+mj-ea"/>
              </a:rPr>
              <a:t>0.002%</a:t>
            </a:r>
            <a:r>
              <a:rPr lang="zh-CN" altLang="en-US" b="1" dirty="0" smtClean="0">
                <a:latin typeface="宋体"/>
                <a:ea typeface="宋体"/>
              </a:rPr>
              <a:t>～</a:t>
            </a:r>
            <a:r>
              <a:rPr lang="en-US" altLang="zh-CN" b="1" dirty="0" smtClean="0">
                <a:latin typeface="宋体"/>
                <a:ea typeface="宋体"/>
              </a:rPr>
              <a:t>0.005%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73054" y="1134492"/>
            <a:ext cx="2227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+mj-ea"/>
                <a:ea typeface="+mj-ea"/>
              </a:rPr>
              <a:t>原因分析：</a:t>
            </a:r>
            <a:endParaRPr lang="en-US" altLang="zh-CN" b="1" dirty="0" smtClean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 smtClean="0">
                <a:latin typeface="+mj-ea"/>
                <a:ea typeface="+mj-ea"/>
              </a:rPr>
              <a:t>pH</a:t>
            </a:r>
            <a:r>
              <a:rPr lang="zh-CN" altLang="en-US" b="1" dirty="0">
                <a:latin typeface="+mj-ea"/>
                <a:ea typeface="+mj-ea"/>
              </a:rPr>
              <a:t>值</a:t>
            </a:r>
            <a:r>
              <a:rPr lang="zh-CN" altLang="en-US" b="1" dirty="0" smtClean="0">
                <a:latin typeface="+mj-ea"/>
                <a:ea typeface="+mj-ea"/>
              </a:rPr>
              <a:t>过低、波动大</a:t>
            </a:r>
            <a:endParaRPr lang="en-US" altLang="zh-CN" b="1" dirty="0" smtClean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+mj-ea"/>
                <a:ea typeface="+mj-ea"/>
              </a:rPr>
              <a:t>选材不合适</a:t>
            </a:r>
            <a:endParaRPr lang="en-US" altLang="zh-CN" b="1" dirty="0" smtClean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+mj-ea"/>
                <a:ea typeface="+mj-ea"/>
              </a:rPr>
              <a:t>操作不规范</a:t>
            </a:r>
            <a:endParaRPr lang="zh-CN" altLang="en-US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698140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66" y="1071091"/>
            <a:ext cx="2682682" cy="3556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246" y="1042407"/>
            <a:ext cx="2803797" cy="3584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813" y="1042407"/>
            <a:ext cx="2875805" cy="3584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3618" y="1042407"/>
            <a:ext cx="3168352" cy="3584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68766" y="4800200"/>
            <a:ext cx="43884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流沙过滤器</a:t>
            </a:r>
            <a:endParaRPr lang="zh-CN" alt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642843"/>
              </p:ext>
            </p:extLst>
          </p:nvPr>
        </p:nvGraphicFramePr>
        <p:xfrm>
          <a:off x="10331795" y="4173339"/>
          <a:ext cx="140017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包装程序外壳对象" showAsIcon="1" r:id="rId7" imgW="1400760" imgH="453960" progId="Package">
                  <p:embed/>
                </p:oleObj>
              </mc:Choice>
              <mc:Fallback>
                <p:oleObj name="包装程序外壳对象" showAsIcon="1" r:id="rId7" imgW="1400760" imgH="4539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31795" y="4173339"/>
                        <a:ext cx="140017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339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48198" y="2646660"/>
            <a:ext cx="6365845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六、下</a:t>
            </a:r>
            <a:r>
              <a:rPr lang="zh-CN" altLang="en-US" sz="6000" b="1" dirty="0">
                <a:latin typeface="仿宋" panose="02010609060101010101" pitchFamily="49" charset="-122"/>
                <a:ea typeface="仿宋" panose="02010609060101010101" pitchFamily="49" charset="-122"/>
              </a:rPr>
              <a:t>月工作计划</a:t>
            </a:r>
          </a:p>
        </p:txBody>
      </p:sp>
    </p:spTree>
    <p:extLst>
      <p:ext uri="{BB962C8B-B14F-4D97-AF65-F5344CB8AC3E}">
        <p14:creationId xmlns:p14="http://schemas.microsoft.com/office/powerpoint/2010/main" val="7900897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1974" y="1206500"/>
            <a:ext cx="1094521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1.</a:t>
            </a:r>
            <a:r>
              <a:rPr lang="zh-CN" altLang="en-US" sz="2000" dirty="0" smtClean="0">
                <a:latin typeface="+mn-ea"/>
                <a:ea typeface="+mn-ea"/>
              </a:rPr>
              <a:t>在指标允许范围内，稳步、加速处理</a:t>
            </a:r>
            <a:r>
              <a:rPr lang="zh-CN" altLang="en-US" sz="2000" b="1" dirty="0" smtClean="0">
                <a:latin typeface="+mn-ea"/>
                <a:ea typeface="+mn-ea"/>
              </a:rPr>
              <a:t>焦化高硫化物、高氨氮废水</a:t>
            </a:r>
            <a:r>
              <a:rPr lang="zh-CN" altLang="en-US" sz="2000" dirty="0" smtClean="0">
                <a:latin typeface="+mn-ea"/>
                <a:ea typeface="+mn-ea"/>
              </a:rPr>
              <a:t>，</a:t>
            </a:r>
            <a:r>
              <a:rPr lang="zh-CN" altLang="en-US" sz="2000" b="1" dirty="0" smtClean="0">
                <a:latin typeface="+mn-ea"/>
                <a:ea typeface="+mn-ea"/>
              </a:rPr>
              <a:t>特别是事故水池</a:t>
            </a:r>
            <a:r>
              <a:rPr lang="zh-CN" altLang="en-US" sz="2000" dirty="0" smtClean="0">
                <a:latin typeface="+mn-ea"/>
                <a:ea typeface="+mn-ea"/>
              </a:rPr>
              <a:t>。</a:t>
            </a:r>
            <a:endParaRPr lang="en-US" altLang="zh-CN" sz="2000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2.</a:t>
            </a:r>
            <a:r>
              <a:rPr lang="zh-CN" altLang="en-US" sz="2000" dirty="0" smtClean="0">
                <a:latin typeface="+mn-ea"/>
                <a:ea typeface="+mn-ea"/>
              </a:rPr>
              <a:t>规范现场</a:t>
            </a:r>
            <a:r>
              <a:rPr lang="zh-CN" altLang="en-US" sz="2000" b="1" dirty="0" smtClean="0">
                <a:latin typeface="+mn-ea"/>
                <a:ea typeface="+mn-ea"/>
              </a:rPr>
              <a:t>药剂记录台账</a:t>
            </a:r>
            <a:r>
              <a:rPr lang="zh-CN" altLang="en-US" sz="2000" dirty="0" smtClean="0">
                <a:latin typeface="+mn-ea"/>
                <a:ea typeface="+mn-ea"/>
              </a:rPr>
              <a:t>；杜绝</a:t>
            </a:r>
            <a:r>
              <a:rPr lang="zh-CN" altLang="en-US" sz="2000" b="1" dirty="0" smtClean="0">
                <a:latin typeface="+mn-ea"/>
                <a:ea typeface="+mn-ea"/>
              </a:rPr>
              <a:t>巡检漏检情况</a:t>
            </a:r>
            <a:r>
              <a:rPr lang="zh-CN" altLang="en-US" sz="2000" dirty="0" smtClean="0">
                <a:latin typeface="+mn-ea"/>
                <a:ea typeface="+mn-ea"/>
              </a:rPr>
              <a:t>的发生。</a:t>
            </a:r>
            <a:endParaRPr lang="en-US" altLang="zh-CN" sz="2000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3.</a:t>
            </a:r>
            <a:r>
              <a:rPr lang="zh-CN" altLang="en-US" sz="2000" dirty="0" smtClean="0">
                <a:latin typeface="+mn-ea"/>
                <a:ea typeface="+mn-ea"/>
              </a:rPr>
              <a:t>加强中控工艺纪律管理（劳动纪律、操作运行纪律）。</a:t>
            </a:r>
            <a:endParaRPr lang="en-US" altLang="zh-CN" sz="2000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4.</a:t>
            </a:r>
            <a:r>
              <a:rPr lang="zh-CN" altLang="en-US" sz="2000" dirty="0" smtClean="0">
                <a:latin typeface="+mn-ea"/>
                <a:ea typeface="+mn-ea"/>
              </a:rPr>
              <a:t>事故池含焦废水处理（</a:t>
            </a:r>
            <a:r>
              <a:rPr lang="zh-CN" altLang="en-US" sz="2000" b="1" dirty="0" smtClean="0">
                <a:latin typeface="+mn-ea"/>
                <a:ea typeface="+mn-ea"/>
              </a:rPr>
              <a:t>污水处理、焦粉清理</a:t>
            </a:r>
            <a:r>
              <a:rPr lang="zh-CN" altLang="en-US" sz="2000" dirty="0" smtClean="0">
                <a:latin typeface="+mn-ea"/>
                <a:ea typeface="+mn-ea"/>
              </a:rPr>
              <a:t>）。</a:t>
            </a:r>
            <a:endParaRPr lang="en-US" altLang="zh-CN" sz="2000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5.</a:t>
            </a:r>
            <a:r>
              <a:rPr lang="zh-CN" altLang="en-US" sz="2000" dirty="0" smtClean="0">
                <a:latin typeface="+mn-ea"/>
                <a:ea typeface="+mn-ea"/>
              </a:rPr>
              <a:t>污水系统标定（</a:t>
            </a:r>
            <a:r>
              <a:rPr lang="en-US" altLang="zh-CN" sz="2000" dirty="0" smtClean="0">
                <a:latin typeface="+mn-ea"/>
                <a:ea typeface="+mn-ea"/>
              </a:rPr>
              <a:t>DAF</a:t>
            </a:r>
            <a:r>
              <a:rPr lang="zh-CN" altLang="en-US" sz="2000" dirty="0" smtClean="0">
                <a:latin typeface="+mn-ea"/>
                <a:ea typeface="+mn-ea"/>
              </a:rPr>
              <a:t>刮板更换、链条、齿轮处理等）。</a:t>
            </a:r>
            <a:endParaRPr lang="en-US" altLang="zh-CN" sz="2000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6.</a:t>
            </a:r>
            <a:r>
              <a:rPr lang="zh-CN" altLang="en-US" sz="2000" b="1" dirty="0" smtClean="0">
                <a:latin typeface="+mn-ea"/>
                <a:ea typeface="+mn-ea"/>
              </a:rPr>
              <a:t>含油（</a:t>
            </a:r>
            <a:r>
              <a:rPr lang="en-US" altLang="zh-CN" sz="2000" b="1" dirty="0" smtClean="0">
                <a:latin typeface="+mn-ea"/>
                <a:ea typeface="+mn-ea"/>
              </a:rPr>
              <a:t>P2005A/B</a:t>
            </a:r>
            <a:r>
              <a:rPr lang="zh-CN" altLang="en-US" sz="2000" b="1" dirty="0" smtClean="0">
                <a:latin typeface="+mn-ea"/>
                <a:ea typeface="+mn-ea"/>
              </a:rPr>
              <a:t>）、含盐污水提升泵</a:t>
            </a:r>
            <a:r>
              <a:rPr lang="en-US" altLang="zh-CN" sz="2000" b="1" dirty="0" smtClean="0">
                <a:latin typeface="+mn-ea"/>
                <a:ea typeface="+mn-ea"/>
              </a:rPr>
              <a:t>(P2011A/B)</a:t>
            </a:r>
            <a:r>
              <a:rPr lang="zh-CN" altLang="en-US" sz="2000" b="1" dirty="0" smtClean="0">
                <a:latin typeface="+mn-ea"/>
                <a:ea typeface="+mn-ea"/>
              </a:rPr>
              <a:t>投变频，改造密封水</a:t>
            </a:r>
            <a:r>
              <a:rPr lang="en-US" altLang="zh-CN" sz="2000" b="1" dirty="0" smtClean="0">
                <a:latin typeface="+mn-ea"/>
                <a:ea typeface="+mn-ea"/>
              </a:rPr>
              <a:t>;</a:t>
            </a:r>
            <a:r>
              <a:rPr lang="zh-CN" altLang="en-US" sz="2000" b="1" dirty="0" smtClean="0">
                <a:latin typeface="+mn-ea"/>
                <a:ea typeface="+mn-ea"/>
              </a:rPr>
              <a:t>流沙过滤器强制反洗措施完善</a:t>
            </a:r>
            <a:r>
              <a:rPr lang="zh-CN" altLang="en-US" sz="2000" dirty="0" smtClean="0">
                <a:latin typeface="+mn-ea"/>
                <a:ea typeface="+mn-ea"/>
              </a:rPr>
              <a:t>。</a:t>
            </a:r>
            <a:endParaRPr lang="en-US" altLang="zh-CN" sz="2000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需协调事宜：</a:t>
            </a:r>
            <a:endParaRPr lang="en-US" altLang="zh-CN" sz="2000" b="1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1.</a:t>
            </a:r>
            <a:r>
              <a:rPr lang="zh-CN" altLang="en-US" sz="2000" b="1" dirty="0" smtClean="0">
                <a:latin typeface="+mn-ea"/>
                <a:ea typeface="+mn-ea"/>
              </a:rPr>
              <a:t>流量计不准：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液碱流量计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  <a:ea typeface="+mn-ea"/>
              </a:rPr>
              <a:t>FIQ60103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（仪表专业已报采购计划）</a:t>
            </a:r>
            <a:endParaRPr lang="en-US" altLang="zh-CN" sz="2000" b="1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ea typeface="+mn-ea"/>
              </a:rPr>
              <a:t>2.</a:t>
            </a:r>
            <a:r>
              <a:rPr lang="zh-CN" altLang="en-US" sz="2000" b="1" dirty="0" smtClean="0">
                <a:latin typeface="+mn-ea"/>
                <a:ea typeface="+mn-ea"/>
              </a:rPr>
              <a:t>液位计缺失：</a:t>
            </a:r>
            <a:endParaRPr lang="en-US" altLang="zh-CN" sz="20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高浓度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废液罐液位计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LT11201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模块更换到含盐污水提升池液位计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LT20502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；污泥浓缩罐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T3006A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液位计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LT30401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模块更换到污油中间罐液位计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LT30201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en-US" altLang="zh-CN" sz="2000" b="1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950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26" y="1062484"/>
            <a:ext cx="2815194" cy="425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、加工、生产能力</a:t>
            </a:r>
            <a:endParaRPr lang="zh-CN" altLang="en-US" sz="2400" b="1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595235"/>
              </p:ext>
            </p:extLst>
          </p:nvPr>
        </p:nvGraphicFramePr>
        <p:xfrm>
          <a:off x="647997" y="2070596"/>
          <a:ext cx="10369154" cy="19442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1798"/>
                <a:gridCol w="2315615"/>
                <a:gridCol w="903111"/>
                <a:gridCol w="1798795"/>
                <a:gridCol w="1798795"/>
                <a:gridCol w="2011040"/>
              </a:tblGrid>
              <a:tr h="576065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序号</a:t>
                      </a:r>
                      <a:endParaRPr lang="zh-CN" sz="20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项  目</a:t>
                      </a:r>
                      <a:endParaRPr lang="zh-CN" sz="20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单位</a:t>
                      </a:r>
                      <a:endParaRPr lang="zh-CN" sz="20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上月总量</a:t>
                      </a:r>
                      <a:endParaRPr lang="zh-CN" sz="20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本月总量</a:t>
                      </a:r>
                      <a:endParaRPr lang="zh-CN" sz="20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年累计</a:t>
                      </a:r>
                      <a:endParaRPr lang="zh-CN" sz="20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1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Ⅰ循环水外供量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m³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19815621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21576891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62921571</a:t>
                      </a:r>
                      <a:endParaRPr lang="zh-CN" sz="1600" kern="10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生产水补水量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m³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148085.7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240816.1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597375.1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3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生产水排污量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m³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46754.2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72255.3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169675.2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4598566" y="1490584"/>
            <a:ext cx="211788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第一循环水场</a:t>
            </a:r>
            <a:endParaRPr lang="zh-CN" altLang="en-US" sz="2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3982" y="4230836"/>
            <a:ext cx="104411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说明</a:t>
            </a:r>
            <a:r>
              <a:rPr lang="en-US" altLang="zh-CN" dirty="0" smtClean="0"/>
              <a:t>:</a:t>
            </a:r>
            <a:r>
              <a:rPr lang="zh-CN" altLang="en-US" dirty="0" smtClean="0"/>
              <a:t>本月循环水系统整体运行良好，供、补、排水处于正常指标控制范围内；水量、水质满足、符合主装置生产需求，</a:t>
            </a:r>
            <a:r>
              <a:rPr lang="en-US" altLang="zh-CN" dirty="0" smtClean="0"/>
              <a:t>6</a:t>
            </a:r>
            <a:r>
              <a:rPr lang="zh-CN" altLang="en-US" dirty="0" smtClean="0"/>
              <a:t>台风机叶片调整完成后，供水温度得到了有效控制，但中午（</a:t>
            </a:r>
            <a:r>
              <a:rPr lang="en-US" altLang="zh-CN" dirty="0" smtClean="0"/>
              <a:t>11:30-15:30</a:t>
            </a:r>
            <a:r>
              <a:rPr lang="zh-CN" altLang="en-US" dirty="0" smtClean="0"/>
              <a:t>）仍处于高温临界点，</a:t>
            </a:r>
            <a:r>
              <a:rPr lang="zh-CN" altLang="en-US" b="1" dirty="0" smtClean="0"/>
              <a:t>需重点关注水温对主装置造成的影响（特别是三部，重整单元压缩机）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注意事项：机泵运行状态、水温变化情况、余氯控制范围。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164491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27365" y="1345826"/>
            <a:ext cx="211788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装置区热水站</a:t>
            </a:r>
            <a:endParaRPr lang="zh-CN" altLang="en-US" sz="2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95557"/>
              </p:ext>
            </p:extLst>
          </p:nvPr>
        </p:nvGraphicFramePr>
        <p:xfrm>
          <a:off x="720006" y="1998588"/>
          <a:ext cx="10369152" cy="1872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1212"/>
                <a:gridCol w="2297406"/>
                <a:gridCol w="896009"/>
                <a:gridCol w="1784649"/>
                <a:gridCol w="1784649"/>
                <a:gridCol w="1995227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序  号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指标名称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单位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上月总量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本月总量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年累计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1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热水外供量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m³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403640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493571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1400953</a:t>
                      </a:r>
                      <a:endParaRPr lang="zh-CN" sz="1600" kern="10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除氧水补水量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m³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1044.3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351.4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2616.1</a:t>
                      </a:r>
                      <a:endParaRPr lang="zh-CN" sz="1600" kern="10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3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蒸汽用量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m³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3458.5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612.5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6230.1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3982" y="4230836"/>
            <a:ext cx="104411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说明</a:t>
            </a:r>
            <a:r>
              <a:rPr lang="en-US" altLang="zh-CN" dirty="0" smtClean="0"/>
              <a:t>:</a:t>
            </a:r>
            <a:r>
              <a:rPr lang="zh-CN" altLang="en-US" dirty="0" smtClean="0"/>
              <a:t>全月系统运行稳定，供水温度稳定在</a:t>
            </a:r>
            <a:r>
              <a:rPr lang="en-US" altLang="zh-CN" dirty="0" smtClean="0"/>
              <a:t>103</a:t>
            </a:r>
            <a:r>
              <a:rPr lang="zh-CN" altLang="en-US" dirty="0" smtClean="0"/>
              <a:t>℃左右；蒸汽基本上没有使用，对蒸汽流量计进行了校对，波动处于正常允许范围。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后续重点关注：热水泵运行情况，确保机泵处于正常备用状态。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                    </a:t>
            </a:r>
            <a:r>
              <a:rPr lang="zh-CN" altLang="en-US" b="1" dirty="0" smtClean="0"/>
              <a:t>制冷机组、机泵运行状态。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89156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34207" y="1114993"/>
            <a:ext cx="276229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给水消防加压泵站</a:t>
            </a:r>
            <a:endParaRPr lang="zh-CN" altLang="en-US" sz="2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910489"/>
              </p:ext>
            </p:extLst>
          </p:nvPr>
        </p:nvGraphicFramePr>
        <p:xfrm>
          <a:off x="792014" y="1572838"/>
          <a:ext cx="10369152" cy="3600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4136"/>
                <a:gridCol w="2684482"/>
                <a:gridCol w="896009"/>
                <a:gridCol w="1784649"/>
                <a:gridCol w="1784649"/>
                <a:gridCol w="1995227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序  号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指标名称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单位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上月总量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本月总量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年累计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1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生产水接收量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m</a:t>
                      </a: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³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176786.5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272162.9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672974.7</a:t>
                      </a:r>
                      <a:endParaRPr lang="zh-CN" sz="1600" kern="10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生产水送主厂区、西库区量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m</a:t>
                      </a: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³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51777.4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49516.5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160297.5</a:t>
                      </a:r>
                      <a:endParaRPr lang="zh-CN" sz="1600" kern="10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3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生产水送东码头量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m</a:t>
                      </a: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³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276.8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961.7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2083.3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4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生活水接收量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m</a:t>
                      </a: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³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25488.2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25968.4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81502.6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5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生活水送主厂区量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m</a:t>
                      </a: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³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25095.48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25550.35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72989.66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6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生活水送东码头量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m</a:t>
                      </a: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³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822.8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1287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3547.4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7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生活水送西库区量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m</a:t>
                      </a:r>
                      <a:r>
                        <a:rPr lang="en-US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³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241.3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602.2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1672.6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7998" y="5219705"/>
            <a:ext cx="104411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说明</a:t>
            </a:r>
            <a:r>
              <a:rPr lang="en-US" altLang="zh-CN" dirty="0" smtClean="0"/>
              <a:t>:</a:t>
            </a:r>
            <a:r>
              <a:rPr lang="zh-CN" altLang="en-US" dirty="0" smtClean="0"/>
              <a:t>整体运行情况良好，加强机泵运行监控；经过流量计校对后，供、补基本处于平衡状态；生活水因东码头、西库区用水量较少，仪表波动较大。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重点说明：消防实行专人值守，主泵启动，需立即安排人员增援并现场留守，确认启动原因、详细记录；报警解除、恢复联锁。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09147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8467" y="1206500"/>
            <a:ext cx="179568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污水处理场</a:t>
            </a:r>
            <a:endParaRPr lang="zh-CN" altLang="en-US" sz="2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009593"/>
              </p:ext>
            </p:extLst>
          </p:nvPr>
        </p:nvGraphicFramePr>
        <p:xfrm>
          <a:off x="720006" y="1782564"/>
          <a:ext cx="10369152" cy="144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1212"/>
                <a:gridCol w="2297406"/>
                <a:gridCol w="896009"/>
                <a:gridCol w="1784649"/>
                <a:gridCol w="1784649"/>
                <a:gridCol w="1995227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序  号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指标名称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单位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上月总量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本月总量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年累计</a:t>
                      </a:r>
                      <a:endParaRPr lang="zh-CN" sz="16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1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含油污水处理量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m</a:t>
                      </a: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³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98878.3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110223.3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325487.9</a:t>
                      </a:r>
                      <a:endParaRPr lang="zh-CN" sz="1600" kern="10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2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含盐污水处理量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m</a:t>
                      </a: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/>
                        </a:rPr>
                        <a:t>³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113743.7</a:t>
                      </a:r>
                      <a:endParaRPr lang="zh-CN" sz="16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91303.7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/>
                        </a:rPr>
                        <a:t>341188.4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20006" y="3366740"/>
            <a:ext cx="1044116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说明</a:t>
            </a:r>
            <a:r>
              <a:rPr lang="en-US" altLang="zh-CN" dirty="0" smtClean="0"/>
              <a:t>:</a:t>
            </a:r>
            <a:r>
              <a:rPr lang="zh-CN" altLang="en-US" dirty="0" smtClean="0"/>
              <a:t>生产运行平稳、各项指标逐步趋于稳定。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重点关注：</a:t>
            </a:r>
            <a:r>
              <a:rPr lang="en-US" altLang="zh-CN" b="1" dirty="0" smtClean="0"/>
              <a:t>1.</a:t>
            </a:r>
            <a:r>
              <a:rPr lang="zh-CN" altLang="en-US" b="1" dirty="0" smtClean="0"/>
              <a:t>焦化来水对系统造成的影响。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           2.</a:t>
            </a:r>
            <a:r>
              <a:rPr lang="zh-CN" altLang="en-US" b="1" dirty="0" smtClean="0"/>
              <a:t>离心脱水机运行对含盐系统生化系列造成的冲击。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           3.</a:t>
            </a:r>
            <a:r>
              <a:rPr lang="zh-CN" altLang="en-US" b="1" dirty="0" smtClean="0"/>
              <a:t>港储高硫、高盐、高氯废水对系统造成的冲击。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           4.</a:t>
            </a:r>
            <a:r>
              <a:rPr lang="zh-CN" altLang="en-US" b="1" dirty="0" smtClean="0"/>
              <a:t>三部含环丁砜对系统造成的影响（后续持续重点关注）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01145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974" y="1206500"/>
            <a:ext cx="11161240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         热水站、制冷站、一循、给水消防加压泵站正常运行阶段，操作、调整较少，工况相对较平稳；一旦出现问题，便涉及全厂，班组务必重视！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       </a:t>
            </a:r>
            <a:r>
              <a:rPr lang="zh-CN" altLang="zh-CN" sz="2400" dirty="0" smtClean="0"/>
              <a:t>◆</a:t>
            </a:r>
            <a:r>
              <a:rPr lang="zh-CN" altLang="en-US" sz="2400" dirty="0"/>
              <a:t>设备</a:t>
            </a:r>
            <a:r>
              <a:rPr lang="zh-CN" altLang="en-US" sz="2400" dirty="0" smtClean="0"/>
              <a:t>维护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       ◆工况调整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       ◆应急处置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</a:t>
            </a:r>
            <a:r>
              <a:rPr lang="zh-CN" altLang="en-US" sz="2400" dirty="0" smtClean="0"/>
              <a:t>要求以上单元在操作、运行、维护过程中做到“四懂三会，四不放过”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                 四</a:t>
            </a:r>
            <a:r>
              <a:rPr lang="zh-CN" altLang="en-US" sz="1400" dirty="0"/>
              <a:t>懂：懂原理</a:t>
            </a:r>
            <a:r>
              <a:rPr lang="zh-CN" altLang="en-US" sz="1400" dirty="0" smtClean="0"/>
              <a:t>、</a:t>
            </a:r>
            <a:r>
              <a:rPr lang="zh-CN" altLang="en-US" sz="1400" dirty="0"/>
              <a:t>懂</a:t>
            </a:r>
            <a:r>
              <a:rPr lang="zh-CN" altLang="en-US" sz="1400" dirty="0" smtClean="0"/>
              <a:t>构造、懂用途、懂性能                       四不放过：</a:t>
            </a:r>
            <a:r>
              <a:rPr lang="en-US" altLang="zh-CN" sz="1400" dirty="0" smtClean="0"/>
              <a:t>1.</a:t>
            </a:r>
            <a:r>
              <a:rPr lang="zh-CN" altLang="en-US" sz="1400" dirty="0"/>
              <a:t>事故原因未查清不放过</a:t>
            </a:r>
            <a:r>
              <a:rPr lang="zh-CN" altLang="en-US" sz="1400" dirty="0" smtClean="0"/>
              <a:t>；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                 三</a:t>
            </a:r>
            <a:r>
              <a:rPr lang="zh-CN" altLang="en-US" sz="1400" dirty="0"/>
              <a:t>会：会操作</a:t>
            </a:r>
            <a:r>
              <a:rPr lang="zh-CN" altLang="en-US" sz="1400" dirty="0" smtClean="0"/>
              <a:t>、会维护、会排除故障                                                       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2.</a:t>
            </a:r>
            <a:r>
              <a:rPr lang="zh-CN" altLang="en-US" sz="1400" dirty="0"/>
              <a:t>事故原因未查清不放过；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                                                                                                                                                 3.</a:t>
            </a:r>
            <a:r>
              <a:rPr lang="zh-CN" altLang="en-US" sz="1400" dirty="0"/>
              <a:t>事故责任人和周围群众没有受到教育不</a:t>
            </a:r>
            <a:r>
              <a:rPr lang="zh-CN" altLang="en-US" sz="1400" dirty="0" smtClean="0"/>
              <a:t>放过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 </a:t>
            </a:r>
            <a:r>
              <a:rPr lang="en-US" altLang="zh-CN" sz="1400" dirty="0" smtClean="0"/>
              <a:t>                                                                                                                                                4.</a:t>
            </a:r>
            <a:r>
              <a:rPr lang="zh-CN" altLang="en-US" sz="1400" dirty="0"/>
              <a:t>事故没有制定切实可行的整改措施不放过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endParaRPr lang="en-US" altLang="zh-CN" sz="1400" b="1" dirty="0" smtClean="0"/>
          </a:p>
          <a:p>
            <a:pPr>
              <a:lnSpc>
                <a:spcPct val="150000"/>
              </a:lnSpc>
            </a:pP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60332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rgbClr val="000000"/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wordArtVertRtl" wrap="none">
        <a:spAutoFit/>
      </a:bodyPr>
      <a:lstStyle>
        <a:defPPr algn="ctr">
          <a:defRPr sz="2000" dirty="0" smtClean="0">
            <a:solidFill>
              <a:srgbClr val="7030A0"/>
            </a:solidFill>
          </a:defRPr>
        </a:defPPr>
      </a:lstStyle>
    </a:spDef>
    <a:lnDef>
      <a:spPr>
        <a:ln w="38100"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11277</TotalTime>
  <Words>3641</Words>
  <Application>Microsoft Office PowerPoint</Application>
  <PresentationFormat>自定义</PresentationFormat>
  <Paragraphs>831</Paragraphs>
  <Slides>45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7" baseType="lpstr">
      <vt:lpstr>Office 主题</vt:lpstr>
      <vt:lpstr>包装程序外壳对象</vt:lpstr>
      <vt:lpstr>恒逸（文莱）PMB项目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382</cp:revision>
  <dcterms:created xsi:type="dcterms:W3CDTF">2017-12-05T05:15:15Z</dcterms:created>
  <dcterms:modified xsi:type="dcterms:W3CDTF">2020-04-10T06:23:51Z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