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9" r:id="rId3"/>
    <p:sldId id="388" r:id="rId5"/>
    <p:sldId id="265" r:id="rId6"/>
    <p:sldId id="271" r:id="rId7"/>
    <p:sldId id="320" r:id="rId8"/>
    <p:sldId id="365" r:id="rId9"/>
    <p:sldId id="352" r:id="rId10"/>
    <p:sldId id="366" r:id="rId11"/>
    <p:sldId id="340" r:id="rId12"/>
    <p:sldId id="290" r:id="rId13"/>
    <p:sldId id="281" r:id="rId14"/>
    <p:sldId id="302" r:id="rId15"/>
    <p:sldId id="367" r:id="rId16"/>
    <p:sldId id="300" r:id="rId17"/>
    <p:sldId id="299" r:id="rId18"/>
    <p:sldId id="368" r:id="rId19"/>
    <p:sldId id="369" r:id="rId20"/>
    <p:sldId id="310" r:id="rId21"/>
    <p:sldId id="342" r:id="rId22"/>
    <p:sldId id="385" r:id="rId23"/>
    <p:sldId id="386" r:id="rId24"/>
    <p:sldId id="260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912B"/>
    <a:srgbClr val="BC0000"/>
    <a:srgbClr val="28283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182" y="78"/>
      </p:cViewPr>
      <p:guideLst>
        <p:guide pos="3839"/>
        <p:guide pos="5484"/>
        <p:guide pos="6697"/>
        <p:guide pos="1426"/>
        <p:guide pos="960"/>
        <p:guide pos="5154"/>
        <p:guide orient="horz" pos="1928"/>
        <p:guide pos="3218"/>
        <p:guide orient="horz" pos="2440"/>
        <p:guide orient="horz" pos="15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commentAuthors" Target="commentAuthors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D:\2&#12289;&#23433;&#20840;&#31649;&#29702;\7&#12289;&#26816;&#26597;&#38382;&#39064;\&#26085;&#21608;&#26376;&#26816;&#38382;&#39064;&#32479;&#35745;\&#21152;&#35010;&#27668;&#20998;&#23433;&#20840;&#19987;&#19994;&#26085;&#21608;&#26376;&#26816;&#38382;&#39064;&#27719;&#24635;&#65288;6&#26376;&#65289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D:\2&#12289;&#23433;&#20840;&#31649;&#29702;\7&#12289;&#26816;&#26597;&#38382;&#39064;\&#26085;&#21608;&#26376;&#26816;&#38382;&#39064;&#32479;&#35745;\&#21152;&#35010;&#27668;&#20998;&#23433;&#20840;&#19987;&#19994;&#26085;&#21608;&#26376;&#26816;&#38382;&#39064;&#27719;&#24635;&#65288;8&#26376;&#65289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D:\2&#12289;&#23433;&#20840;&#31649;&#29702;\7&#12289;&#26816;&#26597;&#38382;&#39064;\&#26085;&#21608;&#26376;&#26816;&#38382;&#39064;&#32479;&#35745;\&#21152;&#35010;&#27668;&#20998;&#23433;&#20840;&#19987;&#19994;&#26085;&#21608;&#26376;&#26816;&#38382;&#39064;&#27719;&#24635;&#65288;8&#26376;&#65289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D:\2&#12289;&#23433;&#20840;&#31649;&#29702;\7&#12289;&#26816;&#26597;&#38382;&#39064;\&#26085;&#21608;&#26376;&#26816;&#38382;&#39064;&#32479;&#35745;\&#21152;&#35010;&#27668;&#20998;&#23433;&#20840;&#19987;&#19994;&#26085;&#21608;&#26376;&#26816;&#38382;&#39064;&#27719;&#24635;&#65288;8&#26376;&#65289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D:\2&#12289;&#23433;&#20840;&#31649;&#29702;\7&#12289;&#26816;&#26597;&#38382;&#39064;\&#26085;&#21608;&#26376;&#26816;&#38382;&#39064;&#32479;&#35745;\&#21152;&#35010;&#27668;&#20998;&#23433;&#20840;&#19987;&#19994;&#26085;&#21608;&#26376;&#26816;&#38382;&#39064;&#27719;&#24635;&#65288;8&#26376;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46614987080103"/>
          <c:y val="0.0959583952451709"/>
          <c:w val="0.839979328165375"/>
          <c:h val="0.808083209509658"/>
        </c:manualLayout>
      </c:layout>
      <c:ofPieChart>
        <c:ofPieType val="pie"/>
        <c:varyColors val="1"/>
        <c:dLbls>
          <c:showLegendKey val="0"/>
          <c:showVal val="1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46614987080103"/>
          <c:y val="0.0959583952451709"/>
          <c:w val="0.839979328165375"/>
          <c:h val="0.808083209509658"/>
        </c:manualLayout>
      </c:layout>
      <c:ofPieChart>
        <c:ofPieType val="bar"/>
        <c:varyColors val="1"/>
        <c:ser>
          <c:idx val="0"/>
          <c:order val="0"/>
          <c:spPr/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0313451433338527"/>
                  <c:y val="-0.115840492672624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0202316088570508"/>
                  <c:y val="0.0761810169872581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01061871751799"/>
                  <c:y val="-0.0741646155194258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0162407188552637"/>
                  <c:y val="-0.0860535787411806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0247205909473061"/>
                  <c:y val="-0.0586542622078943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0126256354732357"/>
                  <c:y val="-0.0506096823604542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31782945736434"/>
                  <c:y val="0.0170428285000932"/>
                </c:manualLayout>
              </c:layout>
              <c:numFmt formatCode="General" sourceLinked="1"/>
              <c:spPr>
                <a:noFill/>
                <a:ln w="25400" cap="flat" cmpd="sng" algn="ctr">
                  <a:noFill/>
                  <a:prstDash val="solid"/>
                </a:ln>
                <a:effectLst/>
                <a:sp3d>
                  <a:extrusionClr>
                    <a:srgbClr val="FFFFFF"/>
                  </a:extrusionClr>
                  <a:contourClr>
                    <a:srgbClr val="FFFFFF"/>
                  </a:contourClr>
                </a:sp3d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0.137984496124031"/>
                  <c:y val="0.00626637619139202"/>
                </c:manualLayout>
              </c:layout>
              <c:numFmt formatCode="General" sourceLinked="1"/>
              <c:spPr>
                <a:noFill/>
                <a:ln w="25400" cap="flat" cmpd="sng" algn="ctr">
                  <a:noFill/>
                  <a:prstDash val="solid"/>
                </a:ln>
                <a:effectLst/>
                <a:sp3d>
                  <a:extrusionClr>
                    <a:srgbClr val="FFFFFF"/>
                  </a:extrusionClr>
                  <a:contourClr>
                    <a:srgbClr val="FFFFFF"/>
                  </a:contourClr>
                </a:sp3d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128682170542636"/>
                  <c:y val="0.000759920385493716"/>
                </c:manualLayout>
              </c:layout>
              <c:numFmt formatCode="General" sourceLinked="1"/>
              <c:spPr>
                <a:noFill/>
                <a:ln w="25400" cap="flat" cmpd="sng" algn="ctr">
                  <a:noFill/>
                  <a:prstDash val="solid"/>
                </a:ln>
                <a:effectLst/>
                <a:sp3d>
                  <a:extrusionClr>
                    <a:srgbClr val="FFFFFF"/>
                  </a:extrusionClr>
                  <a:contourClr>
                    <a:srgbClr val="FFFFFF"/>
                  </a:contourClr>
                </a:sp3d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0.12642458199275"/>
                  <c:y val="-0.000678372226996542"/>
                </c:manualLayout>
              </c:layout>
              <c:numFmt formatCode="General" sourceLinked="1"/>
              <c:spPr>
                <a:noFill/>
                <a:ln w="25400" cap="flat" cmpd="sng" algn="ctr">
                  <a:noFill/>
                  <a:prstDash val="solid"/>
                </a:ln>
                <a:effectLst/>
                <a:sp3d>
                  <a:extrusionClr>
                    <a:srgbClr val="FFFFFF"/>
                  </a:extrusionClr>
                  <a:contourClr>
                    <a:srgbClr val="FFFFFF"/>
                  </a:contourClr>
                </a:sp3d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0.102325581395349"/>
                  <c:y val="0.00278603268945022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'[加裂气分安全专业日周月检问题汇总（8月）.xlsx]Sheet2'!$A$1:$A$13</c:f>
              <c:strCache>
                <c:ptCount val="13"/>
                <c:pt idx="0">
                  <c:v>规格化</c:v>
                </c:pt>
                <c:pt idx="1">
                  <c:v>环保类</c:v>
                </c:pt>
                <c:pt idx="2">
                  <c:v>高风险作业</c:v>
                </c:pt>
                <c:pt idx="3">
                  <c:v>消防类</c:v>
                </c:pt>
                <c:pt idx="4">
                  <c:v>卫生类</c:v>
                </c:pt>
                <c:pt idx="5">
                  <c:v>漏点类</c:v>
                </c:pt>
                <c:pt idx="6">
                  <c:v>隐患登记类</c:v>
                </c:pt>
                <c:pt idx="7">
                  <c:v>安技装备类</c:v>
                </c:pt>
                <c:pt idx="8">
                  <c:v>应急抽查类</c:v>
                </c:pt>
                <c:pt idx="9">
                  <c:v>HSE标识类</c:v>
                </c:pt>
                <c:pt idx="10">
                  <c:v>变更类问题</c:v>
                </c:pt>
                <c:pt idx="11">
                  <c:v>劳动防护类</c:v>
                </c:pt>
                <c:pt idx="12">
                  <c:v>职业卫生类1项</c:v>
                </c:pt>
              </c:strCache>
            </c:strRef>
          </c:cat>
          <c:val>
            <c:numRef>
              <c:f>'[加裂气分安全专业日周月检问题汇总（8月）.xlsx]Sheet2'!$B$1:$B$13</c:f>
              <c:numCache>
                <c:formatCode>General</c:formatCode>
                <c:ptCount val="13"/>
                <c:pt idx="0">
                  <c:v>18</c:v>
                </c:pt>
                <c:pt idx="1">
                  <c:v>10</c:v>
                </c:pt>
                <c:pt idx="2">
                  <c:v>7</c:v>
                </c:pt>
                <c:pt idx="3">
                  <c:v>7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400">
          <a:solidFill>
            <a:schemeClr val="bg1"/>
          </a:solidFill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20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altLang="en-US" sz="2000">
                <a:solidFill>
                  <a:schemeClr val="bg1"/>
                </a:solidFill>
              </a:rPr>
              <a:t>、</a:t>
            </a:r>
            <a:r>
              <a:rPr lang="en-US" altLang="zh-CN" sz="2000">
                <a:solidFill>
                  <a:schemeClr val="bg1"/>
                </a:solidFill>
              </a:rPr>
              <a:t>6</a:t>
            </a:r>
            <a:r>
              <a:rPr altLang="en-US" sz="2000">
                <a:solidFill>
                  <a:schemeClr val="bg1"/>
                </a:solidFill>
              </a:rPr>
              <a:t>月、</a:t>
            </a:r>
            <a:r>
              <a:rPr lang="en-US" altLang="zh-CN" sz="2000">
                <a:solidFill>
                  <a:schemeClr val="bg1"/>
                </a:solidFill>
              </a:rPr>
              <a:t>7</a:t>
            </a:r>
            <a:r>
              <a:rPr altLang="en-US" sz="2000">
                <a:solidFill>
                  <a:schemeClr val="bg1"/>
                </a:solidFill>
              </a:rPr>
              <a:t>月、</a:t>
            </a:r>
            <a:r>
              <a:rPr lang="en-US" altLang="zh-CN" sz="2000">
                <a:solidFill>
                  <a:schemeClr val="bg1"/>
                </a:solidFill>
              </a:rPr>
              <a:t>8</a:t>
            </a:r>
            <a:r>
              <a:rPr altLang="en-US" sz="2000">
                <a:solidFill>
                  <a:schemeClr val="bg1"/>
                </a:solidFill>
              </a:rPr>
              <a:t>月检查问题对比</a:t>
            </a:r>
            <a:endParaRPr lang="en-US" altLang="zh-CN" sz="200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'[加裂气分安全专业日周月检问题汇总（8月）.xlsx]Sheet4'!$B$1</c:f>
              <c:strCache>
                <c:ptCount val="1"/>
                <c:pt idx="0">
                  <c:v>6月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'[加裂气分安全专业日周月检问题汇总（8月）.xlsx]Sheet4'!$A$2:$A$7</c:f>
              <c:strCache>
                <c:ptCount val="6"/>
                <c:pt idx="0">
                  <c:v>规格化问题</c:v>
                </c:pt>
                <c:pt idx="1">
                  <c:v>消防类</c:v>
                </c:pt>
                <c:pt idx="2">
                  <c:v>卫生类</c:v>
                </c:pt>
                <c:pt idx="3">
                  <c:v>高风险作业类</c:v>
                </c:pt>
                <c:pt idx="4">
                  <c:v>环保类</c:v>
                </c:pt>
                <c:pt idx="5">
                  <c:v>其他类</c:v>
                </c:pt>
              </c:strCache>
            </c:strRef>
          </c:cat>
          <c:val>
            <c:numRef>
              <c:f>'[加裂气分安全专业日周月检问题汇总（8月）.xlsx]Sheet4'!$B$2:$B$7</c:f>
              <c:numCache>
                <c:formatCode>General</c:formatCode>
                <c:ptCount val="6"/>
                <c:pt idx="0">
                  <c:v>22</c:v>
                </c:pt>
                <c:pt idx="1">
                  <c:v>18</c:v>
                </c:pt>
                <c:pt idx="2">
                  <c:v>16</c:v>
                </c:pt>
                <c:pt idx="3">
                  <c:v>14</c:v>
                </c:pt>
                <c:pt idx="4">
                  <c:v>21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'[加裂气分安全专业日周月检问题汇总（8月）.xlsx]Sheet4'!$C$1</c:f>
              <c:strCache>
                <c:ptCount val="1"/>
                <c:pt idx="0">
                  <c:v>7月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'[加裂气分安全专业日周月检问题汇总（8月）.xlsx]Sheet4'!$A$2:$A$7</c:f>
              <c:strCache>
                <c:ptCount val="6"/>
                <c:pt idx="0">
                  <c:v>规格化问题</c:v>
                </c:pt>
                <c:pt idx="1">
                  <c:v>消防类</c:v>
                </c:pt>
                <c:pt idx="2">
                  <c:v>卫生类</c:v>
                </c:pt>
                <c:pt idx="3">
                  <c:v>高风险作业类</c:v>
                </c:pt>
                <c:pt idx="4">
                  <c:v>环保类</c:v>
                </c:pt>
                <c:pt idx="5">
                  <c:v>其他类</c:v>
                </c:pt>
              </c:strCache>
            </c:strRef>
          </c:cat>
          <c:val>
            <c:numRef>
              <c:f>'[加裂气分安全专业日周月检问题汇总（8月）.xlsx]Sheet4'!$C$2:$C$7</c:f>
              <c:numCache>
                <c:formatCode>General</c:formatCode>
                <c:ptCount val="6"/>
                <c:pt idx="0">
                  <c:v>11</c:v>
                </c:pt>
                <c:pt idx="1">
                  <c:v>16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  <c:pt idx="5">
                  <c:v>19</c:v>
                </c:pt>
              </c:numCache>
            </c:numRef>
          </c:val>
        </c:ser>
        <c:ser>
          <c:idx val="2"/>
          <c:order val="2"/>
          <c:tx>
            <c:strRef>
              <c:f>'[加裂气分安全专业日周月检问题汇总（8月）.xlsx]Sheet4'!$D$1</c:f>
              <c:strCache>
                <c:ptCount val="1"/>
                <c:pt idx="0">
                  <c:v>8月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'[加裂气分安全专业日周月检问题汇总（8月）.xlsx]Sheet4'!$A$2:$A$7</c:f>
              <c:strCache>
                <c:ptCount val="6"/>
                <c:pt idx="0">
                  <c:v>规格化问题</c:v>
                </c:pt>
                <c:pt idx="1">
                  <c:v>消防类</c:v>
                </c:pt>
                <c:pt idx="2">
                  <c:v>卫生类</c:v>
                </c:pt>
                <c:pt idx="3">
                  <c:v>高风险作业类</c:v>
                </c:pt>
                <c:pt idx="4">
                  <c:v>环保类</c:v>
                </c:pt>
                <c:pt idx="5">
                  <c:v>其他类</c:v>
                </c:pt>
              </c:strCache>
            </c:strRef>
          </c:cat>
          <c:val>
            <c:numRef>
              <c:f>'[加裂气分安全专业日周月检问题汇总（8月）.xlsx]Sheet4'!$D$2:$D$7</c:f>
              <c:numCache>
                <c:formatCode>General</c:formatCode>
                <c:ptCount val="6"/>
                <c:pt idx="0">
                  <c:v>17</c:v>
                </c:pt>
                <c:pt idx="1">
                  <c:v>7</c:v>
                </c:pt>
                <c:pt idx="2">
                  <c:v>5</c:v>
                </c:pt>
                <c:pt idx="3">
                  <c:v>7</c:v>
                </c:pt>
                <c:pt idx="4">
                  <c:v>10</c:v>
                </c:pt>
                <c:pt idx="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528081"/>
        <c:axId val="978797166"/>
      </c:barChart>
      <c:catAx>
        <c:axId val="200528081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978797166"/>
        <c:crosses val="autoZero"/>
        <c:auto val="1"/>
        <c:lblAlgn val="ctr"/>
        <c:lblOffset val="100"/>
        <c:noMultiLvlLbl val="0"/>
      </c:catAx>
      <c:valAx>
        <c:axId val="97879716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0052808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'[加裂气分安全专业日周月检问题汇总（8月）.xlsx]Sheet3'!$G$2</c:f>
              <c:strCache>
                <c:ptCount val="1"/>
                <c:pt idx="0">
                  <c:v>问题项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'[加裂气分安全专业日周月检问题汇总（8月）.xlsx]Sheet3'!$F$3:$F$8</c:f>
              <c:strCache>
                <c:ptCount val="6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  <c:pt idx="4">
                  <c:v>其他问题</c:v>
                </c:pt>
                <c:pt idx="5">
                  <c:v>共性问题</c:v>
                </c:pt>
              </c:strCache>
            </c:strRef>
          </c:cat>
          <c:val>
            <c:numRef>
              <c:f>'[加裂气分安全专业日周月检问题汇总（8月）.xlsx]Sheet3'!$G$3:$G$8</c:f>
              <c:numCache>
                <c:formatCode>General</c:formatCode>
                <c:ptCount val="6"/>
                <c:pt idx="0">
                  <c:v>5</c:v>
                </c:pt>
                <c:pt idx="1">
                  <c:v>15</c:v>
                </c:pt>
                <c:pt idx="2">
                  <c:v>8</c:v>
                </c:pt>
                <c:pt idx="3">
                  <c:v>6</c:v>
                </c:pt>
                <c:pt idx="4">
                  <c:v>10</c:v>
                </c:pt>
                <c:pt idx="5">
                  <c:v>19</c:v>
                </c:pt>
              </c:numCache>
            </c:numRef>
          </c:val>
        </c:ser>
        <c:ser>
          <c:idx val="1"/>
          <c:order val="1"/>
          <c:tx>
            <c:strRef>
              <c:f>'[加裂气分安全专业日周月检问题汇总（8月）.xlsx]Sheet3'!$H$2</c:f>
              <c:strCache>
                <c:ptCount val="1"/>
                <c:pt idx="0">
                  <c:v>考核项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'[加裂气分安全专业日周月检问题汇总（8月）.xlsx]Sheet3'!$F$3:$F$8</c:f>
              <c:strCache>
                <c:ptCount val="6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  <c:pt idx="4">
                  <c:v>其他问题</c:v>
                </c:pt>
                <c:pt idx="5">
                  <c:v>共性问题</c:v>
                </c:pt>
              </c:strCache>
            </c:strRef>
          </c:cat>
          <c:val>
            <c:numRef>
              <c:f>'[加裂气分安全专业日周月检问题汇总（8月）.xlsx]Sheet3'!$H$3:$H$8</c:f>
              <c:numCache>
                <c:formatCode>General</c:formatCode>
                <c:ptCount val="6"/>
                <c:pt idx="0">
                  <c:v>3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1274964"/>
        <c:axId val="814954323"/>
      </c:barChart>
      <c:catAx>
        <c:axId val="5512749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814954323"/>
        <c:crosses val="autoZero"/>
        <c:auto val="1"/>
        <c:lblAlgn val="ctr"/>
        <c:lblOffset val="100"/>
        <c:noMultiLvlLbl val="0"/>
      </c:catAx>
      <c:valAx>
        <c:axId val="8149543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5512749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'[加裂气分安全专业日周月检问题汇总（8月）.xlsx]Sheet4'!$J$3</c:f>
              <c:strCache>
                <c:ptCount val="1"/>
                <c:pt idx="0">
                  <c:v>加裂一班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0.0121025426365541"/>
                  <c:y val="0.037204903333579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176470588235"/>
                      <c:h val="0.091203703703703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'[加裂气分安全专业日周月检问题汇总（8月）.xlsx]Sheet4'!$K$1:$M$2</c:f>
              <c:multiLvlStrCache>
                <c:ptCount val="3"/>
                <c:lvl>
                  <c:pt idx="0">
                    <c:v>问题总数</c:v>
                  </c:pt>
                  <c:pt idx="1">
                    <c:v>问题总数</c:v>
                  </c:pt>
                  <c:pt idx="2">
                    <c:v>问题总数</c:v>
                  </c:pt>
                </c:lvl>
                <c:lvl>
                  <c:pt idx="0">
                    <c:v>6月</c:v>
                  </c:pt>
                  <c:pt idx="1">
                    <c:v>7月</c:v>
                  </c:pt>
                  <c:pt idx="2">
                    <c:v>8月</c:v>
                  </c:pt>
                </c:lvl>
              </c:multiLvlStrCache>
            </c:multiLvlStrRef>
          </c:cat>
          <c:val>
            <c:numRef>
              <c:f>'[加裂气分安全专业日周月检问题汇总（8月）.xlsx]Sheet4'!$K$3:$M$3</c:f>
              <c:numCache>
                <c:formatCode>General</c:formatCode>
                <c:ptCount val="3"/>
                <c:pt idx="0">
                  <c:v>27</c:v>
                </c:pt>
                <c:pt idx="1">
                  <c:v>14</c:v>
                </c:pt>
                <c:pt idx="2">
                  <c:v>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'[加裂气分安全专业日周月检问题汇总（8月）.xlsx]Sheet4'!$J$4</c:f>
              <c:strCache>
                <c:ptCount val="1"/>
                <c:pt idx="0">
                  <c:v>加裂二班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0.00580729592671356"/>
                  <c:y val="0.0310273724420861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'[加裂气分安全专业日周月检问题汇总（8月）.xlsx]Sheet4'!$K$1:$M$2</c:f>
              <c:multiLvlStrCache>
                <c:ptCount val="3"/>
                <c:lvl>
                  <c:pt idx="0">
                    <c:v>问题总数</c:v>
                  </c:pt>
                  <c:pt idx="1">
                    <c:v>问题总数</c:v>
                  </c:pt>
                  <c:pt idx="2">
                    <c:v>问题总数</c:v>
                  </c:pt>
                </c:lvl>
                <c:lvl>
                  <c:pt idx="0">
                    <c:v>6月</c:v>
                  </c:pt>
                  <c:pt idx="1">
                    <c:v>7月</c:v>
                  </c:pt>
                  <c:pt idx="2">
                    <c:v>8月</c:v>
                  </c:pt>
                </c:lvl>
              </c:multiLvlStrCache>
            </c:multiLvlStrRef>
          </c:cat>
          <c:val>
            <c:numRef>
              <c:f>'[加裂气分安全专业日周月检问题汇总（8月）.xlsx]Sheet4'!$K$4:$M$4</c:f>
              <c:numCache>
                <c:formatCode>General</c:formatCode>
                <c:ptCount val="3"/>
                <c:pt idx="0">
                  <c:v>19</c:v>
                </c:pt>
                <c:pt idx="1">
                  <c:v>16</c:v>
                </c:pt>
                <c:pt idx="2">
                  <c:v>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'[加裂气分安全专业日周月检问题汇总（8月）.xlsx]Sheet4'!$J$5</c:f>
              <c:strCache>
                <c:ptCount val="1"/>
                <c:pt idx="0">
                  <c:v>加裂三班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0.00384426631768362"/>
                  <c:y val="-0.00750792247033683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'[加裂气分安全专业日周月检问题汇总（8月）.xlsx]Sheet4'!$K$1:$M$2</c:f>
              <c:multiLvlStrCache>
                <c:ptCount val="3"/>
                <c:lvl>
                  <c:pt idx="0">
                    <c:v>问题总数</c:v>
                  </c:pt>
                  <c:pt idx="1">
                    <c:v>问题总数</c:v>
                  </c:pt>
                  <c:pt idx="2">
                    <c:v>问题总数</c:v>
                  </c:pt>
                </c:lvl>
                <c:lvl>
                  <c:pt idx="0">
                    <c:v>6月</c:v>
                  </c:pt>
                  <c:pt idx="1">
                    <c:v>7月</c:v>
                  </c:pt>
                  <c:pt idx="2">
                    <c:v>8月</c:v>
                  </c:pt>
                </c:lvl>
              </c:multiLvlStrCache>
            </c:multiLvlStrRef>
          </c:cat>
          <c:val>
            <c:numRef>
              <c:f>'[加裂气分安全专业日周月检问题汇总（8月）.xlsx]Sheet4'!$K$5:$M$5</c:f>
              <c:numCache>
                <c:formatCode>General</c:formatCode>
                <c:ptCount val="3"/>
                <c:pt idx="0">
                  <c:v>15</c:v>
                </c:pt>
                <c:pt idx="1">
                  <c:v>11</c:v>
                </c:pt>
                <c:pt idx="2">
                  <c:v>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'[加裂气分安全专业日周月检问题汇总（8月）.xlsx]Sheet4'!$J$6</c:f>
              <c:strCache>
                <c:ptCount val="1"/>
                <c:pt idx="0">
                  <c:v>加裂四班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0"/>
                  <c:y val="-0.00694444444444444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'[加裂气分安全专业日周月检问题汇总（8月）.xlsx]Sheet4'!$K$1:$M$2</c:f>
              <c:multiLvlStrCache>
                <c:ptCount val="3"/>
                <c:lvl>
                  <c:pt idx="0">
                    <c:v>问题总数</c:v>
                  </c:pt>
                  <c:pt idx="1">
                    <c:v>问题总数</c:v>
                  </c:pt>
                  <c:pt idx="2">
                    <c:v>问题总数</c:v>
                  </c:pt>
                </c:lvl>
                <c:lvl>
                  <c:pt idx="0">
                    <c:v>6月</c:v>
                  </c:pt>
                  <c:pt idx="1">
                    <c:v>7月</c:v>
                  </c:pt>
                  <c:pt idx="2">
                    <c:v>8月</c:v>
                  </c:pt>
                </c:lvl>
              </c:multiLvlStrCache>
            </c:multiLvlStrRef>
          </c:cat>
          <c:val>
            <c:numRef>
              <c:f>'[加裂气分安全专业日周月检问题汇总（8月）.xlsx]Sheet4'!$K$6:$M$6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0"/>
        <c:smooth val="0"/>
        <c:axId val="184619972"/>
        <c:axId val="773864656"/>
      </c:lineChart>
      <c:catAx>
        <c:axId val="18461997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773864656"/>
        <c:crosses val="autoZero"/>
        <c:auto val="1"/>
        <c:lblAlgn val="ctr"/>
        <c:lblOffset val="100"/>
        <c:noMultiLvlLbl val="0"/>
      </c:catAx>
      <c:valAx>
        <c:axId val="77386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1846199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400">
          <a:solidFill>
            <a:schemeClr val="bg1"/>
          </a:solidFill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使用方法：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更改文字</a:t>
            </a:r>
            <a:r>
              <a:rPr lang="en-US" altLang="zh-CN" smtClean="0"/>
              <a:t>】</a:t>
            </a:r>
            <a:r>
              <a:rPr lang="zh-CN" altLang="en-US" smtClean="0"/>
              <a:t>：将标题框及正文框中的文字可直接改为您所需文字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绘图工具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填充</a:t>
            </a:r>
            <a:r>
              <a:rPr lang="en-US" altLang="zh-CN" smtClean="0"/>
              <a:t>》</a:t>
            </a:r>
            <a:r>
              <a:rPr lang="zh-CN" altLang="en-US" smtClean="0"/>
              <a:t>图片</a:t>
            </a:r>
            <a:r>
              <a:rPr lang="en-US" altLang="zh-CN" smtClean="0"/>
              <a:t>》</a:t>
            </a:r>
            <a:r>
              <a:rPr lang="zh-CN" altLang="en-US" smtClean="0"/>
              <a:t>选择您需要展示的图片</a:t>
            </a:r>
            <a:br>
              <a:rPr lang="zh-CN" altLang="en-US" smtClean="0"/>
            </a:br>
            <a:r>
              <a:rPr lang="en-US" altLang="zh-CN" smtClean="0"/>
              <a:t>【</a:t>
            </a:r>
            <a:r>
              <a:rPr lang="zh-CN" altLang="en-US" smtClean="0"/>
              <a:t>增加减少图片</a:t>
            </a:r>
            <a:r>
              <a:rPr lang="en-US" altLang="zh-CN" smtClean="0"/>
              <a:t>】</a:t>
            </a:r>
            <a:r>
              <a:rPr lang="zh-CN" altLang="en-US" smtClean="0"/>
              <a:t>：直接复制粘贴图片来增加图片数，复制后更改方法见</a:t>
            </a:r>
            <a:r>
              <a:rPr lang="en-US" altLang="zh-CN" smtClean="0"/>
              <a:t>【</a:t>
            </a:r>
            <a:r>
              <a:rPr lang="zh-CN" altLang="en-US" smtClean="0"/>
              <a:t>更改图片</a:t>
            </a:r>
            <a:r>
              <a:rPr lang="en-US" altLang="zh-CN" smtClean="0"/>
              <a:t>】</a:t>
            </a:r>
            <a:br>
              <a:rPr lang="en-US" altLang="zh-CN" smtClean="0"/>
            </a:br>
            <a:r>
              <a:rPr lang="en-US" altLang="zh-CN" smtClean="0"/>
              <a:t>【</a:t>
            </a:r>
            <a:r>
              <a:rPr lang="zh-CN" altLang="en-US" smtClean="0"/>
              <a:t>更改图片色彩</a:t>
            </a:r>
            <a:r>
              <a:rPr lang="en-US" altLang="zh-CN" smtClean="0"/>
              <a:t>】</a:t>
            </a:r>
            <a:r>
              <a:rPr lang="zh-CN" altLang="en-US" smtClean="0"/>
              <a:t>：点中图片</a:t>
            </a:r>
            <a:r>
              <a:rPr lang="en-US" altLang="zh-CN" smtClean="0"/>
              <a:t>》</a:t>
            </a:r>
            <a:r>
              <a:rPr lang="zh-CN" altLang="en-US" smtClean="0"/>
              <a:t>图片工具</a:t>
            </a:r>
            <a:r>
              <a:rPr lang="en-US" altLang="zh-CN" smtClean="0"/>
              <a:t>》</a:t>
            </a:r>
            <a:r>
              <a:rPr lang="zh-CN" altLang="en-US" smtClean="0"/>
              <a:t>格式</a:t>
            </a:r>
            <a:r>
              <a:rPr lang="en-US" altLang="zh-CN" smtClean="0"/>
              <a:t>》</a:t>
            </a:r>
            <a:r>
              <a:rPr lang="zh-CN" altLang="en-US" smtClean="0"/>
              <a:t>色彩（重新着色）</a:t>
            </a:r>
            <a:r>
              <a:rPr lang="en-US" altLang="zh-CN" smtClean="0"/>
              <a:t>》</a:t>
            </a:r>
            <a:r>
              <a:rPr lang="zh-CN" altLang="en-US" smtClean="0"/>
              <a:t>选择您喜欢的色彩</a:t>
            </a:r>
            <a:br>
              <a:rPr lang="zh-CN" altLang="en-US" smtClean="0"/>
            </a:br>
            <a:r>
              <a:rPr lang="zh-CN" altLang="en-US" smtClean="0"/>
              <a:t>下载更多模板、视频教程：</a:t>
            </a:r>
            <a:r>
              <a:rPr lang="en-US" smtClean="0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单击此处添加您的副标题</a:t>
            </a:r>
            <a:endParaRPr lang="zh-CN" altLang="en-US" dirty="0" smtClean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单击此处添加您的标题文字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emf"/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0.jpeg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jpeg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hyperlink" Target="..\..\..\1&#12289;HSE&#32508;&#21512;&#31649;&#29702;\4&#12289;HSE&#22521;&#35757;&#31649;&#29702;\3&#12289;&#29677;&#32452;HSE&#27963;&#21160;\2&#12289;&#27963;&#21160;&#20869;&#23481;\2020&#24180;8&#26376;&#29677;&#32452;&#23433;&#20840;&#27963;&#21160;&#23398;&#20064;&#26448;&#26009;\&#22612;&#27827;&#28860;&#21270;4-7&#30827;&#21270;&#27682;&#20013;&#27602;&#20107;&#25925;&#65288;&#19968;&#65289;.mpg.mp4" TargetMode="External"/><Relationship Id="rId1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hyperlink" Target="&#21152;&#35010;&#27668;&#20998;&#23433;&#20840;&#19987;&#19994;&#26085;&#21608;&#26376;&#26816;&#38382;&#39064;&#27719;&#24635;&#65288;8&#26376;&#65289;.xlsx" TargetMode="Externa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532851" y="3123792"/>
            <a:ext cx="7426643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4000" dirty="0" smtClean="0">
                <a:solidFill>
                  <a:srgbClr val="FB91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加裂气分装置安全专业</a:t>
            </a:r>
            <a:endParaRPr lang="zh-CN" sz="4000" dirty="0" smtClean="0">
              <a:solidFill>
                <a:srgbClr val="FB91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sz="4000" dirty="0" smtClean="0">
                <a:solidFill>
                  <a:srgbClr val="FB91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日周月检问题汇总情况</a:t>
            </a:r>
            <a:endParaRPr lang="zh-CN" sz="4000" dirty="0" smtClean="0">
              <a:solidFill>
                <a:srgbClr val="FB91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sz="4000" dirty="0" smtClean="0">
                <a:solidFill>
                  <a:srgbClr val="FB91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4000" dirty="0" smtClean="0">
                <a:solidFill>
                  <a:srgbClr val="FB91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4000" dirty="0" smtClean="0">
                <a:solidFill>
                  <a:srgbClr val="FB91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月）</a:t>
            </a:r>
            <a:endParaRPr lang="en-US" altLang="zh-CN" sz="4000" dirty="0" smtClean="0">
              <a:solidFill>
                <a:srgbClr val="FB91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dist"/>
            <a:endParaRPr lang="zh-CN" altLang="en-US" sz="2400" dirty="0">
              <a:solidFill>
                <a:srgbClr val="FB91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 flipV="1">
            <a:off x="2596741" y="2727612"/>
            <a:ext cx="7218919" cy="144246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2574418" y="1350228"/>
            <a:ext cx="7211535" cy="964994"/>
            <a:chOff x="2491099" y="3802122"/>
            <a:chExt cx="7211535" cy="964994"/>
          </a:xfrm>
        </p:grpSpPr>
        <p:grpSp>
          <p:nvGrpSpPr>
            <p:cNvPr id="17" name="组合 16"/>
            <p:cNvGrpSpPr/>
            <p:nvPr/>
          </p:nvGrpSpPr>
          <p:grpSpPr>
            <a:xfrm>
              <a:off x="2491099" y="3802122"/>
              <a:ext cx="958005" cy="958005"/>
              <a:chOff x="2084707" y="4063374"/>
              <a:chExt cx="958005" cy="958005"/>
            </a:xfrm>
          </p:grpSpPr>
          <p:sp>
            <p:nvSpPr>
              <p:cNvPr id="13" name="流程图: 联系 12"/>
              <p:cNvSpPr/>
              <p:nvPr/>
            </p:nvSpPr>
            <p:spPr>
              <a:xfrm>
                <a:off x="2084707" y="4063374"/>
                <a:ext cx="958005" cy="958005"/>
              </a:xfrm>
              <a:prstGeom prst="flowChartConnector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194907" y="4154096"/>
                <a:ext cx="766069" cy="747535"/>
              </a:xfrm>
              <a:prstGeom prst="rect">
                <a:avLst/>
              </a:prstGeom>
            </p:spPr>
          </p:pic>
        </p:grpSp>
        <p:grpSp>
          <p:nvGrpSpPr>
            <p:cNvPr id="18" name="组合 17"/>
            <p:cNvGrpSpPr/>
            <p:nvPr/>
          </p:nvGrpSpPr>
          <p:grpSpPr>
            <a:xfrm>
              <a:off x="4575609" y="3809111"/>
              <a:ext cx="958005" cy="958005"/>
              <a:chOff x="3999874" y="4070363"/>
              <a:chExt cx="958005" cy="958005"/>
            </a:xfrm>
          </p:grpSpPr>
          <p:sp>
            <p:nvSpPr>
              <p:cNvPr id="14" name="流程图: 联系 13"/>
              <p:cNvSpPr/>
              <p:nvPr/>
            </p:nvSpPr>
            <p:spPr>
              <a:xfrm>
                <a:off x="3999874" y="4070363"/>
                <a:ext cx="958005" cy="958005"/>
              </a:xfrm>
              <a:prstGeom prst="flowChartConnector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0" name="图片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64498" y="4149706"/>
                <a:ext cx="452645" cy="746326"/>
              </a:xfrm>
              <a:prstGeom prst="rect">
                <a:avLst/>
              </a:prstGeom>
            </p:spPr>
          </p:pic>
        </p:grpSp>
        <p:grpSp>
          <p:nvGrpSpPr>
            <p:cNvPr id="19" name="组合 18"/>
            <p:cNvGrpSpPr/>
            <p:nvPr/>
          </p:nvGrpSpPr>
          <p:grpSpPr>
            <a:xfrm>
              <a:off x="6660119" y="3804418"/>
              <a:ext cx="958005" cy="958005"/>
              <a:chOff x="5668299" y="4080184"/>
              <a:chExt cx="958005" cy="958005"/>
            </a:xfrm>
          </p:grpSpPr>
          <p:sp>
            <p:nvSpPr>
              <p:cNvPr id="15" name="流程图: 联系 14"/>
              <p:cNvSpPr/>
              <p:nvPr/>
            </p:nvSpPr>
            <p:spPr>
              <a:xfrm>
                <a:off x="5668299" y="4080184"/>
                <a:ext cx="958005" cy="958005"/>
              </a:xfrm>
              <a:prstGeom prst="flowChartConnector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1" name="图片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88864" y="4168610"/>
                <a:ext cx="540965" cy="707003"/>
              </a:xfrm>
              <a:prstGeom prst="rect">
                <a:avLst/>
              </a:prstGeom>
            </p:spPr>
          </p:pic>
        </p:grpSp>
        <p:grpSp>
          <p:nvGrpSpPr>
            <p:cNvPr id="20" name="组合 19"/>
            <p:cNvGrpSpPr/>
            <p:nvPr/>
          </p:nvGrpSpPr>
          <p:grpSpPr>
            <a:xfrm>
              <a:off x="8744629" y="3803499"/>
              <a:ext cx="958005" cy="958005"/>
              <a:chOff x="7191607" y="4108293"/>
              <a:chExt cx="958005" cy="958005"/>
            </a:xfrm>
          </p:grpSpPr>
          <p:sp>
            <p:nvSpPr>
              <p:cNvPr id="16" name="流程图: 联系 15"/>
              <p:cNvSpPr/>
              <p:nvPr/>
            </p:nvSpPr>
            <p:spPr>
              <a:xfrm>
                <a:off x="7191607" y="4108293"/>
                <a:ext cx="958005" cy="958005"/>
              </a:xfrm>
              <a:prstGeom prst="flowChartConnector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06488" y="4296229"/>
                <a:ext cx="798716" cy="599803"/>
              </a:xfrm>
              <a:prstGeom prst="rect">
                <a:avLst/>
              </a:prstGeom>
            </p:spPr>
          </p:pic>
        </p:grpSp>
      </p:grp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Picture 2" descr="图片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1221105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01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7" y="1"/>
            <a:ext cx="3519488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" t="7756" b="9294"/>
          <a:stretch>
            <a:fillRect/>
          </a:stretch>
        </p:blipFill>
        <p:spPr>
          <a:xfrm>
            <a:off x="-19050" y="0"/>
            <a:ext cx="12230100" cy="4183240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-19050" y="3952875"/>
            <a:ext cx="12211050" cy="1685926"/>
            <a:chOff x="-19050" y="3952875"/>
            <a:chExt cx="12211050" cy="1685926"/>
          </a:xfrm>
        </p:grpSpPr>
        <p:grpSp>
          <p:nvGrpSpPr>
            <p:cNvPr id="13" name="组合 12"/>
            <p:cNvGrpSpPr/>
            <p:nvPr/>
          </p:nvGrpSpPr>
          <p:grpSpPr>
            <a:xfrm>
              <a:off x="-19050" y="3952875"/>
              <a:ext cx="12211050" cy="971550"/>
              <a:chOff x="-19050" y="3952875"/>
              <a:chExt cx="12211050" cy="971550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-19050" y="4400550"/>
                <a:ext cx="12211050" cy="76200"/>
              </a:xfrm>
              <a:prstGeom prst="rect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5600700" y="3952875"/>
                <a:ext cx="971550" cy="971550"/>
                <a:chOff x="5610225" y="3952875"/>
                <a:chExt cx="971550" cy="971550"/>
              </a:xfrm>
            </p:grpSpPr>
            <p:sp>
              <p:nvSpPr>
                <p:cNvPr id="8" name="流程图: 联系 7"/>
                <p:cNvSpPr/>
                <p:nvPr/>
              </p:nvSpPr>
              <p:spPr>
                <a:xfrm>
                  <a:off x="5610225" y="3952875"/>
                  <a:ext cx="971550" cy="971550"/>
                </a:xfrm>
                <a:prstGeom prst="flowChartConnector">
                  <a:avLst/>
                </a:prstGeom>
                <a:solidFill>
                  <a:srgbClr val="FB912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" name="文本框 8"/>
                <p:cNvSpPr txBox="1"/>
                <p:nvPr/>
              </p:nvSpPr>
              <p:spPr>
                <a:xfrm>
                  <a:off x="5747739" y="4065657"/>
                  <a:ext cx="6203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4000" dirty="0" smtClean="0">
                      <a:solidFill>
                        <a:schemeClr val="bg1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二</a:t>
                  </a:r>
                  <a:endParaRPr lang="zh-CN" altLang="en-US" sz="400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</p:grpSp>
        </p:grpSp>
        <p:sp>
          <p:nvSpPr>
            <p:cNvPr id="10" name="矩形 9"/>
            <p:cNvSpPr/>
            <p:nvPr/>
          </p:nvSpPr>
          <p:spPr>
            <a:xfrm>
              <a:off x="3386475" y="5540575"/>
              <a:ext cx="5400000" cy="98226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474301" y="4924230"/>
              <a:ext cx="4811847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检查问题说明</a:t>
              </a:r>
              <a:endPara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9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dirty="0">
                <a:solidFill>
                  <a:schemeClr val="bg1"/>
                </a:solidFill>
                <a:latin typeface="+mj-ea"/>
                <a:ea typeface="+mj-ea"/>
              </a:rPr>
              <a:t>规格化问题（</a:t>
            </a: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18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项，</a:t>
            </a: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28</a:t>
            </a:r>
            <a:r>
              <a:rPr lang="en-US" altLang="zh-CN" sz="3200" dirty="0">
                <a:solidFill>
                  <a:schemeClr val="bg1"/>
                </a:solidFill>
                <a:latin typeface="+mj-ea"/>
                <a:ea typeface="+mj-ea"/>
              </a:rPr>
              <a:t>%</a:t>
            </a: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</a:rPr>
              <a:t>）</a:t>
            </a:r>
            <a:endParaRPr sz="3200" dirty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圆角矩形 9"/>
          <p:cNvSpPr/>
          <p:nvPr/>
        </p:nvSpPr>
        <p:spPr>
          <a:xfrm>
            <a:off x="694289" y="1991038"/>
            <a:ext cx="3516356" cy="3936153"/>
          </a:xfrm>
          <a:prstGeom prst="round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4478020" y="1431290"/>
            <a:ext cx="7411085" cy="4887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规格化问题主要集中在现场管理低标准问题。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典型问题：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）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各机泵漏点仍有使用吸油毡接油情况。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）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外操室定位摆放、规格化问题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针对此类问题，一方面加强要求外操室物品定位摆放等管理标准；另一方面委托设备检修部制作接油盒，代替吸油毡，逐步形成规格化标准。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目前，加裂气分装置现场已无滥用吸油毡的情况，各班组均已整改完毕。外操室已进行重新进行定位摆放，并要求班班交接检查。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对于重复出现或未及时整改的问题共考核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项。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" name="图片 3" descr="9ae6241d-4b69-4404-9591-d94609ccb222"/>
          <p:cNvPicPr>
            <a:picLocks noChangeAspect="1"/>
          </p:cNvPicPr>
          <p:nvPr/>
        </p:nvPicPr>
        <p:blipFill>
          <a:blip r:embed="rId2"/>
          <a:srcRect l="3217" t="3742"/>
          <a:stretch>
            <a:fillRect/>
          </a:stretch>
        </p:blipFill>
        <p:spPr>
          <a:xfrm>
            <a:off x="814705" y="2101215"/>
            <a:ext cx="3225800" cy="3675380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环保类问题</a:t>
            </a:r>
            <a:r>
              <a:rPr lang="zh-CN" sz="2800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（</a:t>
            </a: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10</a:t>
            </a:r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项，</a:t>
            </a: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16</a:t>
            </a:r>
            <a:r>
              <a:rPr lang="en-US" altLang="zh-CN" sz="2800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%</a:t>
            </a:r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  <a:sym typeface="+mn-ea"/>
              </a:rPr>
              <a:t>）</a:t>
            </a: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08330" y="1569720"/>
            <a:ext cx="10662285" cy="4407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环保类问题可分为三类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因动设备漏点造成的卫生问题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危废物未分类放置问题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含油污水地沟积水未及时排放问题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本月各类环保问题均有所下降，像是雨排、含油污水类问题明显减少。检查出的环保问题也多为客观因素导致，如下雨后地沟积水、机泵基座润滑油未及时处理、刷漆作业人员未随意丢弃油漆桶等。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对于上述问题，一方面对班组层面进一步要求，加强现场面貌管理；另一方面也对作业单位明确属地管理要求。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9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高风险作业问题（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7</a:t>
            </a:r>
            <a:r>
              <a: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项，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11%</a:t>
            </a: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）</a:t>
            </a:r>
            <a:endParaRPr sz="3200" dirty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08330" y="1569720"/>
            <a:ext cx="11227435" cy="4010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主要有以下两点问题：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、作业单位人员不安全行为及施工存在隐患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典型问题：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（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）</a:t>
            </a:r>
            <a:r>
              <a:rPr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8月6日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安全阀吊装作业：</a:t>
            </a:r>
            <a:r>
              <a:rPr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上午告知吊车负责人不得碾压雨排明沟盖板，但因吊装需要，仍有轮胎压在盖板上方，支起后该处盖板不承重，告知当班监护需重点关注。下午14时20分，吊车司机不听劝阻执意将吊车开进P102东侧空地，造成7处水泥盖板破损。相关单位于次日进行更换。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（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）</a:t>
            </a:r>
            <a:r>
              <a:rPr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8月26日P211处搭设脚手架作业：脚手架高度为5米左右，检查发现脚手架立杆未加垫板，不符合脚手架搭设规范要求“立杆底必须设金属底座或垫板”。与作业人员沟通后要求整改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，已整改。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9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高风险作业问题（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7</a:t>
            </a:r>
            <a:r>
              <a: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项，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11%</a:t>
            </a: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）</a:t>
            </a:r>
            <a:endParaRPr sz="3200" dirty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08330" y="1569720"/>
            <a:ext cx="11227435" cy="3609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、监护职责落实不到位，作业风险辨识不全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典型问题：</a:t>
            </a:r>
            <a:r>
              <a:rPr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8月11日加裂P104检修：班组监护人员在接到主管人员指令后，打开地下胺液管顶部放空阀，从放空口处有硫化氢排出，现场硫化氢味明显，操作人员未做任何防护，下风向检修人员较多，未进行疏散，地下胺液罐顶部放空打开，四周也未拉设警戒绳。发现后立即要求监护人整改，对相关责任人进行教育，并落实绩效考核。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凡涉及本部门监护问题均落实考核，共考核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9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消防问题（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7</a:t>
            </a:r>
            <a:r>
              <a: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项，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11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%</a:t>
            </a:r>
            <a:r>
              <a: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）</a:t>
            </a:r>
            <a:endParaRPr sz="3200" dirty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圆角矩形 9"/>
          <p:cNvSpPr/>
          <p:nvPr/>
        </p:nvSpPr>
        <p:spPr>
          <a:xfrm>
            <a:off x="8239359" y="1909758"/>
            <a:ext cx="3516356" cy="3936153"/>
          </a:xfrm>
          <a:prstGeom prst="round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72415" y="1431290"/>
            <a:ext cx="7833360" cy="4407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消防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问题主要集中雨淋阀组问题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典型问题：8月24日检查气分四组雨淋阀组隔膜腔压力均正常，但3号阀组泄漏阀处有微漏情况，1号、2号雨淋阀复位阀有滴漏情况；可能为系统压力大幅波动所致。待观察后如仍有滴漏情况，切出后处理。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根据此类消防问题，要求各班组加强对消防管网压力检查，异常时及时确认各消防设施泄漏情况。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消防类问题涉及班组管理不到位的考核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项，非人为因素问题未考核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5" name="图片 4" descr="71a1642c-06f1-4c0a-a1d2-a9118eabe98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275955" y="2399665"/>
            <a:ext cx="3441700" cy="2954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9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其他问题（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21</a:t>
            </a:r>
            <a:r>
              <a: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项，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20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%</a:t>
            </a: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）</a:t>
            </a:r>
            <a:endParaRPr sz="3200" dirty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08330" y="1569720"/>
            <a:ext cx="11227435" cy="45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、卫生类问题（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项）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主要集中在地面杂物方面，均已整改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、隐患登记问题（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）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典型问题：</a:t>
            </a:r>
            <a:r>
              <a:rPr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内外操共登记57项隐患，整改闭环51项，剩余6项未闭环:1、K102C二级气缸冷却水螺纹处滴漏（2班）；2、C102及D109底部密排无防腐（4班）；3、重整进料界区平台晃动(4班）；4、加裂装置压缩机K-102C二级出口排气温度表损坏（1班）；5、加裂装置压缩机K102B曲轴油站K102B-P1A操作柱电源指示灯故障（1班）；6、D109出口总线流量计FT12803显示异常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漏点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问题（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项）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典型问题：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8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月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27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日检查发现加裂P101A入口处原料临时取样器有滴漏情况，底部管线保温上已有明显油污。当班班组已处理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129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其他问题（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14</a:t>
            </a:r>
            <a:r>
              <a: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项，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20</a:t>
            </a:r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%</a:t>
            </a:r>
            <a:r>
              <a:rPr lang="zh-CN" sz="3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）</a:t>
            </a:r>
            <a:endParaRPr sz="3200" dirty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694055" y="1945005"/>
            <a:ext cx="11031855" cy="4248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、安技装备、劳动保护类问题（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项）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典型问题：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8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日</a:t>
            </a:r>
            <a:r>
              <a:rPr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检查发现班组人员在现场监护时，未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系</a:t>
            </a:r>
            <a:r>
              <a:rPr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安全帽带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。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、变更类问题（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）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典型问题：8月28日设备专业对加裂P203A的机泵密封进行变更，由自冲洗改为外冲洗，由于机泵密封形式改变，因此建议补变更手续，使相关更改合规。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6、应急抽查类问题（2项）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典型问题：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本月对各班组进行应急抽查，二班、三班应急响应时间较长。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对这几类问题因班组原因造成问题考核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项，其他问题各班组均在规定时间内整改完毕。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Picture 2" descr="图片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1221105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01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7" y="1"/>
            <a:ext cx="3519488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" y="0"/>
            <a:ext cx="12211050" cy="4171950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-19050" y="3952875"/>
            <a:ext cx="12211050" cy="1685926"/>
            <a:chOff x="-19050" y="3952875"/>
            <a:chExt cx="12211050" cy="1685926"/>
          </a:xfrm>
        </p:grpSpPr>
        <p:grpSp>
          <p:nvGrpSpPr>
            <p:cNvPr id="13" name="组合 12"/>
            <p:cNvGrpSpPr/>
            <p:nvPr/>
          </p:nvGrpSpPr>
          <p:grpSpPr>
            <a:xfrm>
              <a:off x="-19050" y="3952875"/>
              <a:ext cx="12211050" cy="971550"/>
              <a:chOff x="-19050" y="3952875"/>
              <a:chExt cx="12211050" cy="971550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-19050" y="4400550"/>
                <a:ext cx="12211050" cy="76200"/>
              </a:xfrm>
              <a:prstGeom prst="rect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5600700" y="3952875"/>
                <a:ext cx="971550" cy="971550"/>
                <a:chOff x="5610225" y="3952875"/>
                <a:chExt cx="971550" cy="971550"/>
              </a:xfrm>
            </p:grpSpPr>
            <p:sp>
              <p:nvSpPr>
                <p:cNvPr id="8" name="流程图: 联系 7"/>
                <p:cNvSpPr/>
                <p:nvPr/>
              </p:nvSpPr>
              <p:spPr>
                <a:xfrm>
                  <a:off x="5610225" y="3952875"/>
                  <a:ext cx="971550" cy="971550"/>
                </a:xfrm>
                <a:prstGeom prst="flowChartConnector">
                  <a:avLst/>
                </a:prstGeom>
                <a:solidFill>
                  <a:srgbClr val="FB912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" name="文本框 8"/>
                <p:cNvSpPr txBox="1"/>
                <p:nvPr/>
              </p:nvSpPr>
              <p:spPr>
                <a:xfrm>
                  <a:off x="5747739" y="4065657"/>
                  <a:ext cx="6203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4000" dirty="0" smtClean="0">
                      <a:solidFill>
                        <a:schemeClr val="bg1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三</a:t>
                  </a:r>
                  <a:endParaRPr lang="zh-CN" altLang="en-US" sz="400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</p:grpSp>
        </p:grpSp>
        <p:sp>
          <p:nvSpPr>
            <p:cNvPr id="10" name="矩形 9"/>
            <p:cNvSpPr/>
            <p:nvPr/>
          </p:nvSpPr>
          <p:spPr>
            <a:xfrm>
              <a:off x="3386475" y="5540575"/>
              <a:ext cx="5400000" cy="98226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907790" y="4993640"/>
              <a:ext cx="5334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sz="3600" kern="0" dirty="0" smtClean="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原因分析及管理要求</a:t>
              </a:r>
              <a:endPara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055" y="845820"/>
            <a:ext cx="10330815" cy="5846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从检查各类问题分布情况来看，加裂气分装置问题与前两个月相比，班组自主管理水平有所提高，主要表现在各类问题因操作层面造成的问题数明显减少，多集中在受外部环境因素影响造成的问题。具体表现为：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、截止本月底，滥用吸油毡问题得以有效解决，从现场规格化来看，装置面貌有所提高。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、因班组检查不到位造成的消防管理缺失情况已基本消除。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、本月因高风险作业数量大幅减少，因此监护人职责不落实的问题也明显减少。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、各班组已形成垃圾分类意识，能够做到将带油等危险废弃物丢至危废桶内的管理要求。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各班组区域内环保设施经上个月集中检查，从本月复查结果来看，含油污水系统、雨水系统问题有效得以解决和维持。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209195" y="2782669"/>
            <a:ext cx="10803422" cy="1370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 smtClean="0">
                <a:solidFill>
                  <a:schemeClr val="bg1"/>
                </a:solidFill>
                <a:latin typeface="+mj-ea"/>
                <a:ea typeface="+mj-ea"/>
              </a:rPr>
              <a:t>安全经验共享</a:t>
            </a:r>
            <a:endParaRPr lang="en-US" altLang="zh-CN" sz="32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chemeClr val="bg1"/>
                </a:solidFill>
                <a:latin typeface="+mj-ea"/>
                <a:ea typeface="+mj-ea"/>
                <a:hlinkClick r:id="rId2" tooltip="" action="ppaction://hlinkfile"/>
              </a:rPr>
              <a:t>塔河炼化4-7硫化氢中毒事故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321737" y="34290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055" y="845820"/>
            <a:ext cx="10330815" cy="5846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还需改进和提高的地方：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、紧把安全工作不放松，持续加大监管力度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现阶段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HSE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各项工作已趋向正轨，因此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HSE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管理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工作应从个人安全意识提高向班组基础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管理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规范转变。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一方面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对各班组出现的典型问题仍要重点关注和提醒，防止类似问题反复出现。一方面要加强班组人员生产操作过程的监管力度，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有针对性的对当班期间各类工作进行风险辨识和告知，同时充分发挥班组内部管理特点，形成管理层面和操作层面的双重管理机制。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、有效落实各级管理职责，明确细化班组工作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目前，按照班组区域、公共区域交接管理等方面对加裂气分装置各类安技装备进行划分，由面及点明确各班组、各班组人员管理职责范围。下一阶段是培养班组人员对安技装备的管理意识，从日常使用到交接班检查，充分发挥班组层面的管理作用，责任到人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65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055" y="1269365"/>
            <a:ext cx="10330815" cy="4407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、扩大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“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双盲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”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应急抽查范围，提高班组响应效率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 从本月对各班组应急响应抽查情况来看，自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月抽查以来，各班组应急响应效率所有下降。从暴露出的问题可以看出，各班组对现场报警虽然能够做到内外操确认的要求，但是在响应时间、响应效率来看，仍有提高和加强的空间。因此，应将双盲应急抽查作为常态化工作继续执行，在不告知抽查内容和时间的前提下，从现场手报、固报等报警抽查，扩大抽查范围，根据实际情况增加人员应急技能抽查，比如增加模拟现场着火、人员救治等应急抽查内容，以考察班组人员各项消、气防技能水平。同时，从抽查应急响应时长，到抽查应急技能的规范性和有效性，全面提高各班组应急能力水平。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35497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-44773"/>
            <a:ext cx="12192000" cy="649047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0" y="3700885"/>
            <a:ext cx="12192000" cy="1882579"/>
            <a:chOff x="0" y="3719935"/>
            <a:chExt cx="12192000" cy="1882579"/>
          </a:xfrm>
        </p:grpSpPr>
        <p:sp>
          <p:nvSpPr>
            <p:cNvPr id="6" name="矩形 5"/>
            <p:cNvSpPr/>
            <p:nvPr/>
          </p:nvSpPr>
          <p:spPr>
            <a:xfrm>
              <a:off x="0" y="3719935"/>
              <a:ext cx="12192000" cy="1882579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679404" y="4153392"/>
              <a:ext cx="551259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 dirty="0">
                  <a:solidFill>
                    <a:schemeClr val="bg1"/>
                  </a:solidFill>
                  <a:latin typeface="Arial Rounded MT Bold" panose="020F0704030504030204" pitchFamily="34" charset="0"/>
                  <a:ea typeface="微软雅黑" panose="020B0503020204020204" pitchFamily="34" charset="-122"/>
                </a:rPr>
                <a:t>Thank you all</a:t>
              </a:r>
              <a:endParaRPr lang="zh-CN" altLang="en-US" sz="6000" dirty="0">
                <a:solidFill>
                  <a:schemeClr val="bg1"/>
                </a:solidFill>
                <a:latin typeface="Arial Rounded MT Bold" panose="020F070403050403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974556" y="1843314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  <a:r>
              <a:rPr lang="zh-CN" altLang="en-US" sz="6000" dirty="0" smtClean="0">
                <a:solidFill>
                  <a:srgbClr val="FB91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大家</a:t>
            </a:r>
            <a:endParaRPr lang="zh-CN" altLang="en-US" sz="6000" dirty="0">
              <a:solidFill>
                <a:srgbClr val="FB912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2495549" y="895350"/>
            <a:ext cx="7200901" cy="5716475"/>
            <a:chOff x="2495549" y="895350"/>
            <a:chExt cx="7200901" cy="5716475"/>
          </a:xfrm>
        </p:grpSpPr>
        <p:grpSp>
          <p:nvGrpSpPr>
            <p:cNvPr id="12" name="组合 11"/>
            <p:cNvGrpSpPr/>
            <p:nvPr/>
          </p:nvGrpSpPr>
          <p:grpSpPr>
            <a:xfrm>
              <a:off x="2495549" y="3455536"/>
              <a:ext cx="7200901" cy="1205143"/>
              <a:chOff x="2495549" y="3417436"/>
              <a:chExt cx="7200901" cy="1205143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2495549" y="3417436"/>
                <a:ext cx="7200901" cy="1205143"/>
              </a:xfrm>
              <a:prstGeom prst="rect">
                <a:avLst/>
              </a:prstGeom>
              <a:solidFill>
                <a:sysClr val="window" lastClr="FFFFFF">
                  <a:lumMod val="8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251684" y="3493709"/>
                <a:ext cx="5688632" cy="957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>
                  <a:lnSpc>
                    <a:spcPct val="130000"/>
                  </a:lnSpc>
                  <a:defRPr sz="54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gency FB" panose="020B0503020202020204" pitchFamily="34" charset="0"/>
                    <a:ea typeface="微软雅黑" panose="020B0503020204020204" pitchFamily="34" charset="-122"/>
                    <a:cs typeface="Calibri" panose="020F0502020204030204" pitchFamily="34" charset="0"/>
                  </a:defRPr>
                </a:lvl1pPr>
              </a:lstStyle>
              <a:p>
                <a:pPr algn="ctr">
                  <a:defRPr/>
                </a:pPr>
                <a:r>
                  <a:rPr lang="zh-CN" altLang="en-US" sz="4800" kern="0" dirty="0" smtClean="0">
                    <a:solidFill>
                      <a:srgbClr val="FB912B"/>
                    </a:solidFill>
                    <a:effectLst>
                      <a:innerShdw blurRad="114300">
                        <a:prstClr val="black"/>
                      </a:innerShdw>
                    </a:effectLst>
                  </a:rPr>
                  <a:t>目录</a:t>
                </a:r>
                <a:endParaRPr lang="zh-CN" altLang="en-US" sz="3600" kern="0" dirty="0">
                  <a:solidFill>
                    <a:srgbClr val="FB912B"/>
                  </a:solidFill>
                  <a:effectLst>
                    <a:innerShdw blurRad="114300">
                      <a:prstClr val="black"/>
                    </a:innerShdw>
                  </a:effectLst>
                </a:endParaRPr>
              </a:p>
            </p:txBody>
          </p:sp>
        </p:grpSp>
        <p:grpSp>
          <p:nvGrpSpPr>
            <p:cNvPr id="2" name="组合 1"/>
            <p:cNvGrpSpPr/>
            <p:nvPr/>
          </p:nvGrpSpPr>
          <p:grpSpPr>
            <a:xfrm>
              <a:off x="2508437" y="895350"/>
              <a:ext cx="3024505" cy="3024336"/>
              <a:chOff x="2783976" y="188640"/>
              <a:chExt cx="3024505" cy="3024336"/>
            </a:xfrm>
          </p:grpSpPr>
          <p:sp>
            <p:nvSpPr>
              <p:cNvPr id="21" name="椭圆 4"/>
              <p:cNvSpPr/>
              <p:nvPr/>
            </p:nvSpPr>
            <p:spPr>
              <a:xfrm>
                <a:off x="2783976" y="188640"/>
                <a:ext cx="2723269" cy="3024336"/>
              </a:xfrm>
              <a:custGeom>
                <a:avLst/>
                <a:gdLst/>
                <a:ahLst/>
                <a:cxnLst/>
                <a:rect l="l" t="t" r="r" b="b"/>
                <a:pathLst>
                  <a:path w="2723269" h="3024336">
                    <a:moveTo>
                      <a:pt x="1332148" y="0"/>
                    </a:moveTo>
                    <a:cubicBezTo>
                      <a:pt x="2067873" y="0"/>
                      <a:pt x="2664296" y="596423"/>
                      <a:pt x="2664296" y="1332148"/>
                    </a:cubicBezTo>
                    <a:cubicBezTo>
                      <a:pt x="2664296" y="1648885"/>
                      <a:pt x="2553756" y="1939803"/>
                      <a:pt x="2368675" y="2168048"/>
                    </a:cubicBezTo>
                    <a:cubicBezTo>
                      <a:pt x="2570406" y="2203753"/>
                      <a:pt x="2723269" y="2380169"/>
                      <a:pt x="2723269" y="2592288"/>
                    </a:cubicBezTo>
                    <a:cubicBezTo>
                      <a:pt x="2723269" y="2830902"/>
                      <a:pt x="2529835" y="3024336"/>
                      <a:pt x="2291221" y="3024336"/>
                    </a:cubicBezTo>
                    <a:cubicBezTo>
                      <a:pt x="2052607" y="3024336"/>
                      <a:pt x="1859173" y="2830902"/>
                      <a:pt x="1859173" y="2592288"/>
                    </a:cubicBezTo>
                    <a:lnTo>
                      <a:pt x="1863069" y="2553641"/>
                    </a:lnTo>
                    <a:cubicBezTo>
                      <a:pt x="1700578" y="2625019"/>
                      <a:pt x="1520950" y="2664296"/>
                      <a:pt x="1332148" y="2664296"/>
                    </a:cubicBezTo>
                    <a:cubicBezTo>
                      <a:pt x="596423" y="2664296"/>
                      <a:pt x="0" y="2067873"/>
                      <a:pt x="0" y="1332148"/>
                    </a:cubicBezTo>
                    <a:cubicBezTo>
                      <a:pt x="0" y="596423"/>
                      <a:pt x="596423" y="0"/>
                      <a:pt x="1332148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406400" dist="215900" dir="5400000" algn="t" rotWithShape="0">
                  <a:prstClr val="black">
                    <a:alpha val="28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2978663" y="360420"/>
                <a:ext cx="2232248" cy="2232248"/>
              </a:xfrm>
              <a:prstGeom prst="ellipse">
                <a:avLst/>
              </a:prstGeom>
              <a:solidFill>
                <a:srgbClr val="FB912B"/>
              </a:solidFill>
              <a:ln w="25400" cap="flat" cmpd="sng" algn="ctr">
                <a:noFill/>
                <a:prstDash val="solid"/>
              </a:ln>
              <a:effectLst>
                <a:outerShdw blurRad="165100" dist="63500" dir="2700000" algn="tl" rotWithShape="0">
                  <a:prstClr val="black">
                    <a:alpha val="6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566821" y="2315125"/>
                <a:ext cx="963821" cy="8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4000" b="1" dirty="0">
                    <a:solidFill>
                      <a:srgbClr val="FB912B"/>
                    </a:solidFill>
                    <a:latin typeface="Candara" panose="020E0502030303020204" pitchFamily="34" charset="0"/>
                    <a:ea typeface="微软雅黑" panose="020B0503020204020204" pitchFamily="34" charset="-122"/>
                    <a:cs typeface="Calibri" panose="020F0502020204030204" pitchFamily="34" charset="0"/>
                  </a:rPr>
                  <a:t>01</a:t>
                </a:r>
                <a:endParaRPr lang="en-US" altLang="zh-CN" sz="4400" b="1" dirty="0">
                  <a:solidFill>
                    <a:srgbClr val="FB912B"/>
                  </a:solidFill>
                  <a:latin typeface="Candara" panose="020E0502030303020204" pitchFamily="34" charset="0"/>
                  <a:ea typeface="微软雅黑" panose="020B0503020204020204" pitchFamily="34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227206" y="1250995"/>
                <a:ext cx="2581275" cy="450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r>
                  <a:rPr lang="zh-CN" kern="0" dirty="0">
                    <a:solidFill>
                      <a:sysClr val="window" lastClr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rPr>
                  <a:t>总体情况说明</a:t>
                </a:r>
                <a:endParaRPr lang="zh-CN" kern="0" dirty="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6987352" y="1373498"/>
              <a:ext cx="2683058" cy="2339839"/>
              <a:chOff x="6653303" y="666788"/>
              <a:chExt cx="2683058" cy="2339839"/>
            </a:xfrm>
          </p:grpSpPr>
          <p:sp>
            <p:nvSpPr>
              <p:cNvPr id="23" name="椭圆 4"/>
              <p:cNvSpPr/>
              <p:nvPr/>
            </p:nvSpPr>
            <p:spPr>
              <a:xfrm rot="5400000">
                <a:off x="6868565" y="537521"/>
                <a:ext cx="2338529" cy="2597062"/>
              </a:xfrm>
              <a:custGeom>
                <a:avLst/>
                <a:gdLst/>
                <a:ahLst/>
                <a:cxnLst/>
                <a:rect l="l" t="t" r="r" b="b"/>
                <a:pathLst>
                  <a:path w="2723269" h="3024336">
                    <a:moveTo>
                      <a:pt x="1332148" y="0"/>
                    </a:moveTo>
                    <a:cubicBezTo>
                      <a:pt x="2067873" y="0"/>
                      <a:pt x="2664296" y="596423"/>
                      <a:pt x="2664296" y="1332148"/>
                    </a:cubicBezTo>
                    <a:cubicBezTo>
                      <a:pt x="2664296" y="1648885"/>
                      <a:pt x="2553756" y="1939803"/>
                      <a:pt x="2368675" y="2168048"/>
                    </a:cubicBezTo>
                    <a:cubicBezTo>
                      <a:pt x="2570406" y="2203753"/>
                      <a:pt x="2723269" y="2380169"/>
                      <a:pt x="2723269" y="2592288"/>
                    </a:cubicBezTo>
                    <a:cubicBezTo>
                      <a:pt x="2723269" y="2830902"/>
                      <a:pt x="2529835" y="3024336"/>
                      <a:pt x="2291221" y="3024336"/>
                    </a:cubicBezTo>
                    <a:cubicBezTo>
                      <a:pt x="2052607" y="3024336"/>
                      <a:pt x="1859173" y="2830902"/>
                      <a:pt x="1859173" y="2592288"/>
                    </a:cubicBezTo>
                    <a:lnTo>
                      <a:pt x="1863069" y="2553641"/>
                    </a:lnTo>
                    <a:cubicBezTo>
                      <a:pt x="1700578" y="2625019"/>
                      <a:pt x="1520950" y="2664296"/>
                      <a:pt x="1332148" y="2664296"/>
                    </a:cubicBezTo>
                    <a:cubicBezTo>
                      <a:pt x="596423" y="2664296"/>
                      <a:pt x="0" y="2067873"/>
                      <a:pt x="0" y="1332148"/>
                    </a:cubicBezTo>
                    <a:cubicBezTo>
                      <a:pt x="0" y="596423"/>
                      <a:pt x="596423" y="0"/>
                      <a:pt x="1332148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406400" dist="215900" dir="5400000" algn="t" rotWithShape="0">
                  <a:prstClr val="black">
                    <a:alpha val="28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 rot="5400000">
                <a:off x="7271970" y="826955"/>
                <a:ext cx="1916879" cy="1916879"/>
              </a:xfrm>
              <a:prstGeom prst="ellipse">
                <a:avLst/>
              </a:prstGeom>
              <a:solidFill>
                <a:srgbClr val="FB912B"/>
              </a:solidFill>
              <a:ln w="25400" cap="flat" cmpd="sng" algn="ctr">
                <a:noFill/>
                <a:prstDash val="solid"/>
              </a:ln>
              <a:effectLst>
                <a:outerShdw blurRad="139700" dist="50800" dir="8100000" algn="tr" rotWithShape="0">
                  <a:prstClr val="black">
                    <a:alpha val="58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653303" y="2178708"/>
                <a:ext cx="963821" cy="82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4000" b="1" dirty="0">
                    <a:solidFill>
                      <a:srgbClr val="FB912B"/>
                    </a:solidFill>
                    <a:latin typeface="Candara" panose="020E0502030303020204" pitchFamily="34" charset="0"/>
                    <a:ea typeface="微软雅黑" panose="020B0503020204020204" pitchFamily="34" charset="-122"/>
                    <a:cs typeface="Calibri" panose="020F0502020204030204" pitchFamily="34" charset="0"/>
                  </a:rPr>
                  <a:t>02</a:t>
                </a:r>
                <a:endParaRPr lang="en-US" altLang="zh-CN" sz="4400" b="1" dirty="0">
                  <a:solidFill>
                    <a:srgbClr val="FB912B"/>
                  </a:solidFill>
                  <a:latin typeface="Candara" panose="020E0502030303020204" pitchFamily="34" charset="0"/>
                  <a:ea typeface="微软雅黑" panose="020B0503020204020204" pitchFamily="34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271793" y="1611033"/>
                <a:ext cx="2064385" cy="450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  <a:defRPr/>
                </a:pPr>
                <a:r>
                  <a:rPr lang="zh-CN" kern="0" dirty="0" smtClean="0">
                    <a:solidFill>
                      <a:sysClr val="window" lastClr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</a:rPr>
                  <a:t>问题分类</a:t>
                </a:r>
                <a:endParaRPr lang="zh-CN" kern="0" dirty="0" smtClean="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2506995" y="3939283"/>
              <a:ext cx="2323805" cy="2070321"/>
              <a:chOff x="3188926" y="3943759"/>
              <a:chExt cx="2323805" cy="2070321"/>
            </a:xfrm>
          </p:grpSpPr>
          <p:sp>
            <p:nvSpPr>
              <p:cNvPr id="27" name="椭圆 4"/>
              <p:cNvSpPr/>
              <p:nvPr/>
            </p:nvSpPr>
            <p:spPr>
              <a:xfrm rot="5400000" flipH="1" flipV="1">
                <a:off x="3295998" y="3970000"/>
                <a:ext cx="1937008" cy="2151152"/>
              </a:xfrm>
              <a:custGeom>
                <a:avLst/>
                <a:gdLst/>
                <a:ahLst/>
                <a:cxnLst/>
                <a:rect l="l" t="t" r="r" b="b"/>
                <a:pathLst>
                  <a:path w="2723269" h="3024336">
                    <a:moveTo>
                      <a:pt x="1332148" y="0"/>
                    </a:moveTo>
                    <a:cubicBezTo>
                      <a:pt x="2067873" y="0"/>
                      <a:pt x="2664296" y="596423"/>
                      <a:pt x="2664296" y="1332148"/>
                    </a:cubicBezTo>
                    <a:cubicBezTo>
                      <a:pt x="2664296" y="1648885"/>
                      <a:pt x="2553756" y="1939803"/>
                      <a:pt x="2368675" y="2168048"/>
                    </a:cubicBezTo>
                    <a:cubicBezTo>
                      <a:pt x="2570406" y="2203753"/>
                      <a:pt x="2723269" y="2380169"/>
                      <a:pt x="2723269" y="2592288"/>
                    </a:cubicBezTo>
                    <a:cubicBezTo>
                      <a:pt x="2723269" y="2830902"/>
                      <a:pt x="2529835" y="3024336"/>
                      <a:pt x="2291221" y="3024336"/>
                    </a:cubicBezTo>
                    <a:cubicBezTo>
                      <a:pt x="2052607" y="3024336"/>
                      <a:pt x="1859173" y="2830902"/>
                      <a:pt x="1859173" y="2592288"/>
                    </a:cubicBezTo>
                    <a:lnTo>
                      <a:pt x="1863069" y="2553641"/>
                    </a:lnTo>
                    <a:cubicBezTo>
                      <a:pt x="1700578" y="2625019"/>
                      <a:pt x="1520950" y="2664296"/>
                      <a:pt x="1332148" y="2664296"/>
                    </a:cubicBezTo>
                    <a:cubicBezTo>
                      <a:pt x="596423" y="2664296"/>
                      <a:pt x="0" y="2067873"/>
                      <a:pt x="0" y="1332148"/>
                    </a:cubicBezTo>
                    <a:cubicBezTo>
                      <a:pt x="0" y="596423"/>
                      <a:pt x="596423" y="0"/>
                      <a:pt x="1332148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571500" dist="152400" dir="13500000" algn="br" rotWithShape="0">
                  <a:prstClr val="black">
                    <a:alpha val="41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>
              <a:xfrm rot="5400000" flipH="1" flipV="1">
                <a:off x="3363124" y="4293660"/>
                <a:ext cx="1587754" cy="1587755"/>
              </a:xfrm>
              <a:prstGeom prst="ellipse">
                <a:avLst/>
              </a:prstGeom>
              <a:solidFill>
                <a:srgbClr val="FB912B"/>
              </a:solidFill>
              <a:ln w="25400" cap="flat" cmpd="sng" algn="ctr">
                <a:noFill/>
                <a:prstDash val="solid"/>
              </a:ln>
              <a:effectLst>
                <a:outerShdw blurRad="139700" dist="50800" dir="18900000" algn="bl" rotWithShape="0">
                  <a:prstClr val="black">
                    <a:alpha val="46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548910" y="3943759"/>
                <a:ext cx="963821" cy="680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3200" b="1" dirty="0">
                    <a:solidFill>
                      <a:srgbClr val="FB912B"/>
                    </a:solidFill>
                    <a:latin typeface="Candara" panose="020E0502030303020204" pitchFamily="34" charset="0"/>
                    <a:ea typeface="微软雅黑" panose="020B0503020204020204" pitchFamily="34" charset="-122"/>
                    <a:cs typeface="Calibri" panose="020F0502020204030204" pitchFamily="34" charset="0"/>
                  </a:rPr>
                  <a:t>04</a:t>
                </a:r>
                <a:endParaRPr lang="en-US" altLang="zh-CN" sz="3600" b="1" dirty="0">
                  <a:solidFill>
                    <a:srgbClr val="FB912B"/>
                  </a:solidFill>
                  <a:latin typeface="Candara" panose="020E0502030303020204" pitchFamily="34" charset="0"/>
                  <a:ea typeface="微软雅黑" panose="020B0503020204020204" pitchFamily="34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188926" y="4820059"/>
                <a:ext cx="1985010" cy="450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  <a:defRPr/>
                </a:pPr>
                <a:r>
                  <a:rPr lang="zh-CN" kern="0" dirty="0" smtClean="0">
                    <a:solidFill>
                      <a:sysClr val="window" lastClr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  <a:sym typeface="+mn-ea"/>
                  </a:rPr>
                  <a:t>管控措施</a:t>
                </a:r>
                <a:endParaRPr lang="zh-CN" kern="0" dirty="0" smtClean="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7265418" y="3958435"/>
              <a:ext cx="2415159" cy="2653390"/>
              <a:chOff x="6215636" y="3962911"/>
              <a:chExt cx="2415159" cy="2653390"/>
            </a:xfrm>
          </p:grpSpPr>
          <p:sp>
            <p:nvSpPr>
              <p:cNvPr id="25" name="椭圆 4"/>
              <p:cNvSpPr/>
              <p:nvPr/>
            </p:nvSpPr>
            <p:spPr>
              <a:xfrm flipH="1" flipV="1">
                <a:off x="6375106" y="4111238"/>
                <a:ext cx="2255689" cy="2505063"/>
              </a:xfrm>
              <a:custGeom>
                <a:avLst/>
                <a:gdLst/>
                <a:ahLst/>
                <a:cxnLst/>
                <a:rect l="l" t="t" r="r" b="b"/>
                <a:pathLst>
                  <a:path w="2723269" h="3024336">
                    <a:moveTo>
                      <a:pt x="1332148" y="0"/>
                    </a:moveTo>
                    <a:cubicBezTo>
                      <a:pt x="2067873" y="0"/>
                      <a:pt x="2664296" y="596423"/>
                      <a:pt x="2664296" y="1332148"/>
                    </a:cubicBezTo>
                    <a:cubicBezTo>
                      <a:pt x="2664296" y="1648885"/>
                      <a:pt x="2553756" y="1939803"/>
                      <a:pt x="2368675" y="2168048"/>
                    </a:cubicBezTo>
                    <a:cubicBezTo>
                      <a:pt x="2570406" y="2203753"/>
                      <a:pt x="2723269" y="2380169"/>
                      <a:pt x="2723269" y="2592288"/>
                    </a:cubicBezTo>
                    <a:cubicBezTo>
                      <a:pt x="2723269" y="2830902"/>
                      <a:pt x="2529835" y="3024336"/>
                      <a:pt x="2291221" y="3024336"/>
                    </a:cubicBezTo>
                    <a:cubicBezTo>
                      <a:pt x="2052607" y="3024336"/>
                      <a:pt x="1859173" y="2830902"/>
                      <a:pt x="1859173" y="2592288"/>
                    </a:cubicBezTo>
                    <a:lnTo>
                      <a:pt x="1863069" y="2553641"/>
                    </a:lnTo>
                    <a:cubicBezTo>
                      <a:pt x="1700578" y="2625019"/>
                      <a:pt x="1520950" y="2664296"/>
                      <a:pt x="1332148" y="2664296"/>
                    </a:cubicBezTo>
                    <a:cubicBezTo>
                      <a:pt x="596423" y="2664296"/>
                      <a:pt x="0" y="2067873"/>
                      <a:pt x="0" y="1332148"/>
                    </a:cubicBezTo>
                    <a:cubicBezTo>
                      <a:pt x="0" y="596423"/>
                      <a:pt x="596423" y="0"/>
                      <a:pt x="1332148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571500" dist="152400" dir="13500000" algn="br" rotWithShape="0">
                  <a:prstClr val="black">
                    <a:alpha val="41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 flipH="1" flipV="1">
                <a:off x="6612811" y="4625040"/>
                <a:ext cx="1848976" cy="1848975"/>
              </a:xfrm>
              <a:prstGeom prst="ellipse">
                <a:avLst/>
              </a:prstGeom>
              <a:solidFill>
                <a:srgbClr val="FB912B"/>
              </a:solidFill>
              <a:ln w="25400" cap="flat" cmpd="sng" algn="ctr">
                <a:noFill/>
                <a:prstDash val="solid"/>
              </a:ln>
              <a:effectLst>
                <a:outerShdw blurRad="139700" dist="63500" dir="13500000" algn="br" rotWithShape="0">
                  <a:prstClr val="black">
                    <a:alpha val="49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>
                  <a:defRPr/>
                </a:pPr>
                <a:endParaRPr lang="en-US" kern="0">
                  <a:solidFill>
                    <a:sysClr val="window" lastClr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215636" y="3962911"/>
                <a:ext cx="963821" cy="754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3600" b="1" dirty="0">
                    <a:solidFill>
                      <a:srgbClr val="FB912B"/>
                    </a:solidFill>
                    <a:latin typeface="Candara" panose="020E0502030303020204" pitchFamily="34" charset="0"/>
                    <a:ea typeface="微软雅黑" panose="020B0503020204020204" pitchFamily="34" charset="-122"/>
                    <a:cs typeface="Calibri" panose="020F0502020204030204" pitchFamily="34" charset="0"/>
                  </a:rPr>
                  <a:t>03</a:t>
                </a:r>
                <a:endParaRPr lang="en-US" altLang="zh-CN" sz="4000" b="1" dirty="0">
                  <a:solidFill>
                    <a:srgbClr val="FB912B"/>
                  </a:solidFill>
                  <a:latin typeface="Candara" panose="020E0502030303020204" pitchFamily="34" charset="0"/>
                  <a:ea typeface="微软雅黑" panose="020B0503020204020204" pitchFamily="34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778604" y="5270897"/>
                <a:ext cx="1620261" cy="450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  <a:defRPr/>
                </a:pPr>
                <a:r>
                  <a:rPr lang="zh-CN" kern="0" dirty="0" smtClean="0">
                    <a:solidFill>
                      <a:sysClr val="window" lastClr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Arial" panose="020B0604020202020204" pitchFamily="34" charset="0"/>
                    <a:sym typeface="+mn-ea"/>
                  </a:rPr>
                  <a:t>原因分析</a:t>
                </a:r>
                <a:endParaRPr lang="zh-CN" kern="0" dirty="0" smtClean="0">
                  <a:solidFill>
                    <a:sysClr val="window" lastClr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endParaRPr>
              </a:p>
            </p:txBody>
          </p:sp>
        </p:grp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Picture 2" descr="图片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1221105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01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687" y="1"/>
            <a:ext cx="3519488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65" b="17204"/>
          <a:stretch>
            <a:fillRect/>
          </a:stretch>
        </p:blipFill>
        <p:spPr>
          <a:xfrm>
            <a:off x="-9525" y="0"/>
            <a:ext cx="12211050" cy="4171950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-19050" y="3952875"/>
            <a:ext cx="12211050" cy="2170430"/>
            <a:chOff x="-19050" y="3952875"/>
            <a:chExt cx="12211050" cy="2170430"/>
          </a:xfrm>
        </p:grpSpPr>
        <p:grpSp>
          <p:nvGrpSpPr>
            <p:cNvPr id="13" name="组合 12"/>
            <p:cNvGrpSpPr/>
            <p:nvPr/>
          </p:nvGrpSpPr>
          <p:grpSpPr>
            <a:xfrm>
              <a:off x="-19050" y="3952875"/>
              <a:ext cx="12211050" cy="971550"/>
              <a:chOff x="-19050" y="3952875"/>
              <a:chExt cx="12211050" cy="971550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-19050" y="4400550"/>
                <a:ext cx="12211050" cy="76200"/>
              </a:xfrm>
              <a:prstGeom prst="rect">
                <a:avLst/>
              </a:prstGeom>
              <a:solidFill>
                <a:srgbClr val="FB91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5600700" y="3952875"/>
                <a:ext cx="971550" cy="971550"/>
                <a:chOff x="5610225" y="3952875"/>
                <a:chExt cx="971550" cy="971550"/>
              </a:xfrm>
            </p:grpSpPr>
            <p:sp>
              <p:nvSpPr>
                <p:cNvPr id="8" name="流程图: 联系 7"/>
                <p:cNvSpPr/>
                <p:nvPr/>
              </p:nvSpPr>
              <p:spPr>
                <a:xfrm>
                  <a:off x="5610225" y="3952875"/>
                  <a:ext cx="971550" cy="971550"/>
                </a:xfrm>
                <a:prstGeom prst="flowChartConnector">
                  <a:avLst/>
                </a:prstGeom>
                <a:solidFill>
                  <a:srgbClr val="FB912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" name="文本框 8"/>
                <p:cNvSpPr txBox="1"/>
                <p:nvPr/>
              </p:nvSpPr>
              <p:spPr>
                <a:xfrm>
                  <a:off x="5747739" y="4065657"/>
                  <a:ext cx="620323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4000" dirty="0" smtClean="0">
                      <a:solidFill>
                        <a:schemeClr val="bg1"/>
                      </a:solidFill>
                      <a:latin typeface="黑体" panose="02010609060101010101" pitchFamily="49" charset="-122"/>
                      <a:ea typeface="黑体" panose="02010609060101010101" pitchFamily="49" charset="-122"/>
                    </a:rPr>
                    <a:t>一</a:t>
                  </a:r>
                  <a:endParaRPr lang="zh-CN" altLang="en-US" sz="4000" dirty="0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</p:grpSp>
        </p:grpSp>
        <p:sp>
          <p:nvSpPr>
            <p:cNvPr id="10" name="矩形 9"/>
            <p:cNvSpPr/>
            <p:nvPr/>
          </p:nvSpPr>
          <p:spPr>
            <a:xfrm>
              <a:off x="3386475" y="5540575"/>
              <a:ext cx="5400000" cy="98226"/>
            </a:xfrm>
            <a:prstGeom prst="rect">
              <a:avLst/>
            </a:prstGeom>
            <a:solidFill>
              <a:srgbClr val="FB91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083435" y="4924425"/>
              <a:ext cx="7684770" cy="1198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</a:t>
              </a:r>
              <a:r>
                <a:rPr lang="zh-CN" sz="3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日周月检问题总体情况说明</a:t>
              </a:r>
              <a:endParaRPr lang="zh-CN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endParaRPr lang="zh-CN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65345"/>
            <a:ext cx="10803422" cy="6652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sz="14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自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8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月1日至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8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月3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日，加裂气分安全专业日、周、月检共检查出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63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项问题。按问题性质共分为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13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类：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规格化问题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18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环保类问题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10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高风险作业类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7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项：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消防类问题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7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卫生类问题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项：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漏点类问题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隐患登记类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安技装备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类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应急抽查类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HSE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标识类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变更类问题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劳动防护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类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  职业卫生类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项。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   </a:t>
            </a:r>
            <a:endParaRPr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5" name="图表 4"/>
          <p:cNvGraphicFramePr/>
          <p:nvPr/>
        </p:nvGraphicFramePr>
        <p:xfrm>
          <a:off x="3757295" y="1587500"/>
          <a:ext cx="8736965" cy="5015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4" name="图表 3"/>
          <p:cNvGraphicFramePr/>
          <p:nvPr/>
        </p:nvGraphicFramePr>
        <p:xfrm>
          <a:off x="2888615" y="1296670"/>
          <a:ext cx="8980805" cy="5306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588885" y="815975"/>
            <a:ext cx="4330700" cy="5367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sz="14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从检查数量来看，自开展日周月检工作以来，共查出问题总数232项，其中6月98项、7月71项、8月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63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项。各月问题数逐月减少。日周月检工作已初见成效。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从检查问题类别来看，问题主要还是集中在规格化、消防、环保、卫生、高风险作业等五方面，但一些主观问题减少。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 </a:t>
            </a:r>
            <a:endParaRPr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3" name="图表 2"/>
          <p:cNvGraphicFramePr/>
          <p:nvPr/>
        </p:nvGraphicFramePr>
        <p:xfrm>
          <a:off x="264160" y="1409065"/>
          <a:ext cx="7181850" cy="4869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4524" y="2066155"/>
            <a:ext cx="10803422" cy="313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sz="14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按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班组分布情况划分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：</a:t>
            </a:r>
            <a:endParaRPr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加裂一班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项，考核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加裂二班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15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项，考核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加裂三班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8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项；考核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加裂四班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6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项：考核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其他问题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10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项；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  </a:t>
            </a:r>
            <a:r>
              <a:rPr 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各班组共性问题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19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项。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   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endParaRPr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3" name="图表 2"/>
          <p:cNvGraphicFramePr/>
          <p:nvPr/>
        </p:nvGraphicFramePr>
        <p:xfrm>
          <a:off x="3810000" y="866140"/>
          <a:ext cx="7876540" cy="5548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4524" y="2536055"/>
            <a:ext cx="10803422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r>
              <a:rPr lang="en-US" altLang="zh-CN" sz="1400" dirty="0" smtClean="0">
                <a:latin typeface="Arial" panose="020B0604020202020204" pitchFamily="34" charset="0"/>
                <a:ea typeface="微软雅黑" panose="020B0503020204020204" pitchFamily="34" charset="-122"/>
              </a:rPr>
              <a:t>       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 </a:t>
            </a: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综合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个月检查情况来看，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各班数量均有所下降，一、三、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四班问题总数下降趋势明显。    </a:t>
            </a:r>
            <a:r>
              <a:rPr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</a:t>
            </a:r>
            <a:endParaRPr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4152900" y="790575"/>
          <a:ext cx="7763510" cy="5744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2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endParaRPr lang="zh-CN" altLang="en-US" sz="2000" dirty="0"/>
          </a:p>
        </p:txBody>
      </p:sp>
      <p:sp>
        <p:nvSpPr>
          <p:cNvPr id="6" name="矩形 5"/>
          <p:cNvSpPr/>
          <p:nvPr/>
        </p:nvSpPr>
        <p:spPr>
          <a:xfrm>
            <a:off x="0" y="0"/>
            <a:ext cx="12192000" cy="552709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dirty="0">
                <a:solidFill>
                  <a:schemeClr val="bg1"/>
                </a:solidFill>
                <a:latin typeface="+mj-ea"/>
                <a:ea typeface="+mj-ea"/>
              </a:rPr>
              <a:t>问题整改情况</a:t>
            </a:r>
            <a:r>
              <a:rPr lang="en-US" altLang="zh-CN" sz="2800" dirty="0" smtClean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3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289" y="1297600"/>
            <a:ext cx="7197686" cy="133684"/>
          </a:xfrm>
          <a:prstGeom prst="rect">
            <a:avLst/>
          </a:prstGeom>
          <a:solidFill>
            <a:srgbClr val="FB9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1019175" y="2780030"/>
            <a:ext cx="10153015" cy="152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本月检查问题已全部整改。</a:t>
            </a:r>
            <a:endParaRPr lang="zh-CN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hlinkClick r:id="rId2" tooltip="" action="ppaction://hlinkfile"/>
              </a:rPr>
              <a:t>8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hlinkClick r:id="rId2" tooltip="" action="ppaction://hlinkfile"/>
              </a:rPr>
              <a:t>月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hlinkClick r:id="rId2" tooltip="" action="ppaction://hlinkfile"/>
              </a:rPr>
              <a:t>HSE</a:t>
            </a:r>
            <a:r>
              <a:rPr lang="zh-CN" altLang="en-US" sz="2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hlinkClick r:id="rId2" tooltip="" action="ppaction://hlinkfile"/>
              </a:rPr>
              <a:t>日周月检问题清单</a:t>
            </a:r>
            <a:endParaRPr lang="zh-CN" altLang="en-US" sz="2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3880</Words>
  <Application>WPS 演示</Application>
  <PresentationFormat>宽屏</PresentationFormat>
  <Paragraphs>168</Paragraphs>
  <Slides>22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Wingdings 2</vt:lpstr>
      <vt:lpstr>幼圆</vt:lpstr>
      <vt:lpstr>Calibri</vt:lpstr>
      <vt:lpstr>Agency FB</vt:lpstr>
      <vt:lpstr>Trebuchet MS</vt:lpstr>
      <vt:lpstr>Calibri</vt:lpstr>
      <vt:lpstr>Candara</vt:lpstr>
      <vt:lpstr>黑体</vt:lpstr>
      <vt:lpstr>Arial Unicode MS</vt:lpstr>
      <vt:lpstr>Arial Rounded MT Bold</vt:lpstr>
      <vt:lpstr>等线</vt:lpstr>
      <vt:lpstr>Broadway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Sigur Rós</cp:lastModifiedBy>
  <cp:revision>94</cp:revision>
  <dcterms:created xsi:type="dcterms:W3CDTF">2015-10-06T09:21:00Z</dcterms:created>
  <dcterms:modified xsi:type="dcterms:W3CDTF">2020-09-01T08:41:23Z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