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314" r:id="rId2"/>
    <p:sldId id="662" r:id="rId3"/>
    <p:sldId id="667" r:id="rId4"/>
    <p:sldId id="670" r:id="rId5"/>
    <p:sldId id="672" r:id="rId6"/>
    <p:sldId id="675" r:id="rId7"/>
    <p:sldId id="673" r:id="rId8"/>
    <p:sldId id="676" r:id="rId9"/>
    <p:sldId id="659" r:id="rId10"/>
    <p:sldId id="677" r:id="rId11"/>
    <p:sldId id="678" r:id="rId12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健" initials="健" lastIdx="1" clrIdx="0"/>
  <p:cmAuthor id="2" name="苗 健" initials="苗" lastIdx="1" clrIdx="1">
    <p:extLst>
      <p:ext uri="{19B8F6BF-5375-455C-9EA6-DF929625EA0E}">
        <p15:presenceInfo xmlns:p15="http://schemas.microsoft.com/office/powerpoint/2012/main" userId="52ffc61d2694ba8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322" autoAdjust="0"/>
  </p:normalViewPr>
  <p:slideViewPr>
    <p:cSldViewPr snapToGrid="0">
      <p:cViewPr varScale="1">
        <p:scale>
          <a:sx n="81" d="100"/>
          <a:sy n="81" d="100"/>
        </p:scale>
        <p:origin x="6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4037;&#20316;&#25991;&#20214;\&#24037;&#33402;&#25216;&#26415;&#31649;&#29702;\16%20&#26085;&#21608;&#26376;&#26816;\&#26376;&#24230;&#32479;&#35745;&#20998;&#26512;\8&#26376;&#20221;\8&#26376;&#27719;&#25253;&#26448;&#26009;\&#25968;&#25454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24037;&#20316;&#25991;&#20214;\&#24037;&#33402;&#25216;&#26415;&#31649;&#29702;\16%20&#26085;&#21608;&#26376;&#26816;\&#26376;&#24230;&#32479;&#35745;&#20998;&#26512;\8&#26376;&#20221;\8&#26376;&#27719;&#25253;&#26448;&#26009;\&#25968;&#25454;&#3492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&#25968;&#25454;&#34920;(aihui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工艺专业日、周、月检概况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21482321325392875"/>
          <c:y val="0.12519462632959236"/>
          <c:w val="0.75314089307269405"/>
          <c:h val="0.854296743590240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Sheet1!$B$8</c:f>
              <c:strCache>
                <c:ptCount val="1"/>
                <c:pt idx="0">
                  <c:v>问题总数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Sheet1!$A$9:$A$19</c:f>
              <c:strCache>
                <c:ptCount val="11"/>
                <c:pt idx="0">
                  <c:v>工艺纪律管理</c:v>
                </c:pt>
                <c:pt idx="1">
                  <c:v>工艺联锁和报警管理</c:v>
                </c:pt>
                <c:pt idx="2">
                  <c:v>工艺指标管理</c:v>
                </c:pt>
                <c:pt idx="3">
                  <c:v>公用工程系统管理</c:v>
                </c:pt>
                <c:pt idx="4">
                  <c:v>交接班管理</c:v>
                </c:pt>
                <c:pt idx="5">
                  <c:v>联系汇报管理</c:v>
                </c:pt>
                <c:pt idx="6">
                  <c:v>盲板管理</c:v>
                </c:pt>
                <c:pt idx="7">
                  <c:v>抽查提问管理</c:v>
                </c:pt>
                <c:pt idx="8">
                  <c:v>现场规格化管理</c:v>
                </c:pt>
                <c:pt idx="9">
                  <c:v>巡回检查管理</c:v>
                </c:pt>
                <c:pt idx="10">
                  <c:v>运行记录管理</c:v>
                </c:pt>
              </c:strCache>
            </c:strRef>
          </c:cat>
          <c:val>
            <c:numRef>
              <c:f>Sheet1!$B$9:$B$19</c:f>
              <c:numCache>
                <c:formatCode>General</c:formatCode>
                <c:ptCount val="11"/>
                <c:pt idx="0">
                  <c:v>100</c:v>
                </c:pt>
                <c:pt idx="1">
                  <c:v>1</c:v>
                </c:pt>
                <c:pt idx="2">
                  <c:v>19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12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5-4AFC-9767-B86351741496}"/>
            </c:ext>
          </c:extLst>
        </c:ser>
        <c:ser>
          <c:idx val="1"/>
          <c:order val="1"/>
          <c:tx>
            <c:strRef>
              <c:f>Sheet1!$C$8</c:f>
              <c:strCache>
                <c:ptCount val="1"/>
                <c:pt idx="0">
                  <c:v>考核总数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Sheet1!$A$9:$A$19</c:f>
              <c:strCache>
                <c:ptCount val="11"/>
                <c:pt idx="0">
                  <c:v>工艺纪律管理</c:v>
                </c:pt>
                <c:pt idx="1">
                  <c:v>工艺联锁和报警管理</c:v>
                </c:pt>
                <c:pt idx="2">
                  <c:v>工艺指标管理</c:v>
                </c:pt>
                <c:pt idx="3">
                  <c:v>公用工程系统管理</c:v>
                </c:pt>
                <c:pt idx="4">
                  <c:v>交接班管理</c:v>
                </c:pt>
                <c:pt idx="5">
                  <c:v>联系汇报管理</c:v>
                </c:pt>
                <c:pt idx="6">
                  <c:v>盲板管理</c:v>
                </c:pt>
                <c:pt idx="7">
                  <c:v>抽查提问管理</c:v>
                </c:pt>
                <c:pt idx="8">
                  <c:v>现场规格化管理</c:v>
                </c:pt>
                <c:pt idx="9">
                  <c:v>巡回检查管理</c:v>
                </c:pt>
                <c:pt idx="10">
                  <c:v>运行记录管理</c:v>
                </c:pt>
              </c:strCache>
            </c:strRef>
          </c:cat>
          <c:val>
            <c:numRef>
              <c:f>Sheet1!$C$9:$C$19</c:f>
              <c:numCache>
                <c:formatCode>General</c:formatCode>
                <c:ptCount val="11"/>
                <c:pt idx="0">
                  <c:v>27</c:v>
                </c:pt>
                <c:pt idx="1">
                  <c:v>1</c:v>
                </c:pt>
                <c:pt idx="2">
                  <c:v>19</c:v>
                </c:pt>
                <c:pt idx="3">
                  <c:v>0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5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65-4AFC-9767-B86351741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6089664"/>
        <c:axId val="668739224"/>
      </c:barChart>
      <c:catAx>
        <c:axId val="666089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8739224"/>
        <c:crosses val="autoZero"/>
        <c:auto val="1"/>
        <c:lblAlgn val="ctr"/>
        <c:lblOffset val="100"/>
        <c:noMultiLvlLbl val="0"/>
      </c:catAx>
      <c:valAx>
        <c:axId val="66873922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608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3084697026904877"/>
          <c:y val="0.92013050082392045"/>
          <c:w val="0.24214213591455427"/>
          <c:h val="3.92837508167626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7</a:t>
            </a:r>
            <a:r>
              <a:rPr lang="zh-CN" altLang="en-US"/>
              <a:t>月和</a:t>
            </a:r>
            <a:r>
              <a:rPr lang="en-US" altLang="zh-CN"/>
              <a:t>8</a:t>
            </a:r>
            <a:r>
              <a:rPr lang="zh-CN" altLang="en-US"/>
              <a:t>月考核总数对比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7月考核总数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Sheet1!$A$25:$A$28</c:f>
              <c:strCache>
                <c:ptCount val="4"/>
                <c:pt idx="0">
                  <c:v>加氢一班</c:v>
                </c:pt>
                <c:pt idx="1">
                  <c:v>加氢二班</c:v>
                </c:pt>
                <c:pt idx="2">
                  <c:v>加氢三班</c:v>
                </c:pt>
                <c:pt idx="3">
                  <c:v>加氢四班</c:v>
                </c:pt>
              </c:strCache>
            </c:strRef>
          </c:cat>
          <c:val>
            <c:numRef>
              <c:f>Sheet1!$B$25:$B$28</c:f>
              <c:numCache>
                <c:formatCode>General</c:formatCode>
                <c:ptCount val="4"/>
                <c:pt idx="0">
                  <c:v>15</c:v>
                </c:pt>
                <c:pt idx="1">
                  <c:v>23</c:v>
                </c:pt>
                <c:pt idx="2">
                  <c:v>12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2B-4B50-9C74-081BC5B5FC1D}"/>
            </c:ext>
          </c:extLst>
        </c:ser>
        <c:ser>
          <c:idx val="1"/>
          <c:order val="1"/>
          <c:tx>
            <c:v>8月考核总数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Sheet1!$A$25:$A$28</c:f>
              <c:strCache>
                <c:ptCount val="4"/>
                <c:pt idx="0">
                  <c:v>加氢一班</c:v>
                </c:pt>
                <c:pt idx="1">
                  <c:v>加氢二班</c:v>
                </c:pt>
                <c:pt idx="2">
                  <c:v>加氢三班</c:v>
                </c:pt>
                <c:pt idx="3">
                  <c:v>加氢四班</c:v>
                </c:pt>
              </c:strCache>
            </c:strRef>
          </c:cat>
          <c:val>
            <c:numRef>
              <c:f>Sheet1!$D$25:$D$28</c:f>
              <c:numCache>
                <c:formatCode>General</c:formatCode>
                <c:ptCount val="4"/>
                <c:pt idx="0">
                  <c:v>10</c:v>
                </c:pt>
                <c:pt idx="1">
                  <c:v>21</c:v>
                </c:pt>
                <c:pt idx="2">
                  <c:v>10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2B-4B50-9C74-081BC5B5F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0074544"/>
        <c:axId val="800070608"/>
      </c:barChart>
      <c:catAx>
        <c:axId val="800074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0070608"/>
        <c:crosses val="autoZero"/>
        <c:auto val="1"/>
        <c:lblAlgn val="ctr"/>
        <c:lblOffset val="100"/>
        <c:noMultiLvlLbl val="0"/>
      </c:catAx>
      <c:valAx>
        <c:axId val="800070608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0007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工艺指标提问抽查情况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Sheet1!$B$62</c:f>
              <c:strCache>
                <c:ptCount val="1"/>
                <c:pt idx="0">
                  <c:v>抽考人次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Sheet1!$A$63:$A$64</c:f>
              <c:strCache>
                <c:ptCount val="2"/>
                <c:pt idx="0">
                  <c:v>文莱员工</c:v>
                </c:pt>
                <c:pt idx="1">
                  <c:v>中方员工</c:v>
                </c:pt>
              </c:strCache>
            </c:strRef>
          </c:cat>
          <c:val>
            <c:numRef>
              <c:f>Sheet1!$B$63:$B$64</c:f>
              <c:numCache>
                <c:formatCode>General</c:formatCode>
                <c:ptCount val="2"/>
                <c:pt idx="0">
                  <c:v>16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A-444A-B5F4-A4B558394C09}"/>
            </c:ext>
          </c:extLst>
        </c:ser>
        <c:ser>
          <c:idx val="1"/>
          <c:order val="1"/>
          <c:tx>
            <c:strRef>
              <c:f>Sheet1!$C$62</c:f>
              <c:strCache>
                <c:ptCount val="1"/>
                <c:pt idx="0">
                  <c:v>考核人次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Sheet1!$A$63:$A$64</c:f>
              <c:strCache>
                <c:ptCount val="2"/>
                <c:pt idx="0">
                  <c:v>文莱员工</c:v>
                </c:pt>
                <c:pt idx="1">
                  <c:v>中方员工</c:v>
                </c:pt>
              </c:strCache>
            </c:strRef>
          </c:cat>
          <c:val>
            <c:numRef>
              <c:f>Sheet1!$C$63:$C$64</c:f>
              <c:numCache>
                <c:formatCode>General</c:formatCode>
                <c:ptCount val="2"/>
                <c:pt idx="0">
                  <c:v>8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AA-444A-B5F4-A4B558394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1236400"/>
        <c:axId val="421241104"/>
      </c:barChart>
      <c:catAx>
        <c:axId val="42123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1241104"/>
        <c:crosses val="autoZero"/>
        <c:auto val="1"/>
        <c:lblAlgn val="ctr"/>
        <c:lblOffset val="100"/>
        <c:noMultiLvlLbl val="0"/>
      </c:catAx>
      <c:valAx>
        <c:axId val="42124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2123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1D95D-61A9-4349-B260-79C2EF269AC8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B36D0-EB0A-4F2C-AB5C-5A8A0321F7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52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4541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435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92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739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655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073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465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0909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398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674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0789-BD9A-4312-93F3-CABFA1456AA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765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9C47-3575-4A3E-B85E-BA1D8E172E06}" type="datetimeFigureOut">
              <a:rPr lang="zh-CN" altLang="en-US" smtClean="0"/>
              <a:t>2020/9/1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06E05-B3B1-4061-99AB-4ACC221E9C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59"/>
          <p:cNvSpPr>
            <a:spLocks noChangeArrowheads="1"/>
          </p:cNvSpPr>
          <p:nvPr/>
        </p:nvSpPr>
        <p:spPr bwMode="auto">
          <a:xfrm flipH="1">
            <a:off x="1271464" y="2835660"/>
            <a:ext cx="964907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8</a:t>
            </a:r>
            <a:r>
              <a:rPr lang="zh-CN" altLang="en-US" sz="3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月煤柴油加氢装置日周月检统计分析</a:t>
            </a:r>
            <a:endParaRPr lang="en-US" altLang="zh-CN" sz="39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  <p:grpSp>
        <p:nvGrpSpPr>
          <p:cNvPr id="43" name="Group 5"/>
          <p:cNvGrpSpPr/>
          <p:nvPr/>
        </p:nvGrpSpPr>
        <p:grpSpPr>
          <a:xfrm>
            <a:off x="3719736" y="5174688"/>
            <a:ext cx="379414" cy="354993"/>
            <a:chOff x="6964363" y="2108200"/>
            <a:chExt cx="690562" cy="646113"/>
          </a:xfrm>
          <a:solidFill>
            <a:schemeClr val="bg1"/>
          </a:solidFill>
        </p:grpSpPr>
        <p:sp>
          <p:nvSpPr>
            <p:cNvPr id="44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10"/>
          <p:cNvGrpSpPr/>
          <p:nvPr/>
        </p:nvGrpSpPr>
        <p:grpSpPr>
          <a:xfrm>
            <a:off x="4817738" y="5165503"/>
            <a:ext cx="342158" cy="341371"/>
            <a:chOff x="4594225" y="2119313"/>
            <a:chExt cx="690563" cy="688975"/>
          </a:xfrm>
          <a:solidFill>
            <a:schemeClr val="bg1"/>
          </a:solidFill>
        </p:grpSpPr>
        <p:sp>
          <p:nvSpPr>
            <p:cNvPr id="47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0" name="Group 25"/>
          <p:cNvGrpSpPr/>
          <p:nvPr/>
        </p:nvGrpSpPr>
        <p:grpSpPr>
          <a:xfrm>
            <a:off x="7089556" y="5171077"/>
            <a:ext cx="345331" cy="345331"/>
            <a:chOff x="2005013" y="1077913"/>
            <a:chExt cx="688975" cy="688975"/>
          </a:xfrm>
          <a:solidFill>
            <a:schemeClr val="bg1"/>
          </a:solidFill>
        </p:grpSpPr>
        <p:sp>
          <p:nvSpPr>
            <p:cNvPr id="51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3" name="Freeform 286"/>
          <p:cNvSpPr>
            <a:spLocks noEditPoints="1"/>
          </p:cNvSpPr>
          <p:nvPr/>
        </p:nvSpPr>
        <p:spPr bwMode="auto">
          <a:xfrm>
            <a:off x="5951985" y="5163416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4" name="Group 32"/>
          <p:cNvGrpSpPr/>
          <p:nvPr/>
        </p:nvGrpSpPr>
        <p:grpSpPr>
          <a:xfrm>
            <a:off x="8215124" y="5174988"/>
            <a:ext cx="399003" cy="324706"/>
            <a:chOff x="5245100" y="5103813"/>
            <a:chExt cx="690563" cy="561975"/>
          </a:xfrm>
          <a:solidFill>
            <a:schemeClr val="bg1"/>
          </a:solidFill>
        </p:grpSpPr>
        <p:sp>
          <p:nvSpPr>
            <p:cNvPr id="55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57" name="直接连接符 56"/>
          <p:cNvCxnSpPr/>
          <p:nvPr/>
        </p:nvCxnSpPr>
        <p:spPr>
          <a:xfrm>
            <a:off x="7824192" y="5163416"/>
            <a:ext cx="0" cy="3362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672064" y="5169640"/>
            <a:ext cx="0" cy="3362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519936" y="5169640"/>
            <a:ext cx="0" cy="3362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439816" y="5169640"/>
            <a:ext cx="0" cy="3362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56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35"/>
            <a:ext cx="1219041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95" y="-1"/>
            <a:ext cx="12190413" cy="66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07099" y="-114494"/>
            <a:ext cx="1088480" cy="89120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494387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/>
          <p:cNvSpPr txBox="1"/>
          <p:nvPr/>
        </p:nvSpPr>
        <p:spPr>
          <a:xfrm>
            <a:off x="5159896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00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0"/>
          <p:cNvSpPr txBox="1"/>
          <p:nvPr/>
        </p:nvSpPr>
        <p:spPr>
          <a:xfrm>
            <a:off x="6816080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256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/>
          <p:nvPr/>
        </p:nvSpPr>
        <p:spPr>
          <a:xfrm>
            <a:off x="8491392" y="116632"/>
            <a:ext cx="246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日周月检效果评价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949375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"/>
          <p:cNvSpPr txBox="1"/>
          <p:nvPr/>
        </p:nvSpPr>
        <p:spPr>
          <a:xfrm>
            <a:off x="280504" y="39529"/>
            <a:ext cx="1980219" cy="7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HENGYI</a:t>
            </a: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炼油二部</a:t>
            </a:r>
            <a:endParaRPr lang="zh-CN" altLang="en-US" sz="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6000" y="822903"/>
            <a:ext cx="71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3 </a:t>
            </a:r>
            <a:r>
              <a:rPr lang="zh-CN" altLang="en-US" b="1" dirty="0"/>
              <a:t>效果评价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76000" y="1071460"/>
            <a:ext cx="11626447" cy="558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  通过对</a:t>
            </a: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月份工艺专业日周月检情况的梳理分析，针对目前煤柴油加氢装置存在的主要问题，列出问题总结及纠正方向：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1</a:t>
            </a:r>
            <a:r>
              <a:rPr lang="zh-CN" altLang="en-US" sz="2000" b="1" dirty="0">
                <a:latin typeface="等线" panose="02010600030101010101" pitchFamily="2" charset="-122"/>
              </a:rPr>
              <a:t>）工艺纪律管理：技术管理层面需继续保持平稳率检查频次（目前在日检项目中），</a:t>
            </a: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月重点关注</a:t>
            </a:r>
            <a:r>
              <a:rPr lang="en-US" altLang="zh-CN" sz="2000" b="1" dirty="0">
                <a:latin typeface="等线" panose="02010600030101010101" pitchFamily="2" charset="-122"/>
              </a:rPr>
              <a:t>1030-R101</a:t>
            </a:r>
            <a:r>
              <a:rPr lang="zh-CN" altLang="en-US" sz="2000" b="1" dirty="0">
                <a:latin typeface="等线" panose="02010600030101010101" pitchFamily="2" charset="-122"/>
              </a:rPr>
              <a:t>液位，发掘频繁超平稳率的根本原因，以工艺指令形式指导班组优化操作；针对四班出现的</a:t>
            </a:r>
            <a:r>
              <a:rPr lang="en-US" altLang="zh-CN" sz="2000" b="1" dirty="0">
                <a:latin typeface="等线" panose="02010600030101010101" pitchFamily="2" charset="-122"/>
              </a:rPr>
              <a:t>1030-D101</a:t>
            </a:r>
            <a:r>
              <a:rPr lang="zh-CN" altLang="en-US" sz="2000" b="1" dirty="0">
                <a:latin typeface="等线" panose="02010600030101010101" pitchFamily="2" charset="-122"/>
              </a:rPr>
              <a:t>多次超平稳率的个性问题，与四班班长及内操进行沟通提醒，要求提高重视；针对二班出现的分析超内控指标未重视调整的现象，作为典型问题，加强点评宣贯；针对因班组操作原因导致产品不合格的现象，加强晨会宣贯，提高班组对产品质量的预见性调整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3</a:t>
            </a:r>
            <a:r>
              <a:rPr lang="zh-CN" altLang="en-US" sz="2000" b="1" dirty="0">
                <a:latin typeface="等线" panose="02010600030101010101" pitchFamily="2" charset="-122"/>
              </a:rPr>
              <a:t>）工艺指标管理：针对本月工艺指标提问考核率偏高现象，</a:t>
            </a:r>
            <a:r>
              <a:rPr lang="en-US" altLang="zh-CN" sz="2000" b="1" dirty="0">
                <a:latin typeface="等线" panose="02010600030101010101" pitchFamily="2" charset="-122"/>
              </a:rPr>
              <a:t>9</a:t>
            </a:r>
            <a:r>
              <a:rPr lang="zh-CN" altLang="en-US" sz="2000" b="1" dirty="0">
                <a:latin typeface="等线" panose="02010600030101010101" pitchFamily="2" charset="-122"/>
              </a:rPr>
              <a:t>月继续将工艺指标提问作为日检重点项目，规范提问形式（每次提问</a:t>
            </a:r>
            <a:r>
              <a:rPr lang="en-US" altLang="zh-CN" sz="2000" b="1" dirty="0">
                <a:latin typeface="等线" panose="02010600030101010101" pitchFamily="2" charset="-122"/>
              </a:rPr>
              <a:t>5</a:t>
            </a:r>
            <a:r>
              <a:rPr lang="zh-CN" altLang="en-US" sz="2000" b="1" dirty="0">
                <a:latin typeface="等线" panose="02010600030101010101" pitchFamily="2" charset="-122"/>
              </a:rPr>
              <a:t>个指标，内操提问平稳率，外操提问工艺卡片），加强考核力度。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4</a:t>
            </a:r>
            <a:r>
              <a:rPr lang="zh-CN" altLang="en-US" sz="2000" b="1" dirty="0">
                <a:latin typeface="等线" panose="02010600030101010101" pitchFamily="2" charset="-122"/>
              </a:rPr>
              <a:t>）专项问题检查：本月取样器专项检查除中</a:t>
            </a:r>
            <a:r>
              <a:rPr lang="en-US" altLang="zh-CN" sz="2000" b="1" dirty="0">
                <a:latin typeface="等线" panose="02010600030101010101" pitchFamily="2" charset="-122"/>
              </a:rPr>
              <a:t>5</a:t>
            </a:r>
            <a:r>
              <a:rPr lang="zh-CN" altLang="en-US" sz="2000" b="1" dirty="0">
                <a:latin typeface="等线" panose="02010600030101010101" pitchFamily="2" charset="-122"/>
              </a:rPr>
              <a:t>项设备问题外，还发现取样器各阀门取样后状态不一致，存在部分取样器内憋压，及高频次取样器未处于循环状态等问题，为规范取样器操作，本月以操作卡片形式制作并下发</a:t>
            </a:r>
            <a:r>
              <a:rPr lang="en-US" altLang="zh-CN" sz="2000" b="1" dirty="0">
                <a:latin typeface="等线" panose="02010600030101010101" pitchFamily="2" charset="-122"/>
              </a:rPr>
              <a:t>《</a:t>
            </a:r>
            <a:r>
              <a:rPr lang="zh-CN" altLang="en-US" sz="2000" b="1" dirty="0">
                <a:latin typeface="等线" panose="02010600030101010101" pitchFamily="2" charset="-122"/>
              </a:rPr>
              <a:t>煤柴油加氢装置取样器阀门状态表</a:t>
            </a:r>
            <a:r>
              <a:rPr lang="en-US" altLang="zh-CN" sz="2000" b="1" dirty="0">
                <a:latin typeface="等线" panose="02010600030101010101" pitchFamily="2" charset="-122"/>
              </a:rPr>
              <a:t>》</a:t>
            </a:r>
            <a:r>
              <a:rPr lang="zh-CN" altLang="en-US" sz="2000" b="1" dirty="0">
                <a:latin typeface="等线" panose="02010600030101010101" pitchFamily="2" charset="-122"/>
              </a:rPr>
              <a:t>，指导各班组操作。</a:t>
            </a:r>
            <a:endParaRPr lang="en-US" altLang="zh-CN" sz="2000" b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59"/>
          <p:cNvSpPr>
            <a:spLocks noChangeArrowheads="1"/>
          </p:cNvSpPr>
          <p:nvPr/>
        </p:nvSpPr>
        <p:spPr bwMode="auto">
          <a:xfrm flipH="1">
            <a:off x="1427106" y="2553559"/>
            <a:ext cx="9649072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8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感谢观看</a:t>
            </a:r>
            <a:endParaRPr lang="en-US" altLang="zh-CN" sz="8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兰亭黑_GBK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56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30163"/>
            <a:ext cx="1219041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95" y="-1"/>
            <a:ext cx="12190413" cy="66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07099" y="-114494"/>
            <a:ext cx="1088480" cy="89120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494387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/>
          <p:cNvSpPr txBox="1"/>
          <p:nvPr/>
        </p:nvSpPr>
        <p:spPr>
          <a:xfrm>
            <a:off x="5159896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00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0"/>
          <p:cNvSpPr txBox="1"/>
          <p:nvPr/>
        </p:nvSpPr>
        <p:spPr>
          <a:xfrm>
            <a:off x="6816080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256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/>
          <p:nvPr/>
        </p:nvSpPr>
        <p:spPr>
          <a:xfrm>
            <a:off x="8491391" y="116632"/>
            <a:ext cx="2594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日周月检效果评价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8739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"/>
          <p:cNvSpPr txBox="1"/>
          <p:nvPr/>
        </p:nvSpPr>
        <p:spPr>
          <a:xfrm>
            <a:off x="261650" y="-26460"/>
            <a:ext cx="1980219" cy="7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HENGYI</a:t>
            </a: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炼油二部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832" y="1094661"/>
            <a:ext cx="71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1.1</a:t>
            </a:r>
            <a:r>
              <a:rPr lang="en-US" altLang="zh-CN" dirty="0"/>
              <a:t> </a:t>
            </a:r>
            <a:r>
              <a:rPr lang="zh-CN" altLang="en-US" b="1" dirty="0"/>
              <a:t> 本月工艺日、周、月检概况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-6835" y="6205930"/>
            <a:ext cx="12198041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45">
              <a:lnSpc>
                <a:spcPct val="125000"/>
              </a:lnSpc>
              <a:spcBef>
                <a:spcPts val="600"/>
              </a:spcBef>
            </a:pPr>
            <a:r>
              <a:rPr lang="en-US" altLang="zh-CN" b="1" dirty="0">
                <a:latin typeface="+mn-ea"/>
              </a:rPr>
              <a:t>8</a:t>
            </a:r>
            <a:r>
              <a:rPr lang="zh-CN" altLang="en-US" b="1" dirty="0">
                <a:latin typeface="+mn-ea"/>
              </a:rPr>
              <a:t>月工艺日周月检问题共计</a:t>
            </a:r>
            <a:r>
              <a:rPr lang="en-US" altLang="zh-CN" b="1" dirty="0">
                <a:latin typeface="+mn-ea"/>
              </a:rPr>
              <a:t>148</a:t>
            </a:r>
            <a:r>
              <a:rPr lang="zh-CN" altLang="en-US" b="1" dirty="0">
                <a:latin typeface="+mn-ea"/>
              </a:rPr>
              <a:t>项，其中考核</a:t>
            </a:r>
            <a:r>
              <a:rPr lang="en-US" altLang="zh-CN" b="1" dirty="0">
                <a:latin typeface="+mn-ea"/>
              </a:rPr>
              <a:t>64</a:t>
            </a:r>
            <a:r>
              <a:rPr lang="zh-CN" altLang="en-US" b="1" dirty="0">
                <a:latin typeface="+mn-ea"/>
              </a:rPr>
              <a:t>项，环比上月增加</a:t>
            </a:r>
            <a:r>
              <a:rPr lang="en-US" altLang="zh-CN" b="1" dirty="0">
                <a:latin typeface="+mn-ea"/>
              </a:rPr>
              <a:t>1</a:t>
            </a:r>
            <a:r>
              <a:rPr lang="zh-CN" altLang="en-US" b="1" dirty="0">
                <a:latin typeface="+mn-ea"/>
              </a:rPr>
              <a:t>项；加奖</a:t>
            </a:r>
            <a:r>
              <a:rPr lang="en-US" altLang="zh-CN" b="1" dirty="0">
                <a:latin typeface="+mn-ea"/>
              </a:rPr>
              <a:t>6</a:t>
            </a:r>
            <a:r>
              <a:rPr lang="zh-CN" altLang="en-US" b="1" dirty="0">
                <a:latin typeface="+mn-ea"/>
              </a:rPr>
              <a:t>项，环比上月增加</a:t>
            </a:r>
            <a:r>
              <a:rPr lang="en-US" altLang="zh-CN" b="1" dirty="0">
                <a:latin typeface="+mn-ea"/>
              </a:rPr>
              <a:t>1</a:t>
            </a:r>
            <a:r>
              <a:rPr lang="zh-CN" altLang="en-US" b="1" dirty="0">
                <a:latin typeface="+mn-ea"/>
              </a:rPr>
              <a:t>项。</a:t>
            </a:r>
            <a:endParaRPr lang="en-US" altLang="zh-CN" b="1" dirty="0">
              <a:latin typeface="+mn-ea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01471"/>
              </p:ext>
            </p:extLst>
          </p:nvPr>
        </p:nvGraphicFramePr>
        <p:xfrm>
          <a:off x="299359" y="1622143"/>
          <a:ext cx="5593632" cy="425075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823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309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问题类别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问题总数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考核总数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已整改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工艺纪律管理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25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工艺联锁和报警管理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工艺指标管理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公用工程系统管理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交接班管理</a:t>
                      </a:r>
                    </a:p>
                  </a:txBody>
                  <a:tcPr marL="7620" marR="7620" marT="7620" marB="0" anchor="ctr">
                    <a:solidFill>
                      <a:srgbClr val="F7FA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F7FA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</a:p>
                  </a:txBody>
                  <a:tcPr marL="7620" marR="7620" marT="7620" marB="0" anchor="ctr">
                    <a:solidFill>
                      <a:srgbClr val="F7FA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</a:p>
                  </a:txBody>
                  <a:tcPr marL="7620" marR="7620" marT="7620" marB="0" anchor="ctr">
                    <a:solidFill>
                      <a:srgbClr val="F7FA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联系汇报管理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盲板管理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抽查提问管理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465200"/>
                  </a:ext>
                </a:extLst>
              </a:tr>
              <a:tr h="34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现场规格化管理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9185770"/>
                  </a:ext>
                </a:extLst>
              </a:tr>
              <a:tr h="34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巡回检查管理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</a:t>
                      </a: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05063"/>
                  </a:ext>
                </a:extLst>
              </a:tr>
              <a:tr h="34914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运行记录管理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——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2814550"/>
                  </a:ext>
                </a:extLst>
              </a:tr>
            </a:tbl>
          </a:graphicData>
        </a:graphic>
      </p:graphicFrame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4D731785-BF3D-4868-ADA0-305AAFB17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567882"/>
              </p:ext>
            </p:extLst>
          </p:nvPr>
        </p:nvGraphicFramePr>
        <p:xfrm>
          <a:off x="6092184" y="1265694"/>
          <a:ext cx="5593632" cy="4794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56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237553"/>
            <a:ext cx="1219041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95" y="-1"/>
            <a:ext cx="12190413" cy="66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07099" y="-114494"/>
            <a:ext cx="1088480" cy="89120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494387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/>
          <p:cNvSpPr txBox="1"/>
          <p:nvPr/>
        </p:nvSpPr>
        <p:spPr>
          <a:xfrm>
            <a:off x="5159896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00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0"/>
          <p:cNvSpPr txBox="1"/>
          <p:nvPr/>
        </p:nvSpPr>
        <p:spPr>
          <a:xfrm>
            <a:off x="6816080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256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/>
          <p:nvPr/>
        </p:nvSpPr>
        <p:spPr>
          <a:xfrm>
            <a:off x="8491391" y="116632"/>
            <a:ext cx="244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日周月检效果评价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93994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"/>
          <p:cNvSpPr txBox="1"/>
          <p:nvPr/>
        </p:nvSpPr>
        <p:spPr>
          <a:xfrm>
            <a:off x="261650" y="-26460"/>
            <a:ext cx="1980219" cy="7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HENGYI</a:t>
            </a: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炼油二部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832" y="1094661"/>
            <a:ext cx="71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1.2</a:t>
            </a:r>
            <a:r>
              <a:rPr lang="en-US" altLang="zh-CN" dirty="0"/>
              <a:t> </a:t>
            </a:r>
            <a:r>
              <a:rPr lang="zh-CN" altLang="en-US" b="1" dirty="0"/>
              <a:t> 班组日周月检考核概况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611328"/>
              </p:ext>
            </p:extLst>
          </p:nvPr>
        </p:nvGraphicFramePr>
        <p:xfrm>
          <a:off x="339847" y="1735164"/>
          <a:ext cx="5413286" cy="332225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66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2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1216">
                  <a:extLst>
                    <a:ext uri="{9D8B030D-6E8A-4147-A177-3AD203B41FA5}">
                      <a16:colId xmlns:a16="http://schemas.microsoft.com/office/drawing/2014/main" val="3288676668"/>
                    </a:ext>
                  </a:extLst>
                </a:gridCol>
                <a:gridCol w="1159497">
                  <a:extLst>
                    <a:ext uri="{9D8B030D-6E8A-4147-A177-3AD203B41FA5}">
                      <a16:colId xmlns:a16="http://schemas.microsoft.com/office/drawing/2014/main" val="2112462374"/>
                    </a:ext>
                  </a:extLst>
                </a:gridCol>
                <a:gridCol w="1244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84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班组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月考核总数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  <a:r>
                        <a:rPr lang="zh-CN" alt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月加奖总数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月考核总数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月加奖总数</a:t>
                      </a:r>
                      <a:endParaRPr lang="en-US" sz="1400" b="1" i="0" u="none" strike="noStrike" dirty="0">
                        <a:solidFill>
                          <a:schemeClr val="accent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加氢一班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↓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↑</a:t>
                      </a:r>
                      <a:endParaRPr lang="en-US" altLang="zh-CN" sz="1400" b="1" i="0" u="none" strike="noStrike" dirty="0">
                        <a:solidFill>
                          <a:schemeClr val="accent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59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加氢二班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</a:t>
                      </a:r>
                      <a:r>
                        <a:rPr lang="zh-CN" alt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↓</a:t>
                      </a:r>
                      <a:endParaRPr lang="en-US" altLang="zh-CN" sz="14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↓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30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加氢三班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r>
                        <a:rPr lang="zh-CN" alt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↓</a:t>
                      </a:r>
                      <a:endParaRPr lang="en-US" altLang="zh-CN" sz="1400" b="1" i="0" u="none" strike="noStrike" dirty="0">
                        <a:solidFill>
                          <a:schemeClr val="accent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↓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71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加氢四班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</a:t>
                      </a:r>
                      <a:r>
                        <a:rPr lang="zh-CN" alt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↑</a:t>
                      </a:r>
                      <a:endParaRPr lang="en-US" altLang="zh-CN" sz="1400" b="1" i="0" u="none" strike="noStrike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等线" panose="02010600030101010101" pitchFamily="2" charset="-122"/>
                          <a:ea typeface="+mn-ea"/>
                        </a:rPr>
                        <a:t>↑</a:t>
                      </a:r>
                      <a:endParaRPr lang="en-US" altLang="zh-CN" sz="1400" b="1" i="0" u="none" strike="noStrike" dirty="0">
                        <a:solidFill>
                          <a:schemeClr val="accent1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图表 1">
            <a:extLst>
              <a:ext uri="{FF2B5EF4-FFF2-40B4-BE49-F238E27FC236}">
                <a16:creationId xmlns:a16="http://schemas.microsoft.com/office/drawing/2014/main" id="{0DDD4677-7D9F-4915-8095-537887B327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316209"/>
              </p:ext>
            </p:extLst>
          </p:nvPr>
        </p:nvGraphicFramePr>
        <p:xfrm>
          <a:off x="6091392" y="1501695"/>
          <a:ext cx="5489542" cy="4044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9665FF9C-8F47-48E3-BF23-2FC7F8E62707}"/>
              </a:ext>
            </a:extLst>
          </p:cNvPr>
          <p:cNvSpPr txBox="1"/>
          <p:nvPr/>
        </p:nvSpPr>
        <p:spPr>
          <a:xfrm>
            <a:off x="39732" y="5726903"/>
            <a:ext cx="12198041" cy="759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45">
              <a:lnSpc>
                <a:spcPct val="125000"/>
              </a:lnSpc>
              <a:spcBef>
                <a:spcPts val="600"/>
              </a:spcBef>
            </a:pPr>
            <a:r>
              <a:rPr lang="zh-CN" altLang="en-US" b="1" dirty="0">
                <a:latin typeface="+mn-ea"/>
              </a:rPr>
              <a:t>一、二和三班</a:t>
            </a:r>
            <a:r>
              <a:rPr lang="en-US" altLang="zh-CN" b="1" dirty="0">
                <a:latin typeface="+mn-ea"/>
              </a:rPr>
              <a:t>8</a:t>
            </a:r>
            <a:r>
              <a:rPr lang="zh-CN" altLang="en-US" b="1" dirty="0">
                <a:latin typeface="+mn-ea"/>
              </a:rPr>
              <a:t>月工艺日周月检考核总数均较上月有所下降，四班</a:t>
            </a:r>
            <a:r>
              <a:rPr lang="en-US" altLang="zh-CN" b="1" dirty="0">
                <a:latin typeface="+mn-ea"/>
              </a:rPr>
              <a:t>8</a:t>
            </a:r>
            <a:r>
              <a:rPr lang="zh-CN" altLang="en-US" b="1" dirty="0">
                <a:latin typeface="+mn-ea"/>
              </a:rPr>
              <a:t>月考核总数较</a:t>
            </a:r>
            <a:r>
              <a:rPr lang="en-US" altLang="zh-CN" b="1" dirty="0">
                <a:latin typeface="+mn-ea"/>
              </a:rPr>
              <a:t>7</a:t>
            </a:r>
            <a:r>
              <a:rPr lang="zh-CN" altLang="en-US" b="1" dirty="0">
                <a:latin typeface="+mn-ea"/>
              </a:rPr>
              <a:t>月增加</a:t>
            </a:r>
            <a:r>
              <a:rPr lang="en-US" altLang="zh-CN" b="1" dirty="0">
                <a:latin typeface="+mn-ea"/>
              </a:rPr>
              <a:t>9</a:t>
            </a:r>
            <a:r>
              <a:rPr lang="zh-CN" altLang="en-US" b="1" dirty="0">
                <a:latin typeface="+mn-ea"/>
              </a:rPr>
              <a:t>项，主要原因为班组工艺指标掌握情况较差，全月出现</a:t>
            </a:r>
            <a:r>
              <a:rPr lang="en-US" altLang="zh-CN" b="1" dirty="0">
                <a:latin typeface="+mn-ea"/>
              </a:rPr>
              <a:t>8</a:t>
            </a:r>
            <a:r>
              <a:rPr lang="zh-CN" altLang="en-US" b="1" dirty="0">
                <a:latin typeface="+mn-ea"/>
              </a:rPr>
              <a:t>次考核。</a:t>
            </a:r>
            <a:endParaRPr lang="en-US" altLang="zh-CN" b="1" dirty="0">
              <a:latin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56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9" y="-50838"/>
            <a:ext cx="1219041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95" y="-1"/>
            <a:ext cx="12190413" cy="66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07099" y="-114494"/>
            <a:ext cx="1088480" cy="89120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494387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/>
          <p:cNvSpPr txBox="1"/>
          <p:nvPr/>
        </p:nvSpPr>
        <p:spPr>
          <a:xfrm>
            <a:off x="5159896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00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0"/>
          <p:cNvSpPr txBox="1"/>
          <p:nvPr/>
        </p:nvSpPr>
        <p:spPr>
          <a:xfrm>
            <a:off x="6816080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256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/>
          <p:nvPr/>
        </p:nvSpPr>
        <p:spPr>
          <a:xfrm>
            <a:off x="8491392" y="116632"/>
            <a:ext cx="246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日周月检效果评价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949375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"/>
          <p:cNvSpPr txBox="1"/>
          <p:nvPr/>
        </p:nvSpPr>
        <p:spPr>
          <a:xfrm>
            <a:off x="280504" y="39529"/>
            <a:ext cx="1980219" cy="7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HENGYI</a:t>
            </a: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炼油二部</a:t>
            </a:r>
            <a:endParaRPr lang="zh-CN" altLang="en-US" sz="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832" y="1094661"/>
            <a:ext cx="71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2.1 </a:t>
            </a:r>
            <a:r>
              <a:rPr lang="zh-CN" altLang="en-US" b="1" dirty="0"/>
              <a:t>工艺纪律管理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4192" y="1684786"/>
            <a:ext cx="11626447" cy="373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工艺纪律问题主要分为操作参数超平稳率、操作参数超一级指标及样品不合格问题三部分。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</a:rPr>
              <a:t>1.</a:t>
            </a:r>
            <a:r>
              <a:rPr lang="zh-CN" altLang="en-US" sz="2000" b="1" dirty="0">
                <a:latin typeface="等线" panose="02010600030101010101" pitchFamily="2" charset="-122"/>
              </a:rPr>
              <a:t>操作参数超平稳率问题</a:t>
            </a:r>
            <a:r>
              <a:rPr lang="en-US" altLang="zh-CN" sz="2000" b="1" dirty="0">
                <a:latin typeface="等线" panose="02010600030101010101" pitchFamily="2" charset="-122"/>
              </a:rPr>
              <a:t>46</a:t>
            </a:r>
            <a:r>
              <a:rPr lang="zh-CN" altLang="en-US" sz="2000" b="1" dirty="0">
                <a:latin typeface="等线" panose="02010600030101010101" pitchFamily="2" charset="-122"/>
              </a:rPr>
              <a:t>项，环比上月减少</a:t>
            </a:r>
            <a:r>
              <a:rPr lang="en-US" altLang="zh-CN" sz="2000" b="1" dirty="0">
                <a:latin typeface="等线" panose="02010600030101010101" pitchFamily="2" charset="-122"/>
              </a:rPr>
              <a:t>45</a:t>
            </a:r>
            <a:r>
              <a:rPr lang="zh-CN" altLang="en-US" sz="2000" b="1" dirty="0">
                <a:latin typeface="等线" panose="02010600030101010101" pitchFamily="2" charset="-122"/>
              </a:rPr>
              <a:t>项。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考核</a:t>
            </a:r>
            <a:r>
              <a:rPr lang="en-US" altLang="zh-CN" sz="2000" b="1" dirty="0">
                <a:latin typeface="等线" panose="02010600030101010101" pitchFamily="2" charset="-122"/>
              </a:rPr>
              <a:t>19</a:t>
            </a:r>
            <a:r>
              <a:rPr lang="zh-CN" altLang="en-US" sz="2000" b="1" dirty="0">
                <a:latin typeface="等线" panose="02010600030101010101" pitchFamily="2" charset="-122"/>
              </a:rPr>
              <a:t>项，环比上月减少</a:t>
            </a:r>
            <a:r>
              <a:rPr lang="en-US" altLang="zh-CN" sz="2000" b="1" dirty="0">
                <a:latin typeface="等线" panose="02010600030101010101" pitchFamily="2" charset="-122"/>
              </a:rPr>
              <a:t>14</a:t>
            </a:r>
            <a:r>
              <a:rPr lang="zh-CN" altLang="en-US" sz="2000" b="1" dirty="0">
                <a:latin typeface="等线" panose="02010600030101010101" pitchFamily="2" charset="-122"/>
              </a:rPr>
              <a:t>项。其中</a:t>
            </a:r>
            <a:r>
              <a:rPr lang="en-US" altLang="zh-CN" sz="2000" b="1" dirty="0">
                <a:latin typeface="等线" panose="02010600030101010101" pitchFamily="2" charset="-122"/>
              </a:rPr>
              <a:t>1030-R101</a:t>
            </a:r>
            <a:r>
              <a:rPr lang="zh-CN" altLang="en-US" sz="2000" b="1" dirty="0">
                <a:latin typeface="等线" panose="02010600030101010101" pitchFamily="2" charset="-122"/>
              </a:rPr>
              <a:t>液位考核</a:t>
            </a:r>
            <a:r>
              <a:rPr lang="en-US" altLang="zh-CN" sz="2000" b="1" dirty="0">
                <a:latin typeface="等线" panose="02010600030101010101" pitchFamily="2" charset="-122"/>
              </a:rPr>
              <a:t>5</a:t>
            </a:r>
            <a:r>
              <a:rPr lang="zh-CN" altLang="en-US" sz="2000" b="1" dirty="0">
                <a:latin typeface="等线" panose="02010600030101010101" pitchFamily="2" charset="-122"/>
              </a:rPr>
              <a:t>次，在四个班组均出现操作超平稳率现象，为共性问题；</a:t>
            </a:r>
            <a:r>
              <a:rPr lang="en-US" altLang="zh-CN" sz="2000" b="1" dirty="0">
                <a:latin typeface="等线" panose="02010600030101010101" pitchFamily="2" charset="-122"/>
              </a:rPr>
              <a:t>1030-D101</a:t>
            </a:r>
            <a:r>
              <a:rPr lang="zh-CN" altLang="en-US" sz="2000" b="1" dirty="0">
                <a:latin typeface="等线" panose="02010600030101010101" pitchFamily="2" charset="-122"/>
              </a:rPr>
              <a:t>液位考核</a:t>
            </a:r>
            <a:r>
              <a:rPr lang="en-US" altLang="zh-CN" sz="2000" b="1" dirty="0">
                <a:latin typeface="等线" panose="02010600030101010101" pitchFamily="2" charset="-122"/>
              </a:rPr>
              <a:t>3</a:t>
            </a:r>
            <a:r>
              <a:rPr lang="zh-CN" altLang="en-US" sz="2000" b="1" dirty="0">
                <a:latin typeface="等线" panose="02010600030101010101" pitchFamily="2" charset="-122"/>
              </a:rPr>
              <a:t>次，均出现在四班，为四班个性问题；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免考核</a:t>
            </a:r>
            <a:r>
              <a:rPr lang="en-US" altLang="zh-CN" sz="2000" b="1" dirty="0">
                <a:latin typeface="等线" panose="02010600030101010101" pitchFamily="2" charset="-122"/>
              </a:rPr>
              <a:t>27</a:t>
            </a:r>
            <a:r>
              <a:rPr lang="zh-CN" altLang="en-US" sz="2000" b="1" dirty="0">
                <a:latin typeface="等线" panose="02010600030101010101" pitchFamily="2" charset="-122"/>
              </a:rPr>
              <a:t>项，主要原因为</a:t>
            </a:r>
            <a:r>
              <a:rPr lang="zh-CN" altLang="en-US" sz="2000" b="1" dirty="0">
                <a:latin typeface="等线" panose="02010600030101010101" pitchFamily="2" charset="-122"/>
                <a:sym typeface="Wingdings" panose="05000000000000000000" pitchFamily="2" charset="2"/>
              </a:rPr>
              <a:t>：</a:t>
            </a:r>
            <a:endParaRPr lang="en-US" altLang="zh-CN" sz="2000" b="1" dirty="0">
              <a:latin typeface="等线" panose="02010600030101010101" pitchFamily="2" charset="-122"/>
              <a:sym typeface="Wingdings" panose="05000000000000000000" pitchFamily="2" charset="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000" b="1" dirty="0">
                <a:latin typeface="等线" panose="02010600030101010101" pitchFamily="2" charset="-122"/>
                <a:sym typeface="Wingdings" panose="05000000000000000000" pitchFamily="2" charset="2"/>
              </a:rPr>
              <a:t>）本月初</a:t>
            </a:r>
            <a:r>
              <a:rPr lang="zh-CN" altLang="en-US" sz="2000" b="1" dirty="0">
                <a:latin typeface="等线" panose="02010600030101010101" pitchFamily="2" charset="-122"/>
              </a:rPr>
              <a:t>对分馏塔塔顶升压操作后，为保证产品质量合格，塔底温度超出平稳率（</a:t>
            </a:r>
            <a:r>
              <a:rPr lang="en-US" altLang="zh-CN" sz="2000" b="1" dirty="0">
                <a:latin typeface="等线" panose="02010600030101010101" pitchFamily="2" charset="-122"/>
              </a:rPr>
              <a:t>290-310℃</a:t>
            </a:r>
            <a:r>
              <a:rPr lang="zh-CN" altLang="en-US" sz="2000" b="1" dirty="0">
                <a:latin typeface="等线" panose="02010600030101010101" pitchFamily="2" charset="-122"/>
              </a:rPr>
              <a:t>）、塔顶温度超出平稳率（</a:t>
            </a:r>
            <a:r>
              <a:rPr lang="en-US" altLang="zh-CN" sz="2000" b="1" dirty="0">
                <a:latin typeface="等线" panose="02010600030101010101" pitchFamily="2" charset="-122"/>
              </a:rPr>
              <a:t>145-165℃</a:t>
            </a:r>
            <a:r>
              <a:rPr lang="zh-CN" altLang="en-US" sz="2000" b="1" dirty="0">
                <a:latin typeface="等线" panose="02010600030101010101" pitchFamily="2" charset="-122"/>
              </a:rPr>
              <a:t>），</a:t>
            </a:r>
            <a:r>
              <a:rPr lang="en-US" altLang="zh-CN" sz="2000" b="1" dirty="0">
                <a:latin typeface="等线" panose="02010600030101010101" pitchFamily="2" charset="-122"/>
              </a:rPr>
              <a:t>MES</a:t>
            </a:r>
            <a:r>
              <a:rPr lang="zh-CN" altLang="en-US" sz="2000" b="1" dirty="0">
                <a:latin typeface="等线" panose="02010600030101010101" pitchFamily="2" charset="-122"/>
              </a:rPr>
              <a:t>系统中指标尚未更改所致。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2</a:t>
            </a:r>
            <a:r>
              <a:rPr lang="zh-CN" altLang="en-US" sz="2000" b="1" dirty="0">
                <a:latin typeface="等线" panose="02010600030101010101" pitchFamily="2" charset="-122"/>
              </a:rPr>
              <a:t>）本月下旬连续出现暴雨天气，导致加热炉负压波动较大。</a:t>
            </a:r>
            <a:endParaRPr lang="en-US" altLang="zh-CN" sz="2000" b="1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56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9" y="-50838"/>
            <a:ext cx="1219041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95" y="-1"/>
            <a:ext cx="12190413" cy="66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07099" y="-114494"/>
            <a:ext cx="1088480" cy="89120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494387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/>
          <p:cNvSpPr txBox="1"/>
          <p:nvPr/>
        </p:nvSpPr>
        <p:spPr>
          <a:xfrm>
            <a:off x="5159896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00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0"/>
          <p:cNvSpPr txBox="1"/>
          <p:nvPr/>
        </p:nvSpPr>
        <p:spPr>
          <a:xfrm>
            <a:off x="6816080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256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/>
          <p:nvPr/>
        </p:nvSpPr>
        <p:spPr>
          <a:xfrm>
            <a:off x="8491392" y="116632"/>
            <a:ext cx="246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日周月检效果评价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949375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"/>
          <p:cNvSpPr txBox="1"/>
          <p:nvPr/>
        </p:nvSpPr>
        <p:spPr>
          <a:xfrm>
            <a:off x="280504" y="39529"/>
            <a:ext cx="1980219" cy="7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HENGYI</a:t>
            </a: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炼油二部</a:t>
            </a:r>
            <a:endParaRPr lang="zh-CN" altLang="en-US" sz="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832" y="1066380"/>
            <a:ext cx="71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2.1 </a:t>
            </a:r>
            <a:r>
              <a:rPr lang="zh-CN" altLang="en-US" b="1" dirty="0"/>
              <a:t>工艺纪律管理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4193" y="1458542"/>
            <a:ext cx="11739568" cy="512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</a:rPr>
              <a:t>2.</a:t>
            </a:r>
            <a:r>
              <a:rPr lang="zh-CN" altLang="en-US" sz="2000" b="1" dirty="0">
                <a:latin typeface="等线" panose="02010600030101010101" pitchFamily="2" charset="-122"/>
              </a:rPr>
              <a:t>操作参数超一级指标问题</a:t>
            </a:r>
            <a:r>
              <a:rPr lang="en-US" altLang="zh-CN" sz="2000" b="1" dirty="0">
                <a:latin typeface="等线" panose="02010600030101010101" pitchFamily="2" charset="-122"/>
              </a:rPr>
              <a:t>6</a:t>
            </a:r>
            <a:r>
              <a:rPr lang="zh-CN" altLang="en-US" sz="2000" b="1" dirty="0">
                <a:latin typeface="等线" panose="02010600030101010101" pitchFamily="2" charset="-122"/>
              </a:rPr>
              <a:t>项，全部免考核。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主要原因为</a:t>
            </a:r>
            <a:r>
              <a:rPr lang="zh-CN" altLang="en-US" sz="2000" b="1" dirty="0">
                <a:latin typeface="等线" panose="02010600030101010101" pitchFamily="2" charset="-122"/>
                <a:sym typeface="Wingdings" panose="05000000000000000000" pitchFamily="2" charset="2"/>
              </a:rPr>
              <a:t>：</a:t>
            </a:r>
            <a:endParaRPr lang="en-US" altLang="zh-CN" sz="2000" b="1" dirty="0">
              <a:latin typeface="等线" panose="02010600030101010101" pitchFamily="2" charset="-122"/>
              <a:sym typeface="Wingdings" panose="05000000000000000000" pitchFamily="2" charset="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000" b="1" dirty="0">
                <a:latin typeface="等线" panose="02010600030101010101" pitchFamily="2" charset="-122"/>
                <a:sym typeface="Wingdings" panose="05000000000000000000" pitchFamily="2" charset="2"/>
              </a:rPr>
              <a:t>）</a:t>
            </a:r>
            <a:r>
              <a:rPr lang="zh-CN" altLang="en-US" sz="2000" b="1" dirty="0">
                <a:latin typeface="等线" panose="02010600030101010101" pitchFamily="2" charset="-122"/>
              </a:rPr>
              <a:t>配合回炼外购航煤，导致石脑油外送温度多次出现超一级指标。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2</a:t>
            </a:r>
            <a:r>
              <a:rPr lang="zh-CN" altLang="en-US" sz="2000" b="1" dirty="0">
                <a:latin typeface="等线" panose="02010600030101010101" pitchFamily="2" charset="-122"/>
              </a:rPr>
              <a:t>）</a:t>
            </a: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</a:t>
            </a:r>
            <a:r>
              <a:rPr lang="en-US" altLang="zh-CN" sz="2000" b="1" dirty="0">
                <a:latin typeface="等线" panose="02010600030101010101" pitchFamily="2" charset="-122"/>
              </a:rPr>
              <a:t>13</a:t>
            </a:r>
            <a:r>
              <a:rPr lang="zh-CN" altLang="en-US" sz="2000" b="1" dirty="0">
                <a:latin typeface="等线" panose="02010600030101010101" pitchFamily="2" charset="-122"/>
              </a:rPr>
              <a:t>日 白班清理</a:t>
            </a:r>
            <a:r>
              <a:rPr lang="en-US" altLang="zh-CN" sz="2000" b="1" dirty="0">
                <a:latin typeface="等线" panose="02010600030101010101" pitchFamily="2" charset="-122"/>
              </a:rPr>
              <a:t>1030-A203D</a:t>
            </a:r>
            <a:r>
              <a:rPr lang="zh-CN" altLang="en-US" sz="2000" b="1" dirty="0">
                <a:latin typeface="等线" panose="02010600030101010101" pitchFamily="2" charset="-122"/>
              </a:rPr>
              <a:t>水箱，导致柴油加氢产品柴油出装置温度</a:t>
            </a:r>
            <a:r>
              <a:rPr lang="en-US" altLang="zh-CN" sz="2000" b="1" dirty="0">
                <a:latin typeface="等线" panose="02010600030101010101" pitchFamily="2" charset="-122"/>
              </a:rPr>
              <a:t>50.4℃</a:t>
            </a:r>
            <a:r>
              <a:rPr lang="zh-CN" altLang="en-US" sz="2000" b="1" dirty="0">
                <a:latin typeface="等线" panose="02010600030101010101" pitchFamily="2" charset="-122"/>
              </a:rPr>
              <a:t>超一级指标。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</a:rPr>
              <a:t>3.</a:t>
            </a:r>
            <a:r>
              <a:rPr lang="zh-CN" altLang="en-US" sz="2000" b="1" dirty="0">
                <a:latin typeface="等线" panose="02010600030101010101" pitchFamily="2" charset="-122"/>
              </a:rPr>
              <a:t>样品不合格问题</a:t>
            </a:r>
            <a:r>
              <a:rPr lang="en-US" altLang="zh-CN" sz="2000" b="1" dirty="0">
                <a:latin typeface="等线" panose="02010600030101010101" pitchFamily="2" charset="-122"/>
              </a:rPr>
              <a:t>30</a:t>
            </a:r>
            <a:r>
              <a:rPr lang="zh-CN" altLang="en-US" sz="2000" b="1" dirty="0">
                <a:latin typeface="等线" panose="02010600030101010101" pitchFamily="2" charset="-122"/>
              </a:rPr>
              <a:t>项，考核</a:t>
            </a: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项，其中</a:t>
            </a: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</a:t>
            </a:r>
            <a:r>
              <a:rPr lang="en-US" altLang="zh-CN" sz="2000" b="1" dirty="0">
                <a:latin typeface="等线" panose="02010600030101010101" pitchFamily="2" charset="-122"/>
              </a:rPr>
              <a:t>11</a:t>
            </a:r>
            <a:r>
              <a:rPr lang="zh-CN" altLang="en-US" sz="2000" b="1" dirty="0">
                <a:latin typeface="等线" panose="02010600030101010101" pitchFamily="2" charset="-122"/>
              </a:rPr>
              <a:t>日</a:t>
            </a:r>
            <a:r>
              <a:rPr lang="en-US" altLang="zh-CN" sz="2000" b="1" dirty="0">
                <a:latin typeface="等线" panose="02010600030101010101" pitchFamily="2" charset="-122"/>
              </a:rPr>
              <a:t>1030-</a:t>
            </a:r>
            <a:r>
              <a:rPr lang="zh-CN" altLang="en-US" sz="2000" b="1" dirty="0">
                <a:latin typeface="等线" panose="02010600030101010101" pitchFamily="2" charset="-122"/>
              </a:rPr>
              <a:t>炉水磷酸根超内控指标，白班二班未联系汇报、未做出调整，为典型问题，进行考核、点评及晨会宣贯后，本月未再次出现相同情况。其余均为产品质量问题，主要集中在</a:t>
            </a:r>
            <a:r>
              <a:rPr lang="en-US" altLang="zh-CN" sz="2000" b="1" dirty="0">
                <a:latin typeface="等线" panose="02010600030101010101" pitchFamily="2" charset="-122"/>
              </a:rPr>
              <a:t>1030-</a:t>
            </a:r>
            <a:r>
              <a:rPr lang="zh-CN" altLang="en-US" sz="2000" b="1" dirty="0">
                <a:latin typeface="等线" panose="02010600030101010101" pitchFamily="2" charset="-122"/>
              </a:rPr>
              <a:t>产品柴油硫含量、闪点，和</a:t>
            </a:r>
            <a:r>
              <a:rPr lang="en-US" altLang="zh-CN" sz="2000" b="1" dirty="0">
                <a:latin typeface="等线" panose="02010600030101010101" pitchFamily="2" charset="-122"/>
              </a:rPr>
              <a:t>1030-</a:t>
            </a:r>
            <a:r>
              <a:rPr lang="zh-CN" altLang="en-US" sz="2000" b="1" dirty="0">
                <a:latin typeface="等线" panose="02010600030101010101" pitchFamily="2" charset="-122"/>
              </a:rPr>
              <a:t>石脑油终馏点分析上。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免考核</a:t>
            </a:r>
            <a:r>
              <a:rPr lang="en-US" altLang="zh-CN" sz="2000" b="1" dirty="0">
                <a:latin typeface="等线" panose="02010600030101010101" pitchFamily="2" charset="-122"/>
              </a:rPr>
              <a:t>12</a:t>
            </a:r>
            <a:r>
              <a:rPr lang="zh-CN" altLang="en-US" sz="2000" b="1" dirty="0">
                <a:latin typeface="等线" panose="02010600030101010101" pitchFamily="2" charset="-122"/>
              </a:rPr>
              <a:t>项，主要原因为</a:t>
            </a:r>
            <a:r>
              <a:rPr lang="zh-CN" altLang="en-US" sz="2000" b="1" dirty="0">
                <a:latin typeface="等线" panose="02010600030101010101" pitchFamily="2" charset="-122"/>
                <a:sym typeface="Wingdings" panose="05000000000000000000" pitchFamily="2" charset="2"/>
              </a:rPr>
              <a:t>：</a:t>
            </a:r>
            <a:r>
              <a:rPr lang="zh-CN" altLang="en-US" sz="2000" b="1" dirty="0">
                <a:latin typeface="等线" panose="02010600030101010101" pitchFamily="2" charset="-122"/>
              </a:rPr>
              <a:t>配合回炼外购航煤，导致石脑油终馏点、产品柴油闪点频繁跑样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另外本月</a:t>
            </a:r>
            <a:r>
              <a:rPr lang="en-US" altLang="zh-CN" sz="2000" b="1" dirty="0">
                <a:latin typeface="等线" panose="02010600030101010101" pitchFamily="2" charset="-122"/>
              </a:rPr>
              <a:t>1020-</a:t>
            </a:r>
            <a:r>
              <a:rPr lang="zh-CN" altLang="en-US" sz="2000" b="1" dirty="0">
                <a:latin typeface="等线" panose="02010600030101010101" pitchFamily="2" charset="-122"/>
              </a:rPr>
              <a:t>石脑油样品出现</a:t>
            </a:r>
            <a:r>
              <a:rPr lang="en-US" altLang="zh-CN" sz="2000" b="1" dirty="0">
                <a:latin typeface="等线" panose="02010600030101010101" pitchFamily="2" charset="-122"/>
              </a:rPr>
              <a:t>2</a:t>
            </a:r>
            <a:r>
              <a:rPr lang="zh-CN" altLang="en-US" sz="2000" b="1" dirty="0">
                <a:latin typeface="等线" panose="02010600030101010101" pitchFamily="2" charset="-122"/>
              </a:rPr>
              <a:t>次样品分析结果与石脑油组分偏差较大现象，经分析判断为</a:t>
            </a:r>
            <a:r>
              <a:rPr lang="en-US" altLang="zh-CN" sz="2000" b="1" dirty="0">
                <a:latin typeface="等线" panose="02010600030101010101" pitchFamily="2" charset="-122"/>
              </a:rPr>
              <a:t>1030-</a:t>
            </a:r>
            <a:r>
              <a:rPr lang="zh-CN" altLang="en-US" sz="2000" b="1" dirty="0">
                <a:latin typeface="等线" panose="02010600030101010101" pitchFamily="2" charset="-122"/>
              </a:rPr>
              <a:t>轻烃技改流程中轻烃窜入</a:t>
            </a:r>
            <a:r>
              <a:rPr lang="en-US" altLang="zh-CN" sz="2000" b="1" dirty="0">
                <a:latin typeface="等线" panose="02010600030101010101" pitchFamily="2" charset="-122"/>
              </a:rPr>
              <a:t>1020-SC20402</a:t>
            </a:r>
            <a:r>
              <a:rPr lang="zh-CN" altLang="en-US" sz="2000" b="1" dirty="0">
                <a:latin typeface="等线" panose="02010600030101010101" pitchFamily="2" charset="-122"/>
              </a:rPr>
              <a:t>取样点导致，为避免再次出现，已下发工艺指令将</a:t>
            </a:r>
            <a:r>
              <a:rPr lang="en-US" altLang="zh-CN" sz="2000" b="1" dirty="0">
                <a:latin typeface="等线" panose="02010600030101010101" pitchFamily="2" charset="-122"/>
              </a:rPr>
              <a:t>1020-</a:t>
            </a:r>
            <a:r>
              <a:rPr lang="zh-CN" altLang="en-US" sz="2000" b="1" dirty="0">
                <a:latin typeface="等线" panose="02010600030101010101" pitchFamily="2" charset="-122"/>
              </a:rPr>
              <a:t>石脑油取样点改至</a:t>
            </a:r>
            <a:r>
              <a:rPr lang="en-US" altLang="zh-CN" sz="2000" b="1" dirty="0">
                <a:latin typeface="等线" panose="02010600030101010101" pitchFamily="2" charset="-122"/>
              </a:rPr>
              <a:t>1020-SC20301</a:t>
            </a:r>
            <a:r>
              <a:rPr lang="zh-CN" altLang="en-US" sz="2000" b="1" dirty="0">
                <a:latin typeface="等线" panose="02010600030101010101" pitchFamily="2" charset="-122"/>
              </a:rPr>
              <a:t>。</a:t>
            </a:r>
            <a:endParaRPr lang="zh-CN" altLang="en-US" sz="1400" dirty="0">
              <a:latin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56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41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95" y="-1"/>
            <a:ext cx="12190413" cy="66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07099" y="-114494"/>
            <a:ext cx="1088480" cy="89120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494387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/>
          <p:cNvSpPr txBox="1"/>
          <p:nvPr/>
        </p:nvSpPr>
        <p:spPr>
          <a:xfrm>
            <a:off x="5159896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00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0"/>
          <p:cNvSpPr txBox="1"/>
          <p:nvPr/>
        </p:nvSpPr>
        <p:spPr>
          <a:xfrm>
            <a:off x="6816080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256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/>
          <p:nvPr/>
        </p:nvSpPr>
        <p:spPr>
          <a:xfrm>
            <a:off x="8491392" y="116632"/>
            <a:ext cx="246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日周月检效果评价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949375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"/>
          <p:cNvSpPr txBox="1"/>
          <p:nvPr/>
        </p:nvSpPr>
        <p:spPr>
          <a:xfrm>
            <a:off x="280504" y="39529"/>
            <a:ext cx="1980219" cy="7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HENGYI</a:t>
            </a: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炼油二部</a:t>
            </a:r>
            <a:endParaRPr lang="zh-CN" altLang="en-US" sz="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832" y="1094661"/>
            <a:ext cx="71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2.2 </a:t>
            </a:r>
            <a:r>
              <a:rPr lang="zh-CN" altLang="en-US" b="1" dirty="0"/>
              <a:t>工艺指标管理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3942" y="1587655"/>
            <a:ext cx="6360182" cy="512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月工艺指标提问抽查考核共</a:t>
            </a:r>
            <a:r>
              <a:rPr lang="en-US" altLang="zh-CN" sz="2000" b="1" dirty="0">
                <a:latin typeface="等线" panose="02010600030101010101" pitchFamily="2" charset="-122"/>
              </a:rPr>
              <a:t>19</a:t>
            </a:r>
            <a:r>
              <a:rPr lang="zh-CN" altLang="en-US" sz="2000" b="1" dirty="0">
                <a:latin typeface="等线" panose="02010600030101010101" pitchFamily="2" charset="-122"/>
              </a:rPr>
              <a:t>项，本月提问抽查</a:t>
            </a:r>
            <a:r>
              <a:rPr lang="en-US" altLang="zh-CN" sz="2000" b="1" dirty="0">
                <a:latin typeface="等线" panose="02010600030101010101" pitchFamily="2" charset="-122"/>
              </a:rPr>
              <a:t>53</a:t>
            </a:r>
            <a:r>
              <a:rPr lang="zh-CN" altLang="en-US" sz="2000" b="1" dirty="0">
                <a:latin typeface="等线" panose="02010600030101010101" pitchFamily="2" charset="-122"/>
              </a:rPr>
              <a:t>次（文莱员工</a:t>
            </a:r>
            <a:r>
              <a:rPr lang="en-US" altLang="zh-CN" sz="2000" b="1" dirty="0">
                <a:solidFill>
                  <a:schemeClr val="accent1"/>
                </a:solidFill>
                <a:latin typeface="等线" panose="02010600030101010101" pitchFamily="2" charset="-122"/>
              </a:rPr>
              <a:t>16</a:t>
            </a:r>
            <a:r>
              <a:rPr lang="zh-CN" altLang="en-US" sz="2000" b="1" dirty="0">
                <a:latin typeface="等线" panose="02010600030101010101" pitchFamily="2" charset="-122"/>
              </a:rPr>
              <a:t>次、中方员工</a:t>
            </a:r>
            <a:r>
              <a:rPr lang="en-US" altLang="zh-CN" sz="2000" b="1" dirty="0">
                <a:latin typeface="等线" panose="02010600030101010101" pitchFamily="2" charset="-122"/>
              </a:rPr>
              <a:t>37</a:t>
            </a:r>
            <a:r>
              <a:rPr lang="zh-CN" altLang="en-US" sz="2000" b="1" dirty="0">
                <a:latin typeface="等线" panose="02010600030101010101" pitchFamily="2" charset="-122"/>
              </a:rPr>
              <a:t>次），文莱员工考核</a:t>
            </a:r>
            <a:r>
              <a:rPr lang="en-US" altLang="zh-CN" sz="2000" b="1" dirty="0">
                <a:solidFill>
                  <a:schemeClr val="accent1"/>
                </a:solidFill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次，中方员工考核</a:t>
            </a:r>
            <a:r>
              <a:rPr lang="en-US" altLang="zh-CN" sz="2000" b="1" dirty="0">
                <a:latin typeface="等线" panose="02010600030101010101" pitchFamily="2" charset="-122"/>
              </a:rPr>
              <a:t>11</a:t>
            </a:r>
            <a:r>
              <a:rPr lang="zh-CN" altLang="en-US" sz="2000" b="1" dirty="0">
                <a:latin typeface="等线" panose="02010600030101010101" pitchFamily="2" charset="-122"/>
              </a:rPr>
              <a:t>次。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1</a:t>
            </a:r>
            <a:r>
              <a:rPr lang="zh-CN" altLang="en-US" sz="2000" b="1" dirty="0">
                <a:latin typeface="等线" panose="02010600030101010101" pitchFamily="2" charset="-122"/>
              </a:rPr>
              <a:t>）一班抽查</a:t>
            </a: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次，文莱员工考核率</a:t>
            </a:r>
            <a:r>
              <a:rPr lang="en-US" altLang="zh-CN" sz="2000" b="1" dirty="0">
                <a:latin typeface="等线" panose="02010600030101010101" pitchFamily="2" charset="-122"/>
              </a:rPr>
              <a:t>66.7%</a:t>
            </a:r>
            <a:r>
              <a:rPr lang="zh-CN" altLang="en-US" sz="2000" b="1" dirty="0">
                <a:latin typeface="等线" panose="02010600030101010101" pitchFamily="2" charset="-122"/>
              </a:rPr>
              <a:t>、中方员工考核率</a:t>
            </a:r>
            <a:r>
              <a:rPr lang="en-US" altLang="zh-CN" sz="2000" b="1" dirty="0">
                <a:latin typeface="等线" panose="02010600030101010101" pitchFamily="2" charset="-122"/>
              </a:rPr>
              <a:t>0%</a:t>
            </a:r>
            <a:r>
              <a:rPr lang="zh-CN" altLang="en-US" sz="2000" b="1" dirty="0">
                <a:latin typeface="等线" panose="02010600030101010101" pitchFamily="2" charset="-122"/>
              </a:rPr>
              <a:t>；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2</a:t>
            </a:r>
            <a:r>
              <a:rPr lang="zh-CN" altLang="en-US" sz="2000" b="1" dirty="0">
                <a:latin typeface="等线" panose="02010600030101010101" pitchFamily="2" charset="-122"/>
              </a:rPr>
              <a:t>）二班抽查</a:t>
            </a:r>
            <a:r>
              <a:rPr lang="en-US" altLang="zh-CN" sz="2000" b="1" dirty="0">
                <a:latin typeface="等线" panose="02010600030101010101" pitchFamily="2" charset="-122"/>
              </a:rPr>
              <a:t>12</a:t>
            </a:r>
            <a:r>
              <a:rPr lang="zh-CN" altLang="en-US" sz="2000" b="1" dirty="0">
                <a:latin typeface="等线" panose="02010600030101010101" pitchFamily="2" charset="-122"/>
              </a:rPr>
              <a:t>次，文莱员工考核率</a:t>
            </a:r>
            <a:r>
              <a:rPr lang="en-US" altLang="zh-CN" sz="2000" b="1" dirty="0">
                <a:latin typeface="等线" panose="02010600030101010101" pitchFamily="2" charset="-122"/>
              </a:rPr>
              <a:t>75%</a:t>
            </a:r>
            <a:r>
              <a:rPr lang="zh-CN" altLang="en-US" sz="2000" b="1" dirty="0">
                <a:latin typeface="等线" panose="02010600030101010101" pitchFamily="2" charset="-122"/>
              </a:rPr>
              <a:t>、中方员工考核率</a:t>
            </a:r>
            <a:r>
              <a:rPr lang="en-US" altLang="zh-CN" sz="2000" b="1" dirty="0">
                <a:latin typeface="等线" panose="02010600030101010101" pitchFamily="2" charset="-122"/>
              </a:rPr>
              <a:t>37.5%</a:t>
            </a:r>
            <a:r>
              <a:rPr lang="zh-CN" altLang="en-US" sz="2000" b="1" dirty="0">
                <a:latin typeface="等线" panose="02010600030101010101" pitchFamily="2" charset="-122"/>
              </a:rPr>
              <a:t>；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3</a:t>
            </a:r>
            <a:r>
              <a:rPr lang="zh-CN" altLang="en-US" sz="2000" b="1" dirty="0">
                <a:latin typeface="等线" panose="02010600030101010101" pitchFamily="2" charset="-122"/>
              </a:rPr>
              <a:t>）三班抽查</a:t>
            </a:r>
            <a:r>
              <a:rPr lang="en-US" altLang="zh-CN" sz="2000" b="1" dirty="0">
                <a:latin typeface="等线" panose="02010600030101010101" pitchFamily="2" charset="-122"/>
              </a:rPr>
              <a:t>18</a:t>
            </a:r>
            <a:r>
              <a:rPr lang="zh-CN" altLang="en-US" sz="2000" b="1" dirty="0">
                <a:latin typeface="等线" panose="02010600030101010101" pitchFamily="2" charset="-122"/>
              </a:rPr>
              <a:t>次，文莱员工考核率</a:t>
            </a:r>
            <a:r>
              <a:rPr lang="en-US" altLang="zh-CN" sz="2000" b="1" dirty="0">
                <a:latin typeface="等线" panose="02010600030101010101" pitchFamily="2" charset="-122"/>
              </a:rPr>
              <a:t>0%</a:t>
            </a:r>
            <a:r>
              <a:rPr lang="zh-CN" altLang="en-US" sz="2000" b="1" dirty="0">
                <a:latin typeface="等线" panose="02010600030101010101" pitchFamily="2" charset="-122"/>
              </a:rPr>
              <a:t>、中方员工考核率</a:t>
            </a:r>
            <a:r>
              <a:rPr lang="en-US" altLang="zh-CN" sz="2000" b="1" dirty="0">
                <a:latin typeface="等线" panose="02010600030101010101" pitchFamily="2" charset="-122"/>
              </a:rPr>
              <a:t>25%</a:t>
            </a:r>
            <a:r>
              <a:rPr lang="zh-CN" altLang="en-US" sz="2000" b="1" dirty="0">
                <a:latin typeface="等线" panose="02010600030101010101" pitchFamily="2" charset="-122"/>
              </a:rPr>
              <a:t>；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4</a:t>
            </a:r>
            <a:r>
              <a:rPr lang="zh-CN" altLang="en-US" sz="2000" b="1" dirty="0">
                <a:latin typeface="等线" panose="02010600030101010101" pitchFamily="2" charset="-122"/>
              </a:rPr>
              <a:t>）四班抽查</a:t>
            </a:r>
            <a:r>
              <a:rPr lang="en-US" altLang="zh-CN" sz="2000" b="1" dirty="0">
                <a:latin typeface="等线" panose="02010600030101010101" pitchFamily="2" charset="-122"/>
              </a:rPr>
              <a:t>15</a:t>
            </a:r>
            <a:r>
              <a:rPr lang="zh-CN" altLang="en-US" sz="2000" b="1" dirty="0">
                <a:latin typeface="等线" panose="02010600030101010101" pitchFamily="2" charset="-122"/>
              </a:rPr>
              <a:t>次，文莱员工考核率</a:t>
            </a:r>
            <a:r>
              <a:rPr lang="en-US" altLang="zh-CN" sz="2000" b="1" dirty="0">
                <a:latin typeface="等线" panose="02010600030101010101" pitchFamily="2" charset="-122"/>
              </a:rPr>
              <a:t>100%</a:t>
            </a:r>
            <a:r>
              <a:rPr lang="zh-CN" altLang="en-US" sz="2000" b="1" dirty="0">
                <a:latin typeface="等线" panose="02010600030101010101" pitchFamily="2" charset="-122"/>
              </a:rPr>
              <a:t>、中方员工考核率</a:t>
            </a:r>
            <a:r>
              <a:rPr lang="en-US" altLang="zh-CN" sz="2000" b="1" dirty="0">
                <a:latin typeface="等线" panose="02010600030101010101" pitchFamily="2" charset="-122"/>
              </a:rPr>
              <a:t>41.7%</a:t>
            </a:r>
            <a:r>
              <a:rPr lang="zh-CN" altLang="en-US" sz="2000" b="1" dirty="0">
                <a:latin typeface="等线" panose="02010600030101010101" pitchFamily="2" charset="-122"/>
              </a:rPr>
              <a:t>。</a:t>
            </a:r>
          </a:p>
        </p:txBody>
      </p:sp>
      <p:graphicFrame>
        <p:nvGraphicFramePr>
          <p:cNvPr id="22" name="图表 5">
            <a:extLst>
              <a:ext uri="{FF2B5EF4-FFF2-40B4-BE49-F238E27FC236}">
                <a16:creationId xmlns:a16="http://schemas.microsoft.com/office/drawing/2014/main" id="{8BF03478-DC70-4DAA-85DF-D89DBEB28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935174"/>
              </p:ext>
            </p:extLst>
          </p:nvPr>
        </p:nvGraphicFramePr>
        <p:xfrm>
          <a:off x="6686070" y="1634790"/>
          <a:ext cx="5198939" cy="488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56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32101"/>
            <a:ext cx="1219041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95" y="-1"/>
            <a:ext cx="12190413" cy="66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07099" y="-114494"/>
            <a:ext cx="1088480" cy="89120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494387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/>
          <p:cNvSpPr txBox="1"/>
          <p:nvPr/>
        </p:nvSpPr>
        <p:spPr>
          <a:xfrm>
            <a:off x="5159896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00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0"/>
          <p:cNvSpPr txBox="1"/>
          <p:nvPr/>
        </p:nvSpPr>
        <p:spPr>
          <a:xfrm>
            <a:off x="6816080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256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/>
          <p:nvPr/>
        </p:nvSpPr>
        <p:spPr>
          <a:xfrm>
            <a:off x="8491392" y="116632"/>
            <a:ext cx="240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日周月检效果评价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958804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"/>
          <p:cNvSpPr txBox="1"/>
          <p:nvPr/>
        </p:nvSpPr>
        <p:spPr>
          <a:xfrm>
            <a:off x="280504" y="39529"/>
            <a:ext cx="1980219" cy="7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HENGYI</a:t>
            </a: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炼油二部</a:t>
            </a:r>
            <a:endParaRPr lang="zh-CN" altLang="en-US" sz="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832" y="1094661"/>
            <a:ext cx="71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2.3 </a:t>
            </a:r>
            <a:r>
              <a:rPr lang="zh-CN" altLang="en-US" b="1" dirty="0"/>
              <a:t>巡回检查管理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78424" y="1354807"/>
            <a:ext cx="5791211" cy="4662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月巡检问题共</a:t>
            </a:r>
            <a:r>
              <a:rPr lang="en-US" altLang="zh-CN" sz="2000" b="1" dirty="0">
                <a:latin typeface="等线" panose="02010600030101010101" pitchFamily="2" charset="-122"/>
              </a:rPr>
              <a:t>5</a:t>
            </a:r>
            <a:r>
              <a:rPr lang="zh-CN" altLang="en-US" sz="2000" b="1" dirty="0">
                <a:latin typeface="等线" panose="02010600030101010101" pitchFamily="2" charset="-122"/>
              </a:rPr>
              <a:t>项，均列入了考核。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1</a:t>
            </a:r>
            <a:r>
              <a:rPr lang="zh-CN" altLang="en-US" sz="2000" b="1" dirty="0">
                <a:latin typeface="等线" panose="02010600030101010101" pitchFamily="2" charset="-122"/>
              </a:rPr>
              <a:t>）出现</a:t>
            </a:r>
            <a:r>
              <a:rPr lang="en-US" altLang="zh-CN" sz="2000" b="1" dirty="0">
                <a:latin typeface="等线" panose="02010600030101010101" pitchFamily="2" charset="-122"/>
              </a:rPr>
              <a:t>1</a:t>
            </a:r>
            <a:r>
              <a:rPr lang="zh-CN" altLang="en-US" sz="2000" b="1" dirty="0">
                <a:latin typeface="等线" panose="02010600030101010101" pitchFamily="2" charset="-122"/>
              </a:rPr>
              <a:t>次外操巡检漏检，为低分脱硫区站点漏检。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2</a:t>
            </a:r>
            <a:r>
              <a:rPr lang="zh-CN" altLang="en-US" sz="2000" b="1" dirty="0">
                <a:latin typeface="等线" panose="02010600030101010101" pitchFamily="2" charset="-122"/>
              </a:rPr>
              <a:t>）</a:t>
            </a: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</a:t>
            </a:r>
            <a:r>
              <a:rPr lang="en-US" altLang="zh-CN" sz="2000" b="1" dirty="0">
                <a:latin typeface="等线" panose="02010600030101010101" pitchFamily="2" charset="-122"/>
              </a:rPr>
              <a:t>6</a:t>
            </a:r>
            <a:r>
              <a:rPr lang="zh-CN" altLang="en-US" sz="2000" b="1" dirty="0">
                <a:latin typeface="等线" panose="02010600030101010101" pitchFamily="2" charset="-122"/>
              </a:rPr>
              <a:t>日 柴油缓蚀剂泵</a:t>
            </a:r>
            <a:r>
              <a:rPr lang="en-US" altLang="zh-CN" sz="2000" b="1" dirty="0">
                <a:latin typeface="等线" panose="02010600030101010101" pitchFamily="2" charset="-122"/>
              </a:rPr>
              <a:t>P-208</a:t>
            </a:r>
            <a:r>
              <a:rPr lang="zh-CN" altLang="en-US" sz="2000" b="1" dirty="0">
                <a:latin typeface="等线" panose="02010600030101010101" pitchFamily="2" charset="-122"/>
              </a:rPr>
              <a:t>入口标定柱漏，班组巡检未发现。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3</a:t>
            </a:r>
            <a:r>
              <a:rPr lang="zh-CN" altLang="en-US" sz="2000" b="1" dirty="0">
                <a:latin typeface="等线" panose="02010600030101010101" pitchFamily="2" charset="-122"/>
              </a:rPr>
              <a:t>）</a:t>
            </a: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</a:t>
            </a:r>
            <a:r>
              <a:rPr lang="en-US" altLang="zh-CN" sz="2000" b="1" dirty="0">
                <a:latin typeface="等线" panose="02010600030101010101" pitchFamily="2" charset="-122"/>
              </a:rPr>
              <a:t>27</a:t>
            </a:r>
            <a:r>
              <a:rPr lang="zh-CN" altLang="en-US" sz="2000" b="1" dirty="0">
                <a:latin typeface="等线" panose="02010600030101010101" pitchFamily="2" charset="-122"/>
              </a:rPr>
              <a:t>日，航煤加氢分馏重沸炉入口</a:t>
            </a:r>
            <a:r>
              <a:rPr lang="en-US" altLang="zh-CN" sz="2000" b="1" dirty="0">
                <a:latin typeface="等线" panose="02010600030101010101" pitchFamily="2" charset="-122"/>
              </a:rPr>
              <a:t>FV-20202</a:t>
            </a:r>
            <a:r>
              <a:rPr lang="zh-CN" altLang="en-US" sz="2000" b="1" dirty="0">
                <a:latin typeface="等线" panose="02010600030101010101" pitchFamily="2" charset="-122"/>
              </a:rPr>
              <a:t>前吹扫线的倒淋漏水，班组巡检未发现。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4</a:t>
            </a:r>
            <a:r>
              <a:rPr lang="zh-CN" altLang="en-US" sz="2000" b="1" dirty="0">
                <a:latin typeface="等线" panose="02010600030101010101" pitchFamily="2" charset="-122"/>
              </a:rPr>
              <a:t>）</a:t>
            </a: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</a:t>
            </a:r>
            <a:r>
              <a:rPr lang="en-US" altLang="zh-CN" sz="2000" b="1" dirty="0">
                <a:latin typeface="等线" panose="02010600030101010101" pitchFamily="2" charset="-122"/>
              </a:rPr>
              <a:t>27</a:t>
            </a:r>
            <a:r>
              <a:rPr lang="zh-CN" altLang="en-US" sz="2000" b="1" dirty="0">
                <a:latin typeface="等线" panose="02010600030101010101" pitchFamily="2" charset="-122"/>
              </a:rPr>
              <a:t>日，柴油</a:t>
            </a:r>
            <a:r>
              <a:rPr lang="en-US" altLang="zh-CN" sz="2000" b="1" dirty="0">
                <a:latin typeface="等线" panose="02010600030101010101" pitchFamily="2" charset="-122"/>
              </a:rPr>
              <a:t>R-101</a:t>
            </a:r>
            <a:r>
              <a:rPr lang="zh-CN" altLang="en-US" sz="2000" b="1" dirty="0">
                <a:latin typeface="等线" panose="02010600030101010101" pitchFamily="2" charset="-122"/>
              </a:rPr>
              <a:t>顶部出口法兰保温破损，铁皮吹落至二层平台，高点巡检班组和熄灯检查班组均未上报问题。</a:t>
            </a:r>
            <a:endParaRPr lang="en-US" altLang="zh-CN" sz="2000" b="1" dirty="0">
              <a:latin typeface="等线" panose="0201060003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82394E8-AABA-477A-8B0E-6DB68483F6A3}"/>
              </a:ext>
            </a:extLst>
          </p:cNvPr>
          <p:cNvSpPr txBox="1"/>
          <p:nvPr/>
        </p:nvSpPr>
        <p:spPr>
          <a:xfrm>
            <a:off x="1905344" y="5974351"/>
            <a:ext cx="2496528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45">
              <a:lnSpc>
                <a:spcPct val="125000"/>
              </a:lnSpc>
              <a:spcBef>
                <a:spcPts val="600"/>
              </a:spcBef>
            </a:pPr>
            <a:r>
              <a:rPr lang="zh-CN" altLang="en-US" b="1" dirty="0">
                <a:latin typeface="+mn-ea"/>
              </a:rPr>
              <a:t>典型问题照片</a:t>
            </a:r>
            <a:endParaRPr lang="en-US" altLang="zh-CN" b="1" dirty="0">
              <a:latin typeface="+mn-ea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0DAD0D50-82A0-4B92-9FB9-1269630FE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673" y="3822407"/>
            <a:ext cx="2687199" cy="201539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61E0E14-6BA1-4D81-8C4D-BADAE509F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9" y="1670463"/>
            <a:ext cx="2687199" cy="201539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B0EBB96-0774-4446-AB16-2EBD8BF1AF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732" y="1670463"/>
            <a:ext cx="2687199" cy="20153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56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32101"/>
            <a:ext cx="1219041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95" y="-1"/>
            <a:ext cx="12190413" cy="66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07099" y="-114494"/>
            <a:ext cx="1088480" cy="89120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494387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/>
          <p:cNvSpPr txBox="1"/>
          <p:nvPr/>
        </p:nvSpPr>
        <p:spPr>
          <a:xfrm>
            <a:off x="5159896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00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0"/>
          <p:cNvSpPr txBox="1"/>
          <p:nvPr/>
        </p:nvSpPr>
        <p:spPr>
          <a:xfrm>
            <a:off x="6816080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256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/>
          <p:nvPr/>
        </p:nvSpPr>
        <p:spPr>
          <a:xfrm>
            <a:off x="8491392" y="116632"/>
            <a:ext cx="2405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日周月检效果评价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958804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"/>
          <p:cNvSpPr txBox="1"/>
          <p:nvPr/>
        </p:nvSpPr>
        <p:spPr>
          <a:xfrm>
            <a:off x="280504" y="39529"/>
            <a:ext cx="1980219" cy="7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HENGYI</a:t>
            </a: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炼油二部</a:t>
            </a:r>
            <a:endParaRPr lang="zh-CN" altLang="en-US" sz="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832" y="1094661"/>
            <a:ext cx="71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2.4 </a:t>
            </a:r>
            <a:r>
              <a:rPr lang="zh-CN" altLang="en-US" b="1" dirty="0"/>
              <a:t>现场规格化管理和盲板管理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595786" y="1789703"/>
            <a:ext cx="5791211" cy="968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</a:rPr>
              <a:t>1. 8</a:t>
            </a:r>
            <a:r>
              <a:rPr lang="zh-CN" altLang="en-US" sz="2000" b="1" dirty="0">
                <a:latin typeface="等线" panose="02010600030101010101" pitchFamily="2" charset="-122"/>
              </a:rPr>
              <a:t>月现场规格问题共</a:t>
            </a:r>
            <a:r>
              <a:rPr lang="en-US" altLang="zh-CN" sz="2000" b="1" dirty="0">
                <a:latin typeface="等线" panose="02010600030101010101" pitchFamily="2" charset="-122"/>
              </a:rPr>
              <a:t>12</a:t>
            </a:r>
            <a:r>
              <a:rPr lang="zh-CN" altLang="en-US" sz="2000" b="1" dirty="0">
                <a:latin typeface="等线" panose="02010600030101010101" pitchFamily="2" charset="-122"/>
              </a:rPr>
              <a:t>项，考核</a:t>
            </a:r>
            <a:r>
              <a:rPr lang="en-US" altLang="zh-CN" sz="2000" b="1" dirty="0">
                <a:latin typeface="等线" panose="02010600030101010101" pitchFamily="2" charset="-122"/>
              </a:rPr>
              <a:t>2</a:t>
            </a:r>
            <a:r>
              <a:rPr lang="zh-CN" altLang="en-US" sz="2000" b="1" dirty="0">
                <a:latin typeface="等线" panose="02010600030101010101" pitchFamily="2" charset="-122"/>
              </a:rPr>
              <a:t>项，提醒整改</a:t>
            </a:r>
            <a:r>
              <a:rPr lang="en-US" altLang="zh-CN" sz="2000" b="1" dirty="0">
                <a:latin typeface="等线" panose="02010600030101010101" pitchFamily="2" charset="-122"/>
              </a:rPr>
              <a:t>3</a:t>
            </a:r>
            <a:r>
              <a:rPr lang="zh-CN" altLang="en-US" sz="2000" b="1" dirty="0">
                <a:latin typeface="等线" panose="02010600030101010101" pitchFamily="2" charset="-122"/>
              </a:rPr>
              <a:t>项，其余</a:t>
            </a:r>
            <a:r>
              <a:rPr lang="en-US" altLang="zh-CN" sz="2000" b="1" dirty="0">
                <a:latin typeface="等线" panose="02010600030101010101" pitchFamily="2" charset="-122"/>
              </a:rPr>
              <a:t>7</a:t>
            </a:r>
            <a:r>
              <a:rPr lang="zh-CN" altLang="en-US" sz="2000" b="1" dirty="0">
                <a:latin typeface="等线" panose="02010600030101010101" pitchFamily="2" charset="-122"/>
              </a:rPr>
              <a:t>项问题由专业负责联系整改。</a:t>
            </a:r>
            <a:endParaRPr lang="en-US" altLang="zh-CN" sz="2000" b="1" dirty="0">
              <a:latin typeface="等线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859426" y="6072748"/>
            <a:ext cx="2496528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45">
              <a:lnSpc>
                <a:spcPct val="125000"/>
              </a:lnSpc>
              <a:spcBef>
                <a:spcPts val="600"/>
              </a:spcBef>
            </a:pPr>
            <a:r>
              <a:rPr lang="zh-CN" altLang="en-US" b="1" dirty="0">
                <a:latin typeface="+mn-ea"/>
              </a:rPr>
              <a:t>典型问题照片</a:t>
            </a:r>
            <a:endParaRPr lang="en-US" altLang="zh-CN" b="1" dirty="0">
              <a:latin typeface="+mn-ea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0947CFB5-D32A-49FE-AB94-1D4FA5B3CD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" y="1949442"/>
            <a:ext cx="2269625" cy="170221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9522714-B599-40F4-9B90-15B945BAABCD}"/>
              </a:ext>
            </a:extLst>
          </p:cNvPr>
          <p:cNvSpPr/>
          <p:nvPr/>
        </p:nvSpPr>
        <p:spPr>
          <a:xfrm>
            <a:off x="5701052" y="4075127"/>
            <a:ext cx="5791211" cy="968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</a:rPr>
              <a:t>2. 8</a:t>
            </a:r>
            <a:r>
              <a:rPr lang="zh-CN" altLang="en-US" sz="2000" b="1" dirty="0">
                <a:latin typeface="等线" panose="02010600030101010101" pitchFamily="2" charset="-122"/>
              </a:rPr>
              <a:t>月现场盲板问题</a:t>
            </a:r>
            <a:r>
              <a:rPr lang="en-US" altLang="zh-CN" sz="2000" b="1" dirty="0">
                <a:latin typeface="等线" panose="02010600030101010101" pitchFamily="2" charset="-122"/>
              </a:rPr>
              <a:t>2</a:t>
            </a:r>
            <a:r>
              <a:rPr lang="zh-CN" altLang="en-US" sz="2000" b="1" dirty="0">
                <a:latin typeface="等线" panose="02010600030101010101" pitchFamily="2" charset="-122"/>
              </a:rPr>
              <a:t>项，均为二班包干区域盲板牌缺失（共三处），为二班个性问题。</a:t>
            </a:r>
            <a:endParaRPr lang="en-US" altLang="zh-CN" sz="2000" b="1" dirty="0">
              <a:latin typeface="等线" panose="02010600030101010101" pitchFamily="2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0CD7BD77-6010-4313-939B-E63490E3C4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02" y="4080648"/>
            <a:ext cx="2303360" cy="172752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ABC1D6D0-AD55-48D8-9F7E-BE30EBCA44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99" y="1949442"/>
            <a:ext cx="2269625" cy="170221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2CC2251-C815-4701-9A7A-179F157B950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099" y="4075127"/>
            <a:ext cx="2303360" cy="172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未56题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8" y="-1"/>
            <a:ext cx="12190413" cy="688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795" y="-1"/>
            <a:ext cx="12190413" cy="662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95300" dist="381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707099" y="-114494"/>
            <a:ext cx="1088480" cy="891205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4943872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8"/>
          <p:cNvSpPr txBox="1"/>
          <p:nvPr/>
        </p:nvSpPr>
        <p:spPr>
          <a:xfrm>
            <a:off x="5159896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基本情况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6600056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0"/>
          <p:cNvSpPr txBox="1"/>
          <p:nvPr/>
        </p:nvSpPr>
        <p:spPr>
          <a:xfrm>
            <a:off x="6816080" y="116632"/>
            <a:ext cx="1637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热点问题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256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2"/>
          <p:cNvSpPr txBox="1"/>
          <p:nvPr/>
        </p:nvSpPr>
        <p:spPr>
          <a:xfrm>
            <a:off x="8491391" y="116632"/>
            <a:ext cx="2443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日周月检效果评价</a:t>
            </a:r>
            <a:endParaRPr lang="en-US" altLang="zh-CN" sz="2000" b="1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10902240" y="14039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标题 4"/>
          <p:cNvSpPr txBox="1"/>
          <p:nvPr/>
        </p:nvSpPr>
        <p:spPr>
          <a:xfrm>
            <a:off x="280504" y="39529"/>
            <a:ext cx="1980219" cy="78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HENGYI</a:t>
            </a: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炼油二部</a:t>
            </a:r>
            <a:endParaRPr lang="zh-CN" altLang="en-US" sz="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05832" y="1094661"/>
            <a:ext cx="7177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2.5 </a:t>
            </a:r>
            <a:r>
              <a:rPr lang="zh-CN" altLang="en-US" b="1" dirty="0"/>
              <a:t>专项问题检查：取样器检查</a:t>
            </a:r>
            <a:endParaRPr lang="zh-CN" altLang="en-US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78424" y="1399917"/>
            <a:ext cx="5791211" cy="512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sz="2000" b="1" dirty="0">
                <a:latin typeface="等线" panose="02010600030101010101" pitchFamily="2" charset="-122"/>
              </a:rPr>
              <a:t>8</a:t>
            </a:r>
            <a:r>
              <a:rPr lang="zh-CN" altLang="en-US" sz="2000" b="1" dirty="0">
                <a:latin typeface="等线" panose="02010600030101010101" pitchFamily="2" charset="-122"/>
              </a:rPr>
              <a:t>月</a:t>
            </a:r>
            <a:r>
              <a:rPr lang="en-US" altLang="zh-CN" sz="2000" b="1" dirty="0">
                <a:latin typeface="等线" panose="02010600030101010101" pitchFamily="2" charset="-122"/>
              </a:rPr>
              <a:t>18</a:t>
            </a:r>
            <a:r>
              <a:rPr lang="zh-CN" altLang="en-US" sz="2000" b="1" dirty="0">
                <a:latin typeface="等线" panose="02010600030101010101" pitchFamily="2" charset="-122"/>
              </a:rPr>
              <a:t>日对装置取样器进行了专项检查。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现场检查发现</a:t>
            </a:r>
            <a:r>
              <a:rPr lang="en-US" altLang="zh-CN" sz="2000" b="1" dirty="0">
                <a:latin typeface="等线" panose="02010600030101010101" pitchFamily="2" charset="-122"/>
              </a:rPr>
              <a:t>5</a:t>
            </a:r>
            <a:r>
              <a:rPr lang="zh-CN" altLang="en-US" sz="2000" b="1" dirty="0">
                <a:latin typeface="等线" panose="02010600030101010101" pitchFamily="2" charset="-122"/>
              </a:rPr>
              <a:t>项问题：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1</a:t>
            </a:r>
            <a:r>
              <a:rPr lang="zh-CN" altLang="en-US" sz="2000" b="1" dirty="0">
                <a:latin typeface="等线" panose="02010600030101010101" pitchFamily="2" charset="-122"/>
              </a:rPr>
              <a:t>）</a:t>
            </a:r>
            <a:r>
              <a:rPr lang="en-US" altLang="zh-CN" sz="2000" b="1" dirty="0">
                <a:latin typeface="等线" panose="02010600030101010101" pitchFamily="2" charset="-122"/>
              </a:rPr>
              <a:t>1020-SC20402</a:t>
            </a:r>
            <a:r>
              <a:rPr lang="zh-CN" altLang="en-US" sz="2000" b="1" dirty="0">
                <a:latin typeface="等线" panose="02010600030101010101" pitchFamily="2" charset="-122"/>
              </a:rPr>
              <a:t>、</a:t>
            </a:r>
            <a:r>
              <a:rPr lang="en-US" altLang="zh-CN" sz="2000" b="1" dirty="0">
                <a:latin typeface="等线" panose="02010600030101010101" pitchFamily="2" charset="-122"/>
              </a:rPr>
              <a:t>SC-10103</a:t>
            </a:r>
            <a:r>
              <a:rPr lang="zh-CN" altLang="en-US" sz="2000" b="1" dirty="0">
                <a:latin typeface="等线" panose="02010600030101010101" pitchFamily="2" charset="-122"/>
              </a:rPr>
              <a:t>压力表超量程打翻。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2</a:t>
            </a:r>
            <a:r>
              <a:rPr lang="zh-CN" altLang="en-US" sz="2000" b="1" dirty="0">
                <a:latin typeface="等线" panose="02010600030101010101" pitchFamily="2" charset="-122"/>
              </a:rPr>
              <a:t>）</a:t>
            </a:r>
            <a:r>
              <a:rPr lang="en-US" altLang="zh-CN" sz="2000" b="1" dirty="0">
                <a:latin typeface="等线" panose="02010600030101010101" pitchFamily="2" charset="-122"/>
              </a:rPr>
              <a:t>1020-SC11101</a:t>
            </a:r>
            <a:r>
              <a:rPr lang="zh-CN" altLang="en-US" sz="2000" b="1" dirty="0">
                <a:latin typeface="等线" panose="02010600030101010101" pitchFamily="2" charset="-122"/>
              </a:rPr>
              <a:t>压力表进水。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3</a:t>
            </a:r>
            <a:r>
              <a:rPr lang="zh-CN" altLang="en-US" sz="2000" b="1" dirty="0">
                <a:latin typeface="等线" panose="02010600030101010101" pitchFamily="2" charset="-122"/>
              </a:rPr>
              <a:t>）</a:t>
            </a:r>
            <a:r>
              <a:rPr lang="en-US" altLang="zh-CN" sz="2000" b="1" dirty="0">
                <a:latin typeface="等线" panose="02010600030101010101" pitchFamily="2" charset="-122"/>
              </a:rPr>
              <a:t>1020-SC20401</a:t>
            </a:r>
            <a:r>
              <a:rPr lang="zh-CN" altLang="en-US" sz="2000" b="1" dirty="0">
                <a:latin typeface="等线" panose="02010600030101010101" pitchFamily="2" charset="-122"/>
              </a:rPr>
              <a:t>回样阀柄损坏。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（</a:t>
            </a:r>
            <a:r>
              <a:rPr lang="en-US" altLang="zh-CN" sz="2000" b="1" dirty="0">
                <a:latin typeface="等线" panose="02010600030101010101" pitchFamily="2" charset="-122"/>
              </a:rPr>
              <a:t>4</a:t>
            </a:r>
            <a:r>
              <a:rPr lang="zh-CN" altLang="en-US" sz="2000" b="1" dirty="0">
                <a:latin typeface="等线" panose="02010600030101010101" pitchFamily="2" charset="-122"/>
              </a:rPr>
              <a:t>）</a:t>
            </a:r>
            <a:r>
              <a:rPr lang="en-US" altLang="zh-CN" sz="2000" b="1" dirty="0">
                <a:latin typeface="等线" panose="02010600030101010101" pitchFamily="2" charset="-122"/>
              </a:rPr>
              <a:t>1030-SC30101</a:t>
            </a:r>
            <a:r>
              <a:rPr lang="zh-CN" altLang="en-US" sz="2000" b="1" dirty="0">
                <a:latin typeface="等线" panose="02010600030101010101" pitchFamily="2" charset="-122"/>
              </a:rPr>
              <a:t>回样至低压放空二道阀位置放置在高空，且紧贴上部平台楼板，无法操作和查看阀门状态。</a:t>
            </a:r>
            <a:endParaRPr lang="en-US" altLang="zh-CN" sz="2000" b="1" dirty="0">
              <a:latin typeface="等线" panose="02010600030101010101" pitchFamily="2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b="1" dirty="0">
                <a:latin typeface="等线" panose="02010600030101010101" pitchFamily="2" charset="-122"/>
              </a:rPr>
              <a:t>其中（</a:t>
            </a:r>
            <a:r>
              <a:rPr lang="en-US" altLang="zh-CN" sz="2000" b="1" dirty="0">
                <a:latin typeface="等线" panose="02010600030101010101" pitchFamily="2" charset="-122"/>
              </a:rPr>
              <a:t>3</a:t>
            </a:r>
            <a:r>
              <a:rPr lang="zh-CN" altLang="en-US" sz="2000" b="1" dirty="0">
                <a:latin typeface="等线" panose="02010600030101010101" pitchFamily="2" charset="-122"/>
              </a:rPr>
              <a:t>）已整改，（</a:t>
            </a:r>
            <a:r>
              <a:rPr lang="en-US" altLang="zh-CN" sz="2000" b="1" dirty="0">
                <a:latin typeface="等线" panose="02010600030101010101" pitchFamily="2" charset="-122"/>
              </a:rPr>
              <a:t>1</a:t>
            </a:r>
            <a:r>
              <a:rPr lang="zh-CN" altLang="en-US" sz="2000" b="1" dirty="0">
                <a:latin typeface="等线" panose="02010600030101010101" pitchFamily="2" charset="-122"/>
              </a:rPr>
              <a:t>）（</a:t>
            </a:r>
            <a:r>
              <a:rPr lang="en-US" altLang="zh-CN" sz="2000" b="1" dirty="0">
                <a:latin typeface="等线" panose="02010600030101010101" pitchFamily="2" charset="-122"/>
              </a:rPr>
              <a:t>2</a:t>
            </a:r>
            <a:r>
              <a:rPr lang="zh-CN" altLang="en-US" sz="2000" b="1" dirty="0">
                <a:latin typeface="等线" panose="02010600030101010101" pitchFamily="2" charset="-122"/>
              </a:rPr>
              <a:t>）和（</a:t>
            </a:r>
            <a:r>
              <a:rPr lang="en-US" altLang="zh-CN" sz="2000" b="1" dirty="0">
                <a:latin typeface="等线" panose="02010600030101010101" pitchFamily="2" charset="-122"/>
              </a:rPr>
              <a:t>4</a:t>
            </a:r>
            <a:r>
              <a:rPr lang="zh-CN" altLang="en-US" sz="2000" b="1" dirty="0">
                <a:latin typeface="等线" panose="02010600030101010101" pitchFamily="2" charset="-122"/>
              </a:rPr>
              <a:t>）项列入专项问题清单，择机整改。</a:t>
            </a:r>
            <a:endParaRPr lang="zh-CN" altLang="en-US" sz="1400" dirty="0">
              <a:solidFill>
                <a:srgbClr val="FF0000"/>
              </a:solidFill>
              <a:latin typeface="等线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61711" y="6298922"/>
            <a:ext cx="2496528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45">
              <a:lnSpc>
                <a:spcPct val="125000"/>
              </a:lnSpc>
              <a:spcBef>
                <a:spcPts val="600"/>
              </a:spcBef>
            </a:pPr>
            <a:r>
              <a:rPr lang="zh-CN" altLang="en-US" b="1" dirty="0">
                <a:latin typeface="+mn-ea"/>
              </a:rPr>
              <a:t>检查问题照片</a:t>
            </a:r>
            <a:endParaRPr lang="en-US" altLang="zh-CN" b="1" dirty="0"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55A0D52-DE2B-46C3-8674-C9675D53E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9" y="1730325"/>
            <a:ext cx="1597647" cy="213019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4B6711-07FF-4A3D-914D-1443C1DB3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67" y="1794882"/>
            <a:ext cx="1597647" cy="213019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87577D6-A413-4E86-AF71-36CBCB2906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8" y="4044689"/>
            <a:ext cx="1597647" cy="21301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A8FA898-2BFD-4FDC-B1AD-A0462568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667" y="4093923"/>
            <a:ext cx="1597647" cy="21312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1539</Words>
  <Application>Microsoft Office PowerPoint</Application>
  <PresentationFormat>宽屏</PresentationFormat>
  <Paragraphs>184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苗健</dc:creator>
  <cp:lastModifiedBy>苗 健</cp:lastModifiedBy>
  <cp:revision>74</cp:revision>
  <cp:lastPrinted>2020-05-04T06:33:00Z</cp:lastPrinted>
  <dcterms:created xsi:type="dcterms:W3CDTF">2020-01-02T09:02:00Z</dcterms:created>
  <dcterms:modified xsi:type="dcterms:W3CDTF">2020-09-01T15:44:18Z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