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1" r:id="rId2"/>
    <p:sldId id="320" r:id="rId3"/>
    <p:sldId id="352" r:id="rId4"/>
    <p:sldId id="356" r:id="rId5"/>
    <p:sldId id="340" r:id="rId6"/>
    <p:sldId id="341" r:id="rId7"/>
    <p:sldId id="358" r:id="rId8"/>
    <p:sldId id="281" r:id="rId9"/>
    <p:sldId id="299" r:id="rId10"/>
    <p:sldId id="343" r:id="rId11"/>
    <p:sldId id="359" r:id="rId12"/>
    <p:sldId id="26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pos="5484">
          <p15:clr>
            <a:srgbClr val="A4A3A4"/>
          </p15:clr>
        </p15:guide>
        <p15:guide id="3" pos="6697">
          <p15:clr>
            <a:srgbClr val="A4A3A4"/>
          </p15:clr>
        </p15:guide>
        <p15:guide id="4" pos="1426">
          <p15:clr>
            <a:srgbClr val="A4A3A4"/>
          </p15:clr>
        </p15:guide>
        <p15:guide id="5" pos="960">
          <p15:clr>
            <a:srgbClr val="A4A3A4"/>
          </p15:clr>
        </p15:guide>
        <p15:guide id="6" pos="5190">
          <p15:clr>
            <a:srgbClr val="A4A3A4"/>
          </p15:clr>
        </p15:guide>
        <p15:guide id="7" orient="horz" pos="1930">
          <p15:clr>
            <a:srgbClr val="A4A3A4"/>
          </p15:clr>
        </p15:guide>
        <p15:guide id="8" pos="3218">
          <p15:clr>
            <a:srgbClr val="A4A3A4"/>
          </p15:clr>
        </p15:guide>
        <p15:guide id="9" orient="horz" pos="2432">
          <p15:clr>
            <a:srgbClr val="A4A3A4"/>
          </p15:clr>
        </p15:guide>
        <p15:guide id="10" orient="horz" pos="159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30"/>
    <a:srgbClr val="FB912B"/>
    <a:srgbClr val="BC0000"/>
    <a:srgbClr val="EA7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72" y="66"/>
      </p:cViewPr>
      <p:guideLst>
        <p:guide pos="3839"/>
        <p:guide pos="5484"/>
        <p:guide pos="6697"/>
        <p:guide pos="1426"/>
        <p:guide pos="960"/>
        <p:guide pos="5190"/>
        <p:guide orient="horz" pos="1930"/>
        <p:guide pos="3218"/>
        <p:guide orient="horz" pos="2432"/>
        <p:guide orient="horz" pos="1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2T09:06:50.176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7D4E-6098-4C7C-8F27-B9FD505D8C97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E72A-0A66-4CE4-8FAB-CC1D0C2FE1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39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82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4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r="1084"/>
          <a:stretch>
            <a:fillRect/>
          </a:stretch>
        </p:blipFill>
        <p:spPr>
          <a:xfrm>
            <a:off x="0" y="20116"/>
            <a:ext cx="12192000" cy="6584288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354905" y="3822478"/>
            <a:ext cx="9392943" cy="62569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339159" y="2333626"/>
            <a:ext cx="9413024" cy="142932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1" kern="10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3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" t="10156" r="-648" b="67546"/>
          <a:stretch>
            <a:fillRect/>
          </a:stretch>
        </p:blipFill>
        <p:spPr>
          <a:xfrm>
            <a:off x="2693851" y="5834670"/>
            <a:ext cx="9498148" cy="1026146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2CBD-62A6-4AF5-95CE-81FB64163CA6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8798" y="313514"/>
            <a:ext cx="11056060" cy="6535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58798" y="1219199"/>
            <a:ext cx="11056060" cy="4885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 typeface="Wingdings 2" panose="05020102010507070707" pitchFamily="18" charset="2"/>
        <a:buChar char="f"/>
        <a:defRPr lang="zh-CN" altLang="en-US" sz="2800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357505" indent="-357505" algn="just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10&#26376;&#32771;&#26680;&#27719;&#24635;.xls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comments" Target="../comments/comment1.xm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图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2110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01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7" y="1"/>
            <a:ext cx="351948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7204"/>
          <a:stretch>
            <a:fillRect/>
          </a:stretch>
        </p:blipFill>
        <p:spPr>
          <a:xfrm>
            <a:off x="-9525" y="0"/>
            <a:ext cx="12211050" cy="41719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19050" y="4065657"/>
            <a:ext cx="12211050" cy="2010899"/>
            <a:chOff x="-19050" y="4065657"/>
            <a:chExt cx="12211050" cy="2010899"/>
          </a:xfrm>
        </p:grpSpPr>
        <p:grpSp>
          <p:nvGrpSpPr>
            <p:cNvPr id="13" name="组合 12"/>
            <p:cNvGrpSpPr/>
            <p:nvPr/>
          </p:nvGrpSpPr>
          <p:grpSpPr>
            <a:xfrm>
              <a:off x="-19050" y="4065657"/>
              <a:ext cx="12211050" cy="707886"/>
              <a:chOff x="-19050" y="4065657"/>
              <a:chExt cx="12211050" cy="70788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-19050" y="4400550"/>
                <a:ext cx="12211050" cy="76200"/>
              </a:xfrm>
              <a:prstGeom prst="rect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738214" y="4065657"/>
                <a:ext cx="6203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一</a:t>
                </a: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2762322" y="5580682"/>
              <a:ext cx="7192430" cy="76200"/>
            </a:xfrm>
            <a:prstGeom prst="rect">
              <a:avLst/>
            </a:prstGeom>
            <a:solidFill>
              <a:srgbClr val="FB9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205990" y="4876227"/>
              <a:ext cx="76847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2828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10</a:t>
              </a:r>
              <a:r>
                <a:rPr lang="zh-CN" altLang="en-US" sz="3600" dirty="0">
                  <a:solidFill>
                    <a:srgbClr val="2828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月份工艺专业日周月检情况总结</a:t>
              </a:r>
              <a:endParaRPr lang="zh-CN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4289" y="943792"/>
            <a:ext cx="10330815" cy="3803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检查总结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、通过日常的抽提问，班组对于联锁，工艺指标，应急预案的掌握能力明显提升，下个月要继续坚持，扩大联锁和应急内容抽查的范围。</a:t>
            </a:r>
            <a:endParaRPr lang="en-US" altLang="zh-CN" sz="20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、通过持续开展日周月检工作，班组对于日常管理内容更加清晰，也将部分人员对于管理要求理解不足的情况进行暴露，便于部门针对特定的管理要求进行讲解疏导。</a:t>
            </a:r>
            <a:endParaRPr lang="en-US" altLang="zh-CN" sz="20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班组巡检过程中，仍然有较多问题，一部分问题是人员巡回检查不到位，还有一些问题是检查人员的能力不足，缺乏辨识异常的能力，下个月要继续重点检查班组巡检情况，同时要求班组巡检人员，及时进行现场阐述汇报，班长，主操要做好参数对照和异常分析。</a:t>
            </a:r>
            <a:endParaRPr lang="en-US" altLang="zh-CN" sz="20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65FE49-B050-4178-9E5C-739AE4DA9B29}"/>
              </a:ext>
            </a:extLst>
          </p:cNvPr>
          <p:cNvSpPr txBox="1"/>
          <p:nvPr/>
        </p:nvSpPr>
        <p:spPr>
          <a:xfrm>
            <a:off x="694289" y="2041072"/>
            <a:ext cx="10330815" cy="148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本月考核明细：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hlinkClick r:id="rId4" action="ppaction://hlinkfile"/>
              </a:rPr>
              <a:t>10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hlinkClick r:id="rId4" action="ppaction://hlinkfile"/>
              </a:rPr>
              <a:t>月考核汇总</a:t>
            </a: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hlinkClick r:id="rId4" action="ppaction://hlinkfile"/>
              </a:rPr>
              <a:t>.xlsx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821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44773"/>
            <a:ext cx="12192000" cy="649047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0" y="3700885"/>
            <a:ext cx="12192000" cy="1882579"/>
            <a:chOff x="0" y="3719935"/>
            <a:chExt cx="12192000" cy="1882579"/>
          </a:xfrm>
        </p:grpSpPr>
        <p:sp>
          <p:nvSpPr>
            <p:cNvPr id="6" name="矩形 5"/>
            <p:cNvSpPr/>
            <p:nvPr/>
          </p:nvSpPr>
          <p:spPr>
            <a:xfrm>
              <a:off x="0" y="3719935"/>
              <a:ext cx="12192000" cy="1882579"/>
            </a:xfrm>
            <a:prstGeom prst="rect">
              <a:avLst/>
            </a:prstGeom>
            <a:solidFill>
              <a:srgbClr val="FB9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679404" y="4153392"/>
              <a:ext cx="55125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</a:rPr>
                <a:t>Thank you</a:t>
              </a:r>
              <a:endParaRPr lang="zh-CN" altLang="en-US" sz="6000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4556" y="1843314"/>
            <a:ext cx="442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08047"/>
            <a:ext cx="10803422" cy="597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sz="2400" dirty="0"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月份工艺专业继续开展日周月检管理活动，从工艺纪律管理，化材管理等共计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33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项管理标准，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175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项管理要素进行检查，检查共计问题</a:t>
            </a:r>
            <a:r>
              <a:rPr 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107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项，单独考核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48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项，相比上月减少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32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57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项工艺平稳率按照月度平稳率统计进行排名考核；专项整改问题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项； 其中：</a:t>
            </a:r>
            <a:endParaRPr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       标识管理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        防介质互窜管理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        巡回检查管理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        工艺指标管理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        化材管理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        联系汇报管理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        盲板管理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        日常工作管理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        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液面计压力表管理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         产品质量管理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15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项。    </a:t>
            </a:r>
            <a:endParaRPr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780836" y="1006867"/>
            <a:ext cx="10335802" cy="1857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按班组分布情况划分：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加氢一班考核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项，其中</a:t>
            </a: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项奖励。</a:t>
            </a:r>
            <a:endParaRPr lang="en-US" altLang="zh-CN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加氢二班考核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16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 ，其中</a:t>
            </a: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项奖励 。   </a:t>
            </a:r>
            <a:endParaRPr lang="en-US" altLang="zh-CN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加氢三班考核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16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项，</a:t>
            </a:r>
            <a:endParaRPr lang="en-US" altLang="zh-CN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加氢四班考核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7C5B884-C95A-4EED-A792-CE9D548BD9BB}"/>
              </a:ext>
            </a:extLst>
          </p:cNvPr>
          <p:cNvSpPr txBox="1"/>
          <p:nvPr/>
        </p:nvSpPr>
        <p:spPr>
          <a:xfrm>
            <a:off x="524656" y="1214203"/>
            <a:ext cx="1454046" cy="1049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4CFD3D7-9F16-4F16-8213-73442E1D8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114748"/>
              </p:ext>
            </p:extLst>
          </p:nvPr>
        </p:nvGraphicFramePr>
        <p:xfrm>
          <a:off x="1959563" y="2864170"/>
          <a:ext cx="6633254" cy="2784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1406">
                  <a:extLst>
                    <a:ext uri="{9D8B030D-6E8A-4147-A177-3AD203B41FA5}">
                      <a16:colId xmlns:a16="http://schemas.microsoft.com/office/drawing/2014/main" val="3006621689"/>
                    </a:ext>
                  </a:extLst>
                </a:gridCol>
                <a:gridCol w="1005462">
                  <a:extLst>
                    <a:ext uri="{9D8B030D-6E8A-4147-A177-3AD203B41FA5}">
                      <a16:colId xmlns:a16="http://schemas.microsoft.com/office/drawing/2014/main" val="1625721242"/>
                    </a:ext>
                  </a:extLst>
                </a:gridCol>
                <a:gridCol w="1005462">
                  <a:extLst>
                    <a:ext uri="{9D8B030D-6E8A-4147-A177-3AD203B41FA5}">
                      <a16:colId xmlns:a16="http://schemas.microsoft.com/office/drawing/2014/main" val="1986114549"/>
                    </a:ext>
                  </a:extLst>
                </a:gridCol>
                <a:gridCol w="1005462">
                  <a:extLst>
                    <a:ext uri="{9D8B030D-6E8A-4147-A177-3AD203B41FA5}">
                      <a16:colId xmlns:a16="http://schemas.microsoft.com/office/drawing/2014/main" val="3175521501"/>
                    </a:ext>
                  </a:extLst>
                </a:gridCol>
                <a:gridCol w="1005462">
                  <a:extLst>
                    <a:ext uri="{9D8B030D-6E8A-4147-A177-3AD203B41FA5}">
                      <a16:colId xmlns:a16="http://schemas.microsoft.com/office/drawing/2014/main" val="1411983877"/>
                    </a:ext>
                  </a:extLst>
                </a:gridCol>
              </a:tblGrid>
              <a:tr h="3065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</a:rPr>
                        <a:t>管理内容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>
                          <a:effectLst/>
                        </a:rPr>
                        <a:t>一班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>
                          <a:effectLst/>
                        </a:rPr>
                        <a:t>二班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>
                          <a:effectLst/>
                        </a:rPr>
                        <a:t>三班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>
                          <a:effectLst/>
                        </a:rPr>
                        <a:t>四班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8864585"/>
                  </a:ext>
                </a:extLst>
              </a:tr>
              <a:tr h="2601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</a:rPr>
                        <a:t>标识管理</a:t>
                      </a:r>
                      <a:r>
                        <a:rPr lang="en-US" altLang="zh-CN" sz="1200" b="0" u="none" strike="noStrike" dirty="0">
                          <a:effectLst/>
                        </a:rPr>
                        <a:t>2</a:t>
                      </a:r>
                      <a:r>
                        <a:rPr lang="zh-CN" altLang="en-US" sz="1200" b="0" u="none" strike="noStrike" dirty="0">
                          <a:effectLst/>
                        </a:rPr>
                        <a:t>项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5224726"/>
                  </a:ext>
                </a:extLst>
              </a:tr>
              <a:tr h="28799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>
                          <a:effectLst/>
                        </a:rPr>
                        <a:t>防介质互窜管理</a:t>
                      </a:r>
                      <a:r>
                        <a:rPr lang="en-US" altLang="zh-CN" sz="1200" b="0" u="none" strike="noStrike">
                          <a:effectLst/>
                        </a:rPr>
                        <a:t>1</a:t>
                      </a:r>
                      <a:r>
                        <a:rPr lang="zh-CN" altLang="en-US" sz="1200" b="0" u="none" strike="noStrike">
                          <a:effectLst/>
                        </a:rPr>
                        <a:t>项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49383"/>
                  </a:ext>
                </a:extLst>
              </a:tr>
              <a:tr h="2694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>
                          <a:effectLst/>
                        </a:rPr>
                        <a:t>巡回检查管理</a:t>
                      </a:r>
                      <a:r>
                        <a:rPr lang="en-US" altLang="zh-CN" sz="1200" b="0" u="none" strike="noStrike">
                          <a:effectLst/>
                        </a:rPr>
                        <a:t>9</a:t>
                      </a:r>
                      <a:r>
                        <a:rPr lang="zh-CN" altLang="en-US" sz="1200" b="0" u="none" strike="noStrike">
                          <a:effectLst/>
                        </a:rPr>
                        <a:t>项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0742270"/>
                  </a:ext>
                </a:extLst>
              </a:tr>
              <a:tr h="29728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>
                          <a:effectLst/>
                        </a:rPr>
                        <a:t>工艺指标管理</a:t>
                      </a:r>
                      <a:r>
                        <a:rPr lang="en-US" altLang="zh-CN" sz="1200" b="0" u="none" strike="noStrike">
                          <a:effectLst/>
                        </a:rPr>
                        <a:t>5</a:t>
                      </a:r>
                      <a:r>
                        <a:rPr lang="zh-CN" altLang="en-US" sz="1200" b="0" u="none" strike="noStrike">
                          <a:effectLst/>
                        </a:rPr>
                        <a:t>项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 dirty="0">
                          <a:effectLst/>
                        </a:rPr>
                        <a:t>3</a:t>
                      </a:r>
                      <a:endParaRPr lang="en-US" altLang="zh-CN" sz="1200" b="0" i="0" u="none" strike="noStrike" dirty="0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1791007"/>
                  </a:ext>
                </a:extLst>
              </a:tr>
              <a:tr h="29728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>
                          <a:effectLst/>
                        </a:rPr>
                        <a:t>联系汇报管理</a:t>
                      </a:r>
                      <a:r>
                        <a:rPr lang="en-US" altLang="zh-CN" sz="1200" b="0" u="none" strike="noStrike">
                          <a:effectLst/>
                        </a:rPr>
                        <a:t>3</a:t>
                      </a:r>
                      <a:r>
                        <a:rPr lang="zh-CN" altLang="en-US" sz="1200" b="0" u="none" strike="noStrike">
                          <a:effectLst/>
                        </a:rPr>
                        <a:t>项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 dirty="0">
                          <a:effectLst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9796456"/>
                  </a:ext>
                </a:extLst>
              </a:tr>
              <a:tr h="28799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>
                          <a:effectLst/>
                        </a:rPr>
                        <a:t>盲板管理</a:t>
                      </a:r>
                      <a:r>
                        <a:rPr lang="en-US" altLang="zh-CN" sz="1200" b="0" u="none" strike="noStrike">
                          <a:effectLst/>
                        </a:rPr>
                        <a:t>4</a:t>
                      </a:r>
                      <a:r>
                        <a:rPr lang="zh-CN" altLang="en-US" sz="1200" b="0" u="none" strike="noStrike">
                          <a:effectLst/>
                        </a:rPr>
                        <a:t>项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 dirty="0">
                          <a:effectLst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2112240"/>
                  </a:ext>
                </a:extLst>
              </a:tr>
              <a:tr h="29728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>
                          <a:effectLst/>
                        </a:rPr>
                        <a:t>日常工作管理</a:t>
                      </a:r>
                      <a:r>
                        <a:rPr lang="en-US" altLang="zh-CN" sz="1200" b="0" u="none" strike="noStrike">
                          <a:effectLst/>
                        </a:rPr>
                        <a:t>1</a:t>
                      </a:r>
                      <a:r>
                        <a:rPr lang="zh-CN" altLang="en-US" sz="1200" b="0" u="none" strike="noStrike">
                          <a:effectLst/>
                        </a:rPr>
                        <a:t>项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8778823"/>
                  </a:ext>
                </a:extLst>
              </a:tr>
              <a:tr h="28799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>
                          <a:effectLst/>
                        </a:rPr>
                        <a:t>压力表液面计管理</a:t>
                      </a:r>
                      <a:r>
                        <a:rPr lang="en-US" altLang="zh-CN" sz="1200" b="0" u="none" strike="noStrike">
                          <a:effectLst/>
                        </a:rPr>
                        <a:t>4</a:t>
                      </a:r>
                      <a:r>
                        <a:rPr lang="zh-CN" altLang="en-US" sz="1200" b="0" u="none" strike="noStrike">
                          <a:effectLst/>
                        </a:rPr>
                        <a:t>项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8985087"/>
                  </a:ext>
                </a:extLst>
              </a:tr>
              <a:tr h="1876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>
                          <a:effectLst/>
                        </a:rPr>
                        <a:t>产品质量管理</a:t>
                      </a:r>
                      <a:r>
                        <a:rPr lang="en-US" altLang="zh-CN" sz="1200" b="0" u="none" strike="noStrike">
                          <a:effectLst/>
                        </a:rPr>
                        <a:t>15</a:t>
                      </a:r>
                      <a:r>
                        <a:rPr lang="zh-CN" altLang="en-US" sz="1200" b="0" u="none" strike="noStrike">
                          <a:effectLst/>
                        </a:rPr>
                        <a:t>项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>
                          <a:effectLst/>
                        </a:rPr>
                        <a:t>6</a:t>
                      </a:r>
                      <a:endParaRPr lang="en-US" altLang="zh-CN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>
                          <a:effectLst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5F5F5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56673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2645" y="770390"/>
            <a:ext cx="10196297" cy="452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巡回检查管理</a:t>
            </a:r>
            <a:r>
              <a:rPr lang="en-US" altLang="zh-CN" sz="2000" b="1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sz="2000" b="1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913C1A-76FA-4761-A004-E8DC67E59DCF}"/>
              </a:ext>
            </a:extLst>
          </p:cNvPr>
          <p:cNvSpPr txBox="1"/>
          <p:nvPr/>
        </p:nvSpPr>
        <p:spPr>
          <a:xfrm>
            <a:off x="997850" y="1597612"/>
            <a:ext cx="10196297" cy="35816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本月针对班组日常巡回检查，主要从以下几个方面进行检查督查：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利用日检过程，抽查现场参数，并与班组该时段巡检参数进行比。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每日日检过程中，现场抽查部分参数，与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DCS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进行对照，核实参数偏差。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对小神探中巡检日报表数据进行检查，将日报表中记录偏差较大的数据，涉及操作调整的参数，与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DCS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数据趋势进行对照核实。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4.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对巡检时间，漏巡等情况进行检查。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从检查出来的问题来看，一方面是记录错误，比如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D-301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现场液位巡检记录为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34%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，但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DCS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上数据趋势一致在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50%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；另一方面是现场数据异常，巡检人员缺乏判断异常的能力，如航煤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P-205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出口压力从正常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0.5MPa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上涨至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0.9MPa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；分馏塔现场液面在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66%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一直不变，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DCS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液位在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50%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，巡检人员不知道处液面计异常进行判断和处理。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除此之外，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月份将取样器的检查纳入班组日检内容中，但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22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9:26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分现场检查，脱后低分气取样器排气阀未按要求打开，夜班最近巡检时间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7:44,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巡检人；班组记录正常。巡检人员并未认真检查取样器的状态。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C0C36F7-F9AE-483C-B20D-3E6A14157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597" y="5212141"/>
            <a:ext cx="2890125" cy="11819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A6B8CC1-CB1D-4803-BBBF-3D192A10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22" y="5179298"/>
            <a:ext cx="2172425" cy="121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631252D-8549-44A4-A1D4-65047D2A4107}"/>
              </a:ext>
            </a:extLst>
          </p:cNvPr>
          <p:cNvSpPr/>
          <p:nvPr/>
        </p:nvSpPr>
        <p:spPr>
          <a:xfrm>
            <a:off x="997850" y="1303794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490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731249"/>
            <a:ext cx="10803422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</a:rPr>
              <a:t>工艺盲板管理</a:t>
            </a: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94289" y="1657072"/>
            <a:ext cx="10153015" cy="166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本月月初部门下达了工艺盲板的标识检查工作，要求各班组进行自查自改，月检进行复查，月底日检及月检过程中，对各班组责任区域内共计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641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块工艺盲板进行检查。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发现其中四处不符合要求。两处盲板牌掉落至地面；一处标识字迹不清，一处缺少标识（被保温包住）。三处盲板标识牌脱落，均是在设备本体或者工艺管道上的大盲板，由于没有盲板的手柄可以悬挂标识，标识的铁丝均系在保温的螺丝钉上，长时间容易被分吹落，因此安排班组用较长的铁丝，将其固定在盲板中部手柄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CAEE80-4C77-46A7-923E-D0F0463E4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7" y="4079631"/>
            <a:ext cx="1974359" cy="14807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8C829C-34A0-498B-ABFE-69A8B4F7DB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66" y="4079630"/>
            <a:ext cx="1959148" cy="14693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129CD62-9482-416A-89FC-BBB774A3EC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88" y="4065783"/>
            <a:ext cx="1956427" cy="14693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35B6E82-87F1-4E25-A030-4469E7415C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36" y="4065783"/>
            <a:ext cx="1956427" cy="145551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210EB02-6C9E-441F-8201-4D8EFFF568FD}"/>
              </a:ext>
            </a:extLst>
          </p:cNvPr>
          <p:cNvSpPr txBox="1"/>
          <p:nvPr/>
        </p:nvSpPr>
        <p:spPr>
          <a:xfrm>
            <a:off x="1154375" y="5586082"/>
            <a:ext cx="1974359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R-101</a:t>
            </a:r>
            <a:r>
              <a:rPr lang="zh-CN" altLang="en-US" sz="1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补充氢盲板字迹不清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4D1EE48-C3BB-48A7-9CB1-F5DAF35EBC44}"/>
              </a:ext>
            </a:extLst>
          </p:cNvPr>
          <p:cNvSpPr txBox="1"/>
          <p:nvPr/>
        </p:nvSpPr>
        <p:spPr>
          <a:xfrm>
            <a:off x="3128734" y="5574673"/>
            <a:ext cx="1974359" cy="5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D-102</a:t>
            </a:r>
            <a:r>
              <a:rPr lang="zh-CN" altLang="en-US" sz="1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二层平台一盲板牌脱落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05D6B1-6BF8-447E-81C1-BE188F27B7A3}"/>
              </a:ext>
            </a:extLst>
          </p:cNvPr>
          <p:cNvSpPr txBox="1"/>
          <p:nvPr/>
        </p:nvSpPr>
        <p:spPr>
          <a:xfrm>
            <a:off x="5479056" y="5574673"/>
            <a:ext cx="1974359" cy="5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K-102A</a:t>
            </a:r>
            <a:r>
              <a:rPr lang="zh-CN" altLang="en-US" sz="1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入口线盲板牌脱落地面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C674F18-C782-4BFE-BFFB-940E00A77273}"/>
              </a:ext>
            </a:extLst>
          </p:cNvPr>
          <p:cNvSpPr txBox="1"/>
          <p:nvPr/>
        </p:nvSpPr>
        <p:spPr>
          <a:xfrm>
            <a:off x="7586865" y="5586082"/>
            <a:ext cx="1974359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D-102</a:t>
            </a:r>
            <a:r>
              <a:rPr lang="zh-CN" altLang="en-US" sz="1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出口线盲板牌丢失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5D4356D-888B-4C17-8851-B61020A7C8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109" y="458972"/>
            <a:ext cx="1491605" cy="1988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5568" y="792924"/>
            <a:ext cx="10803422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工艺指标抽查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15568" y="4305054"/>
            <a:ext cx="10986770" cy="2299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本月继续开展对工艺指标，联锁和应急预案提问。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每日日检，对当班班组进行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人次的工艺指标提问，每人提问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项指标。全月提问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51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人次（文莱员工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11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人次），考核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人次。其中文莱员工考核三次，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AMALNNA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一次回答有两项指标错误；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SAYFA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两次回答中均有两项指标回答错误。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通过近半年时间的开展日检提问，目前全体员工对工艺指标已经熟记于心，已经意识到熟记工艺指标的重要性。提问不合格从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月份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22%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下降至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9.8%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。文莱员工也基本可以全部回答正确。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SAYFA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前期表现较差，工艺指标抽查基本不会。通过近期的调整和督促，目前大部分的工艺指标已经记住。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本月对工艺联锁的提问，各主操全部回答正确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130BB4A-B8BB-4311-9689-CDD7AD311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07643"/>
              </p:ext>
            </p:extLst>
          </p:nvPr>
        </p:nvGraphicFramePr>
        <p:xfrm>
          <a:off x="694289" y="1656040"/>
          <a:ext cx="5388760" cy="2599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3523">
                  <a:extLst>
                    <a:ext uri="{9D8B030D-6E8A-4147-A177-3AD203B41FA5}">
                      <a16:colId xmlns:a16="http://schemas.microsoft.com/office/drawing/2014/main" val="1506455540"/>
                    </a:ext>
                  </a:extLst>
                </a:gridCol>
                <a:gridCol w="1276285">
                  <a:extLst>
                    <a:ext uri="{9D8B030D-6E8A-4147-A177-3AD203B41FA5}">
                      <a16:colId xmlns:a16="http://schemas.microsoft.com/office/drawing/2014/main" val="3385227679"/>
                    </a:ext>
                  </a:extLst>
                </a:gridCol>
                <a:gridCol w="1134476">
                  <a:extLst>
                    <a:ext uri="{9D8B030D-6E8A-4147-A177-3AD203B41FA5}">
                      <a16:colId xmlns:a16="http://schemas.microsoft.com/office/drawing/2014/main" val="959684585"/>
                    </a:ext>
                  </a:extLst>
                </a:gridCol>
                <a:gridCol w="1134476">
                  <a:extLst>
                    <a:ext uri="{9D8B030D-6E8A-4147-A177-3AD203B41FA5}">
                      <a16:colId xmlns:a16="http://schemas.microsoft.com/office/drawing/2014/main" val="1203622805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提问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人次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考核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不合格率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8265436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工艺指令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74542739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工艺指标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238513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工艺联锁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4252996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应急预案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97870346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FE7051E-9A89-4EC1-9B2A-0678603F8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78864"/>
              </p:ext>
            </p:extLst>
          </p:nvPr>
        </p:nvGraphicFramePr>
        <p:xfrm>
          <a:off x="7010328" y="1656039"/>
          <a:ext cx="2914508" cy="252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2209">
                  <a:extLst>
                    <a:ext uri="{9D8B030D-6E8A-4147-A177-3AD203B41FA5}">
                      <a16:colId xmlns:a16="http://schemas.microsoft.com/office/drawing/2014/main" val="4212626948"/>
                    </a:ext>
                  </a:extLst>
                </a:gridCol>
                <a:gridCol w="1192299">
                  <a:extLst>
                    <a:ext uri="{9D8B030D-6E8A-4147-A177-3AD203B41FA5}">
                      <a16:colId xmlns:a16="http://schemas.microsoft.com/office/drawing/2014/main" val="2111906885"/>
                    </a:ext>
                  </a:extLst>
                </a:gridCol>
              </a:tblGrid>
              <a:tr h="5054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班次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考核总数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0829578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一班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7921550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二班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3668268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三班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9310755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四班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16181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8330" y="705707"/>
            <a:ext cx="10803422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</a:rPr>
              <a:t>防介质互窜管理</a:t>
            </a: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4293132" y="2357511"/>
            <a:ext cx="6327976" cy="166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加热炉区域：航煤加氢装置燃料气阻火器放空至低压瓦斯线，现场双阀关闭，双阀间倒淋关闭，并安装管帽。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班组对于防介质互窜的管理要求理解不足，在没有盲板隔离的条件线，采用双阀隔离，需保证双阀间倒淋阀处于打开状态；若双阀有泄漏，则必须使用盲板进行隔离。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9A6C8C-2A4E-4E07-94DF-1D3CAE3C2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96" y="1569720"/>
            <a:ext cx="3148526" cy="4198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063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724714"/>
            <a:ext cx="10803422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</a:rPr>
              <a:t>定期工作检查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41678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787623" y="1384450"/>
            <a:ext cx="10226646" cy="13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本月强化了日周检查中，对于班组常规固定操作落实情况的检查，对于容器脱液，管道泄压，熄灯检查，循环水水质检查工作进行抽查。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日常固定工作，班组均能按照要求执行定期操作，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15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日白班，主操对航煤加氢循环氢分液罐进行切液后，切液阀忘记关闭，造成循环氢长时间外排。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CC1B685-61D2-4161-A3AB-0A5FB9A24C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7" t="25082" r="976" b="31128"/>
          <a:stretch/>
        </p:blipFill>
        <p:spPr>
          <a:xfrm>
            <a:off x="9392254" y="4638365"/>
            <a:ext cx="2180492" cy="17059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D9F1A1-A840-4589-9BE4-1CC51790B6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32" y="2698756"/>
            <a:ext cx="1587891" cy="211718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relaxedInset"/>
            <a:contourClr>
              <a:srgbClr val="333333"/>
            </a:contourClr>
          </a:sp3d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812AE97-AA0C-4CAC-963D-028BF559D9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33" y="4432751"/>
            <a:ext cx="1587891" cy="2117188"/>
          </a:xfrm>
          <a:prstGeom prst="ellipse">
            <a:avLst/>
          </a:prstGeom>
          <a:ln w="3175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FF9E98A-1800-4E6E-BCFF-4A33A79FC6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90" y="2540908"/>
            <a:ext cx="2136728" cy="1602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3F05FCB-F4ED-405A-B9AF-0AC3E973A8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4124" y="4606390"/>
            <a:ext cx="5892422" cy="1969478"/>
          </a:xfrm>
          <a:prstGeom prst="rect">
            <a:avLst/>
          </a:prstGeom>
        </p:spPr>
      </p:pic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A6300016-EA82-4780-B2B3-FDCC8FEBC3A3}"/>
              </a:ext>
            </a:extLst>
          </p:cNvPr>
          <p:cNvSpPr/>
          <p:nvPr/>
        </p:nvSpPr>
        <p:spPr>
          <a:xfrm>
            <a:off x="2691001" y="2795671"/>
            <a:ext cx="1322363" cy="447145"/>
          </a:xfrm>
          <a:prstGeom prst="wedgeRoundRectCallout">
            <a:avLst>
              <a:gd name="adj1" fmla="val -42608"/>
              <a:gd name="adj2" fmla="val 91467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循环水水质检查</a:t>
            </a:r>
          </a:p>
        </p:txBody>
      </p:sp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D987AA36-5959-4464-8AC5-272021EE6E69}"/>
              </a:ext>
            </a:extLst>
          </p:cNvPr>
          <p:cNvSpPr/>
          <p:nvPr/>
        </p:nvSpPr>
        <p:spPr>
          <a:xfrm>
            <a:off x="2623686" y="3959677"/>
            <a:ext cx="1322363" cy="447145"/>
          </a:xfrm>
          <a:prstGeom prst="wedgeRoundRectCallout">
            <a:avLst>
              <a:gd name="adj1" fmla="val -60693"/>
              <a:gd name="adj2" fmla="val 141805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每班汽包定排</a:t>
            </a:r>
          </a:p>
        </p:txBody>
      </p:sp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60FFE283-7027-4DF1-9489-29A91301AEF8}"/>
              </a:ext>
            </a:extLst>
          </p:cNvPr>
          <p:cNvSpPr/>
          <p:nvPr/>
        </p:nvSpPr>
        <p:spPr>
          <a:xfrm>
            <a:off x="3499832" y="4606390"/>
            <a:ext cx="1322363" cy="1024460"/>
          </a:xfrm>
          <a:prstGeom prst="wedgeRoundRectCallout">
            <a:avLst>
              <a:gd name="adj1" fmla="val 53137"/>
              <a:gd name="adj2" fmla="val 84131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D-104</a:t>
            </a:r>
            <a:r>
              <a:rPr lang="zh-CN" altLang="en-US" sz="1200" dirty="0"/>
              <a:t>切液后，主操忘记关闭阀门，造成循环氢长时间外排</a:t>
            </a:r>
          </a:p>
        </p:txBody>
      </p:sp>
      <p:sp>
        <p:nvSpPr>
          <p:cNvPr id="20" name="对话气泡: 圆角矩形 19">
            <a:extLst>
              <a:ext uri="{FF2B5EF4-FFF2-40B4-BE49-F238E27FC236}">
                <a16:creationId xmlns:a16="http://schemas.microsoft.com/office/drawing/2014/main" id="{59F9E7B1-3947-4DBA-8C7E-20B7F97168E2}"/>
              </a:ext>
            </a:extLst>
          </p:cNvPr>
          <p:cNvSpPr/>
          <p:nvPr/>
        </p:nvSpPr>
        <p:spPr>
          <a:xfrm>
            <a:off x="7507482" y="3898780"/>
            <a:ext cx="1322363" cy="447145"/>
          </a:xfrm>
          <a:prstGeom prst="wedgeRoundRectCallout">
            <a:avLst>
              <a:gd name="adj1" fmla="val -34097"/>
              <a:gd name="adj2" fmla="val 104051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闲置管线定期泄压处理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5084814-93C8-4202-8043-6F1A075C80C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6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06" t="7146" r="10056" b="16137"/>
          <a:stretch/>
        </p:blipFill>
        <p:spPr>
          <a:xfrm rot="16200000">
            <a:off x="6998654" y="4401099"/>
            <a:ext cx="1893214" cy="218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6555172D-E0AF-44FD-A660-1D470C7A50D0}"/>
              </a:ext>
            </a:extLst>
          </p:cNvPr>
          <p:cNvSpPr/>
          <p:nvPr/>
        </p:nvSpPr>
        <p:spPr>
          <a:xfrm>
            <a:off x="7476895" y="2568675"/>
            <a:ext cx="1322363" cy="447145"/>
          </a:xfrm>
          <a:prstGeom prst="wedgeRoundRectCallout">
            <a:avLst>
              <a:gd name="adj1" fmla="val 86116"/>
              <a:gd name="adj2" fmla="val 69444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D-302</a:t>
            </a:r>
            <a:r>
              <a:rPr lang="zh-CN" altLang="en-US" sz="1200" dirty="0"/>
              <a:t>日常切液</a:t>
            </a:r>
          </a:p>
        </p:txBody>
      </p:sp>
      <p:sp>
        <p:nvSpPr>
          <p:cNvPr id="26" name="对话气泡: 圆角矩形 25">
            <a:extLst>
              <a:ext uri="{FF2B5EF4-FFF2-40B4-BE49-F238E27FC236}">
                <a16:creationId xmlns:a16="http://schemas.microsoft.com/office/drawing/2014/main" id="{F7278CCD-2715-4AC4-AF21-E084A92EC074}"/>
              </a:ext>
            </a:extLst>
          </p:cNvPr>
          <p:cNvSpPr/>
          <p:nvPr/>
        </p:nvSpPr>
        <p:spPr>
          <a:xfrm>
            <a:off x="9392254" y="4141448"/>
            <a:ext cx="1322363" cy="447145"/>
          </a:xfrm>
          <a:prstGeom prst="wedgeRoundRectCallout">
            <a:avLst>
              <a:gd name="adj1" fmla="val 86116"/>
              <a:gd name="adj2" fmla="val 78882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熄灯检查后记录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70644"/>
            <a:ext cx="10803422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质量管理</a:t>
            </a: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47597" y="4347839"/>
            <a:ext cx="11241130" cy="16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本月煤柴油共计进行馏出口指标考核</a:t>
            </a: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15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项。</a:t>
            </a:r>
            <a:endParaRPr lang="en-US" altLang="zh-CN" sz="20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质量超标较多的是柴油闪点，出现</a:t>
            </a: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次</a:t>
            </a: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72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℃（指标要求≥</a:t>
            </a: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73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℃）；航煤加氢装置石脑油和柴油加氢装置石脑油的终馏点超标，均是低于终馏点下限值。</a:t>
            </a:r>
            <a:endParaRPr lang="en-US" altLang="zh-CN" sz="20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产品质量控制上，一班和二班质量超标次数较多，四班控制较好。</a:t>
            </a:r>
            <a:endParaRPr lang="zh-CN" sz="20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239152B-064D-4399-A419-FCCC9E257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248919"/>
              </p:ext>
            </p:extLst>
          </p:nvPr>
        </p:nvGraphicFramePr>
        <p:xfrm>
          <a:off x="858696" y="1733217"/>
          <a:ext cx="3209870" cy="2376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3657">
                  <a:extLst>
                    <a:ext uri="{9D8B030D-6E8A-4147-A177-3AD203B41FA5}">
                      <a16:colId xmlns:a16="http://schemas.microsoft.com/office/drawing/2014/main" val="2206612973"/>
                    </a:ext>
                  </a:extLst>
                </a:gridCol>
                <a:gridCol w="1856213">
                  <a:extLst>
                    <a:ext uri="{9D8B030D-6E8A-4147-A177-3AD203B41FA5}">
                      <a16:colId xmlns:a16="http://schemas.microsoft.com/office/drawing/2014/main" val="3326385073"/>
                    </a:ext>
                  </a:extLst>
                </a:gridCol>
              </a:tblGrid>
              <a:tr h="6126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班次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考核次数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43935821"/>
                  </a:ext>
                </a:extLst>
              </a:tr>
              <a:tr h="4409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一班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6732566"/>
                  </a:ext>
                </a:extLst>
              </a:tr>
              <a:tr h="4409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二班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1899477"/>
                  </a:ext>
                </a:extLst>
              </a:tr>
              <a:tr h="4409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三班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00711705"/>
                  </a:ext>
                </a:extLst>
              </a:tr>
              <a:tr h="4409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四班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89686961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4BC276A7-1641-4D40-9087-D95192102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447081"/>
              </p:ext>
            </p:extLst>
          </p:nvPr>
        </p:nvGraphicFramePr>
        <p:xfrm>
          <a:off x="5800117" y="1733217"/>
          <a:ext cx="5265149" cy="2376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5932">
                  <a:extLst>
                    <a:ext uri="{9D8B030D-6E8A-4147-A177-3AD203B41FA5}">
                      <a16:colId xmlns:a16="http://schemas.microsoft.com/office/drawing/2014/main" val="611118832"/>
                    </a:ext>
                  </a:extLst>
                </a:gridCol>
                <a:gridCol w="2219217">
                  <a:extLst>
                    <a:ext uri="{9D8B030D-6E8A-4147-A177-3AD203B41FA5}">
                      <a16:colId xmlns:a16="http://schemas.microsoft.com/office/drawing/2014/main" val="4032609315"/>
                    </a:ext>
                  </a:extLst>
                </a:gridCol>
              </a:tblGrid>
              <a:tr h="36615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项目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考核次数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70539261"/>
                  </a:ext>
                </a:extLst>
              </a:tr>
              <a:tr h="4020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柴油产品硫含量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98551703"/>
                  </a:ext>
                </a:extLst>
              </a:tr>
              <a:tr h="4020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柴油产品闪点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213872"/>
                  </a:ext>
                </a:extLst>
              </a:tr>
              <a:tr h="4020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航煤装置产品硫含量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52607803"/>
                  </a:ext>
                </a:extLst>
              </a:tr>
              <a:tr h="4020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航煤石脑油终馏点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28711385"/>
                  </a:ext>
                </a:extLst>
              </a:tr>
              <a:tr h="4020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柴油石脑油终馏点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906129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000120140530A99PPBG">
  <a:themeElements>
    <a:clrScheme name="自定义 435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5B9BCF"/>
      </a:accent1>
      <a:accent2>
        <a:srgbClr val="00B0F0"/>
      </a:accent2>
      <a:accent3>
        <a:srgbClr val="8A76E0"/>
      </a:accent3>
      <a:accent4>
        <a:srgbClr val="9439AD"/>
      </a:accent4>
      <a:accent5>
        <a:srgbClr val="A2CE47"/>
      </a:accent5>
      <a:accent6>
        <a:srgbClr val="F3731E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4137</TotalTime>
  <Words>2654</Words>
  <Application>Microsoft Office PowerPoint</Application>
  <PresentationFormat>宽屏</PresentationFormat>
  <Paragraphs>187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黑体</vt:lpstr>
      <vt:lpstr>宋体</vt:lpstr>
      <vt:lpstr>微软雅黑</vt:lpstr>
      <vt:lpstr>幼圆</vt:lpstr>
      <vt:lpstr>Arial</vt:lpstr>
      <vt:lpstr>Arial Rounded MT Bold</vt:lpstr>
      <vt:lpstr>Calibri</vt:lpstr>
      <vt:lpstr>Wingdings 2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239</cp:revision>
  <dcterms:created xsi:type="dcterms:W3CDTF">2015-10-06T09:21:00Z</dcterms:created>
  <dcterms:modified xsi:type="dcterms:W3CDTF">2020-11-04T06:38:59Z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