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9" r:id="rId2"/>
    <p:sldId id="265" r:id="rId3"/>
    <p:sldId id="271" r:id="rId4"/>
    <p:sldId id="320" r:id="rId5"/>
    <p:sldId id="352" r:id="rId6"/>
    <p:sldId id="356" r:id="rId7"/>
    <p:sldId id="340" r:id="rId8"/>
    <p:sldId id="290" r:id="rId9"/>
    <p:sldId id="299" r:id="rId10"/>
    <p:sldId id="341" r:id="rId11"/>
    <p:sldId id="302" r:id="rId12"/>
    <p:sldId id="357" r:id="rId13"/>
    <p:sldId id="358" r:id="rId14"/>
    <p:sldId id="281" r:id="rId15"/>
    <p:sldId id="300" r:id="rId16"/>
    <p:sldId id="354" r:id="rId17"/>
    <p:sldId id="360" r:id="rId18"/>
    <p:sldId id="361" r:id="rId19"/>
    <p:sldId id="362" r:id="rId20"/>
    <p:sldId id="310" r:id="rId21"/>
    <p:sldId id="342" r:id="rId22"/>
    <p:sldId id="343" r:id="rId23"/>
    <p:sldId id="353" r:id="rId24"/>
    <p:sldId id="26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pos="5484">
          <p15:clr>
            <a:srgbClr val="A4A3A4"/>
          </p15:clr>
        </p15:guide>
        <p15:guide id="3" pos="6697">
          <p15:clr>
            <a:srgbClr val="A4A3A4"/>
          </p15:clr>
        </p15:guide>
        <p15:guide id="4" pos="1426">
          <p15:clr>
            <a:srgbClr val="A4A3A4"/>
          </p15:clr>
        </p15:guide>
        <p15:guide id="5" pos="960">
          <p15:clr>
            <a:srgbClr val="A4A3A4"/>
          </p15:clr>
        </p15:guide>
        <p15:guide id="6" pos="5190">
          <p15:clr>
            <a:srgbClr val="A4A3A4"/>
          </p15:clr>
        </p15:guide>
        <p15:guide id="7" orient="horz" pos="1930">
          <p15:clr>
            <a:srgbClr val="A4A3A4"/>
          </p15:clr>
        </p15:guide>
        <p15:guide id="8" pos="3218">
          <p15:clr>
            <a:srgbClr val="A4A3A4"/>
          </p15:clr>
        </p15:guide>
        <p15:guide id="9" orient="horz" pos="2432">
          <p15:clr>
            <a:srgbClr val="A4A3A4"/>
          </p15:clr>
        </p15:guide>
        <p15:guide id="10" orient="horz" pos="15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30"/>
    <a:srgbClr val="FB912B"/>
    <a:srgbClr val="BC0000"/>
    <a:srgbClr val="EA7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692" y="52"/>
      </p:cViewPr>
      <p:guideLst>
        <p:guide pos="3839"/>
        <p:guide pos="5484"/>
        <p:guide pos="6697"/>
        <p:guide pos="1426"/>
        <p:guide pos="960"/>
        <p:guide pos="5190"/>
        <p:guide orient="horz" pos="1930"/>
        <p:guide pos="3218"/>
        <p:guide orient="horz" pos="2432"/>
        <p:guide orient="horz" pos="1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26085;&#21608;&#26376;&#26816;&#27719;&#25253;&#26448;&#26009;\9&#26376;&#27719;&#25253;&#26448;&#26009;\9&#26376;&#29028;&#26612;&#27833;&#21152;&#27682;&#35013;&#32622;&#26085;&#21608;&#26376;&#26816;&#38382;&#39064;&#39033;&#27719;&#2463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sz="1600" baseline="0" dirty="0"/>
              <a:t>分类统计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26069203849518813"/>
          <c:y val="0.16483814523184603"/>
          <c:w val="0.69053018372703412"/>
          <c:h val="0.62185914260717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考核项!$G$9</c:f>
              <c:strCache>
                <c:ptCount val="1"/>
                <c:pt idx="0">
                  <c:v>一班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考核项!$F$10:$F$17</c:f>
              <c:strCache>
                <c:ptCount val="8"/>
                <c:pt idx="0">
                  <c:v>工艺管线管理</c:v>
                </c:pt>
                <c:pt idx="1">
                  <c:v>工艺纪律管理</c:v>
                </c:pt>
                <c:pt idx="2">
                  <c:v>工艺联锁和报警管理</c:v>
                </c:pt>
                <c:pt idx="3">
                  <c:v>工艺指标管理</c:v>
                </c:pt>
                <c:pt idx="4">
                  <c:v>盲板管理</c:v>
                </c:pt>
                <c:pt idx="5">
                  <c:v>日常工作</c:v>
                </c:pt>
                <c:pt idx="6">
                  <c:v>系统管线管理</c:v>
                </c:pt>
                <c:pt idx="7">
                  <c:v>巡回检查管理</c:v>
                </c:pt>
              </c:strCache>
            </c:strRef>
          </c:cat>
          <c:val>
            <c:numRef>
              <c:f>考核项!$G$10:$G$17</c:f>
              <c:numCache>
                <c:formatCode>General</c:formatCode>
                <c:ptCount val="8"/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5-4BA6-B494-88AB614844A6}"/>
            </c:ext>
          </c:extLst>
        </c:ser>
        <c:ser>
          <c:idx val="1"/>
          <c:order val="1"/>
          <c:tx>
            <c:strRef>
              <c:f>考核项!$H$9</c:f>
              <c:strCache>
                <c:ptCount val="1"/>
                <c:pt idx="0">
                  <c:v>二班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考核项!$F$10:$F$17</c:f>
              <c:strCache>
                <c:ptCount val="8"/>
                <c:pt idx="0">
                  <c:v>工艺管线管理</c:v>
                </c:pt>
                <c:pt idx="1">
                  <c:v>工艺纪律管理</c:v>
                </c:pt>
                <c:pt idx="2">
                  <c:v>工艺联锁和报警管理</c:v>
                </c:pt>
                <c:pt idx="3">
                  <c:v>工艺指标管理</c:v>
                </c:pt>
                <c:pt idx="4">
                  <c:v>盲板管理</c:v>
                </c:pt>
                <c:pt idx="5">
                  <c:v>日常工作</c:v>
                </c:pt>
                <c:pt idx="6">
                  <c:v>系统管线管理</c:v>
                </c:pt>
                <c:pt idx="7">
                  <c:v>巡回检查管理</c:v>
                </c:pt>
              </c:strCache>
            </c:strRef>
          </c:cat>
          <c:val>
            <c:numRef>
              <c:f>考核项!$H$10:$H$17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B5-4BA6-B494-88AB614844A6}"/>
            </c:ext>
          </c:extLst>
        </c:ser>
        <c:ser>
          <c:idx val="2"/>
          <c:order val="2"/>
          <c:tx>
            <c:strRef>
              <c:f>考核项!$I$9</c:f>
              <c:strCache>
                <c:ptCount val="1"/>
                <c:pt idx="0">
                  <c:v>三班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考核项!$F$10:$F$17</c:f>
              <c:strCache>
                <c:ptCount val="8"/>
                <c:pt idx="0">
                  <c:v>工艺管线管理</c:v>
                </c:pt>
                <c:pt idx="1">
                  <c:v>工艺纪律管理</c:v>
                </c:pt>
                <c:pt idx="2">
                  <c:v>工艺联锁和报警管理</c:v>
                </c:pt>
                <c:pt idx="3">
                  <c:v>工艺指标管理</c:v>
                </c:pt>
                <c:pt idx="4">
                  <c:v>盲板管理</c:v>
                </c:pt>
                <c:pt idx="5">
                  <c:v>日常工作</c:v>
                </c:pt>
                <c:pt idx="6">
                  <c:v>系统管线管理</c:v>
                </c:pt>
                <c:pt idx="7">
                  <c:v>巡回检查管理</c:v>
                </c:pt>
              </c:strCache>
            </c:strRef>
          </c:cat>
          <c:val>
            <c:numRef>
              <c:f>考核项!$I$10:$I$17</c:f>
              <c:numCache>
                <c:formatCode>General</c:formatCode>
                <c:ptCount val="8"/>
                <c:pt idx="1">
                  <c:v>9</c:v>
                </c:pt>
                <c:pt idx="3">
                  <c:v>1</c:v>
                </c:pt>
                <c:pt idx="5">
                  <c:v>2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B5-4BA6-B494-88AB614844A6}"/>
            </c:ext>
          </c:extLst>
        </c:ser>
        <c:ser>
          <c:idx val="3"/>
          <c:order val="3"/>
          <c:tx>
            <c:strRef>
              <c:f>考核项!$J$9</c:f>
              <c:strCache>
                <c:ptCount val="1"/>
                <c:pt idx="0">
                  <c:v>四班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考核项!$F$10:$F$17</c:f>
              <c:strCache>
                <c:ptCount val="8"/>
                <c:pt idx="0">
                  <c:v>工艺管线管理</c:v>
                </c:pt>
                <c:pt idx="1">
                  <c:v>工艺纪律管理</c:v>
                </c:pt>
                <c:pt idx="2">
                  <c:v>工艺联锁和报警管理</c:v>
                </c:pt>
                <c:pt idx="3">
                  <c:v>工艺指标管理</c:v>
                </c:pt>
                <c:pt idx="4">
                  <c:v>盲板管理</c:v>
                </c:pt>
                <c:pt idx="5">
                  <c:v>日常工作</c:v>
                </c:pt>
                <c:pt idx="6">
                  <c:v>系统管线管理</c:v>
                </c:pt>
                <c:pt idx="7">
                  <c:v>巡回检查管理</c:v>
                </c:pt>
              </c:strCache>
            </c:strRef>
          </c:cat>
          <c:val>
            <c:numRef>
              <c:f>考核项!$J$10:$J$17</c:f>
              <c:numCache>
                <c:formatCode>General</c:formatCode>
                <c:ptCount val="8"/>
                <c:pt idx="1">
                  <c:v>7</c:v>
                </c:pt>
                <c:pt idx="2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B5-4BA6-B494-88AB61484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996032"/>
        <c:axId val="648354320"/>
      </c:barChart>
      <c:catAx>
        <c:axId val="43599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8354320"/>
        <c:crosses val="autoZero"/>
        <c:auto val="1"/>
        <c:lblAlgn val="ctr"/>
        <c:lblOffset val="100"/>
        <c:noMultiLvlLbl val="0"/>
      </c:catAx>
      <c:valAx>
        <c:axId val="64835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599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1860A-4F5F-4E26-A0C3-7793D9FE31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EE85F5-C5A9-4B91-9BAB-E0011122AEA7}">
      <dgm:prSet phldrT="[文本]"/>
      <dgm:spPr/>
      <dgm:t>
        <a:bodyPr/>
        <a:lstStyle/>
        <a:p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总体情况说明</a:t>
          </a:r>
          <a:endParaRPr lang="zh-CN" altLang="en-US" dirty="0"/>
        </a:p>
      </dgm:t>
    </dgm:pt>
    <dgm:pt modelId="{D3E21805-86CD-42A5-AA1F-7BA4601D53FC}" type="parTrans" cxnId="{70FA11E6-EB57-4FC9-8DD1-AE3E7050D4D1}">
      <dgm:prSet/>
      <dgm:spPr/>
      <dgm:t>
        <a:bodyPr/>
        <a:lstStyle/>
        <a:p>
          <a:endParaRPr lang="zh-CN" altLang="en-US"/>
        </a:p>
      </dgm:t>
    </dgm:pt>
    <dgm:pt modelId="{E11A1E78-2A8D-430C-A290-6FC8F542B8C5}" type="sibTrans" cxnId="{70FA11E6-EB57-4FC9-8DD1-AE3E7050D4D1}">
      <dgm:prSet/>
      <dgm:spPr/>
      <dgm:t>
        <a:bodyPr/>
        <a:lstStyle/>
        <a:p>
          <a:endParaRPr lang="zh-CN" altLang="en-US"/>
        </a:p>
      </dgm:t>
    </dgm:pt>
    <dgm:pt modelId="{2443088F-B22B-4B87-B89A-57C340C72351}">
      <dgm:prSet phldrT="[文本]"/>
      <dgm:spPr/>
      <dgm:t>
        <a:bodyPr/>
        <a:lstStyle/>
        <a:p>
          <a:r>
            <a:rPr lang="zh-CN" altLang="en-US" dirty="0">
              <a:latin typeface="+mj-ea"/>
              <a:ea typeface="+mj-ea"/>
            </a:rPr>
            <a:t>问题分类</a:t>
          </a:r>
        </a:p>
      </dgm:t>
    </dgm:pt>
    <dgm:pt modelId="{68386890-24F7-43D1-A36F-748063047D60}" type="parTrans" cxnId="{33164384-3DD7-49DB-A509-05FD87EC38F8}">
      <dgm:prSet/>
      <dgm:spPr/>
      <dgm:t>
        <a:bodyPr/>
        <a:lstStyle/>
        <a:p>
          <a:endParaRPr lang="zh-CN" altLang="en-US"/>
        </a:p>
      </dgm:t>
    </dgm:pt>
    <dgm:pt modelId="{35B1B7EB-1525-4728-AB6E-1E8E1358879E}" type="sibTrans" cxnId="{33164384-3DD7-49DB-A509-05FD87EC38F8}">
      <dgm:prSet/>
      <dgm:spPr/>
      <dgm:t>
        <a:bodyPr/>
        <a:lstStyle/>
        <a:p>
          <a:endParaRPr lang="zh-CN" altLang="en-US"/>
        </a:p>
      </dgm:t>
    </dgm:pt>
    <dgm:pt modelId="{AA1FDF15-6B73-46D5-ABC4-989347B29161}">
      <dgm:prSet phldrT="[文本]"/>
      <dgm:spPr/>
      <dgm:t>
        <a:bodyPr/>
        <a:lstStyle/>
        <a:p>
          <a:r>
            <a:rPr lang="zh-CN" altLang="en-US" dirty="0">
              <a:latin typeface="+mj-ea"/>
              <a:ea typeface="+mj-ea"/>
            </a:rPr>
            <a:t>原因分析</a:t>
          </a:r>
        </a:p>
      </dgm:t>
    </dgm:pt>
    <dgm:pt modelId="{34E746A1-21B9-4535-BD9B-F56556C36BF3}" type="parTrans" cxnId="{727773EA-EF59-4F0B-8C88-4977B4E06126}">
      <dgm:prSet/>
      <dgm:spPr/>
      <dgm:t>
        <a:bodyPr/>
        <a:lstStyle/>
        <a:p>
          <a:endParaRPr lang="zh-CN" altLang="en-US"/>
        </a:p>
      </dgm:t>
    </dgm:pt>
    <dgm:pt modelId="{01C866C7-ABCA-4209-99C1-66F4E2400728}" type="sibTrans" cxnId="{727773EA-EF59-4F0B-8C88-4977B4E06126}">
      <dgm:prSet/>
      <dgm:spPr/>
      <dgm:t>
        <a:bodyPr/>
        <a:lstStyle/>
        <a:p>
          <a:endParaRPr lang="zh-CN" altLang="en-US"/>
        </a:p>
      </dgm:t>
    </dgm:pt>
    <dgm:pt modelId="{DAB0536D-BCA6-4FF5-A591-36CB3929947E}">
      <dgm:prSet phldrT="[文本]"/>
      <dgm:spPr/>
      <dgm:t>
        <a:bodyPr/>
        <a:lstStyle/>
        <a:p>
          <a:r>
            <a:rPr lang="zh-CN" altLang="en-US" dirty="0">
              <a:latin typeface="+mj-ea"/>
              <a:ea typeface="+mj-ea"/>
            </a:rPr>
            <a:t>管控措施</a:t>
          </a:r>
        </a:p>
      </dgm:t>
    </dgm:pt>
    <dgm:pt modelId="{995127EA-27DE-4F42-8B8D-C77A17CC14ED}" type="parTrans" cxnId="{483CA753-CF9B-4D9F-82F2-DD6467756A85}">
      <dgm:prSet/>
      <dgm:spPr/>
      <dgm:t>
        <a:bodyPr/>
        <a:lstStyle/>
        <a:p>
          <a:endParaRPr lang="zh-CN" altLang="en-US"/>
        </a:p>
      </dgm:t>
    </dgm:pt>
    <dgm:pt modelId="{2A7B8486-D498-4A9E-98D0-29A37BD06F13}" type="sibTrans" cxnId="{483CA753-CF9B-4D9F-82F2-DD6467756A85}">
      <dgm:prSet/>
      <dgm:spPr/>
      <dgm:t>
        <a:bodyPr/>
        <a:lstStyle/>
        <a:p>
          <a:endParaRPr lang="zh-CN" altLang="en-US"/>
        </a:p>
      </dgm:t>
    </dgm:pt>
    <dgm:pt modelId="{44B60FA8-AE56-42F5-87D9-45BF46B58491}" type="pres">
      <dgm:prSet presAssocID="{C7B1860A-4F5F-4E26-A0C3-7793D9FE31F2}" presName="linear" presStyleCnt="0">
        <dgm:presLayoutVars>
          <dgm:dir/>
          <dgm:animLvl val="lvl"/>
          <dgm:resizeHandles val="exact"/>
        </dgm:presLayoutVars>
      </dgm:prSet>
      <dgm:spPr/>
    </dgm:pt>
    <dgm:pt modelId="{2ED1465F-5F1D-4A0C-A5DF-D56654334061}" type="pres">
      <dgm:prSet presAssocID="{87EE85F5-C5A9-4B91-9BAB-E0011122AEA7}" presName="parentLin" presStyleCnt="0"/>
      <dgm:spPr/>
    </dgm:pt>
    <dgm:pt modelId="{B0FAE05D-E206-46FA-B3AF-054748AD83B1}" type="pres">
      <dgm:prSet presAssocID="{87EE85F5-C5A9-4B91-9BAB-E0011122AEA7}" presName="parentLeftMargin" presStyleLbl="node1" presStyleIdx="0" presStyleCnt="4"/>
      <dgm:spPr/>
    </dgm:pt>
    <dgm:pt modelId="{2F0F03C7-30E2-4666-9B34-3B126F39D844}" type="pres">
      <dgm:prSet presAssocID="{87EE85F5-C5A9-4B91-9BAB-E0011122AEA7}" presName="parentText" presStyleLbl="node1" presStyleIdx="0" presStyleCnt="4" custLinFactNeighborX="-193" custLinFactNeighborY="-1892">
        <dgm:presLayoutVars>
          <dgm:chMax val="0"/>
          <dgm:bulletEnabled val="1"/>
        </dgm:presLayoutVars>
      </dgm:prSet>
      <dgm:spPr/>
    </dgm:pt>
    <dgm:pt modelId="{3C324186-A5CA-4B99-962A-47540D540B84}" type="pres">
      <dgm:prSet presAssocID="{87EE85F5-C5A9-4B91-9BAB-E0011122AEA7}" presName="negativeSpace" presStyleCnt="0"/>
      <dgm:spPr/>
    </dgm:pt>
    <dgm:pt modelId="{5EB13DEF-350E-4FBB-AC0D-530463030E03}" type="pres">
      <dgm:prSet presAssocID="{87EE85F5-C5A9-4B91-9BAB-E0011122AEA7}" presName="childText" presStyleLbl="conFgAcc1" presStyleIdx="0" presStyleCnt="4" custLinFactY="-11938" custLinFactNeighborX="-3297" custLinFactNeighborY="-100000">
        <dgm:presLayoutVars>
          <dgm:bulletEnabled val="1"/>
        </dgm:presLayoutVars>
      </dgm:prSet>
      <dgm:spPr/>
    </dgm:pt>
    <dgm:pt modelId="{E841427A-456C-48D4-9292-8EEAE9B9A7B3}" type="pres">
      <dgm:prSet presAssocID="{E11A1E78-2A8D-430C-A290-6FC8F542B8C5}" presName="spaceBetweenRectangles" presStyleCnt="0"/>
      <dgm:spPr/>
    </dgm:pt>
    <dgm:pt modelId="{A5568DD7-D3A1-47AE-87CF-9AC997354525}" type="pres">
      <dgm:prSet presAssocID="{2443088F-B22B-4B87-B89A-57C340C72351}" presName="parentLin" presStyleCnt="0"/>
      <dgm:spPr/>
    </dgm:pt>
    <dgm:pt modelId="{BA5DD560-848B-46DA-8E44-764EDF867FA9}" type="pres">
      <dgm:prSet presAssocID="{2443088F-B22B-4B87-B89A-57C340C72351}" presName="parentLeftMargin" presStyleLbl="node1" presStyleIdx="0" presStyleCnt="4"/>
      <dgm:spPr/>
    </dgm:pt>
    <dgm:pt modelId="{7785FB8C-B1D9-45F7-B49B-831AC8DD2217}" type="pres">
      <dgm:prSet presAssocID="{2443088F-B22B-4B87-B89A-57C340C723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9D46C2-3CCC-4BE2-A589-C96E2BBD03D5}" type="pres">
      <dgm:prSet presAssocID="{2443088F-B22B-4B87-B89A-57C340C72351}" presName="negativeSpace" presStyleCnt="0"/>
      <dgm:spPr/>
    </dgm:pt>
    <dgm:pt modelId="{EC05D0E7-8405-44BC-99E0-1DBA2A96DF5D}" type="pres">
      <dgm:prSet presAssocID="{2443088F-B22B-4B87-B89A-57C340C72351}" presName="childText" presStyleLbl="conFgAcc1" presStyleIdx="1" presStyleCnt="4">
        <dgm:presLayoutVars>
          <dgm:bulletEnabled val="1"/>
        </dgm:presLayoutVars>
      </dgm:prSet>
      <dgm:spPr/>
    </dgm:pt>
    <dgm:pt modelId="{D9345A50-5056-4BFE-860B-BC84B55B2D60}" type="pres">
      <dgm:prSet presAssocID="{35B1B7EB-1525-4728-AB6E-1E8E1358879E}" presName="spaceBetweenRectangles" presStyleCnt="0"/>
      <dgm:spPr/>
    </dgm:pt>
    <dgm:pt modelId="{BEC1BB09-E7C9-4047-B6CD-6613916A1437}" type="pres">
      <dgm:prSet presAssocID="{AA1FDF15-6B73-46D5-ABC4-989347B29161}" presName="parentLin" presStyleCnt="0"/>
      <dgm:spPr/>
    </dgm:pt>
    <dgm:pt modelId="{6F817EA5-7566-4AB4-8268-C37C12B0631E}" type="pres">
      <dgm:prSet presAssocID="{AA1FDF15-6B73-46D5-ABC4-989347B29161}" presName="parentLeftMargin" presStyleLbl="node1" presStyleIdx="1" presStyleCnt="4"/>
      <dgm:spPr/>
    </dgm:pt>
    <dgm:pt modelId="{35318F98-F594-41F7-AB36-CFF8689B3A56}" type="pres">
      <dgm:prSet presAssocID="{AA1FDF15-6B73-46D5-ABC4-989347B291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3BDD4C6-DB9C-47ED-B88E-19348EC6ADCF}" type="pres">
      <dgm:prSet presAssocID="{AA1FDF15-6B73-46D5-ABC4-989347B29161}" presName="negativeSpace" presStyleCnt="0"/>
      <dgm:spPr/>
    </dgm:pt>
    <dgm:pt modelId="{EA438846-D2C9-471D-B361-78A5A585B391}" type="pres">
      <dgm:prSet presAssocID="{AA1FDF15-6B73-46D5-ABC4-989347B29161}" presName="childText" presStyleLbl="conFgAcc1" presStyleIdx="2" presStyleCnt="4">
        <dgm:presLayoutVars>
          <dgm:bulletEnabled val="1"/>
        </dgm:presLayoutVars>
      </dgm:prSet>
      <dgm:spPr/>
    </dgm:pt>
    <dgm:pt modelId="{F363DADA-30A8-46ED-8C9F-3C17533D8339}" type="pres">
      <dgm:prSet presAssocID="{01C866C7-ABCA-4209-99C1-66F4E2400728}" presName="spaceBetweenRectangles" presStyleCnt="0"/>
      <dgm:spPr/>
    </dgm:pt>
    <dgm:pt modelId="{6E5A4C40-0E9B-442B-A617-54E55EE839F6}" type="pres">
      <dgm:prSet presAssocID="{DAB0536D-BCA6-4FF5-A591-36CB3929947E}" presName="parentLin" presStyleCnt="0"/>
      <dgm:spPr/>
    </dgm:pt>
    <dgm:pt modelId="{491189EA-BE79-4A5F-A655-3363CA34A37B}" type="pres">
      <dgm:prSet presAssocID="{DAB0536D-BCA6-4FF5-A591-36CB3929947E}" presName="parentLeftMargin" presStyleLbl="node1" presStyleIdx="2" presStyleCnt="4"/>
      <dgm:spPr/>
    </dgm:pt>
    <dgm:pt modelId="{A415E80B-1863-4741-8A26-D22A68469FF8}" type="pres">
      <dgm:prSet presAssocID="{DAB0536D-BCA6-4FF5-A591-36CB392994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CFC8F21-4DCF-427E-976D-5A5659999D12}" type="pres">
      <dgm:prSet presAssocID="{DAB0536D-BCA6-4FF5-A591-36CB3929947E}" presName="negativeSpace" presStyleCnt="0"/>
      <dgm:spPr/>
    </dgm:pt>
    <dgm:pt modelId="{B2CCBB56-4FFA-4A52-940D-CDDE5B53BCF9}" type="pres">
      <dgm:prSet presAssocID="{DAB0536D-BCA6-4FF5-A591-36CB3929947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CEA0605-2C1A-48A5-B41B-1E7A7CA5F5F9}" type="presOf" srcId="{87EE85F5-C5A9-4B91-9BAB-E0011122AEA7}" destId="{B0FAE05D-E206-46FA-B3AF-054748AD83B1}" srcOrd="0" destOrd="0" presId="urn:microsoft.com/office/officeart/2005/8/layout/list1"/>
    <dgm:cxn modelId="{AC7E6B5C-C3B6-4D00-ABD0-04A07E217114}" type="presOf" srcId="{C7B1860A-4F5F-4E26-A0C3-7793D9FE31F2}" destId="{44B60FA8-AE56-42F5-87D9-45BF46B58491}" srcOrd="0" destOrd="0" presId="urn:microsoft.com/office/officeart/2005/8/layout/list1"/>
    <dgm:cxn modelId="{FE9E6C65-1884-413C-A2D1-A5ACF4B84C0C}" type="presOf" srcId="{DAB0536D-BCA6-4FF5-A591-36CB3929947E}" destId="{491189EA-BE79-4A5F-A655-3363CA34A37B}" srcOrd="0" destOrd="0" presId="urn:microsoft.com/office/officeart/2005/8/layout/list1"/>
    <dgm:cxn modelId="{705D5346-4BE9-429E-8590-6E8E3E312A8A}" type="presOf" srcId="{DAB0536D-BCA6-4FF5-A591-36CB3929947E}" destId="{A415E80B-1863-4741-8A26-D22A68469FF8}" srcOrd="1" destOrd="0" presId="urn:microsoft.com/office/officeart/2005/8/layout/list1"/>
    <dgm:cxn modelId="{A50A1C73-C53F-4EC6-A624-09DCFC23F9E0}" type="presOf" srcId="{2443088F-B22B-4B87-B89A-57C340C72351}" destId="{BA5DD560-848B-46DA-8E44-764EDF867FA9}" srcOrd="0" destOrd="0" presId="urn:microsoft.com/office/officeart/2005/8/layout/list1"/>
    <dgm:cxn modelId="{483CA753-CF9B-4D9F-82F2-DD6467756A85}" srcId="{C7B1860A-4F5F-4E26-A0C3-7793D9FE31F2}" destId="{DAB0536D-BCA6-4FF5-A591-36CB3929947E}" srcOrd="3" destOrd="0" parTransId="{995127EA-27DE-4F42-8B8D-C77A17CC14ED}" sibTransId="{2A7B8486-D498-4A9E-98D0-29A37BD06F13}"/>
    <dgm:cxn modelId="{6C380F7E-75B7-4488-92B9-7CAFB50514B2}" type="presOf" srcId="{87EE85F5-C5A9-4B91-9BAB-E0011122AEA7}" destId="{2F0F03C7-30E2-4666-9B34-3B126F39D844}" srcOrd="1" destOrd="0" presId="urn:microsoft.com/office/officeart/2005/8/layout/list1"/>
    <dgm:cxn modelId="{33164384-3DD7-49DB-A509-05FD87EC38F8}" srcId="{C7B1860A-4F5F-4E26-A0C3-7793D9FE31F2}" destId="{2443088F-B22B-4B87-B89A-57C340C72351}" srcOrd="1" destOrd="0" parTransId="{68386890-24F7-43D1-A36F-748063047D60}" sibTransId="{35B1B7EB-1525-4728-AB6E-1E8E1358879E}"/>
    <dgm:cxn modelId="{20EE0D9C-9B11-4964-93DD-658B1470B517}" type="presOf" srcId="{2443088F-B22B-4B87-B89A-57C340C72351}" destId="{7785FB8C-B1D9-45F7-B49B-831AC8DD2217}" srcOrd="1" destOrd="0" presId="urn:microsoft.com/office/officeart/2005/8/layout/list1"/>
    <dgm:cxn modelId="{253C2FE2-4CCF-41DF-B148-C6B86C04BB67}" type="presOf" srcId="{AA1FDF15-6B73-46D5-ABC4-989347B29161}" destId="{35318F98-F594-41F7-AB36-CFF8689B3A56}" srcOrd="1" destOrd="0" presId="urn:microsoft.com/office/officeart/2005/8/layout/list1"/>
    <dgm:cxn modelId="{859139E4-1B47-42FD-B308-DDB3B3BBB116}" type="presOf" srcId="{AA1FDF15-6B73-46D5-ABC4-989347B29161}" destId="{6F817EA5-7566-4AB4-8268-C37C12B0631E}" srcOrd="0" destOrd="0" presId="urn:microsoft.com/office/officeart/2005/8/layout/list1"/>
    <dgm:cxn modelId="{70FA11E6-EB57-4FC9-8DD1-AE3E7050D4D1}" srcId="{C7B1860A-4F5F-4E26-A0C3-7793D9FE31F2}" destId="{87EE85F5-C5A9-4B91-9BAB-E0011122AEA7}" srcOrd="0" destOrd="0" parTransId="{D3E21805-86CD-42A5-AA1F-7BA4601D53FC}" sibTransId="{E11A1E78-2A8D-430C-A290-6FC8F542B8C5}"/>
    <dgm:cxn modelId="{727773EA-EF59-4F0B-8C88-4977B4E06126}" srcId="{C7B1860A-4F5F-4E26-A0C3-7793D9FE31F2}" destId="{AA1FDF15-6B73-46D5-ABC4-989347B29161}" srcOrd="2" destOrd="0" parTransId="{34E746A1-21B9-4535-BD9B-F56556C36BF3}" sibTransId="{01C866C7-ABCA-4209-99C1-66F4E2400728}"/>
    <dgm:cxn modelId="{E3CB1404-AE86-4A53-9658-C0DA0C5CF9DD}" type="presParOf" srcId="{44B60FA8-AE56-42F5-87D9-45BF46B58491}" destId="{2ED1465F-5F1D-4A0C-A5DF-D56654334061}" srcOrd="0" destOrd="0" presId="urn:microsoft.com/office/officeart/2005/8/layout/list1"/>
    <dgm:cxn modelId="{32B49A91-A6C5-40F4-A746-AA1C743E9CCE}" type="presParOf" srcId="{2ED1465F-5F1D-4A0C-A5DF-D56654334061}" destId="{B0FAE05D-E206-46FA-B3AF-054748AD83B1}" srcOrd="0" destOrd="0" presId="urn:microsoft.com/office/officeart/2005/8/layout/list1"/>
    <dgm:cxn modelId="{7B3D2AE6-8439-4A3F-8C8F-232CFDBA7B9C}" type="presParOf" srcId="{2ED1465F-5F1D-4A0C-A5DF-D56654334061}" destId="{2F0F03C7-30E2-4666-9B34-3B126F39D844}" srcOrd="1" destOrd="0" presId="urn:microsoft.com/office/officeart/2005/8/layout/list1"/>
    <dgm:cxn modelId="{2A3764F7-6A41-4D41-ADD6-71BA13BB2757}" type="presParOf" srcId="{44B60FA8-AE56-42F5-87D9-45BF46B58491}" destId="{3C324186-A5CA-4B99-962A-47540D540B84}" srcOrd="1" destOrd="0" presId="urn:microsoft.com/office/officeart/2005/8/layout/list1"/>
    <dgm:cxn modelId="{DDD94B91-D196-40BA-8AAC-A9F3ED0401AB}" type="presParOf" srcId="{44B60FA8-AE56-42F5-87D9-45BF46B58491}" destId="{5EB13DEF-350E-4FBB-AC0D-530463030E03}" srcOrd="2" destOrd="0" presId="urn:microsoft.com/office/officeart/2005/8/layout/list1"/>
    <dgm:cxn modelId="{747863AE-8941-4D35-8A5A-21F7CB74D779}" type="presParOf" srcId="{44B60FA8-AE56-42F5-87D9-45BF46B58491}" destId="{E841427A-456C-48D4-9292-8EEAE9B9A7B3}" srcOrd="3" destOrd="0" presId="urn:microsoft.com/office/officeart/2005/8/layout/list1"/>
    <dgm:cxn modelId="{A4AA1132-F749-4841-B769-33DAF98B3393}" type="presParOf" srcId="{44B60FA8-AE56-42F5-87D9-45BF46B58491}" destId="{A5568DD7-D3A1-47AE-87CF-9AC997354525}" srcOrd="4" destOrd="0" presId="urn:microsoft.com/office/officeart/2005/8/layout/list1"/>
    <dgm:cxn modelId="{F760F77D-CE78-4FC1-A5B2-C86E3E091689}" type="presParOf" srcId="{A5568DD7-D3A1-47AE-87CF-9AC997354525}" destId="{BA5DD560-848B-46DA-8E44-764EDF867FA9}" srcOrd="0" destOrd="0" presId="urn:microsoft.com/office/officeart/2005/8/layout/list1"/>
    <dgm:cxn modelId="{95FDE7D8-B902-49F3-BB82-5AFB9CF64E54}" type="presParOf" srcId="{A5568DD7-D3A1-47AE-87CF-9AC997354525}" destId="{7785FB8C-B1D9-45F7-B49B-831AC8DD2217}" srcOrd="1" destOrd="0" presId="urn:microsoft.com/office/officeart/2005/8/layout/list1"/>
    <dgm:cxn modelId="{A338B207-71BC-440B-8555-28E03768ECA1}" type="presParOf" srcId="{44B60FA8-AE56-42F5-87D9-45BF46B58491}" destId="{589D46C2-3CCC-4BE2-A589-C96E2BBD03D5}" srcOrd="5" destOrd="0" presId="urn:microsoft.com/office/officeart/2005/8/layout/list1"/>
    <dgm:cxn modelId="{2E14A185-CD2D-4BD6-8AE4-05FACB387DD7}" type="presParOf" srcId="{44B60FA8-AE56-42F5-87D9-45BF46B58491}" destId="{EC05D0E7-8405-44BC-99E0-1DBA2A96DF5D}" srcOrd="6" destOrd="0" presId="urn:microsoft.com/office/officeart/2005/8/layout/list1"/>
    <dgm:cxn modelId="{CB97ABEE-795E-462A-ADBD-5453EF92EA91}" type="presParOf" srcId="{44B60FA8-AE56-42F5-87D9-45BF46B58491}" destId="{D9345A50-5056-4BFE-860B-BC84B55B2D60}" srcOrd="7" destOrd="0" presId="urn:microsoft.com/office/officeart/2005/8/layout/list1"/>
    <dgm:cxn modelId="{F024A7D3-8005-4065-A236-E5E58787643C}" type="presParOf" srcId="{44B60FA8-AE56-42F5-87D9-45BF46B58491}" destId="{BEC1BB09-E7C9-4047-B6CD-6613916A1437}" srcOrd="8" destOrd="0" presId="urn:microsoft.com/office/officeart/2005/8/layout/list1"/>
    <dgm:cxn modelId="{61335231-248A-494C-B508-86AD8A73AC8D}" type="presParOf" srcId="{BEC1BB09-E7C9-4047-B6CD-6613916A1437}" destId="{6F817EA5-7566-4AB4-8268-C37C12B0631E}" srcOrd="0" destOrd="0" presId="urn:microsoft.com/office/officeart/2005/8/layout/list1"/>
    <dgm:cxn modelId="{CE1E6345-8F31-485D-816B-DC1BF43CAE57}" type="presParOf" srcId="{BEC1BB09-E7C9-4047-B6CD-6613916A1437}" destId="{35318F98-F594-41F7-AB36-CFF8689B3A56}" srcOrd="1" destOrd="0" presId="urn:microsoft.com/office/officeart/2005/8/layout/list1"/>
    <dgm:cxn modelId="{9A6CB92F-7719-4A47-93BE-4FD851E04ADC}" type="presParOf" srcId="{44B60FA8-AE56-42F5-87D9-45BF46B58491}" destId="{73BDD4C6-DB9C-47ED-B88E-19348EC6ADCF}" srcOrd="9" destOrd="0" presId="urn:microsoft.com/office/officeart/2005/8/layout/list1"/>
    <dgm:cxn modelId="{181E4C87-53C4-4427-A01D-B494FC59B542}" type="presParOf" srcId="{44B60FA8-AE56-42F5-87D9-45BF46B58491}" destId="{EA438846-D2C9-471D-B361-78A5A585B391}" srcOrd="10" destOrd="0" presId="urn:microsoft.com/office/officeart/2005/8/layout/list1"/>
    <dgm:cxn modelId="{EB394052-B3E2-49E1-BDF2-0E0D43C0784A}" type="presParOf" srcId="{44B60FA8-AE56-42F5-87D9-45BF46B58491}" destId="{F363DADA-30A8-46ED-8C9F-3C17533D8339}" srcOrd="11" destOrd="0" presId="urn:microsoft.com/office/officeart/2005/8/layout/list1"/>
    <dgm:cxn modelId="{DA4A91D2-C0A4-4281-A671-E8AE10C531C5}" type="presParOf" srcId="{44B60FA8-AE56-42F5-87D9-45BF46B58491}" destId="{6E5A4C40-0E9B-442B-A617-54E55EE839F6}" srcOrd="12" destOrd="0" presId="urn:microsoft.com/office/officeart/2005/8/layout/list1"/>
    <dgm:cxn modelId="{276A9ADA-1AA6-4E7B-8AAA-86AAA87F2197}" type="presParOf" srcId="{6E5A4C40-0E9B-442B-A617-54E55EE839F6}" destId="{491189EA-BE79-4A5F-A655-3363CA34A37B}" srcOrd="0" destOrd="0" presId="urn:microsoft.com/office/officeart/2005/8/layout/list1"/>
    <dgm:cxn modelId="{8B586F0F-F52B-4907-BF82-5ED884A30C9A}" type="presParOf" srcId="{6E5A4C40-0E9B-442B-A617-54E55EE839F6}" destId="{A415E80B-1863-4741-8A26-D22A68469FF8}" srcOrd="1" destOrd="0" presId="urn:microsoft.com/office/officeart/2005/8/layout/list1"/>
    <dgm:cxn modelId="{429C5F4D-0FA5-4FBC-B554-4919799BD2FD}" type="presParOf" srcId="{44B60FA8-AE56-42F5-87D9-45BF46B58491}" destId="{4CFC8F21-4DCF-427E-976D-5A5659999D12}" srcOrd="13" destOrd="0" presId="urn:microsoft.com/office/officeart/2005/8/layout/list1"/>
    <dgm:cxn modelId="{170C0F87-4D87-4626-A7F0-83B34D0A2DED}" type="presParOf" srcId="{44B60FA8-AE56-42F5-87D9-45BF46B58491}" destId="{B2CCBB56-4FFA-4A52-940D-CDDE5B53BCF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13DEF-350E-4FBB-AC0D-530463030E03}">
      <dsp:nvSpPr>
        <dsp:cNvPr id="0" name=""/>
        <dsp:cNvSpPr/>
      </dsp:nvSpPr>
      <dsp:spPr>
        <a:xfrm>
          <a:off x="0" y="259282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0F03C7-30E2-4666-9B34-3B126F39D844}">
      <dsp:nvSpPr>
        <dsp:cNvPr id="0" name=""/>
        <dsp:cNvSpPr/>
      </dsp:nvSpPr>
      <dsp:spPr>
        <a:xfrm>
          <a:off x="405615" y="51977"/>
          <a:ext cx="5689600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kern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总体情况说明</a:t>
          </a:r>
          <a:endParaRPr lang="zh-CN" altLang="en-US" sz="3000" kern="1200" dirty="0"/>
        </a:p>
      </dsp:txBody>
      <dsp:txXfrm>
        <a:off x="448846" y="95208"/>
        <a:ext cx="5603138" cy="799138"/>
      </dsp:txXfrm>
    </dsp:sp>
    <dsp:sp modelId="{EC05D0E7-8405-44BC-99E0-1DBA2A96DF5D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85FB8C-B1D9-45F7-B49B-831AC8DD2217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+mj-ea"/>
              <a:ea typeface="+mj-ea"/>
            </a:rPr>
            <a:t>问题分类</a:t>
          </a:r>
        </a:p>
      </dsp:txBody>
      <dsp:txXfrm>
        <a:off x="449631" y="1472764"/>
        <a:ext cx="5603138" cy="799138"/>
      </dsp:txXfrm>
    </dsp:sp>
    <dsp:sp modelId="{EA438846-D2C9-471D-B361-78A5A585B391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318F98-F594-41F7-AB36-CFF8689B3A56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+mj-ea"/>
              <a:ea typeface="+mj-ea"/>
            </a:rPr>
            <a:t>原因分析</a:t>
          </a:r>
        </a:p>
      </dsp:txBody>
      <dsp:txXfrm>
        <a:off x="449631" y="2833564"/>
        <a:ext cx="5603138" cy="799138"/>
      </dsp:txXfrm>
    </dsp:sp>
    <dsp:sp modelId="{B2CCBB56-4FFA-4A52-940D-CDDE5B53BCF9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15E80B-1863-4741-8A26-D22A68469FF8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+mj-ea"/>
              <a:ea typeface="+mj-ea"/>
            </a:rPr>
            <a:t>管控措施</a:t>
          </a:r>
        </a:p>
      </dsp:txBody>
      <dsp:txXfrm>
        <a:off x="449631" y="4194364"/>
        <a:ext cx="560313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7D4E-6098-4C7C-8F27-B9FD505D8C97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E72A-0A66-4CE4-8FAB-CC1D0C2FE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E72A-0A66-4CE4-8FAB-CC1D0C2FE1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324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4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705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633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369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380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47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82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1084"/>
          <a:stretch>
            <a:fillRect/>
          </a:stretch>
        </p:blipFill>
        <p:spPr>
          <a:xfrm>
            <a:off x="0" y="20116"/>
            <a:ext cx="12192000" cy="6584288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54905" y="3822478"/>
            <a:ext cx="9392943" cy="6256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39159" y="2333626"/>
            <a:ext cx="9413024" cy="14293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10156" r="-648" b="67546"/>
          <a:stretch>
            <a:fillRect/>
          </a:stretch>
        </p:blipFill>
        <p:spPr>
          <a:xfrm>
            <a:off x="2693851" y="5834670"/>
            <a:ext cx="9498148" cy="1026146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2CBD-62A6-4AF5-95CE-81FB64163CA6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8" y="313514"/>
            <a:ext cx="11056060" cy="653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8" y="1219199"/>
            <a:ext cx="11056060" cy="488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lang="zh-CN" altLang="en-US" sz="28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BE3F471-5A6D-4B55-9886-6C8419ABE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14272" b="61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6061" y="1601238"/>
            <a:ext cx="11559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煤柴油加氢</a:t>
            </a:r>
            <a:r>
              <a:rPr lang="zh-CN" sz="4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</a:t>
            </a:r>
            <a:r>
              <a:rPr lang="zh-CN" altLang="en-US" sz="4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sz="4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4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4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r>
              <a:rPr lang="zh-CN" sz="4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日周月检问题汇总情况</a:t>
            </a:r>
            <a:endParaRPr lang="en-US" altLang="zh-CN" sz="4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-1103086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-1059544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抽查提问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15568" y="4305054"/>
            <a:ext cx="10986770" cy="196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本月对内外操进行工艺卡片、工艺联锁、工艺指令提问，对班长进行应急预案提问共计</a:t>
            </a: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63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次，共计考核</a:t>
            </a: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13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次，不合格率</a:t>
            </a: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21%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从考核内容来看，除二班外，其余三个班组对工艺指标及联锁的掌握情况还不够，还需加强学习。</a:t>
            </a: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</a:t>
            </a:r>
            <a:endParaRPr 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130BB4A-B8BB-4311-9689-CDD7AD311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72362"/>
              </p:ext>
            </p:extLst>
          </p:nvPr>
        </p:nvGraphicFramePr>
        <p:xfrm>
          <a:off x="694289" y="1656040"/>
          <a:ext cx="5388760" cy="2599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3523">
                  <a:extLst>
                    <a:ext uri="{9D8B030D-6E8A-4147-A177-3AD203B41FA5}">
                      <a16:colId xmlns:a16="http://schemas.microsoft.com/office/drawing/2014/main" val="1506455540"/>
                    </a:ext>
                  </a:extLst>
                </a:gridCol>
                <a:gridCol w="1276285">
                  <a:extLst>
                    <a:ext uri="{9D8B030D-6E8A-4147-A177-3AD203B41FA5}">
                      <a16:colId xmlns:a16="http://schemas.microsoft.com/office/drawing/2014/main" val="3385227679"/>
                    </a:ext>
                  </a:extLst>
                </a:gridCol>
                <a:gridCol w="1134476">
                  <a:extLst>
                    <a:ext uri="{9D8B030D-6E8A-4147-A177-3AD203B41FA5}">
                      <a16:colId xmlns:a16="http://schemas.microsoft.com/office/drawing/2014/main" val="959684585"/>
                    </a:ext>
                  </a:extLst>
                </a:gridCol>
                <a:gridCol w="1134476">
                  <a:extLst>
                    <a:ext uri="{9D8B030D-6E8A-4147-A177-3AD203B41FA5}">
                      <a16:colId xmlns:a16="http://schemas.microsoft.com/office/drawing/2014/main" val="1203622805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提问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人次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考核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不合格率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8265436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工艺指令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4542739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工艺指标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21.6%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238513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工艺联锁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33.3%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252996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应急预案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97870346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FE7051E-9A89-4EC1-9B2A-0678603F8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766553"/>
              </p:ext>
            </p:extLst>
          </p:nvPr>
        </p:nvGraphicFramePr>
        <p:xfrm>
          <a:off x="7010328" y="1656039"/>
          <a:ext cx="2914508" cy="252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209">
                  <a:extLst>
                    <a:ext uri="{9D8B030D-6E8A-4147-A177-3AD203B41FA5}">
                      <a16:colId xmlns:a16="http://schemas.microsoft.com/office/drawing/2014/main" val="4212626948"/>
                    </a:ext>
                  </a:extLst>
                </a:gridCol>
                <a:gridCol w="1192299">
                  <a:extLst>
                    <a:ext uri="{9D8B030D-6E8A-4147-A177-3AD203B41FA5}">
                      <a16:colId xmlns:a16="http://schemas.microsoft.com/office/drawing/2014/main" val="2111906885"/>
                    </a:ext>
                  </a:extLst>
                </a:gridCol>
              </a:tblGrid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班次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考核总数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0829578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一班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7921550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二班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668268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三班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9310755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四班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16181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282830"/>
                </a:solidFill>
                <a:latin typeface="+mj-ea"/>
                <a:ea typeface="+mj-ea"/>
              </a:rPr>
              <a:t>盲板管理（</a:t>
            </a:r>
            <a:r>
              <a:rPr lang="en-US" altLang="zh-CN" sz="2800" dirty="0">
                <a:solidFill>
                  <a:srgbClr val="282830"/>
                </a:solidFill>
                <a:latin typeface="+mj-ea"/>
                <a:ea typeface="+mj-ea"/>
              </a:rPr>
              <a:t>4</a:t>
            </a:r>
            <a:r>
              <a:rPr lang="zh-CN" altLang="en-US" sz="2800" dirty="0">
                <a:solidFill>
                  <a:srgbClr val="282830"/>
                </a:solidFill>
                <a:latin typeface="+mj-ea"/>
                <a:ea typeface="+mj-ea"/>
              </a:rPr>
              <a:t>项）</a:t>
            </a:r>
            <a:endParaRPr lang="zh-CN" altLang="en-US" sz="3200" dirty="0">
              <a:solidFill>
                <a:srgbClr val="282830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858696" y="1753922"/>
            <a:ext cx="10330815" cy="89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、无盲板标识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柴油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D-101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入口线靠器壁盲板，缺少盲板标识，已经整改完成。</a:t>
            </a:r>
          </a:p>
        </p:txBody>
      </p:sp>
      <p:pic>
        <p:nvPicPr>
          <p:cNvPr id="4" name="图片 3" descr="银色的机器&#10;&#10;描述已自动生成">
            <a:extLst>
              <a:ext uri="{FF2B5EF4-FFF2-40B4-BE49-F238E27FC236}">
                <a16:creationId xmlns:a16="http://schemas.microsoft.com/office/drawing/2014/main" id="{570A49A4-8BB6-4CAC-B7B8-29E043CA1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51" y="2878424"/>
            <a:ext cx="3570768" cy="26819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282830"/>
                </a:solidFill>
                <a:latin typeface="+mj-ea"/>
                <a:ea typeface="+mj-ea"/>
              </a:rPr>
              <a:t>盲板管理</a:t>
            </a:r>
            <a:endParaRPr lang="zh-CN" altLang="en-US" sz="3200" dirty="0">
              <a:solidFill>
                <a:srgbClr val="282830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08330" y="1569720"/>
            <a:ext cx="10330815" cy="125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、盲板字迹模糊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空冷平台上开工石脑油流程；柴油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D-104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罐顶，航煤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P-201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出口新建石脑油流程上盲板标识字迹模糊，已经整改完成。</a:t>
            </a:r>
          </a:p>
        </p:txBody>
      </p:sp>
      <p:pic>
        <p:nvPicPr>
          <p:cNvPr id="9" name="图片 8" descr="图片包含 室内, 金属, 碗, 线&#10;&#10;描述已自动生成">
            <a:extLst>
              <a:ext uri="{FF2B5EF4-FFF2-40B4-BE49-F238E27FC236}">
                <a16:creationId xmlns:a16="http://schemas.microsoft.com/office/drawing/2014/main" id="{ECF93179-2837-4B86-9624-C5F080326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30" y="2961768"/>
            <a:ext cx="5751089" cy="3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2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282830"/>
                </a:solidFill>
                <a:latin typeface="+mj-ea"/>
                <a:ea typeface="+mj-ea"/>
              </a:rPr>
              <a:t>盲板管理</a:t>
            </a:r>
            <a:endParaRPr lang="zh-CN" altLang="en-US" sz="3200" dirty="0">
              <a:solidFill>
                <a:srgbClr val="282830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08330" y="1569720"/>
            <a:ext cx="10330815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、防介质互串 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1030-SR101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蒸汽吹扫线与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SR101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之间无盲板隔离，处于双阀关且导淋关的状态。打开导淋后发现油排不净，靠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SR-101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测阀门内漏，已在蒸汽头道阀后加了盲板。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除盐水至贫胺液线二道阀未关死，已整改为双阀关，导淋开的状态。</a:t>
            </a:r>
          </a:p>
        </p:txBody>
      </p:sp>
      <p:pic>
        <p:nvPicPr>
          <p:cNvPr id="11" name="图片 10" descr="图片包含 室内, 木, 桌子, 片&#10;&#10;描述已自动生成">
            <a:extLst>
              <a:ext uri="{FF2B5EF4-FFF2-40B4-BE49-F238E27FC236}">
                <a16:creationId xmlns:a16="http://schemas.microsoft.com/office/drawing/2014/main" id="{FE016278-2663-45F6-A3A3-471E5B019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76" y="3822460"/>
            <a:ext cx="3284313" cy="2056439"/>
          </a:xfrm>
          <a:prstGeom prst="rect">
            <a:avLst/>
          </a:prstGeom>
        </p:spPr>
      </p:pic>
      <p:pic>
        <p:nvPicPr>
          <p:cNvPr id="13" name="图片 12" descr="建筑的摆设布局&#10;&#10;描述已自动生成">
            <a:extLst>
              <a:ext uri="{FF2B5EF4-FFF2-40B4-BE49-F238E27FC236}">
                <a16:creationId xmlns:a16="http://schemas.microsoft.com/office/drawing/2014/main" id="{9DF8BCE1-22A0-4EC7-BE0A-C26E5B08C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02" y="3822460"/>
            <a:ext cx="3561665" cy="20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3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282830"/>
                </a:solidFill>
                <a:latin typeface="+mj-ea"/>
                <a:ea typeface="+mj-ea"/>
              </a:rPr>
              <a:t>巡回检查管理</a:t>
            </a:r>
            <a:r>
              <a:rPr lang="zh-CN" sz="3200" dirty="0">
                <a:solidFill>
                  <a:srgbClr val="282830"/>
                </a:solidFill>
                <a:latin typeface="+mj-ea"/>
                <a:ea typeface="+mj-ea"/>
              </a:rPr>
              <a:t>（</a:t>
            </a:r>
            <a:r>
              <a:rPr lang="en-US" altLang="zh-CN" sz="3200" dirty="0">
                <a:solidFill>
                  <a:srgbClr val="282830"/>
                </a:solidFill>
                <a:latin typeface="+mj-ea"/>
                <a:ea typeface="+mj-ea"/>
              </a:rPr>
              <a:t>8</a:t>
            </a:r>
            <a:r>
              <a:rPr lang="zh-CN" altLang="en-US" sz="3200" dirty="0">
                <a:solidFill>
                  <a:srgbClr val="282830"/>
                </a:solidFill>
                <a:latin typeface="+mj-ea"/>
                <a:ea typeface="+mj-ea"/>
              </a:rPr>
              <a:t>项）</a:t>
            </a:r>
            <a:endParaRPr sz="3200" dirty="0">
              <a:solidFill>
                <a:srgbClr val="28283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94289" y="1578848"/>
            <a:ext cx="8070766" cy="460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、巡检漏巡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本月班长巡检有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次漏巡，均在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班，均为最后一个点（脱硫区）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、巡检参数核对：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检查发现还有班组现场巡检，参数核对走过场，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DCS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参数已变更多次，外操依然按之前的参数输入，已经跟当班班长做了当面沟通。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endParaRPr 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日常工作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rgbClr val="28283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94289" y="2853990"/>
            <a:ext cx="11227435" cy="148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班组日常工作完成情况总体较好，还有个别</a:t>
            </a:r>
            <a:r>
              <a:rPr 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问题：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、需定期切液的容器未按要求及时切液。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、工作完成后未能及时在记录本签字。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工艺管线管理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rgbClr val="28283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92C810-2563-4EFE-9FE1-457C25894696}"/>
              </a:ext>
            </a:extLst>
          </p:cNvPr>
          <p:cNvSpPr txBox="1"/>
          <p:nvPr/>
        </p:nvSpPr>
        <p:spPr>
          <a:xfrm>
            <a:off x="694289" y="1756642"/>
            <a:ext cx="10109771" cy="8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、就地导淋缺少盲盖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柴油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D-102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出口就地倒淋缺少盲盖。</a:t>
            </a:r>
          </a:p>
        </p:txBody>
      </p:sp>
      <p:pic>
        <p:nvPicPr>
          <p:cNvPr id="5" name="图片 4" descr="图片包含 雪, 飞机, 金属, 站&#10;&#10;描述已自动生成">
            <a:extLst>
              <a:ext uri="{FF2B5EF4-FFF2-40B4-BE49-F238E27FC236}">
                <a16:creationId xmlns:a16="http://schemas.microsoft.com/office/drawing/2014/main" id="{B25C400E-1A84-4D73-88B0-138BAE541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40" y="2702790"/>
            <a:ext cx="4531360" cy="34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工艺管线管理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rgbClr val="28283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92C810-2563-4EFE-9FE1-457C25894696}"/>
              </a:ext>
            </a:extLst>
          </p:cNvPr>
          <p:cNvSpPr txBox="1"/>
          <p:nvPr/>
        </p:nvSpPr>
        <p:spPr>
          <a:xfrm>
            <a:off x="694289" y="1756642"/>
            <a:ext cx="10109771" cy="8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、取样器漏油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航煤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SR-202B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后取样器漏油</a:t>
            </a:r>
          </a:p>
        </p:txBody>
      </p:sp>
      <p:pic>
        <p:nvPicPr>
          <p:cNvPr id="9" name="图片 8" descr="图片包含 建筑, 街道, 覆盖, 脏&#10;&#10;描述已自动生成">
            <a:extLst>
              <a:ext uri="{FF2B5EF4-FFF2-40B4-BE49-F238E27FC236}">
                <a16:creationId xmlns:a16="http://schemas.microsoft.com/office/drawing/2014/main" id="{AAFD6F8D-99CC-432A-AEBD-4D863B35E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24" y="2569571"/>
            <a:ext cx="4935621" cy="32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工艺管线管理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rgbClr val="28283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92C810-2563-4EFE-9FE1-457C25894696}"/>
              </a:ext>
            </a:extLst>
          </p:cNvPr>
          <p:cNvSpPr txBox="1"/>
          <p:nvPr/>
        </p:nvSpPr>
        <p:spPr>
          <a:xfrm>
            <a:off x="858696" y="1766916"/>
            <a:ext cx="10109771" cy="8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、现场阀位开度不够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航煤新氢进装置二道阀手阀未全开，现场开度只有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1/4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" name="图片 4" descr="图片包含 游戏机, 建筑, 架子&#10;&#10;描述已自动生成">
            <a:extLst>
              <a:ext uri="{FF2B5EF4-FFF2-40B4-BE49-F238E27FC236}">
                <a16:creationId xmlns:a16="http://schemas.microsoft.com/office/drawing/2014/main" id="{0188FF24-067C-43E8-94C8-62318F907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1" y="3086100"/>
            <a:ext cx="5541432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工艺管线管理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endParaRPr sz="3200" dirty="0">
              <a:solidFill>
                <a:srgbClr val="28283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92C810-2563-4EFE-9FE1-457C25894696}"/>
              </a:ext>
            </a:extLst>
          </p:cNvPr>
          <p:cNvSpPr txBox="1"/>
          <p:nvPr/>
        </p:nvSpPr>
        <p:spPr>
          <a:xfrm>
            <a:off x="858696" y="1766916"/>
            <a:ext cx="10109771" cy="8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、管线标识不清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航煤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C-201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顶部气相出口线标识不清。</a:t>
            </a:r>
          </a:p>
        </p:txBody>
      </p:sp>
      <p:pic>
        <p:nvPicPr>
          <p:cNvPr id="9" name="图片 8" descr="图片包含 自行车, 桌子, 猫, 不同&#10;&#10;描述已自动生成">
            <a:extLst>
              <a:ext uri="{FF2B5EF4-FFF2-40B4-BE49-F238E27FC236}">
                <a16:creationId xmlns:a16="http://schemas.microsoft.com/office/drawing/2014/main" id="{71BA4EB3-7D50-4CC5-AEB8-28EFC2C93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50" y="2955602"/>
            <a:ext cx="3963832" cy="33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4AD2B535-055B-4FEE-9C95-AD9B2632F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618928"/>
              </p:ext>
            </p:extLst>
          </p:nvPr>
        </p:nvGraphicFramePr>
        <p:xfrm>
          <a:off x="858696" y="6080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-19050" y="3952875"/>
            <a:ext cx="12211050" cy="1685926"/>
            <a:chOff x="-19050" y="3952875"/>
            <a:chExt cx="12211050" cy="1685926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3952875"/>
              <a:ext cx="12211050" cy="971550"/>
              <a:chOff x="-19050" y="3952875"/>
              <a:chExt cx="12211050" cy="9715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600700" y="3952875"/>
                <a:ext cx="971550" cy="971550"/>
                <a:chOff x="5610225" y="3952875"/>
                <a:chExt cx="971550" cy="971550"/>
              </a:xfrm>
            </p:grpSpPr>
            <p:sp>
              <p:nvSpPr>
                <p:cNvPr id="8" name="流程图: 联系 7"/>
                <p:cNvSpPr/>
                <p:nvPr/>
              </p:nvSpPr>
              <p:spPr>
                <a:xfrm>
                  <a:off x="5610225" y="3952875"/>
                  <a:ext cx="971550" cy="971550"/>
                </a:xfrm>
                <a:prstGeom prst="flowChartConnector">
                  <a:avLst/>
                </a:prstGeom>
                <a:solidFill>
                  <a:srgbClr val="FB91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5747739" y="4065657"/>
                  <a:ext cx="6203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三</a:t>
                  </a: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3386475" y="5540575"/>
              <a:ext cx="5400000" cy="98226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07790" y="4993640"/>
              <a:ext cx="533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3600" kern="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原因分析及管理要求</a:t>
              </a:r>
              <a:endPara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055" y="845820"/>
            <a:ext cx="10330815" cy="388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对比前两月，本月工艺检查问题明显减少，日周月检工作开展成效明显。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从本月工艺检查问题分布来看，工艺纪律管理考核项居多，且主要集中在指标提问及馏出口不合格问题上。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管理要求：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、本月继续加强工艺指标、联锁及应急预案的提问。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、要求主操及时关注原料化验数据，加强操作水平，减少馏出口不合格样。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289" y="943792"/>
            <a:ext cx="10330815" cy="364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针对几处盲板管理典型问题，作为本月日周月检重点检查。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、要求各班组按区域检查盲板标识缺失、字迹是否清晰等问题，统一整改。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2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、要求各班组按区域检查各管线标识，尤其高温部位，将模糊的标识及时更换。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3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、介质互串点无盲板隔离的，要求班组检查确认是否做到了双阀关导淋开。</a:t>
            </a:r>
            <a:endParaRPr lang="en-US" alt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289" y="1112948"/>
            <a:ext cx="10330815" cy="340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28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8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针对巡回检查管理问题</a:t>
            </a:r>
            <a:endParaRPr lang="en-US" altLang="zh-CN" sz="28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本月将结合现场，加强小神探系统数据与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DCS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数据对比，发现参数不一致的情况严肃考核，坚决杜绝巡检走过场的情况。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460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44773"/>
            <a:ext cx="12192000" cy="649047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0" y="3700885"/>
            <a:ext cx="12192000" cy="1882579"/>
            <a:chOff x="0" y="3719935"/>
            <a:chExt cx="12192000" cy="1882579"/>
          </a:xfrm>
        </p:grpSpPr>
        <p:sp>
          <p:nvSpPr>
            <p:cNvPr id="6" name="矩形 5"/>
            <p:cNvSpPr/>
            <p:nvPr/>
          </p:nvSpPr>
          <p:spPr>
            <a:xfrm>
              <a:off x="0" y="3719935"/>
              <a:ext cx="12192000" cy="1882579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79404" y="4153392"/>
              <a:ext cx="55125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Thank you</a:t>
              </a:r>
              <a:endParaRPr lang="zh-CN" altLang="en-US" sz="6000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556" y="1843314"/>
            <a:ext cx="442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204"/>
          <a:stretch>
            <a:fillRect/>
          </a:stretch>
        </p:blipFill>
        <p:spPr>
          <a:xfrm>
            <a:off x="-9525" y="0"/>
            <a:ext cx="12211050" cy="41719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19050" y="3952875"/>
            <a:ext cx="12211050" cy="2171879"/>
            <a:chOff x="-19050" y="3952875"/>
            <a:chExt cx="12211050" cy="2171879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3952875"/>
              <a:ext cx="12211050" cy="971550"/>
              <a:chOff x="-19050" y="3952875"/>
              <a:chExt cx="12211050" cy="9715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600700" y="3952875"/>
                <a:ext cx="971550" cy="971550"/>
                <a:chOff x="5610225" y="3952875"/>
                <a:chExt cx="971550" cy="971550"/>
              </a:xfrm>
            </p:grpSpPr>
            <p:sp>
              <p:nvSpPr>
                <p:cNvPr id="8" name="流程图: 联系 7"/>
                <p:cNvSpPr/>
                <p:nvPr/>
              </p:nvSpPr>
              <p:spPr>
                <a:xfrm>
                  <a:off x="5610225" y="3952875"/>
                  <a:ext cx="971550" cy="971550"/>
                </a:xfrm>
                <a:prstGeom prst="flowChartConnector">
                  <a:avLst/>
                </a:prstGeom>
                <a:solidFill>
                  <a:srgbClr val="FB91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5747739" y="4065657"/>
                  <a:ext cx="6203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一</a:t>
                  </a: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3386475" y="5540575"/>
              <a:ext cx="5400000" cy="98226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83435" y="4924425"/>
              <a:ext cx="76847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9</a:t>
              </a:r>
              <a:r>
                <a:rPr lang="zh-CN" altLang="en-US" sz="360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  <a:r>
                <a:rPr lang="zh-CN" sz="360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日周月检问题总体情况说明</a:t>
              </a:r>
            </a:p>
            <a:p>
              <a:pPr algn="ctr"/>
              <a:endParaRPr 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906645"/>
            <a:ext cx="10803422" cy="517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自</a:t>
            </a: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31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日至</a:t>
            </a:r>
            <a:r>
              <a:rPr 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30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日，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煤柴油加氢工艺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专业日、周、月检共检查出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80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项问题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，考核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44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项，未考核项多为平稳率问题，均纳入月度平稳率考核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考核项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按问题性质共分为</a:t>
            </a:r>
            <a:r>
              <a:rPr 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类：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工艺管线管理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工艺纪律管理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26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工艺联锁和报警管理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工艺指标管理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盲板管理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日常工作管理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系统管线管理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巡回检查管理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项；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</a:t>
            </a:r>
            <a:endParaRPr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8CD4EFC1-2E25-409E-9F9B-F79B06925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523574"/>
              </p:ext>
            </p:extLst>
          </p:nvPr>
        </p:nvGraphicFramePr>
        <p:xfrm>
          <a:off x="4537110" y="1982211"/>
          <a:ext cx="6387564" cy="383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780836" y="1006867"/>
            <a:ext cx="10335802" cy="185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按班组分布情况划分：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加氢一班考核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加氢二班考核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      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加氢三班考核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项，突出项为工艺纪律管理及巡回检查管理，分别为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项和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项目                                      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加氢四班考核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C5B884-C95A-4EED-A792-CE9D548BD9BB}"/>
              </a:ext>
            </a:extLst>
          </p:cNvPr>
          <p:cNvSpPr txBox="1"/>
          <p:nvPr/>
        </p:nvSpPr>
        <p:spPr>
          <a:xfrm>
            <a:off x="524656" y="1214203"/>
            <a:ext cx="1454046" cy="1049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D829FA0-9B85-4E53-B826-AF054F39B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37172"/>
              </p:ext>
            </p:extLst>
          </p:nvPr>
        </p:nvGraphicFramePr>
        <p:xfrm>
          <a:off x="1223874" y="2864170"/>
          <a:ext cx="9449726" cy="3993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099">
                  <a:extLst>
                    <a:ext uri="{9D8B030D-6E8A-4147-A177-3AD203B41FA5}">
                      <a16:colId xmlns:a16="http://schemas.microsoft.com/office/drawing/2014/main" val="3433703466"/>
                    </a:ext>
                  </a:extLst>
                </a:gridCol>
                <a:gridCol w="1564079">
                  <a:extLst>
                    <a:ext uri="{9D8B030D-6E8A-4147-A177-3AD203B41FA5}">
                      <a16:colId xmlns:a16="http://schemas.microsoft.com/office/drawing/2014/main" val="209218861"/>
                    </a:ext>
                  </a:extLst>
                </a:gridCol>
                <a:gridCol w="1838477">
                  <a:extLst>
                    <a:ext uri="{9D8B030D-6E8A-4147-A177-3AD203B41FA5}">
                      <a16:colId xmlns:a16="http://schemas.microsoft.com/office/drawing/2014/main" val="1001726462"/>
                    </a:ext>
                  </a:extLst>
                </a:gridCol>
                <a:gridCol w="1618956">
                  <a:extLst>
                    <a:ext uri="{9D8B030D-6E8A-4147-A177-3AD203B41FA5}">
                      <a16:colId xmlns:a16="http://schemas.microsoft.com/office/drawing/2014/main" val="3878527873"/>
                    </a:ext>
                  </a:extLst>
                </a:gridCol>
                <a:gridCol w="2003115">
                  <a:extLst>
                    <a:ext uri="{9D8B030D-6E8A-4147-A177-3AD203B41FA5}">
                      <a16:colId xmlns:a16="http://schemas.microsoft.com/office/drawing/2014/main" val="294029275"/>
                    </a:ext>
                  </a:extLst>
                </a:gridCol>
              </a:tblGrid>
              <a:tr h="4167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一班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二班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三班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四班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6704828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工艺管线管理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3336290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工艺纪律管理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22209569"/>
                  </a:ext>
                </a:extLst>
              </a:tr>
              <a:tr h="8006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工艺联锁和报警管理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9187805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工艺指标管理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13418266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盲板管理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029454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日常工作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3081532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系统管线管理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43218831"/>
                  </a:ext>
                </a:extLst>
              </a:tr>
              <a:tr h="2761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巡回检查管理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44537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84727" y="1448831"/>
            <a:ext cx="10196297" cy="160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对比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月和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月，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月份考核总数明显下降；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加氢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班和</a:t>
            </a: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班考核总数下降明显；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加氢三班考核总数较前两月增加。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98F61ED-B1DD-4E5D-905B-AC2588D08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05482"/>
              </p:ext>
            </p:extLst>
          </p:nvPr>
        </p:nvGraphicFramePr>
        <p:xfrm>
          <a:off x="1541125" y="2804846"/>
          <a:ext cx="8243260" cy="3411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0035">
                  <a:extLst>
                    <a:ext uri="{9D8B030D-6E8A-4147-A177-3AD203B41FA5}">
                      <a16:colId xmlns:a16="http://schemas.microsoft.com/office/drawing/2014/main" val="4128978460"/>
                    </a:ext>
                  </a:extLst>
                </a:gridCol>
                <a:gridCol w="1862114">
                  <a:extLst>
                    <a:ext uri="{9D8B030D-6E8A-4147-A177-3AD203B41FA5}">
                      <a16:colId xmlns:a16="http://schemas.microsoft.com/office/drawing/2014/main" val="2198385941"/>
                    </a:ext>
                  </a:extLst>
                </a:gridCol>
                <a:gridCol w="2043784">
                  <a:extLst>
                    <a:ext uri="{9D8B030D-6E8A-4147-A177-3AD203B41FA5}">
                      <a16:colId xmlns:a16="http://schemas.microsoft.com/office/drawing/2014/main" val="1714721073"/>
                    </a:ext>
                  </a:extLst>
                </a:gridCol>
                <a:gridCol w="2157327">
                  <a:extLst>
                    <a:ext uri="{9D8B030D-6E8A-4147-A177-3AD203B41FA5}">
                      <a16:colId xmlns:a16="http://schemas.microsoft.com/office/drawing/2014/main" val="3944952676"/>
                    </a:ext>
                  </a:extLst>
                </a:gridCol>
              </a:tblGrid>
              <a:tr h="5686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班组</a:t>
                      </a:r>
                      <a:endParaRPr lang="zh-CN" alt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7</a:t>
                      </a:r>
                      <a:r>
                        <a:rPr lang="zh-CN" altLang="en-US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月考核总数</a:t>
                      </a:r>
                      <a:endParaRPr lang="zh-CN" alt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8</a:t>
                      </a:r>
                      <a:r>
                        <a:rPr lang="zh-CN" altLang="en-US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月考核总数</a:t>
                      </a:r>
                      <a:endParaRPr lang="zh-CN" alt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9</a:t>
                      </a:r>
                      <a:r>
                        <a:rPr lang="zh-CN" altLang="en-US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月考核总数</a:t>
                      </a:r>
                      <a:endParaRPr lang="zh-CN" alt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6132913"/>
                  </a:ext>
                </a:extLst>
              </a:tr>
              <a:tr h="5686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加氢一班</a:t>
                      </a:r>
                      <a:endParaRPr lang="zh-CN" alt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15</a:t>
                      </a:r>
                      <a:endParaRPr lang="en-US" altLang="zh-CN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10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9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996549"/>
                  </a:ext>
                </a:extLst>
              </a:tr>
              <a:tr h="5686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加氢二班</a:t>
                      </a:r>
                      <a:endParaRPr lang="zh-CN" alt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23</a:t>
                      </a:r>
                      <a:endParaRPr lang="en-US" altLang="zh-CN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21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10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985274"/>
                  </a:ext>
                </a:extLst>
              </a:tr>
              <a:tr h="5686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加氢三班</a:t>
                      </a:r>
                      <a:endParaRPr lang="zh-CN" alt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12</a:t>
                      </a:r>
                      <a:endParaRPr lang="en-US" altLang="zh-CN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10</a:t>
                      </a:r>
                      <a:endParaRPr lang="en-US" altLang="zh-CN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16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4280487"/>
                  </a:ext>
                </a:extLst>
              </a:tr>
              <a:tr h="5686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加氢四班</a:t>
                      </a:r>
                      <a:endParaRPr lang="zh-CN" alt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13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22</a:t>
                      </a:r>
                      <a:endParaRPr lang="en-US" altLang="zh-CN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9</a:t>
                      </a:r>
                      <a:endParaRPr lang="en-US" altLang="zh-CN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1186708"/>
                  </a:ext>
                </a:extLst>
              </a:tr>
              <a:tr h="5686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汇总</a:t>
                      </a:r>
                      <a:endParaRPr lang="zh-CN" alt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63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63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baseline="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44</a:t>
                      </a:r>
                      <a:endParaRPr lang="en-US" altLang="zh-CN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1350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90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dirty="0">
                <a:solidFill>
                  <a:srgbClr val="282830"/>
                </a:solidFill>
                <a:latin typeface="+mj-ea"/>
                <a:ea typeface="+mj-ea"/>
              </a:rPr>
              <a:t>问题整改情况</a:t>
            </a:r>
            <a:r>
              <a:rPr lang="en-US" altLang="zh-CN" sz="2800" dirty="0">
                <a:solidFill>
                  <a:srgbClr val="282830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rgbClr val="282830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19175" y="2780030"/>
            <a:ext cx="10153015" cy="148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已整改：</a:t>
            </a: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240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项，为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盲</a:t>
            </a:r>
            <a:r>
              <a:rPr lang="zh-CN" altLang="en-US" sz="240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板问题及工艺管线问题。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待整改：暂无待整改问题</a:t>
            </a:r>
            <a:endParaRPr lang="en-US" altLang="zh-CN" sz="2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未整改：无未整改问题项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图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0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"/>
            <a:ext cx="35194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-19050" y="3952875"/>
            <a:ext cx="12211050" cy="1685926"/>
            <a:chOff x="-19050" y="3952875"/>
            <a:chExt cx="12211050" cy="1685926"/>
          </a:xfrm>
        </p:grpSpPr>
        <p:grpSp>
          <p:nvGrpSpPr>
            <p:cNvPr id="13" name="组合 12"/>
            <p:cNvGrpSpPr/>
            <p:nvPr/>
          </p:nvGrpSpPr>
          <p:grpSpPr>
            <a:xfrm>
              <a:off x="-19050" y="3952875"/>
              <a:ext cx="12211050" cy="971550"/>
              <a:chOff x="-19050" y="3952875"/>
              <a:chExt cx="12211050" cy="9715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19050" y="4400550"/>
                <a:ext cx="12211050" cy="76200"/>
              </a:xfrm>
              <a:prstGeom prst="rect">
                <a:avLst/>
              </a:prstGeom>
              <a:solidFill>
                <a:srgbClr val="FB91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5600700" y="3952875"/>
                <a:ext cx="971550" cy="971550"/>
                <a:chOff x="5610225" y="3952875"/>
                <a:chExt cx="971550" cy="971550"/>
              </a:xfrm>
            </p:grpSpPr>
            <p:sp>
              <p:nvSpPr>
                <p:cNvPr id="8" name="流程图: 联系 7"/>
                <p:cNvSpPr/>
                <p:nvPr/>
              </p:nvSpPr>
              <p:spPr>
                <a:xfrm>
                  <a:off x="5610225" y="3952875"/>
                  <a:ext cx="971550" cy="971550"/>
                </a:xfrm>
                <a:prstGeom prst="flowChartConnector">
                  <a:avLst/>
                </a:prstGeom>
                <a:solidFill>
                  <a:srgbClr val="FB91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5747739" y="4065657"/>
                  <a:ext cx="6203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二</a:t>
                  </a: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3386475" y="5540575"/>
              <a:ext cx="5400000" cy="98226"/>
            </a:xfrm>
            <a:prstGeom prst="rect">
              <a:avLst/>
            </a:prstGeom>
            <a:solidFill>
              <a:srgbClr val="FB9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74301" y="4924230"/>
              <a:ext cx="481184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检查问题说明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52709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馏出口问题</a:t>
            </a:r>
            <a:r>
              <a:rPr 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32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项）</a:t>
            </a:r>
            <a:endParaRPr sz="3200" dirty="0">
              <a:solidFill>
                <a:srgbClr val="28283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289" y="1297600"/>
            <a:ext cx="7197686" cy="133684"/>
          </a:xfrm>
          <a:prstGeom prst="rect">
            <a:avLst/>
          </a:prstGeom>
          <a:solidFill>
            <a:srgbClr val="FB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33529" y="4690707"/>
            <a:ext cx="11535907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主要因航煤原料性质变化，班组调整不及时导致航煤石脑油终馏点</a:t>
            </a: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次超指标。</a:t>
            </a:r>
            <a:endParaRPr lang="zh-CN" sz="20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239152B-064D-4399-A419-FCCC9E257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171248"/>
              </p:ext>
            </p:extLst>
          </p:nvPr>
        </p:nvGraphicFramePr>
        <p:xfrm>
          <a:off x="858696" y="1733217"/>
          <a:ext cx="3209870" cy="2376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3657">
                  <a:extLst>
                    <a:ext uri="{9D8B030D-6E8A-4147-A177-3AD203B41FA5}">
                      <a16:colId xmlns:a16="http://schemas.microsoft.com/office/drawing/2014/main" val="2206612973"/>
                    </a:ext>
                  </a:extLst>
                </a:gridCol>
                <a:gridCol w="1856213">
                  <a:extLst>
                    <a:ext uri="{9D8B030D-6E8A-4147-A177-3AD203B41FA5}">
                      <a16:colId xmlns:a16="http://schemas.microsoft.com/office/drawing/2014/main" val="3326385073"/>
                    </a:ext>
                  </a:extLst>
                </a:gridCol>
              </a:tblGrid>
              <a:tr h="6126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班次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考核次数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3935821"/>
                  </a:ext>
                </a:extLst>
              </a:tr>
              <a:tr h="4409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一班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6732566"/>
                  </a:ext>
                </a:extLst>
              </a:tr>
              <a:tr h="4409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二班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1899477"/>
                  </a:ext>
                </a:extLst>
              </a:tr>
              <a:tr h="4409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三班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00711705"/>
                  </a:ext>
                </a:extLst>
              </a:tr>
              <a:tr h="4409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四班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89686961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BC276A7-1641-4D40-9087-D9519210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785246"/>
              </p:ext>
            </p:extLst>
          </p:nvPr>
        </p:nvGraphicFramePr>
        <p:xfrm>
          <a:off x="5800117" y="1733217"/>
          <a:ext cx="5265149" cy="2376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932">
                  <a:extLst>
                    <a:ext uri="{9D8B030D-6E8A-4147-A177-3AD203B41FA5}">
                      <a16:colId xmlns:a16="http://schemas.microsoft.com/office/drawing/2014/main" val="611118832"/>
                    </a:ext>
                  </a:extLst>
                </a:gridCol>
                <a:gridCol w="2219217">
                  <a:extLst>
                    <a:ext uri="{9D8B030D-6E8A-4147-A177-3AD203B41FA5}">
                      <a16:colId xmlns:a16="http://schemas.microsoft.com/office/drawing/2014/main" val="4032609315"/>
                    </a:ext>
                  </a:extLst>
                </a:gridCol>
              </a:tblGrid>
              <a:tr h="3661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项目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考核次数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0539261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柴油产品硫含量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8551703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柴油产品闪点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213872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航煤装置产品硫含量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52607803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航煤石脑油终馏点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8711385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航煤装置产品闪点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906129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000120140530A99PPBG">
  <a:themeElements>
    <a:clrScheme name="自定义 435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5B9BCF"/>
      </a:accent1>
      <a:accent2>
        <a:srgbClr val="00B0F0"/>
      </a:accent2>
      <a:accent3>
        <a:srgbClr val="8A76E0"/>
      </a:accent3>
      <a:accent4>
        <a:srgbClr val="9439AD"/>
      </a:accent4>
      <a:accent5>
        <a:srgbClr val="A2CE47"/>
      </a:accent5>
      <a:accent6>
        <a:srgbClr val="F3731E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1896</TotalTime>
  <Words>3423</Words>
  <Application>Microsoft Office PowerPoint</Application>
  <PresentationFormat>宽屏</PresentationFormat>
  <Paragraphs>267</Paragraphs>
  <Slides>24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黑体</vt:lpstr>
      <vt:lpstr>华文仿宋</vt:lpstr>
      <vt:lpstr>宋体</vt:lpstr>
      <vt:lpstr>微软雅黑</vt:lpstr>
      <vt:lpstr>幼圆</vt:lpstr>
      <vt:lpstr>Arial</vt:lpstr>
      <vt:lpstr>Arial Rounded MT Bold</vt:lpstr>
      <vt:lpstr>Calibri</vt:lpstr>
      <vt:lpstr>Wingdings 2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200</cp:revision>
  <dcterms:created xsi:type="dcterms:W3CDTF">2015-10-06T09:21:00Z</dcterms:created>
  <dcterms:modified xsi:type="dcterms:W3CDTF">2020-10-02T05:57:52Z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