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colors5.xml" ContentType="application/vnd.ms-office.chartcolorstyle+xml"/>
  <Override PartName="/ppt/charts/colors6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charts/style5.xml" ContentType="application/vnd.ms-office.chartstyle+xml"/>
  <Override PartName="/ppt/charts/style6.xml" ContentType="application/vnd.ms-office.chartstyl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9" r:id="rId3"/>
    <p:sldId id="388" r:id="rId5"/>
    <p:sldId id="265" r:id="rId6"/>
    <p:sldId id="271" r:id="rId7"/>
    <p:sldId id="320" r:id="rId8"/>
    <p:sldId id="365" r:id="rId9"/>
    <p:sldId id="352" r:id="rId10"/>
    <p:sldId id="366" r:id="rId11"/>
    <p:sldId id="340" r:id="rId12"/>
    <p:sldId id="290" r:id="rId13"/>
    <p:sldId id="302" r:id="rId14"/>
    <p:sldId id="409" r:id="rId15"/>
    <p:sldId id="424" r:id="rId16"/>
    <p:sldId id="367" r:id="rId17"/>
    <p:sldId id="299" r:id="rId18"/>
    <p:sldId id="281" r:id="rId19"/>
    <p:sldId id="368" r:id="rId20"/>
    <p:sldId id="410" r:id="rId21"/>
    <p:sldId id="310" r:id="rId22"/>
    <p:sldId id="342" r:id="rId23"/>
    <p:sldId id="411" r:id="rId24"/>
    <p:sldId id="385" r:id="rId25"/>
    <p:sldId id="386" r:id="rId26"/>
    <p:sldId id="412" r:id="rId27"/>
    <p:sldId id="260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912B"/>
    <a:srgbClr val="BC0000"/>
    <a:srgbClr val="282830"/>
    <a:srgbClr val="EA77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40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1182" y="78"/>
      </p:cViewPr>
      <p:guideLst>
        <p:guide pos="3839"/>
        <p:guide pos="5512"/>
        <p:guide pos="6730"/>
        <p:guide pos="1426"/>
        <p:guide pos="960"/>
        <p:guide pos="5190"/>
        <p:guide orient="horz" pos="1865"/>
        <p:guide pos="3218"/>
        <p:guide orient="horz" pos="2470"/>
        <p:guide orient="horz" pos="15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commentAuthors" Target="commentAuthors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D:\2&#12289;&#23433;&#20840;&#31649;&#29702;\7&#12289;&#26816;&#26597;&#38382;&#39064;\&#26085;&#21608;&#26376;&#26816;&#38382;&#39064;&#32479;&#35745;\&#21152;&#35010;&#27668;&#20998;&#23433;&#20840;&#19987;&#19994;&#26085;&#21608;&#26376;&#26816;&#38382;&#39064;&#27719;&#24635;&#65288;6&#26376;&#65289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E:\2020&#24180;10&#26376;14&#26085;&#23433;&#20840;&#24037;&#20316;&#25991;&#20214;&#22841;\HSE&#36164;&#26009;\2&#12289;&#23433;&#20840;&#31649;&#29702;\7&#12289;&#26816;&#26597;&#38382;&#39064;\&#26085;&#21608;&#26376;&#26816;&#38382;&#39064;&#32479;&#35745;\&#21152;&#35010;&#27668;&#20998;&#23433;&#20840;&#19987;&#19994;&#26085;&#21608;&#26376;&#26816;&#38382;&#39064;&#27719;&#24635;&#65288;10&#26376;&#65289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file:///E:\2020&#24180;10&#26376;14&#26085;&#23433;&#20840;&#24037;&#20316;&#25991;&#20214;&#22841;\HSE&#36164;&#26009;\2&#12289;&#23433;&#20840;&#31649;&#29702;\7&#12289;&#26816;&#26597;&#38382;&#39064;\&#26085;&#21608;&#26376;&#26816;&#38382;&#39064;&#32479;&#35745;\&#21152;&#35010;&#27668;&#20998;&#23433;&#20840;&#19987;&#19994;&#26085;&#21608;&#26376;&#26816;&#38382;&#39064;&#27719;&#24635;&#65288;10&#26376;&#65289;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file:///E:\2020&#24180;10&#26376;14&#26085;&#23433;&#20840;&#24037;&#20316;&#25991;&#20214;&#22841;\HSE&#36164;&#26009;\2&#12289;&#23433;&#20840;&#31649;&#29702;\7&#12289;&#26816;&#26597;&#38382;&#39064;\&#26085;&#21608;&#26376;&#26816;&#38382;&#39064;&#32479;&#35745;\&#21152;&#35010;&#27668;&#20998;&#23433;&#20840;&#19987;&#19994;&#26085;&#21608;&#26376;&#26816;&#38382;&#39064;&#27719;&#24635;&#65288;10&#26376;&#65289;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oleObject" Target="file:///E:\2020&#24180;10&#26376;14&#26085;&#23433;&#20840;&#24037;&#20316;&#25991;&#20214;&#22841;\HSE&#36164;&#26009;\2&#12289;&#23433;&#20840;&#31649;&#29702;\7&#12289;&#26816;&#26597;&#38382;&#39064;\&#26085;&#21608;&#26376;&#26816;&#38382;&#39064;&#32479;&#35745;\&#21152;&#35010;&#27668;&#20998;&#23433;&#20840;&#19987;&#19994;&#26085;&#21608;&#26376;&#26816;&#38382;&#39064;&#27719;&#24635;&#65288;10&#26376;&#65289;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oleObject" Target="file:///E:\2020&#24180;10&#26376;14&#26085;&#23433;&#20840;&#24037;&#20316;&#25991;&#20214;&#22841;\HSE&#36164;&#26009;\2&#12289;&#23433;&#20840;&#31649;&#29702;\7&#12289;&#26816;&#26597;&#38382;&#39064;\&#26085;&#21608;&#26376;&#26816;&#38382;&#39064;&#32479;&#35745;\&#26085;&#21608;&#26376;&#26816;&#24635;&#32467;&#22270;&#3492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46614987080103"/>
          <c:y val="0.0959583952451709"/>
          <c:w val="0.839979328165375"/>
          <c:h val="0.808083209509658"/>
        </c:manualLayout>
      </c:layout>
      <c:ofPieChart>
        <c:ofPieType val="pie"/>
        <c:varyColors val="1"/>
        <c:dLbls>
          <c:showLegendKey val="0"/>
          <c:showVal val="1"/>
          <c:showCatName val="1"/>
          <c:showSerName val="0"/>
          <c:showPercent val="1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00103359173126"/>
          <c:y val="0.0987444279346211"/>
          <c:w val="0.839979328165375"/>
          <c:h val="0.808083209509658"/>
        </c:manualLayout>
      </c:layout>
      <c:ofPieChart>
        <c:ofPieType val="bar"/>
        <c:varyColors val="1"/>
        <c:ser>
          <c:idx val="0"/>
          <c:order val="0"/>
          <c:spPr/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/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0313451433338527"/>
                  <c:y val="-0.115840492672624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0202316088570508"/>
                  <c:y val="0.0761810169872581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001061871751799"/>
                  <c:y val="-0.0741646155194258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0162407188552637"/>
                  <c:y val="-0.0860535787411806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0247205909473061"/>
                  <c:y val="-0.0586542622078943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0.0126256354732357"/>
                  <c:y val="-0.0506096823604542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zh-CN" sz="16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t>隐患类问题, </a:t>
                    </a:r>
                    <a:r>
                      <a:rPr lang="en-US" altLang="zh-CN"/>
                      <a:t>1</a:t>
                    </a:r>
                    <a:r>
                      <a:t>, 0%</a:t>
                    </a:r>
                  </a:p>
                </c:rich>
              </c:tx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0.131782945736434"/>
                  <c:y val="0.0170428285000932"/>
                </c:manualLayout>
              </c:layout>
              <c:numFmt formatCode="General" sourceLinked="1"/>
              <c:spPr>
                <a:noFill/>
                <a:ln w="25400" cap="flat" cmpd="sng" algn="ctr">
                  <a:noFill/>
                  <a:prstDash val="solid"/>
                </a:ln>
                <a:effectLst/>
                <a:sp3d>
                  <a:extrusionClr>
                    <a:srgbClr val="FFFFFF"/>
                  </a:extrusionClr>
                  <a:contourClr>
                    <a:srgbClr val="FFFFFF"/>
                  </a:contourClr>
                </a:sp3d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0.137984496124031"/>
                  <c:y val="0.00626637619139202"/>
                </c:manualLayout>
              </c:layout>
              <c:numFmt formatCode="General" sourceLinked="1"/>
              <c:spPr>
                <a:noFill/>
                <a:ln w="25400" cap="flat" cmpd="sng" algn="ctr">
                  <a:noFill/>
                  <a:prstDash val="solid"/>
                </a:ln>
                <a:effectLst/>
                <a:sp3d>
                  <a:extrusionClr>
                    <a:srgbClr val="FFFFFF"/>
                  </a:extrusionClr>
                  <a:contourClr>
                    <a:srgbClr val="FFFFFF"/>
                  </a:contourClr>
                </a:sp3d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0.128682170542636"/>
                  <c:y val="0.000759920385493716"/>
                </c:manualLayout>
              </c:layout>
              <c:numFmt formatCode="General" sourceLinked="1"/>
              <c:spPr>
                <a:noFill/>
                <a:ln w="25400" cap="flat" cmpd="sng" algn="ctr">
                  <a:noFill/>
                  <a:prstDash val="solid"/>
                </a:ln>
                <a:effectLst/>
                <a:sp3d>
                  <a:extrusionClr>
                    <a:srgbClr val="FFFFFF"/>
                  </a:extrusionClr>
                  <a:contourClr>
                    <a:srgbClr val="FFFFFF"/>
                  </a:contourClr>
                </a:sp3d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0.12642458199275"/>
                  <c:y val="-0.000678372226996542"/>
                </c:manualLayout>
              </c:layout>
              <c:numFmt formatCode="General" sourceLinked="1"/>
              <c:spPr>
                <a:noFill/>
                <a:ln w="25400" cap="flat" cmpd="sng" algn="ctr">
                  <a:noFill/>
                  <a:prstDash val="solid"/>
                </a:ln>
                <a:effectLst/>
                <a:sp3d>
                  <a:extrusionClr>
                    <a:srgbClr val="FFFFFF"/>
                  </a:extrusionClr>
                  <a:contourClr>
                    <a:srgbClr val="FFFFFF"/>
                  </a:contourClr>
                </a:sp3d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0.102325581395349"/>
                  <c:y val="0.00278603268945022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'[加裂气分安全专业日周月检问题汇总（10月）.xlsx]Sheet2'!$A$1:$A$13</c:f>
              <c:strCache>
                <c:ptCount val="13"/>
                <c:pt idx="0">
                  <c:v>环保类问题</c:v>
                </c:pt>
                <c:pt idx="1">
                  <c:v>本质安全问题</c:v>
                </c:pt>
                <c:pt idx="2">
                  <c:v>高风险作业类</c:v>
                </c:pt>
                <c:pt idx="3">
                  <c:v>消防类问题</c:v>
                </c:pt>
                <c:pt idx="4">
                  <c:v>隐患登记类</c:v>
                </c:pt>
                <c:pt idx="5">
                  <c:v>规格化问题</c:v>
                </c:pt>
                <c:pt idx="6">
                  <c:v>安技装备类</c:v>
                </c:pt>
                <c:pt idx="7">
                  <c:v>隐患类问题</c:v>
                </c:pt>
                <c:pt idx="8">
                  <c:v>劳动防护类</c:v>
                </c:pt>
                <c:pt idx="9">
                  <c:v>FGS/监控类</c:v>
                </c:pt>
                <c:pt idx="10">
                  <c:v>违章指挥</c:v>
                </c:pt>
              </c:strCache>
            </c:strRef>
          </c:cat>
          <c:val>
            <c:numRef>
              <c:f>'[加裂气分安全专业日周月检问题汇总（10月）.xlsx]Sheet2'!$B$1:$B$13</c:f>
              <c:numCache>
                <c:formatCode>General</c:formatCode>
                <c:ptCount val="13"/>
                <c:pt idx="0">
                  <c:v>11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8</c:v>
                </c:pt>
                <c:pt idx="6">
                  <c:v>2</c:v>
                </c:pt>
                <c:pt idx="7">
                  <c:v>0</c:v>
                </c:pt>
                <c:pt idx="8">
                  <c:v>2</c:v>
                </c:pt>
                <c:pt idx="9">
                  <c:v>3</c:v>
                </c:pt>
                <c:pt idx="10">
                  <c:v>1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1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t>7月—10月检查问题对比</a:t>
            </a:r>
          </a:p>
        </c:rich>
      </c:tx>
      <c:layout>
        <c:manualLayout>
          <c:xMode val="edge"/>
          <c:yMode val="edge"/>
          <c:x val="0.129040404040404"/>
          <c:y val="0.00694444444444444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'[加裂气分安全专业日周月检问题汇总（10月）.xlsx]Sheet4'!$B$1</c:f>
              <c:strCache>
                <c:ptCount val="1"/>
                <c:pt idx="0">
                  <c:v>7月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elete val="1"/>
          </c:dLbls>
          <c:cat>
            <c:strRef>
              <c:f>'[加裂气分安全专业日周月检问题汇总（10月）.xlsx]Sheet4'!$A$2:$A$6</c:f>
              <c:strCache>
                <c:ptCount val="5"/>
                <c:pt idx="0">
                  <c:v>规格化问题</c:v>
                </c:pt>
                <c:pt idx="1">
                  <c:v>消防类</c:v>
                </c:pt>
                <c:pt idx="2">
                  <c:v>环保类</c:v>
                </c:pt>
                <c:pt idx="3">
                  <c:v>高风险作业类</c:v>
                </c:pt>
                <c:pt idx="4">
                  <c:v>其他类</c:v>
                </c:pt>
              </c:strCache>
            </c:strRef>
          </c:cat>
          <c:val>
            <c:numRef>
              <c:f>'[加裂气分安全专业日周月检问题汇总（10月）.xlsx]Sheet4'!$B$2:$B$6</c:f>
              <c:numCache>
                <c:formatCode>General</c:formatCode>
                <c:ptCount val="5"/>
                <c:pt idx="0">
                  <c:v>11</c:v>
                </c:pt>
                <c:pt idx="1">
                  <c:v>16</c:v>
                </c:pt>
                <c:pt idx="2">
                  <c:v>17</c:v>
                </c:pt>
                <c:pt idx="3">
                  <c:v>8</c:v>
                </c:pt>
                <c:pt idx="4">
                  <c:v>19</c:v>
                </c:pt>
              </c:numCache>
            </c:numRef>
          </c:val>
        </c:ser>
        <c:ser>
          <c:idx val="1"/>
          <c:order val="1"/>
          <c:tx>
            <c:strRef>
              <c:f>'[加裂气分安全专业日周月检问题汇总（10月）.xlsx]Sheet4'!$C$1</c:f>
              <c:strCache>
                <c:ptCount val="1"/>
                <c:pt idx="0">
                  <c:v>8月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elete val="1"/>
          </c:dLbls>
          <c:cat>
            <c:strRef>
              <c:f>'[加裂气分安全专业日周月检问题汇总（10月）.xlsx]Sheet4'!$A$2:$A$6</c:f>
              <c:strCache>
                <c:ptCount val="5"/>
                <c:pt idx="0">
                  <c:v>规格化问题</c:v>
                </c:pt>
                <c:pt idx="1">
                  <c:v>消防类</c:v>
                </c:pt>
                <c:pt idx="2">
                  <c:v>环保类</c:v>
                </c:pt>
                <c:pt idx="3">
                  <c:v>高风险作业类</c:v>
                </c:pt>
                <c:pt idx="4">
                  <c:v>其他类</c:v>
                </c:pt>
              </c:strCache>
            </c:strRef>
          </c:cat>
          <c:val>
            <c:numRef>
              <c:f>'[加裂气分安全专业日周月检问题汇总（10月）.xlsx]Sheet4'!$C$2:$C$6</c:f>
              <c:numCache>
                <c:formatCode>General</c:formatCode>
                <c:ptCount val="5"/>
                <c:pt idx="0">
                  <c:v>17</c:v>
                </c:pt>
                <c:pt idx="1">
                  <c:v>7</c:v>
                </c:pt>
                <c:pt idx="2">
                  <c:v>15</c:v>
                </c:pt>
                <c:pt idx="3">
                  <c:v>7</c:v>
                </c:pt>
                <c:pt idx="4">
                  <c:v>17</c:v>
                </c:pt>
              </c:numCache>
            </c:numRef>
          </c:val>
        </c:ser>
        <c:ser>
          <c:idx val="2"/>
          <c:order val="2"/>
          <c:tx>
            <c:strRef>
              <c:f>'[加裂气分安全专业日周月检问题汇总（10月）.xlsx]Sheet4'!$D$1</c:f>
              <c:strCache>
                <c:ptCount val="1"/>
                <c:pt idx="0">
                  <c:v>9月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elete val="1"/>
          </c:dLbls>
          <c:cat>
            <c:strRef>
              <c:f>'[加裂气分安全专业日周月检问题汇总（10月）.xlsx]Sheet4'!$A$2:$A$6</c:f>
              <c:strCache>
                <c:ptCount val="5"/>
                <c:pt idx="0">
                  <c:v>规格化问题</c:v>
                </c:pt>
                <c:pt idx="1">
                  <c:v>消防类</c:v>
                </c:pt>
                <c:pt idx="2">
                  <c:v>环保类</c:v>
                </c:pt>
                <c:pt idx="3">
                  <c:v>高风险作业类</c:v>
                </c:pt>
                <c:pt idx="4">
                  <c:v>其他类</c:v>
                </c:pt>
              </c:strCache>
            </c:strRef>
          </c:cat>
          <c:val>
            <c:numRef>
              <c:f>'[加裂气分安全专业日周月检问题汇总（10月）.xlsx]Sheet4'!$D$2:$D$6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18</c:v>
                </c:pt>
                <c:pt idx="3">
                  <c:v>8</c:v>
                </c:pt>
                <c:pt idx="4">
                  <c:v>24</c:v>
                </c:pt>
              </c:numCache>
            </c:numRef>
          </c:val>
        </c:ser>
        <c:ser>
          <c:idx val="3"/>
          <c:order val="3"/>
          <c:tx>
            <c:strRef>
              <c:f>'[加裂气分安全专业日周月检问题汇总（10月）.xlsx]Sheet4'!$E$1</c:f>
              <c:strCache>
                <c:ptCount val="1"/>
                <c:pt idx="0">
                  <c:v>10月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elete val="1"/>
          </c:dLbls>
          <c:cat>
            <c:strRef>
              <c:f>'[加裂气分安全专业日周月检问题汇总（10月）.xlsx]Sheet4'!$A$2:$A$6</c:f>
              <c:strCache>
                <c:ptCount val="5"/>
                <c:pt idx="0">
                  <c:v>规格化问题</c:v>
                </c:pt>
                <c:pt idx="1">
                  <c:v>消防类</c:v>
                </c:pt>
                <c:pt idx="2">
                  <c:v>环保类</c:v>
                </c:pt>
                <c:pt idx="3">
                  <c:v>高风险作业类</c:v>
                </c:pt>
                <c:pt idx="4">
                  <c:v>其他类</c:v>
                </c:pt>
              </c:strCache>
            </c:strRef>
          </c:cat>
          <c:val>
            <c:numRef>
              <c:f>'[加裂气分安全专业日周月检问题汇总（10月）.xlsx]Sheet4'!$E$2:$E$6</c:f>
              <c:numCache>
                <c:formatCode>General</c:formatCode>
                <c:ptCount val="5"/>
                <c:pt idx="0">
                  <c:v>8</c:v>
                </c:pt>
                <c:pt idx="1">
                  <c:v>3</c:v>
                </c:pt>
                <c:pt idx="2">
                  <c:v>11</c:v>
                </c:pt>
                <c:pt idx="3">
                  <c:v>2</c:v>
                </c:pt>
                <c:pt idx="4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00528081"/>
        <c:axId val="978797166"/>
      </c:barChart>
      <c:catAx>
        <c:axId val="200528081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978797166"/>
        <c:crosses val="autoZero"/>
        <c:auto val="1"/>
        <c:lblAlgn val="ctr"/>
        <c:lblOffset val="100"/>
        <c:noMultiLvlLbl val="0"/>
      </c:catAx>
      <c:valAx>
        <c:axId val="97879716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0052808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</a:gradFill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85555555555556"/>
          <c:y val="0.0458333333333333"/>
          <c:w val="0.907277777777778"/>
          <c:h val="0.7327314814814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'[加裂气分安全专业日周月检问题汇总（10月）.xlsx]Sheet3'!$G$2</c:f>
              <c:strCache>
                <c:ptCount val="1"/>
                <c:pt idx="0">
                  <c:v>问题项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'[加裂气分安全专业日周月检问题汇总（10月）.xlsx]Sheet3'!$F$3:$F$8</c:f>
              <c:strCache>
                <c:ptCount val="6"/>
                <c:pt idx="0">
                  <c:v>加裂一班</c:v>
                </c:pt>
                <c:pt idx="1">
                  <c:v>加裂二班</c:v>
                </c:pt>
                <c:pt idx="2">
                  <c:v>加裂三班</c:v>
                </c:pt>
                <c:pt idx="3">
                  <c:v>加裂四班</c:v>
                </c:pt>
                <c:pt idx="4">
                  <c:v>其他问题</c:v>
                </c:pt>
                <c:pt idx="5">
                  <c:v>共性问题</c:v>
                </c:pt>
              </c:strCache>
            </c:strRef>
          </c:cat>
          <c:val>
            <c:numRef>
              <c:f>'[加裂气分安全专业日周月检问题汇总（10月）.xlsx]Sheet3'!$G$3:$G$8</c:f>
              <c:numCache>
                <c:formatCode>General</c:formatCode>
                <c:ptCount val="6"/>
                <c:pt idx="0">
                  <c:v>3</c:v>
                </c:pt>
                <c:pt idx="1">
                  <c:v>3</c:v>
                </c:pt>
                <c:pt idx="2">
                  <c:v>4</c:v>
                </c:pt>
                <c:pt idx="3">
                  <c:v>10</c:v>
                </c:pt>
                <c:pt idx="4">
                  <c:v>13</c:v>
                </c:pt>
                <c:pt idx="5">
                  <c:v>15</c:v>
                </c:pt>
              </c:numCache>
            </c:numRef>
          </c:val>
        </c:ser>
        <c:ser>
          <c:idx val="1"/>
          <c:order val="1"/>
          <c:tx>
            <c:strRef>
              <c:f>'[加裂气分安全专业日周月检问题汇总（10月）.xlsx]Sheet3'!$H$2</c:f>
              <c:strCache>
                <c:ptCount val="1"/>
                <c:pt idx="0">
                  <c:v>考核项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'[加裂气分安全专业日周月检问题汇总（10月）.xlsx]Sheet3'!$F$3:$F$8</c:f>
              <c:strCache>
                <c:ptCount val="6"/>
                <c:pt idx="0">
                  <c:v>加裂一班</c:v>
                </c:pt>
                <c:pt idx="1">
                  <c:v>加裂二班</c:v>
                </c:pt>
                <c:pt idx="2">
                  <c:v>加裂三班</c:v>
                </c:pt>
                <c:pt idx="3">
                  <c:v>加裂四班</c:v>
                </c:pt>
                <c:pt idx="4">
                  <c:v>其他问题</c:v>
                </c:pt>
                <c:pt idx="5">
                  <c:v>共性问题</c:v>
                </c:pt>
              </c:strCache>
            </c:strRef>
          </c:cat>
          <c:val>
            <c:numRef>
              <c:f>'[加裂气分安全专业日周月检问题汇总（10月）.xlsx]Sheet3'!$H$3:$H$8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7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51274964"/>
        <c:axId val="814954323"/>
      </c:barChart>
      <c:catAx>
        <c:axId val="55127496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814954323"/>
        <c:crosses val="autoZero"/>
        <c:auto val="1"/>
        <c:lblAlgn val="ctr"/>
        <c:lblOffset val="100"/>
        <c:noMultiLvlLbl val="0"/>
      </c:catAx>
      <c:valAx>
        <c:axId val="8149543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5512749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6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</a:gradFill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22803581421377"/>
          <c:y val="0.0308837722321798"/>
          <c:w val="0.922048125349748"/>
          <c:h val="0.681869571211912"/>
        </c:manualLayout>
      </c:layout>
      <c:lineChart>
        <c:grouping val="standard"/>
        <c:varyColors val="0"/>
        <c:ser>
          <c:idx val="0"/>
          <c:order val="0"/>
          <c:tx>
            <c:strRef>
              <c:f>'[加裂气分安全专业日周月检问题汇总（10月）.xlsx]Sheet4'!$K$3</c:f>
              <c:strCache>
                <c:ptCount val="1"/>
                <c:pt idx="0">
                  <c:v>加裂一班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6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'[加裂气分安全专业日周月检问题汇总（10月）.xlsx]Sheet4'!$L$1:$O$2</c:f>
              <c:multiLvlStrCache>
                <c:ptCount val="4"/>
                <c:lvl>
                  <c:pt idx="0">
                    <c:v>问题总数</c:v>
                  </c:pt>
                  <c:pt idx="1">
                    <c:v>问题总数</c:v>
                  </c:pt>
                  <c:pt idx="2">
                    <c:v>问题总数</c:v>
                  </c:pt>
                  <c:pt idx="3">
                    <c:v>问题总数</c:v>
                  </c:pt>
                </c:lvl>
                <c:lvl>
                  <c:pt idx="0">
                    <c:v>7月</c:v>
                  </c:pt>
                  <c:pt idx="1">
                    <c:v>8月</c:v>
                  </c:pt>
                  <c:pt idx="2">
                    <c:v>9月</c:v>
                  </c:pt>
                  <c:pt idx="3">
                    <c:v>10月</c:v>
                  </c:pt>
                </c:lvl>
              </c:multiLvlStrCache>
            </c:multiLvlStrRef>
          </c:cat>
          <c:val>
            <c:numRef>
              <c:f>'[加裂气分安全专业日周月检问题汇总（10月）.xlsx]Sheet4'!$L$3:$O$3</c:f>
              <c:numCache>
                <c:formatCode>General</c:formatCode>
                <c:ptCount val="4"/>
                <c:pt idx="0">
                  <c:v>14</c:v>
                </c:pt>
                <c:pt idx="1">
                  <c:v>5</c:v>
                </c:pt>
                <c:pt idx="2">
                  <c:v>7</c:v>
                </c:pt>
                <c:pt idx="3">
                  <c:v>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'[加裂气分安全专业日周月检问题汇总（10月）.xlsx]Sheet4'!$K$4</c:f>
              <c:strCache>
                <c:ptCount val="1"/>
                <c:pt idx="0">
                  <c:v>加裂二班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6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'[加裂气分安全专业日周月检问题汇总（10月）.xlsx]Sheet4'!$L$1:$O$2</c:f>
              <c:multiLvlStrCache>
                <c:ptCount val="4"/>
                <c:lvl>
                  <c:pt idx="0">
                    <c:v>问题总数</c:v>
                  </c:pt>
                  <c:pt idx="1">
                    <c:v>问题总数</c:v>
                  </c:pt>
                  <c:pt idx="2">
                    <c:v>问题总数</c:v>
                  </c:pt>
                  <c:pt idx="3">
                    <c:v>问题总数</c:v>
                  </c:pt>
                </c:lvl>
                <c:lvl>
                  <c:pt idx="0">
                    <c:v>7月</c:v>
                  </c:pt>
                  <c:pt idx="1">
                    <c:v>8月</c:v>
                  </c:pt>
                  <c:pt idx="2">
                    <c:v>9月</c:v>
                  </c:pt>
                  <c:pt idx="3">
                    <c:v>10月</c:v>
                  </c:pt>
                </c:lvl>
              </c:multiLvlStrCache>
            </c:multiLvlStrRef>
          </c:cat>
          <c:val>
            <c:numRef>
              <c:f>'[加裂气分安全专业日周月检问题汇总（10月）.xlsx]Sheet4'!$L$4:$O$4</c:f>
              <c:numCache>
                <c:formatCode>General</c:formatCode>
                <c:ptCount val="4"/>
                <c:pt idx="0">
                  <c:v>16</c:v>
                </c:pt>
                <c:pt idx="1">
                  <c:v>15</c:v>
                </c:pt>
                <c:pt idx="2">
                  <c:v>8</c:v>
                </c:pt>
                <c:pt idx="3">
                  <c:v>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'[加裂气分安全专业日周月检问题汇总（10月）.xlsx]Sheet4'!$K$5</c:f>
              <c:strCache>
                <c:ptCount val="1"/>
                <c:pt idx="0">
                  <c:v>加裂三班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6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'[加裂气分安全专业日周月检问题汇总（10月）.xlsx]Sheet4'!$L$1:$O$2</c:f>
              <c:multiLvlStrCache>
                <c:ptCount val="4"/>
                <c:lvl>
                  <c:pt idx="0">
                    <c:v>问题总数</c:v>
                  </c:pt>
                  <c:pt idx="1">
                    <c:v>问题总数</c:v>
                  </c:pt>
                  <c:pt idx="2">
                    <c:v>问题总数</c:v>
                  </c:pt>
                  <c:pt idx="3">
                    <c:v>问题总数</c:v>
                  </c:pt>
                </c:lvl>
                <c:lvl>
                  <c:pt idx="0">
                    <c:v>7月</c:v>
                  </c:pt>
                  <c:pt idx="1">
                    <c:v>8月</c:v>
                  </c:pt>
                  <c:pt idx="2">
                    <c:v>9月</c:v>
                  </c:pt>
                  <c:pt idx="3">
                    <c:v>10月</c:v>
                  </c:pt>
                </c:lvl>
              </c:multiLvlStrCache>
            </c:multiLvlStrRef>
          </c:cat>
          <c:val>
            <c:numRef>
              <c:f>'[加裂气分安全专业日周月检问题汇总（10月）.xlsx]Sheet4'!$L$5:$O$5</c:f>
              <c:numCache>
                <c:formatCode>General</c:formatCode>
                <c:ptCount val="4"/>
                <c:pt idx="0">
                  <c:v>11</c:v>
                </c:pt>
                <c:pt idx="1">
                  <c:v>8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'[加裂气分安全专业日周月检问题汇总（10月）.xlsx]Sheet4'!$K$6</c:f>
              <c:strCache>
                <c:ptCount val="1"/>
                <c:pt idx="0">
                  <c:v>加裂四班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6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'[加裂气分安全专业日周月检问题汇总（10月）.xlsx]Sheet4'!$L$1:$O$2</c:f>
              <c:multiLvlStrCache>
                <c:ptCount val="4"/>
                <c:lvl>
                  <c:pt idx="0">
                    <c:v>问题总数</c:v>
                  </c:pt>
                  <c:pt idx="1">
                    <c:v>问题总数</c:v>
                  </c:pt>
                  <c:pt idx="2">
                    <c:v>问题总数</c:v>
                  </c:pt>
                  <c:pt idx="3">
                    <c:v>问题总数</c:v>
                  </c:pt>
                </c:lvl>
                <c:lvl>
                  <c:pt idx="0">
                    <c:v>7月</c:v>
                  </c:pt>
                  <c:pt idx="1">
                    <c:v>8月</c:v>
                  </c:pt>
                  <c:pt idx="2">
                    <c:v>9月</c:v>
                  </c:pt>
                  <c:pt idx="3">
                    <c:v>10月</c:v>
                  </c:pt>
                </c:lvl>
              </c:multiLvlStrCache>
            </c:multiLvlStrRef>
          </c:cat>
          <c:val>
            <c:numRef>
              <c:f>'[加裂气分安全专业日周月检问题汇总（10月）.xlsx]Sheet4'!$L$6:$O$6</c:f>
              <c:numCache>
                <c:formatCode>General</c:formatCode>
                <c:ptCount val="4"/>
                <c:pt idx="0">
                  <c:v>20</c:v>
                </c:pt>
                <c:pt idx="1">
                  <c:v>6</c:v>
                </c:pt>
                <c:pt idx="2">
                  <c:v>13</c:v>
                </c:pt>
                <c:pt idx="3">
                  <c:v>10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0"/>
        <c:smooth val="0"/>
        <c:axId val="184619972"/>
        <c:axId val="773864656"/>
      </c:lineChart>
      <c:catAx>
        <c:axId val="18461997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600" b="1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773864656"/>
        <c:crosses val="autoZero"/>
        <c:auto val="1"/>
        <c:lblAlgn val="ctr"/>
        <c:lblOffset val="100"/>
        <c:noMultiLvlLbl val="0"/>
      </c:catAx>
      <c:valAx>
        <c:axId val="773864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600" b="1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846199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1600" b="1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1600" b="1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zh-CN" sz="1600" b="1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zh-CN" sz="1600" b="1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600" b="1" i="0" u="none" strike="noStrike" kern="1200" baseline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</a:gradFill>
    <a:ln>
      <a:noFill/>
    </a:ln>
    <a:effectLst/>
  </c:spPr>
  <c:txPr>
    <a:bodyPr/>
    <a:lstStyle/>
    <a:p>
      <a:pPr>
        <a:defRPr lang="zh-CN" sz="1600" b="1">
          <a:solidFill>
            <a:schemeClr val="tx2">
              <a:lumMod val="50000"/>
            </a:schemeClr>
          </a:solidFill>
        </a:defRPr>
      </a:pPr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600" b="1" i="0" u="none" strike="noStrike" kern="1200" spc="100" baseline="0">
                <a:solidFill>
                  <a:schemeClr val="tx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b="1">
                <a:solidFill>
                  <a:schemeClr val="tx1">
                    <a:lumMod val="50000"/>
                  </a:schemeClr>
                </a:solidFill>
              </a:rPr>
              <a:t>隐患申请奖励</a:t>
            </a:r>
            <a:endParaRPr b="1">
              <a:solidFill>
                <a:schemeClr val="tx1">
                  <a:lumMod val="50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[日周月检总结图表.xlsx]Sheet3!$A$29</c:f>
              <c:strCache>
                <c:ptCount val="1"/>
                <c:pt idx="0">
                  <c:v>加裂一班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elete val="1"/>
          </c:dLbls>
          <c:cat>
            <c:strRef>
              <c:f>[日周月检总结图表.xlsx]Sheet3!$B$28:$E$28</c:f>
              <c:strCache>
                <c:ptCount val="4"/>
                <c:pt idx="0">
                  <c:v>7月</c:v>
                </c:pt>
                <c:pt idx="1">
                  <c:v>8月</c:v>
                </c:pt>
                <c:pt idx="2">
                  <c:v>9月</c:v>
                </c:pt>
                <c:pt idx="3">
                  <c:v>10月</c:v>
                </c:pt>
              </c:strCache>
            </c:strRef>
          </c:cat>
          <c:val>
            <c:numRef>
              <c:f>[日周月检总结图表.xlsx]Sheet3!$B$29:$E$29</c:f>
              <c:numCache>
                <c:formatCode>General</c:formatCode>
                <c:ptCount val="4"/>
                <c:pt idx="0">
                  <c:v>8</c:v>
                </c:pt>
                <c:pt idx="1">
                  <c:v>9</c:v>
                </c:pt>
                <c:pt idx="2">
                  <c:v>8</c:v>
                </c:pt>
                <c:pt idx="3">
                  <c:v>10</c:v>
                </c:pt>
              </c:numCache>
            </c:numRef>
          </c:val>
        </c:ser>
        <c:ser>
          <c:idx val="1"/>
          <c:order val="1"/>
          <c:tx>
            <c:strRef>
              <c:f>[日周月检总结图表.xlsx]Sheet3!$A$30</c:f>
              <c:strCache>
                <c:ptCount val="1"/>
                <c:pt idx="0">
                  <c:v>加裂二班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elete val="1"/>
          </c:dLbls>
          <c:cat>
            <c:strRef>
              <c:f>[日周月检总结图表.xlsx]Sheet3!$B$28:$E$28</c:f>
              <c:strCache>
                <c:ptCount val="4"/>
                <c:pt idx="0">
                  <c:v>7月</c:v>
                </c:pt>
                <c:pt idx="1">
                  <c:v>8月</c:v>
                </c:pt>
                <c:pt idx="2">
                  <c:v>9月</c:v>
                </c:pt>
                <c:pt idx="3">
                  <c:v>10月</c:v>
                </c:pt>
              </c:strCache>
            </c:strRef>
          </c:cat>
          <c:val>
            <c:numRef>
              <c:f>[日周月检总结图表.xlsx]Sheet3!$B$30:$E$30</c:f>
              <c:numCache>
                <c:formatCode>General</c:formatCode>
                <c:ptCount val="4"/>
                <c:pt idx="0">
                  <c:v>11</c:v>
                </c:pt>
                <c:pt idx="1">
                  <c:v>7</c:v>
                </c:pt>
                <c:pt idx="2">
                  <c:v>6</c:v>
                </c:pt>
                <c:pt idx="3">
                  <c:v>3</c:v>
                </c:pt>
              </c:numCache>
            </c:numRef>
          </c:val>
        </c:ser>
        <c:ser>
          <c:idx val="2"/>
          <c:order val="2"/>
          <c:tx>
            <c:strRef>
              <c:f>[日周月检总结图表.xlsx]Sheet3!$A$31</c:f>
              <c:strCache>
                <c:ptCount val="1"/>
                <c:pt idx="0">
                  <c:v>加裂三班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elete val="1"/>
          </c:dLbls>
          <c:cat>
            <c:strRef>
              <c:f>[日周月检总结图表.xlsx]Sheet3!$B$28:$E$28</c:f>
              <c:strCache>
                <c:ptCount val="4"/>
                <c:pt idx="0">
                  <c:v>7月</c:v>
                </c:pt>
                <c:pt idx="1">
                  <c:v>8月</c:v>
                </c:pt>
                <c:pt idx="2">
                  <c:v>9月</c:v>
                </c:pt>
                <c:pt idx="3">
                  <c:v>10月</c:v>
                </c:pt>
              </c:strCache>
            </c:strRef>
          </c:cat>
          <c:val>
            <c:numRef>
              <c:f>[日周月检总结图表.xlsx]Sheet3!$B$31:$E$31</c:f>
              <c:numCache>
                <c:formatCode>General</c:formatCode>
                <c:ptCount val="4"/>
                <c:pt idx="0">
                  <c:v>9</c:v>
                </c:pt>
                <c:pt idx="1">
                  <c:v>8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</c:ser>
        <c:ser>
          <c:idx val="3"/>
          <c:order val="3"/>
          <c:tx>
            <c:strRef>
              <c:f>[日周月检总结图表.xlsx]Sheet3!$A$32</c:f>
              <c:strCache>
                <c:ptCount val="1"/>
                <c:pt idx="0">
                  <c:v>加裂四班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elete val="1"/>
          </c:dLbls>
          <c:cat>
            <c:strRef>
              <c:f>[日周月检总结图表.xlsx]Sheet3!$B$28:$E$28</c:f>
              <c:strCache>
                <c:ptCount val="4"/>
                <c:pt idx="0">
                  <c:v>7月</c:v>
                </c:pt>
                <c:pt idx="1">
                  <c:v>8月</c:v>
                </c:pt>
                <c:pt idx="2">
                  <c:v>9月</c:v>
                </c:pt>
                <c:pt idx="3">
                  <c:v>10月</c:v>
                </c:pt>
              </c:strCache>
            </c:strRef>
          </c:cat>
          <c:val>
            <c:numRef>
              <c:f>[日周月检总结图表.xlsx]Sheet3!$B$32:$E$32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5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05691611"/>
        <c:axId val="350603395"/>
      </c:barChart>
      <c:catAx>
        <c:axId val="305691611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8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350603395"/>
        <c:crosses val="autoZero"/>
        <c:auto val="1"/>
        <c:lblAlgn val="ctr"/>
        <c:lblOffset val="100"/>
        <c:noMultiLvlLbl val="0"/>
      </c:catAx>
      <c:valAx>
        <c:axId val="3506033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3056916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14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14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zh-CN" sz="14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zh-CN" sz="14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400" b="1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</a:gradFill>
    <a:ln>
      <a:noFill/>
    </a:ln>
    <a:effectLst/>
  </c:spPr>
  <c:txPr>
    <a:bodyPr/>
    <a:lstStyle/>
    <a:p>
      <a:pPr>
        <a:defRPr lang="zh-CN" b="1">
          <a:solidFill>
            <a:schemeClr val="tx1">
              <a:lumMod val="50000"/>
            </a:schemeClr>
          </a:solidFill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B7D4E-6098-4C7C-8F27-B9FD505D8C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AE72A-0A66-4CE4-8FAB-CC1D0C2FE1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AE72A-0A66-4CE4-8FAB-CC1D0C2FE1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使用方法：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更改文字</a:t>
            </a:r>
            <a:r>
              <a:rPr lang="en-US" altLang="zh-CN" smtClean="0"/>
              <a:t>】</a:t>
            </a:r>
            <a:r>
              <a:rPr lang="zh-CN" altLang="en-US" smtClean="0"/>
              <a:t>：将标题框及正文框中的文字可直接改为您所需文字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更改图片</a:t>
            </a:r>
            <a:r>
              <a:rPr lang="en-US" altLang="zh-CN" smtClean="0"/>
              <a:t>】</a:t>
            </a:r>
            <a:r>
              <a:rPr lang="zh-CN" altLang="en-US" smtClean="0"/>
              <a:t>：点中图片</a:t>
            </a:r>
            <a:r>
              <a:rPr lang="en-US" altLang="zh-CN" smtClean="0"/>
              <a:t>》</a:t>
            </a:r>
            <a:r>
              <a:rPr lang="zh-CN" altLang="en-US" smtClean="0"/>
              <a:t>绘图工具</a:t>
            </a:r>
            <a:r>
              <a:rPr lang="en-US" altLang="zh-CN" smtClean="0"/>
              <a:t>》</a:t>
            </a:r>
            <a:r>
              <a:rPr lang="zh-CN" altLang="en-US" smtClean="0"/>
              <a:t>格式</a:t>
            </a:r>
            <a:r>
              <a:rPr lang="en-US" altLang="zh-CN" smtClean="0"/>
              <a:t>》</a:t>
            </a:r>
            <a:r>
              <a:rPr lang="zh-CN" altLang="en-US" smtClean="0"/>
              <a:t>填充</a:t>
            </a:r>
            <a:r>
              <a:rPr lang="en-US" altLang="zh-CN" smtClean="0"/>
              <a:t>》</a:t>
            </a:r>
            <a:r>
              <a:rPr lang="zh-CN" altLang="en-US" smtClean="0"/>
              <a:t>图片</a:t>
            </a:r>
            <a:r>
              <a:rPr lang="en-US" altLang="zh-CN" smtClean="0"/>
              <a:t>》</a:t>
            </a:r>
            <a:r>
              <a:rPr lang="zh-CN" altLang="en-US" smtClean="0"/>
              <a:t>选择您需要展示的图片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增加减少图片</a:t>
            </a:r>
            <a:r>
              <a:rPr lang="en-US" altLang="zh-CN" smtClean="0"/>
              <a:t>】</a:t>
            </a:r>
            <a:r>
              <a:rPr lang="zh-CN" altLang="en-US" smtClean="0"/>
              <a:t>：直接复制粘贴图片来增加图片数，复制后更改方法见</a:t>
            </a:r>
            <a:r>
              <a:rPr lang="en-US" altLang="zh-CN" smtClean="0"/>
              <a:t>【</a:t>
            </a:r>
            <a:r>
              <a:rPr lang="zh-CN" altLang="en-US" smtClean="0"/>
              <a:t>更改图片</a:t>
            </a:r>
            <a:r>
              <a:rPr lang="en-US" altLang="zh-CN" smtClean="0"/>
              <a:t>】</a:t>
            </a:r>
            <a:br>
              <a:rPr lang="en-US" altLang="zh-CN" smtClean="0"/>
            </a:br>
            <a:r>
              <a:rPr lang="en-US" altLang="zh-CN" smtClean="0"/>
              <a:t>【</a:t>
            </a:r>
            <a:r>
              <a:rPr lang="zh-CN" altLang="en-US" smtClean="0"/>
              <a:t>更改图片色彩</a:t>
            </a:r>
            <a:r>
              <a:rPr lang="en-US" altLang="zh-CN" smtClean="0"/>
              <a:t>】</a:t>
            </a:r>
            <a:r>
              <a:rPr lang="zh-CN" altLang="en-US" smtClean="0"/>
              <a:t>：点中图片</a:t>
            </a:r>
            <a:r>
              <a:rPr lang="en-US" altLang="zh-CN" smtClean="0"/>
              <a:t>》</a:t>
            </a:r>
            <a:r>
              <a:rPr lang="zh-CN" altLang="en-US" smtClean="0"/>
              <a:t>图片工具</a:t>
            </a:r>
            <a:r>
              <a:rPr lang="en-US" altLang="zh-CN" smtClean="0"/>
              <a:t>》</a:t>
            </a:r>
            <a:r>
              <a:rPr lang="zh-CN" altLang="en-US" smtClean="0"/>
              <a:t>格式</a:t>
            </a:r>
            <a:r>
              <a:rPr lang="en-US" altLang="zh-CN" smtClean="0"/>
              <a:t>》</a:t>
            </a:r>
            <a:r>
              <a:rPr lang="zh-CN" altLang="en-US" smtClean="0"/>
              <a:t>色彩（重新着色）</a:t>
            </a:r>
            <a:r>
              <a:rPr lang="en-US" altLang="zh-CN" smtClean="0"/>
              <a:t>》</a:t>
            </a:r>
            <a:r>
              <a:rPr lang="zh-CN" altLang="en-US" smtClean="0"/>
              <a:t>选择您喜欢的色彩</a:t>
            </a:r>
            <a:br>
              <a:rPr lang="zh-CN" altLang="en-US" smtClean="0"/>
            </a:br>
            <a:r>
              <a:rPr lang="zh-CN" altLang="en-US" smtClean="0"/>
              <a:t>下载更多模板、视频教程：</a:t>
            </a:r>
            <a:r>
              <a:rPr lang="en-US" smtClean="0"/>
              <a:t>http://www.mysoeasy.com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使用方法：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更改文字</a:t>
            </a:r>
            <a:r>
              <a:rPr lang="en-US" altLang="zh-CN" smtClean="0"/>
              <a:t>】</a:t>
            </a:r>
            <a:r>
              <a:rPr lang="zh-CN" altLang="en-US" smtClean="0"/>
              <a:t>：将标题框及正文框中的文字可直接改为您所需文字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更改图片</a:t>
            </a:r>
            <a:r>
              <a:rPr lang="en-US" altLang="zh-CN" smtClean="0"/>
              <a:t>】</a:t>
            </a:r>
            <a:r>
              <a:rPr lang="zh-CN" altLang="en-US" smtClean="0"/>
              <a:t>：点中图片</a:t>
            </a:r>
            <a:r>
              <a:rPr lang="en-US" altLang="zh-CN" smtClean="0"/>
              <a:t>》</a:t>
            </a:r>
            <a:r>
              <a:rPr lang="zh-CN" altLang="en-US" smtClean="0"/>
              <a:t>绘图工具</a:t>
            </a:r>
            <a:r>
              <a:rPr lang="en-US" altLang="zh-CN" smtClean="0"/>
              <a:t>》</a:t>
            </a:r>
            <a:r>
              <a:rPr lang="zh-CN" altLang="en-US" smtClean="0"/>
              <a:t>格式</a:t>
            </a:r>
            <a:r>
              <a:rPr lang="en-US" altLang="zh-CN" smtClean="0"/>
              <a:t>》</a:t>
            </a:r>
            <a:r>
              <a:rPr lang="zh-CN" altLang="en-US" smtClean="0"/>
              <a:t>填充</a:t>
            </a:r>
            <a:r>
              <a:rPr lang="en-US" altLang="zh-CN" smtClean="0"/>
              <a:t>》</a:t>
            </a:r>
            <a:r>
              <a:rPr lang="zh-CN" altLang="en-US" smtClean="0"/>
              <a:t>图片</a:t>
            </a:r>
            <a:r>
              <a:rPr lang="en-US" altLang="zh-CN" smtClean="0"/>
              <a:t>》</a:t>
            </a:r>
            <a:r>
              <a:rPr lang="zh-CN" altLang="en-US" smtClean="0"/>
              <a:t>选择您需要展示的图片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增加减少图片</a:t>
            </a:r>
            <a:r>
              <a:rPr lang="en-US" altLang="zh-CN" smtClean="0"/>
              <a:t>】</a:t>
            </a:r>
            <a:r>
              <a:rPr lang="zh-CN" altLang="en-US" smtClean="0"/>
              <a:t>：直接复制粘贴图片来增加图片数，复制后更改方法见</a:t>
            </a:r>
            <a:r>
              <a:rPr lang="en-US" altLang="zh-CN" smtClean="0"/>
              <a:t>【</a:t>
            </a:r>
            <a:r>
              <a:rPr lang="zh-CN" altLang="en-US" smtClean="0"/>
              <a:t>更改图片</a:t>
            </a:r>
            <a:r>
              <a:rPr lang="en-US" altLang="zh-CN" smtClean="0"/>
              <a:t>】</a:t>
            </a:r>
            <a:br>
              <a:rPr lang="en-US" altLang="zh-CN" smtClean="0"/>
            </a:br>
            <a:r>
              <a:rPr lang="en-US" altLang="zh-CN" smtClean="0"/>
              <a:t>【</a:t>
            </a:r>
            <a:r>
              <a:rPr lang="zh-CN" altLang="en-US" smtClean="0"/>
              <a:t>更改图片色彩</a:t>
            </a:r>
            <a:r>
              <a:rPr lang="en-US" altLang="zh-CN" smtClean="0"/>
              <a:t>】</a:t>
            </a:r>
            <a:r>
              <a:rPr lang="zh-CN" altLang="en-US" smtClean="0"/>
              <a:t>：点中图片</a:t>
            </a:r>
            <a:r>
              <a:rPr lang="en-US" altLang="zh-CN" smtClean="0"/>
              <a:t>》</a:t>
            </a:r>
            <a:r>
              <a:rPr lang="zh-CN" altLang="en-US" smtClean="0"/>
              <a:t>图片工具</a:t>
            </a:r>
            <a:r>
              <a:rPr lang="en-US" altLang="zh-CN" smtClean="0"/>
              <a:t>》</a:t>
            </a:r>
            <a:r>
              <a:rPr lang="zh-CN" altLang="en-US" smtClean="0"/>
              <a:t>格式</a:t>
            </a:r>
            <a:r>
              <a:rPr lang="en-US" altLang="zh-CN" smtClean="0"/>
              <a:t>》</a:t>
            </a:r>
            <a:r>
              <a:rPr lang="zh-CN" altLang="en-US" smtClean="0"/>
              <a:t>色彩（重新着色）</a:t>
            </a:r>
            <a:r>
              <a:rPr lang="en-US" altLang="zh-CN" smtClean="0"/>
              <a:t>》</a:t>
            </a:r>
            <a:r>
              <a:rPr lang="zh-CN" altLang="en-US" smtClean="0"/>
              <a:t>选择您喜欢的色彩</a:t>
            </a:r>
            <a:br>
              <a:rPr lang="zh-CN" altLang="en-US" smtClean="0"/>
            </a:br>
            <a:r>
              <a:rPr lang="zh-CN" altLang="en-US" smtClean="0"/>
              <a:t>下载更多模板、视频教程：</a:t>
            </a:r>
            <a:r>
              <a:rPr lang="en-US" smtClean="0"/>
              <a:t>http://www.mysoeasy.com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使用方法：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更改文字</a:t>
            </a:r>
            <a:r>
              <a:rPr lang="en-US" altLang="zh-CN" smtClean="0"/>
              <a:t>】</a:t>
            </a:r>
            <a:r>
              <a:rPr lang="zh-CN" altLang="en-US" smtClean="0"/>
              <a:t>：将标题框及正文框中的文字可直接改为您所需文字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更改图片</a:t>
            </a:r>
            <a:r>
              <a:rPr lang="en-US" altLang="zh-CN" smtClean="0"/>
              <a:t>】</a:t>
            </a:r>
            <a:r>
              <a:rPr lang="zh-CN" altLang="en-US" smtClean="0"/>
              <a:t>：点中图片</a:t>
            </a:r>
            <a:r>
              <a:rPr lang="en-US" altLang="zh-CN" smtClean="0"/>
              <a:t>》</a:t>
            </a:r>
            <a:r>
              <a:rPr lang="zh-CN" altLang="en-US" smtClean="0"/>
              <a:t>绘图工具</a:t>
            </a:r>
            <a:r>
              <a:rPr lang="en-US" altLang="zh-CN" smtClean="0"/>
              <a:t>》</a:t>
            </a:r>
            <a:r>
              <a:rPr lang="zh-CN" altLang="en-US" smtClean="0"/>
              <a:t>格式</a:t>
            </a:r>
            <a:r>
              <a:rPr lang="en-US" altLang="zh-CN" smtClean="0"/>
              <a:t>》</a:t>
            </a:r>
            <a:r>
              <a:rPr lang="zh-CN" altLang="en-US" smtClean="0"/>
              <a:t>填充</a:t>
            </a:r>
            <a:r>
              <a:rPr lang="en-US" altLang="zh-CN" smtClean="0"/>
              <a:t>》</a:t>
            </a:r>
            <a:r>
              <a:rPr lang="zh-CN" altLang="en-US" smtClean="0"/>
              <a:t>图片</a:t>
            </a:r>
            <a:r>
              <a:rPr lang="en-US" altLang="zh-CN" smtClean="0"/>
              <a:t>》</a:t>
            </a:r>
            <a:r>
              <a:rPr lang="zh-CN" altLang="en-US" smtClean="0"/>
              <a:t>选择您需要展示的图片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增加减少图片</a:t>
            </a:r>
            <a:r>
              <a:rPr lang="en-US" altLang="zh-CN" smtClean="0"/>
              <a:t>】</a:t>
            </a:r>
            <a:r>
              <a:rPr lang="zh-CN" altLang="en-US" smtClean="0"/>
              <a:t>：直接复制粘贴图片来增加图片数，复制后更改方法见</a:t>
            </a:r>
            <a:r>
              <a:rPr lang="en-US" altLang="zh-CN" smtClean="0"/>
              <a:t>【</a:t>
            </a:r>
            <a:r>
              <a:rPr lang="zh-CN" altLang="en-US" smtClean="0"/>
              <a:t>更改图片</a:t>
            </a:r>
            <a:r>
              <a:rPr lang="en-US" altLang="zh-CN" smtClean="0"/>
              <a:t>】</a:t>
            </a:r>
            <a:br>
              <a:rPr lang="en-US" altLang="zh-CN" smtClean="0"/>
            </a:br>
            <a:r>
              <a:rPr lang="en-US" altLang="zh-CN" smtClean="0"/>
              <a:t>【</a:t>
            </a:r>
            <a:r>
              <a:rPr lang="zh-CN" altLang="en-US" smtClean="0"/>
              <a:t>更改图片色彩</a:t>
            </a:r>
            <a:r>
              <a:rPr lang="en-US" altLang="zh-CN" smtClean="0"/>
              <a:t>】</a:t>
            </a:r>
            <a:r>
              <a:rPr lang="zh-CN" altLang="en-US" smtClean="0"/>
              <a:t>：点中图片</a:t>
            </a:r>
            <a:r>
              <a:rPr lang="en-US" altLang="zh-CN" smtClean="0"/>
              <a:t>》</a:t>
            </a:r>
            <a:r>
              <a:rPr lang="zh-CN" altLang="en-US" smtClean="0"/>
              <a:t>图片工具</a:t>
            </a:r>
            <a:r>
              <a:rPr lang="en-US" altLang="zh-CN" smtClean="0"/>
              <a:t>》</a:t>
            </a:r>
            <a:r>
              <a:rPr lang="zh-CN" altLang="en-US" smtClean="0"/>
              <a:t>格式</a:t>
            </a:r>
            <a:r>
              <a:rPr lang="en-US" altLang="zh-CN" smtClean="0"/>
              <a:t>》</a:t>
            </a:r>
            <a:r>
              <a:rPr lang="zh-CN" altLang="en-US" smtClean="0"/>
              <a:t>色彩（重新着色）</a:t>
            </a:r>
            <a:r>
              <a:rPr lang="en-US" altLang="zh-CN" smtClean="0"/>
              <a:t>》</a:t>
            </a:r>
            <a:r>
              <a:rPr lang="zh-CN" altLang="en-US" smtClean="0"/>
              <a:t>选择您喜欢的色彩</a:t>
            </a:r>
            <a:br>
              <a:rPr lang="zh-CN" altLang="en-US" smtClean="0"/>
            </a:br>
            <a:r>
              <a:rPr lang="zh-CN" altLang="en-US" smtClean="0"/>
              <a:t>下载更多模板、视频教程：</a:t>
            </a:r>
            <a:r>
              <a:rPr lang="en-US" smtClean="0"/>
              <a:t>http://www.mysoeasy.com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使用方法：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更改文字</a:t>
            </a:r>
            <a:r>
              <a:rPr lang="en-US" altLang="zh-CN" smtClean="0"/>
              <a:t>】</a:t>
            </a:r>
            <a:r>
              <a:rPr lang="zh-CN" altLang="en-US" smtClean="0"/>
              <a:t>：将标题框及正文框中的文字可直接改为您所需文字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更改图片</a:t>
            </a:r>
            <a:r>
              <a:rPr lang="en-US" altLang="zh-CN" smtClean="0"/>
              <a:t>】</a:t>
            </a:r>
            <a:r>
              <a:rPr lang="zh-CN" altLang="en-US" smtClean="0"/>
              <a:t>：点中图片</a:t>
            </a:r>
            <a:r>
              <a:rPr lang="en-US" altLang="zh-CN" smtClean="0"/>
              <a:t>》</a:t>
            </a:r>
            <a:r>
              <a:rPr lang="zh-CN" altLang="en-US" smtClean="0"/>
              <a:t>绘图工具</a:t>
            </a:r>
            <a:r>
              <a:rPr lang="en-US" altLang="zh-CN" smtClean="0"/>
              <a:t>》</a:t>
            </a:r>
            <a:r>
              <a:rPr lang="zh-CN" altLang="en-US" smtClean="0"/>
              <a:t>格式</a:t>
            </a:r>
            <a:r>
              <a:rPr lang="en-US" altLang="zh-CN" smtClean="0"/>
              <a:t>》</a:t>
            </a:r>
            <a:r>
              <a:rPr lang="zh-CN" altLang="en-US" smtClean="0"/>
              <a:t>填充</a:t>
            </a:r>
            <a:r>
              <a:rPr lang="en-US" altLang="zh-CN" smtClean="0"/>
              <a:t>》</a:t>
            </a:r>
            <a:r>
              <a:rPr lang="zh-CN" altLang="en-US" smtClean="0"/>
              <a:t>图片</a:t>
            </a:r>
            <a:r>
              <a:rPr lang="en-US" altLang="zh-CN" smtClean="0"/>
              <a:t>》</a:t>
            </a:r>
            <a:r>
              <a:rPr lang="zh-CN" altLang="en-US" smtClean="0"/>
              <a:t>选择您需要展示的图片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增加减少图片</a:t>
            </a:r>
            <a:r>
              <a:rPr lang="en-US" altLang="zh-CN" smtClean="0"/>
              <a:t>】</a:t>
            </a:r>
            <a:r>
              <a:rPr lang="zh-CN" altLang="en-US" smtClean="0"/>
              <a:t>：直接复制粘贴图片来增加图片数，复制后更改方法见</a:t>
            </a:r>
            <a:r>
              <a:rPr lang="en-US" altLang="zh-CN" smtClean="0"/>
              <a:t>【</a:t>
            </a:r>
            <a:r>
              <a:rPr lang="zh-CN" altLang="en-US" smtClean="0"/>
              <a:t>更改图片</a:t>
            </a:r>
            <a:r>
              <a:rPr lang="en-US" altLang="zh-CN" smtClean="0"/>
              <a:t>】</a:t>
            </a:r>
            <a:br>
              <a:rPr lang="en-US" altLang="zh-CN" smtClean="0"/>
            </a:br>
            <a:r>
              <a:rPr lang="en-US" altLang="zh-CN" smtClean="0"/>
              <a:t>【</a:t>
            </a:r>
            <a:r>
              <a:rPr lang="zh-CN" altLang="en-US" smtClean="0"/>
              <a:t>更改图片色彩</a:t>
            </a:r>
            <a:r>
              <a:rPr lang="en-US" altLang="zh-CN" smtClean="0"/>
              <a:t>】</a:t>
            </a:r>
            <a:r>
              <a:rPr lang="zh-CN" altLang="en-US" smtClean="0"/>
              <a:t>：点中图片</a:t>
            </a:r>
            <a:r>
              <a:rPr lang="en-US" altLang="zh-CN" smtClean="0"/>
              <a:t>》</a:t>
            </a:r>
            <a:r>
              <a:rPr lang="zh-CN" altLang="en-US" smtClean="0"/>
              <a:t>图片工具</a:t>
            </a:r>
            <a:r>
              <a:rPr lang="en-US" altLang="zh-CN" smtClean="0"/>
              <a:t>》</a:t>
            </a:r>
            <a:r>
              <a:rPr lang="zh-CN" altLang="en-US" smtClean="0"/>
              <a:t>格式</a:t>
            </a:r>
            <a:r>
              <a:rPr lang="en-US" altLang="zh-CN" smtClean="0"/>
              <a:t>》</a:t>
            </a:r>
            <a:r>
              <a:rPr lang="zh-CN" altLang="en-US" smtClean="0"/>
              <a:t>色彩（重新着色）</a:t>
            </a:r>
            <a:r>
              <a:rPr lang="en-US" altLang="zh-CN" smtClean="0"/>
              <a:t>》</a:t>
            </a:r>
            <a:r>
              <a:rPr lang="zh-CN" altLang="en-US" smtClean="0"/>
              <a:t>选择您喜欢的色彩</a:t>
            </a:r>
            <a:br>
              <a:rPr lang="zh-CN" altLang="en-US" smtClean="0"/>
            </a:br>
            <a:r>
              <a:rPr lang="zh-CN" altLang="en-US" smtClean="0"/>
              <a:t>下载更多模板、视频教程：</a:t>
            </a:r>
            <a:r>
              <a:rPr lang="en-US" smtClean="0"/>
              <a:t>http://www.mysoeasy.com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使用方法：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更改文字</a:t>
            </a:r>
            <a:r>
              <a:rPr lang="en-US" altLang="zh-CN" smtClean="0"/>
              <a:t>】</a:t>
            </a:r>
            <a:r>
              <a:rPr lang="zh-CN" altLang="en-US" smtClean="0"/>
              <a:t>：将标题框及正文框中的文字可直接改为您所需文字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更改图片</a:t>
            </a:r>
            <a:r>
              <a:rPr lang="en-US" altLang="zh-CN" smtClean="0"/>
              <a:t>】</a:t>
            </a:r>
            <a:r>
              <a:rPr lang="zh-CN" altLang="en-US" smtClean="0"/>
              <a:t>：点中图片</a:t>
            </a:r>
            <a:r>
              <a:rPr lang="en-US" altLang="zh-CN" smtClean="0"/>
              <a:t>》</a:t>
            </a:r>
            <a:r>
              <a:rPr lang="zh-CN" altLang="en-US" smtClean="0"/>
              <a:t>绘图工具</a:t>
            </a:r>
            <a:r>
              <a:rPr lang="en-US" altLang="zh-CN" smtClean="0"/>
              <a:t>》</a:t>
            </a:r>
            <a:r>
              <a:rPr lang="zh-CN" altLang="en-US" smtClean="0"/>
              <a:t>格式</a:t>
            </a:r>
            <a:r>
              <a:rPr lang="en-US" altLang="zh-CN" smtClean="0"/>
              <a:t>》</a:t>
            </a:r>
            <a:r>
              <a:rPr lang="zh-CN" altLang="en-US" smtClean="0"/>
              <a:t>填充</a:t>
            </a:r>
            <a:r>
              <a:rPr lang="en-US" altLang="zh-CN" smtClean="0"/>
              <a:t>》</a:t>
            </a:r>
            <a:r>
              <a:rPr lang="zh-CN" altLang="en-US" smtClean="0"/>
              <a:t>图片</a:t>
            </a:r>
            <a:r>
              <a:rPr lang="en-US" altLang="zh-CN" smtClean="0"/>
              <a:t>》</a:t>
            </a:r>
            <a:r>
              <a:rPr lang="zh-CN" altLang="en-US" smtClean="0"/>
              <a:t>选择您需要展示的图片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增加减少图片</a:t>
            </a:r>
            <a:r>
              <a:rPr lang="en-US" altLang="zh-CN" smtClean="0"/>
              <a:t>】</a:t>
            </a:r>
            <a:r>
              <a:rPr lang="zh-CN" altLang="en-US" smtClean="0"/>
              <a:t>：直接复制粘贴图片来增加图片数，复制后更改方法见</a:t>
            </a:r>
            <a:r>
              <a:rPr lang="en-US" altLang="zh-CN" smtClean="0"/>
              <a:t>【</a:t>
            </a:r>
            <a:r>
              <a:rPr lang="zh-CN" altLang="en-US" smtClean="0"/>
              <a:t>更改图片</a:t>
            </a:r>
            <a:r>
              <a:rPr lang="en-US" altLang="zh-CN" smtClean="0"/>
              <a:t>】</a:t>
            </a:r>
            <a:br>
              <a:rPr lang="en-US" altLang="zh-CN" smtClean="0"/>
            </a:br>
            <a:r>
              <a:rPr lang="en-US" altLang="zh-CN" smtClean="0"/>
              <a:t>【</a:t>
            </a:r>
            <a:r>
              <a:rPr lang="zh-CN" altLang="en-US" smtClean="0"/>
              <a:t>更改图片色彩</a:t>
            </a:r>
            <a:r>
              <a:rPr lang="en-US" altLang="zh-CN" smtClean="0"/>
              <a:t>】</a:t>
            </a:r>
            <a:r>
              <a:rPr lang="zh-CN" altLang="en-US" smtClean="0"/>
              <a:t>：点中图片</a:t>
            </a:r>
            <a:r>
              <a:rPr lang="en-US" altLang="zh-CN" smtClean="0"/>
              <a:t>》</a:t>
            </a:r>
            <a:r>
              <a:rPr lang="zh-CN" altLang="en-US" smtClean="0"/>
              <a:t>图片工具</a:t>
            </a:r>
            <a:r>
              <a:rPr lang="en-US" altLang="zh-CN" smtClean="0"/>
              <a:t>》</a:t>
            </a:r>
            <a:r>
              <a:rPr lang="zh-CN" altLang="en-US" smtClean="0"/>
              <a:t>格式</a:t>
            </a:r>
            <a:r>
              <a:rPr lang="en-US" altLang="zh-CN" smtClean="0"/>
              <a:t>》</a:t>
            </a:r>
            <a:r>
              <a:rPr lang="zh-CN" altLang="en-US" smtClean="0"/>
              <a:t>色彩（重新着色）</a:t>
            </a:r>
            <a:r>
              <a:rPr lang="en-US" altLang="zh-CN" smtClean="0"/>
              <a:t>》</a:t>
            </a:r>
            <a:r>
              <a:rPr lang="zh-CN" altLang="en-US" smtClean="0"/>
              <a:t>选择您喜欢的色彩</a:t>
            </a:r>
            <a:br>
              <a:rPr lang="zh-CN" altLang="en-US" smtClean="0"/>
            </a:br>
            <a:r>
              <a:rPr lang="zh-CN" altLang="en-US" smtClean="0"/>
              <a:t>下载更多模板、视频教程：</a:t>
            </a:r>
            <a:r>
              <a:rPr lang="en-US" smtClean="0"/>
              <a:t>http://www.mysoeasy.com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使用方法：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更改文字</a:t>
            </a:r>
            <a:r>
              <a:rPr lang="en-US" altLang="zh-CN" smtClean="0"/>
              <a:t>】</a:t>
            </a:r>
            <a:r>
              <a:rPr lang="zh-CN" altLang="en-US" smtClean="0"/>
              <a:t>：将标题框及正文框中的文字可直接改为您所需文字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更改图片</a:t>
            </a:r>
            <a:r>
              <a:rPr lang="en-US" altLang="zh-CN" smtClean="0"/>
              <a:t>】</a:t>
            </a:r>
            <a:r>
              <a:rPr lang="zh-CN" altLang="en-US" smtClean="0"/>
              <a:t>：点中图片</a:t>
            </a:r>
            <a:r>
              <a:rPr lang="en-US" altLang="zh-CN" smtClean="0"/>
              <a:t>》</a:t>
            </a:r>
            <a:r>
              <a:rPr lang="zh-CN" altLang="en-US" smtClean="0"/>
              <a:t>绘图工具</a:t>
            </a:r>
            <a:r>
              <a:rPr lang="en-US" altLang="zh-CN" smtClean="0"/>
              <a:t>》</a:t>
            </a:r>
            <a:r>
              <a:rPr lang="zh-CN" altLang="en-US" smtClean="0"/>
              <a:t>格式</a:t>
            </a:r>
            <a:r>
              <a:rPr lang="en-US" altLang="zh-CN" smtClean="0"/>
              <a:t>》</a:t>
            </a:r>
            <a:r>
              <a:rPr lang="zh-CN" altLang="en-US" smtClean="0"/>
              <a:t>填充</a:t>
            </a:r>
            <a:r>
              <a:rPr lang="en-US" altLang="zh-CN" smtClean="0"/>
              <a:t>》</a:t>
            </a:r>
            <a:r>
              <a:rPr lang="zh-CN" altLang="en-US" smtClean="0"/>
              <a:t>图片</a:t>
            </a:r>
            <a:r>
              <a:rPr lang="en-US" altLang="zh-CN" smtClean="0"/>
              <a:t>》</a:t>
            </a:r>
            <a:r>
              <a:rPr lang="zh-CN" altLang="en-US" smtClean="0"/>
              <a:t>选择您需要展示的图片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增加减少图片</a:t>
            </a:r>
            <a:r>
              <a:rPr lang="en-US" altLang="zh-CN" smtClean="0"/>
              <a:t>】</a:t>
            </a:r>
            <a:r>
              <a:rPr lang="zh-CN" altLang="en-US" smtClean="0"/>
              <a:t>：直接复制粘贴图片来增加图片数，复制后更改方法见</a:t>
            </a:r>
            <a:r>
              <a:rPr lang="en-US" altLang="zh-CN" smtClean="0"/>
              <a:t>【</a:t>
            </a:r>
            <a:r>
              <a:rPr lang="zh-CN" altLang="en-US" smtClean="0"/>
              <a:t>更改图片</a:t>
            </a:r>
            <a:r>
              <a:rPr lang="en-US" altLang="zh-CN" smtClean="0"/>
              <a:t>】</a:t>
            </a:r>
            <a:br>
              <a:rPr lang="en-US" altLang="zh-CN" smtClean="0"/>
            </a:br>
            <a:r>
              <a:rPr lang="en-US" altLang="zh-CN" smtClean="0"/>
              <a:t>【</a:t>
            </a:r>
            <a:r>
              <a:rPr lang="zh-CN" altLang="en-US" smtClean="0"/>
              <a:t>更改图片色彩</a:t>
            </a:r>
            <a:r>
              <a:rPr lang="en-US" altLang="zh-CN" smtClean="0"/>
              <a:t>】</a:t>
            </a:r>
            <a:r>
              <a:rPr lang="zh-CN" altLang="en-US" smtClean="0"/>
              <a:t>：点中图片</a:t>
            </a:r>
            <a:r>
              <a:rPr lang="en-US" altLang="zh-CN" smtClean="0"/>
              <a:t>》</a:t>
            </a:r>
            <a:r>
              <a:rPr lang="zh-CN" altLang="en-US" smtClean="0"/>
              <a:t>图片工具</a:t>
            </a:r>
            <a:r>
              <a:rPr lang="en-US" altLang="zh-CN" smtClean="0"/>
              <a:t>》</a:t>
            </a:r>
            <a:r>
              <a:rPr lang="zh-CN" altLang="en-US" smtClean="0"/>
              <a:t>格式</a:t>
            </a:r>
            <a:r>
              <a:rPr lang="en-US" altLang="zh-CN" smtClean="0"/>
              <a:t>》</a:t>
            </a:r>
            <a:r>
              <a:rPr lang="zh-CN" altLang="en-US" smtClean="0"/>
              <a:t>色彩（重新着色）</a:t>
            </a:r>
            <a:r>
              <a:rPr lang="en-US" altLang="zh-CN" smtClean="0"/>
              <a:t>》</a:t>
            </a:r>
            <a:r>
              <a:rPr lang="zh-CN" altLang="en-US" smtClean="0"/>
              <a:t>选择您喜欢的色彩</a:t>
            </a:r>
            <a:br>
              <a:rPr lang="zh-CN" altLang="en-US" smtClean="0"/>
            </a:br>
            <a:r>
              <a:rPr lang="zh-CN" altLang="en-US" smtClean="0"/>
              <a:t>下载更多模板、视频教程：</a:t>
            </a:r>
            <a:r>
              <a:rPr lang="en-US" smtClean="0"/>
              <a:t>http://www.mysoeasy.com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使用方法：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更改文字</a:t>
            </a:r>
            <a:r>
              <a:rPr lang="en-US" altLang="zh-CN" smtClean="0"/>
              <a:t>】</a:t>
            </a:r>
            <a:r>
              <a:rPr lang="zh-CN" altLang="en-US" smtClean="0"/>
              <a:t>：将标题框及正文框中的文字可直接改为您所需文字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更改图片</a:t>
            </a:r>
            <a:r>
              <a:rPr lang="en-US" altLang="zh-CN" smtClean="0"/>
              <a:t>】</a:t>
            </a:r>
            <a:r>
              <a:rPr lang="zh-CN" altLang="en-US" smtClean="0"/>
              <a:t>：点中图片</a:t>
            </a:r>
            <a:r>
              <a:rPr lang="en-US" altLang="zh-CN" smtClean="0"/>
              <a:t>》</a:t>
            </a:r>
            <a:r>
              <a:rPr lang="zh-CN" altLang="en-US" smtClean="0"/>
              <a:t>绘图工具</a:t>
            </a:r>
            <a:r>
              <a:rPr lang="en-US" altLang="zh-CN" smtClean="0"/>
              <a:t>》</a:t>
            </a:r>
            <a:r>
              <a:rPr lang="zh-CN" altLang="en-US" smtClean="0"/>
              <a:t>格式</a:t>
            </a:r>
            <a:r>
              <a:rPr lang="en-US" altLang="zh-CN" smtClean="0"/>
              <a:t>》</a:t>
            </a:r>
            <a:r>
              <a:rPr lang="zh-CN" altLang="en-US" smtClean="0"/>
              <a:t>填充</a:t>
            </a:r>
            <a:r>
              <a:rPr lang="en-US" altLang="zh-CN" smtClean="0"/>
              <a:t>》</a:t>
            </a:r>
            <a:r>
              <a:rPr lang="zh-CN" altLang="en-US" smtClean="0"/>
              <a:t>图片</a:t>
            </a:r>
            <a:r>
              <a:rPr lang="en-US" altLang="zh-CN" smtClean="0"/>
              <a:t>》</a:t>
            </a:r>
            <a:r>
              <a:rPr lang="zh-CN" altLang="en-US" smtClean="0"/>
              <a:t>选择您需要展示的图片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增加减少图片</a:t>
            </a:r>
            <a:r>
              <a:rPr lang="en-US" altLang="zh-CN" smtClean="0"/>
              <a:t>】</a:t>
            </a:r>
            <a:r>
              <a:rPr lang="zh-CN" altLang="en-US" smtClean="0"/>
              <a:t>：直接复制粘贴图片来增加图片数，复制后更改方法见</a:t>
            </a:r>
            <a:r>
              <a:rPr lang="en-US" altLang="zh-CN" smtClean="0"/>
              <a:t>【</a:t>
            </a:r>
            <a:r>
              <a:rPr lang="zh-CN" altLang="en-US" smtClean="0"/>
              <a:t>更改图片</a:t>
            </a:r>
            <a:r>
              <a:rPr lang="en-US" altLang="zh-CN" smtClean="0"/>
              <a:t>】</a:t>
            </a:r>
            <a:br>
              <a:rPr lang="en-US" altLang="zh-CN" smtClean="0"/>
            </a:br>
            <a:r>
              <a:rPr lang="en-US" altLang="zh-CN" smtClean="0"/>
              <a:t>【</a:t>
            </a:r>
            <a:r>
              <a:rPr lang="zh-CN" altLang="en-US" smtClean="0"/>
              <a:t>更改图片色彩</a:t>
            </a:r>
            <a:r>
              <a:rPr lang="en-US" altLang="zh-CN" smtClean="0"/>
              <a:t>】</a:t>
            </a:r>
            <a:r>
              <a:rPr lang="zh-CN" altLang="en-US" smtClean="0"/>
              <a:t>：点中图片</a:t>
            </a:r>
            <a:r>
              <a:rPr lang="en-US" altLang="zh-CN" smtClean="0"/>
              <a:t>》</a:t>
            </a:r>
            <a:r>
              <a:rPr lang="zh-CN" altLang="en-US" smtClean="0"/>
              <a:t>图片工具</a:t>
            </a:r>
            <a:r>
              <a:rPr lang="en-US" altLang="zh-CN" smtClean="0"/>
              <a:t>》</a:t>
            </a:r>
            <a:r>
              <a:rPr lang="zh-CN" altLang="en-US" smtClean="0"/>
              <a:t>格式</a:t>
            </a:r>
            <a:r>
              <a:rPr lang="en-US" altLang="zh-CN" smtClean="0"/>
              <a:t>》</a:t>
            </a:r>
            <a:r>
              <a:rPr lang="zh-CN" altLang="en-US" smtClean="0"/>
              <a:t>色彩（重新着色）</a:t>
            </a:r>
            <a:r>
              <a:rPr lang="en-US" altLang="zh-CN" smtClean="0"/>
              <a:t>》</a:t>
            </a:r>
            <a:r>
              <a:rPr lang="zh-CN" altLang="en-US" smtClean="0"/>
              <a:t>选择您喜欢的色彩</a:t>
            </a:r>
            <a:br>
              <a:rPr lang="zh-CN" altLang="en-US" smtClean="0"/>
            </a:br>
            <a:r>
              <a:rPr lang="zh-CN" altLang="en-US" smtClean="0"/>
              <a:t>下载更多模板、视频教程：</a:t>
            </a:r>
            <a:r>
              <a:rPr lang="en-US" smtClean="0"/>
              <a:t>http://www.mysoeasy.com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使用方法：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更改文字</a:t>
            </a:r>
            <a:r>
              <a:rPr lang="en-US" altLang="zh-CN" smtClean="0"/>
              <a:t>】</a:t>
            </a:r>
            <a:r>
              <a:rPr lang="zh-CN" altLang="en-US" smtClean="0"/>
              <a:t>：将标题框及正文框中的文字可直接改为您所需文字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更改图片</a:t>
            </a:r>
            <a:r>
              <a:rPr lang="en-US" altLang="zh-CN" smtClean="0"/>
              <a:t>】</a:t>
            </a:r>
            <a:r>
              <a:rPr lang="zh-CN" altLang="en-US" smtClean="0"/>
              <a:t>：点中图片</a:t>
            </a:r>
            <a:r>
              <a:rPr lang="en-US" altLang="zh-CN" smtClean="0"/>
              <a:t>》</a:t>
            </a:r>
            <a:r>
              <a:rPr lang="zh-CN" altLang="en-US" smtClean="0"/>
              <a:t>绘图工具</a:t>
            </a:r>
            <a:r>
              <a:rPr lang="en-US" altLang="zh-CN" smtClean="0"/>
              <a:t>》</a:t>
            </a:r>
            <a:r>
              <a:rPr lang="zh-CN" altLang="en-US" smtClean="0"/>
              <a:t>格式</a:t>
            </a:r>
            <a:r>
              <a:rPr lang="en-US" altLang="zh-CN" smtClean="0"/>
              <a:t>》</a:t>
            </a:r>
            <a:r>
              <a:rPr lang="zh-CN" altLang="en-US" smtClean="0"/>
              <a:t>填充</a:t>
            </a:r>
            <a:r>
              <a:rPr lang="en-US" altLang="zh-CN" smtClean="0"/>
              <a:t>》</a:t>
            </a:r>
            <a:r>
              <a:rPr lang="zh-CN" altLang="en-US" smtClean="0"/>
              <a:t>图片</a:t>
            </a:r>
            <a:r>
              <a:rPr lang="en-US" altLang="zh-CN" smtClean="0"/>
              <a:t>》</a:t>
            </a:r>
            <a:r>
              <a:rPr lang="zh-CN" altLang="en-US" smtClean="0"/>
              <a:t>选择您需要展示的图片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增加减少图片</a:t>
            </a:r>
            <a:r>
              <a:rPr lang="en-US" altLang="zh-CN" smtClean="0"/>
              <a:t>】</a:t>
            </a:r>
            <a:r>
              <a:rPr lang="zh-CN" altLang="en-US" smtClean="0"/>
              <a:t>：直接复制粘贴图片来增加图片数，复制后更改方法见</a:t>
            </a:r>
            <a:r>
              <a:rPr lang="en-US" altLang="zh-CN" smtClean="0"/>
              <a:t>【</a:t>
            </a:r>
            <a:r>
              <a:rPr lang="zh-CN" altLang="en-US" smtClean="0"/>
              <a:t>更改图片</a:t>
            </a:r>
            <a:r>
              <a:rPr lang="en-US" altLang="zh-CN" smtClean="0"/>
              <a:t>】</a:t>
            </a:r>
            <a:br>
              <a:rPr lang="en-US" altLang="zh-CN" smtClean="0"/>
            </a:br>
            <a:r>
              <a:rPr lang="en-US" altLang="zh-CN" smtClean="0"/>
              <a:t>【</a:t>
            </a:r>
            <a:r>
              <a:rPr lang="zh-CN" altLang="en-US" smtClean="0"/>
              <a:t>更改图片色彩</a:t>
            </a:r>
            <a:r>
              <a:rPr lang="en-US" altLang="zh-CN" smtClean="0"/>
              <a:t>】</a:t>
            </a:r>
            <a:r>
              <a:rPr lang="zh-CN" altLang="en-US" smtClean="0"/>
              <a:t>：点中图片</a:t>
            </a:r>
            <a:r>
              <a:rPr lang="en-US" altLang="zh-CN" smtClean="0"/>
              <a:t>》</a:t>
            </a:r>
            <a:r>
              <a:rPr lang="zh-CN" altLang="en-US" smtClean="0"/>
              <a:t>图片工具</a:t>
            </a:r>
            <a:r>
              <a:rPr lang="en-US" altLang="zh-CN" smtClean="0"/>
              <a:t>》</a:t>
            </a:r>
            <a:r>
              <a:rPr lang="zh-CN" altLang="en-US" smtClean="0"/>
              <a:t>格式</a:t>
            </a:r>
            <a:r>
              <a:rPr lang="en-US" altLang="zh-CN" smtClean="0"/>
              <a:t>》</a:t>
            </a:r>
            <a:r>
              <a:rPr lang="zh-CN" altLang="en-US" smtClean="0"/>
              <a:t>色彩（重新着色）</a:t>
            </a:r>
            <a:r>
              <a:rPr lang="en-US" altLang="zh-CN" smtClean="0"/>
              <a:t>》</a:t>
            </a:r>
            <a:r>
              <a:rPr lang="zh-CN" altLang="en-US" smtClean="0"/>
              <a:t>选择您喜欢的色彩</a:t>
            </a:r>
            <a:br>
              <a:rPr lang="zh-CN" altLang="en-US" smtClean="0"/>
            </a:br>
            <a:r>
              <a:rPr lang="zh-CN" altLang="en-US" smtClean="0"/>
              <a:t>下载更多模板、视频教程：</a:t>
            </a:r>
            <a:r>
              <a:rPr lang="en-US" smtClean="0"/>
              <a:t>http://www.mysoeasy.com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使用方法：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更改文字</a:t>
            </a:r>
            <a:r>
              <a:rPr lang="en-US" altLang="zh-CN" smtClean="0"/>
              <a:t>】</a:t>
            </a:r>
            <a:r>
              <a:rPr lang="zh-CN" altLang="en-US" smtClean="0"/>
              <a:t>：将标题框及正文框中的文字可直接改为您所需文字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更改图片</a:t>
            </a:r>
            <a:r>
              <a:rPr lang="en-US" altLang="zh-CN" smtClean="0"/>
              <a:t>】</a:t>
            </a:r>
            <a:r>
              <a:rPr lang="zh-CN" altLang="en-US" smtClean="0"/>
              <a:t>：点中图片</a:t>
            </a:r>
            <a:r>
              <a:rPr lang="en-US" altLang="zh-CN" smtClean="0"/>
              <a:t>》</a:t>
            </a:r>
            <a:r>
              <a:rPr lang="zh-CN" altLang="en-US" smtClean="0"/>
              <a:t>绘图工具</a:t>
            </a:r>
            <a:r>
              <a:rPr lang="en-US" altLang="zh-CN" smtClean="0"/>
              <a:t>》</a:t>
            </a:r>
            <a:r>
              <a:rPr lang="zh-CN" altLang="en-US" smtClean="0"/>
              <a:t>格式</a:t>
            </a:r>
            <a:r>
              <a:rPr lang="en-US" altLang="zh-CN" smtClean="0"/>
              <a:t>》</a:t>
            </a:r>
            <a:r>
              <a:rPr lang="zh-CN" altLang="en-US" smtClean="0"/>
              <a:t>填充</a:t>
            </a:r>
            <a:r>
              <a:rPr lang="en-US" altLang="zh-CN" smtClean="0"/>
              <a:t>》</a:t>
            </a:r>
            <a:r>
              <a:rPr lang="zh-CN" altLang="en-US" smtClean="0"/>
              <a:t>图片</a:t>
            </a:r>
            <a:r>
              <a:rPr lang="en-US" altLang="zh-CN" smtClean="0"/>
              <a:t>》</a:t>
            </a:r>
            <a:r>
              <a:rPr lang="zh-CN" altLang="en-US" smtClean="0"/>
              <a:t>选择您需要展示的图片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增加减少图片</a:t>
            </a:r>
            <a:r>
              <a:rPr lang="en-US" altLang="zh-CN" smtClean="0"/>
              <a:t>】</a:t>
            </a:r>
            <a:r>
              <a:rPr lang="zh-CN" altLang="en-US" smtClean="0"/>
              <a:t>：直接复制粘贴图片来增加图片数，复制后更改方法见</a:t>
            </a:r>
            <a:r>
              <a:rPr lang="en-US" altLang="zh-CN" smtClean="0"/>
              <a:t>【</a:t>
            </a:r>
            <a:r>
              <a:rPr lang="zh-CN" altLang="en-US" smtClean="0"/>
              <a:t>更改图片</a:t>
            </a:r>
            <a:r>
              <a:rPr lang="en-US" altLang="zh-CN" smtClean="0"/>
              <a:t>】</a:t>
            </a:r>
            <a:br>
              <a:rPr lang="en-US" altLang="zh-CN" smtClean="0"/>
            </a:br>
            <a:r>
              <a:rPr lang="en-US" altLang="zh-CN" smtClean="0"/>
              <a:t>【</a:t>
            </a:r>
            <a:r>
              <a:rPr lang="zh-CN" altLang="en-US" smtClean="0"/>
              <a:t>更改图片色彩</a:t>
            </a:r>
            <a:r>
              <a:rPr lang="en-US" altLang="zh-CN" smtClean="0"/>
              <a:t>】</a:t>
            </a:r>
            <a:r>
              <a:rPr lang="zh-CN" altLang="en-US" smtClean="0"/>
              <a:t>：点中图片</a:t>
            </a:r>
            <a:r>
              <a:rPr lang="en-US" altLang="zh-CN" smtClean="0"/>
              <a:t>》</a:t>
            </a:r>
            <a:r>
              <a:rPr lang="zh-CN" altLang="en-US" smtClean="0"/>
              <a:t>图片工具</a:t>
            </a:r>
            <a:r>
              <a:rPr lang="en-US" altLang="zh-CN" smtClean="0"/>
              <a:t>》</a:t>
            </a:r>
            <a:r>
              <a:rPr lang="zh-CN" altLang="en-US" smtClean="0"/>
              <a:t>格式</a:t>
            </a:r>
            <a:r>
              <a:rPr lang="en-US" altLang="zh-CN" smtClean="0"/>
              <a:t>》</a:t>
            </a:r>
            <a:r>
              <a:rPr lang="zh-CN" altLang="en-US" smtClean="0"/>
              <a:t>色彩（重新着色）</a:t>
            </a:r>
            <a:r>
              <a:rPr lang="en-US" altLang="zh-CN" smtClean="0"/>
              <a:t>》</a:t>
            </a:r>
            <a:r>
              <a:rPr lang="zh-CN" altLang="en-US" smtClean="0"/>
              <a:t>选择您喜欢的色彩</a:t>
            </a:r>
            <a:br>
              <a:rPr lang="zh-CN" altLang="en-US" smtClean="0"/>
            </a:br>
            <a:r>
              <a:rPr lang="zh-CN" altLang="en-US" smtClean="0"/>
              <a:t>下载更多模板、视频教程：</a:t>
            </a:r>
            <a:r>
              <a:rPr lang="en-US" smtClean="0"/>
              <a:t>http://www.mysoeasy.com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使用方法：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更改文字</a:t>
            </a:r>
            <a:r>
              <a:rPr lang="en-US" altLang="zh-CN" smtClean="0"/>
              <a:t>】</a:t>
            </a:r>
            <a:r>
              <a:rPr lang="zh-CN" altLang="en-US" smtClean="0"/>
              <a:t>：将标题框及正文框中的文字可直接改为您所需文字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更改图片</a:t>
            </a:r>
            <a:r>
              <a:rPr lang="en-US" altLang="zh-CN" smtClean="0"/>
              <a:t>】</a:t>
            </a:r>
            <a:r>
              <a:rPr lang="zh-CN" altLang="en-US" smtClean="0"/>
              <a:t>：点中图片</a:t>
            </a:r>
            <a:r>
              <a:rPr lang="en-US" altLang="zh-CN" smtClean="0"/>
              <a:t>》</a:t>
            </a:r>
            <a:r>
              <a:rPr lang="zh-CN" altLang="en-US" smtClean="0"/>
              <a:t>绘图工具</a:t>
            </a:r>
            <a:r>
              <a:rPr lang="en-US" altLang="zh-CN" smtClean="0"/>
              <a:t>》</a:t>
            </a:r>
            <a:r>
              <a:rPr lang="zh-CN" altLang="en-US" smtClean="0"/>
              <a:t>格式</a:t>
            </a:r>
            <a:r>
              <a:rPr lang="en-US" altLang="zh-CN" smtClean="0"/>
              <a:t>》</a:t>
            </a:r>
            <a:r>
              <a:rPr lang="zh-CN" altLang="en-US" smtClean="0"/>
              <a:t>填充</a:t>
            </a:r>
            <a:r>
              <a:rPr lang="en-US" altLang="zh-CN" smtClean="0"/>
              <a:t>》</a:t>
            </a:r>
            <a:r>
              <a:rPr lang="zh-CN" altLang="en-US" smtClean="0"/>
              <a:t>图片</a:t>
            </a:r>
            <a:r>
              <a:rPr lang="en-US" altLang="zh-CN" smtClean="0"/>
              <a:t>》</a:t>
            </a:r>
            <a:r>
              <a:rPr lang="zh-CN" altLang="en-US" smtClean="0"/>
              <a:t>选择您需要展示的图片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增加减少图片</a:t>
            </a:r>
            <a:r>
              <a:rPr lang="en-US" altLang="zh-CN" smtClean="0"/>
              <a:t>】</a:t>
            </a:r>
            <a:r>
              <a:rPr lang="zh-CN" altLang="en-US" smtClean="0"/>
              <a:t>：直接复制粘贴图片来增加图片数，复制后更改方法见</a:t>
            </a:r>
            <a:r>
              <a:rPr lang="en-US" altLang="zh-CN" smtClean="0"/>
              <a:t>【</a:t>
            </a:r>
            <a:r>
              <a:rPr lang="zh-CN" altLang="en-US" smtClean="0"/>
              <a:t>更改图片</a:t>
            </a:r>
            <a:r>
              <a:rPr lang="en-US" altLang="zh-CN" smtClean="0"/>
              <a:t>】</a:t>
            </a:r>
            <a:br>
              <a:rPr lang="en-US" altLang="zh-CN" smtClean="0"/>
            </a:br>
            <a:r>
              <a:rPr lang="en-US" altLang="zh-CN" smtClean="0"/>
              <a:t>【</a:t>
            </a:r>
            <a:r>
              <a:rPr lang="zh-CN" altLang="en-US" smtClean="0"/>
              <a:t>更改图片色彩</a:t>
            </a:r>
            <a:r>
              <a:rPr lang="en-US" altLang="zh-CN" smtClean="0"/>
              <a:t>】</a:t>
            </a:r>
            <a:r>
              <a:rPr lang="zh-CN" altLang="en-US" smtClean="0"/>
              <a:t>：点中图片</a:t>
            </a:r>
            <a:r>
              <a:rPr lang="en-US" altLang="zh-CN" smtClean="0"/>
              <a:t>》</a:t>
            </a:r>
            <a:r>
              <a:rPr lang="zh-CN" altLang="en-US" smtClean="0"/>
              <a:t>图片工具</a:t>
            </a:r>
            <a:r>
              <a:rPr lang="en-US" altLang="zh-CN" smtClean="0"/>
              <a:t>》</a:t>
            </a:r>
            <a:r>
              <a:rPr lang="zh-CN" altLang="en-US" smtClean="0"/>
              <a:t>格式</a:t>
            </a:r>
            <a:r>
              <a:rPr lang="en-US" altLang="zh-CN" smtClean="0"/>
              <a:t>》</a:t>
            </a:r>
            <a:r>
              <a:rPr lang="zh-CN" altLang="en-US" smtClean="0"/>
              <a:t>色彩（重新着色）</a:t>
            </a:r>
            <a:r>
              <a:rPr lang="en-US" altLang="zh-CN" smtClean="0"/>
              <a:t>》</a:t>
            </a:r>
            <a:r>
              <a:rPr lang="zh-CN" altLang="en-US" smtClean="0"/>
              <a:t>选择您喜欢的色彩</a:t>
            </a:r>
            <a:br>
              <a:rPr lang="zh-CN" altLang="en-US" smtClean="0"/>
            </a:br>
            <a:r>
              <a:rPr lang="zh-CN" altLang="en-US" smtClean="0"/>
              <a:t>下载更多模板、视频教程：</a:t>
            </a:r>
            <a:r>
              <a:rPr lang="en-US" smtClean="0"/>
              <a:t>http://www.mysoeasy.com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使用方法：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更改文字</a:t>
            </a:r>
            <a:r>
              <a:rPr lang="en-US" altLang="zh-CN" smtClean="0"/>
              <a:t>】</a:t>
            </a:r>
            <a:r>
              <a:rPr lang="zh-CN" altLang="en-US" smtClean="0"/>
              <a:t>：将标题框及正文框中的文字可直接改为您所需文字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更改图片</a:t>
            </a:r>
            <a:r>
              <a:rPr lang="en-US" altLang="zh-CN" smtClean="0"/>
              <a:t>】</a:t>
            </a:r>
            <a:r>
              <a:rPr lang="zh-CN" altLang="en-US" smtClean="0"/>
              <a:t>：点中图片</a:t>
            </a:r>
            <a:r>
              <a:rPr lang="en-US" altLang="zh-CN" smtClean="0"/>
              <a:t>》</a:t>
            </a:r>
            <a:r>
              <a:rPr lang="zh-CN" altLang="en-US" smtClean="0"/>
              <a:t>绘图工具</a:t>
            </a:r>
            <a:r>
              <a:rPr lang="en-US" altLang="zh-CN" smtClean="0"/>
              <a:t>》</a:t>
            </a:r>
            <a:r>
              <a:rPr lang="zh-CN" altLang="en-US" smtClean="0"/>
              <a:t>格式</a:t>
            </a:r>
            <a:r>
              <a:rPr lang="en-US" altLang="zh-CN" smtClean="0"/>
              <a:t>》</a:t>
            </a:r>
            <a:r>
              <a:rPr lang="zh-CN" altLang="en-US" smtClean="0"/>
              <a:t>填充</a:t>
            </a:r>
            <a:r>
              <a:rPr lang="en-US" altLang="zh-CN" smtClean="0"/>
              <a:t>》</a:t>
            </a:r>
            <a:r>
              <a:rPr lang="zh-CN" altLang="en-US" smtClean="0"/>
              <a:t>图片</a:t>
            </a:r>
            <a:r>
              <a:rPr lang="en-US" altLang="zh-CN" smtClean="0"/>
              <a:t>》</a:t>
            </a:r>
            <a:r>
              <a:rPr lang="zh-CN" altLang="en-US" smtClean="0"/>
              <a:t>选择您需要展示的图片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增加减少图片</a:t>
            </a:r>
            <a:r>
              <a:rPr lang="en-US" altLang="zh-CN" smtClean="0"/>
              <a:t>】</a:t>
            </a:r>
            <a:r>
              <a:rPr lang="zh-CN" altLang="en-US" smtClean="0"/>
              <a:t>：直接复制粘贴图片来增加图片数，复制后更改方法见</a:t>
            </a:r>
            <a:r>
              <a:rPr lang="en-US" altLang="zh-CN" smtClean="0"/>
              <a:t>【</a:t>
            </a:r>
            <a:r>
              <a:rPr lang="zh-CN" altLang="en-US" smtClean="0"/>
              <a:t>更改图片</a:t>
            </a:r>
            <a:r>
              <a:rPr lang="en-US" altLang="zh-CN" smtClean="0"/>
              <a:t>】</a:t>
            </a:r>
            <a:br>
              <a:rPr lang="en-US" altLang="zh-CN" smtClean="0"/>
            </a:br>
            <a:r>
              <a:rPr lang="en-US" altLang="zh-CN" smtClean="0"/>
              <a:t>【</a:t>
            </a:r>
            <a:r>
              <a:rPr lang="zh-CN" altLang="en-US" smtClean="0"/>
              <a:t>更改图片色彩</a:t>
            </a:r>
            <a:r>
              <a:rPr lang="en-US" altLang="zh-CN" smtClean="0"/>
              <a:t>】</a:t>
            </a:r>
            <a:r>
              <a:rPr lang="zh-CN" altLang="en-US" smtClean="0"/>
              <a:t>：点中图片</a:t>
            </a:r>
            <a:r>
              <a:rPr lang="en-US" altLang="zh-CN" smtClean="0"/>
              <a:t>》</a:t>
            </a:r>
            <a:r>
              <a:rPr lang="zh-CN" altLang="en-US" smtClean="0"/>
              <a:t>图片工具</a:t>
            </a:r>
            <a:r>
              <a:rPr lang="en-US" altLang="zh-CN" smtClean="0"/>
              <a:t>》</a:t>
            </a:r>
            <a:r>
              <a:rPr lang="zh-CN" altLang="en-US" smtClean="0"/>
              <a:t>格式</a:t>
            </a:r>
            <a:r>
              <a:rPr lang="en-US" altLang="zh-CN" smtClean="0"/>
              <a:t>》</a:t>
            </a:r>
            <a:r>
              <a:rPr lang="zh-CN" altLang="en-US" smtClean="0"/>
              <a:t>色彩（重新着色）</a:t>
            </a:r>
            <a:r>
              <a:rPr lang="en-US" altLang="zh-CN" smtClean="0"/>
              <a:t>》</a:t>
            </a:r>
            <a:r>
              <a:rPr lang="zh-CN" altLang="en-US" smtClean="0"/>
              <a:t>选择您喜欢的色彩</a:t>
            </a:r>
            <a:br>
              <a:rPr lang="zh-CN" altLang="en-US" smtClean="0"/>
            </a:br>
            <a:r>
              <a:rPr lang="zh-CN" altLang="en-US" smtClean="0"/>
              <a:t>下载更多模板、视频教程：</a:t>
            </a:r>
            <a:r>
              <a:rPr lang="en-US" smtClean="0"/>
              <a:t>http://www.mysoeasy.com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使用方法：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更改文字</a:t>
            </a:r>
            <a:r>
              <a:rPr lang="en-US" altLang="zh-CN" smtClean="0"/>
              <a:t>】</a:t>
            </a:r>
            <a:r>
              <a:rPr lang="zh-CN" altLang="en-US" smtClean="0"/>
              <a:t>：将标题框及正文框中的文字可直接改为您所需文字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更改图片</a:t>
            </a:r>
            <a:r>
              <a:rPr lang="en-US" altLang="zh-CN" smtClean="0"/>
              <a:t>】</a:t>
            </a:r>
            <a:r>
              <a:rPr lang="zh-CN" altLang="en-US" smtClean="0"/>
              <a:t>：点中图片</a:t>
            </a:r>
            <a:r>
              <a:rPr lang="en-US" altLang="zh-CN" smtClean="0"/>
              <a:t>》</a:t>
            </a:r>
            <a:r>
              <a:rPr lang="zh-CN" altLang="en-US" smtClean="0"/>
              <a:t>绘图工具</a:t>
            </a:r>
            <a:r>
              <a:rPr lang="en-US" altLang="zh-CN" smtClean="0"/>
              <a:t>》</a:t>
            </a:r>
            <a:r>
              <a:rPr lang="zh-CN" altLang="en-US" smtClean="0"/>
              <a:t>格式</a:t>
            </a:r>
            <a:r>
              <a:rPr lang="en-US" altLang="zh-CN" smtClean="0"/>
              <a:t>》</a:t>
            </a:r>
            <a:r>
              <a:rPr lang="zh-CN" altLang="en-US" smtClean="0"/>
              <a:t>填充</a:t>
            </a:r>
            <a:r>
              <a:rPr lang="en-US" altLang="zh-CN" smtClean="0"/>
              <a:t>》</a:t>
            </a:r>
            <a:r>
              <a:rPr lang="zh-CN" altLang="en-US" smtClean="0"/>
              <a:t>图片</a:t>
            </a:r>
            <a:r>
              <a:rPr lang="en-US" altLang="zh-CN" smtClean="0"/>
              <a:t>》</a:t>
            </a:r>
            <a:r>
              <a:rPr lang="zh-CN" altLang="en-US" smtClean="0"/>
              <a:t>选择您需要展示的图片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增加减少图片</a:t>
            </a:r>
            <a:r>
              <a:rPr lang="en-US" altLang="zh-CN" smtClean="0"/>
              <a:t>】</a:t>
            </a:r>
            <a:r>
              <a:rPr lang="zh-CN" altLang="en-US" smtClean="0"/>
              <a:t>：直接复制粘贴图片来增加图片数，复制后更改方法见</a:t>
            </a:r>
            <a:r>
              <a:rPr lang="en-US" altLang="zh-CN" smtClean="0"/>
              <a:t>【</a:t>
            </a:r>
            <a:r>
              <a:rPr lang="zh-CN" altLang="en-US" smtClean="0"/>
              <a:t>更改图片</a:t>
            </a:r>
            <a:r>
              <a:rPr lang="en-US" altLang="zh-CN" smtClean="0"/>
              <a:t>】</a:t>
            </a:r>
            <a:br>
              <a:rPr lang="en-US" altLang="zh-CN" smtClean="0"/>
            </a:br>
            <a:r>
              <a:rPr lang="en-US" altLang="zh-CN" smtClean="0"/>
              <a:t>【</a:t>
            </a:r>
            <a:r>
              <a:rPr lang="zh-CN" altLang="en-US" smtClean="0"/>
              <a:t>更改图片色彩</a:t>
            </a:r>
            <a:r>
              <a:rPr lang="en-US" altLang="zh-CN" smtClean="0"/>
              <a:t>】</a:t>
            </a:r>
            <a:r>
              <a:rPr lang="zh-CN" altLang="en-US" smtClean="0"/>
              <a:t>：点中图片</a:t>
            </a:r>
            <a:r>
              <a:rPr lang="en-US" altLang="zh-CN" smtClean="0"/>
              <a:t>》</a:t>
            </a:r>
            <a:r>
              <a:rPr lang="zh-CN" altLang="en-US" smtClean="0"/>
              <a:t>图片工具</a:t>
            </a:r>
            <a:r>
              <a:rPr lang="en-US" altLang="zh-CN" smtClean="0"/>
              <a:t>》</a:t>
            </a:r>
            <a:r>
              <a:rPr lang="zh-CN" altLang="en-US" smtClean="0"/>
              <a:t>格式</a:t>
            </a:r>
            <a:r>
              <a:rPr lang="en-US" altLang="zh-CN" smtClean="0"/>
              <a:t>》</a:t>
            </a:r>
            <a:r>
              <a:rPr lang="zh-CN" altLang="en-US" smtClean="0"/>
              <a:t>色彩（重新着色）</a:t>
            </a:r>
            <a:r>
              <a:rPr lang="en-US" altLang="zh-CN" smtClean="0"/>
              <a:t>》</a:t>
            </a:r>
            <a:r>
              <a:rPr lang="zh-CN" altLang="en-US" smtClean="0"/>
              <a:t>选择您喜欢的色彩</a:t>
            </a:r>
            <a:br>
              <a:rPr lang="zh-CN" altLang="en-US" smtClean="0"/>
            </a:br>
            <a:r>
              <a:rPr lang="zh-CN" altLang="en-US" smtClean="0"/>
              <a:t>下载更多模板、视频教程：</a:t>
            </a:r>
            <a:r>
              <a:rPr lang="en-US" smtClean="0"/>
              <a:t>http://www.mysoeasy.com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使用方法：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更改文字</a:t>
            </a:r>
            <a:r>
              <a:rPr lang="en-US" altLang="zh-CN" smtClean="0"/>
              <a:t>】</a:t>
            </a:r>
            <a:r>
              <a:rPr lang="zh-CN" altLang="en-US" smtClean="0"/>
              <a:t>：将标题框及正文框中的文字可直接改为您所需文字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更改图片</a:t>
            </a:r>
            <a:r>
              <a:rPr lang="en-US" altLang="zh-CN" smtClean="0"/>
              <a:t>】</a:t>
            </a:r>
            <a:r>
              <a:rPr lang="zh-CN" altLang="en-US" smtClean="0"/>
              <a:t>：点中图片</a:t>
            </a:r>
            <a:r>
              <a:rPr lang="en-US" altLang="zh-CN" smtClean="0"/>
              <a:t>》</a:t>
            </a:r>
            <a:r>
              <a:rPr lang="zh-CN" altLang="en-US" smtClean="0"/>
              <a:t>绘图工具</a:t>
            </a:r>
            <a:r>
              <a:rPr lang="en-US" altLang="zh-CN" smtClean="0"/>
              <a:t>》</a:t>
            </a:r>
            <a:r>
              <a:rPr lang="zh-CN" altLang="en-US" smtClean="0"/>
              <a:t>格式</a:t>
            </a:r>
            <a:r>
              <a:rPr lang="en-US" altLang="zh-CN" smtClean="0"/>
              <a:t>》</a:t>
            </a:r>
            <a:r>
              <a:rPr lang="zh-CN" altLang="en-US" smtClean="0"/>
              <a:t>填充</a:t>
            </a:r>
            <a:r>
              <a:rPr lang="en-US" altLang="zh-CN" smtClean="0"/>
              <a:t>》</a:t>
            </a:r>
            <a:r>
              <a:rPr lang="zh-CN" altLang="en-US" smtClean="0"/>
              <a:t>图片</a:t>
            </a:r>
            <a:r>
              <a:rPr lang="en-US" altLang="zh-CN" smtClean="0"/>
              <a:t>》</a:t>
            </a:r>
            <a:r>
              <a:rPr lang="zh-CN" altLang="en-US" smtClean="0"/>
              <a:t>选择您需要展示的图片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增加减少图片</a:t>
            </a:r>
            <a:r>
              <a:rPr lang="en-US" altLang="zh-CN" smtClean="0"/>
              <a:t>】</a:t>
            </a:r>
            <a:r>
              <a:rPr lang="zh-CN" altLang="en-US" smtClean="0"/>
              <a:t>：直接复制粘贴图片来增加图片数，复制后更改方法见</a:t>
            </a:r>
            <a:r>
              <a:rPr lang="en-US" altLang="zh-CN" smtClean="0"/>
              <a:t>【</a:t>
            </a:r>
            <a:r>
              <a:rPr lang="zh-CN" altLang="en-US" smtClean="0"/>
              <a:t>更改图片</a:t>
            </a:r>
            <a:r>
              <a:rPr lang="en-US" altLang="zh-CN" smtClean="0"/>
              <a:t>】</a:t>
            </a:r>
            <a:br>
              <a:rPr lang="en-US" altLang="zh-CN" smtClean="0"/>
            </a:br>
            <a:r>
              <a:rPr lang="en-US" altLang="zh-CN" smtClean="0"/>
              <a:t>【</a:t>
            </a:r>
            <a:r>
              <a:rPr lang="zh-CN" altLang="en-US" smtClean="0"/>
              <a:t>更改图片色彩</a:t>
            </a:r>
            <a:r>
              <a:rPr lang="en-US" altLang="zh-CN" smtClean="0"/>
              <a:t>】</a:t>
            </a:r>
            <a:r>
              <a:rPr lang="zh-CN" altLang="en-US" smtClean="0"/>
              <a:t>：点中图片</a:t>
            </a:r>
            <a:r>
              <a:rPr lang="en-US" altLang="zh-CN" smtClean="0"/>
              <a:t>》</a:t>
            </a:r>
            <a:r>
              <a:rPr lang="zh-CN" altLang="en-US" smtClean="0"/>
              <a:t>图片工具</a:t>
            </a:r>
            <a:r>
              <a:rPr lang="en-US" altLang="zh-CN" smtClean="0"/>
              <a:t>》</a:t>
            </a:r>
            <a:r>
              <a:rPr lang="zh-CN" altLang="en-US" smtClean="0"/>
              <a:t>格式</a:t>
            </a:r>
            <a:r>
              <a:rPr lang="en-US" altLang="zh-CN" smtClean="0"/>
              <a:t>》</a:t>
            </a:r>
            <a:r>
              <a:rPr lang="zh-CN" altLang="en-US" smtClean="0"/>
              <a:t>色彩（重新着色）</a:t>
            </a:r>
            <a:r>
              <a:rPr lang="en-US" altLang="zh-CN" smtClean="0"/>
              <a:t>》</a:t>
            </a:r>
            <a:r>
              <a:rPr lang="zh-CN" altLang="en-US" smtClean="0"/>
              <a:t>选择您喜欢的色彩</a:t>
            </a:r>
            <a:br>
              <a:rPr lang="zh-CN" altLang="en-US" smtClean="0"/>
            </a:br>
            <a:r>
              <a:rPr lang="zh-CN" altLang="en-US" smtClean="0"/>
              <a:t>下载更多模板、视频教程：</a:t>
            </a:r>
            <a:r>
              <a:rPr lang="en-US" smtClean="0"/>
              <a:t>http://www.mysoeasy.com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使用方法：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更改文字</a:t>
            </a:r>
            <a:r>
              <a:rPr lang="en-US" altLang="zh-CN" smtClean="0"/>
              <a:t>】</a:t>
            </a:r>
            <a:r>
              <a:rPr lang="zh-CN" altLang="en-US" smtClean="0"/>
              <a:t>：将标题框及正文框中的文字可直接改为您所需文字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更改图片</a:t>
            </a:r>
            <a:r>
              <a:rPr lang="en-US" altLang="zh-CN" smtClean="0"/>
              <a:t>】</a:t>
            </a:r>
            <a:r>
              <a:rPr lang="zh-CN" altLang="en-US" smtClean="0"/>
              <a:t>：点中图片</a:t>
            </a:r>
            <a:r>
              <a:rPr lang="en-US" altLang="zh-CN" smtClean="0"/>
              <a:t>》</a:t>
            </a:r>
            <a:r>
              <a:rPr lang="zh-CN" altLang="en-US" smtClean="0"/>
              <a:t>绘图工具</a:t>
            </a:r>
            <a:r>
              <a:rPr lang="en-US" altLang="zh-CN" smtClean="0"/>
              <a:t>》</a:t>
            </a:r>
            <a:r>
              <a:rPr lang="zh-CN" altLang="en-US" smtClean="0"/>
              <a:t>格式</a:t>
            </a:r>
            <a:r>
              <a:rPr lang="en-US" altLang="zh-CN" smtClean="0"/>
              <a:t>》</a:t>
            </a:r>
            <a:r>
              <a:rPr lang="zh-CN" altLang="en-US" smtClean="0"/>
              <a:t>填充</a:t>
            </a:r>
            <a:r>
              <a:rPr lang="en-US" altLang="zh-CN" smtClean="0"/>
              <a:t>》</a:t>
            </a:r>
            <a:r>
              <a:rPr lang="zh-CN" altLang="en-US" smtClean="0"/>
              <a:t>图片</a:t>
            </a:r>
            <a:r>
              <a:rPr lang="en-US" altLang="zh-CN" smtClean="0"/>
              <a:t>》</a:t>
            </a:r>
            <a:r>
              <a:rPr lang="zh-CN" altLang="en-US" smtClean="0"/>
              <a:t>选择您需要展示的图片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增加减少图片</a:t>
            </a:r>
            <a:r>
              <a:rPr lang="en-US" altLang="zh-CN" smtClean="0"/>
              <a:t>】</a:t>
            </a:r>
            <a:r>
              <a:rPr lang="zh-CN" altLang="en-US" smtClean="0"/>
              <a:t>：直接复制粘贴图片来增加图片数，复制后更改方法见</a:t>
            </a:r>
            <a:r>
              <a:rPr lang="en-US" altLang="zh-CN" smtClean="0"/>
              <a:t>【</a:t>
            </a:r>
            <a:r>
              <a:rPr lang="zh-CN" altLang="en-US" smtClean="0"/>
              <a:t>更改图片</a:t>
            </a:r>
            <a:r>
              <a:rPr lang="en-US" altLang="zh-CN" smtClean="0"/>
              <a:t>】</a:t>
            </a:r>
            <a:br>
              <a:rPr lang="en-US" altLang="zh-CN" smtClean="0"/>
            </a:br>
            <a:r>
              <a:rPr lang="en-US" altLang="zh-CN" smtClean="0"/>
              <a:t>【</a:t>
            </a:r>
            <a:r>
              <a:rPr lang="zh-CN" altLang="en-US" smtClean="0"/>
              <a:t>更改图片色彩</a:t>
            </a:r>
            <a:r>
              <a:rPr lang="en-US" altLang="zh-CN" smtClean="0"/>
              <a:t>】</a:t>
            </a:r>
            <a:r>
              <a:rPr lang="zh-CN" altLang="en-US" smtClean="0"/>
              <a:t>：点中图片</a:t>
            </a:r>
            <a:r>
              <a:rPr lang="en-US" altLang="zh-CN" smtClean="0"/>
              <a:t>》</a:t>
            </a:r>
            <a:r>
              <a:rPr lang="zh-CN" altLang="en-US" smtClean="0"/>
              <a:t>图片工具</a:t>
            </a:r>
            <a:r>
              <a:rPr lang="en-US" altLang="zh-CN" smtClean="0"/>
              <a:t>》</a:t>
            </a:r>
            <a:r>
              <a:rPr lang="zh-CN" altLang="en-US" smtClean="0"/>
              <a:t>格式</a:t>
            </a:r>
            <a:r>
              <a:rPr lang="en-US" altLang="zh-CN" smtClean="0"/>
              <a:t>》</a:t>
            </a:r>
            <a:r>
              <a:rPr lang="zh-CN" altLang="en-US" smtClean="0"/>
              <a:t>色彩（重新着色）</a:t>
            </a:r>
            <a:r>
              <a:rPr lang="en-US" altLang="zh-CN" smtClean="0"/>
              <a:t>》</a:t>
            </a:r>
            <a:r>
              <a:rPr lang="zh-CN" altLang="en-US" smtClean="0"/>
              <a:t>选择您喜欢的色彩</a:t>
            </a:r>
            <a:br>
              <a:rPr lang="zh-CN" altLang="en-US" smtClean="0"/>
            </a:br>
            <a:r>
              <a:rPr lang="zh-CN" altLang="en-US" smtClean="0"/>
              <a:t>下载更多模板、视频教程：</a:t>
            </a:r>
            <a:r>
              <a:rPr lang="en-US" smtClean="0"/>
              <a:t>http://www.mysoeasy.com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使用方法：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更改文字</a:t>
            </a:r>
            <a:r>
              <a:rPr lang="en-US" altLang="zh-CN" smtClean="0"/>
              <a:t>】</a:t>
            </a:r>
            <a:r>
              <a:rPr lang="zh-CN" altLang="en-US" smtClean="0"/>
              <a:t>：将标题框及正文框中的文字可直接改为您所需文字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更改图片</a:t>
            </a:r>
            <a:r>
              <a:rPr lang="en-US" altLang="zh-CN" smtClean="0"/>
              <a:t>】</a:t>
            </a:r>
            <a:r>
              <a:rPr lang="zh-CN" altLang="en-US" smtClean="0"/>
              <a:t>：点中图片</a:t>
            </a:r>
            <a:r>
              <a:rPr lang="en-US" altLang="zh-CN" smtClean="0"/>
              <a:t>》</a:t>
            </a:r>
            <a:r>
              <a:rPr lang="zh-CN" altLang="en-US" smtClean="0"/>
              <a:t>绘图工具</a:t>
            </a:r>
            <a:r>
              <a:rPr lang="en-US" altLang="zh-CN" smtClean="0"/>
              <a:t>》</a:t>
            </a:r>
            <a:r>
              <a:rPr lang="zh-CN" altLang="en-US" smtClean="0"/>
              <a:t>格式</a:t>
            </a:r>
            <a:r>
              <a:rPr lang="en-US" altLang="zh-CN" smtClean="0"/>
              <a:t>》</a:t>
            </a:r>
            <a:r>
              <a:rPr lang="zh-CN" altLang="en-US" smtClean="0"/>
              <a:t>填充</a:t>
            </a:r>
            <a:r>
              <a:rPr lang="en-US" altLang="zh-CN" smtClean="0"/>
              <a:t>》</a:t>
            </a:r>
            <a:r>
              <a:rPr lang="zh-CN" altLang="en-US" smtClean="0"/>
              <a:t>图片</a:t>
            </a:r>
            <a:r>
              <a:rPr lang="en-US" altLang="zh-CN" smtClean="0"/>
              <a:t>》</a:t>
            </a:r>
            <a:r>
              <a:rPr lang="zh-CN" altLang="en-US" smtClean="0"/>
              <a:t>选择您需要展示的图片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增加减少图片</a:t>
            </a:r>
            <a:r>
              <a:rPr lang="en-US" altLang="zh-CN" smtClean="0"/>
              <a:t>】</a:t>
            </a:r>
            <a:r>
              <a:rPr lang="zh-CN" altLang="en-US" smtClean="0"/>
              <a:t>：直接复制粘贴图片来增加图片数，复制后更改方法见</a:t>
            </a:r>
            <a:r>
              <a:rPr lang="en-US" altLang="zh-CN" smtClean="0"/>
              <a:t>【</a:t>
            </a:r>
            <a:r>
              <a:rPr lang="zh-CN" altLang="en-US" smtClean="0"/>
              <a:t>更改图片</a:t>
            </a:r>
            <a:r>
              <a:rPr lang="en-US" altLang="zh-CN" smtClean="0"/>
              <a:t>】</a:t>
            </a:r>
            <a:br>
              <a:rPr lang="en-US" altLang="zh-CN" smtClean="0"/>
            </a:br>
            <a:r>
              <a:rPr lang="en-US" altLang="zh-CN" smtClean="0"/>
              <a:t>【</a:t>
            </a:r>
            <a:r>
              <a:rPr lang="zh-CN" altLang="en-US" smtClean="0"/>
              <a:t>更改图片色彩</a:t>
            </a:r>
            <a:r>
              <a:rPr lang="en-US" altLang="zh-CN" smtClean="0"/>
              <a:t>】</a:t>
            </a:r>
            <a:r>
              <a:rPr lang="zh-CN" altLang="en-US" smtClean="0"/>
              <a:t>：点中图片</a:t>
            </a:r>
            <a:r>
              <a:rPr lang="en-US" altLang="zh-CN" smtClean="0"/>
              <a:t>》</a:t>
            </a:r>
            <a:r>
              <a:rPr lang="zh-CN" altLang="en-US" smtClean="0"/>
              <a:t>图片工具</a:t>
            </a:r>
            <a:r>
              <a:rPr lang="en-US" altLang="zh-CN" smtClean="0"/>
              <a:t>》</a:t>
            </a:r>
            <a:r>
              <a:rPr lang="zh-CN" altLang="en-US" smtClean="0"/>
              <a:t>格式</a:t>
            </a:r>
            <a:r>
              <a:rPr lang="en-US" altLang="zh-CN" smtClean="0"/>
              <a:t>》</a:t>
            </a:r>
            <a:r>
              <a:rPr lang="zh-CN" altLang="en-US" smtClean="0"/>
              <a:t>色彩（重新着色）</a:t>
            </a:r>
            <a:r>
              <a:rPr lang="en-US" altLang="zh-CN" smtClean="0"/>
              <a:t>》</a:t>
            </a:r>
            <a:r>
              <a:rPr lang="zh-CN" altLang="en-US" smtClean="0"/>
              <a:t>选择您喜欢的色彩</a:t>
            </a:r>
            <a:br>
              <a:rPr lang="zh-CN" altLang="en-US" smtClean="0"/>
            </a:br>
            <a:r>
              <a:rPr lang="zh-CN" altLang="en-US" smtClean="0"/>
              <a:t>下载更多模板、视频教程：</a:t>
            </a:r>
            <a:r>
              <a:rPr lang="en-US" smtClean="0"/>
              <a:t>http://www.mysoeasy.com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使用方法：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更改文字</a:t>
            </a:r>
            <a:r>
              <a:rPr lang="en-US" altLang="zh-CN" smtClean="0"/>
              <a:t>】</a:t>
            </a:r>
            <a:r>
              <a:rPr lang="zh-CN" altLang="en-US" smtClean="0"/>
              <a:t>：将标题框及正文框中的文字可直接改为您所需文字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更改图片</a:t>
            </a:r>
            <a:r>
              <a:rPr lang="en-US" altLang="zh-CN" smtClean="0"/>
              <a:t>】</a:t>
            </a:r>
            <a:r>
              <a:rPr lang="zh-CN" altLang="en-US" smtClean="0"/>
              <a:t>：点中图片</a:t>
            </a:r>
            <a:r>
              <a:rPr lang="en-US" altLang="zh-CN" smtClean="0"/>
              <a:t>》</a:t>
            </a:r>
            <a:r>
              <a:rPr lang="zh-CN" altLang="en-US" smtClean="0"/>
              <a:t>绘图工具</a:t>
            </a:r>
            <a:r>
              <a:rPr lang="en-US" altLang="zh-CN" smtClean="0"/>
              <a:t>》</a:t>
            </a:r>
            <a:r>
              <a:rPr lang="zh-CN" altLang="en-US" smtClean="0"/>
              <a:t>格式</a:t>
            </a:r>
            <a:r>
              <a:rPr lang="en-US" altLang="zh-CN" smtClean="0"/>
              <a:t>》</a:t>
            </a:r>
            <a:r>
              <a:rPr lang="zh-CN" altLang="en-US" smtClean="0"/>
              <a:t>填充</a:t>
            </a:r>
            <a:r>
              <a:rPr lang="en-US" altLang="zh-CN" smtClean="0"/>
              <a:t>》</a:t>
            </a:r>
            <a:r>
              <a:rPr lang="zh-CN" altLang="en-US" smtClean="0"/>
              <a:t>图片</a:t>
            </a:r>
            <a:r>
              <a:rPr lang="en-US" altLang="zh-CN" smtClean="0"/>
              <a:t>》</a:t>
            </a:r>
            <a:r>
              <a:rPr lang="zh-CN" altLang="en-US" smtClean="0"/>
              <a:t>选择您需要展示的图片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增加减少图片</a:t>
            </a:r>
            <a:r>
              <a:rPr lang="en-US" altLang="zh-CN" smtClean="0"/>
              <a:t>】</a:t>
            </a:r>
            <a:r>
              <a:rPr lang="zh-CN" altLang="en-US" smtClean="0"/>
              <a:t>：直接复制粘贴图片来增加图片数，复制后更改方法见</a:t>
            </a:r>
            <a:r>
              <a:rPr lang="en-US" altLang="zh-CN" smtClean="0"/>
              <a:t>【</a:t>
            </a:r>
            <a:r>
              <a:rPr lang="zh-CN" altLang="en-US" smtClean="0"/>
              <a:t>更改图片</a:t>
            </a:r>
            <a:r>
              <a:rPr lang="en-US" altLang="zh-CN" smtClean="0"/>
              <a:t>】</a:t>
            </a:r>
            <a:br>
              <a:rPr lang="en-US" altLang="zh-CN" smtClean="0"/>
            </a:br>
            <a:r>
              <a:rPr lang="en-US" altLang="zh-CN" smtClean="0"/>
              <a:t>【</a:t>
            </a:r>
            <a:r>
              <a:rPr lang="zh-CN" altLang="en-US" smtClean="0"/>
              <a:t>更改图片色彩</a:t>
            </a:r>
            <a:r>
              <a:rPr lang="en-US" altLang="zh-CN" smtClean="0"/>
              <a:t>】</a:t>
            </a:r>
            <a:r>
              <a:rPr lang="zh-CN" altLang="en-US" smtClean="0"/>
              <a:t>：点中图片</a:t>
            </a:r>
            <a:r>
              <a:rPr lang="en-US" altLang="zh-CN" smtClean="0"/>
              <a:t>》</a:t>
            </a:r>
            <a:r>
              <a:rPr lang="zh-CN" altLang="en-US" smtClean="0"/>
              <a:t>图片工具</a:t>
            </a:r>
            <a:r>
              <a:rPr lang="en-US" altLang="zh-CN" smtClean="0"/>
              <a:t>》</a:t>
            </a:r>
            <a:r>
              <a:rPr lang="zh-CN" altLang="en-US" smtClean="0"/>
              <a:t>格式</a:t>
            </a:r>
            <a:r>
              <a:rPr lang="en-US" altLang="zh-CN" smtClean="0"/>
              <a:t>》</a:t>
            </a:r>
            <a:r>
              <a:rPr lang="zh-CN" altLang="en-US" smtClean="0"/>
              <a:t>色彩（重新着色）</a:t>
            </a:r>
            <a:r>
              <a:rPr lang="en-US" altLang="zh-CN" smtClean="0"/>
              <a:t>》</a:t>
            </a:r>
            <a:r>
              <a:rPr lang="zh-CN" altLang="en-US" smtClean="0"/>
              <a:t>选择您喜欢的色彩</a:t>
            </a:r>
            <a:br>
              <a:rPr lang="zh-CN" altLang="en-US" smtClean="0"/>
            </a:br>
            <a:r>
              <a:rPr lang="zh-CN" altLang="en-US" smtClean="0"/>
              <a:t>下载更多模板、视频教程：</a:t>
            </a:r>
            <a:r>
              <a:rPr lang="en-US" smtClean="0"/>
              <a:t>http://www.mysoeasy.com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使用方法：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更改文字</a:t>
            </a:r>
            <a:r>
              <a:rPr lang="en-US" altLang="zh-CN" smtClean="0"/>
              <a:t>】</a:t>
            </a:r>
            <a:r>
              <a:rPr lang="zh-CN" altLang="en-US" smtClean="0"/>
              <a:t>：将标题框及正文框中的文字可直接改为您所需文字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更改图片</a:t>
            </a:r>
            <a:r>
              <a:rPr lang="en-US" altLang="zh-CN" smtClean="0"/>
              <a:t>】</a:t>
            </a:r>
            <a:r>
              <a:rPr lang="zh-CN" altLang="en-US" smtClean="0"/>
              <a:t>：点中图片</a:t>
            </a:r>
            <a:r>
              <a:rPr lang="en-US" altLang="zh-CN" smtClean="0"/>
              <a:t>》</a:t>
            </a:r>
            <a:r>
              <a:rPr lang="zh-CN" altLang="en-US" smtClean="0"/>
              <a:t>绘图工具</a:t>
            </a:r>
            <a:r>
              <a:rPr lang="en-US" altLang="zh-CN" smtClean="0"/>
              <a:t>》</a:t>
            </a:r>
            <a:r>
              <a:rPr lang="zh-CN" altLang="en-US" smtClean="0"/>
              <a:t>格式</a:t>
            </a:r>
            <a:r>
              <a:rPr lang="en-US" altLang="zh-CN" smtClean="0"/>
              <a:t>》</a:t>
            </a:r>
            <a:r>
              <a:rPr lang="zh-CN" altLang="en-US" smtClean="0"/>
              <a:t>填充</a:t>
            </a:r>
            <a:r>
              <a:rPr lang="en-US" altLang="zh-CN" smtClean="0"/>
              <a:t>》</a:t>
            </a:r>
            <a:r>
              <a:rPr lang="zh-CN" altLang="en-US" smtClean="0"/>
              <a:t>图片</a:t>
            </a:r>
            <a:r>
              <a:rPr lang="en-US" altLang="zh-CN" smtClean="0"/>
              <a:t>》</a:t>
            </a:r>
            <a:r>
              <a:rPr lang="zh-CN" altLang="en-US" smtClean="0"/>
              <a:t>选择您需要展示的图片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增加减少图片</a:t>
            </a:r>
            <a:r>
              <a:rPr lang="en-US" altLang="zh-CN" smtClean="0"/>
              <a:t>】</a:t>
            </a:r>
            <a:r>
              <a:rPr lang="zh-CN" altLang="en-US" smtClean="0"/>
              <a:t>：直接复制粘贴图片来增加图片数，复制后更改方法见</a:t>
            </a:r>
            <a:r>
              <a:rPr lang="en-US" altLang="zh-CN" smtClean="0"/>
              <a:t>【</a:t>
            </a:r>
            <a:r>
              <a:rPr lang="zh-CN" altLang="en-US" smtClean="0"/>
              <a:t>更改图片</a:t>
            </a:r>
            <a:r>
              <a:rPr lang="en-US" altLang="zh-CN" smtClean="0"/>
              <a:t>】</a:t>
            </a:r>
            <a:br>
              <a:rPr lang="en-US" altLang="zh-CN" smtClean="0"/>
            </a:br>
            <a:r>
              <a:rPr lang="en-US" altLang="zh-CN" smtClean="0"/>
              <a:t>【</a:t>
            </a:r>
            <a:r>
              <a:rPr lang="zh-CN" altLang="en-US" smtClean="0"/>
              <a:t>更改图片色彩</a:t>
            </a:r>
            <a:r>
              <a:rPr lang="en-US" altLang="zh-CN" smtClean="0"/>
              <a:t>】</a:t>
            </a:r>
            <a:r>
              <a:rPr lang="zh-CN" altLang="en-US" smtClean="0"/>
              <a:t>：点中图片</a:t>
            </a:r>
            <a:r>
              <a:rPr lang="en-US" altLang="zh-CN" smtClean="0"/>
              <a:t>》</a:t>
            </a:r>
            <a:r>
              <a:rPr lang="zh-CN" altLang="en-US" smtClean="0"/>
              <a:t>图片工具</a:t>
            </a:r>
            <a:r>
              <a:rPr lang="en-US" altLang="zh-CN" smtClean="0"/>
              <a:t>》</a:t>
            </a:r>
            <a:r>
              <a:rPr lang="zh-CN" altLang="en-US" smtClean="0"/>
              <a:t>格式</a:t>
            </a:r>
            <a:r>
              <a:rPr lang="en-US" altLang="zh-CN" smtClean="0"/>
              <a:t>》</a:t>
            </a:r>
            <a:r>
              <a:rPr lang="zh-CN" altLang="en-US" smtClean="0"/>
              <a:t>色彩（重新着色）</a:t>
            </a:r>
            <a:r>
              <a:rPr lang="en-US" altLang="zh-CN" smtClean="0"/>
              <a:t>》</a:t>
            </a:r>
            <a:r>
              <a:rPr lang="zh-CN" altLang="en-US" smtClean="0"/>
              <a:t>选择您喜欢的色彩</a:t>
            </a:r>
            <a:br>
              <a:rPr lang="zh-CN" altLang="en-US" smtClean="0"/>
            </a:br>
            <a:r>
              <a:rPr lang="zh-CN" altLang="en-US" smtClean="0"/>
              <a:t>下载更多模板、视频教程：</a:t>
            </a:r>
            <a:r>
              <a:rPr lang="en-US" smtClean="0"/>
              <a:t>http://www.mysoeasy.com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使用方法：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更改文字</a:t>
            </a:r>
            <a:r>
              <a:rPr lang="en-US" altLang="zh-CN" smtClean="0"/>
              <a:t>】</a:t>
            </a:r>
            <a:r>
              <a:rPr lang="zh-CN" altLang="en-US" smtClean="0"/>
              <a:t>：将标题框及正文框中的文字可直接改为您所需文字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更改图片</a:t>
            </a:r>
            <a:r>
              <a:rPr lang="en-US" altLang="zh-CN" smtClean="0"/>
              <a:t>】</a:t>
            </a:r>
            <a:r>
              <a:rPr lang="zh-CN" altLang="en-US" smtClean="0"/>
              <a:t>：点中图片</a:t>
            </a:r>
            <a:r>
              <a:rPr lang="en-US" altLang="zh-CN" smtClean="0"/>
              <a:t>》</a:t>
            </a:r>
            <a:r>
              <a:rPr lang="zh-CN" altLang="en-US" smtClean="0"/>
              <a:t>绘图工具</a:t>
            </a:r>
            <a:r>
              <a:rPr lang="en-US" altLang="zh-CN" smtClean="0"/>
              <a:t>》</a:t>
            </a:r>
            <a:r>
              <a:rPr lang="zh-CN" altLang="en-US" smtClean="0"/>
              <a:t>格式</a:t>
            </a:r>
            <a:r>
              <a:rPr lang="en-US" altLang="zh-CN" smtClean="0"/>
              <a:t>》</a:t>
            </a:r>
            <a:r>
              <a:rPr lang="zh-CN" altLang="en-US" smtClean="0"/>
              <a:t>填充</a:t>
            </a:r>
            <a:r>
              <a:rPr lang="en-US" altLang="zh-CN" smtClean="0"/>
              <a:t>》</a:t>
            </a:r>
            <a:r>
              <a:rPr lang="zh-CN" altLang="en-US" smtClean="0"/>
              <a:t>图片</a:t>
            </a:r>
            <a:r>
              <a:rPr lang="en-US" altLang="zh-CN" smtClean="0"/>
              <a:t>》</a:t>
            </a:r>
            <a:r>
              <a:rPr lang="zh-CN" altLang="en-US" smtClean="0"/>
              <a:t>选择您需要展示的图片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增加减少图片</a:t>
            </a:r>
            <a:r>
              <a:rPr lang="en-US" altLang="zh-CN" smtClean="0"/>
              <a:t>】</a:t>
            </a:r>
            <a:r>
              <a:rPr lang="zh-CN" altLang="en-US" smtClean="0"/>
              <a:t>：直接复制粘贴图片来增加图片数，复制后更改方法见</a:t>
            </a:r>
            <a:r>
              <a:rPr lang="en-US" altLang="zh-CN" smtClean="0"/>
              <a:t>【</a:t>
            </a:r>
            <a:r>
              <a:rPr lang="zh-CN" altLang="en-US" smtClean="0"/>
              <a:t>更改图片</a:t>
            </a:r>
            <a:r>
              <a:rPr lang="en-US" altLang="zh-CN" smtClean="0"/>
              <a:t>】</a:t>
            </a:r>
            <a:br>
              <a:rPr lang="en-US" altLang="zh-CN" smtClean="0"/>
            </a:br>
            <a:r>
              <a:rPr lang="en-US" altLang="zh-CN" smtClean="0"/>
              <a:t>【</a:t>
            </a:r>
            <a:r>
              <a:rPr lang="zh-CN" altLang="en-US" smtClean="0"/>
              <a:t>更改图片色彩</a:t>
            </a:r>
            <a:r>
              <a:rPr lang="en-US" altLang="zh-CN" smtClean="0"/>
              <a:t>】</a:t>
            </a:r>
            <a:r>
              <a:rPr lang="zh-CN" altLang="en-US" smtClean="0"/>
              <a:t>：点中图片</a:t>
            </a:r>
            <a:r>
              <a:rPr lang="en-US" altLang="zh-CN" smtClean="0"/>
              <a:t>》</a:t>
            </a:r>
            <a:r>
              <a:rPr lang="zh-CN" altLang="en-US" smtClean="0"/>
              <a:t>图片工具</a:t>
            </a:r>
            <a:r>
              <a:rPr lang="en-US" altLang="zh-CN" smtClean="0"/>
              <a:t>》</a:t>
            </a:r>
            <a:r>
              <a:rPr lang="zh-CN" altLang="en-US" smtClean="0"/>
              <a:t>格式</a:t>
            </a:r>
            <a:r>
              <a:rPr lang="en-US" altLang="zh-CN" smtClean="0"/>
              <a:t>》</a:t>
            </a:r>
            <a:r>
              <a:rPr lang="zh-CN" altLang="en-US" smtClean="0"/>
              <a:t>色彩（重新着色）</a:t>
            </a:r>
            <a:r>
              <a:rPr lang="en-US" altLang="zh-CN" smtClean="0"/>
              <a:t>》</a:t>
            </a:r>
            <a:r>
              <a:rPr lang="zh-CN" altLang="en-US" smtClean="0"/>
              <a:t>选择您喜欢的色彩</a:t>
            </a:r>
            <a:br>
              <a:rPr lang="zh-CN" altLang="en-US" smtClean="0"/>
            </a:br>
            <a:r>
              <a:rPr lang="zh-CN" altLang="en-US" smtClean="0"/>
              <a:t>下载更多模板、视频教程：</a:t>
            </a:r>
            <a:r>
              <a:rPr lang="en-US" smtClean="0"/>
              <a:t>http://www.mysoeasy.com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使用方法：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更改文字</a:t>
            </a:r>
            <a:r>
              <a:rPr lang="en-US" altLang="zh-CN" smtClean="0"/>
              <a:t>】</a:t>
            </a:r>
            <a:r>
              <a:rPr lang="zh-CN" altLang="en-US" smtClean="0"/>
              <a:t>：将标题框及正文框中的文字可直接改为您所需文字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更改图片</a:t>
            </a:r>
            <a:r>
              <a:rPr lang="en-US" altLang="zh-CN" smtClean="0"/>
              <a:t>】</a:t>
            </a:r>
            <a:r>
              <a:rPr lang="zh-CN" altLang="en-US" smtClean="0"/>
              <a:t>：点中图片</a:t>
            </a:r>
            <a:r>
              <a:rPr lang="en-US" altLang="zh-CN" smtClean="0"/>
              <a:t>》</a:t>
            </a:r>
            <a:r>
              <a:rPr lang="zh-CN" altLang="en-US" smtClean="0"/>
              <a:t>绘图工具</a:t>
            </a:r>
            <a:r>
              <a:rPr lang="en-US" altLang="zh-CN" smtClean="0"/>
              <a:t>》</a:t>
            </a:r>
            <a:r>
              <a:rPr lang="zh-CN" altLang="en-US" smtClean="0"/>
              <a:t>格式</a:t>
            </a:r>
            <a:r>
              <a:rPr lang="en-US" altLang="zh-CN" smtClean="0"/>
              <a:t>》</a:t>
            </a:r>
            <a:r>
              <a:rPr lang="zh-CN" altLang="en-US" smtClean="0"/>
              <a:t>填充</a:t>
            </a:r>
            <a:r>
              <a:rPr lang="en-US" altLang="zh-CN" smtClean="0"/>
              <a:t>》</a:t>
            </a:r>
            <a:r>
              <a:rPr lang="zh-CN" altLang="en-US" smtClean="0"/>
              <a:t>图片</a:t>
            </a:r>
            <a:r>
              <a:rPr lang="en-US" altLang="zh-CN" smtClean="0"/>
              <a:t>》</a:t>
            </a:r>
            <a:r>
              <a:rPr lang="zh-CN" altLang="en-US" smtClean="0"/>
              <a:t>选择您需要展示的图片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增加减少图片</a:t>
            </a:r>
            <a:r>
              <a:rPr lang="en-US" altLang="zh-CN" smtClean="0"/>
              <a:t>】</a:t>
            </a:r>
            <a:r>
              <a:rPr lang="zh-CN" altLang="en-US" smtClean="0"/>
              <a:t>：直接复制粘贴图片来增加图片数，复制后更改方法见</a:t>
            </a:r>
            <a:r>
              <a:rPr lang="en-US" altLang="zh-CN" smtClean="0"/>
              <a:t>【</a:t>
            </a:r>
            <a:r>
              <a:rPr lang="zh-CN" altLang="en-US" smtClean="0"/>
              <a:t>更改图片</a:t>
            </a:r>
            <a:r>
              <a:rPr lang="en-US" altLang="zh-CN" smtClean="0"/>
              <a:t>】</a:t>
            </a:r>
            <a:br>
              <a:rPr lang="en-US" altLang="zh-CN" smtClean="0"/>
            </a:br>
            <a:r>
              <a:rPr lang="en-US" altLang="zh-CN" smtClean="0"/>
              <a:t>【</a:t>
            </a:r>
            <a:r>
              <a:rPr lang="zh-CN" altLang="en-US" smtClean="0"/>
              <a:t>更改图片色彩</a:t>
            </a:r>
            <a:r>
              <a:rPr lang="en-US" altLang="zh-CN" smtClean="0"/>
              <a:t>】</a:t>
            </a:r>
            <a:r>
              <a:rPr lang="zh-CN" altLang="en-US" smtClean="0"/>
              <a:t>：点中图片</a:t>
            </a:r>
            <a:r>
              <a:rPr lang="en-US" altLang="zh-CN" smtClean="0"/>
              <a:t>》</a:t>
            </a:r>
            <a:r>
              <a:rPr lang="zh-CN" altLang="en-US" smtClean="0"/>
              <a:t>图片工具</a:t>
            </a:r>
            <a:r>
              <a:rPr lang="en-US" altLang="zh-CN" smtClean="0"/>
              <a:t>》</a:t>
            </a:r>
            <a:r>
              <a:rPr lang="zh-CN" altLang="en-US" smtClean="0"/>
              <a:t>格式</a:t>
            </a:r>
            <a:r>
              <a:rPr lang="en-US" altLang="zh-CN" smtClean="0"/>
              <a:t>》</a:t>
            </a:r>
            <a:r>
              <a:rPr lang="zh-CN" altLang="en-US" smtClean="0"/>
              <a:t>色彩（重新着色）</a:t>
            </a:r>
            <a:r>
              <a:rPr lang="en-US" altLang="zh-CN" smtClean="0"/>
              <a:t>》</a:t>
            </a:r>
            <a:r>
              <a:rPr lang="zh-CN" altLang="en-US" smtClean="0"/>
              <a:t>选择您喜欢的色彩</a:t>
            </a:r>
            <a:br>
              <a:rPr lang="zh-CN" altLang="en-US" smtClean="0"/>
            </a:br>
            <a:r>
              <a:rPr lang="zh-CN" altLang="en-US" smtClean="0"/>
              <a:t>下载更多模板、视频教程：</a:t>
            </a:r>
            <a:r>
              <a:rPr lang="en-US" smtClean="0"/>
              <a:t>http://www.mysoeasy.com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使用方法：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更改文字</a:t>
            </a:r>
            <a:r>
              <a:rPr lang="en-US" altLang="zh-CN" smtClean="0"/>
              <a:t>】</a:t>
            </a:r>
            <a:r>
              <a:rPr lang="zh-CN" altLang="en-US" smtClean="0"/>
              <a:t>：将标题框及正文框中的文字可直接改为您所需文字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更改图片</a:t>
            </a:r>
            <a:r>
              <a:rPr lang="en-US" altLang="zh-CN" smtClean="0"/>
              <a:t>】</a:t>
            </a:r>
            <a:r>
              <a:rPr lang="zh-CN" altLang="en-US" smtClean="0"/>
              <a:t>：点中图片</a:t>
            </a:r>
            <a:r>
              <a:rPr lang="en-US" altLang="zh-CN" smtClean="0"/>
              <a:t>》</a:t>
            </a:r>
            <a:r>
              <a:rPr lang="zh-CN" altLang="en-US" smtClean="0"/>
              <a:t>绘图工具</a:t>
            </a:r>
            <a:r>
              <a:rPr lang="en-US" altLang="zh-CN" smtClean="0"/>
              <a:t>》</a:t>
            </a:r>
            <a:r>
              <a:rPr lang="zh-CN" altLang="en-US" smtClean="0"/>
              <a:t>格式</a:t>
            </a:r>
            <a:r>
              <a:rPr lang="en-US" altLang="zh-CN" smtClean="0"/>
              <a:t>》</a:t>
            </a:r>
            <a:r>
              <a:rPr lang="zh-CN" altLang="en-US" smtClean="0"/>
              <a:t>填充</a:t>
            </a:r>
            <a:r>
              <a:rPr lang="en-US" altLang="zh-CN" smtClean="0"/>
              <a:t>》</a:t>
            </a:r>
            <a:r>
              <a:rPr lang="zh-CN" altLang="en-US" smtClean="0"/>
              <a:t>图片</a:t>
            </a:r>
            <a:r>
              <a:rPr lang="en-US" altLang="zh-CN" smtClean="0"/>
              <a:t>》</a:t>
            </a:r>
            <a:r>
              <a:rPr lang="zh-CN" altLang="en-US" smtClean="0"/>
              <a:t>选择您需要展示的图片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增加减少图片</a:t>
            </a:r>
            <a:r>
              <a:rPr lang="en-US" altLang="zh-CN" smtClean="0"/>
              <a:t>】</a:t>
            </a:r>
            <a:r>
              <a:rPr lang="zh-CN" altLang="en-US" smtClean="0"/>
              <a:t>：直接复制粘贴图片来增加图片数，复制后更改方法见</a:t>
            </a:r>
            <a:r>
              <a:rPr lang="en-US" altLang="zh-CN" smtClean="0"/>
              <a:t>【</a:t>
            </a:r>
            <a:r>
              <a:rPr lang="zh-CN" altLang="en-US" smtClean="0"/>
              <a:t>更改图片</a:t>
            </a:r>
            <a:r>
              <a:rPr lang="en-US" altLang="zh-CN" smtClean="0"/>
              <a:t>】</a:t>
            </a:r>
            <a:br>
              <a:rPr lang="en-US" altLang="zh-CN" smtClean="0"/>
            </a:br>
            <a:r>
              <a:rPr lang="en-US" altLang="zh-CN" smtClean="0"/>
              <a:t>【</a:t>
            </a:r>
            <a:r>
              <a:rPr lang="zh-CN" altLang="en-US" smtClean="0"/>
              <a:t>更改图片色彩</a:t>
            </a:r>
            <a:r>
              <a:rPr lang="en-US" altLang="zh-CN" smtClean="0"/>
              <a:t>】</a:t>
            </a:r>
            <a:r>
              <a:rPr lang="zh-CN" altLang="en-US" smtClean="0"/>
              <a:t>：点中图片</a:t>
            </a:r>
            <a:r>
              <a:rPr lang="en-US" altLang="zh-CN" smtClean="0"/>
              <a:t>》</a:t>
            </a:r>
            <a:r>
              <a:rPr lang="zh-CN" altLang="en-US" smtClean="0"/>
              <a:t>图片工具</a:t>
            </a:r>
            <a:r>
              <a:rPr lang="en-US" altLang="zh-CN" smtClean="0"/>
              <a:t>》</a:t>
            </a:r>
            <a:r>
              <a:rPr lang="zh-CN" altLang="en-US" smtClean="0"/>
              <a:t>格式</a:t>
            </a:r>
            <a:r>
              <a:rPr lang="en-US" altLang="zh-CN" smtClean="0"/>
              <a:t>》</a:t>
            </a:r>
            <a:r>
              <a:rPr lang="zh-CN" altLang="en-US" smtClean="0"/>
              <a:t>色彩（重新着色）</a:t>
            </a:r>
            <a:r>
              <a:rPr lang="en-US" altLang="zh-CN" smtClean="0"/>
              <a:t>》</a:t>
            </a:r>
            <a:r>
              <a:rPr lang="zh-CN" altLang="en-US" smtClean="0"/>
              <a:t>选择您喜欢的色彩</a:t>
            </a:r>
            <a:br>
              <a:rPr lang="zh-CN" altLang="en-US" smtClean="0"/>
            </a:br>
            <a:r>
              <a:rPr lang="zh-CN" altLang="en-US" smtClean="0"/>
              <a:t>下载更多模板、视频教程：</a:t>
            </a:r>
            <a:r>
              <a:rPr lang="en-US" smtClean="0"/>
              <a:t>http://www.mysoeasy.com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6" r="1084"/>
          <a:stretch>
            <a:fillRect/>
          </a:stretch>
        </p:blipFill>
        <p:spPr>
          <a:xfrm>
            <a:off x="0" y="20116"/>
            <a:ext cx="12192000" cy="6584288"/>
          </a:xfrm>
          <a:prstGeom prst="rect">
            <a:avLst/>
          </a:prstGeom>
        </p:spPr>
      </p:pic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2CBD-62A6-4AF5-95CE-81FB64163C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0931-9AE3-4C91-BE77-6E95651A7782}" type="slidenum">
              <a:rPr lang="zh-CN" altLang="en-US" smtClean="0"/>
            </a:fld>
            <a:endParaRPr lang="zh-CN" altLang="en-US"/>
          </a:p>
        </p:txBody>
      </p:sp>
      <p:sp>
        <p:nvSpPr>
          <p:cNvPr id="3" name="KSO_CT2"/>
          <p:cNvSpPr>
            <a:spLocks noGrp="1"/>
          </p:cNvSpPr>
          <p:nvPr>
            <p:ph type="subTitle" idx="1" hasCustomPrompt="1"/>
          </p:nvPr>
        </p:nvSpPr>
        <p:spPr>
          <a:xfrm>
            <a:off x="1354905" y="3822478"/>
            <a:ext cx="9392943" cy="625697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单击此处添加您的副标题</a:t>
            </a:r>
            <a:endParaRPr lang="zh-CN" altLang="en-US" dirty="0" smtClean="0"/>
          </a:p>
        </p:txBody>
      </p:sp>
      <p:sp>
        <p:nvSpPr>
          <p:cNvPr id="7" name="KSO_CT1"/>
          <p:cNvSpPr>
            <a:spLocks noGrp="1"/>
          </p:cNvSpPr>
          <p:nvPr>
            <p:ph type="title" hasCustomPrompt="1"/>
          </p:nvPr>
        </p:nvSpPr>
        <p:spPr>
          <a:xfrm>
            <a:off x="1339159" y="2333626"/>
            <a:ext cx="9413024" cy="142932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defRPr sz="3600" b="1" kern="1000" baseline="0">
                <a:solidFill>
                  <a:schemeClr val="accent1">
                    <a:lumMod val="75000"/>
                  </a:schemeClr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zh-CN" altLang="en-US" dirty="0" smtClean="0"/>
              <a:t>单击此处添加您的标题文字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2CBD-62A6-4AF5-95CE-81FB64163C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0931-9AE3-4C91-BE77-6E95651A77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10171290" y="365125"/>
            <a:ext cx="1182511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2113842" y="365125"/>
            <a:ext cx="7933269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2CBD-62A6-4AF5-95CE-81FB64163C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0931-9AE3-4C91-BE77-6E95651A77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2CBD-62A6-4AF5-95CE-81FB64163C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0931-9AE3-4C91-BE77-6E95651A77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2098675" y="2108200"/>
            <a:ext cx="7994651" cy="1235075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tx2"/>
                </a:solidFill>
                <a:effectLst/>
              </a:defRPr>
            </a:lvl1pPr>
          </a:lstStyle>
          <a:p>
            <a:r>
              <a:rPr lang="zh-CN" altLang="en-US" dirty="0" smtClean="0"/>
              <a:t>此处添加您的标题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 hasCustomPrompt="1"/>
          </p:nvPr>
        </p:nvSpPr>
        <p:spPr>
          <a:xfrm>
            <a:off x="4050893" y="3400425"/>
            <a:ext cx="4090217" cy="357478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单击此处添加您的副标题</a:t>
            </a:r>
            <a:endParaRPr lang="en-US" altLang="zh-CN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2CBD-62A6-4AF5-95CE-81FB64163C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0931-9AE3-4C91-BE77-6E95651A77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399823" y="1244601"/>
            <a:ext cx="5080000" cy="49323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6519333" y="1244601"/>
            <a:ext cx="5094116" cy="49323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2CBD-62A6-4AF5-95CE-81FB64163C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0931-9AE3-4C91-BE77-6E95651A77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2302932" y="118532"/>
            <a:ext cx="9312101" cy="71702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9435" y="1376362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1099435" y="2200274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1846" y="1376362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6431846" y="2200274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2CBD-62A6-4AF5-95CE-81FB64163C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0931-9AE3-4C91-BE77-6E95651A77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2CBD-62A6-4AF5-95CE-81FB64163C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0931-9AE3-4C91-BE77-6E95651A77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2CBD-62A6-4AF5-95CE-81FB64163C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0931-9AE3-4C91-BE77-6E95651A77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144590" y="53340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487989" y="1063629"/>
            <a:ext cx="6172200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1144590" y="21336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2CBD-62A6-4AF5-95CE-81FB64163C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0931-9AE3-4C91-BE77-6E95651A77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2461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5442833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12461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2CBD-62A6-4AF5-95CE-81FB64163C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0931-9AE3-4C91-BE77-6E95651A77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1" t="10156" r="-648" b="67546"/>
          <a:stretch>
            <a:fillRect/>
          </a:stretch>
        </p:blipFill>
        <p:spPr>
          <a:xfrm>
            <a:off x="2693851" y="5834670"/>
            <a:ext cx="9498148" cy="1026146"/>
          </a:xfrm>
          <a:prstGeom prst="rect">
            <a:avLst/>
          </a:prstGeom>
        </p:spPr>
      </p:pic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92CBD-62A6-4AF5-95CE-81FB64163C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40931-9AE3-4C91-BE77-6E95651A7782}" type="slidenum">
              <a:rPr lang="zh-CN" altLang="en-US" smtClean="0"/>
            </a:fld>
            <a:endParaRPr lang="zh-CN" altLang="en-US"/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558798" y="313514"/>
            <a:ext cx="11056060" cy="6535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558798" y="1219199"/>
            <a:ext cx="11056060" cy="4885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accent1">
              <a:lumMod val="75000"/>
            </a:schemeClr>
          </a:solidFill>
          <a:effectLst/>
          <a:latin typeface="+mj-ea"/>
          <a:ea typeface="+mj-ea"/>
          <a:cs typeface="+mj-cs"/>
        </a:defRPr>
      </a:lvl1pPr>
    </p:titleStyle>
    <p:bodyStyle>
      <a:lvl1pPr marL="357505" indent="-357505" algn="just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>
          <a:schemeClr val="accent1"/>
        </a:buClr>
        <a:buSzPct val="60000"/>
        <a:buFont typeface="Wingdings 2" panose="05020102010507070707" pitchFamily="18" charset="2"/>
        <a:buChar char="f"/>
        <a:defRPr lang="zh-CN" altLang="en-US" sz="2800" kern="1200" baseline="0" dirty="0" smtClean="0">
          <a:solidFill>
            <a:schemeClr val="accent1"/>
          </a:solidFill>
          <a:latin typeface="+mn-ea"/>
          <a:ea typeface="+mn-ea"/>
          <a:cs typeface="+mn-cs"/>
        </a:defRPr>
      </a:lvl1pPr>
      <a:lvl2pPr marL="357505" indent="-357505" algn="just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2">
            <a:lumMod val="60000"/>
            <a:lumOff val="40000"/>
          </a:schemeClr>
        </a:buClr>
        <a:buFont typeface="幼圆" panose="02010509060101010101" pitchFamily="49" charset="-122"/>
        <a:buChar char=" "/>
        <a:defRPr sz="1800" kern="1200" baseline="0">
          <a:solidFill>
            <a:schemeClr val="tx1"/>
          </a:solidFill>
          <a:latin typeface="+mn-e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.emf"/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3.jpe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chart" Target="../charts/chart6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5.jpe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hyperlink" Target="..\..\..\1&#12289;HSE&#32508;&#21512;&#31649;&#29702;\4&#12289;HSE&#22521;&#35757;&#31649;&#29702;\3&#12289;&#29677;&#32452;HSE&#27963;&#21160;\2&#12289;&#27963;&#21160;&#20869;&#23481;\2020&#24180;10&#26376;&#29677;&#32452;&#23433;&#20840;&#27963;&#21160;&#23398;&#20064;&#26448;&#26009;\&#28909;&#20132;&#25442;&#22120;&#29190;&#28856;&#20107;&#25925;&#26696;&#20363;.mp4" TargetMode="External"/><Relationship Id="rId1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7.xml"/><Relationship Id="rId2" Type="http://schemas.openxmlformats.org/officeDocument/2006/relationships/hyperlink" Target="&#21152;&#35010;&#27668;&#20998;&#23433;&#20840;&#19987;&#19994;&#26085;&#21608;&#26376;&#26816;&#38382;&#39064;&#27719;&#24635;&#65288;9&#26376;&#65289;.xlsx" TargetMode="Externa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532851" y="3123792"/>
            <a:ext cx="7426643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4000" dirty="0" smtClean="0">
                <a:solidFill>
                  <a:srgbClr val="FB91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加裂气分装置安全专业</a:t>
            </a:r>
            <a:endParaRPr lang="zh-CN" sz="4000" dirty="0" smtClean="0">
              <a:solidFill>
                <a:srgbClr val="FB912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sz="4000" dirty="0" smtClean="0">
                <a:solidFill>
                  <a:srgbClr val="FB91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日周月检问题汇总情况</a:t>
            </a:r>
            <a:endParaRPr lang="zh-CN" sz="4000" dirty="0" smtClean="0">
              <a:solidFill>
                <a:srgbClr val="FB912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sz="4000" dirty="0" smtClean="0">
                <a:solidFill>
                  <a:srgbClr val="FB91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4000" dirty="0" smtClean="0">
                <a:solidFill>
                  <a:srgbClr val="FB91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4000" dirty="0" smtClean="0">
                <a:solidFill>
                  <a:srgbClr val="FB91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月）</a:t>
            </a:r>
            <a:endParaRPr lang="en-US" altLang="zh-CN" sz="4000" dirty="0" smtClean="0">
              <a:solidFill>
                <a:srgbClr val="FB912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dist"/>
            <a:endParaRPr lang="zh-CN" altLang="en-US" sz="2400" dirty="0">
              <a:solidFill>
                <a:srgbClr val="FB912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 flipV="1">
            <a:off x="2596741" y="2727612"/>
            <a:ext cx="7218919" cy="144246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2574418" y="1350228"/>
            <a:ext cx="7211535" cy="964994"/>
            <a:chOff x="2491099" y="3802122"/>
            <a:chExt cx="7211535" cy="964994"/>
          </a:xfrm>
        </p:grpSpPr>
        <p:grpSp>
          <p:nvGrpSpPr>
            <p:cNvPr id="17" name="组合 16"/>
            <p:cNvGrpSpPr/>
            <p:nvPr/>
          </p:nvGrpSpPr>
          <p:grpSpPr>
            <a:xfrm>
              <a:off x="2491099" y="3802122"/>
              <a:ext cx="958005" cy="958005"/>
              <a:chOff x="2084707" y="4063374"/>
              <a:chExt cx="958005" cy="958005"/>
            </a:xfrm>
          </p:grpSpPr>
          <p:sp>
            <p:nvSpPr>
              <p:cNvPr id="13" name="流程图: 联系 12"/>
              <p:cNvSpPr/>
              <p:nvPr/>
            </p:nvSpPr>
            <p:spPr>
              <a:xfrm>
                <a:off x="2084707" y="4063374"/>
                <a:ext cx="958005" cy="958005"/>
              </a:xfrm>
              <a:prstGeom prst="flowChartConnector">
                <a:avLst/>
              </a:prstGeom>
              <a:solidFill>
                <a:srgbClr val="FB91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2194907" y="4154096"/>
                <a:ext cx="766069" cy="747535"/>
              </a:xfrm>
              <a:prstGeom prst="rect">
                <a:avLst/>
              </a:prstGeom>
            </p:spPr>
          </p:pic>
        </p:grpSp>
        <p:grpSp>
          <p:nvGrpSpPr>
            <p:cNvPr id="18" name="组合 17"/>
            <p:cNvGrpSpPr/>
            <p:nvPr/>
          </p:nvGrpSpPr>
          <p:grpSpPr>
            <a:xfrm>
              <a:off x="4575609" y="3809111"/>
              <a:ext cx="958005" cy="958005"/>
              <a:chOff x="3999874" y="4070363"/>
              <a:chExt cx="958005" cy="958005"/>
            </a:xfrm>
          </p:grpSpPr>
          <p:sp>
            <p:nvSpPr>
              <p:cNvPr id="14" name="流程图: 联系 13"/>
              <p:cNvSpPr/>
              <p:nvPr/>
            </p:nvSpPr>
            <p:spPr>
              <a:xfrm>
                <a:off x="3999874" y="4070363"/>
                <a:ext cx="958005" cy="958005"/>
              </a:xfrm>
              <a:prstGeom prst="flowChartConnector">
                <a:avLst/>
              </a:prstGeom>
              <a:solidFill>
                <a:srgbClr val="FB91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264498" y="4149706"/>
                <a:ext cx="452645" cy="746326"/>
              </a:xfrm>
              <a:prstGeom prst="rect">
                <a:avLst/>
              </a:prstGeom>
            </p:spPr>
          </p:pic>
        </p:grpSp>
        <p:grpSp>
          <p:nvGrpSpPr>
            <p:cNvPr id="19" name="组合 18"/>
            <p:cNvGrpSpPr/>
            <p:nvPr/>
          </p:nvGrpSpPr>
          <p:grpSpPr>
            <a:xfrm>
              <a:off x="6660119" y="3804418"/>
              <a:ext cx="958005" cy="958005"/>
              <a:chOff x="5668299" y="4080184"/>
              <a:chExt cx="958005" cy="958005"/>
            </a:xfrm>
          </p:grpSpPr>
          <p:sp>
            <p:nvSpPr>
              <p:cNvPr id="15" name="流程图: 联系 14"/>
              <p:cNvSpPr/>
              <p:nvPr/>
            </p:nvSpPr>
            <p:spPr>
              <a:xfrm>
                <a:off x="5668299" y="4080184"/>
                <a:ext cx="958005" cy="958005"/>
              </a:xfrm>
              <a:prstGeom prst="flowChartConnector">
                <a:avLst/>
              </a:prstGeom>
              <a:solidFill>
                <a:srgbClr val="FB91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88864" y="4168610"/>
                <a:ext cx="540965" cy="707003"/>
              </a:xfrm>
              <a:prstGeom prst="rect">
                <a:avLst/>
              </a:prstGeom>
            </p:spPr>
          </p:pic>
        </p:grpSp>
        <p:grpSp>
          <p:nvGrpSpPr>
            <p:cNvPr id="20" name="组合 19"/>
            <p:cNvGrpSpPr/>
            <p:nvPr/>
          </p:nvGrpSpPr>
          <p:grpSpPr>
            <a:xfrm>
              <a:off x="8744629" y="3803499"/>
              <a:ext cx="958005" cy="958005"/>
              <a:chOff x="7191607" y="4108293"/>
              <a:chExt cx="958005" cy="958005"/>
            </a:xfrm>
          </p:grpSpPr>
          <p:sp>
            <p:nvSpPr>
              <p:cNvPr id="16" name="流程图: 联系 15"/>
              <p:cNvSpPr/>
              <p:nvPr/>
            </p:nvSpPr>
            <p:spPr>
              <a:xfrm>
                <a:off x="7191607" y="4108293"/>
                <a:ext cx="958005" cy="958005"/>
              </a:xfrm>
              <a:prstGeom prst="flowChartConnector">
                <a:avLst/>
              </a:prstGeom>
              <a:solidFill>
                <a:srgbClr val="FB91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06488" y="4296229"/>
                <a:ext cx="798716" cy="599803"/>
              </a:xfrm>
              <a:prstGeom prst="rect">
                <a:avLst/>
              </a:prstGeom>
            </p:spPr>
          </p:pic>
        </p:grpSp>
      </p:grpSp>
      <p:cxnSp>
        <p:nvCxnSpPr>
          <p:cNvPr id="8" name="直接连接符 7"/>
          <p:cNvCxnSpPr/>
          <p:nvPr/>
        </p:nvCxnSpPr>
        <p:spPr>
          <a:xfrm flipH="1">
            <a:off x="-1103086" y="0"/>
            <a:ext cx="43543" cy="6858000"/>
          </a:xfrm>
          <a:prstGeom prst="line">
            <a:avLst/>
          </a:prstGeom>
          <a:ln w="952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>
            <a:off x="-1059544" y="0"/>
            <a:ext cx="43543" cy="6858000"/>
          </a:xfrm>
          <a:prstGeom prst="line">
            <a:avLst/>
          </a:prstGeom>
          <a:ln w="952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2" descr="图片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1221105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01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87" y="1"/>
            <a:ext cx="3519488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" t="7756" b="9294"/>
          <a:stretch>
            <a:fillRect/>
          </a:stretch>
        </p:blipFill>
        <p:spPr>
          <a:xfrm>
            <a:off x="-19050" y="0"/>
            <a:ext cx="12230100" cy="418324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-19050" y="3952875"/>
            <a:ext cx="12211050" cy="1685926"/>
            <a:chOff x="-19050" y="3952875"/>
            <a:chExt cx="12211050" cy="1685926"/>
          </a:xfrm>
        </p:grpSpPr>
        <p:grpSp>
          <p:nvGrpSpPr>
            <p:cNvPr id="13" name="组合 12"/>
            <p:cNvGrpSpPr/>
            <p:nvPr/>
          </p:nvGrpSpPr>
          <p:grpSpPr>
            <a:xfrm>
              <a:off x="-19050" y="3952875"/>
              <a:ext cx="12211050" cy="971550"/>
              <a:chOff x="-19050" y="3952875"/>
              <a:chExt cx="12211050" cy="971550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-19050" y="4400550"/>
                <a:ext cx="12211050" cy="76200"/>
              </a:xfrm>
              <a:prstGeom prst="rect">
                <a:avLst/>
              </a:prstGeom>
              <a:solidFill>
                <a:srgbClr val="FB91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2" name="组合 11"/>
              <p:cNvGrpSpPr/>
              <p:nvPr/>
            </p:nvGrpSpPr>
            <p:grpSpPr>
              <a:xfrm>
                <a:off x="5600700" y="3952875"/>
                <a:ext cx="971550" cy="971550"/>
                <a:chOff x="5610225" y="3952875"/>
                <a:chExt cx="971550" cy="971550"/>
              </a:xfrm>
            </p:grpSpPr>
            <p:sp>
              <p:nvSpPr>
                <p:cNvPr id="8" name="流程图: 联系 7"/>
                <p:cNvSpPr/>
                <p:nvPr/>
              </p:nvSpPr>
              <p:spPr>
                <a:xfrm>
                  <a:off x="5610225" y="3952875"/>
                  <a:ext cx="971550" cy="971550"/>
                </a:xfrm>
                <a:prstGeom prst="flowChartConnector">
                  <a:avLst/>
                </a:prstGeom>
                <a:solidFill>
                  <a:srgbClr val="FB912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" name="文本框 8"/>
                <p:cNvSpPr txBox="1"/>
                <p:nvPr/>
              </p:nvSpPr>
              <p:spPr>
                <a:xfrm>
                  <a:off x="5747739" y="4065657"/>
                  <a:ext cx="620323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4000" dirty="0" smtClean="0">
                      <a:solidFill>
                        <a:schemeClr val="bg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二</a:t>
                  </a:r>
                  <a:endParaRPr lang="zh-CN" altLang="en-US" sz="4000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</p:grpSp>
        <p:sp>
          <p:nvSpPr>
            <p:cNvPr id="10" name="矩形 9"/>
            <p:cNvSpPr/>
            <p:nvPr/>
          </p:nvSpPr>
          <p:spPr>
            <a:xfrm>
              <a:off x="3386475" y="5540575"/>
              <a:ext cx="5400000" cy="98226"/>
            </a:xfrm>
            <a:prstGeom prst="rect">
              <a:avLst/>
            </a:prstGeom>
            <a:solidFill>
              <a:srgbClr val="FB91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474301" y="4924230"/>
              <a:ext cx="4811847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检查问题说明</a:t>
              </a:r>
              <a:endPara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endParaRPr lang="zh-CN" altLang="en-US" sz="2000" dirty="0"/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2192000" cy="552709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94289" y="618355"/>
            <a:ext cx="10803422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环保类问题</a:t>
            </a:r>
            <a:r>
              <a:rPr lang="zh-CN" sz="2800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（</a:t>
            </a:r>
            <a:r>
              <a:rPr lang="en-US" altLang="zh-CN" sz="2800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11</a:t>
            </a:r>
            <a:r>
              <a:rPr lang="zh-CN" altLang="en-US" sz="2800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项，</a:t>
            </a:r>
            <a:r>
              <a:rPr lang="en-US" altLang="zh-CN" sz="2800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28</a:t>
            </a:r>
            <a:r>
              <a:rPr lang="en-US" altLang="zh-CN" sz="2800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%</a:t>
            </a:r>
            <a:r>
              <a:rPr lang="zh-CN" altLang="en-US" sz="2800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）</a:t>
            </a:r>
            <a:r>
              <a:rPr lang="en-US" altLang="zh-CN" sz="2800" dirty="0" smtClean="0">
                <a:solidFill>
                  <a:schemeClr val="bg1"/>
                </a:solidFill>
                <a:latin typeface="+mj-ea"/>
                <a:ea typeface="+mj-ea"/>
              </a:rPr>
              <a:t>                           </a:t>
            </a:r>
            <a:endParaRPr lang="zh-CN" altLang="en-US" sz="3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94289" y="1297600"/>
            <a:ext cx="7197686" cy="133684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文本框 22"/>
          <p:cNvSpPr txBox="1"/>
          <p:nvPr/>
        </p:nvSpPr>
        <p:spPr>
          <a:xfrm>
            <a:off x="608330" y="1569720"/>
            <a:ext cx="10662285" cy="4887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环保类问题可分为三类</a:t>
            </a:r>
            <a:endParaRPr lang="zh-CN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、</a:t>
            </a:r>
            <a:r>
              <a:rPr 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初期雨水系统专项检查问题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；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、</a:t>
            </a:r>
            <a:r>
              <a:rPr 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装置地面青苔集中整治问题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；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3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、</a:t>
            </a:r>
            <a:r>
              <a:rPr 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现场杂物垃圾分类处置等其他类问题</a:t>
            </a:r>
            <a:endParaRPr lang="zh-CN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本月环保类问题总数有所增加，主要原因在于定期开展环保专项检查，集中对初期雨水地漏堵塞情况以及青苔问题等进行检查，通过检查通报，各班组认真落实各类问题整改情况，装置现场面貌改善明显；以及通过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8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月和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9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月对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“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跑冒滴漏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”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等问题集中整改治理，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10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月现场此类问题得以改善，对于暂时无法整改的漏点问题，使用接油盒规范现场环保管控。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    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endParaRPr lang="zh-CN" altLang="en-US" sz="2000" dirty="0"/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2192000" cy="552709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29774" y="552315"/>
            <a:ext cx="10803422" cy="1290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本质安全（环保）问题：已登记跟踪</a:t>
            </a:r>
            <a:r>
              <a:rPr lang="en-US" altLang="zh-CN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项、新增加</a:t>
            </a:r>
            <a:r>
              <a:rPr lang="en-US" altLang="zh-CN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项，</a:t>
            </a:r>
            <a:r>
              <a:rPr lang="en-US" altLang="zh-CN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3.8</a:t>
            </a:r>
            <a:r>
              <a:rPr lang="en-US" altLang="zh-CN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%</a:t>
            </a:r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）</a:t>
            </a:r>
            <a:endParaRPr sz="3200" dirty="0">
              <a:solidFill>
                <a:schemeClr val="bg1"/>
              </a:solidFill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en-US" altLang="zh-CN" sz="2800" dirty="0" smtClean="0">
                <a:solidFill>
                  <a:schemeClr val="bg1"/>
                </a:solidFill>
                <a:latin typeface="+mj-ea"/>
                <a:ea typeface="+mj-ea"/>
              </a:rPr>
              <a:t>                           </a:t>
            </a:r>
            <a:endParaRPr lang="zh-CN" altLang="en-US" sz="3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94289" y="1297600"/>
            <a:ext cx="7197686" cy="133684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圆角矩形 9"/>
          <p:cNvSpPr/>
          <p:nvPr/>
        </p:nvSpPr>
        <p:spPr>
          <a:xfrm>
            <a:off x="8733155" y="617855"/>
            <a:ext cx="2952750" cy="6240145"/>
          </a:xfrm>
          <a:prstGeom prst="round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72415" y="1431290"/>
            <a:ext cx="7833360" cy="52876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已登记：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9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月集中对机泵密封油罐加油口位置、机泵入口电动阀安装位置等存在的本安隐患问题进行集中检查。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 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、机泵入口电动阀位置高不便于操作（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P302AB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、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P215AB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、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P212AB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、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P210AB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）；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  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、机泵密封油罐加油口位置较高不便于操作（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P217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、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P215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、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P212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、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P205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、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P204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、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P105、P201、P202、P208AB)</a:t>
            </a:r>
            <a:endParaRPr lang="en-US" altLang="zh-CN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 3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、机泵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P210A/B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油冷器顶部放空手阀内漏滴油</a:t>
            </a:r>
            <a:endParaRPr lang="en-US" altLang="zh-CN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  设备专业根据现场实际情况，对三层梯凳进行加高，现场落实后依旧存在隐患问题。</a:t>
            </a:r>
            <a:endParaRPr lang="zh-CN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rcRect b="19005"/>
          <a:stretch>
            <a:fillRect/>
          </a:stretch>
        </p:blipFill>
        <p:spPr>
          <a:xfrm>
            <a:off x="8907780" y="2816225"/>
            <a:ext cx="2710180" cy="19888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921750" y="4860925"/>
            <a:ext cx="2710180" cy="19551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c13b497268dd0c89d340562ca6b8cb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9209405" y="351155"/>
            <a:ext cx="2105660" cy="2767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endParaRPr lang="zh-CN" altLang="en-US" sz="2000" dirty="0"/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2192000" cy="552709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94055" y="618490"/>
            <a:ext cx="11178540" cy="1290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本质安全（环保）问题：原登记跟踪</a:t>
            </a:r>
            <a:r>
              <a:rPr lang="en-US" altLang="zh-CN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项、新增加</a:t>
            </a:r>
            <a:r>
              <a:rPr lang="en-US" altLang="zh-CN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项</a:t>
            </a:r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，</a:t>
            </a:r>
            <a:r>
              <a:rPr lang="en-US" altLang="zh-CN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3.8</a:t>
            </a:r>
            <a:r>
              <a:rPr lang="en-US" altLang="zh-CN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%</a:t>
            </a:r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）</a:t>
            </a:r>
            <a:endParaRPr sz="3200" dirty="0">
              <a:solidFill>
                <a:schemeClr val="bg1"/>
              </a:solidFill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en-US" altLang="zh-CN" sz="2800" dirty="0" smtClean="0">
                <a:solidFill>
                  <a:schemeClr val="bg1"/>
                </a:solidFill>
                <a:latin typeface="+mj-ea"/>
                <a:ea typeface="+mj-ea"/>
              </a:rPr>
              <a:t>                           </a:t>
            </a:r>
            <a:endParaRPr lang="zh-CN" altLang="en-US" sz="3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63199" y="1297600"/>
            <a:ext cx="7197686" cy="133684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圆角矩形 9"/>
          <p:cNvSpPr/>
          <p:nvPr/>
        </p:nvSpPr>
        <p:spPr>
          <a:xfrm>
            <a:off x="272415" y="2961005"/>
            <a:ext cx="11918950" cy="3896360"/>
          </a:xfrm>
          <a:prstGeom prst="round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72415" y="1431290"/>
            <a:ext cx="11600180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新增加：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4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、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P101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新鲜原料油导淋临时取样，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D204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酸性水导淋临时取样，界区焦化蜡油导淋临时取样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,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上述都存在高风险的安全隐患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以及环保隐患                                                                                                                     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5.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加裂循环机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K101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油站油箱顶部与大气联通管油气排放严重。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4" name="图片 3" descr="d6d56655978bb29128bd15079f0d0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0645" y="3426460"/>
            <a:ext cx="3783330" cy="2996565"/>
          </a:xfrm>
          <a:prstGeom prst="rect">
            <a:avLst/>
          </a:prstGeom>
        </p:spPr>
      </p:pic>
      <p:pic>
        <p:nvPicPr>
          <p:cNvPr id="5" name="图片 4" descr="bc1c191647cab0d4a3bb6018230d5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071620" y="2499995"/>
            <a:ext cx="1837690" cy="2844165"/>
          </a:xfrm>
          <a:prstGeom prst="rect">
            <a:avLst/>
          </a:prstGeom>
        </p:spPr>
      </p:pic>
      <p:pic>
        <p:nvPicPr>
          <p:cNvPr id="9" name="图片 8" descr="4bfc295f0fc844e151cb5d6ed7ad1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985510" y="3579495"/>
            <a:ext cx="3811905" cy="2659380"/>
          </a:xfrm>
          <a:prstGeom prst="rect">
            <a:avLst/>
          </a:prstGeom>
        </p:spPr>
      </p:pic>
      <p:pic>
        <p:nvPicPr>
          <p:cNvPr id="11" name="图片 10" descr="c13facc0a0334193dae603848fdbe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9735" y="3032760"/>
            <a:ext cx="2664460" cy="3740150"/>
          </a:xfrm>
          <a:prstGeom prst="rect">
            <a:avLst/>
          </a:prstGeom>
        </p:spPr>
      </p:pic>
      <p:pic>
        <p:nvPicPr>
          <p:cNvPr id="12" name="图片 11" descr="393d221f8319d79a847d92ca68b52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8700" y="4841240"/>
            <a:ext cx="2844165" cy="1974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-635" y="0"/>
            <a:ext cx="12192000" cy="6858000"/>
          </a:xfrm>
          <a:prstGeom prst="rect">
            <a:avLst/>
          </a:prstGeom>
          <a:solidFill>
            <a:srgbClr val="28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endParaRPr lang="zh-CN" altLang="en-US" sz="2000" dirty="0"/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2192000" cy="552709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94289" y="618355"/>
            <a:ext cx="10803422" cy="1290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高风险作业问题（</a:t>
            </a:r>
            <a:r>
              <a:rPr lang="en-US" altLang="zh-CN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项，</a:t>
            </a:r>
            <a:r>
              <a:rPr lang="en-US" altLang="zh-CN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8</a:t>
            </a:r>
            <a:r>
              <a:rPr lang="en-US" altLang="zh-CN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%</a:t>
            </a:r>
            <a:r>
              <a:rPr lang="zh-CN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）</a:t>
            </a:r>
            <a:endParaRPr sz="3200" dirty="0">
              <a:solidFill>
                <a:schemeClr val="bg1"/>
              </a:solidFill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en-US" altLang="zh-CN" sz="2800" dirty="0" smtClean="0">
                <a:solidFill>
                  <a:schemeClr val="bg1"/>
                </a:solidFill>
                <a:latin typeface="+mj-ea"/>
                <a:ea typeface="+mj-ea"/>
              </a:rPr>
              <a:t>                           </a:t>
            </a:r>
            <a:endParaRPr lang="zh-CN" altLang="en-US" sz="3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94289" y="1297600"/>
            <a:ext cx="7197686" cy="133684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文本框 22"/>
          <p:cNvSpPr txBox="1"/>
          <p:nvPr/>
        </p:nvSpPr>
        <p:spPr>
          <a:xfrm>
            <a:off x="608330" y="1569720"/>
            <a:ext cx="11227435" cy="5448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主要有以下两点问题：</a:t>
            </a:r>
            <a:endParaRPr lang="zh-CN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、作业单位人员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PPE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不规范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典型问题：加裂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D213A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作业：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10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月2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日检查发现</a:t>
            </a:r>
            <a:endParaRPr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卸剂人员安全帽未系帽带且劳保着装不规范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，监护人未</a:t>
            </a:r>
            <a:endParaRPr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提醒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制止。对现场作业人员提醒后</a:t>
            </a:r>
            <a:r>
              <a:rPr lang="zh-CN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规范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PPE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进行作业，</a:t>
            </a:r>
            <a:endParaRPr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对相关责任人进行教育，并落实绩效考核。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</a:t>
            </a:r>
            <a:endParaRPr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、现场施工车辆无证进入装置区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       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 典型问题：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加裂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D213A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作业：检查发现</a:t>
            </a:r>
            <a:r>
              <a:rPr lang="zh-CN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卸剂车辆</a:t>
            </a:r>
            <a:endParaRPr lang="zh-CN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未开通行证就进入装置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，监护人未</a:t>
            </a:r>
            <a:r>
              <a:rPr lang="zh-CN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提醒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制止。对现场作</a:t>
            </a:r>
            <a:endParaRPr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业人员提醒后</a:t>
            </a:r>
            <a:r>
              <a:rPr lang="zh-CN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将车辆驶离装置区并开票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后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进行作业，对</a:t>
            </a:r>
            <a:endParaRPr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相关责任人进行教育，并落实绩效考核。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       </a:t>
            </a:r>
            <a:endParaRPr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8614410" y="1297305"/>
            <a:ext cx="3448050" cy="5560695"/>
          </a:xfrm>
          <a:prstGeom prst="round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 descr="dfa23846d98dd33a8450f45b0f066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5545" y="1557020"/>
            <a:ext cx="3029585" cy="2381250"/>
          </a:xfrm>
          <a:prstGeom prst="rect">
            <a:avLst/>
          </a:prstGeom>
        </p:spPr>
      </p:pic>
      <p:pic>
        <p:nvPicPr>
          <p:cNvPr id="9" name="图片 8" descr="250ac97a23271c7a9c9e91ae55e4060"/>
          <p:cNvPicPr>
            <a:picLocks noChangeAspect="1"/>
          </p:cNvPicPr>
          <p:nvPr/>
        </p:nvPicPr>
        <p:blipFill>
          <a:blip r:embed="rId3"/>
          <a:srcRect l="10075" t="16297" b="19734"/>
          <a:stretch>
            <a:fillRect/>
          </a:stretch>
        </p:blipFill>
        <p:spPr>
          <a:xfrm>
            <a:off x="8805545" y="4129405"/>
            <a:ext cx="3030220" cy="2275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endParaRPr lang="zh-CN" altLang="en-US" sz="2000" dirty="0"/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2192000" cy="552709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94289" y="618355"/>
            <a:ext cx="10803422" cy="1290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消防问题（</a:t>
            </a:r>
            <a:r>
              <a:rPr lang="en-US" altLang="zh-CN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项，</a:t>
            </a:r>
            <a:r>
              <a:rPr lang="en-US" altLang="zh-CN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8</a:t>
            </a:r>
            <a:r>
              <a:rPr lang="en-US" altLang="zh-CN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%</a:t>
            </a:r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）</a:t>
            </a:r>
            <a:endParaRPr sz="3200" dirty="0">
              <a:solidFill>
                <a:schemeClr val="bg1"/>
              </a:solidFill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en-US" altLang="zh-CN" sz="2800" dirty="0" smtClean="0">
                <a:solidFill>
                  <a:schemeClr val="bg1"/>
                </a:solidFill>
                <a:latin typeface="+mj-ea"/>
                <a:ea typeface="+mj-ea"/>
              </a:rPr>
              <a:t>                           </a:t>
            </a:r>
            <a:endParaRPr lang="zh-CN" altLang="en-US" sz="3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94289" y="1297600"/>
            <a:ext cx="7197686" cy="133684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圆角矩形 9"/>
          <p:cNvSpPr/>
          <p:nvPr/>
        </p:nvSpPr>
        <p:spPr>
          <a:xfrm>
            <a:off x="8239125" y="1909445"/>
            <a:ext cx="3516630" cy="4500245"/>
          </a:xfrm>
          <a:prstGeom prst="round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72415" y="1431290"/>
            <a:ext cx="7833360" cy="5367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 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本月消防</a:t>
            </a:r>
            <a:r>
              <a:rPr 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问题主要集中在现场灭火器检查卡未确认和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FGS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报警处理和登记</a:t>
            </a:r>
            <a:r>
              <a:rPr 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问题</a:t>
            </a:r>
            <a:endParaRPr lang="zh-CN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 典型问题：                                                               （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）、</a:t>
            </a:r>
            <a:r>
              <a:rPr 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10月4日15点起，FGS多次报警，班组虽进行登记，但报警原因填写为“现场排油”，与工艺对接，当日未进行排油作业，内操未如实登记报警原因。           （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）、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10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月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8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日</a:t>
            </a:r>
            <a:r>
              <a:rPr 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检查至分馏二区，现场区域声光报警，自报警起至内操确认消除共计用时约2分钟，消除报警后未联系外操现场确认或告知现场操作人员报警原因。此问题前期四班已经出过通报，内操班长不重视按上限考核。</a:t>
            </a:r>
            <a:endParaRPr lang="zh-CN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  消防类问题涉及班组管理不到位的考核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5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项</a:t>
            </a:r>
            <a:r>
              <a:rPr 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。</a:t>
            </a:r>
            <a:endParaRPr lang="zh-CN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5" name="图片 4" descr="25ee2dfd99a20db8059680784c0d5a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3760" y="2012950"/>
            <a:ext cx="3002915" cy="1889125"/>
          </a:xfrm>
          <a:prstGeom prst="rect">
            <a:avLst/>
          </a:prstGeom>
        </p:spPr>
      </p:pic>
      <p:pic>
        <p:nvPicPr>
          <p:cNvPr id="11" name="图片 10" descr="1600399382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395" y="4114165"/>
            <a:ext cx="3260090" cy="2054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endParaRPr lang="zh-CN" altLang="en-US" sz="2000" dirty="0"/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2192000" cy="552709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94289" y="618355"/>
            <a:ext cx="10803422" cy="1290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sz="3200" dirty="0">
                <a:solidFill>
                  <a:schemeClr val="bg1"/>
                </a:solidFill>
                <a:latin typeface="+mj-ea"/>
                <a:ea typeface="+mj-ea"/>
              </a:rPr>
              <a:t>规格化问题（</a:t>
            </a:r>
            <a:r>
              <a:rPr lang="en-US" altLang="zh-CN" sz="3200" dirty="0">
                <a:solidFill>
                  <a:schemeClr val="bg1"/>
                </a:solidFill>
                <a:latin typeface="+mj-ea"/>
                <a:ea typeface="+mj-ea"/>
              </a:rPr>
              <a:t>8</a:t>
            </a:r>
            <a:r>
              <a:rPr lang="zh-CN" altLang="en-US" sz="3200" dirty="0">
                <a:solidFill>
                  <a:schemeClr val="bg1"/>
                </a:solidFill>
                <a:latin typeface="+mj-ea"/>
                <a:ea typeface="+mj-ea"/>
              </a:rPr>
              <a:t>项，</a:t>
            </a:r>
            <a:r>
              <a:rPr lang="en-US" altLang="zh-CN" sz="3200" dirty="0">
                <a:solidFill>
                  <a:schemeClr val="bg1"/>
                </a:solidFill>
                <a:latin typeface="+mj-ea"/>
                <a:ea typeface="+mj-ea"/>
              </a:rPr>
              <a:t>20</a:t>
            </a:r>
            <a:r>
              <a:rPr lang="en-US" altLang="zh-CN" sz="3200" dirty="0">
                <a:solidFill>
                  <a:schemeClr val="bg1"/>
                </a:solidFill>
                <a:latin typeface="+mj-ea"/>
                <a:ea typeface="+mj-ea"/>
              </a:rPr>
              <a:t>%</a:t>
            </a:r>
            <a:r>
              <a:rPr lang="zh-CN" altLang="en-US" sz="3200" dirty="0">
                <a:solidFill>
                  <a:schemeClr val="bg1"/>
                </a:solidFill>
                <a:latin typeface="+mj-ea"/>
                <a:ea typeface="+mj-ea"/>
              </a:rPr>
              <a:t>）</a:t>
            </a:r>
            <a:endParaRPr sz="3200" dirty="0">
              <a:solidFill>
                <a:schemeClr val="bg1"/>
              </a:solidFill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en-US" altLang="zh-CN" sz="2800" dirty="0" smtClean="0">
                <a:solidFill>
                  <a:schemeClr val="bg1"/>
                </a:solidFill>
                <a:latin typeface="+mj-ea"/>
                <a:ea typeface="+mj-ea"/>
              </a:rPr>
              <a:t>                           </a:t>
            </a:r>
            <a:endParaRPr lang="zh-CN" altLang="en-US" sz="3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94289" y="1297600"/>
            <a:ext cx="7197686" cy="133684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圆角矩形 9"/>
          <p:cNvSpPr/>
          <p:nvPr/>
        </p:nvSpPr>
        <p:spPr>
          <a:xfrm>
            <a:off x="694055" y="1990725"/>
            <a:ext cx="3471545" cy="4612640"/>
          </a:xfrm>
          <a:prstGeom prst="round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4478020" y="1431290"/>
            <a:ext cx="7411085" cy="5367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 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本月规格化问题数量较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9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月减少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7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项，通过上个月对</a:t>
            </a:r>
            <a:r>
              <a:rPr 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规格化问题集中检查，整改效果明显，装置面貌改善显著。存在的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项问题</a:t>
            </a:r>
            <a:r>
              <a:rPr 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主要在于装置大面积作业或开停工期间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F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枪和胶管长时间不能及时归位</a:t>
            </a:r>
            <a:r>
              <a:rPr 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。</a:t>
            </a:r>
            <a:endParaRPr lang="zh-CN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存在问题：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）重申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F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枪使用后定位</a:t>
            </a:r>
            <a:r>
              <a:rPr 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摆放的管理要求；     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）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重申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胶管定位摆放的管理要求</a:t>
            </a:r>
            <a:r>
              <a:rPr 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。</a:t>
            </a:r>
            <a:endParaRPr lang="zh-CN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对于此类问题，各班组基本形成班组自主管理意识，特别是在有加班人员协助操作方面，在交班前完成物品定位摆放、卫生清理打扫等规格化工作。</a:t>
            </a:r>
            <a:endParaRPr lang="zh-CN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鉴于因加裂消缺检修原因导致，未考核仅日检中通报。</a:t>
            </a:r>
            <a:endParaRPr lang="zh-CN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zh-CN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4" name="图片 3" descr="8b7328cece2305b18fedc3c545aacf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010" y="2075815"/>
            <a:ext cx="2830195" cy="1986280"/>
          </a:xfrm>
          <a:prstGeom prst="rect">
            <a:avLst/>
          </a:prstGeom>
        </p:spPr>
      </p:pic>
      <p:pic>
        <p:nvPicPr>
          <p:cNvPr id="9" name="图片 8" descr="IMG_20201004_0840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010" y="4218940"/>
            <a:ext cx="2829560" cy="2204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endParaRPr lang="zh-CN" altLang="en-US" sz="2000" dirty="0"/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2192000" cy="552709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94289" y="618355"/>
            <a:ext cx="10803422" cy="1290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其他问题（</a:t>
            </a:r>
            <a:r>
              <a:rPr lang="en-US" altLang="zh-CN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13</a:t>
            </a:r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项，</a:t>
            </a:r>
            <a:r>
              <a:rPr lang="en-US" altLang="zh-CN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23%</a:t>
            </a:r>
            <a:r>
              <a:rPr lang="zh-CN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）</a:t>
            </a:r>
            <a:endParaRPr sz="3200" dirty="0">
              <a:solidFill>
                <a:schemeClr val="bg1"/>
              </a:solidFill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en-US" altLang="zh-CN" sz="2800" dirty="0" smtClean="0">
                <a:solidFill>
                  <a:schemeClr val="bg1"/>
                </a:solidFill>
                <a:latin typeface="+mj-ea"/>
                <a:ea typeface="+mj-ea"/>
              </a:rPr>
              <a:t>                           </a:t>
            </a:r>
            <a:endParaRPr lang="zh-CN" altLang="en-US" sz="3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94289" y="1297600"/>
            <a:ext cx="7197686" cy="133684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文本框 22"/>
          <p:cNvSpPr txBox="1"/>
          <p:nvPr/>
        </p:nvSpPr>
        <p:spPr>
          <a:xfrm>
            <a:off x="608330" y="1569720"/>
            <a:ext cx="11227435" cy="5367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、一般固废和危险废物分类问题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典型问题：10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月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14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日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检查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现场废弃物分类未按规定处置，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此类问题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主要是施工单位人员施工结束后随意处置导致，已要求班组监护人作为废弃物处置第一责任人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。</a:t>
            </a:r>
            <a:endParaRPr lang="en-US" altLang="zh-CN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2、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现场接油盒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/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桶清理问题</a:t>
            </a:r>
            <a:endParaRPr lang="en-US" altLang="zh-CN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典型问题：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因暴雨天气频繁，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检查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现场各接油盒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/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桶容易满水，造成污油溢流到地面边沟，要求当班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班组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雨前雨后及时清理                                                                                                                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3、安技装备、应急物资/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药品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问题</a:t>
            </a:r>
            <a:endParaRPr lang="en-US" altLang="zh-CN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      典型问题：10月16日检查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急救箱药品发现部分已经过期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，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统计后报到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HSE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部补充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。</a:t>
            </a:r>
            <a:endParaRPr lang="en-US" altLang="zh-CN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、气分装置泵区青苔问题                                                                                                                                            </a:t>
            </a:r>
            <a:endParaRPr lang="en-US" altLang="zh-CN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典型问题：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气分装置泵区地面青苔已经要求班组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31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日前清理干净</a:t>
            </a:r>
            <a:r>
              <a:rPr lang="zh-CN" altLang="en-US" sz="2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 sz="2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endParaRPr lang="zh-CN" altLang="en-US" sz="2000" dirty="0"/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2192000" cy="552709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94289" y="618355"/>
            <a:ext cx="10803422" cy="1290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其他问题（</a:t>
            </a:r>
            <a:r>
              <a:rPr lang="en-US" altLang="zh-CN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13</a:t>
            </a:r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项，</a:t>
            </a:r>
            <a:r>
              <a:rPr lang="en-US" altLang="zh-CN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23%</a:t>
            </a:r>
            <a:r>
              <a:rPr lang="zh-CN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）</a:t>
            </a:r>
            <a:endParaRPr sz="3200" dirty="0">
              <a:solidFill>
                <a:schemeClr val="bg1"/>
              </a:solidFill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en-US" altLang="zh-CN" sz="2800" dirty="0" smtClean="0">
                <a:solidFill>
                  <a:schemeClr val="bg1"/>
                </a:solidFill>
                <a:latin typeface="+mj-ea"/>
                <a:ea typeface="+mj-ea"/>
              </a:rPr>
              <a:t>                           </a:t>
            </a:r>
            <a:endParaRPr lang="zh-CN" altLang="en-US" sz="3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94289" y="1297600"/>
            <a:ext cx="7197686" cy="133684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文本框 22"/>
          <p:cNvSpPr txBox="1"/>
          <p:nvPr/>
        </p:nvSpPr>
        <p:spPr>
          <a:xfrm>
            <a:off x="694055" y="1490980"/>
            <a:ext cx="11227435" cy="5367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5</a:t>
            </a:r>
            <a:r>
              <a:rPr 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、隐患及登记问题</a:t>
            </a:r>
            <a:endParaRPr lang="zh-CN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      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 本月各班组隐患登记问题共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19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项，全部闭环，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向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HSE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申请隐患奖励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13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项：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其中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项公司级1、K102C三级吸气阀故障；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2、加裂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R102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第四床层冷氢靠近器壁法兰处泄漏。 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  典型问题：班组提交申请数量有所减少，尤其是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四班相比其他班组较少，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要求班组发现隐患后尽快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与专业主管人员对接，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落实隐患整改时间，形成隐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患登记闭环管理要求。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6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、加裂初期雨水沟部分堵塞问题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典型问题：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加裂装置初期雨水沟已经要求班组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31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日前清理，确保水流畅通。</a:t>
            </a:r>
            <a:endParaRPr lang="zh-CN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4" name="图表 3"/>
          <p:cNvGraphicFramePr/>
          <p:nvPr/>
        </p:nvGraphicFramePr>
        <p:xfrm>
          <a:off x="7891780" y="1431290"/>
          <a:ext cx="4197985" cy="461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2" descr="图片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1221105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01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87" y="1"/>
            <a:ext cx="3519488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0"/>
            <a:ext cx="12211050" cy="417195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-19050" y="3952875"/>
            <a:ext cx="12211050" cy="1685926"/>
            <a:chOff x="-19050" y="3952875"/>
            <a:chExt cx="12211050" cy="1685926"/>
          </a:xfrm>
        </p:grpSpPr>
        <p:grpSp>
          <p:nvGrpSpPr>
            <p:cNvPr id="13" name="组合 12"/>
            <p:cNvGrpSpPr/>
            <p:nvPr/>
          </p:nvGrpSpPr>
          <p:grpSpPr>
            <a:xfrm>
              <a:off x="-19050" y="3952875"/>
              <a:ext cx="12211050" cy="971550"/>
              <a:chOff x="-19050" y="3952875"/>
              <a:chExt cx="12211050" cy="971550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-19050" y="4400550"/>
                <a:ext cx="12211050" cy="76200"/>
              </a:xfrm>
              <a:prstGeom prst="rect">
                <a:avLst/>
              </a:prstGeom>
              <a:solidFill>
                <a:srgbClr val="FB91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2" name="组合 11"/>
              <p:cNvGrpSpPr/>
              <p:nvPr/>
            </p:nvGrpSpPr>
            <p:grpSpPr>
              <a:xfrm>
                <a:off x="5600700" y="3952875"/>
                <a:ext cx="971550" cy="971550"/>
                <a:chOff x="5610225" y="3952875"/>
                <a:chExt cx="971550" cy="971550"/>
              </a:xfrm>
            </p:grpSpPr>
            <p:sp>
              <p:nvSpPr>
                <p:cNvPr id="8" name="流程图: 联系 7"/>
                <p:cNvSpPr/>
                <p:nvPr/>
              </p:nvSpPr>
              <p:spPr>
                <a:xfrm>
                  <a:off x="5610225" y="3952875"/>
                  <a:ext cx="971550" cy="971550"/>
                </a:xfrm>
                <a:prstGeom prst="flowChartConnector">
                  <a:avLst/>
                </a:prstGeom>
                <a:solidFill>
                  <a:srgbClr val="FB912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" name="文本框 8"/>
                <p:cNvSpPr txBox="1"/>
                <p:nvPr/>
              </p:nvSpPr>
              <p:spPr>
                <a:xfrm>
                  <a:off x="5747739" y="4065657"/>
                  <a:ext cx="620323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4000" dirty="0" smtClean="0">
                      <a:solidFill>
                        <a:schemeClr val="bg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三</a:t>
                  </a:r>
                  <a:endParaRPr lang="zh-CN" altLang="en-US" sz="4000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</p:grpSp>
        <p:sp>
          <p:nvSpPr>
            <p:cNvPr id="10" name="矩形 9"/>
            <p:cNvSpPr/>
            <p:nvPr/>
          </p:nvSpPr>
          <p:spPr>
            <a:xfrm>
              <a:off x="3386475" y="5540575"/>
              <a:ext cx="5400000" cy="98226"/>
            </a:xfrm>
            <a:prstGeom prst="rect">
              <a:avLst/>
            </a:prstGeom>
            <a:solidFill>
              <a:srgbClr val="FB91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907790" y="4993640"/>
              <a:ext cx="5334000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sz="3600" kern="0" dirty="0" smtClea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+mn-ea"/>
                </a:rPr>
                <a:t>原因分析及管理要求</a:t>
              </a:r>
              <a:endPara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endParaRPr lang="zh-CN" altLang="en-US" sz="2000" dirty="0"/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2192000" cy="552709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209195" y="2782669"/>
            <a:ext cx="10803422" cy="1370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dirty="0" smtClean="0">
                <a:solidFill>
                  <a:schemeClr val="bg1"/>
                </a:solidFill>
                <a:latin typeface="+mj-ea"/>
                <a:ea typeface="+mj-ea"/>
              </a:rPr>
              <a:t>安全经验共享</a:t>
            </a:r>
            <a:endParaRPr lang="en-US" altLang="zh-CN" sz="320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zh-CN" altLang="en-US" sz="3200" dirty="0">
                <a:solidFill>
                  <a:schemeClr val="bg1"/>
                </a:solidFill>
                <a:latin typeface="+mj-ea"/>
                <a:ea typeface="+mj-ea"/>
                <a:hlinkClick r:id="rId2" action="ppaction://hlinkfile"/>
              </a:rPr>
              <a:t>炼油厂换热器爆炸事故</a:t>
            </a:r>
            <a:endParaRPr lang="zh-CN" altLang="en-US" sz="3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321737" y="3429000"/>
            <a:ext cx="7197686" cy="133684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endParaRPr lang="zh-CN" altLang="en-US" sz="2000" dirty="0"/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2192000" cy="552709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94289" y="618355"/>
            <a:ext cx="10803422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dirty="0" smtClean="0">
                <a:solidFill>
                  <a:schemeClr val="bg1"/>
                </a:solidFill>
                <a:latin typeface="+mj-ea"/>
                <a:ea typeface="+mj-ea"/>
              </a:rPr>
              <a:t>                           </a:t>
            </a:r>
            <a:endParaRPr lang="zh-CN" altLang="en-US" sz="3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94055" y="740410"/>
            <a:ext cx="10330815" cy="5367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</a:t>
            </a:r>
            <a:r>
              <a:rPr 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从检查问题类别来看，除去设备本安问题、非本部门问题外，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10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月</a:t>
            </a:r>
            <a:r>
              <a:rPr 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加裂气分装置问题与前三个月相比，各类问题数量下降明显。其中属于班组自主管理存在的问题也有所下降，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班组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HSE</a:t>
            </a:r>
            <a:r>
              <a:rPr 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管理工作已初见雏形，对问题整改主动性也有所提高。</a:t>
            </a:r>
            <a:endParaRPr lang="zh-CN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主要体现在现场面貌的改善，通过这几个月对现场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“</a:t>
            </a:r>
            <a:r>
              <a:rPr 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跑冒滴漏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问题</a:t>
            </a:r>
            <a:r>
              <a:rPr 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不断整改，同时集中对地面青苔进行清理，以及对外操室规格化管理，班组管理意识水平有所提高。但值得注意的是，一些基础工作问题不断出现，像是交接班检查不够细致、检查记录未闭环等，仍需各岗位人员充分发挥岗位职责。具体表现为：</a:t>
            </a:r>
            <a:endParaRPr lang="zh-CN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、交接班检查：班组虽按要求定人对各类安技装备、应急物资等进行交接检查，但检查不够细致、认真，对物品缺失、故障等不能及时发现。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endParaRPr lang="zh-CN" altLang="en-US" sz="2000" dirty="0"/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2192000" cy="552709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94289" y="618355"/>
            <a:ext cx="10803422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dirty="0" smtClean="0">
                <a:solidFill>
                  <a:schemeClr val="bg1"/>
                </a:solidFill>
                <a:latin typeface="+mj-ea"/>
                <a:ea typeface="+mj-ea"/>
              </a:rPr>
              <a:t>                           </a:t>
            </a:r>
            <a:endParaRPr lang="zh-CN" altLang="en-US" sz="3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94055" y="1269365"/>
            <a:ext cx="10330815" cy="4887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、隐患登记：班组能够及时排查当班期间存在的隐患问题，但不能做到隐患闭环管理的要求，对于个别暂时无法整改的隐患没有及时跟进整改进度，还有登记的隐患问题没有全数填写申请表，班组对于申请工作不积极。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3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、其他登记问题：本月检查发现个别班组内操，虽然能够及时对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FGS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系统报警进行确认，但未按照部门要求及时登记。尤其是四班前期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FGS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问题已经被通报考核，仍再次发生。虽是个例，但类似基础工作仍不能松懈。 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4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、风险辨识方面：作为安全管理的核心，风险管控一直是安全管理的重中之重，但是在日常检查过程中发现个别人员风险意识水平仍有待提高，比如个人劳动防护方面、高风险作业等方面一些细节问题未能引起个别监护人员重视。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endParaRPr lang="zh-CN" altLang="en-US" sz="2000" dirty="0"/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2192000" cy="552709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94289" y="618355"/>
            <a:ext cx="10803422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dirty="0" smtClean="0">
                <a:solidFill>
                  <a:schemeClr val="bg1"/>
                </a:solidFill>
                <a:latin typeface="+mj-ea"/>
                <a:ea typeface="+mj-ea"/>
              </a:rPr>
              <a:t>                           </a:t>
            </a:r>
            <a:endParaRPr lang="zh-CN" altLang="en-US" sz="3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94055" y="845820"/>
            <a:ext cx="10330815" cy="5367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</a:t>
            </a:r>
            <a:r>
              <a:rPr 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还需改进和提高的地方：</a:t>
            </a:r>
            <a:endParaRPr lang="zh-CN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、持续提高风险辨识水平，形成岗位管理意识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      避免操作层面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坐、等、靠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思想，将现场风险管控提至班组管理的首要任务，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提高全员风险辨识水平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，形成班组风险自主管控的工作模式。比如由当班班长主持每日接班会议，用头脑风暴法对一天工作进行危险源识别，特别是涉及高风险的作业，形成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风险清单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。其次在具体执行工作时，逐项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确认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风险清单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内容，将具体的管控措施落地执行。最后，由专业管理人员监督检查班组执行情况，对遗漏的部分进行提示，最终由班组进行查漏补缺。从风险辨识到措施落实，管理层面适度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放手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，充分发挥班组管理力量，从而达到提高班组风险管控水平的目的。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30000"/>
              </a:lnSpc>
            </a:pP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endParaRPr lang="zh-CN" altLang="en-US" sz="2000" dirty="0"/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2192000" cy="552709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94289" y="618355"/>
            <a:ext cx="10803422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dirty="0" smtClean="0">
                <a:solidFill>
                  <a:schemeClr val="bg1"/>
                </a:solidFill>
                <a:latin typeface="+mj-ea"/>
                <a:ea typeface="+mj-ea"/>
              </a:rPr>
              <a:t>                           </a:t>
            </a:r>
            <a:endParaRPr lang="zh-CN" altLang="en-US" sz="3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94055" y="1269365"/>
            <a:ext cx="10330815" cy="4407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       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筑牢班组安全管控基础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，加大工作推行力度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       安全工作有效执行是部门平稳运行的前提，任重道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艰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但势在必行。现阶段HSE各项工作在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各专业、各岗位积极配合下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趋向正轨，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通过日周月检工作，充分暴露管理层面、操作层面的短板，有的放矢，不断纠偏、完善部门安全管理思路。但做好安全管理工作仍是部门、公司乃至整个行业的重点、难点。作为安全管理从业人员，为了能够坚守安全管理的底线，只有切实筑牢安全管控的基础，才能更好的服务生产，为公司创效。而这个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基础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则在于各班组、在于各岗位，因此班组基础工作仍是目前、往后部门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HSE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工作的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重中之重，所以提出以下几点希望：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endParaRPr lang="zh-CN" altLang="en-US" sz="2000" dirty="0"/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2192000" cy="552709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94289" y="618355"/>
            <a:ext cx="10803422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dirty="0" smtClean="0">
                <a:solidFill>
                  <a:schemeClr val="bg1"/>
                </a:solidFill>
                <a:latin typeface="+mj-ea"/>
                <a:ea typeface="+mj-ea"/>
              </a:rPr>
              <a:t>                           </a:t>
            </a:r>
            <a:endParaRPr lang="zh-CN" altLang="en-US" sz="3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94055" y="1269365"/>
            <a:ext cx="10330815" cy="4407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     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）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沟通：在安排执行工作前，管理层面与操作层面应充分进行横纵向有效沟通，分解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工作风险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，从不同岗位角度出发，落实管控措施将风险降到最低。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     （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）配合：工作中通过各专业与各岗位的积极配合，可以有效的分解工作压力，更好的帮助班组、专业完成工作任务。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     （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）学习：不论是操作层面还是管理层面，相互学习不同岗位、专业的工作内容，提高业务水平，才能更有质量的完成各类工作。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     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）理解：通过沟通、配合、学习，才能相互理解各岗位、各专业工作的难点，使工作安排执行更具计划性、准确性。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35497"/>
            <a:ext cx="12192000" cy="6858000"/>
          </a:xfrm>
          <a:prstGeom prst="rect">
            <a:avLst/>
          </a:prstGeom>
          <a:solidFill>
            <a:srgbClr val="28283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-44773"/>
            <a:ext cx="12192000" cy="649047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0" y="3700885"/>
            <a:ext cx="12192000" cy="1882579"/>
            <a:chOff x="0" y="3719935"/>
            <a:chExt cx="12192000" cy="1882579"/>
          </a:xfrm>
        </p:grpSpPr>
        <p:sp>
          <p:nvSpPr>
            <p:cNvPr id="6" name="矩形 5"/>
            <p:cNvSpPr/>
            <p:nvPr/>
          </p:nvSpPr>
          <p:spPr>
            <a:xfrm>
              <a:off x="0" y="3719935"/>
              <a:ext cx="12192000" cy="1882579"/>
            </a:xfrm>
            <a:prstGeom prst="rect">
              <a:avLst/>
            </a:prstGeom>
            <a:solidFill>
              <a:srgbClr val="FB91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679404" y="4153392"/>
              <a:ext cx="551259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dirty="0">
                  <a:solidFill>
                    <a:schemeClr val="bg1"/>
                  </a:solidFill>
                  <a:latin typeface="Arial Rounded MT Bold" panose="020F0704030504030204" pitchFamily="34" charset="0"/>
                  <a:ea typeface="微软雅黑" panose="020B0503020204020204" pitchFamily="34" charset="-122"/>
                </a:rPr>
                <a:t>Thank you all</a:t>
              </a:r>
              <a:endParaRPr lang="zh-CN" altLang="en-US" sz="6000" dirty="0">
                <a:solidFill>
                  <a:schemeClr val="bg1"/>
                </a:solidFill>
                <a:latin typeface="Arial Rounded MT Bold" panose="020F070403050403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974556" y="1843314"/>
            <a:ext cx="4424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</a:t>
            </a:r>
            <a:r>
              <a:rPr lang="zh-CN" altLang="en-US" sz="6000" dirty="0" smtClean="0">
                <a:solidFill>
                  <a:srgbClr val="FB91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大家</a:t>
            </a:r>
            <a:endParaRPr lang="zh-CN" altLang="en-US" sz="6000" dirty="0">
              <a:solidFill>
                <a:srgbClr val="FB912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2192000" cy="552709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2495549" y="895350"/>
            <a:ext cx="7200901" cy="5716475"/>
            <a:chOff x="2495549" y="895350"/>
            <a:chExt cx="7200901" cy="5716475"/>
          </a:xfrm>
        </p:grpSpPr>
        <p:grpSp>
          <p:nvGrpSpPr>
            <p:cNvPr id="12" name="组合 11"/>
            <p:cNvGrpSpPr/>
            <p:nvPr/>
          </p:nvGrpSpPr>
          <p:grpSpPr>
            <a:xfrm>
              <a:off x="2495549" y="3455536"/>
              <a:ext cx="7200901" cy="1205143"/>
              <a:chOff x="2495549" y="3417436"/>
              <a:chExt cx="7200901" cy="1205143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2495549" y="3417436"/>
                <a:ext cx="7200901" cy="1205143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3251684" y="3493709"/>
                <a:ext cx="5688632" cy="957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lnSpc>
                    <a:spcPct val="130000"/>
                  </a:lnSpc>
                  <a:defRPr sz="54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  <a:cs typeface="Calibri" panose="020F0502020204030204" pitchFamily="34" charset="0"/>
                  </a:defRPr>
                </a:lvl1pPr>
              </a:lstStyle>
              <a:p>
                <a:pPr algn="ctr">
                  <a:defRPr/>
                </a:pPr>
                <a:r>
                  <a:rPr lang="zh-CN" altLang="en-US" sz="4800" kern="0" dirty="0" smtClean="0">
                    <a:solidFill>
                      <a:srgbClr val="FB912B"/>
                    </a:solidFill>
                    <a:effectLst>
                      <a:innerShdw blurRad="114300">
                        <a:prstClr val="black"/>
                      </a:innerShdw>
                    </a:effectLst>
                  </a:rPr>
                  <a:t>目录</a:t>
                </a:r>
                <a:endParaRPr lang="zh-CN" altLang="en-US" sz="3600" kern="0" dirty="0">
                  <a:solidFill>
                    <a:srgbClr val="FB912B"/>
                  </a:solidFill>
                  <a:effectLst>
                    <a:innerShdw blurRad="114300">
                      <a:prstClr val="black"/>
                    </a:innerShdw>
                  </a:effectLst>
                </a:endParaRPr>
              </a:p>
            </p:txBody>
          </p:sp>
        </p:grpSp>
        <p:grpSp>
          <p:nvGrpSpPr>
            <p:cNvPr id="2" name="组合 1"/>
            <p:cNvGrpSpPr/>
            <p:nvPr/>
          </p:nvGrpSpPr>
          <p:grpSpPr>
            <a:xfrm>
              <a:off x="2508437" y="895350"/>
              <a:ext cx="3024505" cy="3024336"/>
              <a:chOff x="2783976" y="188640"/>
              <a:chExt cx="3024505" cy="3024336"/>
            </a:xfrm>
          </p:grpSpPr>
          <p:sp>
            <p:nvSpPr>
              <p:cNvPr id="21" name="椭圆 4"/>
              <p:cNvSpPr/>
              <p:nvPr/>
            </p:nvSpPr>
            <p:spPr>
              <a:xfrm>
                <a:off x="2783976" y="188640"/>
                <a:ext cx="2723269" cy="3024336"/>
              </a:xfrm>
              <a:custGeom>
                <a:avLst/>
                <a:gdLst/>
                <a:ahLst/>
                <a:cxnLst/>
                <a:rect l="l" t="t" r="r" b="b"/>
                <a:pathLst>
                  <a:path w="2723269" h="3024336">
                    <a:moveTo>
                      <a:pt x="1332148" y="0"/>
                    </a:moveTo>
                    <a:cubicBezTo>
                      <a:pt x="2067873" y="0"/>
                      <a:pt x="2664296" y="596423"/>
                      <a:pt x="2664296" y="1332148"/>
                    </a:cubicBezTo>
                    <a:cubicBezTo>
                      <a:pt x="2664296" y="1648885"/>
                      <a:pt x="2553756" y="1939803"/>
                      <a:pt x="2368675" y="2168048"/>
                    </a:cubicBezTo>
                    <a:cubicBezTo>
                      <a:pt x="2570406" y="2203753"/>
                      <a:pt x="2723269" y="2380169"/>
                      <a:pt x="2723269" y="2592288"/>
                    </a:cubicBezTo>
                    <a:cubicBezTo>
                      <a:pt x="2723269" y="2830902"/>
                      <a:pt x="2529835" y="3024336"/>
                      <a:pt x="2291221" y="3024336"/>
                    </a:cubicBezTo>
                    <a:cubicBezTo>
                      <a:pt x="2052607" y="3024336"/>
                      <a:pt x="1859173" y="2830902"/>
                      <a:pt x="1859173" y="2592288"/>
                    </a:cubicBezTo>
                    <a:lnTo>
                      <a:pt x="1863069" y="2553641"/>
                    </a:lnTo>
                    <a:cubicBezTo>
                      <a:pt x="1700578" y="2625019"/>
                      <a:pt x="1520950" y="2664296"/>
                      <a:pt x="1332148" y="2664296"/>
                    </a:cubicBezTo>
                    <a:cubicBezTo>
                      <a:pt x="596423" y="2664296"/>
                      <a:pt x="0" y="2067873"/>
                      <a:pt x="0" y="1332148"/>
                    </a:cubicBezTo>
                    <a:cubicBezTo>
                      <a:pt x="0" y="596423"/>
                      <a:pt x="596423" y="0"/>
                      <a:pt x="1332148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406400" dist="215900" dir="5400000" algn="t" rotWithShape="0">
                  <a:prstClr val="black">
                    <a:alpha val="28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2978663" y="360420"/>
                <a:ext cx="2232248" cy="2232248"/>
              </a:xfrm>
              <a:prstGeom prst="ellipse">
                <a:avLst/>
              </a:prstGeom>
              <a:solidFill>
                <a:srgbClr val="FB912B"/>
              </a:solidFill>
              <a:ln w="25400" cap="flat" cmpd="sng" algn="ctr">
                <a:noFill/>
                <a:prstDash val="solid"/>
              </a:ln>
              <a:effectLst>
                <a:outerShdw blurRad="165100" dist="63500" dir="2700000" algn="tl" rotWithShape="0">
                  <a:prstClr val="black">
                    <a:alpha val="6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566821" y="2315125"/>
                <a:ext cx="963821" cy="827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4000" b="1" dirty="0">
                    <a:solidFill>
                      <a:srgbClr val="FB912B"/>
                    </a:solidFill>
                    <a:latin typeface="Candara" panose="020E050203030302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01</a:t>
                </a:r>
                <a:endParaRPr lang="en-US" altLang="zh-CN" sz="4400" b="1" dirty="0">
                  <a:solidFill>
                    <a:srgbClr val="FB912B"/>
                  </a:solidFill>
                  <a:latin typeface="Candara" panose="020E0502030303020204" pitchFamily="34" charset="0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3227206" y="1250995"/>
                <a:ext cx="2581275" cy="450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  <a:defRPr/>
                </a:pPr>
                <a:r>
                  <a:rPr lang="zh-CN" kern="0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总体情况说明</a:t>
                </a:r>
                <a:endParaRPr lang="zh-CN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" name="组合 2"/>
            <p:cNvGrpSpPr/>
            <p:nvPr/>
          </p:nvGrpSpPr>
          <p:grpSpPr>
            <a:xfrm>
              <a:off x="6987352" y="1373498"/>
              <a:ext cx="2683058" cy="2339839"/>
              <a:chOff x="6653303" y="666788"/>
              <a:chExt cx="2683058" cy="2339839"/>
            </a:xfrm>
          </p:grpSpPr>
          <p:sp>
            <p:nvSpPr>
              <p:cNvPr id="23" name="椭圆 4"/>
              <p:cNvSpPr/>
              <p:nvPr/>
            </p:nvSpPr>
            <p:spPr>
              <a:xfrm rot="5400000">
                <a:off x="6868565" y="537521"/>
                <a:ext cx="2338529" cy="2597062"/>
              </a:xfrm>
              <a:custGeom>
                <a:avLst/>
                <a:gdLst/>
                <a:ahLst/>
                <a:cxnLst/>
                <a:rect l="l" t="t" r="r" b="b"/>
                <a:pathLst>
                  <a:path w="2723269" h="3024336">
                    <a:moveTo>
                      <a:pt x="1332148" y="0"/>
                    </a:moveTo>
                    <a:cubicBezTo>
                      <a:pt x="2067873" y="0"/>
                      <a:pt x="2664296" y="596423"/>
                      <a:pt x="2664296" y="1332148"/>
                    </a:cubicBezTo>
                    <a:cubicBezTo>
                      <a:pt x="2664296" y="1648885"/>
                      <a:pt x="2553756" y="1939803"/>
                      <a:pt x="2368675" y="2168048"/>
                    </a:cubicBezTo>
                    <a:cubicBezTo>
                      <a:pt x="2570406" y="2203753"/>
                      <a:pt x="2723269" y="2380169"/>
                      <a:pt x="2723269" y="2592288"/>
                    </a:cubicBezTo>
                    <a:cubicBezTo>
                      <a:pt x="2723269" y="2830902"/>
                      <a:pt x="2529835" y="3024336"/>
                      <a:pt x="2291221" y="3024336"/>
                    </a:cubicBezTo>
                    <a:cubicBezTo>
                      <a:pt x="2052607" y="3024336"/>
                      <a:pt x="1859173" y="2830902"/>
                      <a:pt x="1859173" y="2592288"/>
                    </a:cubicBezTo>
                    <a:lnTo>
                      <a:pt x="1863069" y="2553641"/>
                    </a:lnTo>
                    <a:cubicBezTo>
                      <a:pt x="1700578" y="2625019"/>
                      <a:pt x="1520950" y="2664296"/>
                      <a:pt x="1332148" y="2664296"/>
                    </a:cubicBezTo>
                    <a:cubicBezTo>
                      <a:pt x="596423" y="2664296"/>
                      <a:pt x="0" y="2067873"/>
                      <a:pt x="0" y="1332148"/>
                    </a:cubicBezTo>
                    <a:cubicBezTo>
                      <a:pt x="0" y="596423"/>
                      <a:pt x="596423" y="0"/>
                      <a:pt x="1332148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406400" dist="215900" dir="5400000" algn="t" rotWithShape="0">
                  <a:prstClr val="black">
                    <a:alpha val="28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 rot="5400000">
                <a:off x="7271970" y="826955"/>
                <a:ext cx="1916879" cy="1916879"/>
              </a:xfrm>
              <a:prstGeom prst="ellipse">
                <a:avLst/>
              </a:prstGeom>
              <a:solidFill>
                <a:srgbClr val="FB912B"/>
              </a:solidFill>
              <a:ln w="25400" cap="flat" cmpd="sng" algn="ctr">
                <a:noFill/>
                <a:prstDash val="solid"/>
              </a:ln>
              <a:effectLst>
                <a:outerShdw blurRad="139700" dist="50800" dir="8100000" algn="tr" rotWithShape="0">
                  <a:prstClr val="black">
                    <a:alpha val="58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653303" y="2178708"/>
                <a:ext cx="963821" cy="827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4000" b="1" dirty="0">
                    <a:solidFill>
                      <a:srgbClr val="FB912B"/>
                    </a:solidFill>
                    <a:latin typeface="Candara" panose="020E050203030302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02</a:t>
                </a:r>
                <a:endParaRPr lang="en-US" altLang="zh-CN" sz="4400" b="1" dirty="0">
                  <a:solidFill>
                    <a:srgbClr val="FB912B"/>
                  </a:solidFill>
                  <a:latin typeface="Candara" panose="020E0502030303020204" pitchFamily="34" charset="0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271793" y="1611033"/>
                <a:ext cx="2064385" cy="450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  <a:defRPr/>
                </a:pPr>
                <a:r>
                  <a:rPr lang="zh-CN" kern="0" dirty="0" smtClean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问题分类</a:t>
                </a:r>
                <a:endParaRPr lang="zh-CN" kern="0" dirty="0" smtClea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2506995" y="3939283"/>
              <a:ext cx="2323805" cy="2070321"/>
              <a:chOff x="3188926" y="3943759"/>
              <a:chExt cx="2323805" cy="2070321"/>
            </a:xfrm>
          </p:grpSpPr>
          <p:sp>
            <p:nvSpPr>
              <p:cNvPr id="27" name="椭圆 4"/>
              <p:cNvSpPr/>
              <p:nvPr/>
            </p:nvSpPr>
            <p:spPr>
              <a:xfrm rot="5400000" flipH="1" flipV="1">
                <a:off x="3295998" y="3970000"/>
                <a:ext cx="1937008" cy="2151152"/>
              </a:xfrm>
              <a:custGeom>
                <a:avLst/>
                <a:gdLst/>
                <a:ahLst/>
                <a:cxnLst/>
                <a:rect l="l" t="t" r="r" b="b"/>
                <a:pathLst>
                  <a:path w="2723269" h="3024336">
                    <a:moveTo>
                      <a:pt x="1332148" y="0"/>
                    </a:moveTo>
                    <a:cubicBezTo>
                      <a:pt x="2067873" y="0"/>
                      <a:pt x="2664296" y="596423"/>
                      <a:pt x="2664296" y="1332148"/>
                    </a:cubicBezTo>
                    <a:cubicBezTo>
                      <a:pt x="2664296" y="1648885"/>
                      <a:pt x="2553756" y="1939803"/>
                      <a:pt x="2368675" y="2168048"/>
                    </a:cubicBezTo>
                    <a:cubicBezTo>
                      <a:pt x="2570406" y="2203753"/>
                      <a:pt x="2723269" y="2380169"/>
                      <a:pt x="2723269" y="2592288"/>
                    </a:cubicBezTo>
                    <a:cubicBezTo>
                      <a:pt x="2723269" y="2830902"/>
                      <a:pt x="2529835" y="3024336"/>
                      <a:pt x="2291221" y="3024336"/>
                    </a:cubicBezTo>
                    <a:cubicBezTo>
                      <a:pt x="2052607" y="3024336"/>
                      <a:pt x="1859173" y="2830902"/>
                      <a:pt x="1859173" y="2592288"/>
                    </a:cubicBezTo>
                    <a:lnTo>
                      <a:pt x="1863069" y="2553641"/>
                    </a:lnTo>
                    <a:cubicBezTo>
                      <a:pt x="1700578" y="2625019"/>
                      <a:pt x="1520950" y="2664296"/>
                      <a:pt x="1332148" y="2664296"/>
                    </a:cubicBezTo>
                    <a:cubicBezTo>
                      <a:pt x="596423" y="2664296"/>
                      <a:pt x="0" y="2067873"/>
                      <a:pt x="0" y="1332148"/>
                    </a:cubicBezTo>
                    <a:cubicBezTo>
                      <a:pt x="0" y="596423"/>
                      <a:pt x="596423" y="0"/>
                      <a:pt x="1332148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71500" dist="152400" dir="13500000" algn="br" rotWithShape="0">
                  <a:prstClr val="black">
                    <a:alpha val="41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 rot="5400000" flipH="1" flipV="1">
                <a:off x="3363124" y="4293660"/>
                <a:ext cx="1587754" cy="1587755"/>
              </a:xfrm>
              <a:prstGeom prst="ellipse">
                <a:avLst/>
              </a:prstGeom>
              <a:solidFill>
                <a:srgbClr val="FB912B"/>
              </a:solidFill>
              <a:ln w="25400" cap="flat" cmpd="sng" algn="ctr">
                <a:noFill/>
                <a:prstDash val="solid"/>
              </a:ln>
              <a:effectLst>
                <a:outerShdw blurRad="139700" dist="50800" dir="18900000" algn="bl" rotWithShape="0">
                  <a:prstClr val="black">
                    <a:alpha val="46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4548910" y="3943759"/>
                <a:ext cx="963821" cy="680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3200" b="1" dirty="0">
                    <a:solidFill>
                      <a:srgbClr val="FB912B"/>
                    </a:solidFill>
                    <a:latin typeface="Candara" panose="020E050203030302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04</a:t>
                </a:r>
                <a:endParaRPr lang="en-US" altLang="zh-CN" sz="3600" b="1" dirty="0">
                  <a:solidFill>
                    <a:srgbClr val="FB912B"/>
                  </a:solidFill>
                  <a:latin typeface="Candara" panose="020E0502030303020204" pitchFamily="34" charset="0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188926" y="4820059"/>
                <a:ext cx="1985010" cy="450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  <a:defRPr/>
                </a:pPr>
                <a:r>
                  <a:rPr lang="zh-CN" kern="0" dirty="0" smtClean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  <a:sym typeface="+mn-ea"/>
                  </a:rPr>
                  <a:t>管控措施</a:t>
                </a:r>
                <a:endParaRPr lang="zh-CN" kern="0" dirty="0" smtClea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+mn-ea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7265418" y="3958435"/>
              <a:ext cx="2415159" cy="2653390"/>
              <a:chOff x="6215636" y="3962911"/>
              <a:chExt cx="2415159" cy="2653390"/>
            </a:xfrm>
          </p:grpSpPr>
          <p:sp>
            <p:nvSpPr>
              <p:cNvPr id="25" name="椭圆 4"/>
              <p:cNvSpPr/>
              <p:nvPr/>
            </p:nvSpPr>
            <p:spPr>
              <a:xfrm flipH="1" flipV="1">
                <a:off x="6375106" y="4111238"/>
                <a:ext cx="2255689" cy="2505063"/>
              </a:xfrm>
              <a:custGeom>
                <a:avLst/>
                <a:gdLst/>
                <a:ahLst/>
                <a:cxnLst/>
                <a:rect l="l" t="t" r="r" b="b"/>
                <a:pathLst>
                  <a:path w="2723269" h="3024336">
                    <a:moveTo>
                      <a:pt x="1332148" y="0"/>
                    </a:moveTo>
                    <a:cubicBezTo>
                      <a:pt x="2067873" y="0"/>
                      <a:pt x="2664296" y="596423"/>
                      <a:pt x="2664296" y="1332148"/>
                    </a:cubicBezTo>
                    <a:cubicBezTo>
                      <a:pt x="2664296" y="1648885"/>
                      <a:pt x="2553756" y="1939803"/>
                      <a:pt x="2368675" y="2168048"/>
                    </a:cubicBezTo>
                    <a:cubicBezTo>
                      <a:pt x="2570406" y="2203753"/>
                      <a:pt x="2723269" y="2380169"/>
                      <a:pt x="2723269" y="2592288"/>
                    </a:cubicBezTo>
                    <a:cubicBezTo>
                      <a:pt x="2723269" y="2830902"/>
                      <a:pt x="2529835" y="3024336"/>
                      <a:pt x="2291221" y="3024336"/>
                    </a:cubicBezTo>
                    <a:cubicBezTo>
                      <a:pt x="2052607" y="3024336"/>
                      <a:pt x="1859173" y="2830902"/>
                      <a:pt x="1859173" y="2592288"/>
                    </a:cubicBezTo>
                    <a:lnTo>
                      <a:pt x="1863069" y="2553641"/>
                    </a:lnTo>
                    <a:cubicBezTo>
                      <a:pt x="1700578" y="2625019"/>
                      <a:pt x="1520950" y="2664296"/>
                      <a:pt x="1332148" y="2664296"/>
                    </a:cubicBezTo>
                    <a:cubicBezTo>
                      <a:pt x="596423" y="2664296"/>
                      <a:pt x="0" y="2067873"/>
                      <a:pt x="0" y="1332148"/>
                    </a:cubicBezTo>
                    <a:cubicBezTo>
                      <a:pt x="0" y="596423"/>
                      <a:pt x="596423" y="0"/>
                      <a:pt x="1332148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71500" dist="152400" dir="13500000" algn="br" rotWithShape="0">
                  <a:prstClr val="black">
                    <a:alpha val="41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 flipH="1" flipV="1">
                <a:off x="6612811" y="4625040"/>
                <a:ext cx="1848976" cy="1848975"/>
              </a:xfrm>
              <a:prstGeom prst="ellipse">
                <a:avLst/>
              </a:prstGeom>
              <a:solidFill>
                <a:srgbClr val="FB912B"/>
              </a:solidFill>
              <a:ln w="25400" cap="flat" cmpd="sng" algn="ctr">
                <a:noFill/>
                <a:prstDash val="solid"/>
              </a:ln>
              <a:effectLst>
                <a:outerShdw blurRad="139700" dist="63500" dir="13500000" algn="br" rotWithShape="0">
                  <a:prstClr val="black">
                    <a:alpha val="49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6215636" y="3962911"/>
                <a:ext cx="963821" cy="754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3600" b="1" dirty="0">
                    <a:solidFill>
                      <a:srgbClr val="FB912B"/>
                    </a:solidFill>
                    <a:latin typeface="Candara" panose="020E050203030302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03</a:t>
                </a:r>
                <a:endParaRPr lang="en-US" altLang="zh-CN" sz="4000" b="1" dirty="0">
                  <a:solidFill>
                    <a:srgbClr val="FB912B"/>
                  </a:solidFill>
                  <a:latin typeface="Candara" panose="020E0502030303020204" pitchFamily="34" charset="0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778604" y="5270897"/>
                <a:ext cx="1620261" cy="450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  <a:defRPr/>
                </a:pPr>
                <a:r>
                  <a:rPr lang="zh-CN" kern="0" dirty="0" smtClean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  <a:sym typeface="+mn-ea"/>
                  </a:rPr>
                  <a:t>原因分析</a:t>
                </a:r>
                <a:endParaRPr lang="zh-CN" kern="0" dirty="0" smtClea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+mn-ea"/>
                </a:endParaRPr>
              </a:p>
            </p:txBody>
          </p:sp>
        </p:grp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2" descr="图片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1221105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01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87" y="1"/>
            <a:ext cx="3519488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65" b="17204"/>
          <a:stretch>
            <a:fillRect/>
          </a:stretch>
        </p:blipFill>
        <p:spPr>
          <a:xfrm>
            <a:off x="-9525" y="0"/>
            <a:ext cx="12211050" cy="417195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-19050" y="3952875"/>
            <a:ext cx="12211050" cy="2170430"/>
            <a:chOff x="-19050" y="3952875"/>
            <a:chExt cx="12211050" cy="2170430"/>
          </a:xfrm>
        </p:grpSpPr>
        <p:grpSp>
          <p:nvGrpSpPr>
            <p:cNvPr id="13" name="组合 12"/>
            <p:cNvGrpSpPr/>
            <p:nvPr/>
          </p:nvGrpSpPr>
          <p:grpSpPr>
            <a:xfrm>
              <a:off x="-19050" y="3952875"/>
              <a:ext cx="12211050" cy="971550"/>
              <a:chOff x="-19050" y="3952875"/>
              <a:chExt cx="12211050" cy="971550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-19050" y="4400550"/>
                <a:ext cx="12211050" cy="76200"/>
              </a:xfrm>
              <a:prstGeom prst="rect">
                <a:avLst/>
              </a:prstGeom>
              <a:solidFill>
                <a:srgbClr val="FB91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2" name="组合 11"/>
              <p:cNvGrpSpPr/>
              <p:nvPr/>
            </p:nvGrpSpPr>
            <p:grpSpPr>
              <a:xfrm>
                <a:off x="5600700" y="3952875"/>
                <a:ext cx="971550" cy="971550"/>
                <a:chOff x="5610225" y="3952875"/>
                <a:chExt cx="971550" cy="971550"/>
              </a:xfrm>
            </p:grpSpPr>
            <p:sp>
              <p:nvSpPr>
                <p:cNvPr id="8" name="流程图: 联系 7"/>
                <p:cNvSpPr/>
                <p:nvPr/>
              </p:nvSpPr>
              <p:spPr>
                <a:xfrm>
                  <a:off x="5610225" y="3952875"/>
                  <a:ext cx="971550" cy="971550"/>
                </a:xfrm>
                <a:prstGeom prst="flowChartConnector">
                  <a:avLst/>
                </a:prstGeom>
                <a:solidFill>
                  <a:srgbClr val="FB912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" name="文本框 8"/>
                <p:cNvSpPr txBox="1"/>
                <p:nvPr/>
              </p:nvSpPr>
              <p:spPr>
                <a:xfrm>
                  <a:off x="5747739" y="4065657"/>
                  <a:ext cx="620323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4000" dirty="0" smtClean="0">
                      <a:solidFill>
                        <a:schemeClr val="bg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一</a:t>
                  </a:r>
                  <a:endParaRPr lang="zh-CN" altLang="en-US" sz="4000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</p:grpSp>
        <p:sp>
          <p:nvSpPr>
            <p:cNvPr id="10" name="矩形 9"/>
            <p:cNvSpPr/>
            <p:nvPr/>
          </p:nvSpPr>
          <p:spPr>
            <a:xfrm>
              <a:off x="3386475" y="5540575"/>
              <a:ext cx="5400000" cy="98226"/>
            </a:xfrm>
            <a:prstGeom prst="rect">
              <a:avLst/>
            </a:prstGeom>
            <a:solidFill>
              <a:srgbClr val="FB91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083435" y="4924425"/>
              <a:ext cx="7684770" cy="1198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</a:t>
              </a:r>
              <a:r>
                <a:rPr lang="zh-CN" sz="3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日周月检问题总体情况说明</a:t>
              </a:r>
              <a:endParaRPr lang="zh-CN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endParaRPr lang="zh-CN" altLang="en-US" sz="2000" dirty="0"/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2192000" cy="552709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35539" y="605655"/>
            <a:ext cx="10803422" cy="6252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4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       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自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10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月1日至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10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月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28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日，加裂气分安全专业日、周、月检共检查出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39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项问题。按问题性质共分为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11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类：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 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 环保类问题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11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项；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        本质安全问题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项；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 高风险作业类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项：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 消防类问题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项；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 隐患登记类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项；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 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规格化问题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8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项；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 </a:t>
            </a:r>
            <a:r>
              <a:rPr lang="zh-CN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安技装备类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项；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        隐患类问题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项；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 劳动防护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类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项；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 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FGS/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监控类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项；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        违章指挥类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项。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      </a:t>
            </a:r>
            <a:endParaRPr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aphicFrame>
        <p:nvGraphicFramePr>
          <p:cNvPr id="5" name="图表 4"/>
          <p:cNvGraphicFramePr/>
          <p:nvPr/>
        </p:nvGraphicFramePr>
        <p:xfrm>
          <a:off x="3742055" y="1572260"/>
          <a:ext cx="8736965" cy="5015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4" name="图表 3"/>
          <p:cNvGraphicFramePr/>
          <p:nvPr/>
        </p:nvGraphicFramePr>
        <p:xfrm>
          <a:off x="3352800" y="1672590"/>
          <a:ext cx="8655050" cy="5021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endParaRPr lang="zh-CN" altLang="en-US" sz="2000" dirty="0"/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2192000" cy="552709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898640" y="730885"/>
            <a:ext cx="5034280" cy="6326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4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       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</a:t>
            </a:r>
            <a:r>
              <a:rPr 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从检查数量来看，自开展日周月检工作以来，共查出问题总数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328</a:t>
            </a:r>
            <a:r>
              <a:rPr 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项，其中6月98项、7月71项、8月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63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项、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9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月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57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项、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10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月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39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项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。各月问题数逐月减少。日周月检工作已见成效。</a:t>
            </a:r>
            <a:endParaRPr lang="zh-CN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从检查问题类别来看，本月因开展废物分类专项检查、地面青苔专项整改，环保类问题总数有所下降，另因为加裂消缺停开工，规格化问题总数明显上升，主要集中在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F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枪、胶管定位摆放和废弃保温清理，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10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月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15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日前已经整改完成。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   </a:t>
            </a:r>
            <a:endParaRPr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aphicFrame>
        <p:nvGraphicFramePr>
          <p:cNvPr id="3" name="图表 2"/>
          <p:cNvGraphicFramePr/>
          <p:nvPr/>
        </p:nvGraphicFramePr>
        <p:xfrm>
          <a:off x="34290" y="730885"/>
          <a:ext cx="6663055" cy="6127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endParaRPr lang="zh-CN" altLang="en-US" sz="2000" dirty="0"/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2192000" cy="552709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4524" y="703445"/>
            <a:ext cx="10803422" cy="51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4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       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按</a:t>
            </a:r>
            <a:r>
              <a:rPr 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班组分布情况划分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：</a:t>
            </a:r>
            <a:endParaRPr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</a:t>
            </a:r>
            <a:r>
              <a:rPr lang="zh-CN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加裂一班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项，考核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项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 </a:t>
            </a:r>
            <a:r>
              <a:rPr lang="zh-CN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加裂二班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项，考核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项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 </a:t>
            </a:r>
            <a:r>
              <a:rPr lang="zh-CN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加裂三班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4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项；考核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项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 </a:t>
            </a:r>
            <a:r>
              <a:rPr lang="zh-CN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加裂四班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10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项：考核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7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项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 其他问题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13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项；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 </a:t>
            </a:r>
            <a:r>
              <a:rPr lang="zh-CN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各班组共性问题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15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项。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四班问题和考核项相对较多，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主要集中在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FGS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系统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 报警后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未做记录，当月安全应急演练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未提前准备。共性问题主要是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加裂消缺造成规格化问题多。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endParaRPr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aphicFrame>
        <p:nvGraphicFramePr>
          <p:cNvPr id="3" name="图表 2"/>
          <p:cNvGraphicFramePr/>
          <p:nvPr/>
        </p:nvGraphicFramePr>
        <p:xfrm>
          <a:off x="4399915" y="703580"/>
          <a:ext cx="7608570" cy="6058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endParaRPr lang="zh-CN" altLang="en-US" sz="2000" dirty="0"/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2192000" cy="552709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94924" y="5191625"/>
            <a:ext cx="10803422" cy="105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4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       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</a:t>
            </a:r>
            <a:r>
              <a:rPr 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综合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4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个月检查情况来看，各班问题总数整体呈下降趋势，但本月四班问题数量略有抬头。    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endParaRPr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aphicFrame>
        <p:nvGraphicFramePr>
          <p:cNvPr id="4" name="图表 3"/>
          <p:cNvGraphicFramePr/>
          <p:nvPr/>
        </p:nvGraphicFramePr>
        <p:xfrm>
          <a:off x="1345565" y="695960"/>
          <a:ext cx="9077960" cy="4605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endParaRPr lang="zh-CN" altLang="en-US" sz="2000" dirty="0"/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2192000" cy="552709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94289" y="618355"/>
            <a:ext cx="10803422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sz="3200" dirty="0">
                <a:solidFill>
                  <a:schemeClr val="bg1"/>
                </a:solidFill>
                <a:latin typeface="+mj-ea"/>
                <a:ea typeface="+mj-ea"/>
              </a:rPr>
              <a:t>问题整改情况</a:t>
            </a:r>
            <a:r>
              <a:rPr lang="en-US" altLang="zh-CN" sz="2800" dirty="0" smtClean="0">
                <a:solidFill>
                  <a:schemeClr val="bg1"/>
                </a:solidFill>
                <a:latin typeface="+mj-ea"/>
                <a:ea typeface="+mj-ea"/>
              </a:rPr>
              <a:t>                           </a:t>
            </a:r>
            <a:endParaRPr lang="zh-CN" altLang="en-US" sz="3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94289" y="1297600"/>
            <a:ext cx="7197686" cy="133684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文本框 22"/>
          <p:cNvSpPr txBox="1"/>
          <p:nvPr/>
        </p:nvSpPr>
        <p:spPr>
          <a:xfrm>
            <a:off x="1019175" y="2780030"/>
            <a:ext cx="10153015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本月检查问题除设备本质安全环保类问题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项</a:t>
            </a:r>
            <a:r>
              <a:rPr 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未整改外，其余已全部整改。</a:t>
            </a:r>
            <a:endParaRPr lang="zh-CN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hlinkClick r:id="rId2" action="ppaction://hlinkfile"/>
              </a:rPr>
              <a:t>10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hlinkClick r:id="rId2" action="ppaction://hlinkfile"/>
              </a:rPr>
              <a:t>月加裂气分装置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hlinkClick r:id="rId2" action="ppaction://hlinkfile"/>
              </a:rPr>
              <a:t>HSE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hlinkClick r:id="rId2" action="ppaction://hlinkfile"/>
              </a:rPr>
              <a:t>专业日周月检问题清单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000120140530A99PPBG">
  <a:themeElements>
    <a:clrScheme name="自定义 435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5B9BCF"/>
      </a:accent1>
      <a:accent2>
        <a:srgbClr val="00B0F0"/>
      </a:accent2>
      <a:accent3>
        <a:srgbClr val="8A76E0"/>
      </a:accent3>
      <a:accent4>
        <a:srgbClr val="9439AD"/>
      </a:accent4>
      <a:accent5>
        <a:srgbClr val="A2CE47"/>
      </a:accent5>
      <a:accent6>
        <a:srgbClr val="F3731E"/>
      </a:accent6>
      <a:hlink>
        <a:srgbClr val="00B0F0"/>
      </a:hlink>
      <a:folHlink>
        <a:srgbClr val="AFB2B4"/>
      </a:folHlink>
    </a:clrScheme>
    <a:fontScheme name="KSO主题5">
      <a:majorFont>
        <a:latin typeface="Broadway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5214</Words>
  <Application>WPS 演示</Application>
  <PresentationFormat>宽屏</PresentationFormat>
  <Paragraphs>197</Paragraphs>
  <Slides>25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9" baseType="lpstr">
      <vt:lpstr>Arial</vt:lpstr>
      <vt:lpstr>宋体</vt:lpstr>
      <vt:lpstr>Wingdings</vt:lpstr>
      <vt:lpstr>微软雅黑</vt:lpstr>
      <vt:lpstr>Wingdings 2</vt:lpstr>
      <vt:lpstr>幼圆</vt:lpstr>
      <vt:lpstr>Calibri</vt:lpstr>
      <vt:lpstr>Agency FB</vt:lpstr>
      <vt:lpstr>Calibri</vt:lpstr>
      <vt:lpstr>Candara</vt:lpstr>
      <vt:lpstr>黑体</vt:lpstr>
      <vt:lpstr>Arial Unicode MS</vt:lpstr>
      <vt:lpstr>Arial Rounded MT Bold</vt:lpstr>
      <vt:lpstr>A000120140530A99PPBG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</cp:lastModifiedBy>
  <cp:revision>263</cp:revision>
  <dcterms:created xsi:type="dcterms:W3CDTF">2015-10-06T09:21:00Z</dcterms:created>
  <dcterms:modified xsi:type="dcterms:W3CDTF">2020-10-30T07:04:53Z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