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9" r:id="rId2"/>
    <p:sldId id="265" r:id="rId3"/>
    <p:sldId id="271" r:id="rId4"/>
    <p:sldId id="320" r:id="rId5"/>
    <p:sldId id="352" r:id="rId6"/>
    <p:sldId id="340" r:id="rId7"/>
    <p:sldId id="290" r:id="rId8"/>
    <p:sldId id="299" r:id="rId9"/>
    <p:sldId id="341" r:id="rId10"/>
    <p:sldId id="302" r:id="rId11"/>
    <p:sldId id="281" r:id="rId12"/>
    <p:sldId id="300" r:id="rId13"/>
    <p:sldId id="310" r:id="rId14"/>
    <p:sldId id="342" r:id="rId15"/>
    <p:sldId id="343" r:id="rId16"/>
    <p:sldId id="344" r:id="rId17"/>
    <p:sldId id="353" r:id="rId18"/>
    <p:sldId id="26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p15:clr>
            <a:srgbClr val="A4A3A4"/>
          </p15:clr>
        </p15:guide>
        <p15:guide id="2" pos="5484">
          <p15:clr>
            <a:srgbClr val="A4A3A4"/>
          </p15:clr>
        </p15:guide>
        <p15:guide id="3" pos="6697">
          <p15:clr>
            <a:srgbClr val="A4A3A4"/>
          </p15:clr>
        </p15:guide>
        <p15:guide id="4" pos="1426">
          <p15:clr>
            <a:srgbClr val="A4A3A4"/>
          </p15:clr>
        </p15:guide>
        <p15:guide id="5" pos="960">
          <p15:clr>
            <a:srgbClr val="A4A3A4"/>
          </p15:clr>
        </p15:guide>
        <p15:guide id="6" pos="5190">
          <p15:clr>
            <a:srgbClr val="A4A3A4"/>
          </p15:clr>
        </p15:guide>
        <p15:guide id="7" orient="horz" pos="1930">
          <p15:clr>
            <a:srgbClr val="A4A3A4"/>
          </p15:clr>
        </p15:guide>
        <p15:guide id="8" pos="3218">
          <p15:clr>
            <a:srgbClr val="A4A3A4"/>
          </p15:clr>
        </p15:guide>
        <p15:guide id="9" orient="horz" pos="2432">
          <p15:clr>
            <a:srgbClr val="A4A3A4"/>
          </p15:clr>
        </p15:guide>
        <p15:guide id="10" orient="horz" pos="1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30"/>
    <a:srgbClr val="FB912B"/>
    <a:srgbClr val="BC000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40" autoAdjust="0"/>
    <p:restoredTop sz="94660"/>
  </p:normalViewPr>
  <p:slideViewPr>
    <p:cSldViewPr snapToGrid="0" showGuides="1">
      <p:cViewPr>
        <p:scale>
          <a:sx n="75" d="100"/>
          <a:sy n="75" d="100"/>
        </p:scale>
        <p:origin x="876" y="54"/>
      </p:cViewPr>
      <p:guideLst>
        <p:guide pos="3839"/>
        <p:guide pos="5484"/>
        <p:guide pos="6697"/>
        <p:guide pos="1426"/>
        <p:guide pos="960"/>
        <p:guide pos="5190"/>
        <p:guide orient="horz" pos="1930"/>
        <p:guide pos="3218"/>
        <p:guide orient="horz" pos="2432"/>
        <p:guide orient="horz" pos="1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7&#26376;&#32771;&#26680;.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esktop\7&#26376;&#32771;&#26680;.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61498708010305E-2"/>
          <c:y val="9.5958395245170899E-2"/>
          <c:w val="0.83997932816537502"/>
          <c:h val="0.80808320950965795"/>
        </c:manualLayout>
      </c:layout>
      <c:ofPieChart>
        <c:ofPieType val="pie"/>
        <c:varyColors val="1"/>
        <c:dLbls>
          <c:showLegendKey val="0"/>
          <c:showVal val="1"/>
          <c:showCatName val="1"/>
          <c:showSerName val="0"/>
          <c:showPercent val="1"/>
          <c:showBubbleSize val="0"/>
          <c:showLeaderLines val="0"/>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zh-CN"/>
        </a:p>
      </c:txPr>
    </c:title>
    <c:autoTitleDeleted val="0"/>
    <c:plotArea>
      <c:layout/>
      <c:pieChart>
        <c:varyColors val="1"/>
        <c:ser>
          <c:idx val="0"/>
          <c:order val="0"/>
          <c:tx>
            <c:v>7月问题项</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2E-48BB-9FA1-AF02B192B9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2E-48BB-9FA1-AF02B192B9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2E-48BB-9FA1-AF02B192B9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2E-48BB-9FA1-AF02B192B9A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2E-48BB-9FA1-AF02B192B9A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F2E-48BB-9FA1-AF02B192B9A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F2E-48BB-9FA1-AF02B192B9A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F2E-48BB-9FA1-AF02B192B9A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F2E-48BB-9FA1-AF02B192B9A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F2E-48BB-9FA1-AF02B192B9A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F2E-48BB-9FA1-AF02B192B9A6}"/>
              </c:ext>
            </c:extLst>
          </c:dPt>
          <c:dLbls>
            <c:spPr>
              <a:no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zh-CN"/>
              </a:p>
            </c:txPr>
            <c:dLblPos val="outEnd"/>
            <c:showLegendKey val="1"/>
            <c:showVal val="1"/>
            <c:showCatName val="1"/>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pt idx="10">
                  <c:v>联系汇报</c:v>
                </c:pt>
              </c:strCache>
            </c:strRef>
          </c:cat>
          <c:val>
            <c:numRef>
              <c:f>Sheet1!$I$2:$I$12</c:f>
              <c:numCache>
                <c:formatCode>General</c:formatCode>
                <c:ptCount val="11"/>
                <c:pt idx="0">
                  <c:v>18</c:v>
                </c:pt>
                <c:pt idx="1">
                  <c:v>6</c:v>
                </c:pt>
                <c:pt idx="2">
                  <c:v>4</c:v>
                </c:pt>
                <c:pt idx="3">
                  <c:v>2</c:v>
                </c:pt>
                <c:pt idx="4">
                  <c:v>9</c:v>
                </c:pt>
                <c:pt idx="5">
                  <c:v>3</c:v>
                </c:pt>
                <c:pt idx="6">
                  <c:v>8</c:v>
                </c:pt>
                <c:pt idx="7">
                  <c:v>4</c:v>
                </c:pt>
                <c:pt idx="8">
                  <c:v>1</c:v>
                </c:pt>
                <c:pt idx="9">
                  <c:v>5</c:v>
                </c:pt>
                <c:pt idx="10">
                  <c:v>1</c:v>
                </c:pt>
              </c:numCache>
            </c:numRef>
          </c:val>
          <c:extLst>
            <c:ext xmlns:c16="http://schemas.microsoft.com/office/drawing/2014/chart" uri="{C3380CC4-5D6E-409C-BE32-E72D297353CC}">
              <c16:uniqueId val="{00000016-2F2E-48BB-9FA1-AF02B192B9A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92085391076919E-2"/>
          <c:y val="9.4064520399909979E-2"/>
          <c:w val="0.93446719160104985"/>
          <c:h val="0.59942475940507434"/>
        </c:manualLayout>
      </c:layout>
      <c:barChart>
        <c:barDir val="col"/>
        <c:grouping val="clustered"/>
        <c:varyColors val="0"/>
        <c:ser>
          <c:idx val="0"/>
          <c:order val="0"/>
          <c:tx>
            <c:strRef>
              <c:f>Sheet1!$B$1</c:f>
              <c:strCache>
                <c:ptCount val="1"/>
                <c:pt idx="0">
                  <c:v>一班</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f>Sheet1!$B$2:$B$11</c:f>
              <c:numCache>
                <c:formatCode>General</c:formatCode>
                <c:ptCount val="10"/>
                <c:pt idx="0">
                  <c:v>5</c:v>
                </c:pt>
                <c:pt idx="1">
                  <c:v>1</c:v>
                </c:pt>
                <c:pt idx="2">
                  <c:v>3</c:v>
                </c:pt>
                <c:pt idx="4">
                  <c:v>2</c:v>
                </c:pt>
                <c:pt idx="5">
                  <c:v>1</c:v>
                </c:pt>
                <c:pt idx="6">
                  <c:v>7</c:v>
                </c:pt>
                <c:pt idx="9">
                  <c:v>2</c:v>
                </c:pt>
              </c:numCache>
            </c:numRef>
          </c:val>
          <c:extLst>
            <c:ext xmlns:c16="http://schemas.microsoft.com/office/drawing/2014/chart" uri="{C3380CC4-5D6E-409C-BE32-E72D297353CC}">
              <c16:uniqueId val="{00000000-0CF9-4CCD-BABF-A9C3E2E713A0}"/>
            </c:ext>
          </c:extLst>
        </c:ser>
        <c:ser>
          <c:idx val="2"/>
          <c:order val="2"/>
          <c:tx>
            <c:strRef>
              <c:f>Sheet1!$D$1</c:f>
              <c:strCache>
                <c:ptCount val="1"/>
                <c:pt idx="0">
                  <c:v>二班</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f>Sheet1!$D$2:$D$11</c:f>
              <c:numCache>
                <c:formatCode>General</c:formatCode>
                <c:ptCount val="10"/>
                <c:pt idx="0">
                  <c:v>6</c:v>
                </c:pt>
                <c:pt idx="1">
                  <c:v>1</c:v>
                </c:pt>
                <c:pt idx="3">
                  <c:v>1</c:v>
                </c:pt>
                <c:pt idx="4">
                  <c:v>2</c:v>
                </c:pt>
                <c:pt idx="5">
                  <c:v>2</c:v>
                </c:pt>
                <c:pt idx="7">
                  <c:v>1</c:v>
                </c:pt>
                <c:pt idx="9">
                  <c:v>1</c:v>
                </c:pt>
              </c:numCache>
            </c:numRef>
          </c:val>
          <c:extLst>
            <c:ext xmlns:c16="http://schemas.microsoft.com/office/drawing/2014/chart" uri="{C3380CC4-5D6E-409C-BE32-E72D297353CC}">
              <c16:uniqueId val="{00000001-0CF9-4CCD-BABF-A9C3E2E713A0}"/>
            </c:ext>
          </c:extLst>
        </c:ser>
        <c:ser>
          <c:idx val="4"/>
          <c:order val="4"/>
          <c:tx>
            <c:strRef>
              <c:f>Sheet1!$F$1</c:f>
              <c:strCache>
                <c:ptCount val="1"/>
                <c:pt idx="0">
                  <c:v>三班</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f>Sheet1!$F$2:$F$11</c:f>
              <c:numCache>
                <c:formatCode>General</c:formatCode>
                <c:ptCount val="10"/>
                <c:pt idx="0">
                  <c:v>1</c:v>
                </c:pt>
                <c:pt idx="1">
                  <c:v>2</c:v>
                </c:pt>
                <c:pt idx="4">
                  <c:v>3</c:v>
                </c:pt>
                <c:pt idx="6">
                  <c:v>1</c:v>
                </c:pt>
                <c:pt idx="7">
                  <c:v>2</c:v>
                </c:pt>
                <c:pt idx="8">
                  <c:v>1</c:v>
                </c:pt>
                <c:pt idx="9">
                  <c:v>1</c:v>
                </c:pt>
              </c:numCache>
            </c:numRef>
          </c:val>
          <c:extLst>
            <c:ext xmlns:c16="http://schemas.microsoft.com/office/drawing/2014/chart" uri="{C3380CC4-5D6E-409C-BE32-E72D297353CC}">
              <c16:uniqueId val="{00000002-0CF9-4CCD-BABF-A9C3E2E713A0}"/>
            </c:ext>
          </c:extLst>
        </c:ser>
        <c:ser>
          <c:idx val="6"/>
          <c:order val="6"/>
          <c:tx>
            <c:strRef>
              <c:f>Sheet1!$H$1</c:f>
              <c:strCache>
                <c:ptCount val="1"/>
                <c:pt idx="0">
                  <c:v>四班</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f>Sheet1!$H$2:$H$11</c:f>
              <c:numCache>
                <c:formatCode>General</c:formatCode>
                <c:ptCount val="10"/>
                <c:pt idx="0">
                  <c:v>6</c:v>
                </c:pt>
                <c:pt idx="1">
                  <c:v>2</c:v>
                </c:pt>
                <c:pt idx="2">
                  <c:v>1</c:v>
                </c:pt>
                <c:pt idx="3">
                  <c:v>1</c:v>
                </c:pt>
                <c:pt idx="4">
                  <c:v>2</c:v>
                </c:pt>
                <c:pt idx="7">
                  <c:v>1</c:v>
                </c:pt>
                <c:pt idx="9">
                  <c:v>1</c:v>
                </c:pt>
              </c:numCache>
            </c:numRef>
          </c:val>
          <c:extLst>
            <c:ext xmlns:c16="http://schemas.microsoft.com/office/drawing/2014/chart" uri="{C3380CC4-5D6E-409C-BE32-E72D297353CC}">
              <c16:uniqueId val="{00000003-0CF9-4CCD-BABF-A9C3E2E713A0}"/>
            </c:ext>
          </c:extLst>
        </c:ser>
        <c:dLbls>
          <c:showLegendKey val="0"/>
          <c:showVal val="1"/>
          <c:showCatName val="0"/>
          <c:showSerName val="0"/>
          <c:showPercent val="0"/>
          <c:showBubbleSize val="0"/>
        </c:dLbls>
        <c:gapWidth val="150"/>
        <c:overlap val="-25"/>
        <c:axId val="871605920"/>
        <c:axId val="87160428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extLst>
                      <c:ext uri="{02D57815-91ED-43cb-92C2-25804820EDAC}">
                        <c15:formulaRef>
                          <c15:sqref>Sheet1!$C$2:$C$11</c15:sqref>
                        </c15:formulaRef>
                      </c:ext>
                    </c:extLst>
                    <c:numCache>
                      <c:formatCode>General</c:formatCode>
                      <c:ptCount val="10"/>
                    </c:numCache>
                  </c:numRef>
                </c:val>
                <c:extLst>
                  <c:ext xmlns:c16="http://schemas.microsoft.com/office/drawing/2014/chart" uri="{C3380CC4-5D6E-409C-BE32-E72D297353CC}">
                    <c16:uniqueId val="{00000004-0CF9-4CCD-BABF-A9C3E2E713A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extLst xmlns:c15="http://schemas.microsoft.com/office/drawing/2012/chart">
                      <c:ext xmlns:c15="http://schemas.microsoft.com/office/drawing/2012/chart" uri="{02D57815-91ED-43cb-92C2-25804820EDAC}">
                        <c15:formulaRef>
                          <c15:sqref>Sheet1!$E$2:$E$11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0CF9-4CCD-BABF-A9C3E2E713A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馏出口</c:v>
                      </c:pt>
                      <c:pt idx="1">
                        <c:v>现场规格化</c:v>
                      </c:pt>
                      <c:pt idx="2">
                        <c:v>取样器使用</c:v>
                      </c:pt>
                      <c:pt idx="3">
                        <c:v>取错样</c:v>
                      </c:pt>
                      <c:pt idx="4">
                        <c:v>抽查提问</c:v>
                      </c:pt>
                      <c:pt idx="5">
                        <c:v>工艺管理</c:v>
                      </c:pt>
                      <c:pt idx="6">
                        <c:v>平稳率</c:v>
                      </c:pt>
                      <c:pt idx="7">
                        <c:v>巡检管理</c:v>
                      </c:pt>
                      <c:pt idx="8">
                        <c:v>MES管理</c:v>
                      </c:pt>
                      <c:pt idx="9">
                        <c:v>交接班管理</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0CF9-4CCD-BABF-A9C3E2E713A0}"/>
                  </c:ext>
                </c:extLst>
              </c15:ser>
            </c15:filteredBarSeries>
          </c:ext>
        </c:extLst>
      </c:barChart>
      <c:catAx>
        <c:axId val="87160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82830"/>
                </a:solidFill>
                <a:latin typeface="+mn-lt"/>
                <a:ea typeface="+mn-ea"/>
                <a:cs typeface="+mn-cs"/>
              </a:defRPr>
            </a:pPr>
            <a:endParaRPr lang="zh-CN"/>
          </a:p>
        </c:txPr>
        <c:crossAx val="871604280"/>
        <c:crosses val="autoZero"/>
        <c:auto val="1"/>
        <c:lblAlgn val="ctr"/>
        <c:lblOffset val="100"/>
        <c:noMultiLvlLbl val="0"/>
      </c:catAx>
      <c:valAx>
        <c:axId val="871604280"/>
        <c:scaling>
          <c:orientation val="minMax"/>
        </c:scaling>
        <c:delete val="1"/>
        <c:axPos val="l"/>
        <c:numFmt formatCode="General" sourceLinked="1"/>
        <c:majorTickMark val="none"/>
        <c:minorTickMark val="none"/>
        <c:tickLblPos val="nextTo"/>
        <c:crossAx val="871605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rgbClr val="282830"/>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1860A-4F5F-4E26-A0C3-7793D9FE31F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zh-CN" altLang="en-US"/>
        </a:p>
      </dgm:t>
    </dgm:pt>
    <dgm:pt modelId="{87EE85F5-C5A9-4B91-9BAB-E0011122AEA7}">
      <dgm:prSet phldrT="[文本]"/>
      <dgm:spPr/>
      <dgm:t>
        <a:bodyPr/>
        <a:lstStyle/>
        <a:p>
          <a:r>
            <a:rPr lang="zh-CN">
              <a:latin typeface="微软雅黑" panose="020B0503020204020204" pitchFamily="34" charset="-122"/>
              <a:ea typeface="微软雅黑" panose="020B0503020204020204" pitchFamily="34" charset="-122"/>
              <a:cs typeface="Arial" panose="020B0604020202020204" pitchFamily="34" charset="0"/>
            </a:rPr>
            <a:t>总体情况说明</a:t>
          </a:r>
          <a:endParaRPr lang="zh-CN" altLang="en-US" dirty="0"/>
        </a:p>
      </dgm:t>
    </dgm:pt>
    <dgm:pt modelId="{D3E21805-86CD-42A5-AA1F-7BA4601D53FC}" type="parTrans" cxnId="{70FA11E6-EB57-4FC9-8DD1-AE3E7050D4D1}">
      <dgm:prSet/>
      <dgm:spPr/>
      <dgm:t>
        <a:bodyPr/>
        <a:lstStyle/>
        <a:p>
          <a:endParaRPr lang="zh-CN" altLang="en-US"/>
        </a:p>
      </dgm:t>
    </dgm:pt>
    <dgm:pt modelId="{E11A1E78-2A8D-430C-A290-6FC8F542B8C5}" type="sibTrans" cxnId="{70FA11E6-EB57-4FC9-8DD1-AE3E7050D4D1}">
      <dgm:prSet/>
      <dgm:spPr/>
      <dgm:t>
        <a:bodyPr/>
        <a:lstStyle/>
        <a:p>
          <a:endParaRPr lang="zh-CN" altLang="en-US"/>
        </a:p>
      </dgm:t>
    </dgm:pt>
    <dgm:pt modelId="{2443088F-B22B-4B87-B89A-57C340C72351}">
      <dgm:prSet phldrT="[文本]"/>
      <dgm:spPr/>
      <dgm:t>
        <a:bodyPr/>
        <a:lstStyle/>
        <a:p>
          <a:r>
            <a:rPr lang="zh-CN" altLang="en-US" dirty="0">
              <a:latin typeface="+mj-ea"/>
              <a:ea typeface="+mj-ea"/>
            </a:rPr>
            <a:t>问题分类</a:t>
          </a:r>
        </a:p>
      </dgm:t>
    </dgm:pt>
    <dgm:pt modelId="{68386890-24F7-43D1-A36F-748063047D60}" type="parTrans" cxnId="{33164384-3DD7-49DB-A509-05FD87EC38F8}">
      <dgm:prSet/>
      <dgm:spPr/>
      <dgm:t>
        <a:bodyPr/>
        <a:lstStyle/>
        <a:p>
          <a:endParaRPr lang="zh-CN" altLang="en-US"/>
        </a:p>
      </dgm:t>
    </dgm:pt>
    <dgm:pt modelId="{35B1B7EB-1525-4728-AB6E-1E8E1358879E}" type="sibTrans" cxnId="{33164384-3DD7-49DB-A509-05FD87EC38F8}">
      <dgm:prSet/>
      <dgm:spPr/>
      <dgm:t>
        <a:bodyPr/>
        <a:lstStyle/>
        <a:p>
          <a:endParaRPr lang="zh-CN" altLang="en-US"/>
        </a:p>
      </dgm:t>
    </dgm:pt>
    <dgm:pt modelId="{AA1FDF15-6B73-46D5-ABC4-989347B29161}">
      <dgm:prSet phldrT="[文本]"/>
      <dgm:spPr/>
      <dgm:t>
        <a:bodyPr/>
        <a:lstStyle/>
        <a:p>
          <a:r>
            <a:rPr lang="zh-CN" altLang="en-US" dirty="0">
              <a:latin typeface="+mj-ea"/>
              <a:ea typeface="+mj-ea"/>
            </a:rPr>
            <a:t>原因分析</a:t>
          </a:r>
        </a:p>
      </dgm:t>
    </dgm:pt>
    <dgm:pt modelId="{34E746A1-21B9-4535-BD9B-F56556C36BF3}" type="parTrans" cxnId="{727773EA-EF59-4F0B-8C88-4977B4E06126}">
      <dgm:prSet/>
      <dgm:spPr/>
      <dgm:t>
        <a:bodyPr/>
        <a:lstStyle/>
        <a:p>
          <a:endParaRPr lang="zh-CN" altLang="en-US"/>
        </a:p>
      </dgm:t>
    </dgm:pt>
    <dgm:pt modelId="{01C866C7-ABCA-4209-99C1-66F4E2400728}" type="sibTrans" cxnId="{727773EA-EF59-4F0B-8C88-4977B4E06126}">
      <dgm:prSet/>
      <dgm:spPr/>
      <dgm:t>
        <a:bodyPr/>
        <a:lstStyle/>
        <a:p>
          <a:endParaRPr lang="zh-CN" altLang="en-US"/>
        </a:p>
      </dgm:t>
    </dgm:pt>
    <dgm:pt modelId="{DAB0536D-BCA6-4FF5-A591-36CB3929947E}">
      <dgm:prSet phldrT="[文本]"/>
      <dgm:spPr/>
      <dgm:t>
        <a:bodyPr/>
        <a:lstStyle/>
        <a:p>
          <a:r>
            <a:rPr lang="zh-CN" altLang="en-US" dirty="0">
              <a:latin typeface="+mj-ea"/>
              <a:ea typeface="+mj-ea"/>
            </a:rPr>
            <a:t>管控措施</a:t>
          </a:r>
        </a:p>
      </dgm:t>
    </dgm:pt>
    <dgm:pt modelId="{995127EA-27DE-4F42-8B8D-C77A17CC14ED}" type="parTrans" cxnId="{483CA753-CF9B-4D9F-82F2-DD6467756A85}">
      <dgm:prSet/>
      <dgm:spPr/>
      <dgm:t>
        <a:bodyPr/>
        <a:lstStyle/>
        <a:p>
          <a:endParaRPr lang="zh-CN" altLang="en-US"/>
        </a:p>
      </dgm:t>
    </dgm:pt>
    <dgm:pt modelId="{2A7B8486-D498-4A9E-98D0-29A37BD06F13}" type="sibTrans" cxnId="{483CA753-CF9B-4D9F-82F2-DD6467756A85}">
      <dgm:prSet/>
      <dgm:spPr/>
      <dgm:t>
        <a:bodyPr/>
        <a:lstStyle/>
        <a:p>
          <a:endParaRPr lang="zh-CN" altLang="en-US"/>
        </a:p>
      </dgm:t>
    </dgm:pt>
    <dgm:pt modelId="{44B60FA8-AE56-42F5-87D9-45BF46B58491}" type="pres">
      <dgm:prSet presAssocID="{C7B1860A-4F5F-4E26-A0C3-7793D9FE31F2}" presName="linear" presStyleCnt="0">
        <dgm:presLayoutVars>
          <dgm:dir/>
          <dgm:animLvl val="lvl"/>
          <dgm:resizeHandles val="exact"/>
        </dgm:presLayoutVars>
      </dgm:prSet>
      <dgm:spPr/>
    </dgm:pt>
    <dgm:pt modelId="{2ED1465F-5F1D-4A0C-A5DF-D56654334061}" type="pres">
      <dgm:prSet presAssocID="{87EE85F5-C5A9-4B91-9BAB-E0011122AEA7}" presName="parentLin" presStyleCnt="0"/>
      <dgm:spPr/>
    </dgm:pt>
    <dgm:pt modelId="{B0FAE05D-E206-46FA-B3AF-054748AD83B1}" type="pres">
      <dgm:prSet presAssocID="{87EE85F5-C5A9-4B91-9BAB-E0011122AEA7}" presName="parentLeftMargin" presStyleLbl="node1" presStyleIdx="0" presStyleCnt="4"/>
      <dgm:spPr/>
    </dgm:pt>
    <dgm:pt modelId="{2F0F03C7-30E2-4666-9B34-3B126F39D844}" type="pres">
      <dgm:prSet presAssocID="{87EE85F5-C5A9-4B91-9BAB-E0011122AEA7}" presName="parentText" presStyleLbl="node1" presStyleIdx="0" presStyleCnt="4" custLinFactNeighborX="-193" custLinFactNeighborY="-1892">
        <dgm:presLayoutVars>
          <dgm:chMax val="0"/>
          <dgm:bulletEnabled val="1"/>
        </dgm:presLayoutVars>
      </dgm:prSet>
      <dgm:spPr/>
    </dgm:pt>
    <dgm:pt modelId="{3C324186-A5CA-4B99-962A-47540D540B84}" type="pres">
      <dgm:prSet presAssocID="{87EE85F5-C5A9-4B91-9BAB-E0011122AEA7}" presName="negativeSpace" presStyleCnt="0"/>
      <dgm:spPr/>
    </dgm:pt>
    <dgm:pt modelId="{5EB13DEF-350E-4FBB-AC0D-530463030E03}" type="pres">
      <dgm:prSet presAssocID="{87EE85F5-C5A9-4B91-9BAB-E0011122AEA7}" presName="childText" presStyleLbl="conFgAcc1" presStyleIdx="0" presStyleCnt="4" custLinFactY="-11938" custLinFactNeighborX="-3297" custLinFactNeighborY="-100000">
        <dgm:presLayoutVars>
          <dgm:bulletEnabled val="1"/>
        </dgm:presLayoutVars>
      </dgm:prSet>
      <dgm:spPr/>
    </dgm:pt>
    <dgm:pt modelId="{E841427A-456C-48D4-9292-8EEAE9B9A7B3}" type="pres">
      <dgm:prSet presAssocID="{E11A1E78-2A8D-430C-A290-6FC8F542B8C5}" presName="spaceBetweenRectangles" presStyleCnt="0"/>
      <dgm:spPr/>
    </dgm:pt>
    <dgm:pt modelId="{A5568DD7-D3A1-47AE-87CF-9AC997354525}" type="pres">
      <dgm:prSet presAssocID="{2443088F-B22B-4B87-B89A-57C340C72351}" presName="parentLin" presStyleCnt="0"/>
      <dgm:spPr/>
    </dgm:pt>
    <dgm:pt modelId="{BA5DD560-848B-46DA-8E44-764EDF867FA9}" type="pres">
      <dgm:prSet presAssocID="{2443088F-B22B-4B87-B89A-57C340C72351}" presName="parentLeftMargin" presStyleLbl="node1" presStyleIdx="0" presStyleCnt="4"/>
      <dgm:spPr/>
    </dgm:pt>
    <dgm:pt modelId="{7785FB8C-B1D9-45F7-B49B-831AC8DD2217}" type="pres">
      <dgm:prSet presAssocID="{2443088F-B22B-4B87-B89A-57C340C72351}" presName="parentText" presStyleLbl="node1" presStyleIdx="1" presStyleCnt="4">
        <dgm:presLayoutVars>
          <dgm:chMax val="0"/>
          <dgm:bulletEnabled val="1"/>
        </dgm:presLayoutVars>
      </dgm:prSet>
      <dgm:spPr/>
    </dgm:pt>
    <dgm:pt modelId="{589D46C2-3CCC-4BE2-A589-C96E2BBD03D5}" type="pres">
      <dgm:prSet presAssocID="{2443088F-B22B-4B87-B89A-57C340C72351}" presName="negativeSpace" presStyleCnt="0"/>
      <dgm:spPr/>
    </dgm:pt>
    <dgm:pt modelId="{EC05D0E7-8405-44BC-99E0-1DBA2A96DF5D}" type="pres">
      <dgm:prSet presAssocID="{2443088F-B22B-4B87-B89A-57C340C72351}" presName="childText" presStyleLbl="conFgAcc1" presStyleIdx="1" presStyleCnt="4">
        <dgm:presLayoutVars>
          <dgm:bulletEnabled val="1"/>
        </dgm:presLayoutVars>
      </dgm:prSet>
      <dgm:spPr/>
    </dgm:pt>
    <dgm:pt modelId="{D9345A50-5056-4BFE-860B-BC84B55B2D60}" type="pres">
      <dgm:prSet presAssocID="{35B1B7EB-1525-4728-AB6E-1E8E1358879E}" presName="spaceBetweenRectangles" presStyleCnt="0"/>
      <dgm:spPr/>
    </dgm:pt>
    <dgm:pt modelId="{BEC1BB09-E7C9-4047-B6CD-6613916A1437}" type="pres">
      <dgm:prSet presAssocID="{AA1FDF15-6B73-46D5-ABC4-989347B29161}" presName="parentLin" presStyleCnt="0"/>
      <dgm:spPr/>
    </dgm:pt>
    <dgm:pt modelId="{6F817EA5-7566-4AB4-8268-C37C12B0631E}" type="pres">
      <dgm:prSet presAssocID="{AA1FDF15-6B73-46D5-ABC4-989347B29161}" presName="parentLeftMargin" presStyleLbl="node1" presStyleIdx="1" presStyleCnt="4"/>
      <dgm:spPr/>
    </dgm:pt>
    <dgm:pt modelId="{35318F98-F594-41F7-AB36-CFF8689B3A56}" type="pres">
      <dgm:prSet presAssocID="{AA1FDF15-6B73-46D5-ABC4-989347B29161}" presName="parentText" presStyleLbl="node1" presStyleIdx="2" presStyleCnt="4">
        <dgm:presLayoutVars>
          <dgm:chMax val="0"/>
          <dgm:bulletEnabled val="1"/>
        </dgm:presLayoutVars>
      </dgm:prSet>
      <dgm:spPr/>
    </dgm:pt>
    <dgm:pt modelId="{73BDD4C6-DB9C-47ED-B88E-19348EC6ADCF}" type="pres">
      <dgm:prSet presAssocID="{AA1FDF15-6B73-46D5-ABC4-989347B29161}" presName="negativeSpace" presStyleCnt="0"/>
      <dgm:spPr/>
    </dgm:pt>
    <dgm:pt modelId="{EA438846-D2C9-471D-B361-78A5A585B391}" type="pres">
      <dgm:prSet presAssocID="{AA1FDF15-6B73-46D5-ABC4-989347B29161}" presName="childText" presStyleLbl="conFgAcc1" presStyleIdx="2" presStyleCnt="4">
        <dgm:presLayoutVars>
          <dgm:bulletEnabled val="1"/>
        </dgm:presLayoutVars>
      </dgm:prSet>
      <dgm:spPr/>
    </dgm:pt>
    <dgm:pt modelId="{F363DADA-30A8-46ED-8C9F-3C17533D8339}" type="pres">
      <dgm:prSet presAssocID="{01C866C7-ABCA-4209-99C1-66F4E2400728}" presName="spaceBetweenRectangles" presStyleCnt="0"/>
      <dgm:spPr/>
    </dgm:pt>
    <dgm:pt modelId="{6E5A4C40-0E9B-442B-A617-54E55EE839F6}" type="pres">
      <dgm:prSet presAssocID="{DAB0536D-BCA6-4FF5-A591-36CB3929947E}" presName="parentLin" presStyleCnt="0"/>
      <dgm:spPr/>
    </dgm:pt>
    <dgm:pt modelId="{491189EA-BE79-4A5F-A655-3363CA34A37B}" type="pres">
      <dgm:prSet presAssocID="{DAB0536D-BCA6-4FF5-A591-36CB3929947E}" presName="parentLeftMargin" presStyleLbl="node1" presStyleIdx="2" presStyleCnt="4"/>
      <dgm:spPr/>
    </dgm:pt>
    <dgm:pt modelId="{A415E80B-1863-4741-8A26-D22A68469FF8}" type="pres">
      <dgm:prSet presAssocID="{DAB0536D-BCA6-4FF5-A591-36CB3929947E}" presName="parentText" presStyleLbl="node1" presStyleIdx="3" presStyleCnt="4">
        <dgm:presLayoutVars>
          <dgm:chMax val="0"/>
          <dgm:bulletEnabled val="1"/>
        </dgm:presLayoutVars>
      </dgm:prSet>
      <dgm:spPr/>
    </dgm:pt>
    <dgm:pt modelId="{4CFC8F21-4DCF-427E-976D-5A5659999D12}" type="pres">
      <dgm:prSet presAssocID="{DAB0536D-BCA6-4FF5-A591-36CB3929947E}" presName="negativeSpace" presStyleCnt="0"/>
      <dgm:spPr/>
    </dgm:pt>
    <dgm:pt modelId="{B2CCBB56-4FFA-4A52-940D-CDDE5B53BCF9}" type="pres">
      <dgm:prSet presAssocID="{DAB0536D-BCA6-4FF5-A591-36CB3929947E}" presName="childText" presStyleLbl="conFgAcc1" presStyleIdx="3" presStyleCnt="4">
        <dgm:presLayoutVars>
          <dgm:bulletEnabled val="1"/>
        </dgm:presLayoutVars>
      </dgm:prSet>
      <dgm:spPr/>
    </dgm:pt>
  </dgm:ptLst>
  <dgm:cxnLst>
    <dgm:cxn modelId="{3CEA0605-2C1A-48A5-B41B-1E7A7CA5F5F9}" type="presOf" srcId="{87EE85F5-C5A9-4B91-9BAB-E0011122AEA7}" destId="{B0FAE05D-E206-46FA-B3AF-054748AD83B1}" srcOrd="0" destOrd="0" presId="urn:microsoft.com/office/officeart/2005/8/layout/list1"/>
    <dgm:cxn modelId="{AC7E6B5C-C3B6-4D00-ABD0-04A07E217114}" type="presOf" srcId="{C7B1860A-4F5F-4E26-A0C3-7793D9FE31F2}" destId="{44B60FA8-AE56-42F5-87D9-45BF46B58491}" srcOrd="0" destOrd="0" presId="urn:microsoft.com/office/officeart/2005/8/layout/list1"/>
    <dgm:cxn modelId="{FE9E6C65-1884-413C-A2D1-A5ACF4B84C0C}" type="presOf" srcId="{DAB0536D-BCA6-4FF5-A591-36CB3929947E}" destId="{491189EA-BE79-4A5F-A655-3363CA34A37B}" srcOrd="0" destOrd="0" presId="urn:microsoft.com/office/officeart/2005/8/layout/list1"/>
    <dgm:cxn modelId="{705D5346-4BE9-429E-8590-6E8E3E312A8A}" type="presOf" srcId="{DAB0536D-BCA6-4FF5-A591-36CB3929947E}" destId="{A415E80B-1863-4741-8A26-D22A68469FF8}" srcOrd="1" destOrd="0" presId="urn:microsoft.com/office/officeart/2005/8/layout/list1"/>
    <dgm:cxn modelId="{A50A1C73-C53F-4EC6-A624-09DCFC23F9E0}" type="presOf" srcId="{2443088F-B22B-4B87-B89A-57C340C72351}" destId="{BA5DD560-848B-46DA-8E44-764EDF867FA9}" srcOrd="0" destOrd="0" presId="urn:microsoft.com/office/officeart/2005/8/layout/list1"/>
    <dgm:cxn modelId="{483CA753-CF9B-4D9F-82F2-DD6467756A85}" srcId="{C7B1860A-4F5F-4E26-A0C3-7793D9FE31F2}" destId="{DAB0536D-BCA6-4FF5-A591-36CB3929947E}" srcOrd="3" destOrd="0" parTransId="{995127EA-27DE-4F42-8B8D-C77A17CC14ED}" sibTransId="{2A7B8486-D498-4A9E-98D0-29A37BD06F13}"/>
    <dgm:cxn modelId="{6C380F7E-75B7-4488-92B9-7CAFB50514B2}" type="presOf" srcId="{87EE85F5-C5A9-4B91-9BAB-E0011122AEA7}" destId="{2F0F03C7-30E2-4666-9B34-3B126F39D844}" srcOrd="1" destOrd="0" presId="urn:microsoft.com/office/officeart/2005/8/layout/list1"/>
    <dgm:cxn modelId="{33164384-3DD7-49DB-A509-05FD87EC38F8}" srcId="{C7B1860A-4F5F-4E26-A0C3-7793D9FE31F2}" destId="{2443088F-B22B-4B87-B89A-57C340C72351}" srcOrd="1" destOrd="0" parTransId="{68386890-24F7-43D1-A36F-748063047D60}" sibTransId="{35B1B7EB-1525-4728-AB6E-1E8E1358879E}"/>
    <dgm:cxn modelId="{20EE0D9C-9B11-4964-93DD-658B1470B517}" type="presOf" srcId="{2443088F-B22B-4B87-B89A-57C340C72351}" destId="{7785FB8C-B1D9-45F7-B49B-831AC8DD2217}" srcOrd="1" destOrd="0" presId="urn:microsoft.com/office/officeart/2005/8/layout/list1"/>
    <dgm:cxn modelId="{253C2FE2-4CCF-41DF-B148-C6B86C04BB67}" type="presOf" srcId="{AA1FDF15-6B73-46D5-ABC4-989347B29161}" destId="{35318F98-F594-41F7-AB36-CFF8689B3A56}" srcOrd="1" destOrd="0" presId="urn:microsoft.com/office/officeart/2005/8/layout/list1"/>
    <dgm:cxn modelId="{859139E4-1B47-42FD-B308-DDB3B3BBB116}" type="presOf" srcId="{AA1FDF15-6B73-46D5-ABC4-989347B29161}" destId="{6F817EA5-7566-4AB4-8268-C37C12B0631E}" srcOrd="0" destOrd="0" presId="urn:microsoft.com/office/officeart/2005/8/layout/list1"/>
    <dgm:cxn modelId="{70FA11E6-EB57-4FC9-8DD1-AE3E7050D4D1}" srcId="{C7B1860A-4F5F-4E26-A0C3-7793D9FE31F2}" destId="{87EE85F5-C5A9-4B91-9BAB-E0011122AEA7}" srcOrd="0" destOrd="0" parTransId="{D3E21805-86CD-42A5-AA1F-7BA4601D53FC}" sibTransId="{E11A1E78-2A8D-430C-A290-6FC8F542B8C5}"/>
    <dgm:cxn modelId="{727773EA-EF59-4F0B-8C88-4977B4E06126}" srcId="{C7B1860A-4F5F-4E26-A0C3-7793D9FE31F2}" destId="{AA1FDF15-6B73-46D5-ABC4-989347B29161}" srcOrd="2" destOrd="0" parTransId="{34E746A1-21B9-4535-BD9B-F56556C36BF3}" sibTransId="{01C866C7-ABCA-4209-99C1-66F4E2400728}"/>
    <dgm:cxn modelId="{E3CB1404-AE86-4A53-9658-C0DA0C5CF9DD}" type="presParOf" srcId="{44B60FA8-AE56-42F5-87D9-45BF46B58491}" destId="{2ED1465F-5F1D-4A0C-A5DF-D56654334061}" srcOrd="0" destOrd="0" presId="urn:microsoft.com/office/officeart/2005/8/layout/list1"/>
    <dgm:cxn modelId="{32B49A91-A6C5-40F4-A746-AA1C743E9CCE}" type="presParOf" srcId="{2ED1465F-5F1D-4A0C-A5DF-D56654334061}" destId="{B0FAE05D-E206-46FA-B3AF-054748AD83B1}" srcOrd="0" destOrd="0" presId="urn:microsoft.com/office/officeart/2005/8/layout/list1"/>
    <dgm:cxn modelId="{7B3D2AE6-8439-4A3F-8C8F-232CFDBA7B9C}" type="presParOf" srcId="{2ED1465F-5F1D-4A0C-A5DF-D56654334061}" destId="{2F0F03C7-30E2-4666-9B34-3B126F39D844}" srcOrd="1" destOrd="0" presId="urn:microsoft.com/office/officeart/2005/8/layout/list1"/>
    <dgm:cxn modelId="{2A3764F7-6A41-4D41-ADD6-71BA13BB2757}" type="presParOf" srcId="{44B60FA8-AE56-42F5-87D9-45BF46B58491}" destId="{3C324186-A5CA-4B99-962A-47540D540B84}" srcOrd="1" destOrd="0" presId="urn:microsoft.com/office/officeart/2005/8/layout/list1"/>
    <dgm:cxn modelId="{DDD94B91-D196-40BA-8AAC-A9F3ED0401AB}" type="presParOf" srcId="{44B60FA8-AE56-42F5-87D9-45BF46B58491}" destId="{5EB13DEF-350E-4FBB-AC0D-530463030E03}" srcOrd="2" destOrd="0" presId="urn:microsoft.com/office/officeart/2005/8/layout/list1"/>
    <dgm:cxn modelId="{747863AE-8941-4D35-8A5A-21F7CB74D779}" type="presParOf" srcId="{44B60FA8-AE56-42F5-87D9-45BF46B58491}" destId="{E841427A-456C-48D4-9292-8EEAE9B9A7B3}" srcOrd="3" destOrd="0" presId="urn:microsoft.com/office/officeart/2005/8/layout/list1"/>
    <dgm:cxn modelId="{A4AA1132-F749-4841-B769-33DAF98B3393}" type="presParOf" srcId="{44B60FA8-AE56-42F5-87D9-45BF46B58491}" destId="{A5568DD7-D3A1-47AE-87CF-9AC997354525}" srcOrd="4" destOrd="0" presId="urn:microsoft.com/office/officeart/2005/8/layout/list1"/>
    <dgm:cxn modelId="{F760F77D-CE78-4FC1-A5B2-C86E3E091689}" type="presParOf" srcId="{A5568DD7-D3A1-47AE-87CF-9AC997354525}" destId="{BA5DD560-848B-46DA-8E44-764EDF867FA9}" srcOrd="0" destOrd="0" presId="urn:microsoft.com/office/officeart/2005/8/layout/list1"/>
    <dgm:cxn modelId="{95FDE7D8-B902-49F3-BB82-5AFB9CF64E54}" type="presParOf" srcId="{A5568DD7-D3A1-47AE-87CF-9AC997354525}" destId="{7785FB8C-B1D9-45F7-B49B-831AC8DD2217}" srcOrd="1" destOrd="0" presId="urn:microsoft.com/office/officeart/2005/8/layout/list1"/>
    <dgm:cxn modelId="{A338B207-71BC-440B-8555-28E03768ECA1}" type="presParOf" srcId="{44B60FA8-AE56-42F5-87D9-45BF46B58491}" destId="{589D46C2-3CCC-4BE2-A589-C96E2BBD03D5}" srcOrd="5" destOrd="0" presId="urn:microsoft.com/office/officeart/2005/8/layout/list1"/>
    <dgm:cxn modelId="{2E14A185-CD2D-4BD6-8AE4-05FACB387DD7}" type="presParOf" srcId="{44B60FA8-AE56-42F5-87D9-45BF46B58491}" destId="{EC05D0E7-8405-44BC-99E0-1DBA2A96DF5D}" srcOrd="6" destOrd="0" presId="urn:microsoft.com/office/officeart/2005/8/layout/list1"/>
    <dgm:cxn modelId="{CB97ABEE-795E-462A-ADBD-5453EF92EA91}" type="presParOf" srcId="{44B60FA8-AE56-42F5-87D9-45BF46B58491}" destId="{D9345A50-5056-4BFE-860B-BC84B55B2D60}" srcOrd="7" destOrd="0" presId="urn:microsoft.com/office/officeart/2005/8/layout/list1"/>
    <dgm:cxn modelId="{F024A7D3-8005-4065-A236-E5E58787643C}" type="presParOf" srcId="{44B60FA8-AE56-42F5-87D9-45BF46B58491}" destId="{BEC1BB09-E7C9-4047-B6CD-6613916A1437}" srcOrd="8" destOrd="0" presId="urn:microsoft.com/office/officeart/2005/8/layout/list1"/>
    <dgm:cxn modelId="{61335231-248A-494C-B508-86AD8A73AC8D}" type="presParOf" srcId="{BEC1BB09-E7C9-4047-B6CD-6613916A1437}" destId="{6F817EA5-7566-4AB4-8268-C37C12B0631E}" srcOrd="0" destOrd="0" presId="urn:microsoft.com/office/officeart/2005/8/layout/list1"/>
    <dgm:cxn modelId="{CE1E6345-8F31-485D-816B-DC1BF43CAE57}" type="presParOf" srcId="{BEC1BB09-E7C9-4047-B6CD-6613916A1437}" destId="{35318F98-F594-41F7-AB36-CFF8689B3A56}" srcOrd="1" destOrd="0" presId="urn:microsoft.com/office/officeart/2005/8/layout/list1"/>
    <dgm:cxn modelId="{9A6CB92F-7719-4A47-93BE-4FD851E04ADC}" type="presParOf" srcId="{44B60FA8-AE56-42F5-87D9-45BF46B58491}" destId="{73BDD4C6-DB9C-47ED-B88E-19348EC6ADCF}" srcOrd="9" destOrd="0" presId="urn:microsoft.com/office/officeart/2005/8/layout/list1"/>
    <dgm:cxn modelId="{181E4C87-53C4-4427-A01D-B494FC59B542}" type="presParOf" srcId="{44B60FA8-AE56-42F5-87D9-45BF46B58491}" destId="{EA438846-D2C9-471D-B361-78A5A585B391}" srcOrd="10" destOrd="0" presId="urn:microsoft.com/office/officeart/2005/8/layout/list1"/>
    <dgm:cxn modelId="{EB394052-B3E2-49E1-BDF2-0E0D43C0784A}" type="presParOf" srcId="{44B60FA8-AE56-42F5-87D9-45BF46B58491}" destId="{F363DADA-30A8-46ED-8C9F-3C17533D8339}" srcOrd="11" destOrd="0" presId="urn:microsoft.com/office/officeart/2005/8/layout/list1"/>
    <dgm:cxn modelId="{DA4A91D2-C0A4-4281-A671-E8AE10C531C5}" type="presParOf" srcId="{44B60FA8-AE56-42F5-87D9-45BF46B58491}" destId="{6E5A4C40-0E9B-442B-A617-54E55EE839F6}" srcOrd="12" destOrd="0" presId="urn:microsoft.com/office/officeart/2005/8/layout/list1"/>
    <dgm:cxn modelId="{276A9ADA-1AA6-4E7B-8AAA-86AAA87F2197}" type="presParOf" srcId="{6E5A4C40-0E9B-442B-A617-54E55EE839F6}" destId="{491189EA-BE79-4A5F-A655-3363CA34A37B}" srcOrd="0" destOrd="0" presId="urn:microsoft.com/office/officeart/2005/8/layout/list1"/>
    <dgm:cxn modelId="{8B586F0F-F52B-4907-BF82-5ED884A30C9A}" type="presParOf" srcId="{6E5A4C40-0E9B-442B-A617-54E55EE839F6}" destId="{A415E80B-1863-4741-8A26-D22A68469FF8}" srcOrd="1" destOrd="0" presId="urn:microsoft.com/office/officeart/2005/8/layout/list1"/>
    <dgm:cxn modelId="{429C5F4D-0FA5-4FBC-B554-4919799BD2FD}" type="presParOf" srcId="{44B60FA8-AE56-42F5-87D9-45BF46B58491}" destId="{4CFC8F21-4DCF-427E-976D-5A5659999D12}" srcOrd="13" destOrd="0" presId="urn:microsoft.com/office/officeart/2005/8/layout/list1"/>
    <dgm:cxn modelId="{170C0F87-4D87-4626-A7F0-83B34D0A2DED}" type="presParOf" srcId="{44B60FA8-AE56-42F5-87D9-45BF46B58491}" destId="{B2CCBB56-4FFA-4A52-940D-CDDE5B53BCF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13DEF-350E-4FBB-AC0D-530463030E03}">
      <dsp:nvSpPr>
        <dsp:cNvPr id="0" name=""/>
        <dsp:cNvSpPr/>
      </dsp:nvSpPr>
      <dsp:spPr>
        <a:xfrm>
          <a:off x="0" y="259282"/>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0F03C7-30E2-4666-9B34-3B126F39D844}">
      <dsp:nvSpPr>
        <dsp:cNvPr id="0" name=""/>
        <dsp:cNvSpPr/>
      </dsp:nvSpPr>
      <dsp:spPr>
        <a:xfrm>
          <a:off x="405615" y="51977"/>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zh-CN" sz="3000" kern="1200">
              <a:latin typeface="微软雅黑" panose="020B0503020204020204" pitchFamily="34" charset="-122"/>
              <a:ea typeface="微软雅黑" panose="020B0503020204020204" pitchFamily="34" charset="-122"/>
              <a:cs typeface="Arial" panose="020B0604020202020204" pitchFamily="34" charset="0"/>
            </a:rPr>
            <a:t>总体情况说明</a:t>
          </a:r>
          <a:endParaRPr lang="zh-CN" altLang="en-US" sz="3000" kern="1200" dirty="0"/>
        </a:p>
      </dsp:txBody>
      <dsp:txXfrm>
        <a:off x="448846" y="95208"/>
        <a:ext cx="5603138" cy="799138"/>
      </dsp:txXfrm>
    </dsp:sp>
    <dsp:sp modelId="{EC05D0E7-8405-44BC-99E0-1DBA2A96DF5D}">
      <dsp:nvSpPr>
        <dsp:cNvPr id="0" name=""/>
        <dsp:cNvSpPr/>
      </dsp:nvSpPr>
      <dsp:spPr>
        <a:xfrm>
          <a:off x="0" y="18723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785FB8C-B1D9-45F7-B49B-831AC8DD2217}">
      <dsp:nvSpPr>
        <dsp:cNvPr id="0" name=""/>
        <dsp:cNvSpPr/>
      </dsp:nvSpPr>
      <dsp:spPr>
        <a:xfrm>
          <a:off x="406400" y="14295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zh-CN" altLang="en-US" sz="3000" kern="1200" dirty="0">
              <a:latin typeface="+mj-ea"/>
              <a:ea typeface="+mj-ea"/>
            </a:rPr>
            <a:t>问题分类</a:t>
          </a:r>
        </a:p>
      </dsp:txBody>
      <dsp:txXfrm>
        <a:off x="449631" y="1472764"/>
        <a:ext cx="5603138" cy="799138"/>
      </dsp:txXfrm>
    </dsp:sp>
    <dsp:sp modelId="{EA438846-D2C9-471D-B361-78A5A585B391}">
      <dsp:nvSpPr>
        <dsp:cNvPr id="0" name=""/>
        <dsp:cNvSpPr/>
      </dsp:nvSpPr>
      <dsp:spPr>
        <a:xfrm>
          <a:off x="0" y="32331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5318F98-F594-41F7-AB36-CFF8689B3A56}">
      <dsp:nvSpPr>
        <dsp:cNvPr id="0" name=""/>
        <dsp:cNvSpPr/>
      </dsp:nvSpPr>
      <dsp:spPr>
        <a:xfrm>
          <a:off x="406400" y="27903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zh-CN" altLang="en-US" sz="3000" kern="1200" dirty="0">
              <a:latin typeface="+mj-ea"/>
              <a:ea typeface="+mj-ea"/>
            </a:rPr>
            <a:t>原因分析</a:t>
          </a:r>
        </a:p>
      </dsp:txBody>
      <dsp:txXfrm>
        <a:off x="449631" y="2833564"/>
        <a:ext cx="5603138" cy="799138"/>
      </dsp:txXfrm>
    </dsp:sp>
    <dsp:sp modelId="{B2CCBB56-4FFA-4A52-940D-CDDE5B53BCF9}">
      <dsp:nvSpPr>
        <dsp:cNvPr id="0" name=""/>
        <dsp:cNvSpPr/>
      </dsp:nvSpPr>
      <dsp:spPr>
        <a:xfrm>
          <a:off x="0" y="4593933"/>
          <a:ext cx="8128000"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415E80B-1863-4741-8A26-D22A68469FF8}">
      <dsp:nvSpPr>
        <dsp:cNvPr id="0" name=""/>
        <dsp:cNvSpPr/>
      </dsp:nvSpPr>
      <dsp:spPr>
        <a:xfrm>
          <a:off x="406400" y="4151133"/>
          <a:ext cx="5689600"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333500">
            <a:lnSpc>
              <a:spcPct val="90000"/>
            </a:lnSpc>
            <a:spcBef>
              <a:spcPct val="0"/>
            </a:spcBef>
            <a:spcAft>
              <a:spcPct val="35000"/>
            </a:spcAft>
            <a:buNone/>
          </a:pPr>
          <a:r>
            <a:rPr lang="zh-CN" altLang="en-US" sz="3000" kern="1200" dirty="0">
              <a:latin typeface="+mj-ea"/>
              <a:ea typeface="+mj-ea"/>
            </a:rPr>
            <a:t>管控措施</a:t>
          </a:r>
        </a:p>
      </dsp:txBody>
      <dsp:txXfrm>
        <a:off x="449631" y="4194364"/>
        <a:ext cx="560313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t>2020/8/3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AE72A-0A66-4CE4-8FAB-CC1D0C2FE11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17</a:t>
            </a:fld>
            <a:endParaRPr lang="zh-CN" altLang="en-US"/>
          </a:p>
        </p:txBody>
      </p:sp>
    </p:spTree>
    <p:extLst>
      <p:ext uri="{BB962C8B-B14F-4D97-AF65-F5344CB8AC3E}">
        <p14:creationId xmlns:p14="http://schemas.microsoft.com/office/powerpoint/2010/main" val="49047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a:t>单击此处添加您的标题文字</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2020/8/3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t>2020/8/3</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t>‹#›</a:t>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BE3F471-5A6D-4B55-9886-6C8419ABED43}"/>
              </a:ext>
            </a:extLst>
          </p:cNvPr>
          <p:cNvPicPr>
            <a:picLocks noChangeAspect="1"/>
          </p:cNvPicPr>
          <p:nvPr/>
        </p:nvPicPr>
        <p:blipFill rotWithShape="1">
          <a:blip r:embed="rId3">
            <a:extLst>
              <a:ext uri="{28A0092B-C50C-407E-A947-70E740481C1C}">
                <a14:useLocalDpi xmlns:a14="http://schemas.microsoft.com/office/drawing/2010/main" val="0"/>
              </a:ext>
            </a:extLst>
          </a:blip>
          <a:srcRect l="17455" t="14272" b="6122"/>
          <a:stretch/>
        </p:blipFill>
        <p:spPr>
          <a:xfrm>
            <a:off x="0" y="0"/>
            <a:ext cx="12192000" cy="6858000"/>
          </a:xfrm>
          <a:prstGeom prst="rect">
            <a:avLst/>
          </a:prstGeom>
        </p:spPr>
      </p:pic>
      <p:sp>
        <p:nvSpPr>
          <p:cNvPr id="2" name="矩形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6061" y="1601238"/>
            <a:ext cx="11559877" cy="1323439"/>
          </a:xfrm>
          <a:prstGeom prst="rect">
            <a:avLst/>
          </a:prstGeom>
          <a:noFill/>
        </p:spPr>
        <p:txBody>
          <a:bodyPr wrap="square" rtlCol="0">
            <a:spAutoFit/>
          </a:bodyPr>
          <a:lstStyle/>
          <a:p>
            <a:pPr algn="ctr"/>
            <a:r>
              <a:rPr lang="zh-CN" sz="4000" dirty="0">
                <a:solidFill>
                  <a:schemeClr val="bg2"/>
                </a:solidFill>
                <a:latin typeface="微软雅黑" panose="020B0503020204020204" pitchFamily="34" charset="-122"/>
                <a:ea typeface="微软雅黑" panose="020B0503020204020204" pitchFamily="34" charset="-122"/>
              </a:rPr>
              <a:t>加裂气分装置</a:t>
            </a:r>
            <a:r>
              <a:rPr lang="zh-CN" altLang="en-US" sz="4000" dirty="0">
                <a:solidFill>
                  <a:schemeClr val="bg2"/>
                </a:solidFill>
                <a:latin typeface="微软雅黑" panose="020B0503020204020204" pitchFamily="34" charset="-122"/>
                <a:ea typeface="微软雅黑" panose="020B0503020204020204" pitchFamily="34" charset="-122"/>
              </a:rPr>
              <a:t>工艺</a:t>
            </a:r>
            <a:r>
              <a:rPr lang="zh-CN" sz="4000" dirty="0">
                <a:solidFill>
                  <a:schemeClr val="bg2"/>
                </a:solidFill>
                <a:latin typeface="微软雅黑" panose="020B0503020204020204" pitchFamily="34" charset="-122"/>
                <a:ea typeface="微软雅黑" panose="020B0503020204020204" pitchFamily="34" charset="-122"/>
              </a:rPr>
              <a:t>专业</a:t>
            </a:r>
            <a:endParaRPr lang="en-US" altLang="zh-CN" sz="4000" dirty="0">
              <a:solidFill>
                <a:schemeClr val="bg2"/>
              </a:solidFill>
              <a:latin typeface="微软雅黑" panose="020B0503020204020204" pitchFamily="34" charset="-122"/>
              <a:ea typeface="微软雅黑" panose="020B0503020204020204" pitchFamily="34" charset="-122"/>
            </a:endParaRPr>
          </a:p>
          <a:p>
            <a:pPr algn="ctr"/>
            <a:r>
              <a:rPr lang="zh-CN" sz="4000" dirty="0">
                <a:solidFill>
                  <a:schemeClr val="bg2"/>
                </a:solidFill>
                <a:latin typeface="微软雅黑" panose="020B0503020204020204" pitchFamily="34" charset="-122"/>
                <a:ea typeface="微软雅黑" panose="020B0503020204020204" pitchFamily="34" charset="-122"/>
              </a:rPr>
              <a:t>日周月检问题汇总情况</a:t>
            </a:r>
            <a:endParaRPr lang="en-US" altLang="zh-CN" sz="4000" dirty="0">
              <a:solidFill>
                <a:schemeClr val="bg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1103086"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59544"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597921"/>
          </a:xfrm>
          <a:prstGeom prst="rect">
            <a:avLst/>
          </a:prstGeom>
          <a:noFill/>
        </p:spPr>
        <p:txBody>
          <a:bodyPr wrap="square" rtlCol="0">
            <a:spAutoFit/>
          </a:bodyPr>
          <a:lstStyle/>
          <a:p>
            <a:pPr>
              <a:lnSpc>
                <a:spcPct val="130000"/>
              </a:lnSpc>
            </a:pPr>
            <a:r>
              <a:rPr lang="zh-CN" altLang="en-US" sz="2800" dirty="0">
                <a:solidFill>
                  <a:srgbClr val="282830"/>
                </a:solidFill>
                <a:latin typeface="+mj-ea"/>
                <a:ea typeface="+mj-ea"/>
              </a:rPr>
              <a:t>平稳率管理（</a:t>
            </a:r>
            <a:r>
              <a:rPr lang="en-US" altLang="zh-CN" sz="2800" dirty="0">
                <a:solidFill>
                  <a:srgbClr val="282830"/>
                </a:solidFill>
                <a:latin typeface="+mj-ea"/>
                <a:ea typeface="+mj-ea"/>
              </a:rPr>
              <a:t>8</a:t>
            </a:r>
            <a:r>
              <a:rPr lang="zh-CN" altLang="en-US" sz="2800" dirty="0">
                <a:solidFill>
                  <a:srgbClr val="282830"/>
                </a:solidFill>
                <a:latin typeface="+mj-ea"/>
                <a:ea typeface="+mj-ea"/>
              </a:rPr>
              <a:t>项，</a:t>
            </a:r>
            <a:r>
              <a:rPr lang="en-US" altLang="zh-CN" sz="2800" dirty="0">
                <a:solidFill>
                  <a:srgbClr val="282830"/>
                </a:solidFill>
                <a:latin typeface="+mj-ea"/>
                <a:ea typeface="+mj-ea"/>
              </a:rPr>
              <a:t>8.13%</a:t>
            </a:r>
            <a:r>
              <a:rPr lang="zh-CN" altLang="en-US" sz="2800" dirty="0">
                <a:solidFill>
                  <a:srgbClr val="282830"/>
                </a:solidFill>
                <a:latin typeface="+mj-ea"/>
                <a:ea typeface="+mj-ea"/>
              </a:rPr>
              <a:t>）</a:t>
            </a:r>
            <a:endParaRPr lang="zh-CN" altLang="en-US" sz="3200" dirty="0">
              <a:solidFill>
                <a:srgbClr val="282830"/>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330815" cy="3405804"/>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平稳考核主要体现在一班，共出具</a:t>
            </a:r>
            <a:r>
              <a:rPr lang="en-US" altLang="zh-CN" sz="2400" dirty="0">
                <a:solidFill>
                  <a:srgbClr val="282830"/>
                </a:solidFill>
                <a:latin typeface="Arial" panose="020B0604020202020204" pitchFamily="34" charset="0"/>
                <a:ea typeface="微软雅黑" panose="020B0503020204020204" pitchFamily="34" charset="-122"/>
              </a:rPr>
              <a:t>8</a:t>
            </a:r>
            <a:r>
              <a:rPr lang="zh-CN" altLang="en-US" sz="2400" dirty="0">
                <a:solidFill>
                  <a:srgbClr val="282830"/>
                </a:solidFill>
                <a:latin typeface="Arial" panose="020B0604020202020204" pitchFamily="34" charset="0"/>
                <a:ea typeface="微软雅黑" panose="020B0503020204020204" pitchFamily="34" charset="-122"/>
              </a:rPr>
              <a:t>项考核，一班占</a:t>
            </a:r>
            <a:r>
              <a:rPr lang="en-US" altLang="zh-CN" sz="2400" dirty="0">
                <a:solidFill>
                  <a:srgbClr val="282830"/>
                </a:solidFill>
                <a:latin typeface="Arial" panose="020B0604020202020204" pitchFamily="34" charset="0"/>
                <a:ea typeface="微软雅黑" panose="020B0503020204020204" pitchFamily="34" charset="-122"/>
              </a:rPr>
              <a:t>7</a:t>
            </a:r>
            <a:r>
              <a:rPr lang="zh-CN" altLang="en-US" sz="2400" dirty="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此类考核主要针对趋势快速上涨长期超平稳率指标后仍然未做出任何操作干预的对象出具考核。对于有特殊原因的，如天气原因，其他装置影响等问题未做考核。</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主要问题为学岗人员的管理问题，交接班会上已多次明确要求，对于刚进中控，或者长期间隔未进中控的，必须有一个适应时期，期间由熟练人员监督指导操作。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38096"/>
          </a:xfrm>
          <a:prstGeom prst="rect">
            <a:avLst/>
          </a:prstGeom>
          <a:noFill/>
        </p:spPr>
        <p:txBody>
          <a:bodyPr wrap="square" rtlCol="0">
            <a:spAutoFit/>
          </a:bodyPr>
          <a:lstStyle/>
          <a:p>
            <a:pPr>
              <a:lnSpc>
                <a:spcPct val="130000"/>
              </a:lnSpc>
            </a:pPr>
            <a:r>
              <a:rPr lang="zh-CN" sz="3200" dirty="0">
                <a:solidFill>
                  <a:srgbClr val="282830"/>
                </a:solidFill>
                <a:latin typeface="+mj-ea"/>
                <a:ea typeface="+mj-ea"/>
              </a:rPr>
              <a:t>规格化问题（</a:t>
            </a:r>
            <a:r>
              <a:rPr lang="en-US" altLang="zh-CN" sz="3200" dirty="0">
                <a:solidFill>
                  <a:srgbClr val="282830"/>
                </a:solidFill>
                <a:latin typeface="+mj-ea"/>
                <a:ea typeface="+mj-ea"/>
              </a:rPr>
              <a:t>6</a:t>
            </a:r>
            <a:r>
              <a:rPr lang="zh-CN" altLang="en-US" sz="3200" dirty="0">
                <a:solidFill>
                  <a:srgbClr val="282830"/>
                </a:solidFill>
                <a:latin typeface="+mj-ea"/>
                <a:ea typeface="+mj-ea"/>
              </a:rPr>
              <a:t>项，</a:t>
            </a:r>
            <a:r>
              <a:rPr lang="en-US" altLang="zh-CN" sz="3200" dirty="0">
                <a:solidFill>
                  <a:srgbClr val="282830"/>
                </a:solidFill>
                <a:latin typeface="+mj-ea"/>
                <a:ea typeface="+mj-ea"/>
              </a:rPr>
              <a:t>6.1%</a:t>
            </a:r>
            <a:r>
              <a:rPr lang="zh-CN" altLang="en-US" sz="3200" dirty="0">
                <a:solidFill>
                  <a:srgbClr val="282830"/>
                </a:solidFill>
                <a:latin typeface="+mj-ea"/>
                <a:ea typeface="+mj-ea"/>
              </a:rPr>
              <a:t>）</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4552891" y="1519684"/>
            <a:ext cx="6944468" cy="3883371"/>
          </a:xfrm>
          <a:prstGeom prst="rect">
            <a:avLst/>
          </a:prstGeom>
          <a:noFill/>
        </p:spPr>
        <p:txBody>
          <a:bodyPr wrap="square" rtlCol="0">
            <a:spAutoFit/>
          </a:bodyPr>
          <a:lstStyle/>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工艺方面现场规格化问题主要为前期开工阶段遗留问题：</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工艺管线内含有高温</a:t>
            </a:r>
            <a:r>
              <a:rPr lang="en-US" altLang="zh-CN" sz="2400" dirty="0">
                <a:solidFill>
                  <a:srgbClr val="282830"/>
                </a:solidFill>
                <a:latin typeface="Arial" panose="020B0604020202020204" pitchFamily="34" charset="0"/>
                <a:ea typeface="微软雅黑" panose="020B0503020204020204" pitchFamily="34" charset="-122"/>
              </a:rPr>
              <a:t>/</a:t>
            </a:r>
            <a:r>
              <a:rPr lang="zh-CN" altLang="en-US" sz="2400" dirty="0">
                <a:solidFill>
                  <a:srgbClr val="282830"/>
                </a:solidFill>
                <a:latin typeface="Arial" panose="020B0604020202020204" pitchFamily="34" charset="0"/>
                <a:ea typeface="微软雅黑" panose="020B0503020204020204" pitchFamily="34" charset="-122"/>
              </a:rPr>
              <a:t>含硫化氢</a:t>
            </a:r>
            <a:r>
              <a:rPr lang="en-US" altLang="zh-CN" sz="2400" dirty="0">
                <a:solidFill>
                  <a:srgbClr val="282830"/>
                </a:solidFill>
                <a:latin typeface="Arial" panose="020B0604020202020204" pitchFamily="34" charset="0"/>
                <a:ea typeface="微软雅黑" panose="020B0503020204020204" pitchFamily="34" charset="-122"/>
              </a:rPr>
              <a:t>/</a:t>
            </a:r>
            <a:r>
              <a:rPr lang="zh-CN" altLang="en-US" sz="2400" dirty="0">
                <a:solidFill>
                  <a:srgbClr val="282830"/>
                </a:solidFill>
                <a:latin typeface="Arial" panose="020B0604020202020204" pitchFamily="34" charset="0"/>
                <a:ea typeface="微软雅黑" panose="020B0503020204020204" pitchFamily="34" charset="-122"/>
              </a:rPr>
              <a:t>轻烃类介质未加装盲盖丝堵</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工艺管线或安全阀导淋处盲法兰松动</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盲板牌缺失，标识模糊，无盲板编号</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endParaRPr lang="zh-CN" sz="2400" dirty="0">
              <a:solidFill>
                <a:srgbClr val="282830"/>
              </a:solidFill>
              <a:latin typeface="Arial" panose="020B0604020202020204" pitchFamily="34" charset="0"/>
              <a:ea typeface="微软雅黑" panose="020B0503020204020204" pitchFamily="34" charset="-122"/>
            </a:endParaRPr>
          </a:p>
        </p:txBody>
      </p:sp>
      <p:pic>
        <p:nvPicPr>
          <p:cNvPr id="9" name="图片 8">
            <a:extLst>
              <a:ext uri="{FF2B5EF4-FFF2-40B4-BE49-F238E27FC236}">
                <a16:creationId xmlns:a16="http://schemas.microsoft.com/office/drawing/2014/main" id="{BA7F7A22-D7EC-4E81-A227-6EABC80F501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58696" y="1751195"/>
            <a:ext cx="2951335" cy="3685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椭圆 2">
            <a:extLst>
              <a:ext uri="{FF2B5EF4-FFF2-40B4-BE49-F238E27FC236}">
                <a16:creationId xmlns:a16="http://schemas.microsoft.com/office/drawing/2014/main" id="{A020E548-5689-4358-9E23-D922458132A6}"/>
              </a:ext>
            </a:extLst>
          </p:cNvPr>
          <p:cNvSpPr/>
          <p:nvPr/>
        </p:nvSpPr>
        <p:spPr>
          <a:xfrm>
            <a:off x="1873770" y="3429000"/>
            <a:ext cx="869430" cy="10830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38096"/>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取样器使用</a:t>
            </a:r>
            <a:r>
              <a:rPr lang="zh-CN" sz="3200" dirty="0">
                <a:solidFill>
                  <a:srgbClr val="282830"/>
                </a:solidFill>
                <a:latin typeface="Arial" panose="020B0604020202020204" pitchFamily="34" charset="0"/>
                <a:ea typeface="微软雅黑" panose="020B0503020204020204" pitchFamily="34" charset="-122"/>
                <a:sym typeface="+mn-ea"/>
              </a:rPr>
              <a:t>问题（</a:t>
            </a:r>
            <a:r>
              <a:rPr lang="en-US" altLang="zh-CN" sz="3200" dirty="0">
                <a:solidFill>
                  <a:srgbClr val="282830"/>
                </a:solidFill>
                <a:latin typeface="Arial" panose="020B0604020202020204" pitchFamily="34" charset="0"/>
                <a:ea typeface="微软雅黑" panose="020B0503020204020204" pitchFamily="34" charset="-122"/>
                <a:sym typeface="+mn-ea"/>
              </a:rPr>
              <a:t>4</a:t>
            </a:r>
            <a:r>
              <a:rPr lang="zh-CN" altLang="en-US" sz="3200" dirty="0">
                <a:solidFill>
                  <a:srgbClr val="282830"/>
                </a:solidFill>
                <a:latin typeface="Arial" panose="020B0604020202020204" pitchFamily="34" charset="0"/>
                <a:ea typeface="微软雅黑" panose="020B0503020204020204" pitchFamily="34" charset="-122"/>
                <a:sym typeface="+mn-ea"/>
              </a:rPr>
              <a:t>项，</a:t>
            </a:r>
            <a:r>
              <a:rPr lang="en-US" altLang="zh-CN" sz="3200" dirty="0">
                <a:solidFill>
                  <a:srgbClr val="282830"/>
                </a:solidFill>
                <a:latin typeface="Arial" panose="020B0604020202020204" pitchFamily="34" charset="0"/>
                <a:ea typeface="微软雅黑" panose="020B0503020204020204" pitchFamily="34" charset="-122"/>
                <a:sym typeface="+mn-ea"/>
              </a:rPr>
              <a:t>4.6%</a:t>
            </a:r>
            <a:r>
              <a:rPr lang="zh-CN" sz="3200" dirty="0">
                <a:solidFill>
                  <a:srgbClr val="282830"/>
                </a:solidFill>
                <a:latin typeface="Arial" panose="020B0604020202020204" pitchFamily="34" charset="0"/>
                <a:ea typeface="微软雅黑" panose="020B0503020204020204" pitchFamily="34" charset="-122"/>
                <a:sym typeface="+mn-ea"/>
              </a:rPr>
              <a:t>）</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3885936"/>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rgbClr val="282830"/>
                </a:solidFill>
                <a:latin typeface="Arial" panose="020B0604020202020204" pitchFamily="34" charset="0"/>
                <a:ea typeface="微软雅黑" panose="020B0503020204020204" pitchFamily="34" charset="-122"/>
              </a:rPr>
              <a:t>主要有以下几点问题：</a:t>
            </a: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1</a:t>
            </a:r>
            <a:r>
              <a:rPr lang="zh-CN" altLang="en-US" sz="2400" dirty="0">
                <a:solidFill>
                  <a:srgbClr val="282830"/>
                </a:solidFill>
                <a:latin typeface="Arial" panose="020B0604020202020204" pitchFamily="34" charset="0"/>
                <a:ea typeface="微软雅黑" panose="020B0503020204020204" pitchFamily="34" charset="-122"/>
              </a:rPr>
              <a:t>、取样器操作不规范，对于取样器的循环流程不进行确认，类似于进样阀开太大，而回样阀开度小，或者取样器进出口手阀打开，而未将取样器内部流程改至循环位，导致取样器压力表超红线，使得流程内部憋压，除针型阀开关频繁外，这也是内漏原因之一。</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现场取样人员麻痹大意，目前已下发两起取样考核通报，其共性问题是只管采样，未做好收尾，导致现场液化气跑冒严重，影响装置的安全生产；对于此类现象应该严格杜绝再次出现，提高班长对班组成员的工作要求。</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三</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907790" y="4993640"/>
              <a:ext cx="5334000" cy="645160"/>
            </a:xfrm>
            <a:prstGeom prst="rect">
              <a:avLst/>
            </a:prstGeom>
            <a:noFill/>
          </p:spPr>
          <p:txBody>
            <a:bodyPr wrap="square" rtlCol="0">
              <a:spAutoFit/>
            </a:bodyPr>
            <a:lstStyle/>
            <a:p>
              <a:r>
                <a:rPr lang="zh-CN" sz="3600" kern="0" dirty="0">
                  <a:solidFill>
                    <a:srgbClr val="282830"/>
                  </a:solidFill>
                  <a:latin typeface="微软雅黑" panose="020B0503020204020204" pitchFamily="34" charset="-122"/>
                  <a:ea typeface="微软雅黑" panose="020B0503020204020204" pitchFamily="34" charset="-122"/>
                  <a:cs typeface="Arial" panose="020B0604020202020204" pitchFamily="34" charset="0"/>
                  <a:sym typeface="+mn-ea"/>
                </a:rPr>
                <a:t>原因分析及管理要求</a:t>
              </a:r>
              <a:endParaRPr lang="zh-CN" altLang="en-US" sz="3600" dirty="0">
                <a:solidFill>
                  <a:srgbClr val="2828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532633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从本月工艺检查问题分布来看，占比最多的为加裂馏出口问题。结合本月操作变动，加大循环比，掺炼柴油，提高</a:t>
            </a:r>
            <a:r>
              <a:rPr lang="en-US" altLang="zh-CN" sz="2400" dirty="0">
                <a:solidFill>
                  <a:srgbClr val="282830"/>
                </a:solidFill>
                <a:latin typeface="Arial" panose="020B0604020202020204" pitchFamily="34" charset="0"/>
                <a:ea typeface="微软雅黑" panose="020B0503020204020204" pitchFamily="34" charset="-122"/>
              </a:rPr>
              <a:t>C204</a:t>
            </a:r>
            <a:r>
              <a:rPr lang="zh-CN" altLang="en-US" sz="2400" dirty="0">
                <a:solidFill>
                  <a:srgbClr val="282830"/>
                </a:solidFill>
                <a:latin typeface="Arial" panose="020B0604020202020204" pitchFamily="34" charset="0"/>
                <a:ea typeface="微软雅黑" panose="020B0503020204020204" pitchFamily="34" charset="-122"/>
              </a:rPr>
              <a:t>汽提蒸汽流量及温度，以上这些都需要操作人员比对分析结果对新工况的参数再调整。这对操作人员提出以下要求：</a:t>
            </a:r>
            <a:endParaRPr 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sz="2400" dirty="0">
                <a:solidFill>
                  <a:srgbClr val="282830"/>
                </a:solidFill>
                <a:latin typeface="Arial" panose="020B0604020202020204" pitchFamily="34" charset="0"/>
                <a:ea typeface="微软雅黑" panose="020B0503020204020204" pitchFamily="34" charset="-122"/>
              </a:rPr>
              <a:t>       </a:t>
            </a:r>
            <a:r>
              <a:rPr lang="en-US" altLang="zh-CN" sz="2400" dirty="0">
                <a:solidFill>
                  <a:srgbClr val="282830"/>
                </a:solidFill>
                <a:latin typeface="Arial" panose="020B0604020202020204" pitchFamily="34" charset="0"/>
                <a:ea typeface="微软雅黑" panose="020B0503020204020204" pitchFamily="34" charset="-122"/>
              </a:rPr>
              <a:t>1</a:t>
            </a:r>
            <a:r>
              <a:rPr lang="zh-CN" altLang="en-US" sz="2400" dirty="0">
                <a:solidFill>
                  <a:srgbClr val="282830"/>
                </a:solidFill>
                <a:latin typeface="Arial" panose="020B0604020202020204" pitchFamily="34" charset="0"/>
                <a:ea typeface="微软雅黑" panose="020B0503020204020204" pitchFamily="34" charset="-122"/>
              </a:rPr>
              <a:t>、对于工况调整后的参数敏感性是否到位，对于操作调整的精确度是否有把握。而此类操作经验需要长时间积累，所以难免在工况变动过程中出现跑样。但在变动过程中监盘人员应留意各参数变化情况，结合相关联的多个参数，给出判断，及时作出调整。</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sym typeface="+mn-ea"/>
              </a:rPr>
              <a:t>        </a:t>
            </a:r>
            <a:r>
              <a:rPr lang="en-US" altLang="zh-CN" sz="2400" dirty="0">
                <a:solidFill>
                  <a:srgbClr val="282830"/>
                </a:solidFill>
                <a:latin typeface="Arial" panose="020B0604020202020204" pitchFamily="34" charset="0"/>
                <a:ea typeface="微软雅黑" panose="020B0503020204020204" pitchFamily="34" charset="-122"/>
                <a:sym typeface="+mn-ea"/>
              </a:rPr>
              <a:t>2</a:t>
            </a:r>
            <a:r>
              <a:rPr lang="zh-CN" altLang="en-US" sz="2400" dirty="0">
                <a:solidFill>
                  <a:srgbClr val="282830"/>
                </a:solidFill>
                <a:latin typeface="Arial" panose="020B0604020202020204" pitchFamily="34" charset="0"/>
                <a:ea typeface="微软雅黑" panose="020B0503020204020204" pitchFamily="34" charset="-122"/>
                <a:sym typeface="+mn-ea"/>
              </a:rPr>
              <a:t>、操作人员责任心问题，对于样品分析结果迟迟未出，应及时催促质检部门，若产品不合格也有足够的时间做出应对调整，置换后路流程，防止由于调整时间不充裕而造成的连续跑样。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289" y="943792"/>
            <a:ext cx="10330815" cy="5326330"/>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本月平稳控制方面为一班问题最为突出，平稳率差，其他班组操作记录良好，无大幅度长时间超平稳率现象。原因分析为：</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1</a:t>
            </a:r>
            <a:r>
              <a:rPr lang="zh-CN" altLang="en-US" sz="2400" dirty="0">
                <a:solidFill>
                  <a:srgbClr val="282830"/>
                </a:solidFill>
                <a:latin typeface="Arial" panose="020B0604020202020204" pitchFamily="34" charset="0"/>
                <a:ea typeface="微软雅黑" panose="020B0503020204020204" pitchFamily="34" charset="-122"/>
              </a:rPr>
              <a:t>、主要是由于各班组对轮岗员工的管理要求不一致，对于轮岗员工的操作培训这方面应确保稳中有进，一切都应在装置安全平稳运行的前提下进行。在员工轮岗培训方面班长应对新进轮岗人员做出阶段性进度要求，而不是完全放开任由操作。</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    2</a:t>
            </a:r>
            <a:r>
              <a:rPr lang="zh-CN" altLang="en-US" sz="2400" dirty="0">
                <a:solidFill>
                  <a:srgbClr val="282830"/>
                </a:solidFill>
                <a:latin typeface="Arial" panose="020B0604020202020204" pitchFamily="34" charset="0"/>
                <a:ea typeface="微软雅黑" panose="020B0503020204020204" pitchFamily="34" charset="-122"/>
                <a:sym typeface="+mn-ea"/>
              </a:rPr>
              <a:t>、轮岗人员的自身责任心问题，主要涉及到监盘人员巡屏质量和及时对异常趋势做出的应对性调整的问题。对于参数偏离正常值，岗位内操应及时查看趋势，根据趋势做出预判性调整，而不是让其超过平稳率后再做调整。对于此类现象内操班长应及时提出要求。若有客观原因监盘人员可及时将问题反应给班长。</a:t>
            </a:r>
            <a:endParaRPr lang="en-US" altLang="zh-CN" sz="2400" dirty="0">
              <a:solidFill>
                <a:srgbClr val="282830"/>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4366067"/>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现场管理问题，主要是规格化及现场取样器的使用问题。</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1</a:t>
            </a:r>
            <a:r>
              <a:rPr lang="zh-CN" altLang="en-US" sz="2400" dirty="0">
                <a:solidFill>
                  <a:srgbClr val="282830"/>
                </a:solidFill>
                <a:latin typeface="Arial" panose="020B0604020202020204" pitchFamily="34" charset="0"/>
                <a:ea typeface="微软雅黑" panose="020B0503020204020204" pitchFamily="34" charset="-122"/>
              </a:rPr>
              <a:t>、规格化主要为一些开工初期遗留问题，对于这方面的问题各班组区域应做好自查，截至到现在开工已接近一年，然而现场各班组区域还存在临时接头未更换、盲法兰未紧固、缺管帽的现象。若是由于缺材料的原因可以及时报备。管理方面班长应将区域细分至个人，进行区域分管，定期进行全面检查。</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sym typeface="+mn-ea"/>
              </a:rPr>
              <a:t>      </a:t>
            </a:r>
            <a:r>
              <a:rPr lang="en-US" altLang="zh-CN" sz="2400" dirty="0">
                <a:solidFill>
                  <a:srgbClr val="282830"/>
                </a:solidFill>
                <a:latin typeface="Arial" panose="020B0604020202020204" pitchFamily="34" charset="0"/>
                <a:ea typeface="微软雅黑" panose="020B0503020204020204" pitchFamily="34" charset="-122"/>
                <a:sym typeface="+mn-ea"/>
              </a:rPr>
              <a:t>2</a:t>
            </a:r>
            <a:r>
              <a:rPr lang="zh-CN" altLang="en-US" sz="2400" dirty="0">
                <a:solidFill>
                  <a:srgbClr val="282830"/>
                </a:solidFill>
                <a:latin typeface="Arial" panose="020B0604020202020204" pitchFamily="34" charset="0"/>
                <a:ea typeface="微软雅黑" panose="020B0503020204020204" pitchFamily="34" charset="-122"/>
                <a:sym typeface="+mn-ea"/>
              </a:rPr>
              <a:t>、取样器的使用问题，对于采样疏忽这类问题严落实，重考核，杜绝再次发生。由于采样器使用题的频繁发生，巡检内容将把采样器纳入其中，作为每次巡检人员必查项目之一。</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3883371"/>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针对</a:t>
            </a: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a:t>
            </a:r>
            <a:r>
              <a:rPr lang="en-US" altLang="zh-CN" sz="2400" dirty="0">
                <a:solidFill>
                  <a:srgbClr val="282830"/>
                </a:solidFill>
                <a:latin typeface="Arial" panose="020B0604020202020204" pitchFamily="34" charset="0"/>
                <a:ea typeface="微软雅黑" panose="020B0503020204020204" pitchFamily="34" charset="-122"/>
              </a:rPr>
              <a:t>7</a:t>
            </a:r>
            <a:r>
              <a:rPr lang="zh-CN" altLang="en-US" sz="2400" dirty="0">
                <a:solidFill>
                  <a:srgbClr val="282830"/>
                </a:solidFill>
                <a:latin typeface="Arial" panose="020B0604020202020204" pitchFamily="34" charset="0"/>
                <a:ea typeface="微软雅黑" panose="020B0503020204020204" pitchFamily="34" charset="-122"/>
              </a:rPr>
              <a:t>月份各类问题</a:t>
            </a:r>
            <a:r>
              <a:rPr lang="zh-CN" altLang="en-US" sz="2400" dirty="0">
                <a:solidFill>
                  <a:srgbClr val="282830"/>
                </a:solidFill>
                <a:latin typeface="Arial" panose="020B0604020202020204" pitchFamily="34" charset="0"/>
                <a:ea typeface="微软雅黑" panose="020B0503020204020204" pitchFamily="34" charset="-122"/>
                <a:sym typeface="+mn-ea"/>
              </a:rPr>
              <a:t>。</a:t>
            </a:r>
            <a:r>
              <a:rPr lang="en-US" altLang="zh-CN" sz="2400" dirty="0">
                <a:solidFill>
                  <a:srgbClr val="282830"/>
                </a:solidFill>
                <a:latin typeface="Arial" panose="020B0604020202020204" pitchFamily="34" charset="0"/>
                <a:ea typeface="微软雅黑" panose="020B0503020204020204" pitchFamily="34" charset="-122"/>
                <a:sym typeface="+mn-ea"/>
              </a:rPr>
              <a:t>8</a:t>
            </a:r>
            <a:r>
              <a:rPr lang="zh-CN" altLang="en-US" sz="2400" dirty="0">
                <a:solidFill>
                  <a:srgbClr val="282830"/>
                </a:solidFill>
                <a:latin typeface="Arial" panose="020B0604020202020204" pitchFamily="34" charset="0"/>
                <a:ea typeface="微软雅黑" panose="020B0503020204020204" pitchFamily="34" charset="-122"/>
                <a:sym typeface="+mn-ea"/>
              </a:rPr>
              <a:t>月份将有针对性重点检查：</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1</a:t>
            </a:r>
            <a:r>
              <a:rPr lang="zh-CN" altLang="en-US" sz="2400" dirty="0">
                <a:solidFill>
                  <a:srgbClr val="282830"/>
                </a:solidFill>
                <a:latin typeface="Arial" panose="020B0604020202020204" pitchFamily="34" charset="0"/>
                <a:ea typeface="微软雅黑" panose="020B0503020204020204" pitchFamily="34" charset="-122"/>
                <a:sym typeface="+mn-ea"/>
              </a:rPr>
              <a:t>、加大加裂、气分装置各参数单项平稳率检查及考核力度。</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2</a:t>
            </a:r>
            <a:r>
              <a:rPr lang="zh-CN" altLang="en-US" sz="2400" dirty="0">
                <a:solidFill>
                  <a:srgbClr val="282830"/>
                </a:solidFill>
                <a:latin typeface="Arial" panose="020B0604020202020204" pitchFamily="34" charset="0"/>
                <a:ea typeface="微软雅黑" panose="020B0503020204020204" pitchFamily="34" charset="-122"/>
                <a:sym typeface="+mn-ea"/>
              </a:rPr>
              <a:t>、持续做好工艺指标、联锁、应急操作卡、工艺指令等的抽查落实。</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sym typeface="+mn-ea"/>
              </a:rPr>
              <a:t>3</a:t>
            </a:r>
            <a:r>
              <a:rPr lang="zh-CN" altLang="en-US" sz="2400" dirty="0">
                <a:solidFill>
                  <a:srgbClr val="282830"/>
                </a:solidFill>
                <a:latin typeface="Arial" panose="020B0604020202020204" pitchFamily="34" charset="0"/>
                <a:ea typeface="微软雅黑" panose="020B0503020204020204" pitchFamily="34" charset="-122"/>
                <a:sym typeface="+mn-ea"/>
              </a:rPr>
              <a:t>、利用小神探系统，切实提高班组巡检质量，避免巡而不检，流于形式。同时完善巡检内容。</a:t>
            </a: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nSpc>
                <a:spcPct val="130000"/>
              </a:lnSpc>
            </a:pPr>
            <a:endParaRPr lang="zh-CN" altLang="en-US" sz="2400" dirty="0">
              <a:solidFill>
                <a:srgbClr val="282830"/>
              </a:solidFill>
              <a:latin typeface="Arial" panose="020B0604020202020204" pitchFamily="34" charset="0"/>
              <a:ea typeface="微软雅黑" panose="020B0503020204020204" pitchFamily="34" charset="-122"/>
              <a:sym typeface="+mn-ea"/>
            </a:endParaRPr>
          </a:p>
        </p:txBody>
      </p:sp>
    </p:spTree>
    <p:extLst>
      <p:ext uri="{BB962C8B-B14F-4D97-AF65-F5344CB8AC3E}">
        <p14:creationId xmlns:p14="http://schemas.microsoft.com/office/powerpoint/2010/main" val="160460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a:solidFill>
                  <a:srgbClr val="282830"/>
                </a:solidFill>
                <a:latin typeface="微软雅黑" panose="020B0503020204020204" pitchFamily="34" charset="-122"/>
                <a:ea typeface="微软雅黑" panose="020B0503020204020204" pitchFamily="34" charset="-122"/>
              </a:rPr>
              <a:t>谢谢大家</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graphicFrame>
        <p:nvGraphicFramePr>
          <p:cNvPr id="8" name="图示 7">
            <a:extLst>
              <a:ext uri="{FF2B5EF4-FFF2-40B4-BE49-F238E27FC236}">
                <a16:creationId xmlns:a16="http://schemas.microsoft.com/office/drawing/2014/main" id="{4AD2B535-055B-4FEE-9C95-AD9B2632F0B2}"/>
              </a:ext>
            </a:extLst>
          </p:cNvPr>
          <p:cNvGraphicFramePr/>
          <p:nvPr>
            <p:extLst>
              <p:ext uri="{D42A27DB-BD31-4B8C-83A1-F6EECF244321}">
                <p14:modId xmlns:p14="http://schemas.microsoft.com/office/powerpoint/2010/main" val="1008618928"/>
              </p:ext>
            </p:extLst>
          </p:nvPr>
        </p:nvGraphicFramePr>
        <p:xfrm>
          <a:off x="858696" y="6080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3952875"/>
            <a:ext cx="12211050" cy="2170430"/>
            <a:chOff x="-19050" y="3952875"/>
            <a:chExt cx="12211050" cy="2170430"/>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一</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083435" y="4924425"/>
              <a:ext cx="7684770" cy="1198880"/>
            </a:xfrm>
            <a:prstGeom prst="rect">
              <a:avLst/>
            </a:prstGeom>
            <a:noFill/>
          </p:spPr>
          <p:txBody>
            <a:bodyPr wrap="square" rtlCol="0">
              <a:spAutoFit/>
            </a:bodyPr>
            <a:lstStyle/>
            <a:p>
              <a:pPr algn="ctr"/>
              <a:r>
                <a:rPr lang="en-US" altLang="zh-CN" sz="3600" dirty="0">
                  <a:solidFill>
                    <a:srgbClr val="282830"/>
                  </a:solidFill>
                  <a:latin typeface="微软雅黑" panose="020B0503020204020204" pitchFamily="34" charset="-122"/>
                  <a:ea typeface="微软雅黑" panose="020B0503020204020204" pitchFamily="34" charset="-122"/>
                </a:rPr>
                <a:t>   </a:t>
              </a:r>
              <a:r>
                <a:rPr lang="zh-CN" sz="3600" dirty="0">
                  <a:solidFill>
                    <a:srgbClr val="282830"/>
                  </a:solidFill>
                  <a:latin typeface="微软雅黑" panose="020B0503020204020204" pitchFamily="34" charset="-122"/>
                  <a:ea typeface="微软雅黑" panose="020B0503020204020204" pitchFamily="34" charset="-122"/>
                </a:rPr>
                <a:t>日周月检问题总体情况说明</a:t>
              </a:r>
            </a:p>
            <a:p>
              <a:pPr algn="ctr"/>
              <a:endParaRPr 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906645"/>
            <a:ext cx="10803422" cy="5892319"/>
          </a:xfrm>
          <a:prstGeom prst="rect">
            <a:avLst/>
          </a:prstGeom>
          <a:noFill/>
        </p:spPr>
        <p:txBody>
          <a:bodyPr wrap="square" rtlCol="0">
            <a:spAutoFit/>
          </a:bodyPr>
          <a:lstStyle/>
          <a:p>
            <a:pPr>
              <a:lnSpc>
                <a:spcPct val="130000"/>
              </a:lnSpc>
            </a:pPr>
            <a:r>
              <a:rPr lang="en-US" altLang="zh-CN" sz="1400" dirty="0">
                <a:solidFill>
                  <a:srgbClr val="282830"/>
                </a:solidFill>
                <a:latin typeface="Arial" panose="020B0604020202020204" pitchFamily="34" charset="0"/>
                <a:ea typeface="微软雅黑" panose="020B0503020204020204" pitchFamily="34" charset="-122"/>
              </a:rPr>
              <a:t>        </a:t>
            </a:r>
            <a:r>
              <a:rPr sz="2400" dirty="0">
                <a:solidFill>
                  <a:srgbClr val="282830"/>
                </a:solidFill>
                <a:latin typeface="Arial" panose="020B0604020202020204" pitchFamily="34" charset="0"/>
                <a:ea typeface="微软雅黑" panose="020B0503020204020204" pitchFamily="34" charset="-122"/>
              </a:rPr>
              <a:t>    自</a:t>
            </a:r>
            <a:r>
              <a:rPr lang="en-US" sz="2400" dirty="0">
                <a:solidFill>
                  <a:srgbClr val="282830"/>
                </a:solidFill>
                <a:latin typeface="Arial" panose="020B0604020202020204" pitchFamily="34" charset="0"/>
                <a:ea typeface="微软雅黑" panose="020B0503020204020204" pitchFamily="34" charset="-122"/>
              </a:rPr>
              <a:t>7</a:t>
            </a:r>
            <a:r>
              <a:rPr sz="2400" dirty="0">
                <a:solidFill>
                  <a:srgbClr val="282830"/>
                </a:solidFill>
                <a:latin typeface="Arial" panose="020B0604020202020204" pitchFamily="34" charset="0"/>
                <a:ea typeface="微软雅黑" panose="020B0503020204020204" pitchFamily="34" charset="-122"/>
              </a:rPr>
              <a:t>月1日至</a:t>
            </a:r>
            <a:r>
              <a:rPr lang="en-US" sz="2400" dirty="0">
                <a:solidFill>
                  <a:srgbClr val="282830"/>
                </a:solidFill>
                <a:latin typeface="Arial" panose="020B0604020202020204" pitchFamily="34" charset="0"/>
                <a:ea typeface="微软雅黑" panose="020B0503020204020204" pitchFamily="34" charset="-122"/>
              </a:rPr>
              <a:t>7</a:t>
            </a:r>
            <a:r>
              <a:rPr sz="2400" dirty="0">
                <a:solidFill>
                  <a:srgbClr val="282830"/>
                </a:solidFill>
                <a:latin typeface="Arial" panose="020B0604020202020204" pitchFamily="34" charset="0"/>
                <a:ea typeface="微软雅黑" panose="020B0503020204020204" pitchFamily="34" charset="-122"/>
              </a:rPr>
              <a:t>月3</a:t>
            </a:r>
            <a:r>
              <a:rPr lang="en-US" sz="2400" dirty="0">
                <a:solidFill>
                  <a:srgbClr val="282830"/>
                </a:solidFill>
                <a:latin typeface="Arial" panose="020B0604020202020204" pitchFamily="34" charset="0"/>
                <a:ea typeface="微软雅黑" panose="020B0503020204020204" pitchFamily="34" charset="-122"/>
              </a:rPr>
              <a:t>1</a:t>
            </a:r>
            <a:r>
              <a:rPr sz="2400" dirty="0">
                <a:solidFill>
                  <a:srgbClr val="282830"/>
                </a:solidFill>
                <a:latin typeface="Arial" panose="020B0604020202020204" pitchFamily="34" charset="0"/>
                <a:ea typeface="微软雅黑" panose="020B0503020204020204" pitchFamily="34" charset="-122"/>
              </a:rPr>
              <a:t>日，加裂气分</a:t>
            </a:r>
            <a:r>
              <a:rPr lang="zh-CN" altLang="en-US" sz="2400" dirty="0">
                <a:solidFill>
                  <a:srgbClr val="282830"/>
                </a:solidFill>
                <a:latin typeface="Arial" panose="020B0604020202020204" pitchFamily="34" charset="0"/>
                <a:ea typeface="微软雅黑" panose="020B0503020204020204" pitchFamily="34" charset="-122"/>
              </a:rPr>
              <a:t>工艺</a:t>
            </a:r>
            <a:r>
              <a:rPr sz="2400" dirty="0">
                <a:solidFill>
                  <a:srgbClr val="282830"/>
                </a:solidFill>
                <a:latin typeface="Arial" panose="020B0604020202020204" pitchFamily="34" charset="0"/>
                <a:ea typeface="微软雅黑" panose="020B0503020204020204" pitchFamily="34" charset="-122"/>
              </a:rPr>
              <a:t>专业日、周、月检共检查出</a:t>
            </a:r>
            <a:r>
              <a:rPr lang="en-US" sz="2400" dirty="0">
                <a:solidFill>
                  <a:srgbClr val="FF0000"/>
                </a:solidFill>
                <a:latin typeface="Arial" panose="020B0604020202020204" pitchFamily="34" charset="0"/>
                <a:ea typeface="微软雅黑" panose="020B0503020204020204" pitchFamily="34" charset="-122"/>
              </a:rPr>
              <a:t>61</a:t>
            </a:r>
            <a:r>
              <a:rPr sz="2400" dirty="0">
                <a:solidFill>
                  <a:srgbClr val="282830"/>
                </a:solidFill>
                <a:latin typeface="Arial" panose="020B0604020202020204" pitchFamily="34" charset="0"/>
                <a:ea typeface="微软雅黑" panose="020B0503020204020204" pitchFamily="34" charset="-122"/>
              </a:rPr>
              <a:t>项问题。按问题性质共分为</a:t>
            </a:r>
            <a:r>
              <a:rPr lang="en-US" sz="2400" dirty="0">
                <a:solidFill>
                  <a:srgbClr val="282830"/>
                </a:solidFill>
                <a:latin typeface="Arial" panose="020B0604020202020204" pitchFamily="34" charset="0"/>
                <a:ea typeface="微软雅黑" panose="020B0503020204020204" pitchFamily="34" charset="-122"/>
              </a:rPr>
              <a:t>11</a:t>
            </a:r>
            <a:r>
              <a:rPr sz="2400" dirty="0">
                <a:solidFill>
                  <a:srgbClr val="282830"/>
                </a:solidFill>
                <a:latin typeface="Arial" panose="020B0604020202020204" pitchFamily="34" charset="0"/>
                <a:ea typeface="微软雅黑" panose="020B0503020204020204" pitchFamily="34" charset="-122"/>
              </a:rPr>
              <a:t>类：</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馏出口</a:t>
            </a:r>
            <a:r>
              <a:rPr lang="en-US" altLang="zh-CN" sz="2000" dirty="0">
                <a:solidFill>
                  <a:srgbClr val="FF0000"/>
                </a:solidFill>
                <a:latin typeface="Arial" panose="020B0604020202020204" pitchFamily="34" charset="0"/>
                <a:ea typeface="微软雅黑" panose="020B0503020204020204" pitchFamily="34" charset="-122"/>
              </a:rPr>
              <a:t>18</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规格化</a:t>
            </a:r>
            <a:r>
              <a:rPr lang="en-US" altLang="zh-CN" sz="2000" dirty="0">
                <a:solidFill>
                  <a:srgbClr val="FF0000"/>
                </a:solidFill>
                <a:latin typeface="Arial" panose="020B0604020202020204" pitchFamily="34" charset="0"/>
                <a:ea typeface="微软雅黑" panose="020B0503020204020204" pitchFamily="34" charset="-122"/>
              </a:rPr>
              <a:t>6</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取样器使用类</a:t>
            </a:r>
            <a:r>
              <a:rPr lang="en-US" altLang="zh-CN" sz="2000" dirty="0">
                <a:solidFill>
                  <a:srgbClr val="FF0000"/>
                </a:solidFill>
                <a:latin typeface="Arial" panose="020B0604020202020204" pitchFamily="34" charset="0"/>
                <a:ea typeface="微软雅黑" panose="020B0503020204020204" pitchFamily="34" charset="-122"/>
              </a:rPr>
              <a:t>4</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取错样</a:t>
            </a:r>
            <a:r>
              <a:rPr lang="en-US" altLang="zh-CN" sz="2000" dirty="0">
                <a:solidFill>
                  <a:srgbClr val="FF0000"/>
                </a:solidFill>
                <a:latin typeface="Arial" panose="020B0604020202020204" pitchFamily="34" charset="0"/>
                <a:ea typeface="微软雅黑" panose="020B0503020204020204" pitchFamily="34" charset="-122"/>
              </a:rPr>
              <a:t>2</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抽查提问</a:t>
            </a:r>
            <a:r>
              <a:rPr lang="en-US" altLang="zh-CN" sz="2000" dirty="0">
                <a:solidFill>
                  <a:srgbClr val="FF0000"/>
                </a:solidFill>
                <a:latin typeface="Arial" panose="020B0604020202020204" pitchFamily="34" charset="0"/>
                <a:ea typeface="微软雅黑" panose="020B0503020204020204" pitchFamily="34" charset="-122"/>
              </a:rPr>
              <a:t>9</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工艺管理</a:t>
            </a:r>
            <a:r>
              <a:rPr lang="en-US" altLang="zh-CN" sz="2000" dirty="0">
                <a:solidFill>
                  <a:srgbClr val="FF0000"/>
                </a:solidFill>
                <a:latin typeface="Arial" panose="020B0604020202020204" pitchFamily="34" charset="0"/>
                <a:ea typeface="微软雅黑" panose="020B0503020204020204" pitchFamily="34" charset="-122"/>
              </a:rPr>
              <a:t>3</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平稳率管理</a:t>
            </a:r>
            <a:r>
              <a:rPr lang="en-US" altLang="zh-CN" sz="2000" dirty="0">
                <a:solidFill>
                  <a:srgbClr val="FF0000"/>
                </a:solidFill>
                <a:latin typeface="Arial" panose="020B0604020202020204" pitchFamily="34" charset="0"/>
                <a:ea typeface="微软雅黑" panose="020B0503020204020204" pitchFamily="34" charset="-122"/>
              </a:rPr>
              <a:t>8</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巡检管理</a:t>
            </a:r>
            <a:r>
              <a:rPr lang="en-US" altLang="zh-CN" sz="2000" dirty="0">
                <a:solidFill>
                  <a:srgbClr val="FF0000"/>
                </a:solidFill>
                <a:latin typeface="Arial" panose="020B0604020202020204" pitchFamily="34" charset="0"/>
                <a:ea typeface="微软雅黑" panose="020B0503020204020204" pitchFamily="34" charset="-122"/>
              </a:rPr>
              <a:t>4</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en-US" altLang="zh-CN" sz="2000" dirty="0">
                <a:solidFill>
                  <a:srgbClr val="282830"/>
                </a:solidFill>
                <a:latin typeface="Arial" panose="020B0604020202020204" pitchFamily="34" charset="0"/>
                <a:ea typeface="微软雅黑" panose="020B0503020204020204" pitchFamily="34" charset="-122"/>
              </a:rPr>
              <a:t>MES</a:t>
            </a:r>
            <a:r>
              <a:rPr lang="zh-CN" altLang="en-US" sz="2000" dirty="0">
                <a:solidFill>
                  <a:srgbClr val="282830"/>
                </a:solidFill>
                <a:latin typeface="Arial" panose="020B0604020202020204" pitchFamily="34" charset="0"/>
                <a:ea typeface="微软雅黑" panose="020B0503020204020204" pitchFamily="34" charset="-122"/>
              </a:rPr>
              <a:t>管理</a:t>
            </a:r>
            <a:r>
              <a:rPr lang="en-US" altLang="zh-CN" sz="2000" dirty="0">
                <a:solidFill>
                  <a:srgbClr val="FF0000"/>
                </a:solidFill>
                <a:latin typeface="Arial" panose="020B0604020202020204" pitchFamily="34" charset="0"/>
                <a:ea typeface="微软雅黑" panose="020B0503020204020204" pitchFamily="34" charset="-122"/>
              </a:rPr>
              <a:t>1</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sym typeface="+mn-ea"/>
              </a:rPr>
              <a:t>交接班管理</a:t>
            </a:r>
            <a:r>
              <a:rPr lang="en-US" altLang="zh-CN" sz="2000" dirty="0">
                <a:solidFill>
                  <a:srgbClr val="FF0000"/>
                </a:solidFill>
                <a:latin typeface="Arial" panose="020B0604020202020204" pitchFamily="34" charset="0"/>
                <a:ea typeface="微软雅黑" panose="020B0503020204020204" pitchFamily="34" charset="-122"/>
                <a:sym typeface="+mn-ea"/>
              </a:rPr>
              <a:t>5</a:t>
            </a:r>
            <a:r>
              <a:rPr lang="zh-CN" altLang="en-US" sz="2000" dirty="0">
                <a:solidFill>
                  <a:srgbClr val="282830"/>
                </a:solidFill>
                <a:latin typeface="Arial" panose="020B0604020202020204" pitchFamily="34" charset="0"/>
                <a:ea typeface="微软雅黑" panose="020B0503020204020204" pitchFamily="34" charset="-122"/>
                <a:sym typeface="+mn-ea"/>
              </a:rPr>
              <a:t>项；</a:t>
            </a:r>
            <a:endParaRPr lang="zh-CN" altLang="en-US" sz="20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联系汇报</a:t>
            </a:r>
            <a:r>
              <a:rPr lang="en-US" altLang="zh-CN" sz="2000" dirty="0">
                <a:solidFill>
                  <a:srgbClr val="FF0000"/>
                </a:solidFill>
                <a:latin typeface="Arial" panose="020B0604020202020204" pitchFamily="34" charset="0"/>
                <a:ea typeface="微软雅黑" panose="020B0503020204020204" pitchFamily="34" charset="-122"/>
              </a:rPr>
              <a:t>1</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endParaRPr sz="2400" dirty="0">
              <a:solidFill>
                <a:srgbClr val="282830"/>
              </a:solidFill>
              <a:latin typeface="Arial" panose="020B0604020202020204" pitchFamily="34" charset="0"/>
              <a:ea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1812059102"/>
              </p:ext>
            </p:extLst>
          </p:nvPr>
        </p:nvGraphicFramePr>
        <p:xfrm>
          <a:off x="3741530" y="1524438"/>
          <a:ext cx="8736965" cy="5015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a:extLst>
              <a:ext uri="{FF2B5EF4-FFF2-40B4-BE49-F238E27FC236}">
                <a16:creationId xmlns:a16="http://schemas.microsoft.com/office/drawing/2014/main" id="{AF2C9B5C-413F-49E2-B2B2-A264F7E4C20A}"/>
              </a:ext>
            </a:extLst>
          </p:cNvPr>
          <p:cNvGraphicFramePr>
            <a:graphicFrameLocks/>
          </p:cNvGraphicFramePr>
          <p:nvPr>
            <p:extLst>
              <p:ext uri="{D42A27DB-BD31-4B8C-83A1-F6EECF244321}">
                <p14:modId xmlns:p14="http://schemas.microsoft.com/office/powerpoint/2010/main" val="2746779823"/>
              </p:ext>
            </p:extLst>
          </p:nvPr>
        </p:nvGraphicFramePr>
        <p:xfrm>
          <a:off x="4420267" y="1524437"/>
          <a:ext cx="7193555" cy="442691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285" y="1487314"/>
            <a:ext cx="4049842" cy="4283480"/>
          </a:xfrm>
          <a:prstGeom prst="rect">
            <a:avLst/>
          </a:prstGeom>
          <a:noFill/>
        </p:spPr>
        <p:txBody>
          <a:bodyPr wrap="square" rtlCol="0">
            <a:spAutoFit/>
          </a:bodyPr>
          <a:lstStyle/>
          <a:p>
            <a:pPr>
              <a:lnSpc>
                <a:spcPct val="130000"/>
              </a:lnSpc>
            </a:pPr>
            <a:r>
              <a:rPr lang="en-US" altLang="zh-CN" sz="1400" dirty="0">
                <a:solidFill>
                  <a:srgbClr val="282830"/>
                </a:solidFill>
                <a:latin typeface="Arial" panose="020B0604020202020204" pitchFamily="34" charset="0"/>
                <a:ea typeface="微软雅黑" panose="020B0503020204020204" pitchFamily="34" charset="-122"/>
              </a:rPr>
              <a:t>        </a:t>
            </a:r>
            <a:r>
              <a:rPr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按班组分布情况划分：</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r>
              <a:rPr lang="zh-CN" altLang="en-US" sz="2000" dirty="0">
                <a:solidFill>
                  <a:srgbClr val="282830"/>
                </a:solidFill>
                <a:latin typeface="Arial" panose="020B0604020202020204" pitchFamily="34" charset="0"/>
                <a:ea typeface="微软雅黑" panose="020B0503020204020204" pitchFamily="34" charset="-122"/>
              </a:rPr>
              <a:t>加裂一班考核</a:t>
            </a:r>
            <a:r>
              <a:rPr lang="en-US" altLang="zh-CN" sz="2000" dirty="0">
                <a:solidFill>
                  <a:srgbClr val="FF0000"/>
                </a:solidFill>
                <a:latin typeface="Arial" panose="020B0604020202020204" pitchFamily="34" charset="0"/>
                <a:ea typeface="微软雅黑" panose="020B0503020204020204" pitchFamily="34" charset="-122"/>
              </a:rPr>
              <a:t>21</a:t>
            </a:r>
            <a:r>
              <a:rPr lang="zh-CN" altLang="en-US" sz="2000" dirty="0">
                <a:solidFill>
                  <a:srgbClr val="282830"/>
                </a:solidFill>
                <a:latin typeface="Arial" panose="020B0604020202020204" pitchFamily="34" charset="0"/>
                <a:ea typeface="微软雅黑" panose="020B0503020204020204" pitchFamily="34" charset="-122"/>
              </a:rPr>
              <a:t>项，突出项为平稳率问题，共</a:t>
            </a:r>
            <a:r>
              <a:rPr lang="en-US" altLang="zh-CN" sz="2000" dirty="0">
                <a:solidFill>
                  <a:srgbClr val="FF0000"/>
                </a:solidFill>
                <a:latin typeface="Arial" panose="020B0604020202020204" pitchFamily="34" charset="0"/>
                <a:ea typeface="微软雅黑" panose="020B0503020204020204" pitchFamily="34" charset="-122"/>
              </a:rPr>
              <a:t>7</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加裂二班考核</a:t>
            </a:r>
            <a:r>
              <a:rPr lang="en-US" altLang="zh-CN" sz="2000" dirty="0">
                <a:solidFill>
                  <a:srgbClr val="FF0000"/>
                </a:solidFill>
                <a:latin typeface="Arial" panose="020B0604020202020204" pitchFamily="34" charset="0"/>
                <a:ea typeface="微软雅黑" panose="020B0503020204020204" pitchFamily="34" charset="-122"/>
              </a:rPr>
              <a:t>15</a:t>
            </a:r>
            <a:r>
              <a:rPr lang="zh-CN" altLang="en-US" sz="2000" dirty="0">
                <a:solidFill>
                  <a:srgbClr val="282830"/>
                </a:solidFill>
                <a:latin typeface="Arial" panose="020B0604020202020204" pitchFamily="34" charset="0"/>
                <a:ea typeface="微软雅黑" panose="020B0503020204020204" pitchFamily="34" charset="-122"/>
              </a:rPr>
              <a:t>项，突出项为馏出口问题，共</a:t>
            </a:r>
            <a:r>
              <a:rPr lang="en-US" altLang="zh-CN" sz="2000" dirty="0">
                <a:solidFill>
                  <a:srgbClr val="FF0000"/>
                </a:solidFill>
                <a:latin typeface="Arial" panose="020B0604020202020204" pitchFamily="34" charset="0"/>
                <a:ea typeface="微软雅黑" panose="020B0503020204020204" pitchFamily="34" charset="-122"/>
              </a:rPr>
              <a:t>6</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加裂三班考核</a:t>
            </a:r>
            <a:r>
              <a:rPr lang="en-US" altLang="zh-CN" sz="2000" dirty="0">
                <a:solidFill>
                  <a:srgbClr val="FF0000"/>
                </a:solidFill>
                <a:latin typeface="Arial" panose="020B0604020202020204" pitchFamily="34" charset="0"/>
                <a:ea typeface="微软雅黑" panose="020B0503020204020204" pitchFamily="34" charset="-122"/>
              </a:rPr>
              <a:t>11</a:t>
            </a:r>
            <a:r>
              <a:rPr lang="zh-CN" altLang="en-US" sz="2000" dirty="0">
                <a:solidFill>
                  <a:srgbClr val="282830"/>
                </a:solidFill>
                <a:latin typeface="Arial" panose="020B0604020202020204" pitchFamily="34" charset="0"/>
                <a:ea typeface="微软雅黑" panose="020B0503020204020204" pitchFamily="34" charset="-122"/>
              </a:rPr>
              <a:t>项；无明显突出项目</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加裂四班考核</a:t>
            </a:r>
            <a:r>
              <a:rPr lang="en-US" altLang="zh-CN" sz="2000" dirty="0">
                <a:solidFill>
                  <a:srgbClr val="FF0000"/>
                </a:solidFill>
                <a:latin typeface="Arial" panose="020B0604020202020204" pitchFamily="34" charset="0"/>
                <a:ea typeface="微软雅黑" panose="020B0503020204020204" pitchFamily="34" charset="-122"/>
              </a:rPr>
              <a:t>14</a:t>
            </a:r>
            <a:r>
              <a:rPr lang="zh-CN" altLang="en-US" sz="2000" dirty="0">
                <a:solidFill>
                  <a:srgbClr val="282830"/>
                </a:solidFill>
                <a:latin typeface="Arial" panose="020B0604020202020204" pitchFamily="34" charset="0"/>
                <a:ea typeface="微软雅黑" panose="020B0503020204020204" pitchFamily="34" charset="-122"/>
              </a:rPr>
              <a:t>项：突出项为馏出口问题，共</a:t>
            </a:r>
            <a:r>
              <a:rPr lang="en-US" altLang="zh-CN" sz="2000" dirty="0">
                <a:solidFill>
                  <a:srgbClr val="FF0000"/>
                </a:solidFill>
                <a:latin typeface="Arial" panose="020B0604020202020204" pitchFamily="34" charset="0"/>
                <a:ea typeface="微软雅黑" panose="020B0503020204020204" pitchFamily="34" charset="-122"/>
              </a:rPr>
              <a:t>6</a:t>
            </a:r>
            <a:r>
              <a:rPr lang="zh-CN" altLang="en-US" sz="2000" dirty="0">
                <a:solidFill>
                  <a:srgbClr val="282830"/>
                </a:solidFill>
                <a:latin typeface="Arial" panose="020B0604020202020204" pitchFamily="34" charset="0"/>
                <a:ea typeface="微软雅黑" panose="020B0503020204020204" pitchFamily="34" charset="-122"/>
              </a:rPr>
              <a:t>项</a:t>
            </a:r>
          </a:p>
          <a:p>
            <a:pPr>
              <a:lnSpc>
                <a:spcPct val="130000"/>
              </a:lnSpc>
            </a:pPr>
            <a:r>
              <a:rPr lang="zh-CN" altLang="en-US" sz="2000" dirty="0">
                <a:solidFill>
                  <a:srgbClr val="282830"/>
                </a:solidFill>
                <a:latin typeface="Arial" panose="020B0604020202020204" pitchFamily="34" charset="0"/>
                <a:ea typeface="微软雅黑" panose="020B0503020204020204" pitchFamily="34" charset="-122"/>
              </a:rPr>
              <a:t>        </a:t>
            </a:r>
            <a:endParaRPr lang="zh-CN" altLang="en-US" sz="2400" dirty="0">
              <a:solidFill>
                <a:schemeClr val="bg1"/>
              </a:solidFill>
              <a:latin typeface="Arial" panose="020B0604020202020204" pitchFamily="34" charset="0"/>
              <a:ea typeface="微软雅黑" panose="020B0503020204020204" pitchFamily="34" charset="-122"/>
            </a:endParaRPr>
          </a:p>
        </p:txBody>
      </p:sp>
      <p:graphicFrame>
        <p:nvGraphicFramePr>
          <p:cNvPr id="8" name="图表 7">
            <a:extLst>
              <a:ext uri="{FF2B5EF4-FFF2-40B4-BE49-F238E27FC236}">
                <a16:creationId xmlns:a16="http://schemas.microsoft.com/office/drawing/2014/main" id="{DD8388A7-4061-4E9D-989F-D8C877057D70}"/>
              </a:ext>
            </a:extLst>
          </p:cNvPr>
          <p:cNvGraphicFramePr>
            <a:graphicFrameLocks/>
          </p:cNvGraphicFramePr>
          <p:nvPr>
            <p:extLst>
              <p:ext uri="{D42A27DB-BD31-4B8C-83A1-F6EECF244321}">
                <p14:modId xmlns:p14="http://schemas.microsoft.com/office/powerpoint/2010/main" val="1359112579"/>
              </p:ext>
            </p:extLst>
          </p:nvPr>
        </p:nvGraphicFramePr>
        <p:xfrm>
          <a:off x="4049842" y="959370"/>
          <a:ext cx="7612505" cy="5679878"/>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a:extLst>
              <a:ext uri="{FF2B5EF4-FFF2-40B4-BE49-F238E27FC236}">
                <a16:creationId xmlns:a16="http://schemas.microsoft.com/office/drawing/2014/main" id="{07C5B884-C95A-4EED-A792-CE9D548BD9BB}"/>
              </a:ext>
            </a:extLst>
          </p:cNvPr>
          <p:cNvSpPr txBox="1"/>
          <p:nvPr/>
        </p:nvSpPr>
        <p:spPr>
          <a:xfrm>
            <a:off x="524656" y="1214203"/>
            <a:ext cx="1454046" cy="1049312"/>
          </a:xfrm>
          <a:prstGeom prst="rect">
            <a:avLst/>
          </a:prstGeom>
          <a:noFill/>
        </p:spPr>
        <p:txBody>
          <a:bodyPr wrap="square" rtlCol="0">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70120"/>
          </a:xfrm>
          <a:prstGeom prst="rect">
            <a:avLst/>
          </a:prstGeom>
          <a:noFill/>
        </p:spPr>
        <p:txBody>
          <a:bodyPr wrap="square" rtlCol="0">
            <a:spAutoFit/>
          </a:bodyPr>
          <a:lstStyle/>
          <a:p>
            <a:pPr>
              <a:lnSpc>
                <a:spcPct val="130000"/>
              </a:lnSpc>
            </a:pPr>
            <a:r>
              <a:rPr lang="zh-CN" sz="3200" dirty="0">
                <a:solidFill>
                  <a:srgbClr val="282830"/>
                </a:solidFill>
                <a:latin typeface="+mj-ea"/>
                <a:ea typeface="+mj-ea"/>
              </a:rPr>
              <a:t>问题整改情况</a:t>
            </a:r>
            <a:r>
              <a:rPr lang="en-US" altLang="zh-CN" sz="2800" dirty="0">
                <a:solidFill>
                  <a:srgbClr val="282830"/>
                </a:solidFill>
                <a:latin typeface="+mj-ea"/>
                <a:ea typeface="+mj-ea"/>
              </a:rPr>
              <a:t>                           </a:t>
            </a:r>
            <a:endParaRPr lang="zh-CN" altLang="en-US" sz="3200" dirty="0">
              <a:solidFill>
                <a:srgbClr val="282830"/>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019175" y="2780030"/>
            <a:ext cx="10153015" cy="1965410"/>
          </a:xfrm>
          <a:prstGeom prst="rect">
            <a:avLst/>
          </a:prstGeom>
          <a:noFill/>
        </p:spPr>
        <p:txBody>
          <a:bodyPr wrap="square" rtlCol="0">
            <a:spAutoFit/>
          </a:bodyPr>
          <a:lstStyle/>
          <a:p>
            <a:pPr>
              <a:lnSpc>
                <a:spcPct val="130000"/>
              </a:lnSpc>
            </a:pPr>
            <a:r>
              <a:rPr lang="zh-CN" sz="2400" dirty="0">
                <a:solidFill>
                  <a:srgbClr val="282830"/>
                </a:solidFill>
                <a:latin typeface="Arial" panose="020B0604020202020204" pitchFamily="34" charset="0"/>
                <a:ea typeface="微软雅黑" panose="020B0503020204020204" pitchFamily="34" charset="-122"/>
              </a:rPr>
              <a:t>已整改：</a:t>
            </a:r>
            <a:r>
              <a:rPr lang="en-US" altLang="zh-CN" sz="2400" dirty="0">
                <a:solidFill>
                  <a:srgbClr val="282830"/>
                </a:solidFill>
                <a:latin typeface="Arial" panose="020B0604020202020204" pitchFamily="34" charset="0"/>
                <a:ea typeface="微软雅黑" panose="020B0503020204020204" pitchFamily="34" charset="-122"/>
              </a:rPr>
              <a:t>9</a:t>
            </a:r>
            <a:r>
              <a:rPr lang="zh-CN" altLang="en-US" sz="2400" dirty="0">
                <a:solidFill>
                  <a:srgbClr val="282830"/>
                </a:solidFill>
                <a:latin typeface="Arial" panose="020B0604020202020204" pitchFamily="34" charset="0"/>
                <a:ea typeface="微软雅黑" panose="020B0503020204020204" pitchFamily="34" charset="-122"/>
              </a:rPr>
              <a:t>项，主要为现场规格化问题，如盲板牌标识，管帽，盲法兰等问题，以及部分采样器针型阀更换</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待整改：暂无待整改问题</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未整改：无未整改问题项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二</a:t>
                  </a: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474301" y="4924230"/>
              <a:ext cx="4811847" cy="645160"/>
            </a:xfrm>
            <a:prstGeom prst="rect">
              <a:avLst/>
            </a:prstGeom>
            <a:noFill/>
          </p:spPr>
          <p:txBody>
            <a:bodyPr wrap="square" rtlCol="0">
              <a:spAutoFit/>
            </a:bodyPr>
            <a:lstStyle/>
            <a:p>
              <a:r>
                <a:rPr lang="zh-CN" altLang="en-US" sz="3600" dirty="0">
                  <a:solidFill>
                    <a:srgbClr val="282830"/>
                  </a:solidFill>
                  <a:latin typeface="微软雅黑" panose="020B0503020204020204" pitchFamily="34" charset="-122"/>
                  <a:ea typeface="微软雅黑" panose="020B0503020204020204" pitchFamily="34" charset="-122"/>
                </a:rPr>
                <a:t>检查问题说明</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38096"/>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馏出口问题</a:t>
            </a:r>
            <a:r>
              <a:rPr lang="zh-CN" sz="3200" dirty="0">
                <a:solidFill>
                  <a:srgbClr val="282830"/>
                </a:solidFill>
                <a:latin typeface="Arial" panose="020B0604020202020204" pitchFamily="34" charset="0"/>
                <a:ea typeface="微软雅黑" panose="020B0503020204020204" pitchFamily="34" charset="-122"/>
                <a:sym typeface="+mn-ea"/>
              </a:rPr>
              <a:t>（</a:t>
            </a:r>
            <a:r>
              <a:rPr lang="en-US" altLang="zh-CN" sz="3200" dirty="0">
                <a:solidFill>
                  <a:srgbClr val="282830"/>
                </a:solidFill>
                <a:latin typeface="Arial" panose="020B0604020202020204" pitchFamily="34" charset="0"/>
                <a:ea typeface="微软雅黑" panose="020B0503020204020204" pitchFamily="34" charset="-122"/>
                <a:sym typeface="+mn-ea"/>
              </a:rPr>
              <a:t>18</a:t>
            </a:r>
            <a:r>
              <a:rPr lang="zh-CN" altLang="en-US" sz="3200" dirty="0">
                <a:solidFill>
                  <a:srgbClr val="282830"/>
                </a:solidFill>
                <a:latin typeface="Arial" panose="020B0604020202020204" pitchFamily="34" charset="0"/>
                <a:ea typeface="微软雅黑" panose="020B0503020204020204" pitchFamily="34" charset="-122"/>
                <a:sym typeface="+mn-ea"/>
              </a:rPr>
              <a:t>项，</a:t>
            </a:r>
            <a:r>
              <a:rPr lang="en-US" altLang="zh-CN" sz="3200" dirty="0">
                <a:solidFill>
                  <a:srgbClr val="282830"/>
                </a:solidFill>
                <a:latin typeface="Arial" panose="020B0604020202020204" pitchFamily="34" charset="0"/>
                <a:ea typeface="微软雅黑" panose="020B0503020204020204" pitchFamily="34" charset="-122"/>
                <a:sym typeface="+mn-ea"/>
              </a:rPr>
              <a:t>18.29%</a:t>
            </a:r>
            <a:r>
              <a:rPr lang="zh-CN" altLang="en-US" sz="3200" dirty="0">
                <a:solidFill>
                  <a:srgbClr val="282830"/>
                </a:solidFill>
                <a:latin typeface="Arial" panose="020B0604020202020204" pitchFamily="34" charset="0"/>
                <a:ea typeface="微软雅黑" panose="020B0503020204020204" pitchFamily="34" charset="-122"/>
                <a:sym typeface="+mn-ea"/>
              </a:rPr>
              <a:t>）</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34285" y="3160337"/>
            <a:ext cx="11535907" cy="2445541"/>
          </a:xfrm>
          <a:prstGeom prst="rect">
            <a:avLst/>
          </a:prstGeom>
          <a:noFill/>
        </p:spPr>
        <p:txBody>
          <a:bodyPr wrap="square" rtlCol="0">
            <a:spAutoFit/>
          </a:bodyPr>
          <a:lstStyle/>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本月馏出口问题为一班：</a:t>
            </a:r>
            <a:r>
              <a:rPr lang="en-US" altLang="zh-CN" sz="2400" dirty="0">
                <a:solidFill>
                  <a:srgbClr val="282830"/>
                </a:solidFill>
                <a:latin typeface="Arial" panose="020B0604020202020204" pitchFamily="34" charset="0"/>
                <a:ea typeface="微软雅黑" panose="020B0503020204020204" pitchFamily="34" charset="-122"/>
              </a:rPr>
              <a:t>5</a:t>
            </a:r>
            <a:r>
              <a:rPr lang="zh-CN" altLang="en-US" sz="2400" dirty="0">
                <a:solidFill>
                  <a:srgbClr val="282830"/>
                </a:solidFill>
                <a:latin typeface="Arial" panose="020B0604020202020204" pitchFamily="34" charset="0"/>
                <a:ea typeface="微软雅黑" panose="020B0503020204020204" pitchFamily="34" charset="-122"/>
              </a:rPr>
              <a:t>项，二班：</a:t>
            </a: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项，三班：</a:t>
            </a:r>
            <a:r>
              <a:rPr lang="en-US" altLang="zh-CN" sz="2400" dirty="0">
                <a:solidFill>
                  <a:srgbClr val="282830"/>
                </a:solidFill>
                <a:latin typeface="Arial" panose="020B0604020202020204" pitchFamily="34" charset="0"/>
                <a:ea typeface="微软雅黑" panose="020B0503020204020204" pitchFamily="34" charset="-122"/>
              </a:rPr>
              <a:t>1</a:t>
            </a:r>
            <a:r>
              <a:rPr lang="zh-CN" altLang="en-US" sz="2400" dirty="0">
                <a:solidFill>
                  <a:srgbClr val="282830"/>
                </a:solidFill>
                <a:latin typeface="Arial" panose="020B0604020202020204" pitchFamily="34" charset="0"/>
                <a:ea typeface="微软雅黑" panose="020B0503020204020204" pitchFamily="34" charset="-122"/>
              </a:rPr>
              <a:t>项，四班：</a:t>
            </a: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其中，重石初馏点调整期间未对重石初馏点出具考核，气分产品液化气</a:t>
            </a:r>
            <a:r>
              <a:rPr lang="en-US" altLang="zh-CN" sz="2400" dirty="0">
                <a:solidFill>
                  <a:srgbClr val="282830"/>
                </a:solidFill>
                <a:latin typeface="Arial" panose="020B0604020202020204" pitchFamily="34" charset="0"/>
                <a:ea typeface="微软雅黑" panose="020B0503020204020204" pitchFamily="34" charset="-122"/>
              </a:rPr>
              <a:t>C5</a:t>
            </a:r>
            <a:r>
              <a:rPr lang="zh-CN" altLang="en-US" sz="2400" dirty="0">
                <a:solidFill>
                  <a:srgbClr val="282830"/>
                </a:solidFill>
                <a:latin typeface="Arial" panose="020B0604020202020204" pitchFamily="34" charset="0"/>
                <a:ea typeface="微软雅黑" panose="020B0503020204020204" pitchFamily="34" charset="-122"/>
              </a:rPr>
              <a:t>，</a:t>
            </a:r>
            <a:r>
              <a:rPr lang="en-US" altLang="zh-CN" sz="2400" dirty="0">
                <a:solidFill>
                  <a:srgbClr val="282830"/>
                </a:solidFill>
                <a:latin typeface="Arial" panose="020B0604020202020204" pitchFamily="34" charset="0"/>
                <a:ea typeface="微软雅黑" panose="020B0503020204020204" pitchFamily="34" charset="-122"/>
              </a:rPr>
              <a:t>C3</a:t>
            </a:r>
            <a:r>
              <a:rPr lang="zh-CN" altLang="en-US" sz="2400" dirty="0">
                <a:solidFill>
                  <a:srgbClr val="282830"/>
                </a:solidFill>
                <a:latin typeface="Arial" panose="020B0604020202020204" pitchFamily="34" charset="0"/>
                <a:ea typeface="微软雅黑" panose="020B0503020204020204" pitchFamily="34" charset="-122"/>
              </a:rPr>
              <a:t>比例未列入考核。</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由于本月操作调整较多，各班组水平各不相同，操作调整方面还需根据工况不断做出适应性调整。</a:t>
            </a:r>
            <a:endParaRPr lang="zh-CN" sz="2400" dirty="0">
              <a:solidFill>
                <a:srgbClr val="282830"/>
              </a:solidFill>
              <a:latin typeface="Arial" panose="020B0604020202020204" pitchFamily="34" charset="0"/>
              <a:ea typeface="微软雅黑" panose="020B0503020204020204" pitchFamily="34" charset="-122"/>
            </a:endParaRPr>
          </a:p>
        </p:txBody>
      </p:sp>
      <p:pic>
        <p:nvPicPr>
          <p:cNvPr id="5" name="图片 4">
            <a:extLst>
              <a:ext uri="{FF2B5EF4-FFF2-40B4-BE49-F238E27FC236}">
                <a16:creationId xmlns:a16="http://schemas.microsoft.com/office/drawing/2014/main" id="{7A681FAF-A455-454B-B73D-527B4F0F4125}"/>
              </a:ext>
            </a:extLst>
          </p:cNvPr>
          <p:cNvPicPr>
            <a:picLocks noChangeAspect="1"/>
          </p:cNvPicPr>
          <p:nvPr/>
        </p:nvPicPr>
        <p:blipFill>
          <a:blip r:embed="rId4"/>
          <a:stretch>
            <a:fillRect/>
          </a:stretch>
        </p:blipFill>
        <p:spPr>
          <a:xfrm>
            <a:off x="693996" y="1529503"/>
            <a:ext cx="7197686" cy="16308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38096"/>
          </a:xfrm>
          <a:prstGeom prst="rect">
            <a:avLst/>
          </a:prstGeom>
          <a:noFill/>
        </p:spPr>
        <p:txBody>
          <a:bodyPr wrap="square" rtlCol="0">
            <a:spAutoFit/>
          </a:bodyPr>
          <a:lstStyle/>
          <a:p>
            <a:pPr>
              <a:lnSpc>
                <a:spcPct val="130000"/>
              </a:lnSpc>
            </a:pPr>
            <a:r>
              <a:rPr lang="zh-CN" altLang="en-US" sz="3200" dirty="0">
                <a:solidFill>
                  <a:srgbClr val="282830"/>
                </a:solidFill>
                <a:latin typeface="Arial" panose="020B0604020202020204" pitchFamily="34" charset="0"/>
                <a:ea typeface="微软雅黑" panose="020B0503020204020204" pitchFamily="34" charset="-122"/>
                <a:sym typeface="+mn-ea"/>
              </a:rPr>
              <a:t>抽查提问</a:t>
            </a:r>
            <a:r>
              <a:rPr lang="zh-CN" sz="3200" dirty="0">
                <a:solidFill>
                  <a:srgbClr val="282830"/>
                </a:solidFill>
                <a:latin typeface="Arial" panose="020B0604020202020204" pitchFamily="34" charset="0"/>
                <a:ea typeface="微软雅黑" panose="020B0503020204020204" pitchFamily="34" charset="-122"/>
                <a:sym typeface="+mn-ea"/>
              </a:rPr>
              <a:t>（</a:t>
            </a:r>
            <a:r>
              <a:rPr lang="en-US" altLang="zh-CN" sz="3200" dirty="0">
                <a:solidFill>
                  <a:srgbClr val="282830"/>
                </a:solidFill>
                <a:latin typeface="Arial" panose="020B0604020202020204" pitchFamily="34" charset="0"/>
                <a:ea typeface="微软雅黑" panose="020B0503020204020204" pitchFamily="34" charset="-122"/>
                <a:sym typeface="+mn-ea"/>
              </a:rPr>
              <a:t>9</a:t>
            </a:r>
            <a:r>
              <a:rPr lang="zh-CN" altLang="en-US" sz="3200" dirty="0">
                <a:solidFill>
                  <a:srgbClr val="282830"/>
                </a:solidFill>
                <a:latin typeface="Arial" panose="020B0604020202020204" pitchFamily="34" charset="0"/>
                <a:ea typeface="微软雅黑" panose="020B0503020204020204" pitchFamily="34" charset="-122"/>
                <a:sym typeface="+mn-ea"/>
              </a:rPr>
              <a:t>项，</a:t>
            </a:r>
            <a:r>
              <a:rPr lang="en-US" altLang="zh-CN" sz="3200" dirty="0">
                <a:solidFill>
                  <a:srgbClr val="282830"/>
                </a:solidFill>
                <a:latin typeface="Arial" panose="020B0604020202020204" pitchFamily="34" charset="0"/>
                <a:ea typeface="微软雅黑" panose="020B0503020204020204" pitchFamily="34" charset="-122"/>
                <a:sym typeface="+mn-ea"/>
              </a:rPr>
              <a:t>9.15%</a:t>
            </a:r>
            <a:r>
              <a:rPr lang="zh-CN" altLang="en-US" sz="3200" dirty="0">
                <a:solidFill>
                  <a:srgbClr val="282830"/>
                </a:solidFill>
                <a:latin typeface="Arial" panose="020B0604020202020204" pitchFamily="34" charset="0"/>
                <a:ea typeface="微软雅黑" panose="020B0503020204020204" pitchFamily="34" charset="-122"/>
                <a:sym typeface="+mn-ea"/>
              </a:rPr>
              <a:t>）</a:t>
            </a:r>
            <a:endParaRPr sz="3200" dirty="0">
              <a:solidFill>
                <a:srgbClr val="282830"/>
              </a:solidFill>
              <a:latin typeface="+mj-ea"/>
              <a:ea typeface="+mj-ea"/>
            </a:endParaRPr>
          </a:p>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694055" y="1598295"/>
            <a:ext cx="10986770" cy="3883371"/>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本月对内外操进行工艺卡片，工艺联锁，预加氢事故学习情况的提问；</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对文方员工进行现场操作提问。</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考核结果：</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一班考核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项，二班考核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项，三班考核</a:t>
            </a:r>
            <a:r>
              <a:rPr lang="en-US" altLang="zh-CN" sz="2400" dirty="0">
                <a:solidFill>
                  <a:srgbClr val="282830"/>
                </a:solidFill>
                <a:latin typeface="Arial" panose="020B0604020202020204" pitchFamily="34" charset="0"/>
                <a:ea typeface="微软雅黑" panose="020B0503020204020204" pitchFamily="34" charset="-122"/>
              </a:rPr>
              <a:t>3</a:t>
            </a:r>
            <a:r>
              <a:rPr lang="zh-CN" altLang="en-US" sz="2400" dirty="0">
                <a:solidFill>
                  <a:srgbClr val="282830"/>
                </a:solidFill>
                <a:latin typeface="Arial" panose="020B0604020202020204" pitchFamily="34" charset="0"/>
                <a:ea typeface="微软雅黑" panose="020B0503020204020204" pitchFamily="34" charset="-122"/>
              </a:rPr>
              <a:t>项，四班考核</a:t>
            </a:r>
            <a:r>
              <a:rPr lang="en-US" altLang="zh-CN" sz="2400" dirty="0">
                <a:solidFill>
                  <a:srgbClr val="282830"/>
                </a:solidFill>
                <a:latin typeface="Arial" panose="020B0604020202020204" pitchFamily="34" charset="0"/>
                <a:ea typeface="微软雅黑" panose="020B0503020204020204" pitchFamily="34" charset="-122"/>
              </a:rPr>
              <a:t>2</a:t>
            </a:r>
            <a:r>
              <a:rPr lang="zh-CN" altLang="en-US" sz="2400" dirty="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可以看出各班组还存在不足之处，还需多熟悉联锁及工艺卡片，文方员工也纳入此类要求。班长需加强对班组成员的管理要求。</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endParaRPr lang="zh-CN"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605</TotalTime>
  <Words>2974</Words>
  <Application>Microsoft Office PowerPoint</Application>
  <PresentationFormat>宽屏</PresentationFormat>
  <Paragraphs>114</Paragraphs>
  <Slides>18</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黑体</vt:lpstr>
      <vt:lpstr>微软雅黑</vt:lpstr>
      <vt:lpstr>幼圆</vt:lpstr>
      <vt:lpstr>Arial</vt:lpstr>
      <vt:lpstr>Arial Rounded MT Bold</vt:lpstr>
      <vt:lpstr>Calibri</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121</cp:revision>
  <dcterms:created xsi:type="dcterms:W3CDTF">2015-10-06T09:21:00Z</dcterms:created>
  <dcterms:modified xsi:type="dcterms:W3CDTF">2020-08-03T05:17:39Z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