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9" r:id="rId3"/>
    <p:sldId id="388" r:id="rId5"/>
    <p:sldId id="265" r:id="rId6"/>
    <p:sldId id="271" r:id="rId7"/>
    <p:sldId id="320" r:id="rId8"/>
    <p:sldId id="352" r:id="rId9"/>
    <p:sldId id="365" r:id="rId10"/>
    <p:sldId id="366" r:id="rId11"/>
    <p:sldId id="340" r:id="rId12"/>
    <p:sldId id="290" r:id="rId13"/>
    <p:sldId id="281" r:id="rId14"/>
    <p:sldId id="302" r:id="rId15"/>
    <p:sldId id="367" r:id="rId16"/>
    <p:sldId id="299" r:id="rId17"/>
    <p:sldId id="368" r:id="rId18"/>
    <p:sldId id="310" r:id="rId19"/>
    <p:sldId id="342" r:id="rId20"/>
    <p:sldId id="26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12B"/>
    <a:srgbClr val="BC0000"/>
    <a:srgbClr val="282830"/>
    <a:srgbClr val="EA7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4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1308" y="-114"/>
      </p:cViewPr>
      <p:guideLst>
        <p:guide orient="horz" pos="1928"/>
        <p:guide orient="horz" pos="2440"/>
        <p:guide orient="horz" pos="1597"/>
        <p:guide pos="3839"/>
        <p:guide pos="5484"/>
        <p:guide pos="6697"/>
        <p:guide pos="1426"/>
        <p:guide pos="960"/>
        <p:guide pos="5154"/>
        <p:guide pos="32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2&#12289;&#23433;&#20840;&#31649;&#29702;\7&#12289;&#26816;&#26597;&#38382;&#39064;\&#26085;&#21608;&#26376;&#26816;&#38382;&#39064;&#32479;&#35745;\&#21152;&#35010;&#27668;&#20998;&#23433;&#20840;&#19987;&#19994;&#26085;&#21608;&#26376;&#26816;&#38382;&#39064;&#27719;&#24635;&#65288;6&#26376;&#6528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D:\2&#12289;&#23433;&#20840;&#31649;&#29702;\7&#12289;&#26816;&#26597;&#38382;&#39064;\&#26085;&#21608;&#26376;&#26816;&#38382;&#39064;&#32479;&#35745;\&#21152;&#35010;&#27668;&#20998;&#23433;&#20840;&#19987;&#19994;&#26085;&#21608;&#26376;&#26816;&#38382;&#39064;&#27719;&#24635;&#65288;8&#26376;&#6528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6085;&#21608;&#26376;&#26816;&#24635;&#32467;&#22270;&#34920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D:\2&#12289;&#23433;&#20840;&#31649;&#29702;\7&#12289;&#26816;&#26597;&#38382;&#39064;\&#26085;&#21608;&#26376;&#26816;&#38382;&#39064;&#32479;&#35745;\&#21152;&#35010;&#27668;&#20998;&#23433;&#20840;&#19987;&#19994;&#26085;&#21608;&#26376;&#26816;&#38382;&#39064;&#27719;&#24635;&#65288;8&#26376;&#6528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6085;&#21608;&#26376;&#26816;&#24635;&#32467;&#22270;&#34920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D:\2&#12289;&#23433;&#20840;&#31649;&#29702;\7&#12289;&#26816;&#26597;&#38382;&#39064;\&#26085;&#21608;&#26376;&#26816;&#38382;&#39064;&#32479;&#35745;\&#21152;&#35010;&#27668;&#20998;&#23433;&#20840;&#19987;&#19994;&#26085;&#21608;&#26376;&#26816;&#38382;&#39064;&#27719;&#24635;&#65288;8&#26376;&#6528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6085;&#21608;&#26376;&#26816;&#24635;&#32467;&#22270;&#34920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D:\2&#12289;&#23433;&#20840;&#31649;&#29702;\7&#12289;&#26816;&#26597;&#38382;&#39064;\&#26085;&#21608;&#26376;&#26816;&#38382;&#39064;&#32479;&#35745;\&#21152;&#35010;&#27668;&#20998;&#23433;&#20840;&#19987;&#19994;&#26085;&#21608;&#26376;&#26816;&#38382;&#39064;&#27719;&#24635;&#65288;8&#26376;&#6528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6085;&#21608;&#26376;&#26816;&#24635;&#32467;&#22270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46614987080104"/>
          <c:y val="0.0959583952451709"/>
          <c:w val="0.839979328165375"/>
          <c:h val="0.808083209509658"/>
        </c:manualLayout>
      </c:layout>
      <c:ofPieChart>
        <c:ofPieType val="pie"/>
        <c:varyColors val="1"/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46614987080104"/>
          <c:y val="0.0959583952451709"/>
          <c:w val="0.839979328165375"/>
          <c:h val="0.808083209509658"/>
        </c:manualLayout>
      </c:layout>
      <c:ofPieChart>
        <c:ofPieType val="bar"/>
        <c:varyColors val="1"/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 sz="1400">
          <a:solidFill>
            <a:schemeClr val="bg1"/>
          </a:solidFill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38088626441622"/>
          <c:y val="0.110193145955948"/>
          <c:w val="0.924733850129199"/>
          <c:h val="0.889806776567491"/>
        </c:manualLayout>
      </c:layout>
      <c:ofPieChart>
        <c:ofPieType val="bar"/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313451433338527"/>
                  <c:y val="-0.115840492672624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202316088570508"/>
                  <c:y val="0.0761810169872581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01061871751799"/>
                  <c:y val="-0.0741646155194259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162407188552637"/>
                  <c:y val="-0.0860535787411807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247205909473061"/>
                  <c:y val="-0.058654262207894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126256354732357"/>
                  <c:y val="-0.050609682360454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31782945736434"/>
                  <c:y val="0.0170428285000932"/>
                </c:manualLayout>
              </c:layout>
              <c:numFmt formatCode="General" sourceLinked="1"/>
              <c:spPr>
                <a:noFill/>
                <a:ln w="25400" cap="flat" cmpd="sng" algn="ctr">
                  <a:noFill/>
                  <a:prstDash val="solid"/>
                </a:ln>
                <a:effectLst/>
                <a:sp3d>
                  <a:extrusionClr>
                    <a:srgbClr val="FFFFFF"/>
                  </a:extrusionClr>
                  <a:contourClr>
                    <a:srgbClr val="FFFFFF"/>
                  </a:contourClr>
                </a:sp3d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37984496124031"/>
                  <c:y val="0.00626637619139203"/>
                </c:manualLayout>
              </c:layout>
              <c:numFmt formatCode="General" sourceLinked="1"/>
              <c:spPr>
                <a:noFill/>
                <a:ln w="25400" cap="flat" cmpd="sng" algn="ctr">
                  <a:noFill/>
                  <a:prstDash val="solid"/>
                </a:ln>
                <a:effectLst/>
                <a:sp3d>
                  <a:extrusionClr>
                    <a:srgbClr val="FFFFFF"/>
                  </a:extrusionClr>
                  <a:contourClr>
                    <a:srgbClr val="FFFFFF"/>
                  </a:contourClr>
                </a:sp3d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28682170542636"/>
                  <c:y val="0.000759920385493717"/>
                </c:manualLayout>
              </c:layout>
              <c:numFmt formatCode="General" sourceLinked="1"/>
              <c:spPr>
                <a:noFill/>
                <a:ln w="25400" cap="flat" cmpd="sng" algn="ctr">
                  <a:noFill/>
                  <a:prstDash val="solid"/>
                </a:ln>
                <a:effectLst/>
                <a:sp3d>
                  <a:extrusionClr>
                    <a:srgbClr val="FFFFFF"/>
                  </a:extrusionClr>
                  <a:contourClr>
                    <a:srgbClr val="FFFFFF"/>
                  </a:contourClr>
                </a:sp3d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12642458199275"/>
                  <c:y val="-0.000678372226996542"/>
                </c:manualLayout>
              </c:layout>
              <c:numFmt formatCode="General" sourceLinked="1"/>
              <c:spPr>
                <a:noFill/>
                <a:ln w="25400" cap="flat" cmpd="sng" algn="ctr">
                  <a:noFill/>
                  <a:prstDash val="solid"/>
                </a:ln>
                <a:effectLst/>
                <a:sp3d>
                  <a:extrusionClr>
                    <a:srgbClr val="FFFFFF"/>
                  </a:extrusionClr>
                  <a:contourClr>
                    <a:srgbClr val="FFFFFF"/>
                  </a:contourClr>
                </a:sp3d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102325581395349"/>
                  <c:y val="0.0027860326894502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Sheet2!$A$1:$A$13</c:f>
              <c:strCache>
                <c:ptCount val="10"/>
                <c:pt idx="0">
                  <c:v>环保类问题</c:v>
                </c:pt>
                <c:pt idx="1">
                  <c:v>本质安全问题</c:v>
                </c:pt>
                <c:pt idx="2">
                  <c:v>高风险作业类</c:v>
                </c:pt>
                <c:pt idx="3">
                  <c:v>消防类问题</c:v>
                </c:pt>
                <c:pt idx="4">
                  <c:v>隐患登记类</c:v>
                </c:pt>
                <c:pt idx="5">
                  <c:v>规格化问题</c:v>
                </c:pt>
                <c:pt idx="6">
                  <c:v>安技装备类</c:v>
                </c:pt>
                <c:pt idx="7">
                  <c:v>卫生类问题</c:v>
                </c:pt>
                <c:pt idx="8">
                  <c:v>劳动防护类</c:v>
                </c:pt>
                <c:pt idx="9">
                  <c:v>FGS/监控类</c:v>
                </c:pt>
              </c:strCache>
            </c:strRef>
          </c:cat>
          <c:val>
            <c:numRef>
              <c:f>Sheet2!$B$1:$B$13</c:f>
              <c:numCache>
                <c:formatCode>General</c:formatCode>
                <c:ptCount val="13"/>
                <c:pt idx="0">
                  <c:v>4</c:v>
                </c:pt>
                <c:pt idx="1">
                  <c:v>0</c:v>
                </c:pt>
                <c:pt idx="2">
                  <c:v>7</c:v>
                </c:pt>
                <c:pt idx="3">
                  <c:v>9</c:v>
                </c:pt>
                <c:pt idx="5">
                  <c:v>18</c:v>
                </c:pt>
                <c:pt idx="7">
                  <c:v>23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'[加裂气分安全专业日周月检问题汇总（8月）.xlsx]Sheet3'!$G$2</c:f>
              <c:strCache>
                <c:ptCount val="1"/>
                <c:pt idx="0">
                  <c:v>问题项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'[加裂气分安全专业日周月检问题汇总（8月）.xlsx]Sheet3'!$F$3:$F$8</c:f>
              <c:strCache>
                <c:ptCount val="6"/>
                <c:pt idx="0">
                  <c:v>加裂一班</c:v>
                </c:pt>
                <c:pt idx="1">
                  <c:v>加裂二班</c:v>
                </c:pt>
                <c:pt idx="2">
                  <c:v>加裂三班</c:v>
                </c:pt>
                <c:pt idx="3">
                  <c:v>加裂四班</c:v>
                </c:pt>
                <c:pt idx="4">
                  <c:v>其他问题</c:v>
                </c:pt>
                <c:pt idx="5">
                  <c:v>共性问题</c:v>
                </c:pt>
              </c:strCache>
            </c:strRef>
          </c:cat>
          <c:val>
            <c:numRef>
              <c:f>'[加裂气分安全专业日周月检问题汇总（8月）.xlsx]Sheet3'!$G$3:$G$8</c:f>
              <c:numCache>
                <c:formatCode>General</c:formatCode>
                <c:ptCount val="6"/>
                <c:pt idx="0">
                  <c:v>5</c:v>
                </c:pt>
                <c:pt idx="1">
                  <c:v>15</c:v>
                </c:pt>
                <c:pt idx="2">
                  <c:v>8</c:v>
                </c:pt>
                <c:pt idx="3">
                  <c:v>6</c:v>
                </c:pt>
                <c:pt idx="4">
                  <c:v>10</c:v>
                </c:pt>
                <c:pt idx="5">
                  <c:v>19</c:v>
                </c:pt>
              </c:numCache>
            </c:numRef>
          </c:val>
        </c:ser>
        <c:ser>
          <c:idx val="1"/>
          <c:order val="1"/>
          <c:tx>
            <c:strRef>
              <c:f>'[加裂气分安全专业日周月检问题汇总（8月）.xlsx]Sheet3'!$H$2</c:f>
              <c:strCache>
                <c:ptCount val="1"/>
                <c:pt idx="0">
                  <c:v>考核项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'[加裂气分安全专业日周月检问题汇总（8月）.xlsx]Sheet3'!$F$3:$F$8</c:f>
              <c:strCache>
                <c:ptCount val="6"/>
                <c:pt idx="0">
                  <c:v>加裂一班</c:v>
                </c:pt>
                <c:pt idx="1">
                  <c:v>加裂二班</c:v>
                </c:pt>
                <c:pt idx="2">
                  <c:v>加裂三班</c:v>
                </c:pt>
                <c:pt idx="3">
                  <c:v>加裂四班</c:v>
                </c:pt>
                <c:pt idx="4">
                  <c:v>其他问题</c:v>
                </c:pt>
                <c:pt idx="5">
                  <c:v>共性问题</c:v>
                </c:pt>
              </c:strCache>
            </c:strRef>
          </c:cat>
          <c:val>
            <c:numRef>
              <c:f>'[加裂气分安全专业日周月检问题汇总（8月）.xlsx]Sheet3'!$H$3:$H$8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692352"/>
        <c:axId val="124693888"/>
      </c:barChart>
      <c:catAx>
        <c:axId val="1246923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124693888"/>
        <c:crosses val="autoZero"/>
        <c:auto val="1"/>
        <c:lblAlgn val="ctr"/>
        <c:lblOffset val="100"/>
        <c:noMultiLvlLbl val="0"/>
      </c:catAx>
      <c:valAx>
        <c:axId val="12469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1246923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43965536078574"/>
          <c:y val="0.0613477675550874"/>
          <c:w val="0.902863517060367"/>
          <c:h val="0.731350247885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Sheet3!$G$2</c:f>
              <c:strCache>
                <c:ptCount val="1"/>
                <c:pt idx="0">
                  <c:v>问题项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Sheet3!$F$3:$F$8</c:f>
              <c:strCache>
                <c:ptCount val="6"/>
                <c:pt idx="0">
                  <c:v>加氢一班</c:v>
                </c:pt>
                <c:pt idx="1">
                  <c:v>加氢二班</c:v>
                </c:pt>
                <c:pt idx="2">
                  <c:v>加氢三班</c:v>
                </c:pt>
                <c:pt idx="3">
                  <c:v>加氢四班</c:v>
                </c:pt>
                <c:pt idx="4">
                  <c:v>其他问题</c:v>
                </c:pt>
                <c:pt idx="5">
                  <c:v>共性问题</c:v>
                </c:pt>
              </c:strCache>
            </c:strRef>
          </c:cat>
          <c:val>
            <c:numRef>
              <c:f>Sheet3!$G$3:$G$8</c:f>
              <c:numCache>
                <c:formatCode>General</c:formatCode>
                <c:ptCount val="6"/>
                <c:pt idx="0">
                  <c:v>16</c:v>
                </c:pt>
                <c:pt idx="1">
                  <c:v>16</c:v>
                </c:pt>
                <c:pt idx="2">
                  <c:v>20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Sheet3!$H$2</c:f>
              <c:strCache>
                <c:ptCount val="1"/>
                <c:pt idx="0">
                  <c:v>考核项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Sheet3!$F$3:$F$8</c:f>
              <c:strCache>
                <c:ptCount val="6"/>
                <c:pt idx="0">
                  <c:v>加氢一班</c:v>
                </c:pt>
                <c:pt idx="1">
                  <c:v>加氢二班</c:v>
                </c:pt>
                <c:pt idx="2">
                  <c:v>加氢三班</c:v>
                </c:pt>
                <c:pt idx="3">
                  <c:v>加氢四班</c:v>
                </c:pt>
                <c:pt idx="4">
                  <c:v>其他问题</c:v>
                </c:pt>
                <c:pt idx="5">
                  <c:v>共性问题</c:v>
                </c:pt>
              </c:strCache>
            </c:strRef>
          </c:cat>
          <c:val>
            <c:numRef>
              <c:f>Sheet3!$H$3:$H$8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>
                  <c:v>11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100096"/>
        <c:axId val="74359936"/>
      </c:barChart>
      <c:catAx>
        <c:axId val="741000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4359936"/>
        <c:crosses val="autoZero"/>
        <c:auto val="1"/>
        <c:lblAlgn val="ctr"/>
        <c:lblOffset val="100"/>
        <c:noMultiLvlLbl val="0"/>
      </c:catAx>
      <c:valAx>
        <c:axId val="7435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410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20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altLang="en-US" sz="2000">
                <a:solidFill>
                  <a:schemeClr val="bg1"/>
                </a:solidFill>
              </a:rPr>
              <a:t>、</a:t>
            </a:r>
            <a:r>
              <a:rPr lang="en-US" altLang="zh-CN" sz="2000">
                <a:solidFill>
                  <a:schemeClr val="bg1"/>
                </a:solidFill>
              </a:rPr>
              <a:t>6</a:t>
            </a:r>
            <a:r>
              <a:rPr altLang="en-US" sz="2000">
                <a:solidFill>
                  <a:schemeClr val="bg1"/>
                </a:solidFill>
              </a:rPr>
              <a:t>月、</a:t>
            </a:r>
            <a:r>
              <a:rPr lang="en-US" altLang="zh-CN" sz="2000">
                <a:solidFill>
                  <a:schemeClr val="bg1"/>
                </a:solidFill>
              </a:rPr>
              <a:t>7</a:t>
            </a:r>
            <a:r>
              <a:rPr altLang="en-US" sz="2000">
                <a:solidFill>
                  <a:schemeClr val="bg1"/>
                </a:solidFill>
              </a:rPr>
              <a:t>月、</a:t>
            </a:r>
            <a:r>
              <a:rPr lang="en-US" altLang="zh-CN" sz="2000">
                <a:solidFill>
                  <a:schemeClr val="bg1"/>
                </a:solidFill>
              </a:rPr>
              <a:t>8</a:t>
            </a:r>
            <a:r>
              <a:rPr altLang="en-US" sz="2000">
                <a:solidFill>
                  <a:schemeClr val="bg1"/>
                </a:solidFill>
              </a:rPr>
              <a:t>月检查问题对比</a:t>
            </a:r>
            <a:endParaRPr lang="en-US" altLang="zh-CN" sz="200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'[加裂气分安全专业日周月检问题汇总（8月）.xlsx]Sheet4'!$B$1</c:f>
              <c:strCache>
                <c:ptCount val="1"/>
                <c:pt idx="0">
                  <c:v>6月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'[加裂气分安全专业日周月检问题汇总（8月）.xlsx]Sheet4'!$A$2:$A$7</c:f>
              <c:strCache>
                <c:ptCount val="6"/>
                <c:pt idx="0">
                  <c:v>规格化问题</c:v>
                </c:pt>
                <c:pt idx="1">
                  <c:v>消防类</c:v>
                </c:pt>
                <c:pt idx="2">
                  <c:v>卫生类</c:v>
                </c:pt>
                <c:pt idx="3">
                  <c:v>高风险作业类</c:v>
                </c:pt>
                <c:pt idx="4">
                  <c:v>环保类</c:v>
                </c:pt>
                <c:pt idx="5">
                  <c:v>其他类</c:v>
                </c:pt>
              </c:strCache>
            </c:strRef>
          </c:cat>
          <c:val>
            <c:numRef>
              <c:f>'[加裂气分安全专业日周月检问题汇总（8月）.xlsx]Sheet4'!$B$2:$B$7</c:f>
              <c:numCache>
                <c:formatCode>General</c:formatCode>
                <c:ptCount val="6"/>
                <c:pt idx="0">
                  <c:v>22</c:v>
                </c:pt>
                <c:pt idx="1">
                  <c:v>18</c:v>
                </c:pt>
                <c:pt idx="2">
                  <c:v>16</c:v>
                </c:pt>
                <c:pt idx="3">
                  <c:v>14</c:v>
                </c:pt>
                <c:pt idx="4">
                  <c:v>21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'[加裂气分安全专业日周月检问题汇总（8月）.xlsx]Sheet4'!$C$1</c:f>
              <c:strCache>
                <c:ptCount val="1"/>
                <c:pt idx="0">
                  <c:v>7月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'[加裂气分安全专业日周月检问题汇总（8月）.xlsx]Sheet4'!$A$2:$A$7</c:f>
              <c:strCache>
                <c:ptCount val="6"/>
                <c:pt idx="0">
                  <c:v>规格化问题</c:v>
                </c:pt>
                <c:pt idx="1">
                  <c:v>消防类</c:v>
                </c:pt>
                <c:pt idx="2">
                  <c:v>卫生类</c:v>
                </c:pt>
                <c:pt idx="3">
                  <c:v>高风险作业类</c:v>
                </c:pt>
                <c:pt idx="4">
                  <c:v>环保类</c:v>
                </c:pt>
                <c:pt idx="5">
                  <c:v>其他类</c:v>
                </c:pt>
              </c:strCache>
            </c:strRef>
          </c:cat>
          <c:val>
            <c:numRef>
              <c:f>'[加裂气分安全专业日周月检问题汇总（8月）.xlsx]Sheet4'!$C$2:$C$7</c:f>
              <c:numCache>
                <c:formatCode>General</c:formatCode>
                <c:ptCount val="6"/>
                <c:pt idx="0">
                  <c:v>11</c:v>
                </c:pt>
                <c:pt idx="1">
                  <c:v>16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19</c:v>
                </c:pt>
              </c:numCache>
            </c:numRef>
          </c:val>
        </c:ser>
        <c:ser>
          <c:idx val="2"/>
          <c:order val="2"/>
          <c:tx>
            <c:strRef>
              <c:f>'[加裂气分安全专业日周月检问题汇总（8月）.xlsx]Sheet4'!$D$1</c:f>
              <c:strCache>
                <c:ptCount val="1"/>
                <c:pt idx="0">
                  <c:v>8月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'[加裂气分安全专业日周月检问题汇总（8月）.xlsx]Sheet4'!$A$2:$A$7</c:f>
              <c:strCache>
                <c:ptCount val="6"/>
                <c:pt idx="0">
                  <c:v>规格化问题</c:v>
                </c:pt>
                <c:pt idx="1">
                  <c:v>消防类</c:v>
                </c:pt>
                <c:pt idx="2">
                  <c:v>卫生类</c:v>
                </c:pt>
                <c:pt idx="3">
                  <c:v>高风险作业类</c:v>
                </c:pt>
                <c:pt idx="4">
                  <c:v>环保类</c:v>
                </c:pt>
                <c:pt idx="5">
                  <c:v>其他类</c:v>
                </c:pt>
              </c:strCache>
            </c:strRef>
          </c:cat>
          <c:val>
            <c:numRef>
              <c:f>'[加裂气分安全专业日周月检问题汇总（8月）.xlsx]Sheet4'!$D$2:$D$7</c:f>
              <c:numCache>
                <c:formatCode>General</c:formatCode>
                <c:ptCount val="6"/>
                <c:pt idx="0">
                  <c:v>17</c:v>
                </c:pt>
                <c:pt idx="1">
                  <c:v>7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548224"/>
        <c:axId val="124549760"/>
      </c:barChart>
      <c:catAx>
        <c:axId val="1245482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124549760"/>
        <c:crosses val="autoZero"/>
        <c:auto val="1"/>
        <c:lblAlgn val="ctr"/>
        <c:lblOffset val="100"/>
        <c:noMultiLvlLbl val="0"/>
      </c:catAx>
      <c:valAx>
        <c:axId val="12454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454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7</a:t>
            </a:r>
            <a:r>
              <a:rPr altLang="en-US" dirty="0" smtClean="0"/>
              <a:t>月</a:t>
            </a:r>
            <a:r>
              <a:rPr lang="en-US" altLang="zh-CN" dirty="0" smtClean="0"/>
              <a:t>—10</a:t>
            </a:r>
            <a:endParaRPr lang="en-US" altLang="zh-CN" dirty="0" smtClean="0"/>
          </a:p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altLang="en-US" dirty="0" smtClean="0"/>
              <a:t>月检查问题对比</a:t>
            </a:r>
            <a:endParaRPr lang="en-US" altLang="zh-CN" dirty="0"/>
          </a:p>
        </c:rich>
      </c:tx>
      <c:layout>
        <c:manualLayout>
          <c:xMode val="edge"/>
          <c:yMode val="edge"/>
          <c:x val="0.129040404040404"/>
          <c:y val="0.0069444444444444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7月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Sheet4!$A$2:$A$6</c:f>
              <c:strCache>
                <c:ptCount val="5"/>
                <c:pt idx="0">
                  <c:v>规格化问题</c:v>
                </c:pt>
                <c:pt idx="1">
                  <c:v>消防类</c:v>
                </c:pt>
                <c:pt idx="2">
                  <c:v>环保类</c:v>
                </c:pt>
                <c:pt idx="3">
                  <c:v>高风险作业类</c:v>
                </c:pt>
                <c:pt idx="4">
                  <c:v>其他类</c:v>
                </c:pt>
              </c:strCache>
            </c:strRef>
          </c:cat>
          <c:val>
            <c:numRef>
              <c:f>Sheet4!$B$2:$B$6</c:f>
              <c:numCache>
                <c:formatCode>General</c:formatCode>
                <c:ptCount val="5"/>
                <c:pt idx="0">
                  <c:v>11</c:v>
                </c:pt>
                <c:pt idx="1">
                  <c:v>16</c:v>
                </c:pt>
                <c:pt idx="2">
                  <c:v>17</c:v>
                </c:pt>
                <c:pt idx="3">
                  <c:v>8</c:v>
                </c:pt>
                <c:pt idx="4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8月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Sheet4!$A$2:$A$6</c:f>
              <c:strCache>
                <c:ptCount val="5"/>
                <c:pt idx="0">
                  <c:v>规格化问题</c:v>
                </c:pt>
                <c:pt idx="1">
                  <c:v>消防类</c:v>
                </c:pt>
                <c:pt idx="2">
                  <c:v>环保类</c:v>
                </c:pt>
                <c:pt idx="3">
                  <c:v>高风险作业类</c:v>
                </c:pt>
                <c:pt idx="4">
                  <c:v>其他类</c:v>
                </c:pt>
              </c:strCache>
            </c:strRef>
          </c:cat>
          <c:val>
            <c:numRef>
              <c:f>Sheet4!$C$2:$C$6</c:f>
              <c:numCache>
                <c:formatCode>General</c:formatCode>
                <c:ptCount val="5"/>
                <c:pt idx="0">
                  <c:v>17</c:v>
                </c:pt>
                <c:pt idx="1">
                  <c:v>7</c:v>
                </c:pt>
                <c:pt idx="2">
                  <c:v>15</c:v>
                </c:pt>
                <c:pt idx="3">
                  <c:v>7</c:v>
                </c:pt>
                <c:pt idx="4">
                  <c:v>17</c:v>
                </c:pt>
              </c:numCache>
            </c:numRef>
          </c:val>
        </c:ser>
        <c:ser>
          <c:idx val="2"/>
          <c:order val="2"/>
          <c:tx>
            <c:strRef>
              <c:f>Sheet4!$D$1</c:f>
              <c:strCache>
                <c:ptCount val="1"/>
                <c:pt idx="0">
                  <c:v>9月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Sheet4!$A$2:$A$6</c:f>
              <c:strCache>
                <c:ptCount val="5"/>
                <c:pt idx="0">
                  <c:v>规格化问题</c:v>
                </c:pt>
                <c:pt idx="1">
                  <c:v>消防类</c:v>
                </c:pt>
                <c:pt idx="2">
                  <c:v>环保类</c:v>
                </c:pt>
                <c:pt idx="3">
                  <c:v>高风险作业类</c:v>
                </c:pt>
                <c:pt idx="4">
                  <c:v>其他类</c:v>
                </c:pt>
              </c:strCache>
            </c:strRef>
          </c:cat>
          <c:val>
            <c:numRef>
              <c:f>Sheet4!$D$2:$D$6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18</c:v>
                </c:pt>
                <c:pt idx="3">
                  <c:v>8</c:v>
                </c:pt>
                <c:pt idx="4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Sheet4!$E$1</c:f>
              <c:strCache>
                <c:ptCount val="1"/>
                <c:pt idx="0">
                  <c:v>10月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Sheet4!$A$2:$A$6</c:f>
              <c:strCache>
                <c:ptCount val="5"/>
                <c:pt idx="0">
                  <c:v>规格化问题</c:v>
                </c:pt>
                <c:pt idx="1">
                  <c:v>消防类</c:v>
                </c:pt>
                <c:pt idx="2">
                  <c:v>环保类</c:v>
                </c:pt>
                <c:pt idx="3">
                  <c:v>高风险作业类</c:v>
                </c:pt>
                <c:pt idx="4">
                  <c:v>其他类</c:v>
                </c:pt>
              </c:strCache>
            </c:strRef>
          </c:cat>
          <c:val>
            <c:numRef>
              <c:f>Sheet4!$E$2:$E$6</c:f>
              <c:numCache>
                <c:formatCode>General</c:formatCode>
                <c:ptCount val="5"/>
                <c:pt idx="0">
                  <c:v>18</c:v>
                </c:pt>
                <c:pt idx="1">
                  <c:v>4</c:v>
                </c:pt>
                <c:pt idx="2">
                  <c:v>4</c:v>
                </c:pt>
                <c:pt idx="3">
                  <c:v>7</c:v>
                </c:pt>
                <c:pt idx="4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991296"/>
        <c:axId val="71994368"/>
      </c:barChart>
      <c:catAx>
        <c:axId val="719912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1994368"/>
        <c:crosses val="autoZero"/>
        <c:auto val="1"/>
        <c:lblAlgn val="ctr"/>
        <c:lblOffset val="100"/>
        <c:noMultiLvlLbl val="0"/>
      </c:catAx>
      <c:valAx>
        <c:axId val="7199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199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'[加裂气分安全专业日周月检问题汇总（8月）.xlsx]Sheet4'!$J$3</c:f>
              <c:strCache>
                <c:ptCount val="1"/>
                <c:pt idx="0">
                  <c:v>加裂一班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0121025426365541"/>
                  <c:y val="0.037204903333579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176470588235"/>
                      <c:h val="0.091203703703703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'[加裂气分安全专业日周月检问题汇总（8月）.xlsx]Sheet4'!$K$1:$M$2</c:f>
              <c:multiLvlStrCache>
                <c:ptCount val="3"/>
                <c:lvl>
                  <c:pt idx="0">
                    <c:v>问题总数</c:v>
                  </c:pt>
                  <c:pt idx="1">
                    <c:v>问题总数</c:v>
                  </c:pt>
                  <c:pt idx="2">
                    <c:v>问题总数</c:v>
                  </c:pt>
                </c:lvl>
                <c:lvl>
                  <c:pt idx="0">
                    <c:v>6月</c:v>
                  </c:pt>
                  <c:pt idx="1">
                    <c:v>7月</c:v>
                  </c:pt>
                  <c:pt idx="2">
                    <c:v>8月</c:v>
                  </c:pt>
                </c:lvl>
              </c:multiLvlStrCache>
            </c:multiLvlStrRef>
          </c:cat>
          <c:val>
            <c:numRef>
              <c:f>'[加裂气分安全专业日周月检问题汇总（8月）.xlsx]Sheet4'!$K$3:$M$3</c:f>
              <c:numCache>
                <c:formatCode>General</c:formatCode>
                <c:ptCount val="3"/>
                <c:pt idx="0">
                  <c:v>27</c:v>
                </c:pt>
                <c:pt idx="1">
                  <c:v>14</c:v>
                </c:pt>
                <c:pt idx="2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'[加裂气分安全专业日周月检问题汇总（8月）.xlsx]Sheet4'!$J$4</c:f>
              <c:strCache>
                <c:ptCount val="1"/>
                <c:pt idx="0">
                  <c:v>加裂二班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0.00580729592671356"/>
                  <c:y val="0.0310273724420861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'[加裂气分安全专业日周月检问题汇总（8月）.xlsx]Sheet4'!$K$1:$M$2</c:f>
              <c:multiLvlStrCache>
                <c:ptCount val="3"/>
                <c:lvl>
                  <c:pt idx="0">
                    <c:v>问题总数</c:v>
                  </c:pt>
                  <c:pt idx="1">
                    <c:v>问题总数</c:v>
                  </c:pt>
                  <c:pt idx="2">
                    <c:v>问题总数</c:v>
                  </c:pt>
                </c:lvl>
                <c:lvl>
                  <c:pt idx="0">
                    <c:v>6月</c:v>
                  </c:pt>
                  <c:pt idx="1">
                    <c:v>7月</c:v>
                  </c:pt>
                  <c:pt idx="2">
                    <c:v>8月</c:v>
                  </c:pt>
                </c:lvl>
              </c:multiLvlStrCache>
            </c:multiLvlStrRef>
          </c:cat>
          <c:val>
            <c:numRef>
              <c:f>'[加裂气分安全专业日周月检问题汇总（8月）.xlsx]Sheet4'!$K$4:$M$4</c:f>
              <c:numCache>
                <c:formatCode>General</c:formatCode>
                <c:ptCount val="3"/>
                <c:pt idx="0">
                  <c:v>19</c:v>
                </c:pt>
                <c:pt idx="1">
                  <c:v>16</c:v>
                </c:pt>
                <c:pt idx="2">
                  <c:v>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'[加裂气分安全专业日周月检问题汇总（8月）.xlsx]Sheet4'!$J$5</c:f>
              <c:strCache>
                <c:ptCount val="1"/>
                <c:pt idx="0">
                  <c:v>加裂三班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0.00384426631768362"/>
                  <c:y val="-0.00750792247033683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'[加裂气分安全专业日周月检问题汇总（8月）.xlsx]Sheet4'!$K$1:$M$2</c:f>
              <c:multiLvlStrCache>
                <c:ptCount val="3"/>
                <c:lvl>
                  <c:pt idx="0">
                    <c:v>问题总数</c:v>
                  </c:pt>
                  <c:pt idx="1">
                    <c:v>问题总数</c:v>
                  </c:pt>
                  <c:pt idx="2">
                    <c:v>问题总数</c:v>
                  </c:pt>
                </c:lvl>
                <c:lvl>
                  <c:pt idx="0">
                    <c:v>6月</c:v>
                  </c:pt>
                  <c:pt idx="1">
                    <c:v>7月</c:v>
                  </c:pt>
                  <c:pt idx="2">
                    <c:v>8月</c:v>
                  </c:pt>
                </c:lvl>
              </c:multiLvlStrCache>
            </c:multiLvlStrRef>
          </c:cat>
          <c:val>
            <c:numRef>
              <c:f>'[加裂气分安全专业日周月检问题汇总（8月）.xlsx]Sheet4'!$K$5:$M$5</c:f>
              <c:numCache>
                <c:formatCode>General</c:formatCode>
                <c:ptCount val="3"/>
                <c:pt idx="0">
                  <c:v>15</c:v>
                </c:pt>
                <c:pt idx="1">
                  <c:v>11</c:v>
                </c:pt>
                <c:pt idx="2">
                  <c:v>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'[加裂气分安全专业日周月检问题汇总（8月）.xlsx]Sheet4'!$J$6</c:f>
              <c:strCache>
                <c:ptCount val="1"/>
                <c:pt idx="0">
                  <c:v>加裂四班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0"/>
                  <c:y val="-0.00694444444444444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'[加裂气分安全专业日周月检问题汇总（8月）.xlsx]Sheet4'!$K$1:$M$2</c:f>
              <c:multiLvlStrCache>
                <c:ptCount val="3"/>
                <c:lvl>
                  <c:pt idx="0">
                    <c:v>问题总数</c:v>
                  </c:pt>
                  <c:pt idx="1">
                    <c:v>问题总数</c:v>
                  </c:pt>
                  <c:pt idx="2">
                    <c:v>问题总数</c:v>
                  </c:pt>
                </c:lvl>
                <c:lvl>
                  <c:pt idx="0">
                    <c:v>6月</c:v>
                  </c:pt>
                  <c:pt idx="1">
                    <c:v>7月</c:v>
                  </c:pt>
                  <c:pt idx="2">
                    <c:v>8月</c:v>
                  </c:pt>
                </c:lvl>
              </c:multiLvlStrCache>
            </c:multiLvlStrRef>
          </c:cat>
          <c:val>
            <c:numRef>
              <c:f>'[加裂气分安全专业日周月检问题汇总（8月）.xlsx]Sheet4'!$K$6:$M$6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0"/>
        <c:axId val="125395328"/>
        <c:axId val="125396864"/>
      </c:lineChart>
      <c:catAx>
        <c:axId val="1253953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125396864"/>
        <c:crosses val="autoZero"/>
        <c:auto val="1"/>
        <c:lblAlgn val="ctr"/>
        <c:lblOffset val="100"/>
        <c:noMultiLvlLbl val="0"/>
      </c:catAx>
      <c:valAx>
        <c:axId val="12539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12539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 sz="1400">
          <a:solidFill>
            <a:schemeClr val="bg1"/>
          </a:solidFill>
        </a:defRPr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57533785823322"/>
          <c:y val="0.0722261989978525"/>
          <c:w val="0.904246621417667"/>
          <c:h val="0.649409907677624"/>
        </c:manualLayout>
      </c:layout>
      <c:lineChart>
        <c:grouping val="standard"/>
        <c:varyColors val="0"/>
        <c:ser>
          <c:idx val="0"/>
          <c:order val="0"/>
          <c:tx>
            <c:strRef>
              <c:f>Sheet4!$K$3</c:f>
              <c:strCache>
                <c:ptCount val="1"/>
                <c:pt idx="0">
                  <c:v>加氢一班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Sheet4!$L$1:$O$2</c:f>
              <c:multiLvlStrCache>
                <c:ptCount val="4"/>
                <c:lvl>
                  <c:pt idx="0">
                    <c:v>问题总数</c:v>
                  </c:pt>
                  <c:pt idx="1">
                    <c:v>问题总数</c:v>
                  </c:pt>
                  <c:pt idx="2">
                    <c:v>问题总数</c:v>
                  </c:pt>
                  <c:pt idx="3">
                    <c:v>问题总数</c:v>
                  </c:pt>
                </c:lvl>
                <c:lvl>
                  <c:pt idx="0">
                    <c:v>7月</c:v>
                  </c:pt>
                  <c:pt idx="1">
                    <c:v>8月</c:v>
                  </c:pt>
                  <c:pt idx="2">
                    <c:v>9月</c:v>
                  </c:pt>
                  <c:pt idx="3">
                    <c:v>10月</c:v>
                  </c:pt>
                </c:lvl>
              </c:multiLvlStrCache>
            </c:multiLvlStrRef>
          </c:cat>
          <c:val>
            <c:numRef>
              <c:f>Sheet4!$L$3:$O$3</c:f>
              <c:numCache>
                <c:formatCode>General</c:formatCode>
                <c:ptCount val="4"/>
                <c:pt idx="0">
                  <c:v>14</c:v>
                </c:pt>
                <c:pt idx="1">
                  <c:v>10</c:v>
                </c:pt>
                <c:pt idx="2">
                  <c:v>12</c:v>
                </c:pt>
                <c:pt idx="3">
                  <c:v>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Sheet4!$K$4</c:f>
              <c:strCache>
                <c:ptCount val="1"/>
                <c:pt idx="0">
                  <c:v>加氢二班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Sheet4!$L$1:$O$2</c:f>
              <c:multiLvlStrCache>
                <c:ptCount val="4"/>
                <c:lvl>
                  <c:pt idx="0">
                    <c:v>问题总数</c:v>
                  </c:pt>
                  <c:pt idx="1">
                    <c:v>问题总数</c:v>
                  </c:pt>
                  <c:pt idx="2">
                    <c:v>问题总数</c:v>
                  </c:pt>
                  <c:pt idx="3">
                    <c:v>问题总数</c:v>
                  </c:pt>
                </c:lvl>
                <c:lvl>
                  <c:pt idx="0">
                    <c:v>7月</c:v>
                  </c:pt>
                  <c:pt idx="1">
                    <c:v>8月</c:v>
                  </c:pt>
                  <c:pt idx="2">
                    <c:v>9月</c:v>
                  </c:pt>
                  <c:pt idx="3">
                    <c:v>10月</c:v>
                  </c:pt>
                </c:lvl>
              </c:multiLvlStrCache>
            </c:multiLvlStrRef>
          </c:cat>
          <c:val>
            <c:numRef>
              <c:f>Sheet4!$L$4:$O$4</c:f>
              <c:numCache>
                <c:formatCode>General</c:formatCode>
                <c:ptCount val="4"/>
                <c:pt idx="0">
                  <c:v>16</c:v>
                </c:pt>
                <c:pt idx="1">
                  <c:v>15</c:v>
                </c:pt>
                <c:pt idx="2">
                  <c:v>11</c:v>
                </c:pt>
                <c:pt idx="3">
                  <c:v>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Sheet4!$K$5</c:f>
              <c:strCache>
                <c:ptCount val="1"/>
                <c:pt idx="0">
                  <c:v>加氢三班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Sheet4!$L$1:$O$2</c:f>
              <c:multiLvlStrCache>
                <c:ptCount val="4"/>
                <c:lvl>
                  <c:pt idx="0">
                    <c:v>问题总数</c:v>
                  </c:pt>
                  <c:pt idx="1">
                    <c:v>问题总数</c:v>
                  </c:pt>
                  <c:pt idx="2">
                    <c:v>问题总数</c:v>
                  </c:pt>
                  <c:pt idx="3">
                    <c:v>问题总数</c:v>
                  </c:pt>
                </c:lvl>
                <c:lvl>
                  <c:pt idx="0">
                    <c:v>7月</c:v>
                  </c:pt>
                  <c:pt idx="1">
                    <c:v>8月</c:v>
                  </c:pt>
                  <c:pt idx="2">
                    <c:v>9月</c:v>
                  </c:pt>
                  <c:pt idx="3">
                    <c:v>10月</c:v>
                  </c:pt>
                </c:lvl>
              </c:multiLvlStrCache>
            </c:multiLvlStrRef>
          </c:cat>
          <c:val>
            <c:numRef>
              <c:f>Sheet4!$L$5:$O$5</c:f>
              <c:numCache>
                <c:formatCode>General</c:formatCode>
                <c:ptCount val="4"/>
                <c:pt idx="0">
                  <c:v>11</c:v>
                </c:pt>
                <c:pt idx="1">
                  <c:v>8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Sheet4!$K$6</c:f>
              <c:strCache>
                <c:ptCount val="1"/>
                <c:pt idx="0">
                  <c:v>加氢四班</c:v>
                </c:pt>
              </c:strCache>
            </c:strRef>
          </c:tx>
          <c:spPr>
            <a:ln w="28575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Sheet4!$L$1:$O$2</c:f>
              <c:multiLvlStrCache>
                <c:ptCount val="4"/>
                <c:lvl>
                  <c:pt idx="0">
                    <c:v>问题总数</c:v>
                  </c:pt>
                  <c:pt idx="1">
                    <c:v>问题总数</c:v>
                  </c:pt>
                  <c:pt idx="2">
                    <c:v>问题总数</c:v>
                  </c:pt>
                  <c:pt idx="3">
                    <c:v>问题总数</c:v>
                  </c:pt>
                </c:lvl>
                <c:lvl>
                  <c:pt idx="0">
                    <c:v>7月</c:v>
                  </c:pt>
                  <c:pt idx="1">
                    <c:v>8月</c:v>
                  </c:pt>
                  <c:pt idx="2">
                    <c:v>9月</c:v>
                  </c:pt>
                  <c:pt idx="3">
                    <c:v>10月</c:v>
                  </c:pt>
                </c:lvl>
              </c:multiLvlStrCache>
            </c:multiLvlStrRef>
          </c:cat>
          <c:val>
            <c:numRef>
              <c:f>Sheet4!$L$6:$O$6</c:f>
              <c:numCache>
                <c:formatCode>General</c:formatCode>
                <c:ptCount val="4"/>
                <c:pt idx="0">
                  <c:v>20</c:v>
                </c:pt>
                <c:pt idx="1">
                  <c:v>10</c:v>
                </c:pt>
                <c:pt idx="2">
                  <c:v>13</c:v>
                </c:pt>
                <c:pt idx="3">
                  <c:v>11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0"/>
        <c:axId val="74011392"/>
        <c:axId val="74018816"/>
      </c:lineChart>
      <c:catAx>
        <c:axId val="7401139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4018816"/>
        <c:crosses val="autoZero"/>
        <c:auto val="1"/>
        <c:lblAlgn val="ctr"/>
        <c:lblOffset val="100"/>
        <c:noMultiLvlLbl val="0"/>
      </c:catAx>
      <c:valAx>
        <c:axId val="7401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401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B7D4E-6098-4C7C-8F27-B9FD505D8C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AE72A-0A66-4CE4-8FAB-CC1D0C2FE1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E72A-0A66-4CE4-8FAB-CC1D0C2FE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r="1084"/>
          <a:stretch>
            <a:fillRect/>
          </a:stretch>
        </p:blipFill>
        <p:spPr>
          <a:xfrm>
            <a:off x="0" y="20116"/>
            <a:ext cx="12192000" cy="6584288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354905" y="3822478"/>
            <a:ext cx="9392943" cy="62569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339159" y="2333626"/>
            <a:ext cx="9413024" cy="142932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600" b="1" kern="1000" baseline="0">
                <a:solidFill>
                  <a:schemeClr val="accent1">
                    <a:lumMod val="75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单击此处添加您的标题文字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98675" y="2108200"/>
            <a:ext cx="7994651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50893" y="3400425"/>
            <a:ext cx="4090217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1" t="10156" r="-648" b="67546"/>
          <a:stretch>
            <a:fillRect/>
          </a:stretch>
        </p:blipFill>
        <p:spPr>
          <a:xfrm>
            <a:off x="2693851" y="5834670"/>
            <a:ext cx="9498148" cy="1026146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58798" y="313514"/>
            <a:ext cx="11056060" cy="6535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558798" y="1219199"/>
            <a:ext cx="11056060" cy="4885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75000"/>
            </a:schemeClr>
          </a:solidFill>
          <a:effectLst/>
          <a:latin typeface="+mj-ea"/>
          <a:ea typeface="+mj-ea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60000"/>
        <a:buFont typeface="Wingdings 2" panose="05020102010507070707" pitchFamily="18" charset="2"/>
        <a:buChar char="f"/>
        <a:defRPr lang="zh-CN" altLang="en-US" sz="2800" kern="1200" baseline="0" dirty="0" smtClean="0">
          <a:solidFill>
            <a:schemeClr val="accent1"/>
          </a:solidFill>
          <a:latin typeface="+mn-ea"/>
          <a:ea typeface="+mn-ea"/>
          <a:cs typeface="+mn-cs"/>
        </a:defRPr>
      </a:lvl1pPr>
      <a:lvl2pPr marL="357505" indent="-357505" algn="just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../../../1&#12289;HSE&#32508;&#21512;&#31649;&#29702;/4&#12289;HSE&#22521;&#35757;&#31649;&#29702;/3&#12289;&#29677;&#32452;HSE&#27963;&#21160;/2&#12289;&#27963;&#21160;&#20869;&#23481;/2020&#24180;8&#26376;&#29677;&#32452;&#23433;&#20840;&#27963;&#21160;&#23398;&#20064;&#26448;&#26009;/&#22612;&#27827;&#28860;&#21270;4-7&#30827;&#21270;&#27682;&#20013;&#27602;&#20107;&#25925;&#65288;&#19968;&#65289;.mpg.mp4" TargetMode="Externa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chart" Target="../charts/chart9.xml"/><Relationship Id="rId1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hyperlink" Target="&#21152;&#35010;&#27668;&#20998;&#23433;&#20840;&#19987;&#19994;&#26085;&#21608;&#26376;&#26816;&#38382;&#39064;&#27719;&#24635;&#65288;8&#26376;&#65289;.xlsx" TargetMode="Externa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532851" y="3123792"/>
            <a:ext cx="74266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B91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煤柴油加氢</a:t>
            </a:r>
            <a:r>
              <a:rPr lang="zh-CN" sz="4000" dirty="0" smtClean="0">
                <a:solidFill>
                  <a:srgbClr val="FB91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装置安全专业</a:t>
            </a:r>
            <a:endParaRPr lang="zh-CN" sz="4000" dirty="0" smtClean="0">
              <a:solidFill>
                <a:srgbClr val="FB91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4000" dirty="0" smtClean="0">
                <a:solidFill>
                  <a:srgbClr val="FB91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日周月检问题汇总情况</a:t>
            </a:r>
            <a:endParaRPr lang="zh-CN" sz="4000" dirty="0" smtClean="0">
              <a:solidFill>
                <a:srgbClr val="FB91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4000" dirty="0" smtClean="0">
                <a:solidFill>
                  <a:srgbClr val="FB91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4000" dirty="0" smtClean="0">
                <a:solidFill>
                  <a:srgbClr val="FB91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4000" dirty="0" smtClean="0">
                <a:solidFill>
                  <a:srgbClr val="FB91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月）</a:t>
            </a:r>
            <a:endParaRPr lang="en-US" altLang="zh-CN" sz="4000" dirty="0" smtClean="0">
              <a:solidFill>
                <a:srgbClr val="FB91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endParaRPr lang="zh-CN" altLang="en-US" sz="2400" dirty="0">
              <a:solidFill>
                <a:srgbClr val="FB91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2596741" y="2727612"/>
            <a:ext cx="7218919" cy="144246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2574418" y="1350228"/>
            <a:ext cx="7211535" cy="964994"/>
            <a:chOff x="2491099" y="3802122"/>
            <a:chExt cx="7211535" cy="964994"/>
          </a:xfrm>
        </p:grpSpPr>
        <p:grpSp>
          <p:nvGrpSpPr>
            <p:cNvPr id="17" name="组合 16"/>
            <p:cNvGrpSpPr/>
            <p:nvPr/>
          </p:nvGrpSpPr>
          <p:grpSpPr>
            <a:xfrm>
              <a:off x="2491099" y="3802122"/>
              <a:ext cx="958005" cy="958005"/>
              <a:chOff x="2084707" y="4063374"/>
              <a:chExt cx="958005" cy="958005"/>
            </a:xfrm>
          </p:grpSpPr>
          <p:sp>
            <p:nvSpPr>
              <p:cNvPr id="13" name="流程图: 联系 12"/>
              <p:cNvSpPr/>
              <p:nvPr/>
            </p:nvSpPr>
            <p:spPr>
              <a:xfrm>
                <a:off x="2084707" y="4063374"/>
                <a:ext cx="958005" cy="958005"/>
              </a:xfrm>
              <a:prstGeom prst="flowChartConnector">
                <a:avLst/>
              </a:prstGeom>
              <a:solidFill>
                <a:srgbClr val="FB91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2194907" y="4154096"/>
                <a:ext cx="766069" cy="747535"/>
              </a:xfrm>
              <a:prstGeom prst="rect">
                <a:avLst/>
              </a:prstGeom>
            </p:spPr>
          </p:pic>
        </p:grpSp>
        <p:grpSp>
          <p:nvGrpSpPr>
            <p:cNvPr id="18" name="组合 17"/>
            <p:cNvGrpSpPr/>
            <p:nvPr/>
          </p:nvGrpSpPr>
          <p:grpSpPr>
            <a:xfrm>
              <a:off x="4575609" y="3809111"/>
              <a:ext cx="958005" cy="958005"/>
              <a:chOff x="3999874" y="4070363"/>
              <a:chExt cx="958005" cy="958005"/>
            </a:xfrm>
          </p:grpSpPr>
          <p:sp>
            <p:nvSpPr>
              <p:cNvPr id="14" name="流程图: 联系 13"/>
              <p:cNvSpPr/>
              <p:nvPr/>
            </p:nvSpPr>
            <p:spPr>
              <a:xfrm>
                <a:off x="3999874" y="4070363"/>
                <a:ext cx="958005" cy="958005"/>
              </a:xfrm>
              <a:prstGeom prst="flowChartConnector">
                <a:avLst/>
              </a:prstGeom>
              <a:solidFill>
                <a:srgbClr val="FB91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264498" y="4149706"/>
                <a:ext cx="452645" cy="746326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/>
          </p:nvGrpSpPr>
          <p:grpSpPr>
            <a:xfrm>
              <a:off x="6660119" y="3804418"/>
              <a:ext cx="958005" cy="958005"/>
              <a:chOff x="5668299" y="4080184"/>
              <a:chExt cx="958005" cy="958005"/>
            </a:xfrm>
          </p:grpSpPr>
          <p:sp>
            <p:nvSpPr>
              <p:cNvPr id="15" name="流程图: 联系 14"/>
              <p:cNvSpPr/>
              <p:nvPr/>
            </p:nvSpPr>
            <p:spPr>
              <a:xfrm>
                <a:off x="5668299" y="4080184"/>
                <a:ext cx="958005" cy="958005"/>
              </a:xfrm>
              <a:prstGeom prst="flowChartConnector">
                <a:avLst/>
              </a:prstGeom>
              <a:solidFill>
                <a:srgbClr val="FB91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88864" y="4168610"/>
                <a:ext cx="540965" cy="707003"/>
              </a:xfrm>
              <a:prstGeom prst="rect">
                <a:avLst/>
              </a:prstGeom>
            </p:spPr>
          </p:pic>
        </p:grpSp>
        <p:grpSp>
          <p:nvGrpSpPr>
            <p:cNvPr id="20" name="组合 19"/>
            <p:cNvGrpSpPr/>
            <p:nvPr/>
          </p:nvGrpSpPr>
          <p:grpSpPr>
            <a:xfrm>
              <a:off x="8744629" y="3803499"/>
              <a:ext cx="958005" cy="958005"/>
              <a:chOff x="7191607" y="4108293"/>
              <a:chExt cx="958005" cy="958005"/>
            </a:xfrm>
          </p:grpSpPr>
          <p:sp>
            <p:nvSpPr>
              <p:cNvPr id="16" name="流程图: 联系 15"/>
              <p:cNvSpPr/>
              <p:nvPr/>
            </p:nvSpPr>
            <p:spPr>
              <a:xfrm>
                <a:off x="7191607" y="4108293"/>
                <a:ext cx="958005" cy="958005"/>
              </a:xfrm>
              <a:prstGeom prst="flowChartConnector">
                <a:avLst/>
              </a:prstGeom>
              <a:solidFill>
                <a:srgbClr val="FB91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06488" y="4296229"/>
                <a:ext cx="798716" cy="599803"/>
              </a:xfrm>
              <a:prstGeom prst="rect">
                <a:avLst/>
              </a:prstGeom>
            </p:spPr>
          </p:pic>
        </p:grpSp>
      </p:grpSp>
      <p:cxnSp>
        <p:nvCxnSpPr>
          <p:cNvPr id="8" name="直接连接符 7"/>
          <p:cNvCxnSpPr/>
          <p:nvPr/>
        </p:nvCxnSpPr>
        <p:spPr>
          <a:xfrm flipH="1">
            <a:off x="-1103086" y="0"/>
            <a:ext cx="43543" cy="6858000"/>
          </a:xfrm>
          <a:prstGeom prst="line">
            <a:avLst/>
          </a:prstGeom>
          <a:ln w="952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-1059544" y="0"/>
            <a:ext cx="43543" cy="6858000"/>
          </a:xfrm>
          <a:prstGeom prst="line">
            <a:avLst/>
          </a:prstGeom>
          <a:ln w="952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2" descr="图片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22110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01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7" y="1"/>
            <a:ext cx="3519488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" t="7756" b="9294"/>
          <a:stretch>
            <a:fillRect/>
          </a:stretch>
        </p:blipFill>
        <p:spPr>
          <a:xfrm>
            <a:off x="-19050" y="0"/>
            <a:ext cx="12230100" cy="418324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19050" y="3952875"/>
            <a:ext cx="12211050" cy="1685926"/>
            <a:chOff x="-19050" y="3952875"/>
            <a:chExt cx="12211050" cy="1685926"/>
          </a:xfrm>
        </p:grpSpPr>
        <p:grpSp>
          <p:nvGrpSpPr>
            <p:cNvPr id="13" name="组合 12"/>
            <p:cNvGrpSpPr/>
            <p:nvPr/>
          </p:nvGrpSpPr>
          <p:grpSpPr>
            <a:xfrm>
              <a:off x="-19050" y="3952875"/>
              <a:ext cx="12211050" cy="971550"/>
              <a:chOff x="-19050" y="3952875"/>
              <a:chExt cx="12211050" cy="9715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-19050" y="4400550"/>
                <a:ext cx="12211050" cy="76200"/>
              </a:xfrm>
              <a:prstGeom prst="rect">
                <a:avLst/>
              </a:prstGeom>
              <a:solidFill>
                <a:srgbClr val="FB91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5600700" y="3952875"/>
                <a:ext cx="971550" cy="971550"/>
                <a:chOff x="5610225" y="3952875"/>
                <a:chExt cx="971550" cy="971550"/>
              </a:xfrm>
            </p:grpSpPr>
            <p:sp>
              <p:nvSpPr>
                <p:cNvPr id="8" name="流程图: 联系 7"/>
                <p:cNvSpPr/>
                <p:nvPr/>
              </p:nvSpPr>
              <p:spPr>
                <a:xfrm>
                  <a:off x="5610225" y="3952875"/>
                  <a:ext cx="971550" cy="971550"/>
                </a:xfrm>
                <a:prstGeom prst="flowChartConnector">
                  <a:avLst/>
                </a:prstGeom>
                <a:solidFill>
                  <a:srgbClr val="FB91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文本框 8"/>
                <p:cNvSpPr txBox="1"/>
                <p:nvPr/>
              </p:nvSpPr>
              <p:spPr>
                <a:xfrm>
                  <a:off x="5747739" y="4065657"/>
                  <a:ext cx="62032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4000" dirty="0" smtClean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二</a:t>
                  </a:r>
                  <a:endParaRPr lang="zh-CN" altLang="en-US" sz="40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10" name="矩形 9"/>
            <p:cNvSpPr/>
            <p:nvPr/>
          </p:nvSpPr>
          <p:spPr>
            <a:xfrm>
              <a:off x="3386475" y="5540575"/>
              <a:ext cx="5400000" cy="98226"/>
            </a:xfrm>
            <a:prstGeom prst="rect">
              <a:avLst/>
            </a:prstGeom>
            <a:solidFill>
              <a:srgbClr val="FB9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474301" y="4924230"/>
              <a:ext cx="4811847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检查问题说明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3200" dirty="0">
                <a:solidFill>
                  <a:schemeClr val="bg1"/>
                </a:solidFill>
                <a:latin typeface="+mj-ea"/>
                <a:ea typeface="+mj-ea"/>
              </a:rPr>
              <a:t>规格化问题（</a:t>
            </a:r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</a:rPr>
              <a:t>18</a:t>
            </a:r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</a:rPr>
              <a:t>项</a:t>
            </a:r>
            <a:r>
              <a:rPr lang="zh-CN" altLang="en-US" sz="3200" dirty="0" smtClean="0">
                <a:solidFill>
                  <a:schemeClr val="bg1"/>
                </a:solidFill>
                <a:latin typeface="+mj-ea"/>
                <a:ea typeface="+mj-ea"/>
              </a:rPr>
              <a:t>，</a:t>
            </a:r>
            <a:r>
              <a:rPr lang="en-US" altLang="zh-CN" sz="3200" dirty="0" smtClean="0">
                <a:solidFill>
                  <a:schemeClr val="bg1"/>
                </a:solidFill>
                <a:latin typeface="+mj-ea"/>
                <a:ea typeface="+mj-ea"/>
              </a:rPr>
              <a:t>29%</a:t>
            </a:r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</a:rPr>
              <a:t>）</a:t>
            </a:r>
            <a:endParaRPr sz="32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694289" y="1991038"/>
            <a:ext cx="3516356" cy="3936153"/>
          </a:xfrm>
          <a:prstGeom prst="round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478020" y="1431290"/>
            <a:ext cx="74110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规格化问题主要集中在现场管理低标准问题。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典型问题：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）现场</a:t>
            </a: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枪使用后不归位</a:t>
            </a:r>
            <a:r>
              <a:rPr 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）现场服务站蒸汽胶管使用不正确，有用普通胶管连接的，有胶管接在其他介质的，还有部分胶管损坏。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针对此类问题</a:t>
            </a:r>
            <a:r>
              <a:rPr 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开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展现场服务站胶管排查专项整治工作，对现场胶管问题集中处理。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目前</a:t>
            </a:r>
            <a:r>
              <a:rPr 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煤柴油加氢</a:t>
            </a:r>
            <a:r>
              <a:rPr 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装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置现场已</a:t>
            </a:r>
            <a:r>
              <a:rPr 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无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胶管连接其他介质现象，由于目前总库没有新胶管，部分服务站没有备用胶管，已统计缺少的数量和位置，待到货后统一补充。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 descr="9ae6241d-4b69-4404-9591-d94609ccb2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9337" y="2101215"/>
            <a:ext cx="2756535" cy="367538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环保类问题</a:t>
            </a:r>
            <a:r>
              <a:rPr lang="zh-CN" sz="2800" dirty="0" smtClean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（</a:t>
            </a: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4</a:t>
            </a:r>
            <a:r>
              <a:rPr lang="zh-CN" altLang="en-US" sz="2800" dirty="0" smtClean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项，</a:t>
            </a: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6%</a:t>
            </a: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）</a:t>
            </a: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608330" y="1569720"/>
            <a:ext cx="10662285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环保类问题可分为三类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、使用过的带油吸油毡未执行垃圾分类，投入一般固废桶。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、雨排沟内杂物较多，个别地漏堵塞。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、含油污水泵基座长期有含油污水泄漏入雨水沟。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针对垃圾分类不清的情况，利用晨会对各班组进行宣贯，提醒班长督促班员认真执行垃圾分类投放。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129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高风险作业问题（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项，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11%</a:t>
            </a:r>
            <a:r>
              <a:rPr 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）</a:t>
            </a:r>
            <a:endParaRPr sz="32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608330" y="1569720"/>
            <a:ext cx="11227435" cy="481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主要有以</a:t>
            </a:r>
            <a:r>
              <a:rPr 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下问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题：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监护人未按要求执行现场监护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典型问题：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（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14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日现场搭架子作业，高建峰在监护时未按要求携带特种作业提示卡及专用夹子</a:t>
            </a:r>
            <a:r>
              <a:rPr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19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日现场吊装作业，检修部作业人员把吊装作业票拿走找相关人员签票，监护人黎斌在无吊装作业票的情况下，监护吊装。</a:t>
            </a:r>
            <a:endParaRPr lang="en-US" altLang="zh-CN" sz="2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本装置本月进行多次高风险作业，在对作业现场进行安全管控时，多次发现监护人未按要求填写票证，现场措施落实不当等情况。在晨会对各班班长提出要求重视现场高风险作业，监护人要规范监护，班长要经常到现场检查现场作业及监护情况，并增加了在现场高风险作业的检查频次和检查时间。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129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消防问题</a:t>
            </a:r>
            <a:r>
              <a:rPr lang="zh-CN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9</a:t>
            </a:r>
            <a:r>
              <a:rPr lang="zh-CN" alt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15%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）</a:t>
            </a:r>
            <a:endParaRPr sz="32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8239359" y="1909758"/>
            <a:ext cx="3516356" cy="3936153"/>
          </a:xfrm>
          <a:prstGeom prst="round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2415" y="1431290"/>
            <a:ext cx="7833360" cy="4887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本月消防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问题主要集</a:t>
            </a:r>
            <a:r>
              <a:rPr 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中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消防器材检查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典型问题</a:t>
            </a:r>
            <a:r>
              <a:rPr 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日检查发现二班责任区有两个灭火器</a:t>
            </a: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9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月下半月未打卡。现场消防器材整体卫生状况不佳。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针对此类问题要求各班组在做</a:t>
            </a: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月上半月消防器材检查时，提高要求，在做常规检查的同时做好消防器材卫生。</a:t>
            </a: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16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日在检查时发现姚浩、淡厚文卫生做的较好，其他人员未严格执行要求，在对相关责任人考核后，继续要求加强下半月消防器材检查力度。</a:t>
            </a: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28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日现场检查，所有班组均达到要求，其中蒋成强检查认真，卫生做的彻底。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 descr="微信图片_20201028164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415" y="1911350"/>
            <a:ext cx="2940050" cy="3920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129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卫生</a:t>
            </a:r>
            <a:r>
              <a:rPr lang="zh-CN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问</a:t>
            </a:r>
            <a:r>
              <a:rPr 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题（</a:t>
            </a:r>
            <a:r>
              <a:rPr lang="en-US" altLang="zh-CN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23</a:t>
            </a:r>
            <a:r>
              <a:rPr lang="zh-CN" alt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项，</a:t>
            </a:r>
            <a:r>
              <a:rPr lang="en-US" altLang="zh-CN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37%</a:t>
            </a:r>
            <a:r>
              <a:rPr 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）</a:t>
            </a:r>
            <a:endParaRPr sz="32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608330" y="1569720"/>
            <a:ext cx="11227435" cy="1965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    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本月检查问题总数上升，主要是因为现场卫生问题较多，造成问题数量增加。主要原因是现场作业及作业人员较多，部分施工垃圾被施工人员丢弃在装置死角，较难发现。除了要求班组加强对责任区域检查清扫外，与外单位作业人员沟通不要随意丢弃垃圾，投放到垃圾桶。本月后半段现场卫生情况有明显好转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2" descr="图片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22110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01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7" y="1"/>
            <a:ext cx="3519488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12211050" cy="41719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19050" y="3952875"/>
            <a:ext cx="12211050" cy="1685926"/>
            <a:chOff x="-19050" y="3952875"/>
            <a:chExt cx="12211050" cy="1685926"/>
          </a:xfrm>
        </p:grpSpPr>
        <p:grpSp>
          <p:nvGrpSpPr>
            <p:cNvPr id="13" name="组合 12"/>
            <p:cNvGrpSpPr/>
            <p:nvPr/>
          </p:nvGrpSpPr>
          <p:grpSpPr>
            <a:xfrm>
              <a:off x="-19050" y="3952875"/>
              <a:ext cx="12211050" cy="971550"/>
              <a:chOff x="-19050" y="3952875"/>
              <a:chExt cx="12211050" cy="9715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-19050" y="4400550"/>
                <a:ext cx="12211050" cy="76200"/>
              </a:xfrm>
              <a:prstGeom prst="rect">
                <a:avLst/>
              </a:prstGeom>
              <a:solidFill>
                <a:srgbClr val="FB91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5600700" y="3952875"/>
                <a:ext cx="971550" cy="971550"/>
                <a:chOff x="5610225" y="3952875"/>
                <a:chExt cx="971550" cy="971550"/>
              </a:xfrm>
            </p:grpSpPr>
            <p:sp>
              <p:nvSpPr>
                <p:cNvPr id="8" name="流程图: 联系 7"/>
                <p:cNvSpPr/>
                <p:nvPr/>
              </p:nvSpPr>
              <p:spPr>
                <a:xfrm>
                  <a:off x="5610225" y="3952875"/>
                  <a:ext cx="971550" cy="971550"/>
                </a:xfrm>
                <a:prstGeom prst="flowChartConnector">
                  <a:avLst/>
                </a:prstGeom>
                <a:solidFill>
                  <a:srgbClr val="FB91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文本框 8"/>
                <p:cNvSpPr txBox="1"/>
                <p:nvPr/>
              </p:nvSpPr>
              <p:spPr>
                <a:xfrm>
                  <a:off x="5747739" y="4065657"/>
                  <a:ext cx="62032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4000" dirty="0" smtClean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三</a:t>
                  </a:r>
                  <a:endParaRPr lang="zh-CN" altLang="en-US" sz="40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10" name="矩形 9"/>
            <p:cNvSpPr/>
            <p:nvPr/>
          </p:nvSpPr>
          <p:spPr>
            <a:xfrm>
              <a:off x="3386475" y="5540575"/>
              <a:ext cx="5400000" cy="98226"/>
            </a:xfrm>
            <a:prstGeom prst="rect">
              <a:avLst/>
            </a:prstGeom>
            <a:solidFill>
              <a:srgbClr val="FB9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07790" y="4993640"/>
              <a:ext cx="533400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3600" kern="0" dirty="0" smtClea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原因分析及管理要求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4055" y="845820"/>
            <a:ext cx="10330815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从检查各类问题分布情况来看</a:t>
            </a:r>
            <a:r>
              <a:rPr 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煤柴油加氢装置本月各类问题，主要是当事人责任心不强，执行力不足造成。对每类问题分析原因后，与相关责任人所在班组班长沟通，提高对班员的要求，认真落实各项规定，杜绝类似问题出现。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35497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-44773"/>
            <a:ext cx="12192000" cy="649047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0" y="3700885"/>
            <a:ext cx="12192000" cy="1882579"/>
            <a:chOff x="0" y="3719935"/>
            <a:chExt cx="12192000" cy="1882579"/>
          </a:xfrm>
        </p:grpSpPr>
        <p:sp>
          <p:nvSpPr>
            <p:cNvPr id="6" name="矩形 5"/>
            <p:cNvSpPr/>
            <p:nvPr/>
          </p:nvSpPr>
          <p:spPr>
            <a:xfrm>
              <a:off x="0" y="3719935"/>
              <a:ext cx="12192000" cy="1882579"/>
            </a:xfrm>
            <a:prstGeom prst="rect">
              <a:avLst/>
            </a:prstGeom>
            <a:solidFill>
              <a:srgbClr val="FB9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679404" y="4153392"/>
              <a:ext cx="55125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</a:rPr>
                <a:t>Thank you all</a:t>
              </a:r>
              <a:endParaRPr lang="zh-CN" altLang="en-US" sz="6000" dirty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74556" y="1843314"/>
            <a:ext cx="442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r>
              <a:rPr lang="zh-CN" altLang="en-US" sz="6000" dirty="0" smtClean="0">
                <a:solidFill>
                  <a:srgbClr val="FB91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大家</a:t>
            </a:r>
            <a:endParaRPr lang="zh-CN" altLang="en-US" sz="6000" dirty="0">
              <a:solidFill>
                <a:srgbClr val="FB91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09195" y="2810609"/>
            <a:ext cx="10803422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 smtClean="0">
                <a:solidFill>
                  <a:schemeClr val="bg1"/>
                </a:solidFill>
                <a:latin typeface="+mj-ea"/>
                <a:ea typeface="+mj-ea"/>
              </a:rPr>
              <a:t>安全经验共享</a:t>
            </a:r>
            <a:endParaRPr lang="en-US" altLang="zh-CN" sz="32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  <a:hlinkClick r:id="rId2" action="ppaction://hlinkfile"/>
              </a:rPr>
              <a:t>美国包装公司爆炸事故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21737" y="34290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495549" y="895350"/>
            <a:ext cx="7200901" cy="5716475"/>
            <a:chOff x="2495549" y="895350"/>
            <a:chExt cx="7200901" cy="5716475"/>
          </a:xfrm>
        </p:grpSpPr>
        <p:grpSp>
          <p:nvGrpSpPr>
            <p:cNvPr id="12" name="组合 11"/>
            <p:cNvGrpSpPr/>
            <p:nvPr/>
          </p:nvGrpSpPr>
          <p:grpSpPr>
            <a:xfrm>
              <a:off x="2495549" y="3455536"/>
              <a:ext cx="7200901" cy="1205143"/>
              <a:chOff x="2495549" y="3417436"/>
              <a:chExt cx="7200901" cy="1205143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495549" y="3417436"/>
                <a:ext cx="7200901" cy="120514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251684" y="3493709"/>
                <a:ext cx="5688632" cy="957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30000"/>
                  </a:lnSpc>
                  <a:defRPr sz="5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cs typeface="Calibri" panose="020F0502020204030204" pitchFamily="34" charset="0"/>
                  </a:defRPr>
                </a:lvl1pPr>
              </a:lstStyle>
              <a:p>
                <a:pPr algn="ctr">
                  <a:defRPr/>
                </a:pPr>
                <a:r>
                  <a:rPr lang="zh-CN" altLang="en-US" sz="4800" kern="0" dirty="0" smtClean="0">
                    <a:solidFill>
                      <a:srgbClr val="FB912B"/>
                    </a:solidFill>
                    <a:effectLst>
                      <a:innerShdw blurRad="114300">
                        <a:prstClr val="black"/>
                      </a:innerShdw>
                    </a:effectLst>
                  </a:rPr>
                  <a:t>目录</a:t>
                </a:r>
                <a:endParaRPr lang="zh-CN" altLang="en-US" sz="3600" kern="0" dirty="0">
                  <a:solidFill>
                    <a:srgbClr val="FB912B"/>
                  </a:solidFill>
                  <a:effectLst>
                    <a:innerShdw blurRad="114300">
                      <a:prstClr val="black"/>
                    </a:innerShdw>
                  </a:effectLst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2508437" y="895350"/>
              <a:ext cx="3024505" cy="3024336"/>
              <a:chOff x="2783976" y="188640"/>
              <a:chExt cx="3024505" cy="3024336"/>
            </a:xfrm>
          </p:grpSpPr>
          <p:sp>
            <p:nvSpPr>
              <p:cNvPr id="21" name="椭圆 4"/>
              <p:cNvSpPr/>
              <p:nvPr/>
            </p:nvSpPr>
            <p:spPr>
              <a:xfrm>
                <a:off x="2783976" y="188640"/>
                <a:ext cx="2723269" cy="3024336"/>
              </a:xfrm>
              <a:custGeom>
                <a:avLst/>
                <a:gdLst/>
                <a:ahLst/>
                <a:cxnLst/>
                <a:rect l="l" t="t" r="r" b="b"/>
                <a:pathLst>
                  <a:path w="2723269" h="3024336">
                    <a:moveTo>
                      <a:pt x="1332148" y="0"/>
                    </a:moveTo>
                    <a:cubicBezTo>
                      <a:pt x="2067873" y="0"/>
                      <a:pt x="2664296" y="596423"/>
                      <a:pt x="2664296" y="1332148"/>
                    </a:cubicBezTo>
                    <a:cubicBezTo>
                      <a:pt x="2664296" y="1648885"/>
                      <a:pt x="2553756" y="1939803"/>
                      <a:pt x="2368675" y="2168048"/>
                    </a:cubicBezTo>
                    <a:cubicBezTo>
                      <a:pt x="2570406" y="2203753"/>
                      <a:pt x="2723269" y="2380169"/>
                      <a:pt x="2723269" y="2592288"/>
                    </a:cubicBezTo>
                    <a:cubicBezTo>
                      <a:pt x="2723269" y="2830902"/>
                      <a:pt x="2529835" y="3024336"/>
                      <a:pt x="2291221" y="3024336"/>
                    </a:cubicBezTo>
                    <a:cubicBezTo>
                      <a:pt x="2052607" y="3024336"/>
                      <a:pt x="1859173" y="2830902"/>
                      <a:pt x="1859173" y="2592288"/>
                    </a:cubicBezTo>
                    <a:lnTo>
                      <a:pt x="1863069" y="2553641"/>
                    </a:lnTo>
                    <a:cubicBezTo>
                      <a:pt x="1700578" y="2625019"/>
                      <a:pt x="1520950" y="2664296"/>
                      <a:pt x="1332148" y="2664296"/>
                    </a:cubicBezTo>
                    <a:cubicBezTo>
                      <a:pt x="596423" y="2664296"/>
                      <a:pt x="0" y="2067873"/>
                      <a:pt x="0" y="1332148"/>
                    </a:cubicBezTo>
                    <a:cubicBezTo>
                      <a:pt x="0" y="596423"/>
                      <a:pt x="596423" y="0"/>
                      <a:pt x="1332148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6400" dist="215900" dir="5400000" algn="t" rotWithShape="0">
                  <a:prstClr val="black">
                    <a:alpha val="28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2978663" y="360420"/>
                <a:ext cx="2232248" cy="2232248"/>
              </a:xfrm>
              <a:prstGeom prst="ellipse">
                <a:avLst/>
              </a:prstGeom>
              <a:solidFill>
                <a:srgbClr val="FB912B"/>
              </a:solidFill>
              <a:ln w="25400" cap="flat" cmpd="sng" algn="ctr">
                <a:noFill/>
                <a:prstDash val="solid"/>
              </a:ln>
              <a:effectLst>
                <a:outerShdw blurRad="165100" dist="63500" dir="2700000" algn="tl" rotWithShape="0">
                  <a:prstClr val="black">
                    <a:alpha val="6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566821" y="2315125"/>
                <a:ext cx="963821" cy="82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4000" b="1" dirty="0">
                    <a:solidFill>
                      <a:srgbClr val="FB912B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01</a:t>
                </a:r>
                <a:endParaRPr lang="en-US" altLang="zh-CN" sz="4400" b="1" dirty="0">
                  <a:solidFill>
                    <a:srgbClr val="FB912B"/>
                  </a:solidFill>
                  <a:latin typeface="Candara" panose="020E050203030302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227206" y="1250995"/>
                <a:ext cx="2581275" cy="450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r>
                  <a:rPr lang="zh-CN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总体情况说明</a:t>
                </a:r>
                <a:endParaRPr lang="zh-CN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6987352" y="1373498"/>
              <a:ext cx="2683058" cy="2339839"/>
              <a:chOff x="6653303" y="666788"/>
              <a:chExt cx="2683058" cy="2339839"/>
            </a:xfrm>
          </p:grpSpPr>
          <p:sp>
            <p:nvSpPr>
              <p:cNvPr id="23" name="椭圆 4"/>
              <p:cNvSpPr/>
              <p:nvPr/>
            </p:nvSpPr>
            <p:spPr>
              <a:xfrm rot="5400000">
                <a:off x="6868565" y="537521"/>
                <a:ext cx="2338529" cy="2597062"/>
              </a:xfrm>
              <a:custGeom>
                <a:avLst/>
                <a:gdLst/>
                <a:ahLst/>
                <a:cxnLst/>
                <a:rect l="l" t="t" r="r" b="b"/>
                <a:pathLst>
                  <a:path w="2723269" h="3024336">
                    <a:moveTo>
                      <a:pt x="1332148" y="0"/>
                    </a:moveTo>
                    <a:cubicBezTo>
                      <a:pt x="2067873" y="0"/>
                      <a:pt x="2664296" y="596423"/>
                      <a:pt x="2664296" y="1332148"/>
                    </a:cubicBezTo>
                    <a:cubicBezTo>
                      <a:pt x="2664296" y="1648885"/>
                      <a:pt x="2553756" y="1939803"/>
                      <a:pt x="2368675" y="2168048"/>
                    </a:cubicBezTo>
                    <a:cubicBezTo>
                      <a:pt x="2570406" y="2203753"/>
                      <a:pt x="2723269" y="2380169"/>
                      <a:pt x="2723269" y="2592288"/>
                    </a:cubicBezTo>
                    <a:cubicBezTo>
                      <a:pt x="2723269" y="2830902"/>
                      <a:pt x="2529835" y="3024336"/>
                      <a:pt x="2291221" y="3024336"/>
                    </a:cubicBezTo>
                    <a:cubicBezTo>
                      <a:pt x="2052607" y="3024336"/>
                      <a:pt x="1859173" y="2830902"/>
                      <a:pt x="1859173" y="2592288"/>
                    </a:cubicBezTo>
                    <a:lnTo>
                      <a:pt x="1863069" y="2553641"/>
                    </a:lnTo>
                    <a:cubicBezTo>
                      <a:pt x="1700578" y="2625019"/>
                      <a:pt x="1520950" y="2664296"/>
                      <a:pt x="1332148" y="2664296"/>
                    </a:cubicBezTo>
                    <a:cubicBezTo>
                      <a:pt x="596423" y="2664296"/>
                      <a:pt x="0" y="2067873"/>
                      <a:pt x="0" y="1332148"/>
                    </a:cubicBezTo>
                    <a:cubicBezTo>
                      <a:pt x="0" y="596423"/>
                      <a:pt x="596423" y="0"/>
                      <a:pt x="1332148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6400" dist="215900" dir="5400000" algn="t" rotWithShape="0">
                  <a:prstClr val="black">
                    <a:alpha val="28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 rot="5400000">
                <a:off x="7271970" y="826955"/>
                <a:ext cx="1916879" cy="1916879"/>
              </a:xfrm>
              <a:prstGeom prst="ellipse">
                <a:avLst/>
              </a:prstGeom>
              <a:solidFill>
                <a:srgbClr val="FB912B"/>
              </a:solidFill>
              <a:ln w="25400" cap="flat" cmpd="sng" algn="ctr">
                <a:noFill/>
                <a:prstDash val="solid"/>
              </a:ln>
              <a:effectLst>
                <a:outerShdw blurRad="139700" dist="50800" dir="8100000" algn="tr" rotWithShape="0">
                  <a:prstClr val="black">
                    <a:alpha val="58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653303" y="2178708"/>
                <a:ext cx="963821" cy="82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4000" b="1" dirty="0">
                    <a:solidFill>
                      <a:srgbClr val="FB912B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02</a:t>
                </a:r>
                <a:endParaRPr lang="en-US" altLang="zh-CN" sz="4400" b="1" dirty="0">
                  <a:solidFill>
                    <a:srgbClr val="FB912B"/>
                  </a:solidFill>
                  <a:latin typeface="Candara" panose="020E050203030302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271793" y="1611033"/>
                <a:ext cx="2064385" cy="450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lang="zh-CN" kern="0" dirty="0" smtClea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问题分类</a:t>
                </a:r>
                <a:endParaRPr lang="zh-CN" kern="0" dirty="0" smtClea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2506995" y="3939283"/>
              <a:ext cx="2323805" cy="2070321"/>
              <a:chOff x="3188926" y="3943759"/>
              <a:chExt cx="2323805" cy="2070321"/>
            </a:xfrm>
          </p:grpSpPr>
          <p:sp>
            <p:nvSpPr>
              <p:cNvPr id="27" name="椭圆 4"/>
              <p:cNvSpPr/>
              <p:nvPr/>
            </p:nvSpPr>
            <p:spPr>
              <a:xfrm rot="5400000" flipH="1" flipV="1">
                <a:off x="3295998" y="3970000"/>
                <a:ext cx="1937008" cy="2151152"/>
              </a:xfrm>
              <a:custGeom>
                <a:avLst/>
                <a:gdLst/>
                <a:ahLst/>
                <a:cxnLst/>
                <a:rect l="l" t="t" r="r" b="b"/>
                <a:pathLst>
                  <a:path w="2723269" h="3024336">
                    <a:moveTo>
                      <a:pt x="1332148" y="0"/>
                    </a:moveTo>
                    <a:cubicBezTo>
                      <a:pt x="2067873" y="0"/>
                      <a:pt x="2664296" y="596423"/>
                      <a:pt x="2664296" y="1332148"/>
                    </a:cubicBezTo>
                    <a:cubicBezTo>
                      <a:pt x="2664296" y="1648885"/>
                      <a:pt x="2553756" y="1939803"/>
                      <a:pt x="2368675" y="2168048"/>
                    </a:cubicBezTo>
                    <a:cubicBezTo>
                      <a:pt x="2570406" y="2203753"/>
                      <a:pt x="2723269" y="2380169"/>
                      <a:pt x="2723269" y="2592288"/>
                    </a:cubicBezTo>
                    <a:cubicBezTo>
                      <a:pt x="2723269" y="2830902"/>
                      <a:pt x="2529835" y="3024336"/>
                      <a:pt x="2291221" y="3024336"/>
                    </a:cubicBezTo>
                    <a:cubicBezTo>
                      <a:pt x="2052607" y="3024336"/>
                      <a:pt x="1859173" y="2830902"/>
                      <a:pt x="1859173" y="2592288"/>
                    </a:cubicBezTo>
                    <a:lnTo>
                      <a:pt x="1863069" y="2553641"/>
                    </a:lnTo>
                    <a:cubicBezTo>
                      <a:pt x="1700578" y="2625019"/>
                      <a:pt x="1520950" y="2664296"/>
                      <a:pt x="1332148" y="2664296"/>
                    </a:cubicBezTo>
                    <a:cubicBezTo>
                      <a:pt x="596423" y="2664296"/>
                      <a:pt x="0" y="2067873"/>
                      <a:pt x="0" y="1332148"/>
                    </a:cubicBezTo>
                    <a:cubicBezTo>
                      <a:pt x="0" y="596423"/>
                      <a:pt x="596423" y="0"/>
                      <a:pt x="1332148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71500" dist="152400" dir="13500000" algn="br" rotWithShape="0">
                  <a:prstClr val="black">
                    <a:alpha val="41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 rot="5400000" flipH="1" flipV="1">
                <a:off x="3363124" y="4293660"/>
                <a:ext cx="1587754" cy="1587755"/>
              </a:xfrm>
              <a:prstGeom prst="ellipse">
                <a:avLst/>
              </a:prstGeom>
              <a:solidFill>
                <a:srgbClr val="FB912B"/>
              </a:solidFill>
              <a:ln w="25400" cap="flat" cmpd="sng" algn="ctr">
                <a:noFill/>
                <a:prstDash val="solid"/>
              </a:ln>
              <a:effectLst>
                <a:outerShdw blurRad="139700" dist="50800" dir="18900000" algn="bl" rotWithShape="0">
                  <a:prstClr val="black">
                    <a:alpha val="46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548910" y="3943759"/>
                <a:ext cx="963821" cy="680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3200" b="1" dirty="0">
                    <a:solidFill>
                      <a:srgbClr val="FB912B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04</a:t>
                </a:r>
                <a:endParaRPr lang="en-US" altLang="zh-CN" sz="3600" b="1" dirty="0">
                  <a:solidFill>
                    <a:srgbClr val="FB912B"/>
                  </a:solidFill>
                  <a:latin typeface="Candara" panose="020E050203030302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188926" y="4820059"/>
                <a:ext cx="1985010" cy="450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lang="zh-CN" kern="0" dirty="0" smtClea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rPr>
                  <a:t>管控措施</a:t>
                </a:r>
                <a:endParaRPr lang="zh-CN" kern="0" dirty="0" smtClea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7265418" y="3958435"/>
              <a:ext cx="2415159" cy="2653390"/>
              <a:chOff x="6215636" y="3962911"/>
              <a:chExt cx="2415159" cy="2653390"/>
            </a:xfrm>
          </p:grpSpPr>
          <p:sp>
            <p:nvSpPr>
              <p:cNvPr id="25" name="椭圆 4"/>
              <p:cNvSpPr/>
              <p:nvPr/>
            </p:nvSpPr>
            <p:spPr>
              <a:xfrm flipH="1" flipV="1">
                <a:off x="6375106" y="4111238"/>
                <a:ext cx="2255689" cy="2505063"/>
              </a:xfrm>
              <a:custGeom>
                <a:avLst/>
                <a:gdLst/>
                <a:ahLst/>
                <a:cxnLst/>
                <a:rect l="l" t="t" r="r" b="b"/>
                <a:pathLst>
                  <a:path w="2723269" h="3024336">
                    <a:moveTo>
                      <a:pt x="1332148" y="0"/>
                    </a:moveTo>
                    <a:cubicBezTo>
                      <a:pt x="2067873" y="0"/>
                      <a:pt x="2664296" y="596423"/>
                      <a:pt x="2664296" y="1332148"/>
                    </a:cubicBezTo>
                    <a:cubicBezTo>
                      <a:pt x="2664296" y="1648885"/>
                      <a:pt x="2553756" y="1939803"/>
                      <a:pt x="2368675" y="2168048"/>
                    </a:cubicBezTo>
                    <a:cubicBezTo>
                      <a:pt x="2570406" y="2203753"/>
                      <a:pt x="2723269" y="2380169"/>
                      <a:pt x="2723269" y="2592288"/>
                    </a:cubicBezTo>
                    <a:cubicBezTo>
                      <a:pt x="2723269" y="2830902"/>
                      <a:pt x="2529835" y="3024336"/>
                      <a:pt x="2291221" y="3024336"/>
                    </a:cubicBezTo>
                    <a:cubicBezTo>
                      <a:pt x="2052607" y="3024336"/>
                      <a:pt x="1859173" y="2830902"/>
                      <a:pt x="1859173" y="2592288"/>
                    </a:cubicBezTo>
                    <a:lnTo>
                      <a:pt x="1863069" y="2553641"/>
                    </a:lnTo>
                    <a:cubicBezTo>
                      <a:pt x="1700578" y="2625019"/>
                      <a:pt x="1520950" y="2664296"/>
                      <a:pt x="1332148" y="2664296"/>
                    </a:cubicBezTo>
                    <a:cubicBezTo>
                      <a:pt x="596423" y="2664296"/>
                      <a:pt x="0" y="2067873"/>
                      <a:pt x="0" y="1332148"/>
                    </a:cubicBezTo>
                    <a:cubicBezTo>
                      <a:pt x="0" y="596423"/>
                      <a:pt x="596423" y="0"/>
                      <a:pt x="1332148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71500" dist="152400" dir="13500000" algn="br" rotWithShape="0">
                  <a:prstClr val="black">
                    <a:alpha val="41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 flipH="1" flipV="1">
                <a:off x="6612811" y="4625040"/>
                <a:ext cx="1848976" cy="1848975"/>
              </a:xfrm>
              <a:prstGeom prst="ellipse">
                <a:avLst/>
              </a:prstGeom>
              <a:solidFill>
                <a:srgbClr val="FB912B"/>
              </a:solidFill>
              <a:ln w="25400" cap="flat" cmpd="sng" algn="ctr">
                <a:noFill/>
                <a:prstDash val="solid"/>
              </a:ln>
              <a:effectLst>
                <a:outerShdw blurRad="139700" dist="63500" dir="13500000" algn="br" rotWithShape="0">
                  <a:prstClr val="black">
                    <a:alpha val="49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215636" y="3962911"/>
                <a:ext cx="963821" cy="754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3600" b="1" dirty="0">
                    <a:solidFill>
                      <a:srgbClr val="FB912B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03</a:t>
                </a:r>
                <a:endParaRPr lang="en-US" altLang="zh-CN" sz="4000" b="1" dirty="0">
                  <a:solidFill>
                    <a:srgbClr val="FB912B"/>
                  </a:solidFill>
                  <a:latin typeface="Candara" panose="020E050203030302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778604" y="5270897"/>
                <a:ext cx="1620261" cy="450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lang="zh-CN" kern="0" dirty="0" smtClea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rPr>
                  <a:t>原因分析</a:t>
                </a:r>
                <a:endParaRPr lang="zh-CN" kern="0" dirty="0" smtClea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2" descr="图片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22110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01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7" y="1"/>
            <a:ext cx="3519488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5" b="17204"/>
          <a:stretch>
            <a:fillRect/>
          </a:stretch>
        </p:blipFill>
        <p:spPr>
          <a:xfrm>
            <a:off x="-9525" y="0"/>
            <a:ext cx="12211050" cy="41719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19050" y="3952875"/>
            <a:ext cx="12211050" cy="2170430"/>
            <a:chOff x="-19050" y="3952875"/>
            <a:chExt cx="12211050" cy="2170430"/>
          </a:xfrm>
        </p:grpSpPr>
        <p:grpSp>
          <p:nvGrpSpPr>
            <p:cNvPr id="13" name="组合 12"/>
            <p:cNvGrpSpPr/>
            <p:nvPr/>
          </p:nvGrpSpPr>
          <p:grpSpPr>
            <a:xfrm>
              <a:off x="-19050" y="3952875"/>
              <a:ext cx="12211050" cy="971550"/>
              <a:chOff x="-19050" y="3952875"/>
              <a:chExt cx="12211050" cy="9715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-19050" y="4400550"/>
                <a:ext cx="12211050" cy="76200"/>
              </a:xfrm>
              <a:prstGeom prst="rect">
                <a:avLst/>
              </a:prstGeom>
              <a:solidFill>
                <a:srgbClr val="FB91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5600700" y="3952875"/>
                <a:ext cx="971550" cy="971550"/>
                <a:chOff x="5610225" y="3952875"/>
                <a:chExt cx="971550" cy="971550"/>
              </a:xfrm>
            </p:grpSpPr>
            <p:sp>
              <p:nvSpPr>
                <p:cNvPr id="8" name="流程图: 联系 7"/>
                <p:cNvSpPr/>
                <p:nvPr/>
              </p:nvSpPr>
              <p:spPr>
                <a:xfrm>
                  <a:off x="5610225" y="3952875"/>
                  <a:ext cx="971550" cy="971550"/>
                </a:xfrm>
                <a:prstGeom prst="flowChartConnector">
                  <a:avLst/>
                </a:prstGeom>
                <a:solidFill>
                  <a:srgbClr val="FB91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文本框 8"/>
                <p:cNvSpPr txBox="1"/>
                <p:nvPr/>
              </p:nvSpPr>
              <p:spPr>
                <a:xfrm>
                  <a:off x="5747739" y="4065657"/>
                  <a:ext cx="62032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4000" dirty="0" smtClean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一</a:t>
                  </a:r>
                  <a:endParaRPr lang="zh-CN" altLang="en-US" sz="40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10" name="矩形 9"/>
            <p:cNvSpPr/>
            <p:nvPr/>
          </p:nvSpPr>
          <p:spPr>
            <a:xfrm>
              <a:off x="3386475" y="5540575"/>
              <a:ext cx="5400000" cy="98226"/>
            </a:xfrm>
            <a:prstGeom prst="rect">
              <a:avLst/>
            </a:prstGeom>
            <a:solidFill>
              <a:srgbClr val="FB9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083435" y="4924425"/>
              <a:ext cx="7684770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日周月检问题总体情况说明</a:t>
              </a:r>
              <a:endParaRPr 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65345"/>
            <a:ext cx="10803422" cy="385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自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日至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日</a:t>
            </a:r>
            <a:r>
              <a:rPr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煤柴油加氢</a:t>
            </a:r>
            <a:r>
              <a:rPr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安全专业日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、周、月检共检查出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63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项问题。</a:t>
            </a:r>
            <a:r>
              <a:rPr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按问题性质共分为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8</a:t>
            </a:r>
            <a:r>
              <a:rPr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类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规格化问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题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18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；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环保类问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题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；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高风险作业类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项：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消防类问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题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9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；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卫生类问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题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23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项：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劳动防护类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项。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  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3757295" y="1587500"/>
          <a:ext cx="8736965" cy="501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图表 3"/>
          <p:cNvGraphicFramePr/>
          <p:nvPr/>
        </p:nvGraphicFramePr>
        <p:xfrm>
          <a:off x="2888615" y="1296670"/>
          <a:ext cx="8980805" cy="5306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3805851" y="1763824"/>
          <a:ext cx="7447168" cy="456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524" y="2066155"/>
            <a:ext cx="10803422" cy="313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按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班组分布情况划分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加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氢</a:t>
            </a:r>
            <a:r>
              <a:rPr 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一班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16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，考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核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9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加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氢</a:t>
            </a:r>
            <a:r>
              <a:rPr 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二班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16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，考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核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6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加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氢</a:t>
            </a:r>
            <a:r>
              <a:rPr 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三班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项，考核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11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加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氢</a:t>
            </a:r>
            <a:r>
              <a:rPr 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四班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11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考核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其他问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题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；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各班组共性问</a:t>
            </a:r>
            <a:r>
              <a:rPr 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题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3810000" y="866140"/>
          <a:ext cx="7876540" cy="554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3760839" y="884903"/>
          <a:ext cx="8146026" cy="549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885" y="815975"/>
            <a:ext cx="4330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从检查数量来看</a:t>
            </a:r>
            <a:r>
              <a:rPr 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近三个月</a:t>
            </a:r>
            <a:r>
              <a:rPr 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日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周月检工</a:t>
            </a:r>
            <a:r>
              <a:rPr 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作共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查出问题总</a:t>
            </a:r>
            <a:r>
              <a:rPr 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数</a:t>
            </a: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176</a:t>
            </a:r>
            <a:r>
              <a:rPr 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，其</a:t>
            </a:r>
            <a:r>
              <a:rPr 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中</a:t>
            </a: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8</a:t>
            </a:r>
            <a:r>
              <a:rPr 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63</a:t>
            </a:r>
            <a:r>
              <a:rPr 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项、</a:t>
            </a: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9</a:t>
            </a:r>
            <a:r>
              <a:rPr 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57</a:t>
            </a:r>
            <a:r>
              <a:rPr 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项、</a:t>
            </a: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56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。各月问题数逐月减少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从检查问题类别来看，问题主要还是集中在规格化、消防、环保、卫生、高风险作业等五方面，但一些主观问题减少。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264160" y="1409065"/>
          <a:ext cx="7181850" cy="4869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235975" y="1327355"/>
          <a:ext cx="7241457" cy="4948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524" y="2536055"/>
            <a:ext cx="10803422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综</a:t>
            </a:r>
            <a:r>
              <a:rPr 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合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四个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月检查情况来看，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一、二、三班问题总数有所上</a:t>
            </a:r>
            <a:endParaRPr lang="en-US" altLang="zh-CN" sz="2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升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班问题总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数有所下降。</a:t>
            </a:r>
            <a:endParaRPr lang="en-US" altLang="zh-CN" sz="2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r>
              <a:rPr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4152900" y="790575"/>
          <a:ext cx="7763510" cy="5744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4173793" y="678426"/>
          <a:ext cx="7780839" cy="5766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3200" dirty="0">
                <a:solidFill>
                  <a:schemeClr val="bg1"/>
                </a:solidFill>
                <a:latin typeface="+mj-ea"/>
                <a:ea typeface="+mj-ea"/>
              </a:rPr>
              <a:t>问题整改情况</a:t>
            </a: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1019175" y="2780030"/>
            <a:ext cx="1015301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本月检查问题已全部整改。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hlinkClick r:id="rId2" action="ppaction://hlinkfile"/>
              </a:rPr>
              <a:t>10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hlinkClick r:id="rId2" action="ppaction://hlinkfile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hlinkClick r:id="rId2" action="ppaction://hlinkfile"/>
              </a:rPr>
              <a:t>HSE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hlinkClick r:id="rId2" action="ppaction://hlinkfile"/>
              </a:rPr>
              <a:t>日周月检问题清单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0530A99PPBG">
  <a:themeElements>
    <a:clrScheme name="自定义 435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5B9BCF"/>
      </a:accent1>
      <a:accent2>
        <a:srgbClr val="00B0F0"/>
      </a:accent2>
      <a:accent3>
        <a:srgbClr val="8A76E0"/>
      </a:accent3>
      <a:accent4>
        <a:srgbClr val="9439AD"/>
      </a:accent4>
      <a:accent5>
        <a:srgbClr val="A2CE47"/>
      </a:accent5>
      <a:accent6>
        <a:srgbClr val="F3731E"/>
      </a:accent6>
      <a:hlink>
        <a:srgbClr val="00B0F0"/>
      </a:hlink>
      <a:folHlink>
        <a:srgbClr val="AFB2B4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2047</Words>
  <Application>WPS 演示</Application>
  <PresentationFormat>自定义</PresentationFormat>
  <Paragraphs>117</Paragraphs>
  <Slides>18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Wingdings 2</vt:lpstr>
      <vt:lpstr>Wingdings</vt:lpstr>
      <vt:lpstr>幼圆</vt:lpstr>
      <vt:lpstr>Calibri</vt:lpstr>
      <vt:lpstr>Agency FB</vt:lpstr>
      <vt:lpstr>Trebuchet MS</vt:lpstr>
      <vt:lpstr>Calibri</vt:lpstr>
      <vt:lpstr>Candara</vt:lpstr>
      <vt:lpstr>黑体</vt:lpstr>
      <vt:lpstr>Arial Rounded MT Bold</vt:lpstr>
      <vt:lpstr>Arial Unicode MS</vt:lpstr>
      <vt:lpstr>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128</cp:revision>
  <dcterms:created xsi:type="dcterms:W3CDTF">2015-10-06T09:21:00Z</dcterms:created>
  <dcterms:modified xsi:type="dcterms:W3CDTF">2020-10-31T08:59:43Z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