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4" r:id="rId2"/>
    <p:sldId id="662" r:id="rId3"/>
    <p:sldId id="667" r:id="rId4"/>
    <p:sldId id="670" r:id="rId5"/>
    <p:sldId id="671" r:id="rId6"/>
    <p:sldId id="672" r:id="rId7"/>
    <p:sldId id="673" r:id="rId8"/>
    <p:sldId id="674" r:id="rId9"/>
    <p:sldId id="675" r:id="rId10"/>
    <p:sldId id="676" r:id="rId11"/>
    <p:sldId id="668" r:id="rId12"/>
    <p:sldId id="659" r:id="rId13"/>
    <p:sldId id="677" r:id="rId14"/>
    <p:sldId id="678" r:id="rId15"/>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健" initials="健" lastIdx="1" clrIdx="0">
    <p:extLst>
      <p:ext uri="{19B8F6BF-5375-455C-9EA6-DF929625EA0E}">
        <p15:presenceInfo xmlns:p15="http://schemas.microsoft.com/office/powerpoint/2012/main" userId="52ffc61d2694ba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322" autoAdjust="0"/>
  </p:normalViewPr>
  <p:slideViewPr>
    <p:cSldViewPr snapToGrid="0">
      <p:cViewPr varScale="1">
        <p:scale>
          <a:sx n="68" d="100"/>
          <a:sy n="68"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24037;&#20316;&#25991;&#20214;\&#24037;&#33402;&#25216;&#26415;&#31649;&#29702;\16%20&#26085;&#21608;&#26376;&#26816;\&#26376;&#24230;&#22823;&#25968;&#25454;&#20998;&#26512;\&#25968;&#25454;&#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4037;&#20316;&#25991;&#20214;\&#24037;&#33402;&#25216;&#26415;&#31649;&#29702;\16%20&#26085;&#21608;&#26376;&#26816;\&#26376;&#24230;&#22823;&#25968;&#25454;&#20998;&#26512;\&#25968;&#25454;&#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4037;&#20316;&#25991;&#20214;\&#24037;&#33402;&#25216;&#26415;&#31649;&#29702;\16%20&#26085;&#21608;&#26376;&#26816;\&#26376;&#24230;&#22823;&#25968;&#25454;&#20998;&#26512;\&#25968;&#25454;&#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4037;&#20316;&#25991;&#20214;\&#24037;&#33402;&#25216;&#26415;&#31649;&#29702;\16%20&#26085;&#21608;&#26376;&#26816;\&#26376;&#24230;&#22823;&#25968;&#25454;&#20998;&#26512;\&#25968;&#25454;&#349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4037;&#20316;&#25991;&#20214;\&#24037;&#33402;&#25216;&#26415;&#31649;&#29702;\16%20&#26085;&#21608;&#26376;&#26816;\&#26376;&#24230;&#22823;&#25968;&#25454;&#20998;&#26512;\&#25968;&#25454;&#349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zh-CN"/>
              <a:t>工艺专业日、周、月检概况</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Sheet1!$B$8</c:f>
              <c:strCache>
                <c:ptCount val="1"/>
                <c:pt idx="0">
                  <c:v>问题总数</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Sheet1!$A$9:$A$15</c:f>
              <c:strCache>
                <c:ptCount val="7"/>
                <c:pt idx="0">
                  <c:v>工艺纪律管理</c:v>
                </c:pt>
                <c:pt idx="1">
                  <c:v>巡回检查管理</c:v>
                </c:pt>
                <c:pt idx="2">
                  <c:v>工艺联锁和报警管理</c:v>
                </c:pt>
                <c:pt idx="3">
                  <c:v>工艺指标管理</c:v>
                </c:pt>
                <c:pt idx="4">
                  <c:v>现场规格化管理</c:v>
                </c:pt>
                <c:pt idx="5">
                  <c:v>交接班管理</c:v>
                </c:pt>
                <c:pt idx="6">
                  <c:v>化工原辅料管理</c:v>
                </c:pt>
              </c:strCache>
            </c:strRef>
          </c:cat>
          <c:val>
            <c:numRef>
              <c:f>Sheet1!$B$9:$B$15</c:f>
              <c:numCache>
                <c:formatCode>General</c:formatCode>
                <c:ptCount val="7"/>
                <c:pt idx="0">
                  <c:v>124</c:v>
                </c:pt>
                <c:pt idx="1">
                  <c:v>3</c:v>
                </c:pt>
                <c:pt idx="2">
                  <c:v>6</c:v>
                </c:pt>
                <c:pt idx="3">
                  <c:v>7</c:v>
                </c:pt>
                <c:pt idx="4">
                  <c:v>18</c:v>
                </c:pt>
                <c:pt idx="5">
                  <c:v>1</c:v>
                </c:pt>
                <c:pt idx="6">
                  <c:v>2</c:v>
                </c:pt>
              </c:numCache>
            </c:numRef>
          </c:val>
          <c:extLst>
            <c:ext xmlns:c16="http://schemas.microsoft.com/office/drawing/2014/chart" uri="{C3380CC4-5D6E-409C-BE32-E72D297353CC}">
              <c16:uniqueId val="{00000000-5181-495F-A0CB-5761E2B44472}"/>
            </c:ext>
          </c:extLst>
        </c:ser>
        <c:ser>
          <c:idx val="1"/>
          <c:order val="1"/>
          <c:tx>
            <c:strRef>
              <c:f>Sheet1!$C$8</c:f>
              <c:strCache>
                <c:ptCount val="1"/>
                <c:pt idx="0">
                  <c:v>考核总数</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Sheet1!$A$9:$A$15</c:f>
              <c:strCache>
                <c:ptCount val="7"/>
                <c:pt idx="0">
                  <c:v>工艺纪律管理</c:v>
                </c:pt>
                <c:pt idx="1">
                  <c:v>巡回检查管理</c:v>
                </c:pt>
                <c:pt idx="2">
                  <c:v>工艺联锁和报警管理</c:v>
                </c:pt>
                <c:pt idx="3">
                  <c:v>工艺指标管理</c:v>
                </c:pt>
                <c:pt idx="4">
                  <c:v>现场规格化管理</c:v>
                </c:pt>
                <c:pt idx="5">
                  <c:v>交接班管理</c:v>
                </c:pt>
                <c:pt idx="6">
                  <c:v>化工原辅料管理</c:v>
                </c:pt>
              </c:strCache>
            </c:strRef>
          </c:cat>
          <c:val>
            <c:numRef>
              <c:f>Sheet1!$C$9:$C$15</c:f>
              <c:numCache>
                <c:formatCode>General</c:formatCode>
                <c:ptCount val="7"/>
                <c:pt idx="0">
                  <c:v>34</c:v>
                </c:pt>
                <c:pt idx="1">
                  <c:v>3</c:v>
                </c:pt>
                <c:pt idx="2">
                  <c:v>5</c:v>
                </c:pt>
                <c:pt idx="3">
                  <c:v>7</c:v>
                </c:pt>
                <c:pt idx="4">
                  <c:v>11</c:v>
                </c:pt>
                <c:pt idx="5">
                  <c:v>1</c:v>
                </c:pt>
                <c:pt idx="6">
                  <c:v>2</c:v>
                </c:pt>
              </c:numCache>
            </c:numRef>
          </c:val>
          <c:extLst>
            <c:ext xmlns:c16="http://schemas.microsoft.com/office/drawing/2014/chart" uri="{C3380CC4-5D6E-409C-BE32-E72D297353CC}">
              <c16:uniqueId val="{00000001-5181-495F-A0CB-5761E2B44472}"/>
            </c:ext>
          </c:extLst>
        </c:ser>
        <c:dLbls>
          <c:showLegendKey val="0"/>
          <c:showVal val="0"/>
          <c:showCatName val="0"/>
          <c:showSerName val="0"/>
          <c:showPercent val="0"/>
          <c:showBubbleSize val="0"/>
        </c:dLbls>
        <c:gapWidth val="115"/>
        <c:overlap val="-20"/>
        <c:axId val="507989008"/>
        <c:axId val="507992288"/>
      </c:barChart>
      <c:catAx>
        <c:axId val="50798900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07992288"/>
        <c:crosses val="autoZero"/>
        <c:auto val="1"/>
        <c:lblAlgn val="ctr"/>
        <c:lblOffset val="100"/>
        <c:noMultiLvlLbl val="0"/>
      </c:catAx>
      <c:valAx>
        <c:axId val="5079922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0798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zh-CN"/>
              <a:t>班组日周月检考核概况</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Sheet1!$B$20</c:f>
              <c:strCache>
                <c:ptCount val="1"/>
                <c:pt idx="0">
                  <c:v>考核总数</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Sheet1!$A$21:$A$24</c:f>
              <c:strCache>
                <c:ptCount val="4"/>
                <c:pt idx="0">
                  <c:v>加氢一班</c:v>
                </c:pt>
                <c:pt idx="1">
                  <c:v>加氢二班</c:v>
                </c:pt>
                <c:pt idx="2">
                  <c:v>加氢三班</c:v>
                </c:pt>
                <c:pt idx="3">
                  <c:v>加氢四班</c:v>
                </c:pt>
              </c:strCache>
            </c:strRef>
          </c:cat>
          <c:val>
            <c:numRef>
              <c:f>Sheet1!$B$21:$B$24</c:f>
              <c:numCache>
                <c:formatCode>General</c:formatCode>
                <c:ptCount val="4"/>
                <c:pt idx="0">
                  <c:v>15</c:v>
                </c:pt>
                <c:pt idx="1">
                  <c:v>23</c:v>
                </c:pt>
                <c:pt idx="2">
                  <c:v>12</c:v>
                </c:pt>
                <c:pt idx="3">
                  <c:v>13</c:v>
                </c:pt>
              </c:numCache>
            </c:numRef>
          </c:val>
          <c:extLst>
            <c:ext xmlns:c16="http://schemas.microsoft.com/office/drawing/2014/chart" uri="{C3380CC4-5D6E-409C-BE32-E72D297353CC}">
              <c16:uniqueId val="{00000000-1589-43BF-B9DD-04A1BD55B7A1}"/>
            </c:ext>
          </c:extLst>
        </c:ser>
        <c:ser>
          <c:idx val="1"/>
          <c:order val="1"/>
          <c:tx>
            <c:strRef>
              <c:f>Sheet1!$C$20</c:f>
              <c:strCache>
                <c:ptCount val="1"/>
                <c:pt idx="0">
                  <c:v>加奖总数</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Sheet1!$A$21:$A$24</c:f>
              <c:strCache>
                <c:ptCount val="4"/>
                <c:pt idx="0">
                  <c:v>加氢一班</c:v>
                </c:pt>
                <c:pt idx="1">
                  <c:v>加氢二班</c:v>
                </c:pt>
                <c:pt idx="2">
                  <c:v>加氢三班</c:v>
                </c:pt>
                <c:pt idx="3">
                  <c:v>加氢四班</c:v>
                </c:pt>
              </c:strCache>
            </c:strRef>
          </c:cat>
          <c:val>
            <c:numRef>
              <c:f>Sheet1!$C$21:$C$24</c:f>
              <c:numCache>
                <c:formatCode>General</c:formatCode>
                <c:ptCount val="4"/>
                <c:pt idx="0">
                  <c:v>2</c:v>
                </c:pt>
                <c:pt idx="1">
                  <c:v>1</c:v>
                </c:pt>
                <c:pt idx="2">
                  <c:v>1</c:v>
                </c:pt>
                <c:pt idx="3">
                  <c:v>1</c:v>
                </c:pt>
              </c:numCache>
            </c:numRef>
          </c:val>
          <c:extLst>
            <c:ext xmlns:c16="http://schemas.microsoft.com/office/drawing/2014/chart" uri="{C3380CC4-5D6E-409C-BE32-E72D297353CC}">
              <c16:uniqueId val="{00000001-1589-43BF-B9DD-04A1BD55B7A1}"/>
            </c:ext>
          </c:extLst>
        </c:ser>
        <c:dLbls>
          <c:showLegendKey val="0"/>
          <c:showVal val="0"/>
          <c:showCatName val="0"/>
          <c:showSerName val="0"/>
          <c:showPercent val="0"/>
          <c:showBubbleSize val="0"/>
        </c:dLbls>
        <c:gapWidth val="115"/>
        <c:overlap val="-20"/>
        <c:axId val="694522064"/>
        <c:axId val="694530920"/>
      </c:barChart>
      <c:catAx>
        <c:axId val="69452206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4530920"/>
        <c:crosses val="autoZero"/>
        <c:auto val="1"/>
        <c:lblAlgn val="ctr"/>
        <c:lblOffset val="100"/>
        <c:noMultiLvlLbl val="0"/>
      </c:catAx>
      <c:valAx>
        <c:axId val="6945309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452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zh-CN"/>
              <a:t>工艺纪律问题分布</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Sheet1!$B$35</c:f>
              <c:strCache>
                <c:ptCount val="1"/>
                <c:pt idx="0">
                  <c:v>问题总数</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Sheet1!$A$36:$A$38</c:f>
              <c:strCache>
                <c:ptCount val="3"/>
                <c:pt idx="0">
                  <c:v>操作参数超平稳率</c:v>
                </c:pt>
                <c:pt idx="1">
                  <c:v>操作参数超一级指标</c:v>
                </c:pt>
                <c:pt idx="2">
                  <c:v>产品质量问题</c:v>
                </c:pt>
              </c:strCache>
            </c:strRef>
          </c:cat>
          <c:val>
            <c:numRef>
              <c:f>Sheet1!$B$36:$B$38</c:f>
              <c:numCache>
                <c:formatCode>General</c:formatCode>
                <c:ptCount val="3"/>
                <c:pt idx="0">
                  <c:v>91</c:v>
                </c:pt>
                <c:pt idx="1">
                  <c:v>12</c:v>
                </c:pt>
                <c:pt idx="2">
                  <c:v>21</c:v>
                </c:pt>
              </c:numCache>
            </c:numRef>
          </c:val>
          <c:extLst>
            <c:ext xmlns:c16="http://schemas.microsoft.com/office/drawing/2014/chart" uri="{C3380CC4-5D6E-409C-BE32-E72D297353CC}">
              <c16:uniqueId val="{00000000-C186-47F7-A0D9-6801BFA516D5}"/>
            </c:ext>
          </c:extLst>
        </c:ser>
        <c:ser>
          <c:idx val="1"/>
          <c:order val="1"/>
          <c:tx>
            <c:strRef>
              <c:f>Sheet1!$C$35</c:f>
              <c:strCache>
                <c:ptCount val="1"/>
                <c:pt idx="0">
                  <c:v>考核总数</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Sheet1!$A$36:$A$38</c:f>
              <c:strCache>
                <c:ptCount val="3"/>
                <c:pt idx="0">
                  <c:v>操作参数超平稳率</c:v>
                </c:pt>
                <c:pt idx="1">
                  <c:v>操作参数超一级指标</c:v>
                </c:pt>
                <c:pt idx="2">
                  <c:v>产品质量问题</c:v>
                </c:pt>
              </c:strCache>
            </c:strRef>
          </c:cat>
          <c:val>
            <c:numRef>
              <c:f>Sheet1!$C$36:$C$38</c:f>
              <c:numCache>
                <c:formatCode>General</c:formatCode>
                <c:ptCount val="3"/>
                <c:pt idx="0">
                  <c:v>33</c:v>
                </c:pt>
                <c:pt idx="1">
                  <c:v>0</c:v>
                </c:pt>
                <c:pt idx="2">
                  <c:v>1</c:v>
                </c:pt>
              </c:numCache>
            </c:numRef>
          </c:val>
          <c:extLst>
            <c:ext xmlns:c16="http://schemas.microsoft.com/office/drawing/2014/chart" uri="{C3380CC4-5D6E-409C-BE32-E72D297353CC}">
              <c16:uniqueId val="{00000001-C186-47F7-A0D9-6801BFA516D5}"/>
            </c:ext>
          </c:extLst>
        </c:ser>
        <c:dLbls>
          <c:showLegendKey val="0"/>
          <c:showVal val="0"/>
          <c:showCatName val="0"/>
          <c:showSerName val="0"/>
          <c:showPercent val="0"/>
          <c:showBubbleSize val="0"/>
        </c:dLbls>
        <c:gapWidth val="115"/>
        <c:overlap val="-20"/>
        <c:axId val="694526000"/>
        <c:axId val="694526984"/>
      </c:barChart>
      <c:catAx>
        <c:axId val="69452600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4526984"/>
        <c:crosses val="autoZero"/>
        <c:auto val="1"/>
        <c:lblAlgn val="ctr"/>
        <c:lblOffset val="100"/>
        <c:noMultiLvlLbl val="0"/>
      </c:catAx>
      <c:valAx>
        <c:axId val="6945269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452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483895160842415"/>
          <c:y val="6.0241049579332481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zh-CN"/>
        </a:p>
      </c:txPr>
    </c:title>
    <c:autoTitleDeleted val="0"/>
    <c:plotArea>
      <c:layout/>
      <c:pieChart>
        <c:varyColors val="1"/>
        <c:ser>
          <c:idx val="0"/>
          <c:order val="0"/>
          <c:tx>
            <c:strRef>
              <c:f>Sheet1!$A$50</c:f>
              <c:strCache>
                <c:ptCount val="1"/>
                <c:pt idx="0">
                  <c:v>联锁提问抽查情况</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C90-4C7E-A9EB-D7637946563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C90-4C7E-A9EB-D7637946563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C90-4C7E-A9EB-D7637946563A}"/>
              </c:ext>
            </c:extLst>
          </c:dPt>
          <c:dLbls>
            <c:dLbl>
              <c:idx val="0"/>
              <c:delete val="1"/>
              <c:extLst>
                <c:ext xmlns:c15="http://schemas.microsoft.com/office/drawing/2012/chart" uri="{CE6537A1-D6FC-4f65-9D91-7224C49458BB}"/>
                <c:ext xmlns:c16="http://schemas.microsoft.com/office/drawing/2014/chart" uri="{C3380CC4-5D6E-409C-BE32-E72D297353CC}">
                  <c16:uniqueId val="{00000001-FC90-4C7E-A9EB-D7637946563A}"/>
                </c:ext>
              </c:extLst>
            </c:dLbl>
            <c:dLbl>
              <c:idx val="1"/>
              <c:layout>
                <c:manualLayout>
                  <c:x val="-2.0111977451128651E-2"/>
                  <c:y val="1.506026239483294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90-4C7E-A9EB-D7637946563A}"/>
                </c:ext>
              </c:extLst>
            </c:dLbl>
            <c:dLbl>
              <c:idx val="2"/>
              <c:layout>
                <c:manualLayout>
                  <c:x val="0.24627103519785251"/>
                  <c:y val="9.90348624915034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90-4C7E-A9EB-D7637946563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zh-CN"/>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Sheet1!$B$49:$D$49</c:f>
              <c:strCache>
                <c:ptCount val="3"/>
                <c:pt idx="0">
                  <c:v>月度总次数</c:v>
                </c:pt>
                <c:pt idx="1">
                  <c:v>考核总数</c:v>
                </c:pt>
                <c:pt idx="2">
                  <c:v>加奖总数</c:v>
                </c:pt>
              </c:strCache>
            </c:strRef>
          </c:cat>
          <c:val>
            <c:numRef>
              <c:f>Sheet1!$B$50:$D$50</c:f>
              <c:numCache>
                <c:formatCode>General</c:formatCode>
                <c:ptCount val="3"/>
                <c:pt idx="0">
                  <c:v>46</c:v>
                </c:pt>
                <c:pt idx="1">
                  <c:v>5</c:v>
                </c:pt>
                <c:pt idx="2">
                  <c:v>1</c:v>
                </c:pt>
              </c:numCache>
            </c:numRef>
          </c:val>
          <c:extLst>
            <c:ext xmlns:c16="http://schemas.microsoft.com/office/drawing/2014/chart" uri="{C3380CC4-5D6E-409C-BE32-E72D297353CC}">
              <c16:uniqueId val="{00000006-FC90-4C7E-A9EB-D7637946563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zh-CN"/>
              <a:t>工艺指标提问抽查情况</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Sheet1!$B$62</c:f>
              <c:strCache>
                <c:ptCount val="1"/>
                <c:pt idx="0">
                  <c:v>抽考人次</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Sheet1!$A$63:$A$64</c:f>
              <c:strCache>
                <c:ptCount val="2"/>
                <c:pt idx="0">
                  <c:v>文莱员工</c:v>
                </c:pt>
                <c:pt idx="1">
                  <c:v>中方员工</c:v>
                </c:pt>
              </c:strCache>
            </c:strRef>
          </c:cat>
          <c:val>
            <c:numRef>
              <c:f>Sheet1!$B$63:$B$64</c:f>
              <c:numCache>
                <c:formatCode>General</c:formatCode>
                <c:ptCount val="2"/>
                <c:pt idx="0">
                  <c:v>2</c:v>
                </c:pt>
                <c:pt idx="1">
                  <c:v>10</c:v>
                </c:pt>
              </c:numCache>
            </c:numRef>
          </c:val>
          <c:extLst>
            <c:ext xmlns:c16="http://schemas.microsoft.com/office/drawing/2014/chart" uri="{C3380CC4-5D6E-409C-BE32-E72D297353CC}">
              <c16:uniqueId val="{00000000-090A-4BC3-BB5E-A31753F306F7}"/>
            </c:ext>
          </c:extLst>
        </c:ser>
        <c:ser>
          <c:idx val="1"/>
          <c:order val="1"/>
          <c:tx>
            <c:strRef>
              <c:f>Sheet1!$C$62</c:f>
              <c:strCache>
                <c:ptCount val="1"/>
                <c:pt idx="0">
                  <c:v>考核人次</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Sheet1!$A$63:$A$64</c:f>
              <c:strCache>
                <c:ptCount val="2"/>
                <c:pt idx="0">
                  <c:v>文莱员工</c:v>
                </c:pt>
                <c:pt idx="1">
                  <c:v>中方员工</c:v>
                </c:pt>
              </c:strCache>
            </c:strRef>
          </c:cat>
          <c:val>
            <c:numRef>
              <c:f>Sheet1!$C$63:$C$64</c:f>
              <c:numCache>
                <c:formatCode>General</c:formatCode>
                <c:ptCount val="2"/>
                <c:pt idx="0">
                  <c:v>2</c:v>
                </c:pt>
                <c:pt idx="1">
                  <c:v>5</c:v>
                </c:pt>
              </c:numCache>
            </c:numRef>
          </c:val>
          <c:extLst>
            <c:ext xmlns:c16="http://schemas.microsoft.com/office/drawing/2014/chart" uri="{C3380CC4-5D6E-409C-BE32-E72D297353CC}">
              <c16:uniqueId val="{00000001-090A-4BC3-BB5E-A31753F306F7}"/>
            </c:ext>
          </c:extLst>
        </c:ser>
        <c:dLbls>
          <c:showLegendKey val="0"/>
          <c:showVal val="0"/>
          <c:showCatName val="0"/>
          <c:showSerName val="0"/>
          <c:showPercent val="0"/>
          <c:showBubbleSize val="0"/>
        </c:dLbls>
        <c:gapWidth val="100"/>
        <c:overlap val="-24"/>
        <c:axId val="699286544"/>
        <c:axId val="699284576"/>
      </c:barChart>
      <c:catAx>
        <c:axId val="69928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9284576"/>
        <c:crosses val="autoZero"/>
        <c:auto val="1"/>
        <c:lblAlgn val="ctr"/>
        <c:lblOffset val="100"/>
        <c:noMultiLvlLbl val="0"/>
      </c:catAx>
      <c:valAx>
        <c:axId val="69928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9928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51D95D-61A9-4349-B260-79C2EF269AC8}" type="datetimeFigureOut">
              <a:rPr lang="zh-CN" altLang="en-US" smtClean="0"/>
              <a:t>2020/11/16</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FB36D0-EB0A-4F2C-AB5C-5A8A0321F7DD}" type="slidenum">
              <a:rPr lang="zh-CN" altLang="en-US" smtClean="0"/>
              <a:t>‹#›</a:t>
            </a:fld>
            <a:endParaRPr lang="zh-CN" altLang="en-US"/>
          </a:p>
        </p:txBody>
      </p:sp>
    </p:spTree>
    <p:extLst>
      <p:ext uri="{BB962C8B-B14F-4D97-AF65-F5344CB8AC3E}">
        <p14:creationId xmlns:p14="http://schemas.microsoft.com/office/powerpoint/2010/main" val="355644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a:t>
            </a:fld>
            <a:endParaRPr lang="zh-CN" altLang="en-US"/>
          </a:p>
        </p:txBody>
      </p:sp>
    </p:spTree>
    <p:extLst>
      <p:ext uri="{BB962C8B-B14F-4D97-AF65-F5344CB8AC3E}">
        <p14:creationId xmlns:p14="http://schemas.microsoft.com/office/powerpoint/2010/main" val="21068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10</a:t>
            </a:fld>
            <a:endParaRPr lang="zh-CN" altLang="en-US"/>
          </a:p>
        </p:txBody>
      </p:sp>
    </p:spTree>
    <p:extLst>
      <p:ext uri="{BB962C8B-B14F-4D97-AF65-F5344CB8AC3E}">
        <p14:creationId xmlns:p14="http://schemas.microsoft.com/office/powerpoint/2010/main" val="116175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11</a:t>
            </a:fld>
            <a:endParaRPr lang="zh-CN" altLang="en-US"/>
          </a:p>
        </p:txBody>
      </p:sp>
    </p:spTree>
    <p:extLst>
      <p:ext uri="{BB962C8B-B14F-4D97-AF65-F5344CB8AC3E}">
        <p14:creationId xmlns:p14="http://schemas.microsoft.com/office/powerpoint/2010/main" val="102170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12</a:t>
            </a:fld>
            <a:endParaRPr lang="zh-CN" altLang="en-US"/>
          </a:p>
        </p:txBody>
      </p:sp>
    </p:spTree>
    <p:extLst>
      <p:ext uri="{BB962C8B-B14F-4D97-AF65-F5344CB8AC3E}">
        <p14:creationId xmlns:p14="http://schemas.microsoft.com/office/powerpoint/2010/main" val="216265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13</a:t>
            </a:fld>
            <a:endParaRPr lang="zh-CN" altLang="en-US"/>
          </a:p>
        </p:txBody>
      </p:sp>
    </p:spTree>
    <p:extLst>
      <p:ext uri="{BB962C8B-B14F-4D97-AF65-F5344CB8AC3E}">
        <p14:creationId xmlns:p14="http://schemas.microsoft.com/office/powerpoint/2010/main" val="105485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14</a:t>
            </a:fld>
            <a:endParaRPr lang="zh-CN" altLang="en-US"/>
          </a:p>
        </p:txBody>
      </p:sp>
    </p:spTree>
    <p:extLst>
      <p:ext uri="{BB962C8B-B14F-4D97-AF65-F5344CB8AC3E}">
        <p14:creationId xmlns:p14="http://schemas.microsoft.com/office/powerpoint/2010/main" val="265382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2</a:t>
            </a:fld>
            <a:endParaRPr lang="zh-CN" altLang="en-US"/>
          </a:p>
        </p:txBody>
      </p:sp>
    </p:spTree>
    <p:extLst>
      <p:ext uri="{BB962C8B-B14F-4D97-AF65-F5344CB8AC3E}">
        <p14:creationId xmlns:p14="http://schemas.microsoft.com/office/powerpoint/2010/main" val="151688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3</a:t>
            </a:fld>
            <a:endParaRPr lang="zh-CN" altLang="en-US"/>
          </a:p>
        </p:txBody>
      </p:sp>
    </p:spTree>
    <p:extLst>
      <p:ext uri="{BB962C8B-B14F-4D97-AF65-F5344CB8AC3E}">
        <p14:creationId xmlns:p14="http://schemas.microsoft.com/office/powerpoint/2010/main" val="67128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4</a:t>
            </a:fld>
            <a:endParaRPr lang="zh-CN" altLang="en-US"/>
          </a:p>
        </p:txBody>
      </p:sp>
    </p:spTree>
    <p:extLst>
      <p:ext uri="{BB962C8B-B14F-4D97-AF65-F5344CB8AC3E}">
        <p14:creationId xmlns:p14="http://schemas.microsoft.com/office/powerpoint/2010/main" val="233572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5</a:t>
            </a:fld>
            <a:endParaRPr lang="zh-CN" altLang="en-US"/>
          </a:p>
        </p:txBody>
      </p:sp>
    </p:spTree>
    <p:extLst>
      <p:ext uri="{BB962C8B-B14F-4D97-AF65-F5344CB8AC3E}">
        <p14:creationId xmlns:p14="http://schemas.microsoft.com/office/powerpoint/2010/main" val="90493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6</a:t>
            </a:fld>
            <a:endParaRPr lang="zh-CN" altLang="en-US"/>
          </a:p>
        </p:txBody>
      </p:sp>
    </p:spTree>
    <p:extLst>
      <p:ext uri="{BB962C8B-B14F-4D97-AF65-F5344CB8AC3E}">
        <p14:creationId xmlns:p14="http://schemas.microsoft.com/office/powerpoint/2010/main" val="201916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7</a:t>
            </a:fld>
            <a:endParaRPr lang="zh-CN" altLang="en-US"/>
          </a:p>
        </p:txBody>
      </p:sp>
    </p:spTree>
    <p:extLst>
      <p:ext uri="{BB962C8B-B14F-4D97-AF65-F5344CB8AC3E}">
        <p14:creationId xmlns:p14="http://schemas.microsoft.com/office/powerpoint/2010/main" val="273905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8</a:t>
            </a:fld>
            <a:endParaRPr lang="zh-CN" altLang="en-US"/>
          </a:p>
        </p:txBody>
      </p:sp>
    </p:spTree>
    <p:extLst>
      <p:ext uri="{BB962C8B-B14F-4D97-AF65-F5344CB8AC3E}">
        <p14:creationId xmlns:p14="http://schemas.microsoft.com/office/powerpoint/2010/main" val="134515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0E0789-BD9A-4312-93F3-CABFA1456AAC}" type="slidenum">
              <a:rPr lang="zh-CN" altLang="en-US" smtClean="0"/>
              <a:t>9</a:t>
            </a:fld>
            <a:endParaRPr lang="zh-CN" altLang="en-US"/>
          </a:p>
        </p:txBody>
      </p:sp>
    </p:spTree>
    <p:extLst>
      <p:ext uri="{BB962C8B-B14F-4D97-AF65-F5344CB8AC3E}">
        <p14:creationId xmlns:p14="http://schemas.microsoft.com/office/powerpoint/2010/main" val="102120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75565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11961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160671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316910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396913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195226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306385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124726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334375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319741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1919C47-3575-4A3E-B85E-BA1D8E172E06}"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20748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19C47-3575-4A3E-B85E-BA1D8E172E06}" type="datetimeFigureOut">
              <a:rPr lang="zh-CN" altLang="en-US" smtClean="0"/>
              <a:t>2020/11/16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06E05-B3B1-4061-99AB-4ACC221E9CD9}" type="slidenum">
              <a:rPr lang="zh-CN" altLang="en-US" smtClean="0"/>
              <a:t>‹#›</a:t>
            </a:fld>
            <a:endParaRPr lang="zh-CN" altLang="en-US"/>
          </a:p>
        </p:txBody>
      </p:sp>
    </p:spTree>
    <p:extLst>
      <p:ext uri="{BB962C8B-B14F-4D97-AF65-F5344CB8AC3E}">
        <p14:creationId xmlns:p14="http://schemas.microsoft.com/office/powerpoint/2010/main" val="4031681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41" name="TextBox 59"/>
          <p:cNvSpPr>
            <a:spLocks noChangeArrowheads="1"/>
          </p:cNvSpPr>
          <p:nvPr/>
        </p:nvSpPr>
        <p:spPr bwMode="auto">
          <a:xfrm flipH="1">
            <a:off x="1271464" y="2835660"/>
            <a:ext cx="96490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3900" b="1" dirty="0">
                <a:solidFill>
                  <a:schemeClr val="bg1"/>
                </a:solidFill>
                <a:latin typeface="微软雅黑" panose="020B0503020204020204" pitchFamily="34" charset="-122"/>
                <a:ea typeface="微软雅黑" panose="020B0503020204020204" pitchFamily="34" charset="-122"/>
                <a:sym typeface="方正兰亭黑_GBK" pitchFamily="2" charset="-122"/>
              </a:rPr>
              <a:t>煤柴油加氢装置日周月检工作汇报</a:t>
            </a:r>
            <a:endParaRPr lang="en-US" altLang="zh-CN" sz="3900" b="1"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3" name="Group 5"/>
          <p:cNvGrpSpPr/>
          <p:nvPr/>
        </p:nvGrpSpPr>
        <p:grpSpPr>
          <a:xfrm>
            <a:off x="3719736" y="5174688"/>
            <a:ext cx="379414" cy="354993"/>
            <a:chOff x="6964363" y="2108200"/>
            <a:chExt cx="690562" cy="646113"/>
          </a:xfrm>
          <a:solidFill>
            <a:schemeClr val="bg1"/>
          </a:solidFill>
        </p:grpSpPr>
        <p:sp>
          <p:nvSpPr>
            <p:cNvPr id="44"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5"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46" name="Group 10"/>
          <p:cNvGrpSpPr/>
          <p:nvPr/>
        </p:nvGrpSpPr>
        <p:grpSpPr>
          <a:xfrm>
            <a:off x="4817738" y="5165503"/>
            <a:ext cx="342158" cy="341371"/>
            <a:chOff x="4594225" y="2119313"/>
            <a:chExt cx="690563" cy="688975"/>
          </a:xfrm>
          <a:solidFill>
            <a:schemeClr val="bg1"/>
          </a:solidFill>
        </p:grpSpPr>
        <p:sp>
          <p:nvSpPr>
            <p:cNvPr id="47"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8"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9"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0" name="Group 25"/>
          <p:cNvGrpSpPr/>
          <p:nvPr/>
        </p:nvGrpSpPr>
        <p:grpSpPr>
          <a:xfrm>
            <a:off x="7089556" y="5171077"/>
            <a:ext cx="345331" cy="345331"/>
            <a:chOff x="2005013" y="1077913"/>
            <a:chExt cx="688975" cy="688975"/>
          </a:xfrm>
          <a:solidFill>
            <a:schemeClr val="bg1"/>
          </a:solidFill>
        </p:grpSpPr>
        <p:sp>
          <p:nvSpPr>
            <p:cNvPr id="51"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2"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53" name="Freeform 286"/>
          <p:cNvSpPr>
            <a:spLocks noEditPoints="1"/>
          </p:cNvSpPr>
          <p:nvPr/>
        </p:nvSpPr>
        <p:spPr bwMode="auto">
          <a:xfrm>
            <a:off x="5951985" y="5163416"/>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54" name="Group 32"/>
          <p:cNvGrpSpPr/>
          <p:nvPr/>
        </p:nvGrpSpPr>
        <p:grpSpPr>
          <a:xfrm>
            <a:off x="8215124" y="5174988"/>
            <a:ext cx="399003" cy="324706"/>
            <a:chOff x="5245100" y="5103813"/>
            <a:chExt cx="690563" cy="561975"/>
          </a:xfrm>
          <a:solidFill>
            <a:schemeClr val="bg1"/>
          </a:solidFill>
        </p:grpSpPr>
        <p:sp>
          <p:nvSpPr>
            <p:cNvPr id="55"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6"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grpSp>
      <p:cxnSp>
        <p:nvCxnSpPr>
          <p:cNvPr id="57" name="直接连接符 56"/>
          <p:cNvCxnSpPr/>
          <p:nvPr/>
        </p:nvCxnSpPr>
        <p:spPr>
          <a:xfrm>
            <a:off x="7824192" y="516341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72064" y="516964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519936" y="516964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439816" y="516964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圆角矩形 38">
            <a:extLst>
              <a:ext uri="{FF2B5EF4-FFF2-40B4-BE49-F238E27FC236}">
                <a16:creationId xmlns:a16="http://schemas.microsoft.com/office/drawing/2014/main" id="{FE6D2B4A-520C-4B43-A7CF-1656B7C850CE}"/>
              </a:ext>
            </a:extLst>
          </p:cNvPr>
          <p:cNvSpPr/>
          <p:nvPr/>
        </p:nvSpPr>
        <p:spPr>
          <a:xfrm>
            <a:off x="3539715" y="4193966"/>
            <a:ext cx="5074407"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TextBox 59">
            <a:extLst>
              <a:ext uri="{FF2B5EF4-FFF2-40B4-BE49-F238E27FC236}">
                <a16:creationId xmlns:a16="http://schemas.microsoft.com/office/drawing/2014/main" id="{0F4B1821-4C57-4FA9-9929-8B0E14855D6E}"/>
              </a:ext>
            </a:extLst>
          </p:cNvPr>
          <p:cNvSpPr>
            <a:spLocks noChangeArrowheads="1"/>
          </p:cNvSpPr>
          <p:nvPr/>
        </p:nvSpPr>
        <p:spPr bwMode="auto">
          <a:xfrm flipH="1">
            <a:off x="4099150" y="4200726"/>
            <a:ext cx="4161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2020</a:t>
            </a:r>
            <a:r>
              <a:rPr lang="zh-CN" altLang="en-US"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年</a:t>
            </a:r>
            <a:r>
              <a:rPr lang="en-US" altLang="zh-CN"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8</a:t>
            </a:r>
            <a:r>
              <a:rPr lang="zh-CN" altLang="en-US"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月</a:t>
            </a:r>
            <a:r>
              <a:rPr lang="en-US" altLang="zh-CN"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03</a:t>
            </a:r>
            <a:r>
              <a:rPr lang="zh-CN" altLang="en-US"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rPr>
              <a:t>日    杨仕海  苗健</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sym typeface="方正兰亭黑_GBK" pitchFamily="2" charset="-122"/>
            </a:endParaRPr>
          </a:p>
        </p:txBody>
      </p:sp>
    </p:spTree>
    <p:extLst>
      <p:ext uri="{BB962C8B-B14F-4D97-AF65-F5344CB8AC3E}">
        <p14:creationId xmlns:p14="http://schemas.microsoft.com/office/powerpoint/2010/main" val="408802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2101"/>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0599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58804"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2.5 </a:t>
            </a:r>
            <a:r>
              <a:rPr lang="zh-CN" altLang="en-US" b="1" dirty="0"/>
              <a:t>现场规格化管理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5702957" y="1824854"/>
            <a:ext cx="5791211" cy="3277116"/>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月现场规格问题共</a:t>
            </a:r>
            <a:r>
              <a:rPr lang="en-US" altLang="zh-CN" sz="2000" b="1" dirty="0">
                <a:latin typeface="等线" panose="02010600030101010101" pitchFamily="2" charset="-122"/>
              </a:rPr>
              <a:t>17</a:t>
            </a:r>
            <a:r>
              <a:rPr lang="zh-CN" altLang="en-US" sz="2000" b="1" dirty="0">
                <a:latin typeface="等线" panose="02010600030101010101" pitchFamily="2" charset="-122"/>
              </a:rPr>
              <a:t>项，考核</a:t>
            </a:r>
            <a:r>
              <a:rPr lang="en-US" altLang="zh-CN" sz="2000" b="1" dirty="0">
                <a:latin typeface="等线" panose="02010600030101010101" pitchFamily="2" charset="-122"/>
              </a:rPr>
              <a:t>10</a:t>
            </a:r>
            <a:r>
              <a:rPr lang="zh-CN" altLang="en-US" sz="2000" b="1" dirty="0">
                <a:latin typeface="等线" panose="02010600030101010101" pitchFamily="2" charset="-122"/>
              </a:rPr>
              <a:t>项，提醒整改</a:t>
            </a:r>
            <a:r>
              <a:rPr lang="en-US" altLang="zh-CN" sz="2000" b="1" dirty="0">
                <a:latin typeface="等线" panose="02010600030101010101" pitchFamily="2" charset="-122"/>
              </a:rPr>
              <a:t>7</a:t>
            </a:r>
            <a:r>
              <a:rPr lang="zh-CN" altLang="en-US" sz="2000" b="1" dirty="0">
                <a:latin typeface="等线" panose="02010600030101010101" pitchFamily="2" charset="-122"/>
              </a:rPr>
              <a:t>项。</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各班组存在共性问题：</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1</a:t>
            </a:r>
            <a:r>
              <a:rPr lang="zh-CN" altLang="en-US" sz="2000" b="1" dirty="0">
                <a:latin typeface="等线" panose="02010600030101010101" pitchFamily="2" charset="-122"/>
              </a:rPr>
              <a:t>）现场仪表问题（液面计引出阀未限位、压力表超红线）</a:t>
            </a:r>
            <a:r>
              <a:rPr lang="en-US" altLang="zh-CN" sz="2000" b="1" dirty="0">
                <a:latin typeface="等线" panose="02010600030101010101" pitchFamily="2" charset="-122"/>
              </a:rPr>
              <a:t>5</a:t>
            </a:r>
            <a:r>
              <a:rPr lang="zh-CN" altLang="en-US" sz="2000" b="1" dirty="0">
                <a:latin typeface="等线" panose="02010600030101010101" pitchFamily="2" charset="-122"/>
              </a:rPr>
              <a:t>项。</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）跑冒滴漏问题</a:t>
            </a:r>
            <a:r>
              <a:rPr lang="en-US" altLang="zh-CN" sz="2000" b="1" dirty="0">
                <a:latin typeface="等线" panose="02010600030101010101" pitchFamily="2" charset="-122"/>
              </a:rPr>
              <a:t>4</a:t>
            </a:r>
            <a:r>
              <a:rPr lang="zh-CN" altLang="en-US" sz="2000" b="1" dirty="0">
                <a:latin typeface="等线" panose="02010600030101010101" pitchFamily="2" charset="-122"/>
              </a:rPr>
              <a:t>项。</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3</a:t>
            </a:r>
            <a:r>
              <a:rPr lang="zh-CN" altLang="en-US" sz="2000" b="1" dirty="0">
                <a:latin typeface="等线" panose="02010600030101010101" pitchFamily="2" charset="-122"/>
              </a:rPr>
              <a:t>）螺栓规格、安装问题</a:t>
            </a:r>
            <a:r>
              <a:rPr lang="en-US" altLang="zh-CN" sz="2000" b="1" dirty="0">
                <a:latin typeface="等线" panose="02010600030101010101" pitchFamily="2" charset="-122"/>
              </a:rPr>
              <a:t>2</a:t>
            </a:r>
            <a:r>
              <a:rPr lang="zh-CN" altLang="en-US" sz="2000" b="1" dirty="0">
                <a:latin typeface="等线" panose="02010600030101010101" pitchFamily="2" charset="-122"/>
              </a:rPr>
              <a:t>项。</a:t>
            </a:r>
            <a:endParaRPr lang="en-US" altLang="zh-CN" sz="2000" b="1" dirty="0">
              <a:latin typeface="等线" panose="02010600030101010101" pitchFamily="2" charset="-122"/>
            </a:endParaRPr>
          </a:p>
        </p:txBody>
      </p:sp>
      <p:sp>
        <p:nvSpPr>
          <p:cNvPr id="2" name="文本框 1">
            <a:extLst>
              <a:ext uri="{FF2B5EF4-FFF2-40B4-BE49-F238E27FC236}">
                <a16:creationId xmlns:a16="http://schemas.microsoft.com/office/drawing/2014/main" id="{C98F580B-CA5E-417D-AB40-0BE9BDD0C2C3}"/>
              </a:ext>
            </a:extLst>
          </p:cNvPr>
          <p:cNvSpPr txBox="1"/>
          <p:nvPr/>
        </p:nvSpPr>
        <p:spPr>
          <a:xfrm>
            <a:off x="1859426" y="6072748"/>
            <a:ext cx="2496528" cy="413703"/>
          </a:xfrm>
          <a:prstGeom prst="rect">
            <a:avLst/>
          </a:prstGeom>
          <a:noFill/>
        </p:spPr>
        <p:txBody>
          <a:bodyPr wrap="square" rtlCol="0">
            <a:spAutoFit/>
          </a:bodyPr>
          <a:lstStyle/>
          <a:p>
            <a:pPr indent="360000">
              <a:lnSpc>
                <a:spcPct val="125000"/>
              </a:lnSpc>
              <a:spcBef>
                <a:spcPts val="600"/>
              </a:spcBef>
            </a:pPr>
            <a:r>
              <a:rPr lang="zh-CN" altLang="en-US" b="1" dirty="0">
                <a:latin typeface="+mn-ea"/>
              </a:rPr>
              <a:t>典型问题照片</a:t>
            </a:r>
            <a:endParaRPr lang="en-US" altLang="zh-CN" b="1" dirty="0">
              <a:latin typeface="+mn-ea"/>
            </a:endParaRPr>
          </a:p>
        </p:txBody>
      </p:sp>
      <p:grpSp>
        <p:nvGrpSpPr>
          <p:cNvPr id="13" name="组合 12">
            <a:extLst>
              <a:ext uri="{FF2B5EF4-FFF2-40B4-BE49-F238E27FC236}">
                <a16:creationId xmlns:a16="http://schemas.microsoft.com/office/drawing/2014/main" id="{A683FCED-F59F-4F75-A49E-7677B9B14808}"/>
              </a:ext>
            </a:extLst>
          </p:cNvPr>
          <p:cNvGrpSpPr/>
          <p:nvPr/>
        </p:nvGrpSpPr>
        <p:grpSpPr>
          <a:xfrm>
            <a:off x="3141067" y="2011210"/>
            <a:ext cx="2281853" cy="1713171"/>
            <a:chOff x="413539" y="1911450"/>
            <a:chExt cx="2281853" cy="1713171"/>
          </a:xfrm>
        </p:grpSpPr>
        <p:pic>
          <p:nvPicPr>
            <p:cNvPr id="17" name="图片 16" descr="b5d8f06f6762d868d23fabd4d13772b">
              <a:extLst>
                <a:ext uri="{FF2B5EF4-FFF2-40B4-BE49-F238E27FC236}">
                  <a16:creationId xmlns:a16="http://schemas.microsoft.com/office/drawing/2014/main" id="{632FC205-BFBE-4951-A27C-D7B622103B93}"/>
                </a:ext>
              </a:extLst>
            </p:cNvPr>
            <p:cNvPicPr>
              <a:picLocks noChangeAspect="1"/>
            </p:cNvPicPr>
            <p:nvPr/>
          </p:nvPicPr>
          <p:blipFill>
            <a:blip r:embed="rId4"/>
            <a:stretch>
              <a:fillRect/>
            </a:stretch>
          </p:blipFill>
          <p:spPr>
            <a:xfrm>
              <a:off x="413539" y="1911450"/>
              <a:ext cx="2281853" cy="1713171"/>
            </a:xfrm>
            <a:prstGeom prst="rect">
              <a:avLst/>
            </a:prstGeom>
          </p:spPr>
        </p:pic>
        <p:sp>
          <p:nvSpPr>
            <p:cNvPr id="3" name="文本框 2">
              <a:extLst>
                <a:ext uri="{FF2B5EF4-FFF2-40B4-BE49-F238E27FC236}">
                  <a16:creationId xmlns:a16="http://schemas.microsoft.com/office/drawing/2014/main" id="{00AFA1A0-268D-45E6-8FC0-C997A363153A}"/>
                </a:ext>
              </a:extLst>
            </p:cNvPr>
            <p:cNvSpPr txBox="1"/>
            <p:nvPr/>
          </p:nvSpPr>
          <p:spPr>
            <a:xfrm>
              <a:off x="413539" y="1978728"/>
              <a:ext cx="1942596" cy="413703"/>
            </a:xfrm>
            <a:prstGeom prst="rect">
              <a:avLst/>
            </a:prstGeom>
            <a:noFill/>
          </p:spPr>
          <p:txBody>
            <a:bodyPr wrap="square" rtlCol="0">
              <a:spAutoFit/>
            </a:bodyPr>
            <a:lstStyle/>
            <a:p>
              <a:pPr indent="360000">
                <a:lnSpc>
                  <a:spcPct val="125000"/>
                </a:lnSpc>
                <a:spcBef>
                  <a:spcPts val="600"/>
                </a:spcBef>
              </a:pPr>
              <a:r>
                <a:rPr lang="zh-CN" altLang="en-US" b="1" dirty="0">
                  <a:solidFill>
                    <a:srgbClr val="FF0000"/>
                  </a:solidFill>
                  <a:latin typeface="+mn-ea"/>
                </a:rPr>
                <a:t>压力表超红线</a:t>
              </a:r>
              <a:endParaRPr lang="en-US" altLang="zh-CN" b="1" dirty="0">
                <a:solidFill>
                  <a:srgbClr val="FF0000"/>
                </a:solidFill>
                <a:latin typeface="+mn-ea"/>
              </a:endParaRPr>
            </a:p>
          </p:txBody>
        </p:sp>
      </p:grpSp>
      <p:grpSp>
        <p:nvGrpSpPr>
          <p:cNvPr id="8" name="组合 7">
            <a:extLst>
              <a:ext uri="{FF2B5EF4-FFF2-40B4-BE49-F238E27FC236}">
                <a16:creationId xmlns:a16="http://schemas.microsoft.com/office/drawing/2014/main" id="{77F41988-6E82-4319-9DDC-B880F69BFA3D}"/>
              </a:ext>
            </a:extLst>
          </p:cNvPr>
          <p:cNvGrpSpPr/>
          <p:nvPr/>
        </p:nvGrpSpPr>
        <p:grpSpPr>
          <a:xfrm>
            <a:off x="3107690" y="4019212"/>
            <a:ext cx="2281853" cy="1744127"/>
            <a:chOff x="413539" y="3914167"/>
            <a:chExt cx="2281853" cy="1744127"/>
          </a:xfrm>
        </p:grpSpPr>
        <p:pic>
          <p:nvPicPr>
            <p:cNvPr id="20" name="图片 19">
              <a:extLst>
                <a:ext uri="{FF2B5EF4-FFF2-40B4-BE49-F238E27FC236}">
                  <a16:creationId xmlns:a16="http://schemas.microsoft.com/office/drawing/2014/main" id="{8F10ADA7-4A4C-416F-8272-74B8499A0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13539" y="3914167"/>
              <a:ext cx="2281853" cy="1744127"/>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286EDEEE-9F61-426A-A5E4-2C7F0F4E0E84}"/>
                </a:ext>
              </a:extLst>
            </p:cNvPr>
            <p:cNvSpPr txBox="1"/>
            <p:nvPr/>
          </p:nvSpPr>
          <p:spPr>
            <a:xfrm>
              <a:off x="507241" y="5030568"/>
              <a:ext cx="1942596" cy="413703"/>
            </a:xfrm>
            <a:prstGeom prst="rect">
              <a:avLst/>
            </a:prstGeom>
            <a:noFill/>
          </p:spPr>
          <p:txBody>
            <a:bodyPr wrap="square" rtlCol="0">
              <a:spAutoFit/>
            </a:bodyPr>
            <a:lstStyle/>
            <a:p>
              <a:pPr indent="360000">
                <a:lnSpc>
                  <a:spcPct val="125000"/>
                </a:lnSpc>
                <a:spcBef>
                  <a:spcPts val="600"/>
                </a:spcBef>
              </a:pPr>
              <a:r>
                <a:rPr lang="zh-CN" altLang="en-US" b="1" dirty="0">
                  <a:solidFill>
                    <a:srgbClr val="FF0000"/>
                  </a:solidFill>
                  <a:latin typeface="+mn-ea"/>
                </a:rPr>
                <a:t>螺栓长短不一</a:t>
              </a:r>
              <a:endParaRPr lang="en-US" altLang="zh-CN" b="1" dirty="0">
                <a:solidFill>
                  <a:srgbClr val="FF0000"/>
                </a:solidFill>
                <a:latin typeface="+mn-ea"/>
              </a:endParaRPr>
            </a:p>
          </p:txBody>
        </p:sp>
      </p:grpSp>
      <p:grpSp>
        <p:nvGrpSpPr>
          <p:cNvPr id="11" name="组合 10">
            <a:extLst>
              <a:ext uri="{FF2B5EF4-FFF2-40B4-BE49-F238E27FC236}">
                <a16:creationId xmlns:a16="http://schemas.microsoft.com/office/drawing/2014/main" id="{AB9417C4-15A6-4AF9-99FA-4DEA7DE2CEF4}"/>
              </a:ext>
            </a:extLst>
          </p:cNvPr>
          <p:cNvGrpSpPr/>
          <p:nvPr/>
        </p:nvGrpSpPr>
        <p:grpSpPr>
          <a:xfrm>
            <a:off x="280504" y="2011210"/>
            <a:ext cx="2668308" cy="1698497"/>
            <a:chOff x="2768087" y="1911450"/>
            <a:chExt cx="2668308" cy="1698497"/>
          </a:xfrm>
        </p:grpSpPr>
        <p:pic>
          <p:nvPicPr>
            <p:cNvPr id="27" name="图片 26">
              <a:extLst>
                <a:ext uri="{FF2B5EF4-FFF2-40B4-BE49-F238E27FC236}">
                  <a16:creationId xmlns:a16="http://schemas.microsoft.com/office/drawing/2014/main" id="{2C38E267-4AB9-4C67-A43D-68733193103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900"/>
            <a:stretch/>
          </p:blipFill>
          <p:spPr>
            <a:xfrm>
              <a:off x="3107343" y="1911450"/>
              <a:ext cx="2256357" cy="1698497"/>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11281EEA-23F5-4550-9910-176CDDA87D9D}"/>
                </a:ext>
              </a:extLst>
            </p:cNvPr>
            <p:cNvSpPr txBox="1"/>
            <p:nvPr/>
          </p:nvSpPr>
          <p:spPr>
            <a:xfrm>
              <a:off x="2768087" y="1978728"/>
              <a:ext cx="2668308" cy="413703"/>
            </a:xfrm>
            <a:prstGeom prst="rect">
              <a:avLst/>
            </a:prstGeom>
            <a:noFill/>
          </p:spPr>
          <p:txBody>
            <a:bodyPr wrap="square" rtlCol="0">
              <a:spAutoFit/>
            </a:bodyPr>
            <a:lstStyle/>
            <a:p>
              <a:pPr indent="360000">
                <a:lnSpc>
                  <a:spcPct val="125000"/>
                </a:lnSpc>
                <a:spcBef>
                  <a:spcPts val="600"/>
                </a:spcBef>
              </a:pPr>
              <a:r>
                <a:rPr lang="zh-CN" altLang="en-US" b="1" dirty="0">
                  <a:solidFill>
                    <a:srgbClr val="FF0000"/>
                  </a:solidFill>
                  <a:latin typeface="+mn-ea"/>
                </a:rPr>
                <a:t>液面计引出阀未限位</a:t>
              </a:r>
              <a:endParaRPr lang="en-US" altLang="zh-CN" b="1" dirty="0">
                <a:solidFill>
                  <a:srgbClr val="FF0000"/>
                </a:solidFill>
                <a:latin typeface="+mn-ea"/>
              </a:endParaRPr>
            </a:p>
          </p:txBody>
        </p:sp>
      </p:grpSp>
      <p:pic>
        <p:nvPicPr>
          <p:cNvPr id="44" name="图片 43" descr="d01ccb6b85f239eab5b3412d23c1e3b9">
            <a:extLst>
              <a:ext uri="{FF2B5EF4-FFF2-40B4-BE49-F238E27FC236}">
                <a16:creationId xmlns:a16="http://schemas.microsoft.com/office/drawing/2014/main" id="{1318DF22-31E8-4AC1-8982-F708A4FF2CB1}"/>
              </a:ext>
            </a:extLst>
          </p:cNvPr>
          <p:cNvPicPr>
            <a:picLocks noChangeAspect="1"/>
          </p:cNvPicPr>
          <p:nvPr/>
        </p:nvPicPr>
        <p:blipFill rotWithShape="1">
          <a:blip r:embed="rId7"/>
          <a:srcRect b="10207"/>
          <a:stretch/>
        </p:blipFill>
        <p:spPr>
          <a:xfrm>
            <a:off x="619759" y="4009779"/>
            <a:ext cx="2256357" cy="1753560"/>
          </a:xfrm>
          <a:prstGeom prst="rect">
            <a:avLst/>
          </a:prstGeom>
        </p:spPr>
      </p:pic>
      <p:sp>
        <p:nvSpPr>
          <p:cNvPr id="15" name="文本框 14">
            <a:extLst>
              <a:ext uri="{FF2B5EF4-FFF2-40B4-BE49-F238E27FC236}">
                <a16:creationId xmlns:a16="http://schemas.microsoft.com/office/drawing/2014/main" id="{3EC071F1-9E76-49DD-B0AB-36CB1202CACA}"/>
              </a:ext>
            </a:extLst>
          </p:cNvPr>
          <p:cNvSpPr txBox="1"/>
          <p:nvPr/>
        </p:nvSpPr>
        <p:spPr>
          <a:xfrm>
            <a:off x="915695" y="5135612"/>
            <a:ext cx="1461066" cy="413703"/>
          </a:xfrm>
          <a:prstGeom prst="rect">
            <a:avLst/>
          </a:prstGeom>
          <a:noFill/>
        </p:spPr>
        <p:txBody>
          <a:bodyPr wrap="square" rtlCol="0">
            <a:spAutoFit/>
          </a:bodyPr>
          <a:lstStyle/>
          <a:p>
            <a:pPr indent="360000">
              <a:lnSpc>
                <a:spcPct val="125000"/>
              </a:lnSpc>
              <a:spcBef>
                <a:spcPts val="600"/>
              </a:spcBef>
            </a:pPr>
            <a:r>
              <a:rPr lang="zh-CN" altLang="en-US" b="1" dirty="0">
                <a:solidFill>
                  <a:srgbClr val="FF0000"/>
                </a:solidFill>
                <a:latin typeface="+mn-ea"/>
              </a:rPr>
              <a:t>跑冒滴漏</a:t>
            </a:r>
            <a:endParaRPr lang="en-US" altLang="zh-CN" b="1" dirty="0">
              <a:solidFill>
                <a:srgbClr val="FF0000"/>
              </a:solidFill>
              <a:latin typeface="+mn-ea"/>
            </a:endParaRPr>
          </a:p>
        </p:txBody>
      </p:sp>
    </p:spTree>
    <p:extLst>
      <p:ext uri="{BB962C8B-B14F-4D97-AF65-F5344CB8AC3E}">
        <p14:creationId xmlns:p14="http://schemas.microsoft.com/office/powerpoint/2010/main" val="37062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2101"/>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0599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58804"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2.6 </a:t>
            </a:r>
            <a:r>
              <a:rPr lang="zh-CN" altLang="en-US" b="1" dirty="0"/>
              <a:t>化工原辅料管理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5702957" y="1824854"/>
            <a:ext cx="5791211" cy="4200445"/>
          </a:xfrm>
          <a:prstGeom prst="rect">
            <a:avLst/>
          </a:prstGeom>
        </p:spPr>
        <p:txBody>
          <a:bodyPr wrap="square">
            <a:spAutoFit/>
          </a:bodyPr>
          <a:lstStyle/>
          <a:p>
            <a:pPr indent="457200">
              <a:lnSpc>
                <a:spcPct val="150000"/>
              </a:lnSpc>
            </a:pPr>
            <a:r>
              <a:rPr lang="zh-CN" altLang="en-US" sz="2000" b="1" dirty="0">
                <a:latin typeface="等线" panose="02010600030101010101" pitchFamily="2" charset="-122"/>
              </a:rPr>
              <a:t>化工原辅料问题主要集中在磷酸三钠加剂和记录上。</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1</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5</a:t>
            </a:r>
            <a:r>
              <a:rPr lang="zh-CN" altLang="en-US" sz="2000" b="1" dirty="0">
                <a:latin typeface="等线" panose="02010600030101010101" pitchFamily="2" charset="-122"/>
              </a:rPr>
              <a:t>日一班</a:t>
            </a:r>
            <a:r>
              <a:rPr lang="en-US" altLang="zh-CN" sz="2000" b="1" dirty="0">
                <a:latin typeface="等线" panose="02010600030101010101" pitchFamily="2" charset="-122"/>
              </a:rPr>
              <a:t>PA501</a:t>
            </a:r>
            <a:r>
              <a:rPr lang="zh-CN" altLang="en-US" sz="2000" b="1" dirty="0">
                <a:latin typeface="等线" panose="02010600030101010101" pitchFamily="2" charset="-122"/>
              </a:rPr>
              <a:t>加剂行程未记录。</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28</a:t>
            </a:r>
            <a:r>
              <a:rPr lang="zh-CN" altLang="en-US" sz="2000" b="1" dirty="0">
                <a:latin typeface="等线" panose="02010600030101010101" pitchFamily="2" charset="-122"/>
              </a:rPr>
              <a:t>日一班</a:t>
            </a:r>
            <a:r>
              <a:rPr lang="en-US" altLang="zh-CN" sz="2000" b="1" dirty="0">
                <a:latin typeface="等线" panose="02010600030101010101" pitchFamily="2" charset="-122"/>
              </a:rPr>
              <a:t>PA501</a:t>
            </a:r>
            <a:r>
              <a:rPr lang="zh-CN" altLang="en-US" sz="2000" b="1" dirty="0">
                <a:latin typeface="等线" panose="02010600030101010101" pitchFamily="2" charset="-122"/>
              </a:rPr>
              <a:t>加剂</a:t>
            </a:r>
            <a:r>
              <a:rPr lang="en-US" altLang="zh-CN" sz="2000" b="1" dirty="0">
                <a:latin typeface="等线" panose="02010600030101010101" pitchFamily="2" charset="-122"/>
              </a:rPr>
              <a:t>A</a:t>
            </a:r>
            <a:r>
              <a:rPr lang="zh-CN" altLang="en-US" sz="2000" b="1" dirty="0">
                <a:latin typeface="等线" panose="02010600030101010101" pitchFamily="2" charset="-122"/>
              </a:rPr>
              <a:t>罐液位超红线。针对此类问题，管理上将磷酸三钠加剂方法剂要求以表格形式列入中控室和外操室电脑中，规范班组加剂和记录工作；在班组执行层面，在晨会进行加剂要求强调，及近期问题宣贯，敦促班组按要求落实加剂、记录工作。</a:t>
            </a:r>
            <a:endParaRPr lang="zh-CN" altLang="en-US" sz="1400" dirty="0">
              <a:latin typeface="等线" panose="02010600030101010101" pitchFamily="2" charset="-122"/>
            </a:endParaRPr>
          </a:p>
        </p:txBody>
      </p:sp>
      <p:sp>
        <p:nvSpPr>
          <p:cNvPr id="2" name="文本框 1">
            <a:extLst>
              <a:ext uri="{FF2B5EF4-FFF2-40B4-BE49-F238E27FC236}">
                <a16:creationId xmlns:a16="http://schemas.microsoft.com/office/drawing/2014/main" id="{C98F580B-CA5E-417D-AB40-0BE9BDD0C2C3}"/>
              </a:ext>
            </a:extLst>
          </p:cNvPr>
          <p:cNvSpPr txBox="1"/>
          <p:nvPr/>
        </p:nvSpPr>
        <p:spPr>
          <a:xfrm>
            <a:off x="2028331" y="5171030"/>
            <a:ext cx="2496528" cy="413703"/>
          </a:xfrm>
          <a:prstGeom prst="rect">
            <a:avLst/>
          </a:prstGeom>
          <a:noFill/>
        </p:spPr>
        <p:txBody>
          <a:bodyPr wrap="square" rtlCol="0">
            <a:spAutoFit/>
          </a:bodyPr>
          <a:lstStyle/>
          <a:p>
            <a:pPr indent="360000">
              <a:lnSpc>
                <a:spcPct val="125000"/>
              </a:lnSpc>
              <a:spcBef>
                <a:spcPts val="600"/>
              </a:spcBef>
            </a:pPr>
            <a:r>
              <a:rPr lang="zh-CN" altLang="en-US" b="1" dirty="0">
                <a:latin typeface="+mn-ea"/>
              </a:rPr>
              <a:t>问题照片</a:t>
            </a:r>
            <a:endParaRPr lang="en-US" altLang="zh-CN" b="1" dirty="0">
              <a:latin typeface="+mn-ea"/>
            </a:endParaRPr>
          </a:p>
        </p:txBody>
      </p:sp>
      <p:grpSp>
        <p:nvGrpSpPr>
          <p:cNvPr id="6" name="组合 5">
            <a:extLst>
              <a:ext uri="{FF2B5EF4-FFF2-40B4-BE49-F238E27FC236}">
                <a16:creationId xmlns:a16="http://schemas.microsoft.com/office/drawing/2014/main" id="{B5F5774B-DB72-4C12-9CEC-DBE6549F02DD}"/>
              </a:ext>
            </a:extLst>
          </p:cNvPr>
          <p:cNvGrpSpPr/>
          <p:nvPr/>
        </p:nvGrpSpPr>
        <p:grpSpPr>
          <a:xfrm>
            <a:off x="697832" y="2286292"/>
            <a:ext cx="4246040" cy="2476142"/>
            <a:chOff x="697832" y="2286292"/>
            <a:chExt cx="4246040" cy="2476142"/>
          </a:xfrm>
        </p:grpSpPr>
        <p:pic>
          <p:nvPicPr>
            <p:cNvPr id="20" name="图片 19">
              <a:extLst>
                <a:ext uri="{FF2B5EF4-FFF2-40B4-BE49-F238E27FC236}">
                  <a16:creationId xmlns:a16="http://schemas.microsoft.com/office/drawing/2014/main" id="{CBC11269-3C72-4872-AA97-BDF1AD8DF3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90052" y="2286292"/>
              <a:ext cx="3853820" cy="2476142"/>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9B70BCA3-3857-4FC1-8BC7-98E199AA5B84}"/>
                </a:ext>
              </a:extLst>
            </p:cNvPr>
            <p:cNvSpPr txBox="1"/>
            <p:nvPr/>
          </p:nvSpPr>
          <p:spPr>
            <a:xfrm>
              <a:off x="697832" y="3240005"/>
              <a:ext cx="2496528" cy="377989"/>
            </a:xfrm>
            <a:prstGeom prst="rect">
              <a:avLst/>
            </a:prstGeom>
            <a:noFill/>
          </p:spPr>
          <p:txBody>
            <a:bodyPr wrap="square" rtlCol="0">
              <a:spAutoFit/>
            </a:bodyPr>
            <a:lstStyle/>
            <a:p>
              <a:pPr indent="360000">
                <a:lnSpc>
                  <a:spcPct val="125000"/>
                </a:lnSpc>
                <a:spcBef>
                  <a:spcPts val="600"/>
                </a:spcBef>
              </a:pPr>
              <a:r>
                <a:rPr lang="zh-CN" altLang="en-US" sz="1600" b="1" dirty="0">
                  <a:solidFill>
                    <a:srgbClr val="FF0000"/>
                  </a:solidFill>
                  <a:latin typeface="+mn-ea"/>
                </a:rPr>
                <a:t>加剂超液面计红线</a:t>
              </a:r>
              <a:endParaRPr lang="en-US" altLang="zh-CN" sz="1600" b="1" dirty="0">
                <a:solidFill>
                  <a:srgbClr val="FF0000"/>
                </a:solidFill>
                <a:latin typeface="+mn-ea"/>
              </a:endParaRPr>
            </a:p>
          </p:txBody>
        </p:sp>
      </p:grpSp>
    </p:spTree>
    <p:extLst>
      <p:ext uri="{BB962C8B-B14F-4D97-AF65-F5344CB8AC3E}">
        <p14:creationId xmlns:p14="http://schemas.microsoft.com/office/powerpoint/2010/main" val="162530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8" y="-1"/>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1" y="116632"/>
            <a:ext cx="2443701"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02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2.7 </a:t>
            </a:r>
            <a:r>
              <a:rPr lang="zh-CN" altLang="en-US" b="1" dirty="0"/>
              <a:t>专项问题：高风险部位导淋无法加装管帽</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5978424" y="1663876"/>
            <a:ext cx="5791211" cy="4462760"/>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月上旬检查发现装置现场部分高风险部位导淋无法加装管帽，原因为：导淋管口无丝扣、管径超过</a:t>
            </a:r>
            <a:r>
              <a:rPr lang="en-US" altLang="zh-CN" sz="2000" b="1" dirty="0">
                <a:latin typeface="等线" panose="02010600030101010101" pitchFamily="2" charset="-122"/>
              </a:rPr>
              <a:t>DN25</a:t>
            </a:r>
            <a:r>
              <a:rPr lang="zh-CN" altLang="en-US" sz="2000" b="1" dirty="0">
                <a:latin typeface="等线" panose="02010600030101010101" pitchFamily="2" charset="-122"/>
              </a:rPr>
              <a:t>无对应尺寸管帽、导淋管口距离地面过近无法可加装管帽。属装置开工期间遗留问题。</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经现场确认，共</a:t>
            </a:r>
            <a:r>
              <a:rPr lang="en-US" altLang="zh-CN" sz="2000" b="1" dirty="0">
                <a:latin typeface="等线" panose="02010600030101010101" pitchFamily="2" charset="-122"/>
              </a:rPr>
              <a:t>18</a:t>
            </a:r>
            <a:r>
              <a:rPr lang="zh-CN" altLang="en-US" sz="2000" b="1" dirty="0">
                <a:latin typeface="等线" panose="02010600030101010101" pitchFamily="2" charset="-122"/>
              </a:rPr>
              <a:t>处可通过调整排污油盲板位置的方式，预防导淋阀内漏导致泄漏的风险。</a:t>
            </a:r>
            <a:endParaRPr lang="en-US" altLang="zh-CN" sz="2000" b="1" dirty="0">
              <a:latin typeface="等线" panose="02010600030101010101" pitchFamily="2" charset="-122"/>
            </a:endParaRPr>
          </a:p>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22</a:t>
            </a:r>
            <a:r>
              <a:rPr lang="zh-CN" altLang="en-US" sz="2000" b="1" dirty="0">
                <a:latin typeface="等线" panose="02010600030101010101" pitchFamily="2" charset="-122"/>
              </a:rPr>
              <a:t>日开始组织当班班组进行专项问题整改，截至</a:t>
            </a:r>
            <a:r>
              <a:rPr lang="en-US" altLang="zh-CN" sz="2000" b="1" dirty="0">
                <a:latin typeface="等线" panose="02010600030101010101" pitchFamily="2" charset="-122"/>
              </a:rPr>
              <a:t>7</a:t>
            </a:r>
            <a:r>
              <a:rPr lang="zh-CN" altLang="en-US" sz="2000" b="1" dirty="0">
                <a:latin typeface="等线" panose="02010600030101010101" pitchFamily="2" charset="-122"/>
              </a:rPr>
              <a:t>月末，共计完成</a:t>
            </a:r>
            <a:r>
              <a:rPr lang="en-US" altLang="zh-CN" sz="2000" b="1" dirty="0">
                <a:latin typeface="等线" panose="02010600030101010101" pitchFamily="2" charset="-122"/>
              </a:rPr>
              <a:t>16</a:t>
            </a:r>
            <a:r>
              <a:rPr lang="zh-CN" altLang="en-US" sz="2000" b="1" dirty="0">
                <a:latin typeface="等线" panose="02010600030101010101" pitchFamily="2" charset="-122"/>
              </a:rPr>
              <a:t>处盲板位置调换，剩余</a:t>
            </a:r>
            <a:r>
              <a:rPr lang="en-US" altLang="zh-CN" sz="2000" b="1" dirty="0">
                <a:latin typeface="等线" panose="02010600030101010101" pitchFamily="2" charset="-122"/>
              </a:rPr>
              <a:t>2</a:t>
            </a:r>
            <a:r>
              <a:rPr lang="zh-CN" altLang="en-US" sz="2000" b="1" dirty="0">
                <a:latin typeface="等线" panose="02010600030101010101" pitchFamily="2" charset="-122"/>
              </a:rPr>
              <a:t>处目前不具备整改条件，待满足条件后安排整改。</a:t>
            </a:r>
            <a:endParaRPr lang="en-US" altLang="zh-CN" sz="2000" b="1" dirty="0">
              <a:latin typeface="等线" panose="02010600030101010101" pitchFamily="2" charset="-122"/>
            </a:endParaRPr>
          </a:p>
          <a:p>
            <a:endParaRPr lang="zh-CN" altLang="en-US" sz="1400" dirty="0">
              <a:solidFill>
                <a:srgbClr val="FF0000"/>
              </a:solidFill>
              <a:latin typeface="等线" panose="02010600030101010101" pitchFamily="2" charset="-122"/>
            </a:endParaRPr>
          </a:p>
        </p:txBody>
      </p:sp>
      <p:pic>
        <p:nvPicPr>
          <p:cNvPr id="7" name="图片 6">
            <a:extLst>
              <a:ext uri="{FF2B5EF4-FFF2-40B4-BE49-F238E27FC236}">
                <a16:creationId xmlns:a16="http://schemas.microsoft.com/office/drawing/2014/main" id="{04D0A248-B8C9-42F6-A54D-03DCDF7600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997" y="3095315"/>
            <a:ext cx="2629973" cy="1971494"/>
          </a:xfrm>
          <a:prstGeom prst="rect">
            <a:avLst/>
          </a:prstGeom>
        </p:spPr>
      </p:pic>
      <p:pic>
        <p:nvPicPr>
          <p:cNvPr id="9" name="图片 8">
            <a:extLst>
              <a:ext uri="{FF2B5EF4-FFF2-40B4-BE49-F238E27FC236}">
                <a16:creationId xmlns:a16="http://schemas.microsoft.com/office/drawing/2014/main" id="{AAA1313D-5FE0-443C-9DD0-CB7FBD078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5089" y="3095315"/>
            <a:ext cx="1844807" cy="2460973"/>
          </a:xfrm>
          <a:prstGeom prst="rect">
            <a:avLst/>
          </a:prstGeom>
        </p:spPr>
      </p:pic>
      <p:sp>
        <p:nvSpPr>
          <p:cNvPr id="2" name="文本框 1">
            <a:extLst>
              <a:ext uri="{FF2B5EF4-FFF2-40B4-BE49-F238E27FC236}">
                <a16:creationId xmlns:a16="http://schemas.microsoft.com/office/drawing/2014/main" id="{331852B3-6DB3-48C5-8A8D-019740C07A05}"/>
              </a:ext>
            </a:extLst>
          </p:cNvPr>
          <p:cNvSpPr txBox="1"/>
          <p:nvPr/>
        </p:nvSpPr>
        <p:spPr>
          <a:xfrm>
            <a:off x="1589983" y="2252799"/>
            <a:ext cx="2496528" cy="413703"/>
          </a:xfrm>
          <a:prstGeom prst="rect">
            <a:avLst/>
          </a:prstGeom>
          <a:noFill/>
        </p:spPr>
        <p:txBody>
          <a:bodyPr wrap="square" rtlCol="0">
            <a:spAutoFit/>
          </a:bodyPr>
          <a:lstStyle/>
          <a:p>
            <a:pPr indent="360000">
              <a:lnSpc>
                <a:spcPct val="125000"/>
              </a:lnSpc>
              <a:spcBef>
                <a:spcPts val="600"/>
              </a:spcBef>
            </a:pPr>
            <a:r>
              <a:rPr lang="zh-CN" altLang="en-US" b="1" dirty="0">
                <a:latin typeface="+mn-ea"/>
              </a:rPr>
              <a:t>整改前后对比照片</a:t>
            </a:r>
            <a:endParaRPr lang="en-US" altLang="zh-CN" b="1" dirty="0">
              <a:latin typeface="+mn-ea"/>
            </a:endParaRPr>
          </a:p>
        </p:txBody>
      </p:sp>
    </p:spTree>
    <p:extLst>
      <p:ext uri="{BB962C8B-B14F-4D97-AF65-F5344CB8AC3E}">
        <p14:creationId xmlns:p14="http://schemas.microsoft.com/office/powerpoint/2010/main" val="18349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5"/>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热点问题</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176000" y="822903"/>
            <a:ext cx="7177149" cy="369332"/>
          </a:xfrm>
          <a:prstGeom prst="rect">
            <a:avLst/>
          </a:prstGeom>
          <a:noFill/>
        </p:spPr>
        <p:txBody>
          <a:bodyPr wrap="square" rtlCol="0">
            <a:spAutoFit/>
          </a:bodyPr>
          <a:lstStyle/>
          <a:p>
            <a:r>
              <a:rPr lang="en-US" altLang="zh-CN" b="1" dirty="0"/>
              <a:t>3 </a:t>
            </a:r>
            <a:r>
              <a:rPr lang="zh-CN" altLang="en-US" b="1" dirty="0"/>
              <a:t>效果评价</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174627" y="1223604"/>
            <a:ext cx="11626447" cy="5585440"/>
          </a:xfrm>
          <a:prstGeom prst="rect">
            <a:avLst/>
          </a:prstGeom>
        </p:spPr>
        <p:txBody>
          <a:bodyPr wrap="square">
            <a:spAutoFit/>
          </a:bodyPr>
          <a:lstStyle/>
          <a:p>
            <a:pPr indent="457200">
              <a:lnSpc>
                <a:spcPct val="150000"/>
              </a:lnSpc>
            </a:pPr>
            <a:r>
              <a:rPr lang="zh-CN" altLang="en-US" sz="2000" b="1" dirty="0">
                <a:latin typeface="等线" panose="02010600030101010101" pitchFamily="2" charset="-122"/>
              </a:rPr>
              <a:t>  通过对</a:t>
            </a:r>
            <a:r>
              <a:rPr lang="en-US" altLang="zh-CN" sz="2000" b="1" dirty="0">
                <a:latin typeface="等线" panose="02010600030101010101" pitchFamily="2" charset="-122"/>
              </a:rPr>
              <a:t>7</a:t>
            </a:r>
            <a:r>
              <a:rPr lang="zh-CN" altLang="en-US" sz="2000" b="1" dirty="0">
                <a:latin typeface="等线" panose="02010600030101010101" pitchFamily="2" charset="-122"/>
              </a:rPr>
              <a:t>月份工艺专业日周月检情况的梳理分析，针对目前煤柴油加氢装置存在的主要问题，列出问题总结及纠正方向：</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1</a:t>
            </a:r>
            <a:r>
              <a:rPr lang="zh-CN" altLang="en-US" sz="2000" b="1" dirty="0">
                <a:latin typeface="等线" panose="02010600030101010101" pitchFamily="2" charset="-122"/>
              </a:rPr>
              <a:t>）工艺纪律管理：技术管理层面需继续保持平稳率检查频次（目前在日检项目中），</a:t>
            </a:r>
            <a:r>
              <a:rPr lang="en-US" altLang="zh-CN" sz="2000" b="1" dirty="0">
                <a:latin typeface="等线" panose="02010600030101010101" pitchFamily="2" charset="-122"/>
              </a:rPr>
              <a:t>8</a:t>
            </a:r>
            <a:r>
              <a:rPr lang="zh-CN" altLang="en-US" sz="2000" b="1" dirty="0">
                <a:latin typeface="等线" panose="02010600030101010101" pitchFamily="2" charset="-122"/>
              </a:rPr>
              <a:t>月重点关注</a:t>
            </a:r>
            <a:r>
              <a:rPr lang="en-US" altLang="zh-CN" sz="2000" b="1" dirty="0">
                <a:latin typeface="等线" panose="02010600030101010101" pitchFamily="2" charset="-122"/>
              </a:rPr>
              <a:t>1020-F101</a:t>
            </a:r>
            <a:r>
              <a:rPr lang="zh-CN" altLang="en-US" sz="2000" b="1" dirty="0">
                <a:latin typeface="等线" panose="02010600030101010101" pitchFamily="2" charset="-122"/>
              </a:rPr>
              <a:t>氧含量和</a:t>
            </a:r>
            <a:r>
              <a:rPr lang="en-US" altLang="zh-CN" sz="2000" b="1" dirty="0">
                <a:latin typeface="等线" panose="02010600030101010101" pitchFamily="2" charset="-122"/>
              </a:rPr>
              <a:t>1030-R101</a:t>
            </a:r>
            <a:r>
              <a:rPr lang="zh-CN" altLang="en-US" sz="2000" b="1" dirty="0">
                <a:latin typeface="等线" panose="02010600030101010101" pitchFamily="2" charset="-122"/>
              </a:rPr>
              <a:t>液位，发掘频繁超平稳率的根本原因，以工艺指令形式指导班组优化操作；针对因班组操作原因导致产品不合格的现象，作为典型问题，加强晨会宣贯，提高班组对产品质量的预见性调整。</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）巡回检查管理：针对</a:t>
            </a:r>
            <a:r>
              <a:rPr lang="en-US" altLang="zh-CN" sz="2000" b="1" dirty="0">
                <a:latin typeface="等线" panose="02010600030101010101" pitchFamily="2" charset="-122"/>
              </a:rPr>
              <a:t>7</a:t>
            </a:r>
            <a:r>
              <a:rPr lang="zh-CN" altLang="en-US" sz="2000" b="1" dirty="0">
                <a:latin typeface="等线" panose="02010600030101010101" pitchFamily="2" charset="-122"/>
              </a:rPr>
              <a:t>月二班出现的两项典型问题，</a:t>
            </a:r>
            <a:r>
              <a:rPr lang="en-US" altLang="zh-CN" sz="2000" b="1" dirty="0">
                <a:latin typeface="等线" panose="02010600030101010101" pitchFamily="2" charset="-122"/>
              </a:rPr>
              <a:t>8</a:t>
            </a:r>
            <a:r>
              <a:rPr lang="zh-CN" altLang="en-US" sz="2000" b="1" dirty="0">
                <a:latin typeface="等线" panose="02010600030101010101" pitchFamily="2" charset="-122"/>
              </a:rPr>
              <a:t>月将巡检过程中的参数记录真实性作为重点检查项目，发现相关问题一律严肃考核。</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3</a:t>
            </a:r>
            <a:r>
              <a:rPr lang="zh-CN" altLang="en-US" sz="2000" b="1" dirty="0">
                <a:latin typeface="等线" panose="02010600030101010101" pitchFamily="2" charset="-122"/>
              </a:rPr>
              <a:t>）工艺指标管理：针对</a:t>
            </a:r>
            <a:r>
              <a:rPr lang="en-US" altLang="zh-CN" sz="2000" b="1" dirty="0">
                <a:latin typeface="等线" panose="02010600030101010101" pitchFamily="2" charset="-122"/>
              </a:rPr>
              <a:t>7</a:t>
            </a:r>
            <a:r>
              <a:rPr lang="zh-CN" altLang="en-US" sz="2000" b="1" dirty="0">
                <a:latin typeface="等线" panose="02010600030101010101" pitchFamily="2" charset="-122"/>
              </a:rPr>
              <a:t>月工艺指标提问考核率超过一半的情况，管理上将</a:t>
            </a:r>
            <a:r>
              <a:rPr lang="en-US" altLang="zh-CN" sz="2000" b="1" dirty="0">
                <a:latin typeface="等线" panose="02010600030101010101" pitchFamily="2" charset="-122"/>
              </a:rPr>
              <a:t>8</a:t>
            </a:r>
            <a:r>
              <a:rPr lang="zh-CN" altLang="en-US" sz="2000" b="1" dirty="0">
                <a:latin typeface="等线" panose="02010600030101010101" pitchFamily="2" charset="-122"/>
              </a:rPr>
              <a:t>月工艺指标提问作为重点，从周检调整至日检中，引导班组加强工艺指标学习。</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4</a:t>
            </a:r>
            <a:r>
              <a:rPr lang="zh-CN" altLang="en-US" sz="2000" b="1" dirty="0">
                <a:latin typeface="等线" panose="02010600030101010101" pitchFamily="2" charset="-122"/>
              </a:rPr>
              <a:t>）开工期遗留问题整改：将已发现的开工期遗留问题，归类梳理，列成专项问题清单，具备条件及时进行计划性整改。</a:t>
            </a:r>
            <a:endParaRPr lang="en-US" altLang="zh-CN" sz="2000" b="1" dirty="0">
              <a:latin typeface="等线" panose="02010600030101010101" pitchFamily="2" charset="-122"/>
            </a:endParaRPr>
          </a:p>
        </p:txBody>
      </p:sp>
    </p:spTree>
    <p:extLst>
      <p:ext uri="{BB962C8B-B14F-4D97-AF65-F5344CB8AC3E}">
        <p14:creationId xmlns:p14="http://schemas.microsoft.com/office/powerpoint/2010/main" val="398032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41" name="TextBox 59"/>
          <p:cNvSpPr>
            <a:spLocks noChangeArrowheads="1"/>
          </p:cNvSpPr>
          <p:nvPr/>
        </p:nvSpPr>
        <p:spPr bwMode="auto">
          <a:xfrm flipH="1">
            <a:off x="1427106" y="2553559"/>
            <a:ext cx="96490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8800" b="1" dirty="0">
                <a:solidFill>
                  <a:schemeClr val="bg1"/>
                </a:solidFill>
                <a:latin typeface="微软雅黑" panose="020B0503020204020204" pitchFamily="34" charset="-122"/>
                <a:ea typeface="微软雅黑" panose="020B0503020204020204" pitchFamily="34" charset="-122"/>
                <a:sym typeface="方正兰亭黑_GBK" pitchFamily="2" charset="-122"/>
              </a:rPr>
              <a:t>感谢观看</a:t>
            </a:r>
            <a:endParaRPr lang="en-US" altLang="zh-CN" sz="8800" b="1"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Tree>
    <p:extLst>
      <p:ext uri="{BB962C8B-B14F-4D97-AF65-F5344CB8AC3E}">
        <p14:creationId xmlns:p14="http://schemas.microsoft.com/office/powerpoint/2010/main" val="278875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0163"/>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基本情况</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热点问题</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1" y="116632"/>
            <a:ext cx="2594531"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8739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61650" y="-26460"/>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1.1</a:t>
            </a:r>
            <a:r>
              <a:rPr lang="en-US" altLang="zh-CN" dirty="0"/>
              <a:t> </a:t>
            </a:r>
            <a:r>
              <a:rPr lang="zh-CN" altLang="en-US" b="1" dirty="0"/>
              <a:t> 本月工艺日、周、月检概况</a:t>
            </a:r>
            <a:endParaRPr lang="zh-CN" altLang="en-US" b="1" dirty="0">
              <a:latin typeface="等线" panose="02010600030101010101" pitchFamily="2" charset="-122"/>
              <a:ea typeface="等线" panose="02010600030101010101" pitchFamily="2" charset="-122"/>
            </a:endParaRPr>
          </a:p>
        </p:txBody>
      </p:sp>
      <p:sp>
        <p:nvSpPr>
          <p:cNvPr id="24" name="文本框 23">
            <a:extLst>
              <a:ext uri="{FF2B5EF4-FFF2-40B4-BE49-F238E27FC236}">
                <a16:creationId xmlns:a16="http://schemas.microsoft.com/office/drawing/2014/main" id="{BAB88AED-86BD-43DF-859C-2F812D376F49}"/>
              </a:ext>
            </a:extLst>
          </p:cNvPr>
          <p:cNvSpPr txBox="1"/>
          <p:nvPr/>
        </p:nvSpPr>
        <p:spPr>
          <a:xfrm>
            <a:off x="-6835" y="5941976"/>
            <a:ext cx="12198041" cy="413703"/>
          </a:xfrm>
          <a:prstGeom prst="rect">
            <a:avLst/>
          </a:prstGeom>
          <a:noFill/>
        </p:spPr>
        <p:txBody>
          <a:bodyPr wrap="square" rtlCol="0">
            <a:spAutoFit/>
          </a:bodyPr>
          <a:lstStyle/>
          <a:p>
            <a:pPr indent="360000">
              <a:lnSpc>
                <a:spcPct val="125000"/>
              </a:lnSpc>
              <a:spcBef>
                <a:spcPts val="600"/>
              </a:spcBef>
            </a:pPr>
            <a:r>
              <a:rPr lang="en-US" altLang="zh-CN" b="1" dirty="0">
                <a:latin typeface="+mn-ea"/>
              </a:rPr>
              <a:t>7</a:t>
            </a:r>
            <a:r>
              <a:rPr lang="zh-CN" altLang="en-US" b="1" dirty="0">
                <a:latin typeface="+mn-ea"/>
              </a:rPr>
              <a:t>月工艺日周月检问题共计</a:t>
            </a:r>
            <a:r>
              <a:rPr lang="en-US" altLang="zh-CN" b="1" dirty="0">
                <a:latin typeface="+mn-ea"/>
              </a:rPr>
              <a:t>179</a:t>
            </a:r>
            <a:r>
              <a:rPr lang="zh-CN" altLang="en-US" b="1" dirty="0">
                <a:latin typeface="+mn-ea"/>
              </a:rPr>
              <a:t>项</a:t>
            </a:r>
            <a:r>
              <a:rPr lang="zh-CN" altLang="en-US" dirty="0">
                <a:latin typeface="+mn-ea"/>
              </a:rPr>
              <a:t>，</a:t>
            </a:r>
            <a:r>
              <a:rPr lang="zh-CN" altLang="en-US" b="1" dirty="0">
                <a:latin typeface="+mn-ea"/>
              </a:rPr>
              <a:t>考核</a:t>
            </a:r>
            <a:r>
              <a:rPr lang="en-US" altLang="zh-CN" b="1" dirty="0">
                <a:latin typeface="+mn-ea"/>
              </a:rPr>
              <a:t>63</a:t>
            </a:r>
            <a:r>
              <a:rPr lang="zh-CN" altLang="en-US" b="1" dirty="0">
                <a:latin typeface="+mn-ea"/>
              </a:rPr>
              <a:t>项，加奖</a:t>
            </a:r>
            <a:r>
              <a:rPr lang="en-US" altLang="zh-CN" b="1" dirty="0">
                <a:latin typeface="+mn-ea"/>
              </a:rPr>
              <a:t>5</a:t>
            </a:r>
            <a:r>
              <a:rPr lang="zh-CN" altLang="en-US" b="1" dirty="0">
                <a:latin typeface="+mn-ea"/>
              </a:rPr>
              <a:t>项。</a:t>
            </a:r>
            <a:endParaRPr lang="en-US" altLang="zh-CN" b="1" dirty="0">
              <a:latin typeface="+mn-ea"/>
            </a:endParaRPr>
          </a:p>
        </p:txBody>
      </p:sp>
      <p:graphicFrame>
        <p:nvGraphicFramePr>
          <p:cNvPr id="17" name="表格 16"/>
          <p:cNvGraphicFramePr>
            <a:graphicFrameLocks noGrp="1"/>
          </p:cNvGraphicFramePr>
          <p:nvPr>
            <p:extLst>
              <p:ext uri="{D42A27DB-BD31-4B8C-83A1-F6EECF244321}">
                <p14:modId xmlns:p14="http://schemas.microsoft.com/office/powerpoint/2010/main" val="1608132431"/>
              </p:ext>
            </p:extLst>
          </p:nvPr>
        </p:nvGraphicFramePr>
        <p:xfrm>
          <a:off x="299358" y="1768210"/>
          <a:ext cx="5593632" cy="3933878"/>
        </p:xfrm>
        <a:graphic>
          <a:graphicData uri="http://schemas.openxmlformats.org/drawingml/2006/table">
            <a:tbl>
              <a:tblPr>
                <a:tableStyleId>{9D7B26C5-4107-4FEC-AEDC-1716B250A1EF}</a:tableStyleId>
              </a:tblPr>
              <a:tblGrid>
                <a:gridCol w="1682376">
                  <a:extLst>
                    <a:ext uri="{9D8B030D-6E8A-4147-A177-3AD203B41FA5}">
                      <a16:colId xmlns:a16="http://schemas.microsoft.com/office/drawing/2014/main" val="339067999"/>
                    </a:ext>
                  </a:extLst>
                </a:gridCol>
                <a:gridCol w="1114440">
                  <a:extLst>
                    <a:ext uri="{9D8B030D-6E8A-4147-A177-3AD203B41FA5}">
                      <a16:colId xmlns:a16="http://schemas.microsoft.com/office/drawing/2014/main" val="3902272155"/>
                    </a:ext>
                  </a:extLst>
                </a:gridCol>
                <a:gridCol w="1398408">
                  <a:extLst>
                    <a:ext uri="{9D8B030D-6E8A-4147-A177-3AD203B41FA5}">
                      <a16:colId xmlns:a16="http://schemas.microsoft.com/office/drawing/2014/main" val="1439941401"/>
                    </a:ext>
                  </a:extLst>
                </a:gridCol>
                <a:gridCol w="1398408">
                  <a:extLst>
                    <a:ext uri="{9D8B030D-6E8A-4147-A177-3AD203B41FA5}">
                      <a16:colId xmlns:a16="http://schemas.microsoft.com/office/drawing/2014/main" val="1944174607"/>
                    </a:ext>
                  </a:extLst>
                </a:gridCol>
              </a:tblGrid>
              <a:tr h="686113">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问题类别</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问题总数</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考核总数</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已整改</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extLst>
                  <a:ext uri="{0D108BD9-81ED-4DB2-BD59-A6C34878D82A}">
                    <a16:rowId xmlns:a16="http://schemas.microsoft.com/office/drawing/2014/main" val="1761310286"/>
                  </a:ext>
                </a:extLst>
              </a:tr>
              <a:tr h="459992">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工艺纪律管理</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124</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34</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tc>
                <a:extLst>
                  <a:ext uri="{0D108BD9-81ED-4DB2-BD59-A6C34878D82A}">
                    <a16:rowId xmlns:a16="http://schemas.microsoft.com/office/drawing/2014/main" val="3150310748"/>
                  </a:ext>
                </a:extLst>
              </a:tr>
              <a:tr h="461913">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巡回检查管理</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4</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4</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solidFill>
                      <a:schemeClr val="bg1">
                        <a:lumMod val="85000"/>
                      </a:schemeClr>
                    </a:solidFill>
                  </a:tcPr>
                </a:tc>
                <a:extLst>
                  <a:ext uri="{0D108BD9-81ED-4DB2-BD59-A6C34878D82A}">
                    <a16:rowId xmlns:a16="http://schemas.microsoft.com/office/drawing/2014/main" val="2852276881"/>
                  </a:ext>
                </a:extLst>
              </a:tr>
              <a:tr h="471341">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工艺联锁和报警管理</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6</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5</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tc>
                <a:extLst>
                  <a:ext uri="{0D108BD9-81ED-4DB2-BD59-A6C34878D82A}">
                    <a16:rowId xmlns:a16="http://schemas.microsoft.com/office/drawing/2014/main" val="1110326058"/>
                  </a:ext>
                </a:extLst>
              </a:tr>
              <a:tr h="490194">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工艺指标管理</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solidFill>
                      <a:schemeClr val="bg1">
                        <a:lumMod val="85000"/>
                      </a:schemeClr>
                    </a:solidFill>
                  </a:tcPr>
                </a:tc>
                <a:extLst>
                  <a:ext uri="{0D108BD9-81ED-4DB2-BD59-A6C34878D82A}">
                    <a16:rowId xmlns:a16="http://schemas.microsoft.com/office/drawing/2014/main" val="2708287145"/>
                  </a:ext>
                </a:extLst>
              </a:tr>
              <a:tr h="460785">
                <a:tc>
                  <a:txBody>
                    <a:bodyPr/>
                    <a:lstStyle/>
                    <a:p>
                      <a:pPr marL="0" algn="ctr" defTabSz="914400" rtl="0" eaLnBrk="1" fontAlgn="ctr" latinLnBrk="0" hangingPunct="1"/>
                      <a:r>
                        <a:rPr lang="zh-CN" altLang="en-US" sz="1400" b="0" i="0" u="none" strike="noStrike" kern="1200" dirty="0">
                          <a:solidFill>
                            <a:srgbClr val="000000"/>
                          </a:solidFill>
                          <a:effectLst/>
                          <a:latin typeface="等线" panose="02010600030101010101" pitchFamily="2" charset="-122"/>
                          <a:ea typeface="等线" panose="02010600030101010101" pitchFamily="2" charset="-122"/>
                          <a:cs typeface="+mn-cs"/>
                        </a:rPr>
                        <a:t>现场规格化管理</a:t>
                      </a:r>
                      <a:endParaRPr lang="en-US" sz="140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rgbClr val="F7FAF4"/>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18</a:t>
                      </a:r>
                    </a:p>
                  </a:txBody>
                  <a:tcPr marL="9525" marR="9525" marT="9525" marB="0" anchor="ctr">
                    <a:solidFill>
                      <a:srgbClr val="F7FAF4"/>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11</a:t>
                      </a:r>
                    </a:p>
                  </a:txBody>
                  <a:tcPr marL="9525" marR="9525" marT="9525" marB="0" anchor="ctr">
                    <a:solidFill>
                      <a:srgbClr val="F7FAF4"/>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14</a:t>
                      </a:r>
                    </a:p>
                  </a:txBody>
                  <a:tcPr marL="9525" marR="9525" marT="9525" marB="0" anchor="ctr">
                    <a:solidFill>
                      <a:srgbClr val="F7FAF4"/>
                    </a:solidFill>
                  </a:tcPr>
                </a:tc>
                <a:extLst>
                  <a:ext uri="{0D108BD9-81ED-4DB2-BD59-A6C34878D82A}">
                    <a16:rowId xmlns:a16="http://schemas.microsoft.com/office/drawing/2014/main" val="4091470855"/>
                  </a:ext>
                </a:extLst>
              </a:tr>
              <a:tr h="460785">
                <a:tc>
                  <a:txBody>
                    <a:bodyPr/>
                    <a:lstStyle/>
                    <a:p>
                      <a:pPr marL="0" algn="ctr" defTabSz="914400" rtl="0" eaLnBrk="1" fontAlgn="ctr" latinLnBrk="0" hangingPunct="1"/>
                      <a:r>
                        <a:rPr lang="zh-CN" altLang="en-US" sz="1400" b="0" i="0" u="none" strike="noStrike" kern="1200" dirty="0">
                          <a:solidFill>
                            <a:srgbClr val="000000"/>
                          </a:solidFill>
                          <a:effectLst/>
                          <a:latin typeface="等线" panose="02010600030101010101" pitchFamily="2" charset="-122"/>
                          <a:ea typeface="等线" panose="02010600030101010101" pitchFamily="2" charset="-122"/>
                          <a:cs typeface="+mn-cs"/>
                        </a:rPr>
                        <a:t>交接班管理</a:t>
                      </a:r>
                      <a:endParaRPr lang="en-US" sz="140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1</a:t>
                      </a:r>
                    </a:p>
                  </a:txBody>
                  <a:tcPr marL="9525" marR="9525" marT="9525" marB="0" anchor="ctr">
                    <a:solidFill>
                      <a:schemeClr val="bg1">
                        <a:lumMod val="85000"/>
                      </a:schemeClr>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1</a:t>
                      </a:r>
                    </a:p>
                  </a:txBody>
                  <a:tcPr marL="9525" marR="9525" marT="9525" marB="0" anchor="ctr">
                    <a:solidFill>
                      <a:schemeClr val="bg1">
                        <a:lumMod val="85000"/>
                      </a:schemeClr>
                    </a:solid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等线" panose="02010600030101010101" pitchFamily="2" charset="-122"/>
                          <a:ea typeface="等线" panose="02010600030101010101" pitchFamily="2" charset="-122"/>
                          <a:cs typeface="+mn-cs"/>
                        </a:rPr>
                        <a:t>——</a:t>
                      </a:r>
                    </a:p>
                  </a:txBody>
                  <a:tcPr marL="9525" marR="9525" marT="9525" marB="0" anchor="ctr">
                    <a:solidFill>
                      <a:schemeClr val="bg1">
                        <a:lumMod val="85000"/>
                      </a:schemeClr>
                    </a:solidFill>
                  </a:tcPr>
                </a:tc>
                <a:extLst>
                  <a:ext uri="{0D108BD9-81ED-4DB2-BD59-A6C34878D82A}">
                    <a16:rowId xmlns:a16="http://schemas.microsoft.com/office/drawing/2014/main" val="2642918099"/>
                  </a:ext>
                </a:extLst>
              </a:tr>
              <a:tr h="442755">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化工原辅料管理</a:t>
                      </a:r>
                    </a:p>
                  </a:txBody>
                  <a:tcPr marL="9525" marR="9525" marT="9525" marB="0" anchor="ctr">
                    <a:no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a:t>
                      </a:r>
                    </a:p>
                  </a:txBody>
                  <a:tcPr marL="9525" marR="9525" marT="9525" marB="0" anchor="ctr">
                    <a:no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a:t>
                      </a:r>
                    </a:p>
                  </a:txBody>
                  <a:tcPr marL="9525" marR="9525" marT="9525" marB="0" anchor="ctr">
                    <a:no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noFill/>
                  </a:tcPr>
                </a:tc>
                <a:extLst>
                  <a:ext uri="{0D108BD9-81ED-4DB2-BD59-A6C34878D82A}">
                    <a16:rowId xmlns:a16="http://schemas.microsoft.com/office/drawing/2014/main" val="1006589651"/>
                  </a:ext>
                </a:extLst>
              </a:tr>
            </a:tbl>
          </a:graphicData>
        </a:graphic>
      </p:graphicFrame>
      <p:graphicFrame>
        <p:nvGraphicFramePr>
          <p:cNvPr id="18" name="图表 17">
            <a:extLst>
              <a:ext uri="{FF2B5EF4-FFF2-40B4-BE49-F238E27FC236}">
                <a16:creationId xmlns:a16="http://schemas.microsoft.com/office/drawing/2014/main" id="{261BD460-A943-4F43-A3E8-01F4F2307509}"/>
              </a:ext>
            </a:extLst>
          </p:cNvPr>
          <p:cNvGraphicFramePr>
            <a:graphicFrameLocks/>
          </p:cNvGraphicFramePr>
          <p:nvPr>
            <p:extLst>
              <p:ext uri="{D42A27DB-BD31-4B8C-83A1-F6EECF244321}">
                <p14:modId xmlns:p14="http://schemas.microsoft.com/office/powerpoint/2010/main" val="85509885"/>
              </p:ext>
            </p:extLst>
          </p:nvPr>
        </p:nvGraphicFramePr>
        <p:xfrm>
          <a:off x="6299010" y="1730501"/>
          <a:ext cx="5593632" cy="4444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75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0163"/>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基本情况</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热点问题</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1" y="116632"/>
            <a:ext cx="2443701"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3994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61650" y="-26460"/>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1.2</a:t>
            </a:r>
            <a:r>
              <a:rPr lang="en-US" altLang="zh-CN" dirty="0"/>
              <a:t> </a:t>
            </a:r>
            <a:r>
              <a:rPr lang="zh-CN" altLang="en-US" b="1" dirty="0"/>
              <a:t> 班组日周月检考核概况</a:t>
            </a:r>
            <a:endParaRPr lang="zh-CN" altLang="en-US" b="1" dirty="0">
              <a:latin typeface="等线" panose="02010600030101010101" pitchFamily="2" charset="-122"/>
              <a:ea typeface="等线" panose="02010600030101010101" pitchFamily="2"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val="1052220844"/>
              </p:ext>
            </p:extLst>
          </p:nvPr>
        </p:nvGraphicFramePr>
        <p:xfrm>
          <a:off x="299357" y="2192420"/>
          <a:ext cx="5413286" cy="3030034"/>
        </p:xfrm>
        <a:graphic>
          <a:graphicData uri="http://schemas.openxmlformats.org/drawingml/2006/table">
            <a:tbl>
              <a:tblPr>
                <a:tableStyleId>{9D7B26C5-4107-4FEC-AEDC-1716B250A1EF}</a:tableStyleId>
              </a:tblPr>
              <a:tblGrid>
                <a:gridCol w="2033220">
                  <a:extLst>
                    <a:ext uri="{9D8B030D-6E8A-4147-A177-3AD203B41FA5}">
                      <a16:colId xmlns:a16="http://schemas.microsoft.com/office/drawing/2014/main" val="339067999"/>
                    </a:ext>
                  </a:extLst>
                </a:gridCol>
                <a:gridCol w="1690033">
                  <a:extLst>
                    <a:ext uri="{9D8B030D-6E8A-4147-A177-3AD203B41FA5}">
                      <a16:colId xmlns:a16="http://schemas.microsoft.com/office/drawing/2014/main" val="1439941401"/>
                    </a:ext>
                  </a:extLst>
                </a:gridCol>
                <a:gridCol w="1690033">
                  <a:extLst>
                    <a:ext uri="{9D8B030D-6E8A-4147-A177-3AD203B41FA5}">
                      <a16:colId xmlns:a16="http://schemas.microsoft.com/office/drawing/2014/main" val="1944174607"/>
                    </a:ext>
                  </a:extLst>
                </a:gridCol>
              </a:tblGrid>
              <a:tr h="532491">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班组</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考核总数</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加奖总数</a:t>
                      </a:r>
                      <a:endParaRPr lang="en-US" sz="14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chemeClr val="tx2"/>
                    </a:solidFill>
                  </a:tcPr>
                </a:tc>
                <a:extLst>
                  <a:ext uri="{0D108BD9-81ED-4DB2-BD59-A6C34878D82A}">
                    <a16:rowId xmlns:a16="http://schemas.microsoft.com/office/drawing/2014/main" val="1761310286"/>
                  </a:ext>
                </a:extLst>
              </a:tr>
              <a:tr h="609974">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加氢一班</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15</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a:t>
                      </a:r>
                    </a:p>
                  </a:txBody>
                  <a:tcPr marL="9525" marR="9525" marT="9525" marB="0" anchor="ctr"/>
                </a:tc>
                <a:extLst>
                  <a:ext uri="{0D108BD9-81ED-4DB2-BD59-A6C34878D82A}">
                    <a16:rowId xmlns:a16="http://schemas.microsoft.com/office/drawing/2014/main" val="3150310748"/>
                  </a:ext>
                </a:extLst>
              </a:tr>
              <a:tr h="612521">
                <a:tc>
                  <a:txBody>
                    <a:bodyPr/>
                    <a:lstStyle/>
                    <a:p>
                      <a:pPr algn="ctr" fontAlgn="ctr"/>
                      <a:r>
                        <a:rPr lang="zh-CN" altLang="en-US" sz="1400" b="0" i="0" u="none" strike="noStrike" dirty="0">
                          <a:solidFill>
                            <a:srgbClr val="000000"/>
                          </a:solidFill>
                          <a:effectLst/>
                          <a:latin typeface="等线" panose="02010600030101010101" pitchFamily="2" charset="-122"/>
                          <a:ea typeface="+mn-ea"/>
                        </a:rPr>
                        <a:t>加氢二班</a:t>
                      </a:r>
                      <a:endParaRPr lang="en-US" altLang="zh-CN" sz="1400" b="0" i="0" u="none" strike="noStrike" dirty="0">
                        <a:solidFill>
                          <a:srgbClr val="000000"/>
                        </a:solidFill>
                        <a:effectLst/>
                        <a:latin typeface="等线" panose="02010600030101010101" pitchFamily="2" charset="-122"/>
                        <a:ea typeface="+mn-ea"/>
                      </a:endParaRP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23</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a:t>
                      </a:r>
                    </a:p>
                  </a:txBody>
                  <a:tcPr marL="9525" marR="9525" marT="9525" marB="0" anchor="ctr">
                    <a:solidFill>
                      <a:schemeClr val="bg1">
                        <a:lumMod val="85000"/>
                      </a:schemeClr>
                    </a:solidFill>
                  </a:tcPr>
                </a:tc>
                <a:extLst>
                  <a:ext uri="{0D108BD9-81ED-4DB2-BD59-A6C34878D82A}">
                    <a16:rowId xmlns:a16="http://schemas.microsoft.com/office/drawing/2014/main" val="2852276881"/>
                  </a:ext>
                </a:extLst>
              </a:tr>
              <a:tr h="625024">
                <a:tc>
                  <a:txBody>
                    <a:bodyPr/>
                    <a:lstStyle/>
                    <a:p>
                      <a:pPr algn="ctr" fontAlgn="ctr"/>
                      <a:r>
                        <a:rPr lang="zh-CN" altLang="en-US" sz="1400" b="0" i="0" u="none" strike="noStrike" dirty="0">
                          <a:solidFill>
                            <a:srgbClr val="000000"/>
                          </a:solidFill>
                          <a:effectLst/>
                          <a:latin typeface="等线" panose="02010600030101010101" pitchFamily="2" charset="-122"/>
                          <a:ea typeface="+mn-ea"/>
                        </a:rPr>
                        <a:t>加氢三班</a:t>
                      </a:r>
                      <a:endParaRPr lang="en-US" altLang="zh-CN" sz="1400" b="0" i="0" u="none" strike="noStrike" dirty="0">
                        <a:solidFill>
                          <a:srgbClr val="000000"/>
                        </a:solidFill>
                        <a:effectLst/>
                        <a:latin typeface="等线" panose="02010600030101010101" pitchFamily="2" charset="-122"/>
                        <a:ea typeface="+mn-ea"/>
                      </a:endParaRP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12</a:t>
                      </a:r>
                    </a:p>
                  </a:txBody>
                  <a:tcPr marL="9525" marR="9525" marT="9525"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a:t>
                      </a:r>
                    </a:p>
                  </a:txBody>
                  <a:tcPr marL="9525" marR="9525" marT="9525" marB="0" anchor="ctr"/>
                </a:tc>
                <a:extLst>
                  <a:ext uri="{0D108BD9-81ED-4DB2-BD59-A6C34878D82A}">
                    <a16:rowId xmlns:a16="http://schemas.microsoft.com/office/drawing/2014/main" val="1110326058"/>
                  </a:ext>
                </a:extLst>
              </a:tr>
              <a:tr h="650024">
                <a:tc>
                  <a:txBody>
                    <a:bodyPr/>
                    <a:lstStyle/>
                    <a:p>
                      <a:pPr algn="ctr" fontAlgn="ctr"/>
                      <a:r>
                        <a:rPr lang="zh-CN" altLang="en-US" sz="1400" b="0" i="0" u="none" strike="noStrike" dirty="0">
                          <a:solidFill>
                            <a:srgbClr val="000000"/>
                          </a:solidFill>
                          <a:effectLst/>
                          <a:latin typeface="等线" panose="02010600030101010101" pitchFamily="2" charset="-122"/>
                          <a:ea typeface="+mn-ea"/>
                        </a:rPr>
                        <a:t>加氢四班</a:t>
                      </a:r>
                      <a:endParaRPr lang="en-US" altLang="zh-CN" sz="1400" b="0" i="0" u="none" strike="noStrike" dirty="0">
                        <a:solidFill>
                          <a:srgbClr val="000000"/>
                        </a:solidFill>
                        <a:effectLst/>
                        <a:latin typeface="等线" panose="02010600030101010101" pitchFamily="2" charset="-122"/>
                        <a:ea typeface="+mn-ea"/>
                      </a:endParaRP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13</a:t>
                      </a:r>
                    </a:p>
                  </a:txBody>
                  <a:tcPr marL="9525" marR="9525" marT="9525" marB="0" anchor="ctr">
                    <a:solidFill>
                      <a:schemeClr val="bg1">
                        <a:lumMod val="85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a:t>
                      </a:r>
                    </a:p>
                  </a:txBody>
                  <a:tcPr marL="9525" marR="9525" marT="9525" marB="0" anchor="ctr">
                    <a:solidFill>
                      <a:schemeClr val="bg1">
                        <a:lumMod val="85000"/>
                      </a:schemeClr>
                    </a:solidFill>
                  </a:tcPr>
                </a:tc>
                <a:extLst>
                  <a:ext uri="{0D108BD9-81ED-4DB2-BD59-A6C34878D82A}">
                    <a16:rowId xmlns:a16="http://schemas.microsoft.com/office/drawing/2014/main" val="2708287145"/>
                  </a:ext>
                </a:extLst>
              </a:tr>
            </a:tbl>
          </a:graphicData>
        </a:graphic>
      </p:graphicFrame>
      <p:graphicFrame>
        <p:nvGraphicFramePr>
          <p:cNvPr id="18" name="图表 17">
            <a:extLst>
              <a:ext uri="{FF2B5EF4-FFF2-40B4-BE49-F238E27FC236}">
                <a16:creationId xmlns:a16="http://schemas.microsoft.com/office/drawing/2014/main" id="{2390D48A-B3A7-46EC-920E-496D18713A54}"/>
              </a:ext>
            </a:extLst>
          </p:cNvPr>
          <p:cNvGraphicFramePr>
            <a:graphicFrameLocks/>
          </p:cNvGraphicFramePr>
          <p:nvPr>
            <p:extLst>
              <p:ext uri="{D42A27DB-BD31-4B8C-83A1-F6EECF244321}">
                <p14:modId xmlns:p14="http://schemas.microsoft.com/office/powerpoint/2010/main" val="1075859868"/>
              </p:ext>
            </p:extLst>
          </p:nvPr>
        </p:nvGraphicFramePr>
        <p:xfrm>
          <a:off x="6334812" y="1952708"/>
          <a:ext cx="5413286" cy="3797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566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 y="-50838"/>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2.1 </a:t>
            </a:r>
            <a:r>
              <a:rPr lang="zh-CN" altLang="en-US" b="1" dirty="0"/>
              <a:t>工艺纪律管理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204192" y="1684786"/>
            <a:ext cx="11626447" cy="4200445"/>
          </a:xfrm>
          <a:prstGeom prst="rect">
            <a:avLst/>
          </a:prstGeom>
        </p:spPr>
        <p:txBody>
          <a:bodyPr wrap="square">
            <a:spAutoFit/>
          </a:bodyPr>
          <a:lstStyle/>
          <a:p>
            <a:pPr indent="457200">
              <a:lnSpc>
                <a:spcPct val="150000"/>
              </a:lnSpc>
            </a:pPr>
            <a:r>
              <a:rPr lang="zh-CN" altLang="en-US" sz="2000" b="1" dirty="0">
                <a:latin typeface="等线" panose="02010600030101010101" pitchFamily="2" charset="-122"/>
              </a:rPr>
              <a:t>工艺纪律问题主要分为操作参数超平稳率、操作参数超一级指标及产品质量问题三部分。</a:t>
            </a:r>
            <a:endParaRPr lang="en-US" altLang="zh-CN" sz="2000" b="1" dirty="0">
              <a:latin typeface="等线" panose="02010600030101010101" pitchFamily="2" charset="-122"/>
            </a:endParaRPr>
          </a:p>
          <a:p>
            <a:pPr indent="457200">
              <a:lnSpc>
                <a:spcPct val="150000"/>
              </a:lnSpc>
            </a:pPr>
            <a:r>
              <a:rPr lang="en-US" altLang="zh-CN" sz="2000" b="1" dirty="0">
                <a:latin typeface="等线" panose="02010600030101010101" pitchFamily="2" charset="-122"/>
              </a:rPr>
              <a:t>1.</a:t>
            </a:r>
            <a:r>
              <a:rPr lang="zh-CN" altLang="en-US" sz="2000" b="1" dirty="0">
                <a:latin typeface="等线" panose="02010600030101010101" pitchFamily="2" charset="-122"/>
              </a:rPr>
              <a:t>操作参数超平稳率问题</a:t>
            </a:r>
            <a:r>
              <a:rPr lang="en-US" altLang="zh-CN" sz="2000" b="1" dirty="0">
                <a:latin typeface="等线" panose="02010600030101010101" pitchFamily="2" charset="-122"/>
              </a:rPr>
              <a:t>91</a:t>
            </a:r>
            <a:r>
              <a:rPr lang="zh-CN" altLang="en-US" sz="2000" b="1" dirty="0">
                <a:latin typeface="等线" panose="02010600030101010101" pitchFamily="2" charset="-122"/>
              </a:rPr>
              <a:t>项。</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考核</a:t>
            </a:r>
            <a:r>
              <a:rPr lang="en-US" altLang="zh-CN" sz="2000" b="1" dirty="0">
                <a:latin typeface="等线" panose="02010600030101010101" pitchFamily="2" charset="-122"/>
              </a:rPr>
              <a:t>33</a:t>
            </a:r>
            <a:r>
              <a:rPr lang="zh-CN" altLang="en-US" sz="2000" b="1" dirty="0">
                <a:latin typeface="等线" panose="02010600030101010101" pitchFamily="2" charset="-122"/>
              </a:rPr>
              <a:t>项，其中考核</a:t>
            </a:r>
            <a:r>
              <a:rPr lang="en-US" altLang="zh-CN" sz="2000" b="1" dirty="0">
                <a:latin typeface="等线" panose="02010600030101010101" pitchFamily="2" charset="-122"/>
              </a:rPr>
              <a:t>9</a:t>
            </a:r>
            <a:r>
              <a:rPr lang="zh-CN" altLang="en-US" sz="2000" b="1" dirty="0">
                <a:latin typeface="等线" panose="02010600030101010101" pitchFamily="2" charset="-122"/>
              </a:rPr>
              <a:t>次、</a:t>
            </a:r>
            <a:r>
              <a:rPr lang="en-US" altLang="zh-CN" sz="2000" b="1" dirty="0">
                <a:latin typeface="等线" panose="02010600030101010101" pitchFamily="2" charset="-122"/>
              </a:rPr>
              <a:t>1030-R101</a:t>
            </a:r>
            <a:r>
              <a:rPr lang="zh-CN" altLang="en-US" sz="2000" b="1" dirty="0">
                <a:latin typeface="等线" panose="02010600030101010101" pitchFamily="2" charset="-122"/>
              </a:rPr>
              <a:t>液位考核</a:t>
            </a:r>
            <a:r>
              <a:rPr lang="en-US" altLang="zh-CN" sz="2000" b="1" dirty="0">
                <a:latin typeface="等线" panose="02010600030101010101" pitchFamily="2" charset="-122"/>
              </a:rPr>
              <a:t>6</a:t>
            </a:r>
            <a:r>
              <a:rPr lang="zh-CN" altLang="en-US" sz="2000" b="1" dirty="0">
                <a:latin typeface="等线" panose="02010600030101010101" pitchFamily="2" charset="-122"/>
              </a:rPr>
              <a:t>次，在四个班组均出现操作超平稳率现象，为共性问题；</a:t>
            </a:r>
            <a:r>
              <a:rPr lang="en-US" altLang="zh-CN" sz="2000" b="1" dirty="0">
                <a:latin typeface="等线" panose="02010600030101010101" pitchFamily="2" charset="-122"/>
              </a:rPr>
              <a:t>1020-F101</a:t>
            </a:r>
            <a:r>
              <a:rPr lang="zh-CN" altLang="en-US" sz="2000" b="1" dirty="0">
                <a:latin typeface="等线" panose="02010600030101010101" pitchFamily="2" charset="-122"/>
              </a:rPr>
              <a:t>氧含量</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免考核</a:t>
            </a:r>
            <a:r>
              <a:rPr lang="en-US" altLang="zh-CN" sz="2000" b="1" dirty="0">
                <a:latin typeface="等线" panose="02010600030101010101" pitchFamily="2" charset="-122"/>
              </a:rPr>
              <a:t>58</a:t>
            </a:r>
            <a:r>
              <a:rPr lang="zh-CN" altLang="en-US" sz="2000" b="1" dirty="0">
                <a:latin typeface="等线" panose="02010600030101010101" pitchFamily="2" charset="-122"/>
              </a:rPr>
              <a:t>项，主要原因为</a:t>
            </a:r>
            <a:r>
              <a:rPr lang="zh-CN" altLang="en-US" sz="2000" b="1" dirty="0">
                <a:latin typeface="等线" panose="02010600030101010101" pitchFamily="2" charset="-122"/>
                <a:sym typeface="Wingdings" panose="05000000000000000000" pitchFamily="2" charset="2"/>
              </a:rPr>
              <a:t>：</a:t>
            </a:r>
            <a:endParaRPr lang="en-US" altLang="zh-CN" sz="2000" b="1" dirty="0">
              <a:latin typeface="等线" panose="02010600030101010101" pitchFamily="2" charset="-122"/>
              <a:sym typeface="Wingdings" panose="05000000000000000000" pitchFamily="2" charset="2"/>
            </a:endParaRPr>
          </a:p>
          <a:p>
            <a:pPr indent="457200">
              <a:lnSpc>
                <a:spcPct val="150000"/>
              </a:lnSpc>
            </a:pPr>
            <a:r>
              <a:rPr lang="zh-CN" altLang="en-US" sz="2000" b="1" dirty="0">
                <a:latin typeface="等线" panose="02010600030101010101" pitchFamily="2" charset="-122"/>
                <a:sym typeface="Wingdings" panose="05000000000000000000" pitchFamily="2" charset="2"/>
              </a:rPr>
              <a:t>（</a:t>
            </a:r>
            <a:r>
              <a:rPr lang="en-US" altLang="zh-CN" sz="2000" b="1" dirty="0">
                <a:latin typeface="等线" panose="02010600030101010101" pitchFamily="2" charset="-122"/>
                <a:sym typeface="Wingdings" panose="05000000000000000000" pitchFamily="2" charset="2"/>
              </a:rPr>
              <a:t>1</a:t>
            </a:r>
            <a:r>
              <a:rPr lang="zh-CN" altLang="en-US" sz="2000" b="1" dirty="0">
                <a:latin typeface="等线" panose="02010600030101010101" pitchFamily="2" charset="-122"/>
                <a:sym typeface="Wingdings" panose="05000000000000000000" pitchFamily="2" charset="2"/>
              </a:rPr>
              <a:t>）</a:t>
            </a:r>
            <a:r>
              <a:rPr lang="zh-CN" altLang="en-US" sz="2000" b="1" dirty="0">
                <a:latin typeface="等线" panose="02010600030101010101" pitchFamily="2" charset="-122"/>
              </a:rPr>
              <a:t>配合回炼外购航煤，导致石脑油外送温度无法控制在平稳率范围内。</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10</a:t>
            </a:r>
            <a:r>
              <a:rPr lang="zh-CN" altLang="en-US" sz="2000" b="1" dirty="0">
                <a:latin typeface="等线" panose="02010600030101010101" pitchFamily="2" charset="-122"/>
              </a:rPr>
              <a:t>日预加氢误操作事故，氢气管网大幅波动，装置降量调整期间多项操作参数超平稳率。</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3</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18</a:t>
            </a:r>
            <a:r>
              <a:rPr lang="zh-CN" altLang="en-US" sz="2000" b="1" dirty="0">
                <a:latin typeface="等线" panose="02010600030101010101" pitchFamily="2" charset="-122"/>
              </a:rPr>
              <a:t>日和</a:t>
            </a:r>
            <a:r>
              <a:rPr lang="en-US" altLang="zh-CN" sz="2000" b="1" dirty="0">
                <a:latin typeface="等线" panose="02010600030101010101" pitchFamily="2" charset="-122"/>
              </a:rPr>
              <a:t>26</a:t>
            </a:r>
            <a:r>
              <a:rPr lang="zh-CN" altLang="en-US" sz="2000" b="1" dirty="0">
                <a:latin typeface="等线" panose="02010600030101010101" pitchFamily="2" charset="-122"/>
              </a:rPr>
              <a:t>日，因原料组分变化，</a:t>
            </a:r>
            <a:r>
              <a:rPr lang="en-US" altLang="zh-CN" sz="2000" b="1" dirty="0">
                <a:latin typeface="等线" panose="02010600030101010101" pitchFamily="2" charset="-122"/>
              </a:rPr>
              <a:t>1030-P203</a:t>
            </a:r>
            <a:r>
              <a:rPr lang="zh-CN" altLang="en-US" sz="2000" b="1" dirty="0">
                <a:latin typeface="等线" panose="02010600030101010101" pitchFamily="2" charset="-122"/>
              </a:rPr>
              <a:t>、</a:t>
            </a:r>
            <a:r>
              <a:rPr lang="en-US" altLang="zh-CN" sz="2000" b="1" dirty="0">
                <a:latin typeface="等线" panose="02010600030101010101" pitchFamily="2" charset="-122"/>
              </a:rPr>
              <a:t>P205</a:t>
            </a:r>
            <a:r>
              <a:rPr lang="zh-CN" altLang="en-US" sz="2000" b="1" dirty="0">
                <a:latin typeface="等线" panose="02010600030101010101" pitchFamily="2" charset="-122"/>
              </a:rPr>
              <a:t>多次抽空，导致分馏单元多项操作参数超平稳率。</a:t>
            </a:r>
            <a:endParaRPr lang="zh-CN" altLang="en-US" sz="1400" dirty="0">
              <a:latin typeface="等线" panose="02010600030101010101" pitchFamily="2" charset="-122"/>
            </a:endParaRPr>
          </a:p>
        </p:txBody>
      </p:sp>
    </p:spTree>
    <p:extLst>
      <p:ext uri="{BB962C8B-B14F-4D97-AF65-F5344CB8AC3E}">
        <p14:creationId xmlns:p14="http://schemas.microsoft.com/office/powerpoint/2010/main" val="12213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 y="-50838"/>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2.1 </a:t>
            </a:r>
            <a:r>
              <a:rPr lang="zh-CN" altLang="en-US" b="1" dirty="0"/>
              <a:t>工艺纪律管理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204192" y="1684786"/>
            <a:ext cx="11626447" cy="3277116"/>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2.</a:t>
            </a:r>
            <a:r>
              <a:rPr lang="zh-CN" altLang="en-US" sz="2000" b="1" dirty="0">
                <a:latin typeface="等线" panose="02010600030101010101" pitchFamily="2" charset="-122"/>
              </a:rPr>
              <a:t>操作参数超一级指标问题</a:t>
            </a:r>
            <a:r>
              <a:rPr lang="en-US" altLang="zh-CN" sz="2000" b="1" dirty="0">
                <a:latin typeface="等线" panose="02010600030101010101" pitchFamily="2" charset="-122"/>
              </a:rPr>
              <a:t>12</a:t>
            </a:r>
            <a:r>
              <a:rPr lang="zh-CN" altLang="en-US" sz="2000" b="1" dirty="0">
                <a:latin typeface="等线" panose="02010600030101010101" pitchFamily="2" charset="-122"/>
              </a:rPr>
              <a:t>项，全部免考核。</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主要原因为</a:t>
            </a:r>
            <a:r>
              <a:rPr lang="zh-CN" altLang="en-US" sz="2000" b="1" dirty="0">
                <a:latin typeface="等线" panose="02010600030101010101" pitchFamily="2" charset="-122"/>
                <a:sym typeface="Wingdings" panose="05000000000000000000" pitchFamily="2" charset="2"/>
              </a:rPr>
              <a:t>：</a:t>
            </a:r>
            <a:endParaRPr lang="en-US" altLang="zh-CN" sz="2000" b="1" dirty="0">
              <a:latin typeface="等线" panose="02010600030101010101" pitchFamily="2" charset="-122"/>
              <a:sym typeface="Wingdings" panose="05000000000000000000" pitchFamily="2" charset="2"/>
            </a:endParaRPr>
          </a:p>
          <a:p>
            <a:pPr indent="457200">
              <a:lnSpc>
                <a:spcPct val="150000"/>
              </a:lnSpc>
            </a:pPr>
            <a:r>
              <a:rPr lang="zh-CN" altLang="en-US" sz="2000" b="1" dirty="0">
                <a:latin typeface="等线" panose="02010600030101010101" pitchFamily="2" charset="-122"/>
                <a:sym typeface="Wingdings" panose="05000000000000000000" pitchFamily="2" charset="2"/>
              </a:rPr>
              <a:t>（</a:t>
            </a:r>
            <a:r>
              <a:rPr lang="en-US" altLang="zh-CN" sz="2000" b="1" dirty="0">
                <a:latin typeface="等线" panose="02010600030101010101" pitchFamily="2" charset="-122"/>
                <a:sym typeface="Wingdings" panose="05000000000000000000" pitchFamily="2" charset="2"/>
              </a:rPr>
              <a:t>1</a:t>
            </a:r>
            <a:r>
              <a:rPr lang="zh-CN" altLang="en-US" sz="2000" b="1" dirty="0">
                <a:latin typeface="等线" panose="02010600030101010101" pitchFamily="2" charset="-122"/>
                <a:sym typeface="Wingdings" panose="05000000000000000000" pitchFamily="2" charset="2"/>
              </a:rPr>
              <a:t>）</a:t>
            </a:r>
            <a:r>
              <a:rPr lang="zh-CN" altLang="en-US" sz="2000" b="1" dirty="0">
                <a:latin typeface="等线" panose="02010600030101010101" pitchFamily="2" charset="-122"/>
              </a:rPr>
              <a:t>配合回炼外购航煤，导致石脑油外送温度在</a:t>
            </a:r>
            <a:r>
              <a:rPr lang="en-US" altLang="zh-CN" sz="2000" b="1" dirty="0">
                <a:latin typeface="等线" panose="02010600030101010101" pitchFamily="2" charset="-122"/>
              </a:rPr>
              <a:t>8</a:t>
            </a:r>
            <a:r>
              <a:rPr lang="zh-CN" altLang="en-US" sz="2000" b="1" dirty="0">
                <a:latin typeface="等线" panose="02010600030101010101" pitchFamily="2" charset="-122"/>
              </a:rPr>
              <a:t>个班次出现超一级指标。</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10</a:t>
            </a:r>
            <a:r>
              <a:rPr lang="zh-CN" altLang="en-US" sz="2000" b="1" dirty="0">
                <a:latin typeface="等线" panose="02010600030101010101" pitchFamily="2" charset="-122"/>
              </a:rPr>
              <a:t>日预加氢误操作事故，氢气管网大幅波动，导致</a:t>
            </a:r>
            <a:r>
              <a:rPr lang="en-US" altLang="zh-CN" sz="2000" b="1" dirty="0">
                <a:latin typeface="等线" panose="02010600030101010101" pitchFamily="2" charset="-122"/>
              </a:rPr>
              <a:t>1030-R102</a:t>
            </a:r>
            <a:r>
              <a:rPr lang="zh-CN" altLang="en-US" sz="2000" b="1" dirty="0">
                <a:latin typeface="等线" panose="02010600030101010101" pitchFamily="2" charset="-122"/>
              </a:rPr>
              <a:t>液位超一级指标。</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3</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18</a:t>
            </a:r>
            <a:r>
              <a:rPr lang="zh-CN" altLang="en-US" sz="2000" b="1" dirty="0">
                <a:latin typeface="等线" panose="02010600030101010101" pitchFamily="2" charset="-122"/>
              </a:rPr>
              <a:t>日和</a:t>
            </a:r>
            <a:r>
              <a:rPr lang="en-US" altLang="zh-CN" sz="2000" b="1" dirty="0">
                <a:latin typeface="等线" panose="02010600030101010101" pitchFamily="2" charset="-122"/>
              </a:rPr>
              <a:t>26</a:t>
            </a:r>
            <a:r>
              <a:rPr lang="zh-CN" altLang="en-US" sz="2000" b="1" dirty="0">
                <a:latin typeface="等线" panose="02010600030101010101" pitchFamily="2" charset="-122"/>
              </a:rPr>
              <a:t>日，因原料组分变化，</a:t>
            </a:r>
            <a:r>
              <a:rPr lang="en-US" altLang="zh-CN" sz="2000" b="1" dirty="0">
                <a:latin typeface="等线" panose="02010600030101010101" pitchFamily="2" charset="-122"/>
              </a:rPr>
              <a:t>1030-P203</a:t>
            </a:r>
            <a:r>
              <a:rPr lang="zh-CN" altLang="en-US" sz="2000" b="1" dirty="0">
                <a:latin typeface="等线" panose="02010600030101010101" pitchFamily="2" charset="-122"/>
              </a:rPr>
              <a:t>、</a:t>
            </a:r>
            <a:r>
              <a:rPr lang="en-US" altLang="zh-CN" sz="2000" b="1" dirty="0">
                <a:latin typeface="等线" panose="02010600030101010101" pitchFamily="2" charset="-122"/>
              </a:rPr>
              <a:t>P205</a:t>
            </a:r>
            <a:r>
              <a:rPr lang="zh-CN" altLang="en-US" sz="2000" b="1" dirty="0">
                <a:latin typeface="等线" panose="02010600030101010101" pitchFamily="2" charset="-122"/>
              </a:rPr>
              <a:t>多次抽空，导致产品柴油外送温度超一级指标。</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4</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18</a:t>
            </a:r>
            <a:r>
              <a:rPr lang="zh-CN" altLang="en-US" sz="2000" b="1" dirty="0">
                <a:latin typeface="等线" panose="02010600030101010101" pitchFamily="2" charset="-122"/>
              </a:rPr>
              <a:t>日，</a:t>
            </a:r>
            <a:r>
              <a:rPr lang="en-US" altLang="zh-CN" sz="2000" b="1" dirty="0">
                <a:latin typeface="等线" panose="02010600030101010101" pitchFamily="2" charset="-122"/>
              </a:rPr>
              <a:t>1030-R101</a:t>
            </a:r>
            <a:r>
              <a:rPr lang="zh-CN" altLang="en-US" sz="2000" b="1" dirty="0">
                <a:latin typeface="等线" panose="02010600030101010101" pitchFamily="2" charset="-122"/>
              </a:rPr>
              <a:t>顶部压力</a:t>
            </a:r>
            <a:r>
              <a:rPr lang="en-US" altLang="zh-CN" sz="2000" b="1" dirty="0">
                <a:latin typeface="等线" panose="02010600030101010101" pitchFamily="2" charset="-122"/>
              </a:rPr>
              <a:t>PT11702</a:t>
            </a:r>
            <a:r>
              <a:rPr lang="zh-CN" altLang="en-US" sz="2000" b="1" dirty="0">
                <a:latin typeface="等线" panose="02010600030101010101" pitchFamily="2" charset="-122"/>
              </a:rPr>
              <a:t>仪表故障，导致</a:t>
            </a:r>
            <a:r>
              <a:rPr lang="en-US" altLang="zh-CN" sz="2000" b="1" dirty="0">
                <a:latin typeface="等线" panose="02010600030101010101" pitchFamily="2" charset="-122"/>
              </a:rPr>
              <a:t>R-101</a:t>
            </a:r>
            <a:r>
              <a:rPr lang="zh-CN" altLang="en-US" sz="2000" b="1" dirty="0">
                <a:latin typeface="等线" panose="02010600030101010101" pitchFamily="2" charset="-122"/>
              </a:rPr>
              <a:t>床层压降超一级指标。</a:t>
            </a:r>
            <a:endParaRPr lang="zh-CN" altLang="en-US" sz="1400" dirty="0">
              <a:latin typeface="等线" panose="02010600030101010101" pitchFamily="2" charset="-122"/>
            </a:endParaRPr>
          </a:p>
        </p:txBody>
      </p:sp>
    </p:spTree>
    <p:extLst>
      <p:ext uri="{BB962C8B-B14F-4D97-AF65-F5344CB8AC3E}">
        <p14:creationId xmlns:p14="http://schemas.microsoft.com/office/powerpoint/2010/main" val="380793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 y="-50838"/>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2.1 </a:t>
            </a:r>
            <a:r>
              <a:rPr lang="zh-CN" altLang="en-US" b="1" dirty="0"/>
              <a:t>工艺纪律管理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204193" y="1684786"/>
            <a:ext cx="5348196" cy="4662110"/>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3.</a:t>
            </a:r>
            <a:r>
              <a:rPr lang="zh-CN" altLang="en-US" sz="2000" b="1" dirty="0">
                <a:latin typeface="等线" panose="02010600030101010101" pitchFamily="2" charset="-122"/>
              </a:rPr>
              <a:t>产品质量问题</a:t>
            </a:r>
            <a:r>
              <a:rPr lang="en-US" altLang="zh-CN" sz="2000" b="1" dirty="0">
                <a:latin typeface="等线" panose="02010600030101010101" pitchFamily="2" charset="-122"/>
              </a:rPr>
              <a:t>21</a:t>
            </a:r>
            <a:r>
              <a:rPr lang="zh-CN" altLang="en-US" sz="2000" b="1" dirty="0">
                <a:latin typeface="等线" panose="02010600030101010101" pitchFamily="2" charset="-122"/>
              </a:rPr>
              <a:t>项，考核</a:t>
            </a:r>
            <a:r>
              <a:rPr lang="en-US" altLang="zh-CN" sz="2000" b="1" dirty="0">
                <a:latin typeface="等线" panose="02010600030101010101" pitchFamily="2" charset="-122"/>
              </a:rPr>
              <a:t>1</a:t>
            </a:r>
            <a:r>
              <a:rPr lang="zh-CN" altLang="en-US" sz="2000" b="1" dirty="0">
                <a:latin typeface="等线" panose="02010600030101010101" pitchFamily="2" charset="-122"/>
              </a:rPr>
              <a:t>项，为</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3</a:t>
            </a:r>
            <a:r>
              <a:rPr lang="zh-CN" altLang="en-US" sz="2000" b="1" dirty="0">
                <a:latin typeface="等线" panose="02010600030101010101" pitchFamily="2" charset="-122"/>
              </a:rPr>
              <a:t>日产品柴油硫含量不合格，在线硫分析表有上涨趋势，班组未作预见性调整，导致产品不合格。</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免考核</a:t>
            </a:r>
            <a:r>
              <a:rPr lang="en-US" altLang="zh-CN" sz="2000" b="1" dirty="0">
                <a:latin typeface="等线" panose="02010600030101010101" pitchFamily="2" charset="-122"/>
              </a:rPr>
              <a:t>18</a:t>
            </a:r>
            <a:r>
              <a:rPr lang="zh-CN" altLang="en-US" sz="2000" b="1" dirty="0">
                <a:latin typeface="等线" panose="02010600030101010101" pitchFamily="2" charset="-122"/>
              </a:rPr>
              <a:t>项，主要原因为</a:t>
            </a:r>
            <a:r>
              <a:rPr lang="zh-CN" altLang="en-US" sz="2000" b="1" dirty="0">
                <a:latin typeface="等线" panose="02010600030101010101" pitchFamily="2" charset="-122"/>
                <a:sym typeface="Wingdings" panose="05000000000000000000" pitchFamily="2" charset="2"/>
              </a:rPr>
              <a:t>：</a:t>
            </a:r>
            <a:r>
              <a:rPr lang="zh-CN" altLang="en-US" sz="2000" b="1" dirty="0">
                <a:latin typeface="等线" panose="02010600030101010101" pitchFamily="2" charset="-122"/>
              </a:rPr>
              <a:t>配合回炼外购航煤，导致石脑油终馏点、产品柴油闪点频繁跑样。</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另外本月</a:t>
            </a:r>
            <a:r>
              <a:rPr lang="en-US" altLang="zh-CN" sz="2000" b="1" dirty="0">
                <a:latin typeface="等线" panose="02010600030101010101" pitchFamily="2" charset="-122"/>
              </a:rPr>
              <a:t>1020-</a:t>
            </a:r>
            <a:r>
              <a:rPr lang="zh-CN" altLang="en-US" sz="2000" b="1" dirty="0">
                <a:latin typeface="等线" panose="02010600030101010101" pitchFamily="2" charset="-122"/>
              </a:rPr>
              <a:t>循环氢样品出现</a:t>
            </a:r>
            <a:r>
              <a:rPr lang="en-US" altLang="zh-CN" sz="2000" b="1" dirty="0">
                <a:latin typeface="等线" panose="02010600030101010101" pitchFamily="2" charset="-122"/>
              </a:rPr>
              <a:t>2</a:t>
            </a:r>
            <a:r>
              <a:rPr lang="zh-CN" altLang="en-US" sz="2000" b="1" dirty="0">
                <a:latin typeface="等线" panose="02010600030101010101" pitchFamily="2" charset="-122"/>
              </a:rPr>
              <a:t>次带空气现象，一班和四班各出现</a:t>
            </a:r>
            <a:r>
              <a:rPr lang="en-US" altLang="zh-CN" sz="2000" b="1" dirty="0">
                <a:latin typeface="等线" panose="02010600030101010101" pitchFamily="2" charset="-122"/>
              </a:rPr>
              <a:t>1</a:t>
            </a:r>
            <a:r>
              <a:rPr lang="zh-CN" altLang="en-US" sz="2000" b="1" dirty="0">
                <a:latin typeface="等线" panose="02010600030101010101" pitchFamily="2" charset="-122"/>
              </a:rPr>
              <a:t>次，列为提醒问题，加强取样置换操作。</a:t>
            </a:r>
            <a:endParaRPr lang="zh-CN" altLang="en-US" sz="1400" dirty="0">
              <a:latin typeface="等线" panose="02010600030101010101" pitchFamily="2" charset="-122"/>
            </a:endParaRPr>
          </a:p>
        </p:txBody>
      </p:sp>
      <p:graphicFrame>
        <p:nvGraphicFramePr>
          <p:cNvPr id="15" name="图表 14">
            <a:extLst>
              <a:ext uri="{FF2B5EF4-FFF2-40B4-BE49-F238E27FC236}">
                <a16:creationId xmlns:a16="http://schemas.microsoft.com/office/drawing/2014/main" id="{92253FFE-81BD-4CA6-985C-DE0AF7227870}"/>
              </a:ext>
            </a:extLst>
          </p:cNvPr>
          <p:cNvGraphicFramePr>
            <a:graphicFrameLocks/>
          </p:cNvGraphicFramePr>
          <p:nvPr>
            <p:extLst>
              <p:ext uri="{D42A27DB-BD31-4B8C-83A1-F6EECF244321}">
                <p14:modId xmlns:p14="http://schemas.microsoft.com/office/powerpoint/2010/main" val="440316568"/>
              </p:ext>
            </p:extLst>
          </p:nvPr>
        </p:nvGraphicFramePr>
        <p:xfrm>
          <a:off x="6190211" y="1730325"/>
          <a:ext cx="5348196" cy="40330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119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2101"/>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0599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58804"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2.2 </a:t>
            </a:r>
            <a:r>
              <a:rPr lang="zh-CN" altLang="en-US" b="1" dirty="0"/>
              <a:t>巡回检查管理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5803759" y="802614"/>
            <a:ext cx="5791211" cy="5585440"/>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月巡检问题共</a:t>
            </a:r>
            <a:r>
              <a:rPr lang="en-US" altLang="zh-CN" sz="2000" b="1" dirty="0">
                <a:latin typeface="等线" panose="02010600030101010101" pitchFamily="2" charset="-122"/>
              </a:rPr>
              <a:t>5</a:t>
            </a:r>
            <a:r>
              <a:rPr lang="zh-CN" altLang="en-US" sz="2000" b="1" dirty="0">
                <a:latin typeface="等线" panose="02010600030101010101" pitchFamily="2" charset="-122"/>
              </a:rPr>
              <a:t>项，均列入了考核。</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1</a:t>
            </a:r>
            <a:r>
              <a:rPr lang="zh-CN" altLang="en-US" sz="2000" b="1" dirty="0">
                <a:latin typeface="等线" panose="02010600030101010101" pitchFamily="2" charset="-122"/>
              </a:rPr>
              <a:t>）出现两次外操巡检漏检，均为低分脱硫区站点漏检。</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2</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10</a:t>
            </a:r>
            <a:r>
              <a:rPr lang="zh-CN" altLang="en-US" sz="2000" b="1" dirty="0">
                <a:latin typeface="等线" panose="02010600030101010101" pitchFamily="2" charset="-122"/>
              </a:rPr>
              <a:t>日，二班高点巡检未在</a:t>
            </a:r>
            <a:r>
              <a:rPr lang="en-US" altLang="zh-CN" sz="2000" b="1" dirty="0">
                <a:latin typeface="等线" panose="02010600030101010101" pitchFamily="2" charset="-122"/>
              </a:rPr>
              <a:t>MES</a:t>
            </a:r>
            <a:r>
              <a:rPr lang="zh-CN" altLang="en-US" sz="2000" b="1" dirty="0">
                <a:latin typeface="等线" panose="02010600030101010101" pitchFamily="2" charset="-122"/>
              </a:rPr>
              <a:t>上进行记录。</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3</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26</a:t>
            </a:r>
            <a:r>
              <a:rPr lang="zh-CN" altLang="en-US" sz="2000" b="1" dirty="0">
                <a:latin typeface="等线" panose="02010600030101010101" pitchFamily="2" charset="-122"/>
              </a:rPr>
              <a:t>日，二班现场</a:t>
            </a:r>
            <a:r>
              <a:rPr lang="en-US" altLang="zh-CN" sz="2000" b="1" dirty="0">
                <a:latin typeface="等线" panose="02010600030101010101" pitchFamily="2" charset="-122"/>
              </a:rPr>
              <a:t>1030-D201</a:t>
            </a:r>
            <a:r>
              <a:rPr lang="zh-CN" altLang="en-US" sz="2000" b="1" dirty="0">
                <a:latin typeface="等线" panose="02010600030101010101" pitchFamily="2" charset="-122"/>
              </a:rPr>
              <a:t>压力现场巡检手抄量为</a:t>
            </a:r>
            <a:r>
              <a:rPr lang="en-US" altLang="zh-CN" sz="2000" b="1" dirty="0">
                <a:latin typeface="等线" panose="02010600030101010101" pitchFamily="2" charset="-122"/>
              </a:rPr>
              <a:t>0.85MPa</a:t>
            </a:r>
            <a:r>
              <a:rPr lang="zh-CN" altLang="en-US" sz="2000" b="1" dirty="0">
                <a:latin typeface="等线" panose="02010600030101010101" pitchFamily="2" charset="-122"/>
              </a:rPr>
              <a:t>，</a:t>
            </a:r>
            <a:r>
              <a:rPr lang="en-US" altLang="zh-CN" sz="2000" b="1" dirty="0">
                <a:latin typeface="等线" panose="02010600030101010101" pitchFamily="2" charset="-122"/>
              </a:rPr>
              <a:t>DCS</a:t>
            </a:r>
            <a:r>
              <a:rPr lang="zh-CN" altLang="en-US" sz="2000" b="1" dirty="0">
                <a:latin typeface="等线" panose="02010600030101010101" pitchFamily="2" charset="-122"/>
              </a:rPr>
              <a:t>中</a:t>
            </a:r>
            <a:r>
              <a:rPr lang="en-US" altLang="zh-CN" sz="2000" b="1" dirty="0">
                <a:latin typeface="等线" panose="02010600030101010101" pitchFamily="2" charset="-122"/>
              </a:rPr>
              <a:t>0.7MPa</a:t>
            </a:r>
            <a:r>
              <a:rPr lang="zh-CN" altLang="en-US" sz="2000" b="1" dirty="0">
                <a:latin typeface="等线" panose="02010600030101010101" pitchFamily="2" charset="-122"/>
              </a:rPr>
              <a:t>，现场巡检数据与实际不符。经核实现场压力表根部阀全关，工艺参数变动后，外操巡检未进行确认，已严肃考核。</a:t>
            </a:r>
            <a:endParaRPr lang="en-US" altLang="zh-CN" sz="2000" b="1" dirty="0">
              <a:latin typeface="等线" panose="02010600030101010101" pitchFamily="2" charset="-122"/>
            </a:endParaRPr>
          </a:p>
          <a:p>
            <a:pPr indent="457200">
              <a:lnSpc>
                <a:spcPct val="150000"/>
              </a:lnSpc>
            </a:pPr>
            <a:r>
              <a:rPr lang="zh-CN" altLang="en-US" sz="2000" b="1" dirty="0">
                <a:latin typeface="等线" panose="02010600030101010101" pitchFamily="2" charset="-122"/>
              </a:rPr>
              <a:t>（</a:t>
            </a:r>
            <a:r>
              <a:rPr lang="en-US" altLang="zh-CN" sz="2000" b="1" dirty="0">
                <a:latin typeface="等线" panose="02010600030101010101" pitchFamily="2" charset="-122"/>
              </a:rPr>
              <a:t>4</a:t>
            </a:r>
            <a:r>
              <a:rPr lang="zh-CN" altLang="en-US" sz="2000" b="1" dirty="0">
                <a:latin typeface="等线" panose="02010600030101010101" pitchFamily="2" charset="-122"/>
              </a:rPr>
              <a:t>）</a:t>
            </a:r>
            <a:r>
              <a:rPr lang="en-US" altLang="zh-CN" sz="2000" b="1" dirty="0">
                <a:latin typeface="等线" panose="02010600030101010101" pitchFamily="2" charset="-122"/>
              </a:rPr>
              <a:t>7</a:t>
            </a:r>
            <a:r>
              <a:rPr lang="zh-CN" altLang="en-US" sz="2000" b="1" dirty="0">
                <a:latin typeface="等线" panose="02010600030101010101" pitchFamily="2" charset="-122"/>
              </a:rPr>
              <a:t>月</a:t>
            </a:r>
            <a:r>
              <a:rPr lang="en-US" altLang="zh-CN" sz="2000" b="1" dirty="0">
                <a:latin typeface="等线" panose="02010600030101010101" pitchFamily="2" charset="-122"/>
              </a:rPr>
              <a:t>30</a:t>
            </a:r>
            <a:r>
              <a:rPr lang="zh-CN" altLang="en-US" sz="2000" b="1" dirty="0">
                <a:latin typeface="等线" panose="02010600030101010101" pitchFamily="2" charset="-122"/>
              </a:rPr>
              <a:t>日，二班现场巡检未发现</a:t>
            </a:r>
            <a:r>
              <a:rPr lang="en-US" altLang="zh-CN" sz="2000" b="1" dirty="0">
                <a:latin typeface="等线" panose="02010600030101010101" pitchFamily="2" charset="-122"/>
              </a:rPr>
              <a:t>1020-C201</a:t>
            </a:r>
            <a:r>
              <a:rPr lang="zh-CN" altLang="en-US" sz="2000" b="1" dirty="0">
                <a:latin typeface="等线" panose="02010600030101010101" pitchFamily="2" charset="-122"/>
              </a:rPr>
              <a:t>液面计显示异常。</a:t>
            </a:r>
            <a:endParaRPr lang="en-US" altLang="zh-CN" sz="2000" b="1" dirty="0">
              <a:latin typeface="等线" panose="02010600030101010101" pitchFamily="2" charset="-122"/>
            </a:endParaRPr>
          </a:p>
        </p:txBody>
      </p:sp>
      <p:pic>
        <p:nvPicPr>
          <p:cNvPr id="25" name="图片 24">
            <a:extLst>
              <a:ext uri="{FF2B5EF4-FFF2-40B4-BE49-F238E27FC236}">
                <a16:creationId xmlns:a16="http://schemas.microsoft.com/office/drawing/2014/main" id="{93A601F3-44DF-4D7C-954A-9293B690C200}"/>
              </a:ext>
            </a:extLst>
          </p:cNvPr>
          <p:cNvPicPr>
            <a:picLocks noChangeAspect="1"/>
          </p:cNvPicPr>
          <p:nvPr/>
        </p:nvPicPr>
        <p:blipFill rotWithShape="1">
          <a:blip r:embed="rId4"/>
          <a:srcRect l="11922"/>
          <a:stretch/>
        </p:blipFill>
        <p:spPr>
          <a:xfrm>
            <a:off x="155894" y="2578735"/>
            <a:ext cx="3112445" cy="452574"/>
          </a:xfrm>
          <a:prstGeom prst="rect">
            <a:avLst/>
          </a:prstGeom>
          <a:noFill/>
          <a:ln w="9525">
            <a:noFill/>
          </a:ln>
        </p:spPr>
      </p:pic>
      <p:pic>
        <p:nvPicPr>
          <p:cNvPr id="26" name="图片 25">
            <a:extLst>
              <a:ext uri="{FF2B5EF4-FFF2-40B4-BE49-F238E27FC236}">
                <a16:creationId xmlns:a16="http://schemas.microsoft.com/office/drawing/2014/main" id="{E2AE29A6-D8C0-41DE-AD7A-A04E83B8A10C}"/>
              </a:ext>
            </a:extLst>
          </p:cNvPr>
          <p:cNvPicPr>
            <a:picLocks noChangeAspect="1"/>
          </p:cNvPicPr>
          <p:nvPr/>
        </p:nvPicPr>
        <p:blipFill>
          <a:blip r:embed="rId5"/>
          <a:stretch>
            <a:fillRect/>
          </a:stretch>
        </p:blipFill>
        <p:spPr>
          <a:xfrm>
            <a:off x="156614" y="3429875"/>
            <a:ext cx="3112445" cy="1531958"/>
          </a:xfrm>
          <a:prstGeom prst="rect">
            <a:avLst/>
          </a:prstGeom>
          <a:noFill/>
          <a:ln w="9525">
            <a:noFill/>
          </a:ln>
        </p:spPr>
      </p:pic>
      <p:sp>
        <p:nvSpPr>
          <p:cNvPr id="2" name="文本框 1">
            <a:extLst>
              <a:ext uri="{FF2B5EF4-FFF2-40B4-BE49-F238E27FC236}">
                <a16:creationId xmlns:a16="http://schemas.microsoft.com/office/drawing/2014/main" id="{B9FBE090-91C5-42D9-9B81-8FF6982CC7BD}"/>
              </a:ext>
            </a:extLst>
          </p:cNvPr>
          <p:cNvSpPr txBox="1"/>
          <p:nvPr/>
        </p:nvSpPr>
        <p:spPr>
          <a:xfrm>
            <a:off x="547315" y="5358649"/>
            <a:ext cx="2496528" cy="413703"/>
          </a:xfrm>
          <a:prstGeom prst="rect">
            <a:avLst/>
          </a:prstGeom>
          <a:noFill/>
        </p:spPr>
        <p:txBody>
          <a:bodyPr wrap="square" rtlCol="0">
            <a:spAutoFit/>
          </a:bodyPr>
          <a:lstStyle/>
          <a:p>
            <a:pPr indent="360000">
              <a:lnSpc>
                <a:spcPct val="125000"/>
              </a:lnSpc>
              <a:spcBef>
                <a:spcPts val="600"/>
              </a:spcBef>
            </a:pPr>
            <a:r>
              <a:rPr lang="en-US" altLang="zh-CN" b="1" dirty="0">
                <a:latin typeface="+mn-ea"/>
              </a:rPr>
              <a:t>7</a:t>
            </a:r>
            <a:r>
              <a:rPr lang="zh-CN" altLang="en-US" b="1" dirty="0">
                <a:latin typeface="+mn-ea"/>
              </a:rPr>
              <a:t>月</a:t>
            </a:r>
            <a:r>
              <a:rPr lang="en-US" altLang="zh-CN" b="1" dirty="0">
                <a:latin typeface="+mn-ea"/>
              </a:rPr>
              <a:t>26</a:t>
            </a:r>
            <a:r>
              <a:rPr lang="zh-CN" altLang="en-US" b="1" dirty="0">
                <a:latin typeface="+mn-ea"/>
              </a:rPr>
              <a:t>日问题照片</a:t>
            </a:r>
            <a:endParaRPr lang="en-US" altLang="zh-CN" b="1" dirty="0">
              <a:latin typeface="+mn-ea"/>
            </a:endParaRPr>
          </a:p>
        </p:txBody>
      </p:sp>
      <p:cxnSp>
        <p:nvCxnSpPr>
          <p:cNvPr id="6" name="直接连接符 5">
            <a:extLst>
              <a:ext uri="{FF2B5EF4-FFF2-40B4-BE49-F238E27FC236}">
                <a16:creationId xmlns:a16="http://schemas.microsoft.com/office/drawing/2014/main" id="{35D68B59-176F-400E-8082-254E05DE6E4F}"/>
              </a:ext>
            </a:extLst>
          </p:cNvPr>
          <p:cNvCxnSpPr>
            <a:cxnSpLocks/>
          </p:cNvCxnSpPr>
          <p:nvPr/>
        </p:nvCxnSpPr>
        <p:spPr>
          <a:xfrm>
            <a:off x="3403072" y="2444009"/>
            <a:ext cx="0" cy="2898152"/>
          </a:xfrm>
          <a:prstGeom prst="line">
            <a:avLst/>
          </a:prstGeom>
          <a:ln w="127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F667B43F-7FF6-4244-B91D-80FB87AEE89A}"/>
              </a:ext>
            </a:extLst>
          </p:cNvPr>
          <p:cNvSpPr txBox="1"/>
          <p:nvPr/>
        </p:nvSpPr>
        <p:spPr>
          <a:xfrm>
            <a:off x="3212468" y="5342161"/>
            <a:ext cx="2496528" cy="413703"/>
          </a:xfrm>
          <a:prstGeom prst="rect">
            <a:avLst/>
          </a:prstGeom>
          <a:noFill/>
        </p:spPr>
        <p:txBody>
          <a:bodyPr wrap="square" rtlCol="0">
            <a:spAutoFit/>
          </a:bodyPr>
          <a:lstStyle/>
          <a:p>
            <a:pPr indent="360000">
              <a:lnSpc>
                <a:spcPct val="125000"/>
              </a:lnSpc>
              <a:spcBef>
                <a:spcPts val="600"/>
              </a:spcBef>
            </a:pPr>
            <a:r>
              <a:rPr lang="en-US" altLang="zh-CN" b="1" dirty="0">
                <a:latin typeface="+mn-ea"/>
              </a:rPr>
              <a:t>7</a:t>
            </a:r>
            <a:r>
              <a:rPr lang="zh-CN" altLang="en-US" b="1" dirty="0">
                <a:latin typeface="+mn-ea"/>
              </a:rPr>
              <a:t>月</a:t>
            </a:r>
            <a:r>
              <a:rPr lang="en-US" altLang="zh-CN" b="1" dirty="0">
                <a:latin typeface="+mn-ea"/>
              </a:rPr>
              <a:t>30</a:t>
            </a:r>
            <a:r>
              <a:rPr lang="zh-CN" altLang="en-US" b="1" dirty="0">
                <a:latin typeface="+mn-ea"/>
              </a:rPr>
              <a:t>日问题照片</a:t>
            </a:r>
            <a:endParaRPr lang="en-US" altLang="zh-CN" b="1" dirty="0">
              <a:latin typeface="+mn-ea"/>
            </a:endParaRPr>
          </a:p>
        </p:txBody>
      </p:sp>
      <p:grpSp>
        <p:nvGrpSpPr>
          <p:cNvPr id="12" name="组合 11">
            <a:extLst>
              <a:ext uri="{FF2B5EF4-FFF2-40B4-BE49-F238E27FC236}">
                <a16:creationId xmlns:a16="http://schemas.microsoft.com/office/drawing/2014/main" id="{02D77352-FE4B-4D34-9ABC-31CE1CAC3BB9}"/>
              </a:ext>
            </a:extLst>
          </p:cNvPr>
          <p:cNvGrpSpPr/>
          <p:nvPr/>
        </p:nvGrpSpPr>
        <p:grpSpPr>
          <a:xfrm>
            <a:off x="3553737" y="2454167"/>
            <a:ext cx="2078300" cy="2609947"/>
            <a:chOff x="3553737" y="2454167"/>
            <a:chExt cx="2078300" cy="2609947"/>
          </a:xfrm>
        </p:grpSpPr>
        <p:pic>
          <p:nvPicPr>
            <p:cNvPr id="9" name="图片 8">
              <a:extLst>
                <a:ext uri="{FF2B5EF4-FFF2-40B4-BE49-F238E27FC236}">
                  <a16:creationId xmlns:a16="http://schemas.microsoft.com/office/drawing/2014/main" id="{929EA392-083A-4292-8A66-B00188B548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3737" y="2454167"/>
              <a:ext cx="1957460" cy="2609947"/>
            </a:xfrm>
            <a:prstGeom prst="rect">
              <a:avLst/>
            </a:prstGeom>
          </p:spPr>
        </p:pic>
        <p:sp>
          <p:nvSpPr>
            <p:cNvPr id="11" name="文本框 10">
              <a:extLst>
                <a:ext uri="{FF2B5EF4-FFF2-40B4-BE49-F238E27FC236}">
                  <a16:creationId xmlns:a16="http://schemas.microsoft.com/office/drawing/2014/main" id="{B2C0D9FD-0EA5-4772-A5A6-26F5F7BB8195}"/>
                </a:ext>
              </a:extLst>
            </p:cNvPr>
            <p:cNvSpPr txBox="1"/>
            <p:nvPr/>
          </p:nvSpPr>
          <p:spPr>
            <a:xfrm>
              <a:off x="4141029" y="3898168"/>
              <a:ext cx="1491008" cy="836896"/>
            </a:xfrm>
            <a:prstGeom prst="rect">
              <a:avLst/>
            </a:prstGeom>
            <a:noFill/>
          </p:spPr>
          <p:txBody>
            <a:bodyPr wrap="square" rtlCol="0">
              <a:spAutoFit/>
            </a:bodyPr>
            <a:lstStyle/>
            <a:p>
              <a:pPr indent="360000">
                <a:lnSpc>
                  <a:spcPct val="125000"/>
                </a:lnSpc>
                <a:spcBef>
                  <a:spcPts val="600"/>
                </a:spcBef>
              </a:pPr>
              <a:r>
                <a:rPr lang="zh-CN" altLang="en-US" b="1" dirty="0">
                  <a:solidFill>
                    <a:srgbClr val="FF0000"/>
                  </a:solidFill>
                  <a:latin typeface="+mn-ea"/>
                </a:rPr>
                <a:t>液面计</a:t>
              </a:r>
              <a:endParaRPr lang="en-US" altLang="zh-CN" b="1" dirty="0">
                <a:solidFill>
                  <a:srgbClr val="FF0000"/>
                </a:solidFill>
                <a:latin typeface="+mn-ea"/>
              </a:endParaRPr>
            </a:p>
            <a:p>
              <a:pPr indent="360000">
                <a:lnSpc>
                  <a:spcPct val="125000"/>
                </a:lnSpc>
                <a:spcBef>
                  <a:spcPts val="600"/>
                </a:spcBef>
              </a:pPr>
              <a:r>
                <a:rPr lang="zh-CN" altLang="en-US" b="1" dirty="0">
                  <a:solidFill>
                    <a:srgbClr val="FF0000"/>
                  </a:solidFill>
                  <a:latin typeface="+mn-ea"/>
                </a:rPr>
                <a:t>显示异常</a:t>
              </a:r>
              <a:endParaRPr lang="en-US" altLang="zh-CN" b="1" dirty="0">
                <a:solidFill>
                  <a:srgbClr val="FF0000"/>
                </a:solidFill>
                <a:latin typeface="+mn-ea"/>
              </a:endParaRPr>
            </a:p>
          </p:txBody>
        </p:sp>
      </p:grpSp>
    </p:spTree>
    <p:extLst>
      <p:ext uri="{BB962C8B-B14F-4D97-AF65-F5344CB8AC3E}">
        <p14:creationId xmlns:p14="http://schemas.microsoft.com/office/powerpoint/2010/main" val="30833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 y="-50838"/>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2.3 </a:t>
            </a:r>
            <a:r>
              <a:rPr lang="zh-CN" altLang="en-US" b="1" dirty="0"/>
              <a:t>工艺联锁和报警管理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458192" y="2164464"/>
            <a:ext cx="4876855" cy="2815451"/>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月工艺联锁和报警考核项共</a:t>
            </a:r>
            <a:r>
              <a:rPr lang="en-US" altLang="zh-CN" sz="2000" b="1" dirty="0">
                <a:latin typeface="等线" panose="02010600030101010101" pitchFamily="2" charset="-122"/>
              </a:rPr>
              <a:t>6</a:t>
            </a:r>
            <a:r>
              <a:rPr lang="zh-CN" altLang="en-US" sz="2000" b="1" dirty="0">
                <a:latin typeface="等线" panose="02010600030101010101" pitchFamily="2" charset="-122"/>
              </a:rPr>
              <a:t>项，主要集中在联锁提问抽查，本月提问抽查</a:t>
            </a:r>
            <a:r>
              <a:rPr lang="en-US" altLang="zh-CN" sz="2000" b="1" dirty="0">
                <a:latin typeface="等线" panose="02010600030101010101" pitchFamily="2" charset="-122"/>
              </a:rPr>
              <a:t>46</a:t>
            </a:r>
            <a:r>
              <a:rPr lang="zh-CN" altLang="en-US" sz="2000" b="1" dirty="0">
                <a:latin typeface="等线" panose="02010600030101010101" pitchFamily="2" charset="-122"/>
              </a:rPr>
              <a:t>次，考核</a:t>
            </a:r>
            <a:r>
              <a:rPr lang="en-US" altLang="zh-CN" sz="2000" b="1" dirty="0">
                <a:latin typeface="等线" panose="02010600030101010101" pitchFamily="2" charset="-122"/>
              </a:rPr>
              <a:t>5</a:t>
            </a:r>
            <a:r>
              <a:rPr lang="zh-CN" altLang="en-US" sz="2000" b="1" dirty="0">
                <a:latin typeface="等线" panose="02010600030101010101" pitchFamily="2" charset="-122"/>
              </a:rPr>
              <a:t>次，文莱员工考核</a:t>
            </a:r>
            <a:r>
              <a:rPr lang="en-US" altLang="zh-CN" sz="2000" b="1" dirty="0">
                <a:latin typeface="等线" panose="02010600030101010101" pitchFamily="2" charset="-122"/>
              </a:rPr>
              <a:t>3</a:t>
            </a:r>
            <a:r>
              <a:rPr lang="zh-CN" altLang="en-US" sz="2000" b="1" dirty="0">
                <a:latin typeface="等线" panose="02010600030101010101" pitchFamily="2" charset="-122"/>
              </a:rPr>
              <a:t>次，中方员工考核</a:t>
            </a:r>
            <a:r>
              <a:rPr lang="en-US" altLang="zh-CN" sz="2000" b="1" dirty="0">
                <a:latin typeface="等线" panose="02010600030101010101" pitchFamily="2" charset="-122"/>
              </a:rPr>
              <a:t>2</a:t>
            </a:r>
            <a:r>
              <a:rPr lang="zh-CN" altLang="en-US" sz="2000" b="1" dirty="0">
                <a:latin typeface="等线" panose="02010600030101010101" pitchFamily="2" charset="-122"/>
              </a:rPr>
              <a:t>次；文莱员工</a:t>
            </a:r>
            <a:r>
              <a:rPr lang="en-US" altLang="zh-CN" sz="2000" b="1" dirty="0" err="1">
                <a:latin typeface="等线" panose="02010600030101010101" pitchFamily="2" charset="-122"/>
              </a:rPr>
              <a:t>Nazihah</a:t>
            </a:r>
            <a:r>
              <a:rPr lang="zh-CN" altLang="en-US" sz="2000" b="1" dirty="0">
                <a:latin typeface="等线" panose="02010600030101010101" pitchFamily="2" charset="-122"/>
              </a:rPr>
              <a:t>，在多次提问抽查中均回答流利准确，表现优秀，加奖</a:t>
            </a:r>
            <a:r>
              <a:rPr lang="en-US" altLang="zh-CN" sz="2000" b="1" dirty="0">
                <a:latin typeface="等线" panose="02010600030101010101" pitchFamily="2" charset="-122"/>
              </a:rPr>
              <a:t>1</a:t>
            </a:r>
            <a:r>
              <a:rPr lang="zh-CN" altLang="en-US" sz="2000" b="1" dirty="0">
                <a:latin typeface="等线" panose="02010600030101010101" pitchFamily="2" charset="-122"/>
              </a:rPr>
              <a:t>次。</a:t>
            </a:r>
            <a:endParaRPr lang="zh-CN" altLang="en-US" sz="1400" dirty="0">
              <a:latin typeface="等线" panose="02010600030101010101" pitchFamily="2" charset="-122"/>
            </a:endParaRPr>
          </a:p>
        </p:txBody>
      </p:sp>
      <p:graphicFrame>
        <p:nvGraphicFramePr>
          <p:cNvPr id="15" name="图表 14">
            <a:extLst>
              <a:ext uri="{FF2B5EF4-FFF2-40B4-BE49-F238E27FC236}">
                <a16:creationId xmlns:a16="http://schemas.microsoft.com/office/drawing/2014/main" id="{58D736E9-6057-461B-8813-E7E56409546E}"/>
              </a:ext>
            </a:extLst>
          </p:cNvPr>
          <p:cNvGraphicFramePr>
            <a:graphicFrameLocks/>
          </p:cNvGraphicFramePr>
          <p:nvPr>
            <p:extLst>
              <p:ext uri="{D42A27DB-BD31-4B8C-83A1-F6EECF244321}">
                <p14:modId xmlns:p14="http://schemas.microsoft.com/office/powerpoint/2010/main" val="4102600283"/>
              </p:ext>
            </p:extLst>
          </p:nvPr>
        </p:nvGraphicFramePr>
        <p:xfrm>
          <a:off x="5978424" y="1463993"/>
          <a:ext cx="5437434" cy="4216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066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 y="-50838"/>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95"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07099" y="-114494"/>
            <a:ext cx="1088480" cy="891205"/>
          </a:xfrm>
          <a:prstGeom prst="roundRect">
            <a:avLst>
              <a:gd name="adj" fmla="val 50000"/>
            </a:avLst>
          </a:prstGeom>
          <a:solidFill>
            <a:schemeClr val="accent1">
              <a:lumMod val="60000"/>
              <a:lumOff val="40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2C8EA201-417F-4263-9BD6-FE123F3F5D53}"/>
              </a:ext>
            </a:extLst>
          </p:cNvPr>
          <p:cNvCxnSpPr/>
          <p:nvPr/>
        </p:nvCxnSpPr>
        <p:spPr>
          <a:xfrm>
            <a:off x="494387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642D2223-34E5-4F0E-B204-B732D85E0A3C}"/>
              </a:ext>
            </a:extLst>
          </p:cNvPr>
          <p:cNvSpPr txBox="1"/>
          <p:nvPr/>
        </p:nvSpPr>
        <p:spPr>
          <a:xfrm>
            <a:off x="515989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基本情况</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a:extLst>
              <a:ext uri="{FF2B5EF4-FFF2-40B4-BE49-F238E27FC236}">
                <a16:creationId xmlns:a16="http://schemas.microsoft.com/office/drawing/2014/main" id="{4B970855-E240-45D3-8FA2-5088D3A6C69F}"/>
              </a:ext>
            </a:extLst>
          </p:cNvPr>
          <p:cNvCxnSpPr/>
          <p:nvPr/>
        </p:nvCxnSpPr>
        <p:spPr>
          <a:xfrm>
            <a:off x="660005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10">
            <a:extLst>
              <a:ext uri="{FF2B5EF4-FFF2-40B4-BE49-F238E27FC236}">
                <a16:creationId xmlns:a16="http://schemas.microsoft.com/office/drawing/2014/main" id="{62921DB8-7C5B-432B-828F-ED33C1A06267}"/>
              </a:ext>
            </a:extLst>
          </p:cNvPr>
          <p:cNvSpPr txBox="1"/>
          <p:nvPr/>
        </p:nvSpPr>
        <p:spPr>
          <a:xfrm>
            <a:off x="6816080" y="116632"/>
            <a:ext cx="1637056" cy="400110"/>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热点问题</a:t>
            </a:r>
            <a:endParaRPr 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id="{8DEA3BC3-42E5-4FBC-8449-51882EFA8783}"/>
              </a:ext>
            </a:extLst>
          </p:cNvPr>
          <p:cNvCxnSpPr/>
          <p:nvPr/>
        </p:nvCxnSpPr>
        <p:spPr>
          <a:xfrm>
            <a:off x="825624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12">
            <a:extLst>
              <a:ext uri="{FF2B5EF4-FFF2-40B4-BE49-F238E27FC236}">
                <a16:creationId xmlns:a16="http://schemas.microsoft.com/office/drawing/2014/main" id="{60E48A34-5C01-4758-B5F6-C6735FFA494D}"/>
              </a:ext>
            </a:extLst>
          </p:cNvPr>
          <p:cNvSpPr txBox="1"/>
          <p:nvPr/>
        </p:nvSpPr>
        <p:spPr>
          <a:xfrm>
            <a:off x="8491392" y="116632"/>
            <a:ext cx="2462554"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日周月检效果评价</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BB132421-5D0C-496F-8607-0FDCCD2ED7D1}"/>
              </a:ext>
            </a:extLst>
          </p:cNvPr>
          <p:cNvCxnSpPr/>
          <p:nvPr/>
        </p:nvCxnSpPr>
        <p:spPr>
          <a:xfrm>
            <a:off x="10949375"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标题 4">
            <a:extLst>
              <a:ext uri="{FF2B5EF4-FFF2-40B4-BE49-F238E27FC236}">
                <a16:creationId xmlns:a16="http://schemas.microsoft.com/office/drawing/2014/main" id="{5C50CE81-F0F3-4CB3-9852-0797BC0FD12F}"/>
              </a:ext>
            </a:extLst>
          </p:cNvPr>
          <p:cNvSpPr txBox="1">
            <a:spLocks/>
          </p:cNvSpPr>
          <p:nvPr/>
        </p:nvSpPr>
        <p:spPr>
          <a:xfrm>
            <a:off x="280504" y="39529"/>
            <a:ext cx="1980219" cy="78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HENGYI</a:t>
            </a:r>
          </a:p>
          <a:p>
            <a:r>
              <a:rPr lang="zh-CN" altLang="en-US" sz="1400" b="1" dirty="0">
                <a:solidFill>
                  <a:schemeClr val="bg1"/>
                </a:solidFill>
                <a:latin typeface="微软雅黑" panose="020B0503020204020204" pitchFamily="34" charset="-122"/>
                <a:ea typeface="微软雅黑" panose="020B0503020204020204" pitchFamily="34" charset="-122"/>
              </a:rPr>
              <a:t>炼油二部</a:t>
            </a:r>
            <a:endParaRPr lang="zh-CN" altLang="en-US" sz="600" b="1" dirty="0">
              <a:solidFill>
                <a:schemeClr val="bg1"/>
              </a:solidFill>
              <a:latin typeface="微软雅黑" panose="020B0503020204020204" pitchFamily="34" charset="-122"/>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C3A6CB7-42F3-4CB9-B0A7-43A2E16D5286}"/>
              </a:ext>
            </a:extLst>
          </p:cNvPr>
          <p:cNvSpPr txBox="1"/>
          <p:nvPr/>
        </p:nvSpPr>
        <p:spPr>
          <a:xfrm>
            <a:off x="205832" y="1094661"/>
            <a:ext cx="7177149" cy="369332"/>
          </a:xfrm>
          <a:prstGeom prst="rect">
            <a:avLst/>
          </a:prstGeom>
          <a:noFill/>
        </p:spPr>
        <p:txBody>
          <a:bodyPr wrap="square" rtlCol="0">
            <a:spAutoFit/>
          </a:bodyPr>
          <a:lstStyle/>
          <a:p>
            <a:r>
              <a:rPr lang="en-US" altLang="zh-CN" b="1" dirty="0"/>
              <a:t>2.4 </a:t>
            </a:r>
            <a:r>
              <a:rPr lang="zh-CN" altLang="en-US" b="1" dirty="0"/>
              <a:t>工艺指标管理</a:t>
            </a:r>
            <a:endParaRPr lang="zh-CN" altLang="en-US" b="1"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2D64BE57-BC45-486B-8488-58F1D63F103D}"/>
              </a:ext>
            </a:extLst>
          </p:cNvPr>
          <p:cNvSpPr/>
          <p:nvPr/>
        </p:nvSpPr>
        <p:spPr>
          <a:xfrm>
            <a:off x="458192" y="2164464"/>
            <a:ext cx="4876855" cy="3738780"/>
          </a:xfrm>
          <a:prstGeom prst="rect">
            <a:avLst/>
          </a:prstGeom>
        </p:spPr>
        <p:txBody>
          <a:bodyPr wrap="square">
            <a:spAutoFit/>
          </a:bodyPr>
          <a:lstStyle/>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月工艺联锁和报警考核项共</a:t>
            </a:r>
            <a:r>
              <a:rPr lang="en-US" altLang="zh-CN" sz="2000" b="1" dirty="0">
                <a:latin typeface="等线" panose="02010600030101010101" pitchFamily="2" charset="-122"/>
              </a:rPr>
              <a:t>7</a:t>
            </a:r>
            <a:r>
              <a:rPr lang="zh-CN" altLang="en-US" sz="2000" b="1" dirty="0">
                <a:latin typeface="等线" panose="02010600030101010101" pitchFamily="2" charset="-122"/>
              </a:rPr>
              <a:t>项，主要集中在工艺指标提问抽查，本月提问抽查</a:t>
            </a:r>
            <a:r>
              <a:rPr lang="en-US" altLang="zh-CN" sz="2000" b="1" dirty="0">
                <a:latin typeface="等线" panose="02010600030101010101" pitchFamily="2" charset="-122"/>
              </a:rPr>
              <a:t>12</a:t>
            </a:r>
            <a:r>
              <a:rPr lang="zh-CN" altLang="en-US" sz="2000" b="1" dirty="0">
                <a:latin typeface="等线" panose="02010600030101010101" pitchFamily="2" charset="-122"/>
              </a:rPr>
              <a:t>次（文莱员工</a:t>
            </a:r>
            <a:r>
              <a:rPr lang="en-US" altLang="zh-CN" sz="2000" b="1" dirty="0">
                <a:solidFill>
                  <a:srgbClr val="FF0000"/>
                </a:solidFill>
                <a:latin typeface="等线" panose="02010600030101010101" pitchFamily="2" charset="-122"/>
              </a:rPr>
              <a:t>2</a:t>
            </a:r>
            <a:r>
              <a:rPr lang="zh-CN" altLang="en-US" sz="2000" b="1" dirty="0">
                <a:latin typeface="等线" panose="02010600030101010101" pitchFamily="2" charset="-122"/>
              </a:rPr>
              <a:t>人、中方员工</a:t>
            </a:r>
            <a:r>
              <a:rPr lang="en-US" altLang="zh-CN" sz="2000" b="1" dirty="0">
                <a:latin typeface="等线" panose="02010600030101010101" pitchFamily="2" charset="-122"/>
              </a:rPr>
              <a:t>10</a:t>
            </a:r>
            <a:r>
              <a:rPr lang="zh-CN" altLang="en-US" sz="2000" b="1" dirty="0">
                <a:latin typeface="等线" panose="02010600030101010101" pitchFamily="2" charset="-122"/>
              </a:rPr>
              <a:t>人），考核</a:t>
            </a:r>
            <a:r>
              <a:rPr lang="en-US" altLang="zh-CN" sz="2000" b="1" dirty="0">
                <a:latin typeface="等线" panose="02010600030101010101" pitchFamily="2" charset="-122"/>
              </a:rPr>
              <a:t>7</a:t>
            </a:r>
            <a:r>
              <a:rPr lang="zh-CN" altLang="en-US" sz="2000" b="1" dirty="0">
                <a:latin typeface="等线" panose="02010600030101010101" pitchFamily="2" charset="-122"/>
              </a:rPr>
              <a:t>次，文莱员工考核</a:t>
            </a:r>
            <a:r>
              <a:rPr lang="en-US" altLang="zh-CN" sz="2000" b="1" dirty="0">
                <a:solidFill>
                  <a:srgbClr val="FF0000"/>
                </a:solidFill>
                <a:latin typeface="等线" panose="02010600030101010101" pitchFamily="2" charset="-122"/>
              </a:rPr>
              <a:t>2</a:t>
            </a:r>
            <a:r>
              <a:rPr lang="zh-CN" altLang="en-US" sz="2000" b="1" dirty="0">
                <a:latin typeface="等线" panose="02010600030101010101" pitchFamily="2" charset="-122"/>
              </a:rPr>
              <a:t>人，中方员工考核</a:t>
            </a:r>
            <a:r>
              <a:rPr lang="en-US" altLang="zh-CN" sz="2000" b="1" dirty="0">
                <a:latin typeface="等线" panose="02010600030101010101" pitchFamily="2" charset="-122"/>
              </a:rPr>
              <a:t>5</a:t>
            </a:r>
            <a:r>
              <a:rPr lang="zh-CN" altLang="en-US" sz="2000" b="1" dirty="0">
                <a:latin typeface="等线" panose="02010600030101010101" pitchFamily="2" charset="-122"/>
              </a:rPr>
              <a:t>人。</a:t>
            </a:r>
            <a:endParaRPr lang="en-US" altLang="zh-CN" sz="2000" b="1" dirty="0">
              <a:latin typeface="等线" panose="02010600030101010101" pitchFamily="2" charset="-122"/>
            </a:endParaRPr>
          </a:p>
          <a:p>
            <a:pPr indent="457200">
              <a:lnSpc>
                <a:spcPct val="150000"/>
              </a:lnSpc>
            </a:pPr>
            <a:r>
              <a:rPr lang="en-US" altLang="zh-CN" sz="2000" b="1" dirty="0">
                <a:latin typeface="等线" panose="02010600030101010101" pitchFamily="2" charset="-122"/>
              </a:rPr>
              <a:t>7</a:t>
            </a:r>
            <a:r>
              <a:rPr lang="zh-CN" altLang="en-US" sz="2000" b="1" dirty="0">
                <a:latin typeface="等线" panose="02010600030101010101" pitchFamily="2" charset="-122"/>
              </a:rPr>
              <a:t>月工艺指标提问考核率超过一半，管理上将</a:t>
            </a:r>
            <a:r>
              <a:rPr lang="en-US" altLang="zh-CN" sz="2000" b="1" dirty="0">
                <a:latin typeface="等线" panose="02010600030101010101" pitchFamily="2" charset="-122"/>
              </a:rPr>
              <a:t>8</a:t>
            </a:r>
            <a:r>
              <a:rPr lang="zh-CN" altLang="en-US" sz="2000" b="1" dirty="0">
                <a:latin typeface="等线" panose="02010600030101010101" pitchFamily="2" charset="-122"/>
              </a:rPr>
              <a:t>月工艺指标提问作为重点，调整至日检中，引导班组加强工艺指标学习。</a:t>
            </a:r>
            <a:endParaRPr lang="zh-CN" altLang="en-US" sz="1400" dirty="0">
              <a:latin typeface="等线" panose="02010600030101010101" pitchFamily="2" charset="-122"/>
            </a:endParaRPr>
          </a:p>
        </p:txBody>
      </p:sp>
      <p:graphicFrame>
        <p:nvGraphicFramePr>
          <p:cNvPr id="16" name="图表 15">
            <a:extLst>
              <a:ext uri="{FF2B5EF4-FFF2-40B4-BE49-F238E27FC236}">
                <a16:creationId xmlns:a16="http://schemas.microsoft.com/office/drawing/2014/main" id="{8BF03478-DC70-4DAA-85DF-D89DBEB28D6E}"/>
              </a:ext>
            </a:extLst>
          </p:cNvPr>
          <p:cNvGraphicFramePr>
            <a:graphicFrameLocks/>
          </p:cNvGraphicFramePr>
          <p:nvPr>
            <p:extLst>
              <p:ext uri="{D42A27DB-BD31-4B8C-83A1-F6EECF244321}">
                <p14:modId xmlns:p14="http://schemas.microsoft.com/office/powerpoint/2010/main" val="4028905014"/>
              </p:ext>
            </p:extLst>
          </p:nvPr>
        </p:nvGraphicFramePr>
        <p:xfrm>
          <a:off x="6180996" y="2107414"/>
          <a:ext cx="5309964" cy="3795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00121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17470</TotalTime>
  <Words>1637</Words>
  <Application>Microsoft Office PowerPoint</Application>
  <PresentationFormat>宽屏</PresentationFormat>
  <Paragraphs>194</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等线 Light</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苗健</dc:creator>
  <cp:lastModifiedBy>Administrator</cp:lastModifiedBy>
  <cp:revision>42</cp:revision>
  <cp:lastPrinted>2020-05-04T06:33:58Z</cp:lastPrinted>
  <dcterms:created xsi:type="dcterms:W3CDTF">2020-01-02T09:02:09Z</dcterms:created>
  <dcterms:modified xsi:type="dcterms:W3CDTF">2020-11-16T02:28:23Z</dcterms:modified>
</cp:coreProperties>
</file>