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69" r:id="rId2"/>
    <p:sldId id="265" r:id="rId3"/>
    <p:sldId id="271" r:id="rId4"/>
    <p:sldId id="320" r:id="rId5"/>
    <p:sldId id="355" r:id="rId6"/>
    <p:sldId id="352" r:id="rId7"/>
    <p:sldId id="290" r:id="rId8"/>
    <p:sldId id="299" r:id="rId9"/>
    <p:sldId id="341" r:id="rId10"/>
    <p:sldId id="302" r:id="rId11"/>
    <p:sldId id="281" r:id="rId12"/>
    <p:sldId id="300" r:id="rId13"/>
    <p:sldId id="354" r:id="rId14"/>
    <p:sldId id="356" r:id="rId15"/>
    <p:sldId id="310" r:id="rId16"/>
    <p:sldId id="342" r:id="rId17"/>
    <p:sldId id="344" r:id="rId18"/>
    <p:sldId id="353" r:id="rId19"/>
    <p:sldId id="260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>
          <p15:clr>
            <a:srgbClr val="A4A3A4"/>
          </p15:clr>
        </p15:guide>
        <p15:guide id="2" pos="5484">
          <p15:clr>
            <a:srgbClr val="A4A3A4"/>
          </p15:clr>
        </p15:guide>
        <p15:guide id="3" pos="6697">
          <p15:clr>
            <a:srgbClr val="A4A3A4"/>
          </p15:clr>
        </p15:guide>
        <p15:guide id="4" pos="1426">
          <p15:clr>
            <a:srgbClr val="A4A3A4"/>
          </p15:clr>
        </p15:guide>
        <p15:guide id="5" pos="960">
          <p15:clr>
            <a:srgbClr val="A4A3A4"/>
          </p15:clr>
        </p15:guide>
        <p15:guide id="6" pos="5190">
          <p15:clr>
            <a:srgbClr val="A4A3A4"/>
          </p15:clr>
        </p15:guide>
        <p15:guide id="7" orient="horz" pos="1930">
          <p15:clr>
            <a:srgbClr val="A4A3A4"/>
          </p15:clr>
        </p15:guide>
        <p15:guide id="8" pos="3218">
          <p15:clr>
            <a:srgbClr val="A4A3A4"/>
          </p15:clr>
        </p15:guide>
        <p15:guide id="9" orient="horz" pos="2432">
          <p15:clr>
            <a:srgbClr val="A4A3A4"/>
          </p15:clr>
        </p15:guide>
        <p15:guide id="10" orient="horz" pos="159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830"/>
    <a:srgbClr val="FB912B"/>
    <a:srgbClr val="BC0000"/>
    <a:srgbClr val="EA77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40" autoAdjust="0"/>
    <p:restoredTop sz="94660"/>
  </p:normalViewPr>
  <p:slideViewPr>
    <p:cSldViewPr snapToGrid="0" showGuides="1">
      <p:cViewPr varScale="1">
        <p:scale>
          <a:sx n="57" d="100"/>
          <a:sy n="57" d="100"/>
        </p:scale>
        <p:origin x="87" y="168"/>
      </p:cViewPr>
      <p:guideLst>
        <p:guide pos="3839"/>
        <p:guide pos="5484"/>
        <p:guide pos="6697"/>
        <p:guide pos="1426"/>
        <p:guide pos="960"/>
        <p:guide pos="5190"/>
        <p:guide orient="horz" pos="1930"/>
        <p:guide pos="3218"/>
        <p:guide orient="horz" pos="2432"/>
        <p:guide orient="horz" pos="15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2&#12289;&#23433;&#20840;&#31649;&#29702;\7&#12289;&#26816;&#26597;&#38382;&#39064;\&#26085;&#21608;&#26376;&#26816;&#38382;&#39064;&#32479;&#35745;\&#21152;&#35010;&#27668;&#20998;&#23433;&#20840;&#19987;&#19994;&#26085;&#21608;&#26376;&#26816;&#38382;&#39064;&#27719;&#24635;&#65288;6&#26376;&#6528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10&#26376;&#32771;&#26680;.xlsm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10&#26376;&#32771;&#26680;.xlsm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10&#26376;&#32771;&#26680;.xlsm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661498708010305E-2"/>
          <c:y val="9.5958395245170899E-2"/>
          <c:w val="0.83997932816537502"/>
          <c:h val="0.80808320950965795"/>
        </c:manualLayout>
      </c:layout>
      <c:ofPieChart>
        <c:ofPieType val="pie"/>
        <c:varyColors val="1"/>
        <c:dLbls>
          <c:showLegendKey val="0"/>
          <c:showVal val="1"/>
          <c:showCatName val="1"/>
          <c:showSerName val="0"/>
          <c:showPercent val="1"/>
          <c:showBubbleSize val="0"/>
          <c:showLeaderLines val="0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654459694514477E-2"/>
          <c:y val="7.8240848997749163E-2"/>
          <c:w val="0.86721961138256931"/>
          <c:h val="0.74893452705723407"/>
        </c:manualLayout>
      </c:layout>
      <c:pieChart>
        <c:varyColors val="1"/>
        <c:ser>
          <c:idx val="0"/>
          <c:order val="0"/>
          <c:tx>
            <c:v>7月问题项</c:v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86F-42DC-9FE7-1A00E35A5C4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86F-42DC-9FE7-1A00E35A5C4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86F-42DC-9FE7-1A00E35A5C4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86F-42DC-9FE7-1A00E35A5C4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86F-42DC-9FE7-1A00E35A5C4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86F-42DC-9FE7-1A00E35A5C4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86F-42DC-9FE7-1A00E35A5C4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86F-42DC-9FE7-1A00E35A5C4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86F-42DC-9FE7-1A00E35A5C41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886F-42DC-9FE7-1A00E35A5C41}"/>
              </c:ext>
            </c:extLst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86F-42DC-9FE7-1A00E35A5C41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86F-42DC-9FE7-1A00E35A5C41}"/>
                </c:ext>
              </c:extLst>
            </c:dLbl>
            <c:dLbl>
              <c:idx val="8"/>
              <c:layout>
                <c:manualLayout>
                  <c:x val="3.0742204655248115E-2"/>
                  <c:y val="0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.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86F-42DC-9FE7-1A00E35A5C41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86F-42DC-9FE7-1A00E35A5C41}"/>
                </c:ext>
              </c:extLst>
            </c:dLbl>
            <c:spPr>
              <a:noFill/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eparator>.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馏出口</c:v>
                </c:pt>
                <c:pt idx="1">
                  <c:v>现场规格化</c:v>
                </c:pt>
                <c:pt idx="2">
                  <c:v>抽查提问</c:v>
                </c:pt>
                <c:pt idx="3">
                  <c:v>工艺管理</c:v>
                </c:pt>
                <c:pt idx="4">
                  <c:v>平稳率</c:v>
                </c:pt>
                <c:pt idx="5">
                  <c:v>巡检管理</c:v>
                </c:pt>
                <c:pt idx="6">
                  <c:v>交接班管理</c:v>
                </c:pt>
              </c:strCache>
            </c:strRef>
          </c:cat>
          <c:val>
            <c:numRef>
              <c:f>Sheet1!$I$2:$I$8</c:f>
              <c:numCache>
                <c:formatCode>General</c:formatCode>
                <c:ptCount val="7"/>
                <c:pt idx="0">
                  <c:v>11</c:v>
                </c:pt>
                <c:pt idx="1">
                  <c:v>2</c:v>
                </c:pt>
                <c:pt idx="2">
                  <c:v>4</c:v>
                </c:pt>
                <c:pt idx="3">
                  <c:v>7</c:v>
                </c:pt>
                <c:pt idx="4">
                  <c:v>29</c:v>
                </c:pt>
                <c:pt idx="5">
                  <c:v>2</c:v>
                </c:pt>
                <c:pt idx="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886F-42DC-9FE7-1A00E35A5C4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b="1" dirty="0">
                <a:solidFill>
                  <a:srgbClr val="282830"/>
                </a:solidFill>
              </a:rPr>
              <a:t>10</a:t>
            </a:r>
            <a:r>
              <a:rPr lang="zh-CN" altLang="en-US" b="1" dirty="0">
                <a:solidFill>
                  <a:srgbClr val="282830"/>
                </a:solidFill>
              </a:rPr>
              <a:t>月与</a:t>
            </a:r>
            <a:r>
              <a:rPr lang="en-US" altLang="zh-CN" b="1" dirty="0">
                <a:solidFill>
                  <a:srgbClr val="282830"/>
                </a:solidFill>
              </a:rPr>
              <a:t>9</a:t>
            </a:r>
            <a:r>
              <a:rPr lang="zh-CN" altLang="en-US" b="1" dirty="0">
                <a:solidFill>
                  <a:srgbClr val="282830"/>
                </a:solidFill>
              </a:rPr>
              <a:t>月考核对比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10月</c:v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Sheet1!$E$77:$N$77</c:f>
              <c:strCache>
                <c:ptCount val="10"/>
                <c:pt idx="0">
                  <c:v>馏出口</c:v>
                </c:pt>
                <c:pt idx="1">
                  <c:v>现场规格化</c:v>
                </c:pt>
                <c:pt idx="2">
                  <c:v>抽查提问</c:v>
                </c:pt>
                <c:pt idx="3">
                  <c:v>工艺管理</c:v>
                </c:pt>
                <c:pt idx="4">
                  <c:v>平稳率</c:v>
                </c:pt>
                <c:pt idx="5">
                  <c:v>巡检管理</c:v>
                </c:pt>
                <c:pt idx="6">
                  <c:v>交接班管理</c:v>
                </c:pt>
                <c:pt idx="7">
                  <c:v>取样器</c:v>
                </c:pt>
                <c:pt idx="8">
                  <c:v>MES</c:v>
                </c:pt>
                <c:pt idx="9">
                  <c:v>记录管理</c:v>
                </c:pt>
              </c:strCache>
            </c:strRef>
          </c:cat>
          <c:val>
            <c:numRef>
              <c:f>Sheet1!$E$78:$N$78</c:f>
              <c:numCache>
                <c:formatCode>General</c:formatCode>
                <c:ptCount val="10"/>
                <c:pt idx="0">
                  <c:v>11</c:v>
                </c:pt>
                <c:pt idx="1">
                  <c:v>2</c:v>
                </c:pt>
                <c:pt idx="2">
                  <c:v>4</c:v>
                </c:pt>
                <c:pt idx="3">
                  <c:v>7</c:v>
                </c:pt>
                <c:pt idx="4">
                  <c:v>29</c:v>
                </c:pt>
                <c:pt idx="5">
                  <c:v>2</c:v>
                </c:pt>
                <c:pt idx="6">
                  <c:v>7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40-4A29-8D09-AACAA79406F4}"/>
            </c:ext>
          </c:extLst>
        </c:ser>
        <c:ser>
          <c:idx val="1"/>
          <c:order val="1"/>
          <c:tx>
            <c:v>9月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Sheet1!$E$77:$N$77</c:f>
              <c:strCache>
                <c:ptCount val="10"/>
                <c:pt idx="0">
                  <c:v>馏出口</c:v>
                </c:pt>
                <c:pt idx="1">
                  <c:v>现场规格化</c:v>
                </c:pt>
                <c:pt idx="2">
                  <c:v>抽查提问</c:v>
                </c:pt>
                <c:pt idx="3">
                  <c:v>工艺管理</c:v>
                </c:pt>
                <c:pt idx="4">
                  <c:v>平稳率</c:v>
                </c:pt>
                <c:pt idx="5">
                  <c:v>巡检管理</c:v>
                </c:pt>
                <c:pt idx="6">
                  <c:v>交接班管理</c:v>
                </c:pt>
                <c:pt idx="7">
                  <c:v>取样器</c:v>
                </c:pt>
                <c:pt idx="8">
                  <c:v>MES</c:v>
                </c:pt>
                <c:pt idx="9">
                  <c:v>记录管理</c:v>
                </c:pt>
              </c:strCache>
            </c:strRef>
          </c:cat>
          <c:val>
            <c:numRef>
              <c:f>Sheet1!$E$79:$N$79</c:f>
              <c:numCache>
                <c:formatCode>General</c:formatCode>
                <c:ptCount val="10"/>
                <c:pt idx="0">
                  <c:v>5</c:v>
                </c:pt>
                <c:pt idx="1">
                  <c:v>1</c:v>
                </c:pt>
                <c:pt idx="2">
                  <c:v>10</c:v>
                </c:pt>
                <c:pt idx="3">
                  <c:v>4</c:v>
                </c:pt>
                <c:pt idx="4">
                  <c:v>35</c:v>
                </c:pt>
                <c:pt idx="5">
                  <c:v>6</c:v>
                </c:pt>
                <c:pt idx="6">
                  <c:v>5</c:v>
                </c:pt>
                <c:pt idx="7">
                  <c:v>3</c:v>
                </c:pt>
                <c:pt idx="8">
                  <c:v>2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40-4A29-8D09-AACAA79406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58615360"/>
        <c:axId val="1058614376"/>
      </c:barChart>
      <c:catAx>
        <c:axId val="1058615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058614376"/>
        <c:crosses val="autoZero"/>
        <c:auto val="1"/>
        <c:lblAlgn val="ctr"/>
        <c:lblOffset val="100"/>
        <c:noMultiLvlLbl val="0"/>
      </c:catAx>
      <c:valAx>
        <c:axId val="1058614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058615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977252843394577E-2"/>
          <c:y val="0.11792471925577479"/>
          <c:w val="0.93446719160104985"/>
          <c:h val="0.799801491780343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一班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馏出口</c:v>
                </c:pt>
                <c:pt idx="1">
                  <c:v>现场规格化</c:v>
                </c:pt>
                <c:pt idx="2">
                  <c:v>抽查提问</c:v>
                </c:pt>
                <c:pt idx="3">
                  <c:v>工艺管理</c:v>
                </c:pt>
                <c:pt idx="4">
                  <c:v>平稳率</c:v>
                </c:pt>
                <c:pt idx="5">
                  <c:v>巡检管理</c:v>
                </c:pt>
                <c:pt idx="6">
                  <c:v>交接班管理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  <c:pt idx="5">
                  <c:v>2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97-4521-AB75-B742C1B0F75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二班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馏出口</c:v>
                </c:pt>
                <c:pt idx="1">
                  <c:v>现场规格化</c:v>
                </c:pt>
                <c:pt idx="2">
                  <c:v>抽查提问</c:v>
                </c:pt>
                <c:pt idx="3">
                  <c:v>工艺管理</c:v>
                </c:pt>
                <c:pt idx="4">
                  <c:v>平稳率</c:v>
                </c:pt>
                <c:pt idx="5">
                  <c:v>巡检管理</c:v>
                </c:pt>
                <c:pt idx="6">
                  <c:v>交接班管理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3</c:v>
                </c:pt>
                <c:pt idx="1">
                  <c:v>1</c:v>
                </c:pt>
                <c:pt idx="3">
                  <c:v>1</c:v>
                </c:pt>
                <c:pt idx="4">
                  <c:v>13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97-4521-AB75-B742C1B0F75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三班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馏出口</c:v>
                </c:pt>
                <c:pt idx="1">
                  <c:v>现场规格化</c:v>
                </c:pt>
                <c:pt idx="2">
                  <c:v>抽查提问</c:v>
                </c:pt>
                <c:pt idx="3">
                  <c:v>工艺管理</c:v>
                </c:pt>
                <c:pt idx="4">
                  <c:v>平稳率</c:v>
                </c:pt>
                <c:pt idx="5">
                  <c:v>巡检管理</c:v>
                </c:pt>
                <c:pt idx="6">
                  <c:v>交接班管理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8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97-4521-AB75-B742C1B0F75D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四班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馏出口</c:v>
                </c:pt>
                <c:pt idx="1">
                  <c:v>现场规格化</c:v>
                </c:pt>
                <c:pt idx="2">
                  <c:v>抽查提问</c:v>
                </c:pt>
                <c:pt idx="3">
                  <c:v>工艺管理</c:v>
                </c:pt>
                <c:pt idx="4">
                  <c:v>平稳率</c:v>
                </c:pt>
                <c:pt idx="5">
                  <c:v>巡检管理</c:v>
                </c:pt>
                <c:pt idx="6">
                  <c:v>交接班管理</c:v>
                </c:pt>
              </c:strCache>
            </c:strRef>
          </c:cat>
          <c:val>
            <c:numRef>
              <c:f>Sheet1!$H$2:$H$8</c:f>
              <c:numCache>
                <c:formatCode>General</c:formatCode>
                <c:ptCount val="7"/>
                <c:pt idx="0">
                  <c:v>3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597-4521-AB75-B742C1B0F75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871605920"/>
        <c:axId val="871604280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zh-CN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Sheet1!$A$2:$A$8</c15:sqref>
                        </c15:formulaRef>
                      </c:ext>
                    </c:extLst>
                    <c:strCache>
                      <c:ptCount val="7"/>
                      <c:pt idx="0">
                        <c:v>馏出口</c:v>
                      </c:pt>
                      <c:pt idx="1">
                        <c:v>现场规格化</c:v>
                      </c:pt>
                      <c:pt idx="2">
                        <c:v>抽查提问</c:v>
                      </c:pt>
                      <c:pt idx="3">
                        <c:v>工艺管理</c:v>
                      </c:pt>
                      <c:pt idx="4">
                        <c:v>平稳率</c:v>
                      </c:pt>
                      <c:pt idx="5">
                        <c:v>巡检管理</c:v>
                      </c:pt>
                      <c:pt idx="6">
                        <c:v>交接班管理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Sheet1!$C$2:$C$8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F597-4521-AB75-B742C1B0F75D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zh-CN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Sheet1!$A$2:$A$8</c15:sqref>
                        </c15:formulaRef>
                      </c:ext>
                    </c:extLst>
                    <c:strCache>
                      <c:ptCount val="7"/>
                      <c:pt idx="0">
                        <c:v>馏出口</c:v>
                      </c:pt>
                      <c:pt idx="1">
                        <c:v>现场规格化</c:v>
                      </c:pt>
                      <c:pt idx="2">
                        <c:v>抽查提问</c:v>
                      </c:pt>
                      <c:pt idx="3">
                        <c:v>工艺管理</c:v>
                      </c:pt>
                      <c:pt idx="4">
                        <c:v>平稳率</c:v>
                      </c:pt>
                      <c:pt idx="5">
                        <c:v>巡检管理</c:v>
                      </c:pt>
                      <c:pt idx="6">
                        <c:v>交接班管理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Sheet1!$E$2:$E$8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F597-4521-AB75-B742C1B0F75D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Sheet1!$G$1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zh-CN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Sheet1!$A$2:$A$8</c15:sqref>
                        </c15:formulaRef>
                      </c:ext>
                    </c:extLst>
                    <c:strCache>
                      <c:ptCount val="7"/>
                      <c:pt idx="0">
                        <c:v>馏出口</c:v>
                      </c:pt>
                      <c:pt idx="1">
                        <c:v>现场规格化</c:v>
                      </c:pt>
                      <c:pt idx="2">
                        <c:v>抽查提问</c:v>
                      </c:pt>
                      <c:pt idx="3">
                        <c:v>工艺管理</c:v>
                      </c:pt>
                      <c:pt idx="4">
                        <c:v>平稳率</c:v>
                      </c:pt>
                      <c:pt idx="5">
                        <c:v>巡检管理</c:v>
                      </c:pt>
                      <c:pt idx="6">
                        <c:v>交接班管理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Sheet1!$G$2:$G$8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F597-4521-AB75-B742C1B0F75D}"/>
                  </c:ext>
                </c:extLst>
              </c15:ser>
            </c15:filteredBarSeries>
          </c:ext>
        </c:extLst>
      </c:barChart>
      <c:catAx>
        <c:axId val="871605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71604280"/>
        <c:crosses val="autoZero"/>
        <c:auto val="1"/>
        <c:lblAlgn val="ctr"/>
        <c:lblOffset val="100"/>
        <c:noMultiLvlLbl val="0"/>
      </c:catAx>
      <c:valAx>
        <c:axId val="8716042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71605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8340637278597728"/>
          <c:y val="1.58192076320826E-2"/>
          <c:w val="0.37081166246280584"/>
          <c:h val="0.115678267211329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B1860A-4F5F-4E26-A0C3-7793D9FE31F2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87EE85F5-C5A9-4B91-9BAB-E0011122AEA7}">
      <dgm:prSet phldrT="[文本]"/>
      <dgm:spPr/>
      <dgm:t>
        <a:bodyPr/>
        <a:lstStyle/>
        <a:p>
          <a:r>
            <a:rPr lang="zh-CN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rPr>
            <a:t>总体情况说明</a:t>
          </a:r>
          <a:endParaRPr lang="zh-CN" altLang="en-US" dirty="0"/>
        </a:p>
      </dgm:t>
    </dgm:pt>
    <dgm:pt modelId="{D3E21805-86CD-42A5-AA1F-7BA4601D53FC}" type="parTrans" cxnId="{70FA11E6-EB57-4FC9-8DD1-AE3E7050D4D1}">
      <dgm:prSet/>
      <dgm:spPr/>
      <dgm:t>
        <a:bodyPr/>
        <a:lstStyle/>
        <a:p>
          <a:endParaRPr lang="zh-CN" altLang="en-US"/>
        </a:p>
      </dgm:t>
    </dgm:pt>
    <dgm:pt modelId="{E11A1E78-2A8D-430C-A290-6FC8F542B8C5}" type="sibTrans" cxnId="{70FA11E6-EB57-4FC9-8DD1-AE3E7050D4D1}">
      <dgm:prSet/>
      <dgm:spPr/>
      <dgm:t>
        <a:bodyPr/>
        <a:lstStyle/>
        <a:p>
          <a:endParaRPr lang="zh-CN" altLang="en-US"/>
        </a:p>
      </dgm:t>
    </dgm:pt>
    <dgm:pt modelId="{2443088F-B22B-4B87-B89A-57C340C72351}">
      <dgm:prSet phldrT="[文本]"/>
      <dgm:spPr/>
      <dgm:t>
        <a:bodyPr/>
        <a:lstStyle/>
        <a:p>
          <a:r>
            <a:rPr lang="zh-CN" altLang="en-US" dirty="0">
              <a:latin typeface="+mj-ea"/>
              <a:ea typeface="+mj-ea"/>
            </a:rPr>
            <a:t>问题分类</a:t>
          </a:r>
        </a:p>
      </dgm:t>
    </dgm:pt>
    <dgm:pt modelId="{68386890-24F7-43D1-A36F-748063047D60}" type="parTrans" cxnId="{33164384-3DD7-49DB-A509-05FD87EC38F8}">
      <dgm:prSet/>
      <dgm:spPr/>
      <dgm:t>
        <a:bodyPr/>
        <a:lstStyle/>
        <a:p>
          <a:endParaRPr lang="zh-CN" altLang="en-US"/>
        </a:p>
      </dgm:t>
    </dgm:pt>
    <dgm:pt modelId="{35B1B7EB-1525-4728-AB6E-1E8E1358879E}" type="sibTrans" cxnId="{33164384-3DD7-49DB-A509-05FD87EC38F8}">
      <dgm:prSet/>
      <dgm:spPr/>
      <dgm:t>
        <a:bodyPr/>
        <a:lstStyle/>
        <a:p>
          <a:endParaRPr lang="zh-CN" altLang="en-US"/>
        </a:p>
      </dgm:t>
    </dgm:pt>
    <dgm:pt modelId="{AA1FDF15-6B73-46D5-ABC4-989347B29161}">
      <dgm:prSet phldrT="[文本]"/>
      <dgm:spPr/>
      <dgm:t>
        <a:bodyPr/>
        <a:lstStyle/>
        <a:p>
          <a:r>
            <a:rPr lang="zh-CN" altLang="en-US" dirty="0">
              <a:latin typeface="+mj-ea"/>
              <a:ea typeface="+mj-ea"/>
            </a:rPr>
            <a:t>原因分析</a:t>
          </a:r>
        </a:p>
      </dgm:t>
    </dgm:pt>
    <dgm:pt modelId="{34E746A1-21B9-4535-BD9B-F56556C36BF3}" type="parTrans" cxnId="{727773EA-EF59-4F0B-8C88-4977B4E06126}">
      <dgm:prSet/>
      <dgm:spPr/>
      <dgm:t>
        <a:bodyPr/>
        <a:lstStyle/>
        <a:p>
          <a:endParaRPr lang="zh-CN" altLang="en-US"/>
        </a:p>
      </dgm:t>
    </dgm:pt>
    <dgm:pt modelId="{01C866C7-ABCA-4209-99C1-66F4E2400728}" type="sibTrans" cxnId="{727773EA-EF59-4F0B-8C88-4977B4E06126}">
      <dgm:prSet/>
      <dgm:spPr/>
      <dgm:t>
        <a:bodyPr/>
        <a:lstStyle/>
        <a:p>
          <a:endParaRPr lang="zh-CN" altLang="en-US"/>
        </a:p>
      </dgm:t>
    </dgm:pt>
    <dgm:pt modelId="{DAB0536D-BCA6-4FF5-A591-36CB3929947E}">
      <dgm:prSet phldrT="[文本]"/>
      <dgm:spPr/>
      <dgm:t>
        <a:bodyPr/>
        <a:lstStyle/>
        <a:p>
          <a:r>
            <a:rPr lang="zh-CN" altLang="en-US" dirty="0">
              <a:latin typeface="+mj-ea"/>
              <a:ea typeface="+mj-ea"/>
            </a:rPr>
            <a:t>管控措施</a:t>
          </a:r>
        </a:p>
      </dgm:t>
    </dgm:pt>
    <dgm:pt modelId="{995127EA-27DE-4F42-8B8D-C77A17CC14ED}" type="parTrans" cxnId="{483CA753-CF9B-4D9F-82F2-DD6467756A85}">
      <dgm:prSet/>
      <dgm:spPr/>
      <dgm:t>
        <a:bodyPr/>
        <a:lstStyle/>
        <a:p>
          <a:endParaRPr lang="zh-CN" altLang="en-US"/>
        </a:p>
      </dgm:t>
    </dgm:pt>
    <dgm:pt modelId="{2A7B8486-D498-4A9E-98D0-29A37BD06F13}" type="sibTrans" cxnId="{483CA753-CF9B-4D9F-82F2-DD6467756A85}">
      <dgm:prSet/>
      <dgm:spPr/>
      <dgm:t>
        <a:bodyPr/>
        <a:lstStyle/>
        <a:p>
          <a:endParaRPr lang="zh-CN" altLang="en-US"/>
        </a:p>
      </dgm:t>
    </dgm:pt>
    <dgm:pt modelId="{44B60FA8-AE56-42F5-87D9-45BF46B58491}" type="pres">
      <dgm:prSet presAssocID="{C7B1860A-4F5F-4E26-A0C3-7793D9FE31F2}" presName="linear" presStyleCnt="0">
        <dgm:presLayoutVars>
          <dgm:dir/>
          <dgm:animLvl val="lvl"/>
          <dgm:resizeHandles val="exact"/>
        </dgm:presLayoutVars>
      </dgm:prSet>
      <dgm:spPr/>
    </dgm:pt>
    <dgm:pt modelId="{2ED1465F-5F1D-4A0C-A5DF-D56654334061}" type="pres">
      <dgm:prSet presAssocID="{87EE85F5-C5A9-4B91-9BAB-E0011122AEA7}" presName="parentLin" presStyleCnt="0"/>
      <dgm:spPr/>
    </dgm:pt>
    <dgm:pt modelId="{B0FAE05D-E206-46FA-B3AF-054748AD83B1}" type="pres">
      <dgm:prSet presAssocID="{87EE85F5-C5A9-4B91-9BAB-E0011122AEA7}" presName="parentLeftMargin" presStyleLbl="node1" presStyleIdx="0" presStyleCnt="4"/>
      <dgm:spPr/>
    </dgm:pt>
    <dgm:pt modelId="{2F0F03C7-30E2-4666-9B34-3B126F39D844}" type="pres">
      <dgm:prSet presAssocID="{87EE85F5-C5A9-4B91-9BAB-E0011122AEA7}" presName="parentText" presStyleLbl="node1" presStyleIdx="0" presStyleCnt="4" custLinFactNeighborX="-193" custLinFactNeighborY="-1892">
        <dgm:presLayoutVars>
          <dgm:chMax val="0"/>
          <dgm:bulletEnabled val="1"/>
        </dgm:presLayoutVars>
      </dgm:prSet>
      <dgm:spPr/>
    </dgm:pt>
    <dgm:pt modelId="{3C324186-A5CA-4B99-962A-47540D540B84}" type="pres">
      <dgm:prSet presAssocID="{87EE85F5-C5A9-4B91-9BAB-E0011122AEA7}" presName="negativeSpace" presStyleCnt="0"/>
      <dgm:spPr/>
    </dgm:pt>
    <dgm:pt modelId="{5EB13DEF-350E-4FBB-AC0D-530463030E03}" type="pres">
      <dgm:prSet presAssocID="{87EE85F5-C5A9-4B91-9BAB-E0011122AEA7}" presName="childText" presStyleLbl="conFgAcc1" presStyleIdx="0" presStyleCnt="4" custLinFactY="-11938" custLinFactNeighborX="-3297" custLinFactNeighborY="-100000">
        <dgm:presLayoutVars>
          <dgm:bulletEnabled val="1"/>
        </dgm:presLayoutVars>
      </dgm:prSet>
      <dgm:spPr/>
    </dgm:pt>
    <dgm:pt modelId="{E841427A-456C-48D4-9292-8EEAE9B9A7B3}" type="pres">
      <dgm:prSet presAssocID="{E11A1E78-2A8D-430C-A290-6FC8F542B8C5}" presName="spaceBetweenRectangles" presStyleCnt="0"/>
      <dgm:spPr/>
    </dgm:pt>
    <dgm:pt modelId="{A5568DD7-D3A1-47AE-87CF-9AC997354525}" type="pres">
      <dgm:prSet presAssocID="{2443088F-B22B-4B87-B89A-57C340C72351}" presName="parentLin" presStyleCnt="0"/>
      <dgm:spPr/>
    </dgm:pt>
    <dgm:pt modelId="{BA5DD560-848B-46DA-8E44-764EDF867FA9}" type="pres">
      <dgm:prSet presAssocID="{2443088F-B22B-4B87-B89A-57C340C72351}" presName="parentLeftMargin" presStyleLbl="node1" presStyleIdx="0" presStyleCnt="4"/>
      <dgm:spPr/>
    </dgm:pt>
    <dgm:pt modelId="{7785FB8C-B1D9-45F7-B49B-831AC8DD2217}" type="pres">
      <dgm:prSet presAssocID="{2443088F-B22B-4B87-B89A-57C340C7235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89D46C2-3CCC-4BE2-A589-C96E2BBD03D5}" type="pres">
      <dgm:prSet presAssocID="{2443088F-B22B-4B87-B89A-57C340C72351}" presName="negativeSpace" presStyleCnt="0"/>
      <dgm:spPr/>
    </dgm:pt>
    <dgm:pt modelId="{EC05D0E7-8405-44BC-99E0-1DBA2A96DF5D}" type="pres">
      <dgm:prSet presAssocID="{2443088F-B22B-4B87-B89A-57C340C72351}" presName="childText" presStyleLbl="conFgAcc1" presStyleIdx="1" presStyleCnt="4">
        <dgm:presLayoutVars>
          <dgm:bulletEnabled val="1"/>
        </dgm:presLayoutVars>
      </dgm:prSet>
      <dgm:spPr/>
    </dgm:pt>
    <dgm:pt modelId="{D9345A50-5056-4BFE-860B-BC84B55B2D60}" type="pres">
      <dgm:prSet presAssocID="{35B1B7EB-1525-4728-AB6E-1E8E1358879E}" presName="spaceBetweenRectangles" presStyleCnt="0"/>
      <dgm:spPr/>
    </dgm:pt>
    <dgm:pt modelId="{BEC1BB09-E7C9-4047-B6CD-6613916A1437}" type="pres">
      <dgm:prSet presAssocID="{AA1FDF15-6B73-46D5-ABC4-989347B29161}" presName="parentLin" presStyleCnt="0"/>
      <dgm:spPr/>
    </dgm:pt>
    <dgm:pt modelId="{6F817EA5-7566-4AB4-8268-C37C12B0631E}" type="pres">
      <dgm:prSet presAssocID="{AA1FDF15-6B73-46D5-ABC4-989347B29161}" presName="parentLeftMargin" presStyleLbl="node1" presStyleIdx="1" presStyleCnt="4"/>
      <dgm:spPr/>
    </dgm:pt>
    <dgm:pt modelId="{35318F98-F594-41F7-AB36-CFF8689B3A56}" type="pres">
      <dgm:prSet presAssocID="{AA1FDF15-6B73-46D5-ABC4-989347B2916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3BDD4C6-DB9C-47ED-B88E-19348EC6ADCF}" type="pres">
      <dgm:prSet presAssocID="{AA1FDF15-6B73-46D5-ABC4-989347B29161}" presName="negativeSpace" presStyleCnt="0"/>
      <dgm:spPr/>
    </dgm:pt>
    <dgm:pt modelId="{EA438846-D2C9-471D-B361-78A5A585B391}" type="pres">
      <dgm:prSet presAssocID="{AA1FDF15-6B73-46D5-ABC4-989347B29161}" presName="childText" presStyleLbl="conFgAcc1" presStyleIdx="2" presStyleCnt="4">
        <dgm:presLayoutVars>
          <dgm:bulletEnabled val="1"/>
        </dgm:presLayoutVars>
      </dgm:prSet>
      <dgm:spPr/>
    </dgm:pt>
    <dgm:pt modelId="{F363DADA-30A8-46ED-8C9F-3C17533D8339}" type="pres">
      <dgm:prSet presAssocID="{01C866C7-ABCA-4209-99C1-66F4E2400728}" presName="spaceBetweenRectangles" presStyleCnt="0"/>
      <dgm:spPr/>
    </dgm:pt>
    <dgm:pt modelId="{6E5A4C40-0E9B-442B-A617-54E55EE839F6}" type="pres">
      <dgm:prSet presAssocID="{DAB0536D-BCA6-4FF5-A591-36CB3929947E}" presName="parentLin" presStyleCnt="0"/>
      <dgm:spPr/>
    </dgm:pt>
    <dgm:pt modelId="{491189EA-BE79-4A5F-A655-3363CA34A37B}" type="pres">
      <dgm:prSet presAssocID="{DAB0536D-BCA6-4FF5-A591-36CB3929947E}" presName="parentLeftMargin" presStyleLbl="node1" presStyleIdx="2" presStyleCnt="4"/>
      <dgm:spPr/>
    </dgm:pt>
    <dgm:pt modelId="{A415E80B-1863-4741-8A26-D22A68469FF8}" type="pres">
      <dgm:prSet presAssocID="{DAB0536D-BCA6-4FF5-A591-36CB3929947E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4CFC8F21-4DCF-427E-976D-5A5659999D12}" type="pres">
      <dgm:prSet presAssocID="{DAB0536D-BCA6-4FF5-A591-36CB3929947E}" presName="negativeSpace" presStyleCnt="0"/>
      <dgm:spPr/>
    </dgm:pt>
    <dgm:pt modelId="{B2CCBB56-4FFA-4A52-940D-CDDE5B53BCF9}" type="pres">
      <dgm:prSet presAssocID="{DAB0536D-BCA6-4FF5-A591-36CB3929947E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CEA0605-2C1A-48A5-B41B-1E7A7CA5F5F9}" type="presOf" srcId="{87EE85F5-C5A9-4B91-9BAB-E0011122AEA7}" destId="{B0FAE05D-E206-46FA-B3AF-054748AD83B1}" srcOrd="0" destOrd="0" presId="urn:microsoft.com/office/officeart/2005/8/layout/list1"/>
    <dgm:cxn modelId="{AC7E6B5C-C3B6-4D00-ABD0-04A07E217114}" type="presOf" srcId="{C7B1860A-4F5F-4E26-A0C3-7793D9FE31F2}" destId="{44B60FA8-AE56-42F5-87D9-45BF46B58491}" srcOrd="0" destOrd="0" presId="urn:microsoft.com/office/officeart/2005/8/layout/list1"/>
    <dgm:cxn modelId="{FE9E6C65-1884-413C-A2D1-A5ACF4B84C0C}" type="presOf" srcId="{DAB0536D-BCA6-4FF5-A591-36CB3929947E}" destId="{491189EA-BE79-4A5F-A655-3363CA34A37B}" srcOrd="0" destOrd="0" presId="urn:microsoft.com/office/officeart/2005/8/layout/list1"/>
    <dgm:cxn modelId="{705D5346-4BE9-429E-8590-6E8E3E312A8A}" type="presOf" srcId="{DAB0536D-BCA6-4FF5-A591-36CB3929947E}" destId="{A415E80B-1863-4741-8A26-D22A68469FF8}" srcOrd="1" destOrd="0" presId="urn:microsoft.com/office/officeart/2005/8/layout/list1"/>
    <dgm:cxn modelId="{A50A1C73-C53F-4EC6-A624-09DCFC23F9E0}" type="presOf" srcId="{2443088F-B22B-4B87-B89A-57C340C72351}" destId="{BA5DD560-848B-46DA-8E44-764EDF867FA9}" srcOrd="0" destOrd="0" presId="urn:microsoft.com/office/officeart/2005/8/layout/list1"/>
    <dgm:cxn modelId="{483CA753-CF9B-4D9F-82F2-DD6467756A85}" srcId="{C7B1860A-4F5F-4E26-A0C3-7793D9FE31F2}" destId="{DAB0536D-BCA6-4FF5-A591-36CB3929947E}" srcOrd="3" destOrd="0" parTransId="{995127EA-27DE-4F42-8B8D-C77A17CC14ED}" sibTransId="{2A7B8486-D498-4A9E-98D0-29A37BD06F13}"/>
    <dgm:cxn modelId="{6C380F7E-75B7-4488-92B9-7CAFB50514B2}" type="presOf" srcId="{87EE85F5-C5A9-4B91-9BAB-E0011122AEA7}" destId="{2F0F03C7-30E2-4666-9B34-3B126F39D844}" srcOrd="1" destOrd="0" presId="urn:microsoft.com/office/officeart/2005/8/layout/list1"/>
    <dgm:cxn modelId="{33164384-3DD7-49DB-A509-05FD87EC38F8}" srcId="{C7B1860A-4F5F-4E26-A0C3-7793D9FE31F2}" destId="{2443088F-B22B-4B87-B89A-57C340C72351}" srcOrd="1" destOrd="0" parTransId="{68386890-24F7-43D1-A36F-748063047D60}" sibTransId="{35B1B7EB-1525-4728-AB6E-1E8E1358879E}"/>
    <dgm:cxn modelId="{20EE0D9C-9B11-4964-93DD-658B1470B517}" type="presOf" srcId="{2443088F-B22B-4B87-B89A-57C340C72351}" destId="{7785FB8C-B1D9-45F7-B49B-831AC8DD2217}" srcOrd="1" destOrd="0" presId="urn:microsoft.com/office/officeart/2005/8/layout/list1"/>
    <dgm:cxn modelId="{253C2FE2-4CCF-41DF-B148-C6B86C04BB67}" type="presOf" srcId="{AA1FDF15-6B73-46D5-ABC4-989347B29161}" destId="{35318F98-F594-41F7-AB36-CFF8689B3A56}" srcOrd="1" destOrd="0" presId="urn:microsoft.com/office/officeart/2005/8/layout/list1"/>
    <dgm:cxn modelId="{859139E4-1B47-42FD-B308-DDB3B3BBB116}" type="presOf" srcId="{AA1FDF15-6B73-46D5-ABC4-989347B29161}" destId="{6F817EA5-7566-4AB4-8268-C37C12B0631E}" srcOrd="0" destOrd="0" presId="urn:microsoft.com/office/officeart/2005/8/layout/list1"/>
    <dgm:cxn modelId="{70FA11E6-EB57-4FC9-8DD1-AE3E7050D4D1}" srcId="{C7B1860A-4F5F-4E26-A0C3-7793D9FE31F2}" destId="{87EE85F5-C5A9-4B91-9BAB-E0011122AEA7}" srcOrd="0" destOrd="0" parTransId="{D3E21805-86CD-42A5-AA1F-7BA4601D53FC}" sibTransId="{E11A1E78-2A8D-430C-A290-6FC8F542B8C5}"/>
    <dgm:cxn modelId="{727773EA-EF59-4F0B-8C88-4977B4E06126}" srcId="{C7B1860A-4F5F-4E26-A0C3-7793D9FE31F2}" destId="{AA1FDF15-6B73-46D5-ABC4-989347B29161}" srcOrd="2" destOrd="0" parTransId="{34E746A1-21B9-4535-BD9B-F56556C36BF3}" sibTransId="{01C866C7-ABCA-4209-99C1-66F4E2400728}"/>
    <dgm:cxn modelId="{E3CB1404-AE86-4A53-9658-C0DA0C5CF9DD}" type="presParOf" srcId="{44B60FA8-AE56-42F5-87D9-45BF46B58491}" destId="{2ED1465F-5F1D-4A0C-A5DF-D56654334061}" srcOrd="0" destOrd="0" presId="urn:microsoft.com/office/officeart/2005/8/layout/list1"/>
    <dgm:cxn modelId="{32B49A91-A6C5-40F4-A746-AA1C743E9CCE}" type="presParOf" srcId="{2ED1465F-5F1D-4A0C-A5DF-D56654334061}" destId="{B0FAE05D-E206-46FA-B3AF-054748AD83B1}" srcOrd="0" destOrd="0" presId="urn:microsoft.com/office/officeart/2005/8/layout/list1"/>
    <dgm:cxn modelId="{7B3D2AE6-8439-4A3F-8C8F-232CFDBA7B9C}" type="presParOf" srcId="{2ED1465F-5F1D-4A0C-A5DF-D56654334061}" destId="{2F0F03C7-30E2-4666-9B34-3B126F39D844}" srcOrd="1" destOrd="0" presId="urn:microsoft.com/office/officeart/2005/8/layout/list1"/>
    <dgm:cxn modelId="{2A3764F7-6A41-4D41-ADD6-71BA13BB2757}" type="presParOf" srcId="{44B60FA8-AE56-42F5-87D9-45BF46B58491}" destId="{3C324186-A5CA-4B99-962A-47540D540B84}" srcOrd="1" destOrd="0" presId="urn:microsoft.com/office/officeart/2005/8/layout/list1"/>
    <dgm:cxn modelId="{DDD94B91-D196-40BA-8AAC-A9F3ED0401AB}" type="presParOf" srcId="{44B60FA8-AE56-42F5-87D9-45BF46B58491}" destId="{5EB13DEF-350E-4FBB-AC0D-530463030E03}" srcOrd="2" destOrd="0" presId="urn:microsoft.com/office/officeart/2005/8/layout/list1"/>
    <dgm:cxn modelId="{747863AE-8941-4D35-8A5A-21F7CB74D779}" type="presParOf" srcId="{44B60FA8-AE56-42F5-87D9-45BF46B58491}" destId="{E841427A-456C-48D4-9292-8EEAE9B9A7B3}" srcOrd="3" destOrd="0" presId="urn:microsoft.com/office/officeart/2005/8/layout/list1"/>
    <dgm:cxn modelId="{A4AA1132-F749-4841-B769-33DAF98B3393}" type="presParOf" srcId="{44B60FA8-AE56-42F5-87D9-45BF46B58491}" destId="{A5568DD7-D3A1-47AE-87CF-9AC997354525}" srcOrd="4" destOrd="0" presId="urn:microsoft.com/office/officeart/2005/8/layout/list1"/>
    <dgm:cxn modelId="{F760F77D-CE78-4FC1-A5B2-C86E3E091689}" type="presParOf" srcId="{A5568DD7-D3A1-47AE-87CF-9AC997354525}" destId="{BA5DD560-848B-46DA-8E44-764EDF867FA9}" srcOrd="0" destOrd="0" presId="urn:microsoft.com/office/officeart/2005/8/layout/list1"/>
    <dgm:cxn modelId="{95FDE7D8-B902-49F3-BB82-5AFB9CF64E54}" type="presParOf" srcId="{A5568DD7-D3A1-47AE-87CF-9AC997354525}" destId="{7785FB8C-B1D9-45F7-B49B-831AC8DD2217}" srcOrd="1" destOrd="0" presId="urn:microsoft.com/office/officeart/2005/8/layout/list1"/>
    <dgm:cxn modelId="{A338B207-71BC-440B-8555-28E03768ECA1}" type="presParOf" srcId="{44B60FA8-AE56-42F5-87D9-45BF46B58491}" destId="{589D46C2-3CCC-4BE2-A589-C96E2BBD03D5}" srcOrd="5" destOrd="0" presId="urn:microsoft.com/office/officeart/2005/8/layout/list1"/>
    <dgm:cxn modelId="{2E14A185-CD2D-4BD6-8AE4-05FACB387DD7}" type="presParOf" srcId="{44B60FA8-AE56-42F5-87D9-45BF46B58491}" destId="{EC05D0E7-8405-44BC-99E0-1DBA2A96DF5D}" srcOrd="6" destOrd="0" presId="urn:microsoft.com/office/officeart/2005/8/layout/list1"/>
    <dgm:cxn modelId="{CB97ABEE-795E-462A-ADBD-5453EF92EA91}" type="presParOf" srcId="{44B60FA8-AE56-42F5-87D9-45BF46B58491}" destId="{D9345A50-5056-4BFE-860B-BC84B55B2D60}" srcOrd="7" destOrd="0" presId="urn:microsoft.com/office/officeart/2005/8/layout/list1"/>
    <dgm:cxn modelId="{F024A7D3-8005-4065-A236-E5E58787643C}" type="presParOf" srcId="{44B60FA8-AE56-42F5-87D9-45BF46B58491}" destId="{BEC1BB09-E7C9-4047-B6CD-6613916A1437}" srcOrd="8" destOrd="0" presId="urn:microsoft.com/office/officeart/2005/8/layout/list1"/>
    <dgm:cxn modelId="{61335231-248A-494C-B508-86AD8A73AC8D}" type="presParOf" srcId="{BEC1BB09-E7C9-4047-B6CD-6613916A1437}" destId="{6F817EA5-7566-4AB4-8268-C37C12B0631E}" srcOrd="0" destOrd="0" presId="urn:microsoft.com/office/officeart/2005/8/layout/list1"/>
    <dgm:cxn modelId="{CE1E6345-8F31-485D-816B-DC1BF43CAE57}" type="presParOf" srcId="{BEC1BB09-E7C9-4047-B6CD-6613916A1437}" destId="{35318F98-F594-41F7-AB36-CFF8689B3A56}" srcOrd="1" destOrd="0" presId="urn:microsoft.com/office/officeart/2005/8/layout/list1"/>
    <dgm:cxn modelId="{9A6CB92F-7719-4A47-93BE-4FD851E04ADC}" type="presParOf" srcId="{44B60FA8-AE56-42F5-87D9-45BF46B58491}" destId="{73BDD4C6-DB9C-47ED-B88E-19348EC6ADCF}" srcOrd="9" destOrd="0" presId="urn:microsoft.com/office/officeart/2005/8/layout/list1"/>
    <dgm:cxn modelId="{181E4C87-53C4-4427-A01D-B494FC59B542}" type="presParOf" srcId="{44B60FA8-AE56-42F5-87D9-45BF46B58491}" destId="{EA438846-D2C9-471D-B361-78A5A585B391}" srcOrd="10" destOrd="0" presId="urn:microsoft.com/office/officeart/2005/8/layout/list1"/>
    <dgm:cxn modelId="{EB394052-B3E2-49E1-BDF2-0E0D43C0784A}" type="presParOf" srcId="{44B60FA8-AE56-42F5-87D9-45BF46B58491}" destId="{F363DADA-30A8-46ED-8C9F-3C17533D8339}" srcOrd="11" destOrd="0" presId="urn:microsoft.com/office/officeart/2005/8/layout/list1"/>
    <dgm:cxn modelId="{DA4A91D2-C0A4-4281-A671-E8AE10C531C5}" type="presParOf" srcId="{44B60FA8-AE56-42F5-87D9-45BF46B58491}" destId="{6E5A4C40-0E9B-442B-A617-54E55EE839F6}" srcOrd="12" destOrd="0" presId="urn:microsoft.com/office/officeart/2005/8/layout/list1"/>
    <dgm:cxn modelId="{276A9ADA-1AA6-4E7B-8AAA-86AAA87F2197}" type="presParOf" srcId="{6E5A4C40-0E9B-442B-A617-54E55EE839F6}" destId="{491189EA-BE79-4A5F-A655-3363CA34A37B}" srcOrd="0" destOrd="0" presId="urn:microsoft.com/office/officeart/2005/8/layout/list1"/>
    <dgm:cxn modelId="{8B586F0F-F52B-4907-BF82-5ED884A30C9A}" type="presParOf" srcId="{6E5A4C40-0E9B-442B-A617-54E55EE839F6}" destId="{A415E80B-1863-4741-8A26-D22A68469FF8}" srcOrd="1" destOrd="0" presId="urn:microsoft.com/office/officeart/2005/8/layout/list1"/>
    <dgm:cxn modelId="{429C5F4D-0FA5-4FBC-B554-4919799BD2FD}" type="presParOf" srcId="{44B60FA8-AE56-42F5-87D9-45BF46B58491}" destId="{4CFC8F21-4DCF-427E-976D-5A5659999D12}" srcOrd="13" destOrd="0" presId="urn:microsoft.com/office/officeart/2005/8/layout/list1"/>
    <dgm:cxn modelId="{170C0F87-4D87-4626-A7F0-83B34D0A2DED}" type="presParOf" srcId="{44B60FA8-AE56-42F5-87D9-45BF46B58491}" destId="{B2CCBB56-4FFA-4A52-940D-CDDE5B53BCF9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B13DEF-350E-4FBB-AC0D-530463030E03}">
      <dsp:nvSpPr>
        <dsp:cNvPr id="0" name=""/>
        <dsp:cNvSpPr/>
      </dsp:nvSpPr>
      <dsp:spPr>
        <a:xfrm>
          <a:off x="0" y="259282"/>
          <a:ext cx="81280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F0F03C7-30E2-4666-9B34-3B126F39D844}">
      <dsp:nvSpPr>
        <dsp:cNvPr id="0" name=""/>
        <dsp:cNvSpPr/>
      </dsp:nvSpPr>
      <dsp:spPr>
        <a:xfrm>
          <a:off x="405615" y="51977"/>
          <a:ext cx="5689600" cy="88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3000" kern="120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rPr>
            <a:t>总体情况说明</a:t>
          </a:r>
          <a:endParaRPr lang="zh-CN" altLang="en-US" sz="3000" kern="1200" dirty="0"/>
        </a:p>
      </dsp:txBody>
      <dsp:txXfrm>
        <a:off x="448846" y="95208"/>
        <a:ext cx="5603138" cy="799138"/>
      </dsp:txXfrm>
    </dsp:sp>
    <dsp:sp modelId="{EC05D0E7-8405-44BC-99E0-1DBA2A96DF5D}">
      <dsp:nvSpPr>
        <dsp:cNvPr id="0" name=""/>
        <dsp:cNvSpPr/>
      </dsp:nvSpPr>
      <dsp:spPr>
        <a:xfrm>
          <a:off x="0" y="1872333"/>
          <a:ext cx="81280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785FB8C-B1D9-45F7-B49B-831AC8DD2217}">
      <dsp:nvSpPr>
        <dsp:cNvPr id="0" name=""/>
        <dsp:cNvSpPr/>
      </dsp:nvSpPr>
      <dsp:spPr>
        <a:xfrm>
          <a:off x="406400" y="1429533"/>
          <a:ext cx="5689600" cy="88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000" kern="1200" dirty="0">
              <a:latin typeface="+mj-ea"/>
              <a:ea typeface="+mj-ea"/>
            </a:rPr>
            <a:t>问题分类</a:t>
          </a:r>
        </a:p>
      </dsp:txBody>
      <dsp:txXfrm>
        <a:off x="449631" y="1472764"/>
        <a:ext cx="5603138" cy="799138"/>
      </dsp:txXfrm>
    </dsp:sp>
    <dsp:sp modelId="{EA438846-D2C9-471D-B361-78A5A585B391}">
      <dsp:nvSpPr>
        <dsp:cNvPr id="0" name=""/>
        <dsp:cNvSpPr/>
      </dsp:nvSpPr>
      <dsp:spPr>
        <a:xfrm>
          <a:off x="0" y="3233133"/>
          <a:ext cx="81280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5318F98-F594-41F7-AB36-CFF8689B3A56}">
      <dsp:nvSpPr>
        <dsp:cNvPr id="0" name=""/>
        <dsp:cNvSpPr/>
      </dsp:nvSpPr>
      <dsp:spPr>
        <a:xfrm>
          <a:off x="406400" y="2790333"/>
          <a:ext cx="5689600" cy="88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000" kern="1200" dirty="0">
              <a:latin typeface="+mj-ea"/>
              <a:ea typeface="+mj-ea"/>
            </a:rPr>
            <a:t>原因分析</a:t>
          </a:r>
        </a:p>
      </dsp:txBody>
      <dsp:txXfrm>
        <a:off x="449631" y="2833564"/>
        <a:ext cx="5603138" cy="799138"/>
      </dsp:txXfrm>
    </dsp:sp>
    <dsp:sp modelId="{B2CCBB56-4FFA-4A52-940D-CDDE5B53BCF9}">
      <dsp:nvSpPr>
        <dsp:cNvPr id="0" name=""/>
        <dsp:cNvSpPr/>
      </dsp:nvSpPr>
      <dsp:spPr>
        <a:xfrm>
          <a:off x="0" y="4593933"/>
          <a:ext cx="81280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415E80B-1863-4741-8A26-D22A68469FF8}">
      <dsp:nvSpPr>
        <dsp:cNvPr id="0" name=""/>
        <dsp:cNvSpPr/>
      </dsp:nvSpPr>
      <dsp:spPr>
        <a:xfrm>
          <a:off x="406400" y="4151133"/>
          <a:ext cx="5689600" cy="88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000" kern="1200" dirty="0">
              <a:latin typeface="+mj-ea"/>
              <a:ea typeface="+mj-ea"/>
            </a:rPr>
            <a:t>管控措施</a:t>
          </a:r>
        </a:p>
      </dsp:txBody>
      <dsp:txXfrm>
        <a:off x="449631" y="4194364"/>
        <a:ext cx="5603138" cy="799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B7D4E-6098-4C7C-8F27-B9FD505D8C97}" type="datetimeFigureOut">
              <a:rPr lang="zh-CN" altLang="en-US" smtClean="0"/>
              <a:t>2020/11/3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AE72A-0A66-4CE4-8FAB-CC1D0C2FE11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AE72A-0A66-4CE4-8FAB-CC1D0C2FE112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67059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69664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0473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8854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6" r="1084"/>
          <a:stretch>
            <a:fillRect/>
          </a:stretch>
        </p:blipFill>
        <p:spPr>
          <a:xfrm>
            <a:off x="0" y="20116"/>
            <a:ext cx="12192000" cy="6584288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2020/11/3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1354905" y="3822478"/>
            <a:ext cx="9392943" cy="625697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单击此处添加您的副标题</a:t>
            </a:r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1339159" y="2333626"/>
            <a:ext cx="9413024" cy="1429324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3600" b="1" kern="1000" baseline="0">
                <a:solidFill>
                  <a:schemeClr val="accent1">
                    <a:lumMod val="75000"/>
                  </a:schemeClr>
                </a:solidFill>
                <a:effectLst/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单击此处添加您的标题文字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2020/11/3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90" y="365125"/>
            <a:ext cx="1182511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2113842" y="365125"/>
            <a:ext cx="7933269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2020/11/3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2020/11/3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2098675" y="2108200"/>
            <a:ext cx="7994651" cy="1235075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tx2"/>
                </a:solidFill>
                <a:effectLst/>
              </a:defRPr>
            </a:lvl1pPr>
          </a:lstStyle>
          <a:p>
            <a:r>
              <a:rPr lang="zh-CN" altLang="en-US" dirty="0"/>
              <a:t>此处添加您的标题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 hasCustomPrompt="1"/>
          </p:nvPr>
        </p:nvSpPr>
        <p:spPr>
          <a:xfrm>
            <a:off x="4050893" y="3400425"/>
            <a:ext cx="4090217" cy="357478"/>
          </a:xfrm>
          <a:prstGeom prst="round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单击此处添加您的副标题</a:t>
            </a:r>
            <a:endParaRPr lang="en-US" altLang="zh-CN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2020/11/3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399823" y="1244601"/>
            <a:ext cx="5080000" cy="49323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519333" y="1244601"/>
            <a:ext cx="5094116" cy="49323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2020/11/3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302932" y="118532"/>
            <a:ext cx="9312101" cy="71702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9435" y="137636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1099435" y="2200274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1846" y="1376362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431846" y="2200274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2020/11/3</a:t>
            </a:fld>
            <a:endParaRPr lang="zh-CN" altLang="en-US"/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2020/11/3</a:t>
            </a:fld>
            <a:endParaRPr lang="zh-CN" altLang="en-US"/>
          </a:p>
        </p:txBody>
      </p:sp>
      <p:sp>
        <p:nvSpPr>
          <p:cNvPr id="4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2020/11/3</a:t>
            </a:fld>
            <a:endParaRPr lang="zh-CN" altLang="en-US"/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44590" y="53340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5487989" y="1063629"/>
            <a:ext cx="6172200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144590" y="21336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2020/11/3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2461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5442833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2461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2020/11/3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1" t="10156" r="-648" b="67546"/>
          <a:stretch>
            <a:fillRect/>
          </a:stretch>
        </p:blipFill>
        <p:spPr>
          <a:xfrm>
            <a:off x="2693851" y="5834670"/>
            <a:ext cx="9498148" cy="1026146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92CBD-62A6-4AF5-95CE-81FB64163CA6}" type="datetimeFigureOut">
              <a:rPr lang="zh-CN" altLang="en-US" smtClean="0"/>
              <a:t>2020/11/3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558798" y="313514"/>
            <a:ext cx="11056060" cy="6535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558798" y="1219199"/>
            <a:ext cx="11056060" cy="4885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accent1">
              <a:lumMod val="75000"/>
            </a:schemeClr>
          </a:solidFill>
          <a:effectLst/>
          <a:latin typeface="+mj-ea"/>
          <a:ea typeface="+mj-ea"/>
          <a:cs typeface="+mj-cs"/>
        </a:defRPr>
      </a:lvl1pPr>
    </p:titleStyle>
    <p:bodyStyle>
      <a:lvl1pPr marL="357505" indent="-357505" algn="just" defTabSz="914400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 2" panose="05020102010507070707" pitchFamily="18" charset="2"/>
        <a:buChar char="f"/>
        <a:defRPr lang="zh-CN" altLang="en-US" sz="2800" kern="1200" baseline="0" dirty="0" smtClean="0">
          <a:solidFill>
            <a:schemeClr val="accent1"/>
          </a:solidFill>
          <a:latin typeface="+mn-ea"/>
          <a:ea typeface="+mn-ea"/>
          <a:cs typeface="+mn-cs"/>
        </a:defRPr>
      </a:lvl1pPr>
      <a:lvl2pPr marL="357505" indent="-357505" algn="just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sz="1800" kern="1200" baseline="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20">
            <a:extLst>
              <a:ext uri="{FF2B5EF4-FFF2-40B4-BE49-F238E27FC236}">
                <a16:creationId xmlns:a16="http://schemas.microsoft.com/office/drawing/2014/main" id="{ABE3F471-5A6D-4B55-9886-6C8419ABED4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5" t="14272" b="612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16061" y="1601238"/>
            <a:ext cx="115598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4000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加裂气分装置</a:t>
            </a:r>
            <a:endParaRPr lang="en-US" altLang="zh-CN" sz="4000" dirty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4000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工艺</a:t>
            </a:r>
            <a:r>
              <a:rPr lang="zh-CN" sz="4000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专业日周月检</a:t>
            </a:r>
            <a:endParaRPr lang="en-US" altLang="zh-CN" sz="4000" dirty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-1103086" y="0"/>
            <a:ext cx="43543" cy="6858000"/>
          </a:xfrm>
          <a:prstGeom prst="line">
            <a:avLst/>
          </a:prstGeom>
          <a:ln w="952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H="1">
            <a:off x="-1059544" y="0"/>
            <a:ext cx="43543" cy="6858000"/>
          </a:xfrm>
          <a:prstGeom prst="line">
            <a:avLst/>
          </a:prstGeom>
          <a:ln w="952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597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dirty="0">
                <a:solidFill>
                  <a:srgbClr val="282830"/>
                </a:solidFill>
                <a:latin typeface="+mj-ea"/>
                <a:ea typeface="+mj-ea"/>
              </a:rPr>
              <a:t>平稳率管理（</a:t>
            </a:r>
            <a:r>
              <a:rPr lang="en-US" altLang="zh-CN" sz="2800" dirty="0">
                <a:solidFill>
                  <a:srgbClr val="282830"/>
                </a:solidFill>
                <a:latin typeface="+mj-ea"/>
                <a:ea typeface="+mj-ea"/>
              </a:rPr>
              <a:t>29</a:t>
            </a:r>
            <a:r>
              <a:rPr lang="zh-CN" altLang="en-US" sz="2800" dirty="0">
                <a:solidFill>
                  <a:srgbClr val="282830"/>
                </a:solidFill>
                <a:latin typeface="+mj-ea"/>
                <a:ea typeface="+mj-ea"/>
              </a:rPr>
              <a:t>项）</a:t>
            </a:r>
            <a:endParaRPr lang="zh-CN" altLang="en-US" sz="3200" dirty="0">
              <a:solidFill>
                <a:srgbClr val="282830"/>
              </a:solidFill>
              <a:latin typeface="+mj-ea"/>
              <a:ea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94289" y="1297600"/>
            <a:ext cx="7197686" cy="133684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608330" y="1569720"/>
            <a:ext cx="10330815" cy="2925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本月平稳率问题为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29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项，比上个月减少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6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项。本月由于涉及到装置开停工，并在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10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月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5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日后逐渐恢复平稳率考核指标，期间装置仍处于提负荷过程中，未完全恢复平稳操作，且在装置提至满负荷后导致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C205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进料量大，不易操作，平稳率超限主要集中在此时间段。其中最突出的为二班，有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13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次。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4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班平稳率控制最好，纳入考核的仅有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3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次。</a:t>
            </a:r>
            <a:endParaRPr lang="en-US" altLang="zh-CN" sz="2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平稳率问题主要体现在加裂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C205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的操作以及气分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C204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的操作上。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1238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sz="3200" dirty="0">
                <a:solidFill>
                  <a:srgbClr val="282830"/>
                </a:solidFill>
                <a:latin typeface="+mj-ea"/>
                <a:ea typeface="+mj-ea"/>
              </a:rPr>
              <a:t>规格化问题（</a:t>
            </a:r>
            <a:r>
              <a:rPr lang="en-US" altLang="zh-CN" sz="3200" dirty="0">
                <a:solidFill>
                  <a:srgbClr val="282830"/>
                </a:solidFill>
                <a:latin typeface="+mj-ea"/>
                <a:ea typeface="+mj-ea"/>
              </a:rPr>
              <a:t>2</a:t>
            </a:r>
            <a:r>
              <a:rPr lang="zh-CN" altLang="en-US" sz="3200" dirty="0">
                <a:solidFill>
                  <a:srgbClr val="282830"/>
                </a:solidFill>
                <a:latin typeface="+mj-ea"/>
                <a:ea typeface="+mj-ea"/>
              </a:rPr>
              <a:t>项）</a:t>
            </a:r>
            <a:endParaRPr sz="3200" dirty="0">
              <a:solidFill>
                <a:srgbClr val="282830"/>
              </a:solidFill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+mj-ea"/>
                <a:ea typeface="+mj-ea"/>
              </a:rPr>
              <a:t>                           </a:t>
            </a:r>
            <a:endParaRPr lang="zh-CN" altLang="en-US" sz="3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94289" y="1297600"/>
            <a:ext cx="7197686" cy="133684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694290" y="1589347"/>
            <a:ext cx="10202310" cy="1485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本月工艺方面现场规格化问题考核较少，仅有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项，为盲板标识牌及现场丝堵问题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,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本次为气分凝结水泵出口放空丝堵，对于烃类丝堵问题已整改完毕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</a:t>
            </a:r>
            <a:endParaRPr lang="zh-CN" sz="2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1238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取样器使用</a:t>
            </a:r>
            <a:r>
              <a:rPr lang="zh-CN" sz="32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问题（</a:t>
            </a:r>
            <a:r>
              <a:rPr lang="en-US" altLang="zh-CN" sz="32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1</a:t>
            </a:r>
            <a:r>
              <a:rPr lang="zh-CN" altLang="en-US" sz="32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项</a:t>
            </a:r>
            <a:r>
              <a:rPr lang="zh-CN" sz="32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）</a:t>
            </a:r>
            <a:endParaRPr sz="3200" dirty="0">
              <a:solidFill>
                <a:srgbClr val="282830"/>
              </a:solidFill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+mj-ea"/>
                <a:ea typeface="+mj-ea"/>
              </a:rPr>
              <a:t>                           </a:t>
            </a:r>
            <a:endParaRPr lang="zh-CN" altLang="en-US" sz="3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94289" y="1297600"/>
            <a:ext cx="7197686" cy="133684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608330" y="1569720"/>
            <a:ext cx="11227435" cy="1005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本月取样器使用出现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次问题，上个月为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3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次，目前采样器使用问题已经大幅减少，但现场取样器的巡检检查以及接班预检检查执行还不是很全面。</a:t>
            </a:r>
            <a:endParaRPr lang="en-US" altLang="zh-CN" sz="2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1238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巡检管理问题</a:t>
            </a:r>
            <a:r>
              <a:rPr lang="zh-CN" sz="32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（</a:t>
            </a:r>
            <a:r>
              <a:rPr lang="en-US" altLang="zh-CN" sz="32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</a:t>
            </a:r>
            <a:r>
              <a:rPr lang="zh-CN" altLang="en-US" sz="32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项</a:t>
            </a:r>
            <a:r>
              <a:rPr lang="zh-CN" sz="32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）</a:t>
            </a:r>
            <a:endParaRPr sz="3200" dirty="0">
              <a:solidFill>
                <a:srgbClr val="282830"/>
              </a:solidFill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+mj-ea"/>
                <a:ea typeface="+mj-ea"/>
              </a:rPr>
              <a:t>                           </a:t>
            </a:r>
            <a:endParaRPr lang="zh-CN" altLang="en-US" sz="3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94289" y="1297600"/>
            <a:ext cx="7197686" cy="133684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608330" y="1569720"/>
            <a:ext cx="11227435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本月漏检考核频次为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次，都出现在一班，为巡检的签字确认以及漏检。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283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1238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交接班管理问题</a:t>
            </a:r>
            <a:r>
              <a:rPr lang="zh-CN" sz="32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（</a:t>
            </a:r>
            <a:r>
              <a:rPr lang="en-US" altLang="zh-CN" sz="32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7</a:t>
            </a:r>
            <a:r>
              <a:rPr lang="zh-CN" altLang="en-US" sz="32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项</a:t>
            </a:r>
            <a:r>
              <a:rPr lang="zh-CN" sz="32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）</a:t>
            </a:r>
            <a:endParaRPr sz="3200" dirty="0">
              <a:solidFill>
                <a:srgbClr val="282830"/>
              </a:solidFill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+mj-ea"/>
                <a:ea typeface="+mj-ea"/>
              </a:rPr>
              <a:t>                           </a:t>
            </a:r>
            <a:endParaRPr lang="zh-CN" altLang="en-US" sz="3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94289" y="1297600"/>
            <a:ext cx="7197686" cy="133684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608330" y="1569720"/>
            <a:ext cx="11227435" cy="1005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本月交接班问题被考核最多的班组是一班和三班分别考核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3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次。主要是文莱员工以及中方员工迟到所致。四班无交接班问题。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4941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图片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0"/>
            <a:ext cx="12211050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 descr="014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687" y="1"/>
            <a:ext cx="3519488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组合 13"/>
          <p:cNvGrpSpPr/>
          <p:nvPr/>
        </p:nvGrpSpPr>
        <p:grpSpPr>
          <a:xfrm>
            <a:off x="-19050" y="3952875"/>
            <a:ext cx="12211050" cy="1685926"/>
            <a:chOff x="-19050" y="3952875"/>
            <a:chExt cx="12211050" cy="1685926"/>
          </a:xfrm>
        </p:grpSpPr>
        <p:grpSp>
          <p:nvGrpSpPr>
            <p:cNvPr id="13" name="组合 12"/>
            <p:cNvGrpSpPr/>
            <p:nvPr/>
          </p:nvGrpSpPr>
          <p:grpSpPr>
            <a:xfrm>
              <a:off x="-19050" y="3952875"/>
              <a:ext cx="12211050" cy="971550"/>
              <a:chOff x="-19050" y="3952875"/>
              <a:chExt cx="12211050" cy="971550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-19050" y="4400550"/>
                <a:ext cx="12211050" cy="76200"/>
              </a:xfrm>
              <a:prstGeom prst="rect">
                <a:avLst/>
              </a:prstGeom>
              <a:solidFill>
                <a:srgbClr val="FB91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2" name="组合 11"/>
              <p:cNvGrpSpPr/>
              <p:nvPr/>
            </p:nvGrpSpPr>
            <p:grpSpPr>
              <a:xfrm>
                <a:off x="5600700" y="3952875"/>
                <a:ext cx="971550" cy="971550"/>
                <a:chOff x="5610225" y="3952875"/>
                <a:chExt cx="971550" cy="971550"/>
              </a:xfrm>
            </p:grpSpPr>
            <p:sp>
              <p:nvSpPr>
                <p:cNvPr id="8" name="流程图: 联系 7"/>
                <p:cNvSpPr/>
                <p:nvPr/>
              </p:nvSpPr>
              <p:spPr>
                <a:xfrm>
                  <a:off x="5610225" y="3952875"/>
                  <a:ext cx="971550" cy="971550"/>
                </a:xfrm>
                <a:prstGeom prst="flowChartConnector">
                  <a:avLst/>
                </a:prstGeom>
                <a:solidFill>
                  <a:srgbClr val="FB912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9" name="文本框 8"/>
                <p:cNvSpPr txBox="1"/>
                <p:nvPr/>
              </p:nvSpPr>
              <p:spPr>
                <a:xfrm>
                  <a:off x="5747739" y="4065657"/>
                  <a:ext cx="620323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CN" altLang="en-US" sz="4000" dirty="0">
                      <a:solidFill>
                        <a:schemeClr val="bg1"/>
                      </a:solidFill>
                      <a:latin typeface="黑体" panose="02010609060101010101" pitchFamily="49" charset="-122"/>
                      <a:ea typeface="黑体" panose="02010609060101010101" pitchFamily="49" charset="-122"/>
                    </a:rPr>
                    <a:t>三</a:t>
                  </a:r>
                </a:p>
              </p:txBody>
            </p:sp>
          </p:grpSp>
        </p:grpSp>
        <p:sp>
          <p:nvSpPr>
            <p:cNvPr id="10" name="矩形 9"/>
            <p:cNvSpPr/>
            <p:nvPr/>
          </p:nvSpPr>
          <p:spPr>
            <a:xfrm>
              <a:off x="3386475" y="5540575"/>
              <a:ext cx="5400000" cy="98226"/>
            </a:xfrm>
            <a:prstGeom prst="rect">
              <a:avLst/>
            </a:prstGeom>
            <a:solidFill>
              <a:srgbClr val="FB9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3907790" y="4993640"/>
              <a:ext cx="5334000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sz="3600" kern="0" dirty="0">
                  <a:solidFill>
                    <a:srgbClr val="2828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+mn-ea"/>
                </a:rPr>
                <a:t>原因分析及管理要求</a:t>
              </a:r>
              <a:endParaRPr lang="zh-CN" altLang="en-US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650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+mj-ea"/>
                <a:ea typeface="+mj-ea"/>
              </a:rPr>
              <a:t>                           </a:t>
            </a:r>
            <a:endParaRPr lang="zh-CN" altLang="en-US" sz="3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94055" y="845820"/>
            <a:ext cx="10330815" cy="4366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从本月工艺检查问题分布来看，占比最多的依然平稳率问题，但相比上个月有所减少，一是因为开停工原因，本月生产周期比正常月份短，开停工阶段不计入平稳率考核，二是班组在有异常原因时的及时申诉，避免了不必要的考核。</a:t>
            </a:r>
            <a:endParaRPr lang="en-US" altLang="zh-CN" sz="2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      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平稳率问题主要集中在交接班后和夜班。主要原因有以下几点：</a:t>
            </a:r>
            <a:endParaRPr lang="en-US" altLang="zh-CN" sz="2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     1.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接班班组未能及时预检</a:t>
            </a:r>
            <a:endParaRPr lang="en-US" altLang="zh-CN" sz="2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     2.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开工初期的提量过程中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     </a:t>
            </a:r>
          </a:p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     3.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夜间</a:t>
            </a:r>
            <a:r>
              <a:rPr lang="zh-CN" altLang="en-US" sz="240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疲惫疏忽</a:t>
            </a:r>
            <a:endParaRPr lang="en-US" altLang="zh-CN" sz="2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     4.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装置超负荷运行期间的操作严苛度增加，可调范围窄</a:t>
            </a:r>
            <a:endParaRPr lang="en-US" altLang="zh-CN" sz="2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650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+mj-ea"/>
                <a:ea typeface="+mj-ea"/>
              </a:rPr>
              <a:t>                           </a:t>
            </a:r>
            <a:endParaRPr lang="zh-CN" altLang="en-US" sz="3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94055" y="845820"/>
            <a:ext cx="10330815" cy="2445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     本月巡检问题虽然较上个月有所减少。但依然有漏检的情况，在巡检过程中也存在一些问题，未及时将问题暴露，以及对于巡检确认环节的缺失。巡检一方面需要巡检人员的认真细致，一方面也需要巡检人员的经验积累以及结合自身知识对现象的判断，对于普通的跑冒滴漏应该及时发现及时处理。对于异常现象则应该及时汇报，保证信息沟通的时效性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650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+mj-ea"/>
                <a:ea typeface="+mj-ea"/>
              </a:rPr>
              <a:t>                           </a:t>
            </a:r>
            <a:endParaRPr lang="zh-CN" altLang="en-US" sz="3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94055" y="845820"/>
            <a:ext cx="10330815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针对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10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月份各类问题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。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11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月份将有针对性重点检查：</a:t>
            </a:r>
            <a:endParaRPr lang="en-US" altLang="zh-CN" sz="2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1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、规范纪律，重视劳动纪律和操作纪律。</a:t>
            </a:r>
            <a:endParaRPr lang="en-US" altLang="zh-CN" sz="2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、规范工艺参数记录。</a:t>
            </a:r>
            <a:endParaRPr lang="en-US" altLang="zh-CN" sz="2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3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、规范巡检，对文方员工巡检严要求高标准，避免低级漏检</a:t>
            </a:r>
            <a:endParaRPr lang="en-US" altLang="zh-CN" sz="2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zh-CN" altLang="en-US" sz="2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046086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-44773"/>
            <a:ext cx="12192000" cy="649047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" name="组合 8"/>
          <p:cNvGrpSpPr/>
          <p:nvPr/>
        </p:nvGrpSpPr>
        <p:grpSpPr>
          <a:xfrm>
            <a:off x="0" y="3700885"/>
            <a:ext cx="12192000" cy="1882579"/>
            <a:chOff x="0" y="3719935"/>
            <a:chExt cx="12192000" cy="1882579"/>
          </a:xfrm>
        </p:grpSpPr>
        <p:sp>
          <p:nvSpPr>
            <p:cNvPr id="6" name="矩形 5"/>
            <p:cNvSpPr/>
            <p:nvPr/>
          </p:nvSpPr>
          <p:spPr>
            <a:xfrm>
              <a:off x="0" y="3719935"/>
              <a:ext cx="12192000" cy="1882579"/>
            </a:xfrm>
            <a:prstGeom prst="rect">
              <a:avLst/>
            </a:prstGeom>
            <a:solidFill>
              <a:srgbClr val="FB9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6679404" y="4153392"/>
              <a:ext cx="551259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6000" dirty="0">
                  <a:solidFill>
                    <a:schemeClr val="bg1"/>
                  </a:solidFill>
                  <a:latin typeface="Arial Rounded MT Bold" panose="020F0704030504030204" pitchFamily="34" charset="0"/>
                  <a:ea typeface="微软雅黑" panose="020B0503020204020204" pitchFamily="34" charset="-122"/>
                </a:rPr>
                <a:t>Thank you</a:t>
              </a:r>
              <a:endParaRPr lang="zh-CN" altLang="en-US" sz="6000" dirty="0">
                <a:solidFill>
                  <a:schemeClr val="bg1"/>
                </a:solidFill>
                <a:latin typeface="Arial Rounded MT Bold" panose="020F0704030504030204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974556" y="1843314"/>
            <a:ext cx="4424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谢谢大家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graphicFrame>
        <p:nvGraphicFramePr>
          <p:cNvPr id="8" name="图示 7">
            <a:extLst>
              <a:ext uri="{FF2B5EF4-FFF2-40B4-BE49-F238E27FC236}">
                <a16:creationId xmlns:a16="http://schemas.microsoft.com/office/drawing/2014/main" id="{4AD2B535-055B-4FEE-9C95-AD9B2632F0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8618928"/>
              </p:ext>
            </p:extLst>
          </p:nvPr>
        </p:nvGraphicFramePr>
        <p:xfrm>
          <a:off x="858696" y="60804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图片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0"/>
            <a:ext cx="12211050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 descr="014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687" y="1"/>
            <a:ext cx="3519488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65" b="17204"/>
          <a:stretch>
            <a:fillRect/>
          </a:stretch>
        </p:blipFill>
        <p:spPr>
          <a:xfrm>
            <a:off x="-9525" y="0"/>
            <a:ext cx="12211050" cy="4171950"/>
          </a:xfrm>
          <a:prstGeom prst="rect">
            <a:avLst/>
          </a:prstGeom>
        </p:spPr>
      </p:pic>
      <p:grpSp>
        <p:nvGrpSpPr>
          <p:cNvPr id="14" name="组合 13"/>
          <p:cNvGrpSpPr/>
          <p:nvPr/>
        </p:nvGrpSpPr>
        <p:grpSpPr>
          <a:xfrm>
            <a:off x="-19050" y="3952875"/>
            <a:ext cx="12211050" cy="2170430"/>
            <a:chOff x="-19050" y="3952875"/>
            <a:chExt cx="12211050" cy="2170430"/>
          </a:xfrm>
        </p:grpSpPr>
        <p:grpSp>
          <p:nvGrpSpPr>
            <p:cNvPr id="13" name="组合 12"/>
            <p:cNvGrpSpPr/>
            <p:nvPr/>
          </p:nvGrpSpPr>
          <p:grpSpPr>
            <a:xfrm>
              <a:off x="-19050" y="3952875"/>
              <a:ext cx="12211050" cy="971550"/>
              <a:chOff x="-19050" y="3952875"/>
              <a:chExt cx="12211050" cy="971550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-19050" y="4400550"/>
                <a:ext cx="12211050" cy="76200"/>
              </a:xfrm>
              <a:prstGeom prst="rect">
                <a:avLst/>
              </a:prstGeom>
              <a:solidFill>
                <a:srgbClr val="FB91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2" name="组合 11"/>
              <p:cNvGrpSpPr/>
              <p:nvPr/>
            </p:nvGrpSpPr>
            <p:grpSpPr>
              <a:xfrm>
                <a:off x="5600700" y="3952875"/>
                <a:ext cx="971550" cy="971550"/>
                <a:chOff x="5610225" y="3952875"/>
                <a:chExt cx="971550" cy="971550"/>
              </a:xfrm>
            </p:grpSpPr>
            <p:sp>
              <p:nvSpPr>
                <p:cNvPr id="8" name="流程图: 联系 7"/>
                <p:cNvSpPr/>
                <p:nvPr/>
              </p:nvSpPr>
              <p:spPr>
                <a:xfrm>
                  <a:off x="5610225" y="3952875"/>
                  <a:ext cx="971550" cy="971550"/>
                </a:xfrm>
                <a:prstGeom prst="flowChartConnector">
                  <a:avLst/>
                </a:prstGeom>
                <a:solidFill>
                  <a:srgbClr val="FB912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9" name="文本框 8"/>
                <p:cNvSpPr txBox="1"/>
                <p:nvPr/>
              </p:nvSpPr>
              <p:spPr>
                <a:xfrm>
                  <a:off x="5747739" y="4065657"/>
                  <a:ext cx="620323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CN" altLang="en-US" sz="4000" dirty="0">
                      <a:solidFill>
                        <a:schemeClr val="bg1"/>
                      </a:solidFill>
                      <a:latin typeface="黑体" panose="02010609060101010101" pitchFamily="49" charset="-122"/>
                      <a:ea typeface="黑体" panose="02010609060101010101" pitchFamily="49" charset="-122"/>
                    </a:rPr>
                    <a:t>一</a:t>
                  </a:r>
                </a:p>
              </p:txBody>
            </p:sp>
          </p:grpSp>
        </p:grpSp>
        <p:sp>
          <p:nvSpPr>
            <p:cNvPr id="10" name="矩形 9"/>
            <p:cNvSpPr/>
            <p:nvPr/>
          </p:nvSpPr>
          <p:spPr>
            <a:xfrm>
              <a:off x="3386475" y="5540575"/>
              <a:ext cx="5400000" cy="98226"/>
            </a:xfrm>
            <a:prstGeom prst="rect">
              <a:avLst/>
            </a:prstGeom>
            <a:solidFill>
              <a:srgbClr val="FB9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2083435" y="4924425"/>
              <a:ext cx="7684770" cy="1198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dirty="0">
                  <a:solidFill>
                    <a:srgbClr val="2828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</a:t>
              </a:r>
              <a:r>
                <a:rPr lang="zh-CN" sz="3600" dirty="0">
                  <a:solidFill>
                    <a:srgbClr val="2828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日周月检问题总体情况说明</a:t>
              </a:r>
            </a:p>
            <a:p>
              <a:pPr algn="ctr"/>
              <a:endParaRPr lang="zh-CN" sz="3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906645"/>
            <a:ext cx="10803422" cy="4291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</a:t>
            </a:r>
            <a:r>
              <a:rPr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自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9</a:t>
            </a:r>
            <a:r>
              <a:rPr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月1日至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9</a:t>
            </a:r>
            <a:r>
              <a:rPr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月3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</a:t>
            </a:r>
            <a:r>
              <a:rPr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日，加裂气分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工艺</a:t>
            </a:r>
            <a:r>
              <a:rPr sz="2400" dirty="0" err="1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专业日、周</a:t>
            </a:r>
            <a:r>
              <a:rPr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、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考核项共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79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项，问题归为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7</a:t>
            </a:r>
            <a:r>
              <a:rPr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类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，考核扣分项主要为以下项目</a:t>
            </a:r>
            <a:r>
              <a:rPr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：</a:t>
            </a:r>
          </a:p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馏出口</a:t>
            </a:r>
            <a:r>
              <a:rPr lang="en-US" altLang="zh-CN" sz="20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11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项；</a:t>
            </a: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规格化</a:t>
            </a:r>
            <a:r>
              <a:rPr lang="en-US" altLang="zh-CN" sz="20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项；</a:t>
            </a: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抽查提问</a:t>
            </a:r>
            <a:r>
              <a:rPr lang="en-US" altLang="zh-CN" sz="20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4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项；</a:t>
            </a: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工艺管理</a:t>
            </a:r>
            <a:r>
              <a:rPr lang="en-US" altLang="zh-CN" sz="20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7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项；</a:t>
            </a: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平稳率</a:t>
            </a:r>
            <a:r>
              <a:rPr lang="en-US" altLang="zh-CN" sz="20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29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项；</a:t>
            </a: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巡检管理</a:t>
            </a:r>
            <a:r>
              <a:rPr lang="en-US" altLang="zh-CN" sz="20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项；</a:t>
            </a: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交接班管理</a:t>
            </a:r>
            <a:r>
              <a:rPr lang="en-US" altLang="zh-CN" sz="20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7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项；</a:t>
            </a:r>
            <a:endParaRPr lang="en-US" altLang="zh-CN" sz="20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        </a:t>
            </a:r>
            <a:endParaRPr sz="2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graphicFrame>
        <p:nvGraphicFramePr>
          <p:cNvPr id="5" name="图表 4"/>
          <p:cNvGraphicFramePr/>
          <p:nvPr>
            <p:extLst>
              <p:ext uri="{D42A27DB-BD31-4B8C-83A1-F6EECF244321}">
                <p14:modId xmlns:p14="http://schemas.microsoft.com/office/powerpoint/2010/main" val="1812059102"/>
              </p:ext>
            </p:extLst>
          </p:nvPr>
        </p:nvGraphicFramePr>
        <p:xfrm>
          <a:off x="3741530" y="1524438"/>
          <a:ext cx="8736965" cy="5015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图表 7">
            <a:extLst>
              <a:ext uri="{FF2B5EF4-FFF2-40B4-BE49-F238E27FC236}">
                <a16:creationId xmlns:a16="http://schemas.microsoft.com/office/drawing/2014/main" id="{AF2C9B5C-413F-49E2-B2B2-A264F7E4C2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9160033"/>
              </p:ext>
            </p:extLst>
          </p:nvPr>
        </p:nvGraphicFramePr>
        <p:xfrm>
          <a:off x="5577986" y="1149684"/>
          <a:ext cx="5783580" cy="6697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906645"/>
            <a:ext cx="10803422" cy="1005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</a:t>
            </a:r>
            <a:r>
              <a:rPr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以下是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10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月份与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9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月份考核对比图，可以看出，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10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月份考核数明显少于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9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月份。个项来说，尤其是馏出口、平稳率以及规格化问题得到明显改善。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        </a:t>
            </a:r>
            <a:endParaRPr sz="2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graphicFrame>
        <p:nvGraphicFramePr>
          <p:cNvPr id="8" name="图表 7">
            <a:extLst>
              <a:ext uri="{FF2B5EF4-FFF2-40B4-BE49-F238E27FC236}">
                <a16:creationId xmlns:a16="http://schemas.microsoft.com/office/drawing/2014/main" id="{FD5C58C6-0542-4CC7-B520-EA02512E17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7420580"/>
              </p:ext>
            </p:extLst>
          </p:nvPr>
        </p:nvGraphicFramePr>
        <p:xfrm>
          <a:off x="1971040" y="2148840"/>
          <a:ext cx="9428480" cy="368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56719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4285" y="1487314"/>
            <a:ext cx="4049842" cy="4211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</a:t>
            </a:r>
            <a:r>
              <a:rPr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按班组分布情况划分：</a:t>
            </a:r>
          </a:p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加裂一班考核</a:t>
            </a:r>
            <a:r>
              <a:rPr lang="en-US" altLang="zh-CN" sz="20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19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项，平稳率问题较为突出，为</a:t>
            </a:r>
            <a:r>
              <a:rPr lang="en-US" altLang="zh-CN" sz="20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5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项；</a:t>
            </a:r>
            <a:endParaRPr lang="en-US" altLang="zh-CN" sz="20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加裂二班考核</a:t>
            </a:r>
            <a:r>
              <a:rPr lang="en-US" altLang="zh-CN" sz="20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19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项，突出项为平稳率，为</a:t>
            </a:r>
            <a:r>
              <a:rPr lang="en-US" altLang="zh-CN" sz="20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13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项；</a:t>
            </a: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加裂三班考核</a:t>
            </a:r>
            <a:r>
              <a:rPr lang="en-US" altLang="zh-CN" sz="20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15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项；突出项为平稳率，为</a:t>
            </a:r>
            <a:r>
              <a:rPr lang="en-US" altLang="zh-CN" sz="20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8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项；</a:t>
            </a:r>
            <a:endParaRPr lang="en-US" altLang="zh-CN" sz="20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加裂四班考核</a:t>
            </a:r>
            <a:r>
              <a:rPr lang="en-US" altLang="zh-CN" sz="20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9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项：无明显突出项</a:t>
            </a: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7C5B884-C95A-4EED-A792-CE9D548BD9BB}"/>
              </a:ext>
            </a:extLst>
          </p:cNvPr>
          <p:cNvSpPr txBox="1"/>
          <p:nvPr/>
        </p:nvSpPr>
        <p:spPr>
          <a:xfrm>
            <a:off x="524656" y="1214203"/>
            <a:ext cx="1454046" cy="1049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endParaRPr lang="zh-CN" altLang="en-US" sz="1400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graphicFrame>
        <p:nvGraphicFramePr>
          <p:cNvPr id="8" name="图表 7">
            <a:extLst>
              <a:ext uri="{FF2B5EF4-FFF2-40B4-BE49-F238E27FC236}">
                <a16:creationId xmlns:a16="http://schemas.microsoft.com/office/drawing/2014/main" id="{DD8388A7-4061-4E9D-989F-D8C877057D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4320905"/>
              </p:ext>
            </p:extLst>
          </p:nvPr>
        </p:nvGraphicFramePr>
        <p:xfrm>
          <a:off x="4574498" y="1214203"/>
          <a:ext cx="7290124" cy="4816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图片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0"/>
            <a:ext cx="12211050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 descr="014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687" y="1"/>
            <a:ext cx="3519488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组合 13"/>
          <p:cNvGrpSpPr/>
          <p:nvPr/>
        </p:nvGrpSpPr>
        <p:grpSpPr>
          <a:xfrm>
            <a:off x="-19050" y="3952875"/>
            <a:ext cx="12211050" cy="1685926"/>
            <a:chOff x="-19050" y="3952875"/>
            <a:chExt cx="12211050" cy="1685926"/>
          </a:xfrm>
        </p:grpSpPr>
        <p:grpSp>
          <p:nvGrpSpPr>
            <p:cNvPr id="13" name="组合 12"/>
            <p:cNvGrpSpPr/>
            <p:nvPr/>
          </p:nvGrpSpPr>
          <p:grpSpPr>
            <a:xfrm>
              <a:off x="-19050" y="3952875"/>
              <a:ext cx="12211050" cy="971550"/>
              <a:chOff x="-19050" y="3952875"/>
              <a:chExt cx="12211050" cy="971550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-19050" y="4400550"/>
                <a:ext cx="12211050" cy="76200"/>
              </a:xfrm>
              <a:prstGeom prst="rect">
                <a:avLst/>
              </a:prstGeom>
              <a:solidFill>
                <a:srgbClr val="FB91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2" name="组合 11"/>
              <p:cNvGrpSpPr/>
              <p:nvPr/>
            </p:nvGrpSpPr>
            <p:grpSpPr>
              <a:xfrm>
                <a:off x="5600700" y="3952875"/>
                <a:ext cx="971550" cy="971550"/>
                <a:chOff x="5610225" y="3952875"/>
                <a:chExt cx="971550" cy="971550"/>
              </a:xfrm>
            </p:grpSpPr>
            <p:sp>
              <p:nvSpPr>
                <p:cNvPr id="8" name="流程图: 联系 7"/>
                <p:cNvSpPr/>
                <p:nvPr/>
              </p:nvSpPr>
              <p:spPr>
                <a:xfrm>
                  <a:off x="5610225" y="3952875"/>
                  <a:ext cx="971550" cy="971550"/>
                </a:xfrm>
                <a:prstGeom prst="flowChartConnector">
                  <a:avLst/>
                </a:prstGeom>
                <a:solidFill>
                  <a:srgbClr val="FB912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9" name="文本框 8"/>
                <p:cNvSpPr txBox="1"/>
                <p:nvPr/>
              </p:nvSpPr>
              <p:spPr>
                <a:xfrm>
                  <a:off x="5747739" y="4065657"/>
                  <a:ext cx="620323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CN" altLang="en-US" sz="4000" dirty="0">
                      <a:solidFill>
                        <a:schemeClr val="bg1"/>
                      </a:solidFill>
                      <a:latin typeface="黑体" panose="02010609060101010101" pitchFamily="49" charset="-122"/>
                      <a:ea typeface="黑体" panose="02010609060101010101" pitchFamily="49" charset="-122"/>
                    </a:rPr>
                    <a:t>二</a:t>
                  </a:r>
                </a:p>
              </p:txBody>
            </p:sp>
          </p:grpSp>
        </p:grpSp>
        <p:sp>
          <p:nvSpPr>
            <p:cNvPr id="10" name="矩形 9"/>
            <p:cNvSpPr/>
            <p:nvPr/>
          </p:nvSpPr>
          <p:spPr>
            <a:xfrm>
              <a:off x="3386475" y="5540575"/>
              <a:ext cx="5400000" cy="98226"/>
            </a:xfrm>
            <a:prstGeom prst="rect">
              <a:avLst/>
            </a:prstGeom>
            <a:solidFill>
              <a:srgbClr val="FB9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4474301" y="4924230"/>
              <a:ext cx="4811847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600" dirty="0">
                  <a:solidFill>
                    <a:srgbClr val="2828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检查问题说明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02010" y="552709"/>
            <a:ext cx="10803422" cy="670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馏出口问题</a:t>
            </a:r>
            <a:endParaRPr lang="zh-CN" altLang="en-US" sz="3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94289" y="1297600"/>
            <a:ext cx="7197686" cy="133684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72830" y="1911017"/>
            <a:ext cx="11535907" cy="2445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除轻石脑油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C4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外，本月考核的馏出口问题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30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项，加裂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28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项，气分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项；其中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18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项为重石馏程超标（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4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项为超内控），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10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项为液化气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C5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超标，气分内控液化气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C2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低于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1.5%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，考核两项。</a:t>
            </a:r>
            <a:endParaRPr lang="en-US" altLang="zh-CN" sz="2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本月初装置开停工，因此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1-5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日的馏出口未列入考核计划，重石脑油的内控指标从</a:t>
            </a: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9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日负荷调整到位后开始执行；</a:t>
            </a:r>
            <a:endParaRPr lang="zh-CN" sz="2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1238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抽查提问</a:t>
            </a:r>
            <a:r>
              <a:rPr lang="zh-CN" sz="32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（</a:t>
            </a:r>
            <a:r>
              <a:rPr lang="en-US" altLang="zh-CN" sz="32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4</a:t>
            </a:r>
            <a:r>
              <a:rPr lang="zh-CN" altLang="en-US" sz="32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项）</a:t>
            </a:r>
            <a:endParaRPr sz="3200" dirty="0">
              <a:solidFill>
                <a:srgbClr val="282830"/>
              </a:solidFill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+mj-ea"/>
                <a:ea typeface="+mj-ea"/>
              </a:rPr>
              <a:t>                           </a:t>
            </a:r>
            <a:endParaRPr lang="zh-CN" altLang="en-US" sz="3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94289" y="1297600"/>
            <a:ext cx="7197686" cy="133684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694055" y="1598295"/>
            <a:ext cx="10986770" cy="4363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本月抽查提问包括工艺卡片，工艺联锁，现场流程，应急预案和开停工方案。频率更高：每天一次。具体情况如下表。</a:t>
            </a:r>
            <a:endParaRPr lang="en-US" altLang="zh-CN" sz="2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从表中可以看出，本月对于抽查提问这部分有了很大改善，考核项不多，对表现优秀的员工给予奖励。二班获得奖励的次数最多。</a:t>
            </a:r>
            <a:endParaRPr lang="en-US" altLang="zh-CN" sz="2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</a:t>
            </a:r>
            <a:endParaRPr lang="zh-CN" sz="2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371427"/>
              </p:ext>
            </p:extLst>
          </p:nvPr>
        </p:nvGraphicFramePr>
        <p:xfrm>
          <a:off x="2973211" y="2694340"/>
          <a:ext cx="4692649" cy="17732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4628">
                  <a:extLst>
                    <a:ext uri="{9D8B030D-6E8A-4147-A177-3AD203B41FA5}">
                      <a16:colId xmlns:a16="http://schemas.microsoft.com/office/drawing/2014/main" val="208832866"/>
                    </a:ext>
                  </a:extLst>
                </a:gridCol>
                <a:gridCol w="1226007">
                  <a:extLst>
                    <a:ext uri="{9D8B030D-6E8A-4147-A177-3AD203B41FA5}">
                      <a16:colId xmlns:a16="http://schemas.microsoft.com/office/drawing/2014/main" val="1419837416"/>
                    </a:ext>
                  </a:extLst>
                </a:gridCol>
                <a:gridCol w="1226007">
                  <a:extLst>
                    <a:ext uri="{9D8B030D-6E8A-4147-A177-3AD203B41FA5}">
                      <a16:colId xmlns:a16="http://schemas.microsoft.com/office/drawing/2014/main" val="1576194847"/>
                    </a:ext>
                  </a:extLst>
                </a:gridCol>
                <a:gridCol w="1226007">
                  <a:extLst>
                    <a:ext uri="{9D8B030D-6E8A-4147-A177-3AD203B41FA5}">
                      <a16:colId xmlns:a16="http://schemas.microsoft.com/office/drawing/2014/main" val="379737274"/>
                    </a:ext>
                  </a:extLst>
                </a:gridCol>
              </a:tblGrid>
              <a:tr h="35464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</a:rPr>
                        <a:t>班组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dirty="0">
                          <a:effectLst/>
                        </a:rPr>
                        <a:t>10</a:t>
                      </a:r>
                      <a:r>
                        <a:rPr lang="zh-CN" altLang="en-US" sz="1100" u="none" strike="noStrike" dirty="0">
                          <a:effectLst/>
                        </a:rPr>
                        <a:t>月考核</a:t>
                      </a:r>
                      <a:r>
                        <a:rPr lang="en-US" altLang="zh-CN" sz="1100" u="none" strike="noStrike" dirty="0">
                          <a:effectLst/>
                        </a:rPr>
                        <a:t>/</a:t>
                      </a:r>
                      <a:r>
                        <a:rPr lang="zh-CN" altLang="en-US" sz="1100" u="none" strike="noStrike" dirty="0">
                          <a:effectLst/>
                        </a:rPr>
                        <a:t>次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>
                          <a:effectLst/>
                        </a:rPr>
                        <a:t>9</a:t>
                      </a:r>
                      <a:r>
                        <a:rPr lang="zh-CN" altLang="en-US" sz="1100" u="none" strike="noStrike">
                          <a:effectLst/>
                        </a:rPr>
                        <a:t>月考核</a:t>
                      </a:r>
                      <a:r>
                        <a:rPr lang="en-US" altLang="zh-CN" sz="1100" u="none" strike="noStrike">
                          <a:effectLst/>
                        </a:rPr>
                        <a:t>/</a:t>
                      </a:r>
                      <a:r>
                        <a:rPr lang="zh-CN" altLang="en-US" sz="1100" u="none" strike="noStrike">
                          <a:effectLst/>
                        </a:rPr>
                        <a:t>次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dirty="0">
                          <a:effectLst/>
                        </a:rPr>
                        <a:t>10</a:t>
                      </a:r>
                      <a:r>
                        <a:rPr lang="zh-CN" altLang="en-US" sz="1100" u="none" strike="noStrike" dirty="0">
                          <a:effectLst/>
                        </a:rPr>
                        <a:t>月奖励</a:t>
                      </a:r>
                      <a:r>
                        <a:rPr lang="en-US" altLang="zh-CN" sz="1100" u="none" strike="noStrike" dirty="0">
                          <a:effectLst/>
                        </a:rPr>
                        <a:t>/</a:t>
                      </a:r>
                      <a:r>
                        <a:rPr lang="zh-CN" altLang="en-US" sz="1100" u="none" strike="noStrike" dirty="0">
                          <a:effectLst/>
                        </a:rPr>
                        <a:t>次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73735393"/>
                  </a:ext>
                </a:extLst>
              </a:tr>
              <a:tr h="35464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</a:rPr>
                        <a:t>一班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>
                          <a:effectLst/>
                        </a:rPr>
                        <a:t>6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34526326"/>
                  </a:ext>
                </a:extLst>
              </a:tr>
              <a:tr h="35464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</a:rPr>
                        <a:t>二班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>
                          <a:effectLst/>
                        </a:rPr>
                        <a:t>2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75727543"/>
                  </a:ext>
                </a:extLst>
              </a:tr>
              <a:tr h="35464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</a:rPr>
                        <a:t>三班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effectLst/>
                        </a:rPr>
                        <a:t>1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2180425"/>
                  </a:ext>
                </a:extLst>
              </a:tr>
              <a:tr h="35464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</a:rPr>
                        <a:t>四班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effectLst/>
                        </a:rPr>
                        <a:t>1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8652297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A000120140530A99PPBG">
  <a:themeElements>
    <a:clrScheme name="自定义 435">
      <a:dk1>
        <a:srgbClr val="5F5F5F"/>
      </a:dk1>
      <a:lt1>
        <a:srgbClr val="FFFFFF"/>
      </a:lt1>
      <a:dk2>
        <a:srgbClr val="5F5F5F"/>
      </a:dk2>
      <a:lt2>
        <a:srgbClr val="FFFFFF"/>
      </a:lt2>
      <a:accent1>
        <a:srgbClr val="5B9BCF"/>
      </a:accent1>
      <a:accent2>
        <a:srgbClr val="00B0F0"/>
      </a:accent2>
      <a:accent3>
        <a:srgbClr val="8A76E0"/>
      </a:accent3>
      <a:accent4>
        <a:srgbClr val="9439AD"/>
      </a:accent4>
      <a:accent5>
        <a:srgbClr val="A2CE47"/>
      </a:accent5>
      <a:accent6>
        <a:srgbClr val="F3731E"/>
      </a:accent6>
      <a:hlink>
        <a:srgbClr val="00B0F0"/>
      </a:hlink>
      <a:folHlink>
        <a:srgbClr val="AFB2B4"/>
      </a:folHlink>
    </a:clrScheme>
    <a:fontScheme name="KSO主题5">
      <a:majorFont>
        <a:latin typeface="Broadway"/>
        <a:ea typeface="微软雅黑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1940</TotalTime>
  <Words>2694</Words>
  <Application>Microsoft Office PowerPoint</Application>
  <PresentationFormat>宽屏</PresentationFormat>
  <Paragraphs>121</Paragraphs>
  <Slides>19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8" baseType="lpstr">
      <vt:lpstr>等线</vt:lpstr>
      <vt:lpstr>黑体</vt:lpstr>
      <vt:lpstr>微软雅黑</vt:lpstr>
      <vt:lpstr>幼圆</vt:lpstr>
      <vt:lpstr>Arial</vt:lpstr>
      <vt:lpstr>Arial Rounded MT Bold</vt:lpstr>
      <vt:lpstr>Calibri</vt:lpstr>
      <vt:lpstr>Wingdings 2</vt:lpstr>
      <vt:lpstr>A000120140530A99PPBG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世旭 柳</cp:lastModifiedBy>
  <cp:revision>172</cp:revision>
  <dcterms:created xsi:type="dcterms:W3CDTF">2015-10-06T09:21:00Z</dcterms:created>
  <dcterms:modified xsi:type="dcterms:W3CDTF">2020-11-03T10:50:24Z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