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9" r:id="rId2"/>
    <p:sldId id="265" r:id="rId3"/>
    <p:sldId id="271" r:id="rId4"/>
    <p:sldId id="320" r:id="rId5"/>
    <p:sldId id="352" r:id="rId6"/>
    <p:sldId id="340" r:id="rId7"/>
    <p:sldId id="290" r:id="rId8"/>
    <p:sldId id="299" r:id="rId9"/>
    <p:sldId id="341" r:id="rId10"/>
    <p:sldId id="302" r:id="rId11"/>
    <p:sldId id="281" r:id="rId12"/>
    <p:sldId id="300" r:id="rId13"/>
    <p:sldId id="310" r:id="rId14"/>
    <p:sldId id="342" r:id="rId15"/>
    <p:sldId id="343" r:id="rId16"/>
    <p:sldId id="344" r:id="rId17"/>
    <p:sldId id="353" r:id="rId18"/>
    <p:sldId id="26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p15:clr>
            <a:srgbClr val="A4A3A4"/>
          </p15:clr>
        </p15:guide>
        <p15:guide id="2" pos="5484">
          <p15:clr>
            <a:srgbClr val="A4A3A4"/>
          </p15:clr>
        </p15:guide>
        <p15:guide id="3" pos="6697">
          <p15:clr>
            <a:srgbClr val="A4A3A4"/>
          </p15:clr>
        </p15:guide>
        <p15:guide id="4" pos="1426">
          <p15:clr>
            <a:srgbClr val="A4A3A4"/>
          </p15:clr>
        </p15:guide>
        <p15:guide id="5" pos="960">
          <p15:clr>
            <a:srgbClr val="A4A3A4"/>
          </p15:clr>
        </p15:guide>
        <p15:guide id="6" pos="5190">
          <p15:clr>
            <a:srgbClr val="A4A3A4"/>
          </p15:clr>
        </p15:guide>
        <p15:guide id="7" orient="horz" pos="1930">
          <p15:clr>
            <a:srgbClr val="A4A3A4"/>
          </p15:clr>
        </p15:guide>
        <p15:guide id="8" pos="3218">
          <p15:clr>
            <a:srgbClr val="A4A3A4"/>
          </p15:clr>
        </p15:guide>
        <p15:guide id="9" orient="horz" pos="2432">
          <p15:clr>
            <a:srgbClr val="A4A3A4"/>
          </p15:clr>
        </p15:guide>
        <p15:guide id="10" orient="horz" pos="1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30"/>
    <a:srgbClr val="FB912B"/>
    <a:srgbClr val="BC000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40" autoAdjust="0"/>
    <p:restoredTop sz="94660"/>
  </p:normalViewPr>
  <p:slideViewPr>
    <p:cSldViewPr snapToGrid="0" showGuides="1">
      <p:cViewPr varScale="1">
        <p:scale>
          <a:sx n="69" d="100"/>
          <a:sy n="69" d="100"/>
        </p:scale>
        <p:origin x="1140" y="60"/>
      </p:cViewPr>
      <p:guideLst>
        <p:guide pos="3839"/>
        <p:guide pos="5484"/>
        <p:guide pos="6697"/>
        <p:guide pos="1426"/>
        <p:guide pos="960"/>
        <p:guide pos="5190"/>
        <p:guide orient="horz" pos="1930"/>
        <p:guide pos="3218"/>
        <p:guide orient="horz" pos="2432"/>
        <p:guide orient="horz" pos="1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61498708010305E-2"/>
          <c:y val="9.5958395245170899E-2"/>
          <c:w val="0.83997932816537502"/>
          <c:h val="0.80808320950965795"/>
        </c:manualLayout>
      </c:layout>
      <c:ofPieChart>
        <c:ofPieType val="pie"/>
        <c:varyColors val="1"/>
        <c:dLbls>
          <c:showLegendKey val="0"/>
          <c:showVal val="1"/>
          <c:showCatName val="1"/>
          <c:showSerName val="0"/>
          <c:showPercent val="1"/>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zh-CN"/>
        </a:p>
      </c:txPr>
    </c:title>
    <c:autoTitleDeleted val="0"/>
    <c:plotArea>
      <c:layout/>
      <c:pieChart>
        <c:varyColors val="1"/>
        <c:ser>
          <c:idx val="0"/>
          <c:order val="0"/>
          <c:tx>
            <c:v>8月份问题项</c:v>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E19-451A-AEE3-955E395A508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E19-451A-AEE3-955E395A508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E19-451A-AEE3-955E395A5085}"/>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E19-451A-AEE3-955E395A5085}"/>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E19-451A-AEE3-955E395A5085}"/>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CE19-451A-AEE3-955E395A5085}"/>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CE19-451A-AEE3-955E395A5085}"/>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CE19-451A-AEE3-955E395A5085}"/>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CE19-451A-AEE3-955E395A5085}"/>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CE19-451A-AEE3-955E395A508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Sheet1!$B$1:$K$1</c:f>
              <c:strCache>
                <c:ptCount val="10"/>
                <c:pt idx="0">
                  <c:v>馏出口</c:v>
                </c:pt>
                <c:pt idx="1">
                  <c:v>平稳率</c:v>
                </c:pt>
                <c:pt idx="2">
                  <c:v>采样器使用</c:v>
                </c:pt>
                <c:pt idx="3">
                  <c:v>抽查提问</c:v>
                </c:pt>
                <c:pt idx="4">
                  <c:v>规格化</c:v>
                </c:pt>
                <c:pt idx="5">
                  <c:v>工艺管理</c:v>
                </c:pt>
                <c:pt idx="6">
                  <c:v>巡检管理</c:v>
                </c:pt>
                <c:pt idx="7">
                  <c:v>MES管理</c:v>
                </c:pt>
                <c:pt idx="8">
                  <c:v>交接班</c:v>
                </c:pt>
                <c:pt idx="9">
                  <c:v>联系汇报</c:v>
                </c:pt>
              </c:strCache>
            </c:strRef>
          </c:cat>
          <c:val>
            <c:numRef>
              <c:f>Sheet1!$B$6:$K$6</c:f>
              <c:numCache>
                <c:formatCode>General</c:formatCode>
                <c:ptCount val="10"/>
                <c:pt idx="0">
                  <c:v>16</c:v>
                </c:pt>
                <c:pt idx="1">
                  <c:v>55</c:v>
                </c:pt>
                <c:pt idx="2">
                  <c:v>7</c:v>
                </c:pt>
                <c:pt idx="3">
                  <c:v>8</c:v>
                </c:pt>
                <c:pt idx="4">
                  <c:v>18</c:v>
                </c:pt>
                <c:pt idx="5">
                  <c:v>3</c:v>
                </c:pt>
                <c:pt idx="6">
                  <c:v>9</c:v>
                </c:pt>
                <c:pt idx="7">
                  <c:v>2</c:v>
                </c:pt>
                <c:pt idx="8">
                  <c:v>1</c:v>
                </c:pt>
                <c:pt idx="9">
                  <c:v>1</c:v>
                </c:pt>
              </c:numCache>
            </c:numRef>
          </c:val>
          <c:extLst>
            <c:ext xmlns:c16="http://schemas.microsoft.com/office/drawing/2014/chart" uri="{C3380CC4-5D6E-409C-BE32-E72D297353CC}">
              <c16:uniqueId val="{00000014-CE19-451A-AEE3-955E395A508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rtl="0">
            <a:defRPr sz="900" b="0" i="0" u="none" strike="noStrike" kern="1200" baseline="0">
              <a:solidFill>
                <a:schemeClr val="tx1">
                  <a:lumMod val="50000"/>
                </a:schemeClr>
              </a:solidFill>
              <a:latin typeface="+mn-lt"/>
              <a:ea typeface="+mn-ea"/>
              <a:cs typeface="+mn-cs"/>
            </a:defRPr>
          </a:pPr>
          <a:endParaRPr lang="zh-C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加裂一班</c:v>
                </c:pt>
              </c:strCache>
            </c:strRef>
          </c:tx>
          <c:spPr>
            <a:solidFill>
              <a:schemeClr val="accent2"/>
            </a:solidFill>
            <a:ln>
              <a:noFill/>
            </a:ln>
            <a:effectLst/>
          </c:spPr>
          <c:invertIfNegative val="0"/>
          <c:cat>
            <c:strRef>
              <c:f>Sheet1!$B$1:$K$1</c:f>
              <c:strCache>
                <c:ptCount val="10"/>
                <c:pt idx="0">
                  <c:v>馏出口</c:v>
                </c:pt>
                <c:pt idx="1">
                  <c:v>平稳率</c:v>
                </c:pt>
                <c:pt idx="2">
                  <c:v>采样器使用</c:v>
                </c:pt>
                <c:pt idx="3">
                  <c:v>抽查提问</c:v>
                </c:pt>
                <c:pt idx="4">
                  <c:v>规格化</c:v>
                </c:pt>
                <c:pt idx="5">
                  <c:v>工艺管理</c:v>
                </c:pt>
                <c:pt idx="6">
                  <c:v>巡检管理</c:v>
                </c:pt>
                <c:pt idx="7">
                  <c:v>MES管理</c:v>
                </c:pt>
                <c:pt idx="8">
                  <c:v>交接班</c:v>
                </c:pt>
                <c:pt idx="9">
                  <c:v>联系汇报</c:v>
                </c:pt>
              </c:strCache>
            </c:strRef>
          </c:cat>
          <c:val>
            <c:numRef>
              <c:f>Sheet1!$B$2:$K$2</c:f>
              <c:numCache>
                <c:formatCode>General</c:formatCode>
                <c:ptCount val="10"/>
                <c:pt idx="0">
                  <c:v>1</c:v>
                </c:pt>
                <c:pt idx="1">
                  <c:v>10</c:v>
                </c:pt>
                <c:pt idx="2">
                  <c:v>1</c:v>
                </c:pt>
                <c:pt idx="3">
                  <c:v>2</c:v>
                </c:pt>
                <c:pt idx="4">
                  <c:v>2</c:v>
                </c:pt>
                <c:pt idx="5">
                  <c:v>2</c:v>
                </c:pt>
                <c:pt idx="6">
                  <c:v>2</c:v>
                </c:pt>
                <c:pt idx="7">
                  <c:v>1</c:v>
                </c:pt>
                <c:pt idx="8">
                  <c:v>1</c:v>
                </c:pt>
                <c:pt idx="9">
                  <c:v>0</c:v>
                </c:pt>
              </c:numCache>
            </c:numRef>
          </c:val>
          <c:extLst>
            <c:ext xmlns:c16="http://schemas.microsoft.com/office/drawing/2014/chart" uri="{C3380CC4-5D6E-409C-BE32-E72D297353CC}">
              <c16:uniqueId val="{00000000-1A1D-4905-870F-DFE584444CDA}"/>
            </c:ext>
          </c:extLst>
        </c:ser>
        <c:ser>
          <c:idx val="1"/>
          <c:order val="1"/>
          <c:tx>
            <c:strRef>
              <c:f>Sheet1!$A$3</c:f>
              <c:strCache>
                <c:ptCount val="1"/>
                <c:pt idx="0">
                  <c:v>加裂二班</c:v>
                </c:pt>
              </c:strCache>
            </c:strRef>
          </c:tx>
          <c:spPr>
            <a:solidFill>
              <a:schemeClr val="accent4"/>
            </a:solidFill>
            <a:ln>
              <a:noFill/>
            </a:ln>
            <a:effectLst/>
          </c:spPr>
          <c:invertIfNegative val="0"/>
          <c:cat>
            <c:strRef>
              <c:f>Sheet1!$B$1:$K$1</c:f>
              <c:strCache>
                <c:ptCount val="10"/>
                <c:pt idx="0">
                  <c:v>馏出口</c:v>
                </c:pt>
                <c:pt idx="1">
                  <c:v>平稳率</c:v>
                </c:pt>
                <c:pt idx="2">
                  <c:v>采样器使用</c:v>
                </c:pt>
                <c:pt idx="3">
                  <c:v>抽查提问</c:v>
                </c:pt>
                <c:pt idx="4">
                  <c:v>规格化</c:v>
                </c:pt>
                <c:pt idx="5">
                  <c:v>工艺管理</c:v>
                </c:pt>
                <c:pt idx="6">
                  <c:v>巡检管理</c:v>
                </c:pt>
                <c:pt idx="7">
                  <c:v>MES管理</c:v>
                </c:pt>
                <c:pt idx="8">
                  <c:v>交接班</c:v>
                </c:pt>
                <c:pt idx="9">
                  <c:v>联系汇报</c:v>
                </c:pt>
              </c:strCache>
            </c:strRef>
          </c:cat>
          <c:val>
            <c:numRef>
              <c:f>Sheet1!$B$3:$K$3</c:f>
              <c:numCache>
                <c:formatCode>General</c:formatCode>
                <c:ptCount val="10"/>
                <c:pt idx="0">
                  <c:v>6</c:v>
                </c:pt>
                <c:pt idx="1">
                  <c:v>17</c:v>
                </c:pt>
                <c:pt idx="2">
                  <c:v>3</c:v>
                </c:pt>
                <c:pt idx="3">
                  <c:v>2</c:v>
                </c:pt>
                <c:pt idx="4">
                  <c:v>2</c:v>
                </c:pt>
                <c:pt idx="5">
                  <c:v>0</c:v>
                </c:pt>
                <c:pt idx="6">
                  <c:v>5</c:v>
                </c:pt>
                <c:pt idx="7">
                  <c:v>0</c:v>
                </c:pt>
                <c:pt idx="8">
                  <c:v>0</c:v>
                </c:pt>
                <c:pt idx="9">
                  <c:v>1</c:v>
                </c:pt>
              </c:numCache>
            </c:numRef>
          </c:val>
          <c:extLst>
            <c:ext xmlns:c16="http://schemas.microsoft.com/office/drawing/2014/chart" uri="{C3380CC4-5D6E-409C-BE32-E72D297353CC}">
              <c16:uniqueId val="{00000001-1A1D-4905-870F-DFE584444CDA}"/>
            </c:ext>
          </c:extLst>
        </c:ser>
        <c:ser>
          <c:idx val="2"/>
          <c:order val="2"/>
          <c:tx>
            <c:strRef>
              <c:f>Sheet1!$A$4</c:f>
              <c:strCache>
                <c:ptCount val="1"/>
                <c:pt idx="0">
                  <c:v>加裂三班</c:v>
                </c:pt>
              </c:strCache>
            </c:strRef>
          </c:tx>
          <c:spPr>
            <a:solidFill>
              <a:schemeClr val="accent6"/>
            </a:solidFill>
            <a:ln>
              <a:noFill/>
            </a:ln>
            <a:effectLst/>
          </c:spPr>
          <c:invertIfNegative val="0"/>
          <c:cat>
            <c:strRef>
              <c:f>Sheet1!$B$1:$K$1</c:f>
              <c:strCache>
                <c:ptCount val="10"/>
                <c:pt idx="0">
                  <c:v>馏出口</c:v>
                </c:pt>
                <c:pt idx="1">
                  <c:v>平稳率</c:v>
                </c:pt>
                <c:pt idx="2">
                  <c:v>采样器使用</c:v>
                </c:pt>
                <c:pt idx="3">
                  <c:v>抽查提问</c:v>
                </c:pt>
                <c:pt idx="4">
                  <c:v>规格化</c:v>
                </c:pt>
                <c:pt idx="5">
                  <c:v>工艺管理</c:v>
                </c:pt>
                <c:pt idx="6">
                  <c:v>巡检管理</c:v>
                </c:pt>
                <c:pt idx="7">
                  <c:v>MES管理</c:v>
                </c:pt>
                <c:pt idx="8">
                  <c:v>交接班</c:v>
                </c:pt>
                <c:pt idx="9">
                  <c:v>联系汇报</c:v>
                </c:pt>
              </c:strCache>
            </c:strRef>
          </c:cat>
          <c:val>
            <c:numRef>
              <c:f>Sheet1!$B$4:$K$4</c:f>
              <c:numCache>
                <c:formatCode>General</c:formatCode>
                <c:ptCount val="10"/>
                <c:pt idx="0">
                  <c:v>5</c:v>
                </c:pt>
                <c:pt idx="1">
                  <c:v>12</c:v>
                </c:pt>
                <c:pt idx="2">
                  <c:v>0</c:v>
                </c:pt>
                <c:pt idx="3">
                  <c:v>2</c:v>
                </c:pt>
                <c:pt idx="4">
                  <c:v>12</c:v>
                </c:pt>
                <c:pt idx="5">
                  <c:v>1</c:v>
                </c:pt>
                <c:pt idx="6">
                  <c:v>2</c:v>
                </c:pt>
                <c:pt idx="7">
                  <c:v>0</c:v>
                </c:pt>
                <c:pt idx="8">
                  <c:v>0</c:v>
                </c:pt>
                <c:pt idx="9">
                  <c:v>0</c:v>
                </c:pt>
              </c:numCache>
            </c:numRef>
          </c:val>
          <c:extLst>
            <c:ext xmlns:c16="http://schemas.microsoft.com/office/drawing/2014/chart" uri="{C3380CC4-5D6E-409C-BE32-E72D297353CC}">
              <c16:uniqueId val="{00000002-1A1D-4905-870F-DFE584444CDA}"/>
            </c:ext>
          </c:extLst>
        </c:ser>
        <c:ser>
          <c:idx val="3"/>
          <c:order val="3"/>
          <c:tx>
            <c:strRef>
              <c:f>Sheet1!$A$5</c:f>
              <c:strCache>
                <c:ptCount val="1"/>
                <c:pt idx="0">
                  <c:v>加裂四班</c:v>
                </c:pt>
              </c:strCache>
            </c:strRef>
          </c:tx>
          <c:spPr>
            <a:solidFill>
              <a:schemeClr val="accent2">
                <a:lumMod val="60000"/>
              </a:schemeClr>
            </a:solidFill>
            <a:ln>
              <a:noFill/>
            </a:ln>
            <a:effectLst/>
          </c:spPr>
          <c:invertIfNegative val="0"/>
          <c:cat>
            <c:strRef>
              <c:f>Sheet1!$B$1:$K$1</c:f>
              <c:strCache>
                <c:ptCount val="10"/>
                <c:pt idx="0">
                  <c:v>馏出口</c:v>
                </c:pt>
                <c:pt idx="1">
                  <c:v>平稳率</c:v>
                </c:pt>
                <c:pt idx="2">
                  <c:v>采样器使用</c:v>
                </c:pt>
                <c:pt idx="3">
                  <c:v>抽查提问</c:v>
                </c:pt>
                <c:pt idx="4">
                  <c:v>规格化</c:v>
                </c:pt>
                <c:pt idx="5">
                  <c:v>工艺管理</c:v>
                </c:pt>
                <c:pt idx="6">
                  <c:v>巡检管理</c:v>
                </c:pt>
                <c:pt idx="7">
                  <c:v>MES管理</c:v>
                </c:pt>
                <c:pt idx="8">
                  <c:v>交接班</c:v>
                </c:pt>
                <c:pt idx="9">
                  <c:v>联系汇报</c:v>
                </c:pt>
              </c:strCache>
            </c:strRef>
          </c:cat>
          <c:val>
            <c:numRef>
              <c:f>Sheet1!$B$5:$K$5</c:f>
              <c:numCache>
                <c:formatCode>General</c:formatCode>
                <c:ptCount val="10"/>
                <c:pt idx="0">
                  <c:v>4</c:v>
                </c:pt>
                <c:pt idx="1">
                  <c:v>16</c:v>
                </c:pt>
                <c:pt idx="2">
                  <c:v>3</c:v>
                </c:pt>
                <c:pt idx="3">
                  <c:v>2</c:v>
                </c:pt>
                <c:pt idx="4">
                  <c:v>2</c:v>
                </c:pt>
                <c:pt idx="5">
                  <c:v>0</c:v>
                </c:pt>
                <c:pt idx="6">
                  <c:v>0</c:v>
                </c:pt>
                <c:pt idx="7">
                  <c:v>1</c:v>
                </c:pt>
                <c:pt idx="8">
                  <c:v>0</c:v>
                </c:pt>
                <c:pt idx="9">
                  <c:v>0</c:v>
                </c:pt>
              </c:numCache>
            </c:numRef>
          </c:val>
          <c:extLst>
            <c:ext xmlns:c16="http://schemas.microsoft.com/office/drawing/2014/chart" uri="{C3380CC4-5D6E-409C-BE32-E72D297353CC}">
              <c16:uniqueId val="{00000003-1A1D-4905-870F-DFE584444CDA}"/>
            </c:ext>
          </c:extLst>
        </c:ser>
        <c:dLbls>
          <c:showLegendKey val="0"/>
          <c:showVal val="0"/>
          <c:showCatName val="0"/>
          <c:showSerName val="0"/>
          <c:showPercent val="0"/>
          <c:showBubbleSize val="0"/>
        </c:dLbls>
        <c:gapWidth val="219"/>
        <c:overlap val="-27"/>
        <c:axId val="676135032"/>
        <c:axId val="676137000"/>
      </c:barChart>
      <c:catAx>
        <c:axId val="67613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zh-CN"/>
          </a:p>
        </c:txPr>
        <c:crossAx val="676137000"/>
        <c:crosses val="autoZero"/>
        <c:auto val="1"/>
        <c:lblAlgn val="ctr"/>
        <c:lblOffset val="100"/>
        <c:noMultiLvlLbl val="0"/>
      </c:catAx>
      <c:valAx>
        <c:axId val="676137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zh-CN"/>
          </a:p>
        </c:txPr>
        <c:crossAx val="6761350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1860A-4F5F-4E26-A0C3-7793D9FE31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CN" altLang="en-US"/>
        </a:p>
      </dgm:t>
    </dgm:pt>
    <dgm:pt modelId="{87EE85F5-C5A9-4B91-9BAB-E0011122AEA7}">
      <dgm:prSet phldrT="[文本]"/>
      <dgm:spPr/>
      <dgm:t>
        <a:bodyPr/>
        <a:lstStyle/>
        <a:p>
          <a:r>
            <a:rPr lang="zh-CN">
              <a:latin typeface="微软雅黑" panose="020B0503020204020204" pitchFamily="34" charset="-122"/>
              <a:ea typeface="微软雅黑" panose="020B0503020204020204" pitchFamily="34" charset="-122"/>
              <a:cs typeface="Arial" panose="020B0604020202020204" pitchFamily="34" charset="0"/>
            </a:rPr>
            <a:t>总体情况说明</a:t>
          </a:r>
          <a:endParaRPr lang="zh-CN" altLang="en-US" dirty="0"/>
        </a:p>
      </dgm:t>
    </dgm:pt>
    <dgm:pt modelId="{D3E21805-86CD-42A5-AA1F-7BA4601D53FC}" type="parTrans" cxnId="{70FA11E6-EB57-4FC9-8DD1-AE3E7050D4D1}">
      <dgm:prSet/>
      <dgm:spPr/>
      <dgm:t>
        <a:bodyPr/>
        <a:lstStyle/>
        <a:p>
          <a:endParaRPr lang="zh-CN" altLang="en-US"/>
        </a:p>
      </dgm:t>
    </dgm:pt>
    <dgm:pt modelId="{E11A1E78-2A8D-430C-A290-6FC8F542B8C5}" type="sibTrans" cxnId="{70FA11E6-EB57-4FC9-8DD1-AE3E7050D4D1}">
      <dgm:prSet/>
      <dgm:spPr/>
      <dgm:t>
        <a:bodyPr/>
        <a:lstStyle/>
        <a:p>
          <a:endParaRPr lang="zh-CN" altLang="en-US"/>
        </a:p>
      </dgm:t>
    </dgm:pt>
    <dgm:pt modelId="{2443088F-B22B-4B87-B89A-57C340C72351}">
      <dgm:prSet phldrT="[文本]"/>
      <dgm:spPr/>
      <dgm:t>
        <a:bodyPr/>
        <a:lstStyle/>
        <a:p>
          <a:r>
            <a:rPr lang="zh-CN" altLang="en-US" dirty="0">
              <a:latin typeface="+mj-ea"/>
              <a:ea typeface="+mj-ea"/>
            </a:rPr>
            <a:t>问题分类</a:t>
          </a:r>
        </a:p>
      </dgm:t>
    </dgm:pt>
    <dgm:pt modelId="{68386890-24F7-43D1-A36F-748063047D60}" type="parTrans" cxnId="{33164384-3DD7-49DB-A509-05FD87EC38F8}">
      <dgm:prSet/>
      <dgm:spPr/>
      <dgm:t>
        <a:bodyPr/>
        <a:lstStyle/>
        <a:p>
          <a:endParaRPr lang="zh-CN" altLang="en-US"/>
        </a:p>
      </dgm:t>
    </dgm:pt>
    <dgm:pt modelId="{35B1B7EB-1525-4728-AB6E-1E8E1358879E}" type="sibTrans" cxnId="{33164384-3DD7-49DB-A509-05FD87EC38F8}">
      <dgm:prSet/>
      <dgm:spPr/>
      <dgm:t>
        <a:bodyPr/>
        <a:lstStyle/>
        <a:p>
          <a:endParaRPr lang="zh-CN" altLang="en-US"/>
        </a:p>
      </dgm:t>
    </dgm:pt>
    <dgm:pt modelId="{AA1FDF15-6B73-46D5-ABC4-989347B29161}">
      <dgm:prSet phldrT="[文本]"/>
      <dgm:spPr/>
      <dgm:t>
        <a:bodyPr/>
        <a:lstStyle/>
        <a:p>
          <a:r>
            <a:rPr lang="zh-CN" altLang="en-US" dirty="0">
              <a:latin typeface="+mj-ea"/>
              <a:ea typeface="+mj-ea"/>
            </a:rPr>
            <a:t>原因分析</a:t>
          </a:r>
        </a:p>
      </dgm:t>
    </dgm:pt>
    <dgm:pt modelId="{34E746A1-21B9-4535-BD9B-F56556C36BF3}" type="parTrans" cxnId="{727773EA-EF59-4F0B-8C88-4977B4E06126}">
      <dgm:prSet/>
      <dgm:spPr/>
      <dgm:t>
        <a:bodyPr/>
        <a:lstStyle/>
        <a:p>
          <a:endParaRPr lang="zh-CN" altLang="en-US"/>
        </a:p>
      </dgm:t>
    </dgm:pt>
    <dgm:pt modelId="{01C866C7-ABCA-4209-99C1-66F4E2400728}" type="sibTrans" cxnId="{727773EA-EF59-4F0B-8C88-4977B4E06126}">
      <dgm:prSet/>
      <dgm:spPr/>
      <dgm:t>
        <a:bodyPr/>
        <a:lstStyle/>
        <a:p>
          <a:endParaRPr lang="zh-CN" altLang="en-US"/>
        </a:p>
      </dgm:t>
    </dgm:pt>
    <dgm:pt modelId="{DAB0536D-BCA6-4FF5-A591-36CB3929947E}">
      <dgm:prSet phldrT="[文本]"/>
      <dgm:spPr/>
      <dgm:t>
        <a:bodyPr/>
        <a:lstStyle/>
        <a:p>
          <a:r>
            <a:rPr lang="zh-CN" altLang="en-US" dirty="0">
              <a:latin typeface="+mj-ea"/>
              <a:ea typeface="+mj-ea"/>
            </a:rPr>
            <a:t>管控措施</a:t>
          </a:r>
        </a:p>
      </dgm:t>
    </dgm:pt>
    <dgm:pt modelId="{995127EA-27DE-4F42-8B8D-C77A17CC14ED}" type="parTrans" cxnId="{483CA753-CF9B-4D9F-82F2-DD6467756A85}">
      <dgm:prSet/>
      <dgm:spPr/>
      <dgm:t>
        <a:bodyPr/>
        <a:lstStyle/>
        <a:p>
          <a:endParaRPr lang="zh-CN" altLang="en-US"/>
        </a:p>
      </dgm:t>
    </dgm:pt>
    <dgm:pt modelId="{2A7B8486-D498-4A9E-98D0-29A37BD06F13}" type="sibTrans" cxnId="{483CA753-CF9B-4D9F-82F2-DD6467756A85}">
      <dgm:prSet/>
      <dgm:spPr/>
      <dgm:t>
        <a:bodyPr/>
        <a:lstStyle/>
        <a:p>
          <a:endParaRPr lang="zh-CN" altLang="en-US"/>
        </a:p>
      </dgm:t>
    </dgm:pt>
    <dgm:pt modelId="{44B60FA8-AE56-42F5-87D9-45BF46B58491}" type="pres">
      <dgm:prSet presAssocID="{C7B1860A-4F5F-4E26-A0C3-7793D9FE31F2}" presName="linear" presStyleCnt="0">
        <dgm:presLayoutVars>
          <dgm:dir/>
          <dgm:animLvl val="lvl"/>
          <dgm:resizeHandles val="exact"/>
        </dgm:presLayoutVars>
      </dgm:prSet>
      <dgm:spPr/>
      <dgm:t>
        <a:bodyPr/>
        <a:lstStyle/>
        <a:p>
          <a:endParaRPr lang="zh-CN" altLang="en-US"/>
        </a:p>
      </dgm:t>
    </dgm:pt>
    <dgm:pt modelId="{2ED1465F-5F1D-4A0C-A5DF-D56654334061}" type="pres">
      <dgm:prSet presAssocID="{87EE85F5-C5A9-4B91-9BAB-E0011122AEA7}" presName="parentLin" presStyleCnt="0"/>
      <dgm:spPr/>
    </dgm:pt>
    <dgm:pt modelId="{B0FAE05D-E206-46FA-B3AF-054748AD83B1}" type="pres">
      <dgm:prSet presAssocID="{87EE85F5-C5A9-4B91-9BAB-E0011122AEA7}" presName="parentLeftMargin" presStyleLbl="node1" presStyleIdx="0" presStyleCnt="4"/>
      <dgm:spPr/>
      <dgm:t>
        <a:bodyPr/>
        <a:lstStyle/>
        <a:p>
          <a:endParaRPr lang="zh-CN" altLang="en-US"/>
        </a:p>
      </dgm:t>
    </dgm:pt>
    <dgm:pt modelId="{2F0F03C7-30E2-4666-9B34-3B126F39D844}" type="pres">
      <dgm:prSet presAssocID="{87EE85F5-C5A9-4B91-9BAB-E0011122AEA7}" presName="parentText" presStyleLbl="node1" presStyleIdx="0" presStyleCnt="4" custLinFactNeighborX="-193" custLinFactNeighborY="-1892">
        <dgm:presLayoutVars>
          <dgm:chMax val="0"/>
          <dgm:bulletEnabled val="1"/>
        </dgm:presLayoutVars>
      </dgm:prSet>
      <dgm:spPr/>
      <dgm:t>
        <a:bodyPr/>
        <a:lstStyle/>
        <a:p>
          <a:endParaRPr lang="zh-CN" altLang="en-US"/>
        </a:p>
      </dgm:t>
    </dgm:pt>
    <dgm:pt modelId="{3C324186-A5CA-4B99-962A-47540D540B84}" type="pres">
      <dgm:prSet presAssocID="{87EE85F5-C5A9-4B91-9BAB-E0011122AEA7}" presName="negativeSpace" presStyleCnt="0"/>
      <dgm:spPr/>
    </dgm:pt>
    <dgm:pt modelId="{5EB13DEF-350E-4FBB-AC0D-530463030E03}" type="pres">
      <dgm:prSet presAssocID="{87EE85F5-C5A9-4B91-9BAB-E0011122AEA7}" presName="childText" presStyleLbl="conFgAcc1" presStyleIdx="0" presStyleCnt="4" custLinFactY="-11938" custLinFactNeighborX="-3297" custLinFactNeighborY="-100000">
        <dgm:presLayoutVars>
          <dgm:bulletEnabled val="1"/>
        </dgm:presLayoutVars>
      </dgm:prSet>
      <dgm:spPr/>
    </dgm:pt>
    <dgm:pt modelId="{E841427A-456C-48D4-9292-8EEAE9B9A7B3}" type="pres">
      <dgm:prSet presAssocID="{E11A1E78-2A8D-430C-A290-6FC8F542B8C5}" presName="spaceBetweenRectangles" presStyleCnt="0"/>
      <dgm:spPr/>
    </dgm:pt>
    <dgm:pt modelId="{A5568DD7-D3A1-47AE-87CF-9AC997354525}" type="pres">
      <dgm:prSet presAssocID="{2443088F-B22B-4B87-B89A-57C340C72351}" presName="parentLin" presStyleCnt="0"/>
      <dgm:spPr/>
    </dgm:pt>
    <dgm:pt modelId="{BA5DD560-848B-46DA-8E44-764EDF867FA9}" type="pres">
      <dgm:prSet presAssocID="{2443088F-B22B-4B87-B89A-57C340C72351}" presName="parentLeftMargin" presStyleLbl="node1" presStyleIdx="0" presStyleCnt="4"/>
      <dgm:spPr/>
      <dgm:t>
        <a:bodyPr/>
        <a:lstStyle/>
        <a:p>
          <a:endParaRPr lang="zh-CN" altLang="en-US"/>
        </a:p>
      </dgm:t>
    </dgm:pt>
    <dgm:pt modelId="{7785FB8C-B1D9-45F7-B49B-831AC8DD2217}" type="pres">
      <dgm:prSet presAssocID="{2443088F-B22B-4B87-B89A-57C340C72351}" presName="parentText" presStyleLbl="node1" presStyleIdx="1" presStyleCnt="4">
        <dgm:presLayoutVars>
          <dgm:chMax val="0"/>
          <dgm:bulletEnabled val="1"/>
        </dgm:presLayoutVars>
      </dgm:prSet>
      <dgm:spPr/>
      <dgm:t>
        <a:bodyPr/>
        <a:lstStyle/>
        <a:p>
          <a:endParaRPr lang="zh-CN" altLang="en-US"/>
        </a:p>
      </dgm:t>
    </dgm:pt>
    <dgm:pt modelId="{589D46C2-3CCC-4BE2-A589-C96E2BBD03D5}" type="pres">
      <dgm:prSet presAssocID="{2443088F-B22B-4B87-B89A-57C340C72351}" presName="negativeSpace" presStyleCnt="0"/>
      <dgm:spPr/>
    </dgm:pt>
    <dgm:pt modelId="{EC05D0E7-8405-44BC-99E0-1DBA2A96DF5D}" type="pres">
      <dgm:prSet presAssocID="{2443088F-B22B-4B87-B89A-57C340C72351}" presName="childText" presStyleLbl="conFgAcc1" presStyleIdx="1" presStyleCnt="4">
        <dgm:presLayoutVars>
          <dgm:bulletEnabled val="1"/>
        </dgm:presLayoutVars>
      </dgm:prSet>
      <dgm:spPr/>
    </dgm:pt>
    <dgm:pt modelId="{D9345A50-5056-4BFE-860B-BC84B55B2D60}" type="pres">
      <dgm:prSet presAssocID="{35B1B7EB-1525-4728-AB6E-1E8E1358879E}" presName="spaceBetweenRectangles" presStyleCnt="0"/>
      <dgm:spPr/>
    </dgm:pt>
    <dgm:pt modelId="{BEC1BB09-E7C9-4047-B6CD-6613916A1437}" type="pres">
      <dgm:prSet presAssocID="{AA1FDF15-6B73-46D5-ABC4-989347B29161}" presName="parentLin" presStyleCnt="0"/>
      <dgm:spPr/>
    </dgm:pt>
    <dgm:pt modelId="{6F817EA5-7566-4AB4-8268-C37C12B0631E}" type="pres">
      <dgm:prSet presAssocID="{AA1FDF15-6B73-46D5-ABC4-989347B29161}" presName="parentLeftMargin" presStyleLbl="node1" presStyleIdx="1" presStyleCnt="4"/>
      <dgm:spPr/>
      <dgm:t>
        <a:bodyPr/>
        <a:lstStyle/>
        <a:p>
          <a:endParaRPr lang="zh-CN" altLang="en-US"/>
        </a:p>
      </dgm:t>
    </dgm:pt>
    <dgm:pt modelId="{35318F98-F594-41F7-AB36-CFF8689B3A56}" type="pres">
      <dgm:prSet presAssocID="{AA1FDF15-6B73-46D5-ABC4-989347B29161}" presName="parentText" presStyleLbl="node1" presStyleIdx="2" presStyleCnt="4">
        <dgm:presLayoutVars>
          <dgm:chMax val="0"/>
          <dgm:bulletEnabled val="1"/>
        </dgm:presLayoutVars>
      </dgm:prSet>
      <dgm:spPr/>
      <dgm:t>
        <a:bodyPr/>
        <a:lstStyle/>
        <a:p>
          <a:endParaRPr lang="zh-CN" altLang="en-US"/>
        </a:p>
      </dgm:t>
    </dgm:pt>
    <dgm:pt modelId="{73BDD4C6-DB9C-47ED-B88E-19348EC6ADCF}" type="pres">
      <dgm:prSet presAssocID="{AA1FDF15-6B73-46D5-ABC4-989347B29161}" presName="negativeSpace" presStyleCnt="0"/>
      <dgm:spPr/>
    </dgm:pt>
    <dgm:pt modelId="{EA438846-D2C9-471D-B361-78A5A585B391}" type="pres">
      <dgm:prSet presAssocID="{AA1FDF15-6B73-46D5-ABC4-989347B29161}" presName="childText" presStyleLbl="conFgAcc1" presStyleIdx="2" presStyleCnt="4">
        <dgm:presLayoutVars>
          <dgm:bulletEnabled val="1"/>
        </dgm:presLayoutVars>
      </dgm:prSet>
      <dgm:spPr/>
    </dgm:pt>
    <dgm:pt modelId="{F363DADA-30A8-46ED-8C9F-3C17533D8339}" type="pres">
      <dgm:prSet presAssocID="{01C866C7-ABCA-4209-99C1-66F4E2400728}" presName="spaceBetweenRectangles" presStyleCnt="0"/>
      <dgm:spPr/>
    </dgm:pt>
    <dgm:pt modelId="{6E5A4C40-0E9B-442B-A617-54E55EE839F6}" type="pres">
      <dgm:prSet presAssocID="{DAB0536D-BCA6-4FF5-A591-36CB3929947E}" presName="parentLin" presStyleCnt="0"/>
      <dgm:spPr/>
    </dgm:pt>
    <dgm:pt modelId="{491189EA-BE79-4A5F-A655-3363CA34A37B}" type="pres">
      <dgm:prSet presAssocID="{DAB0536D-BCA6-4FF5-A591-36CB3929947E}" presName="parentLeftMargin" presStyleLbl="node1" presStyleIdx="2" presStyleCnt="4"/>
      <dgm:spPr/>
      <dgm:t>
        <a:bodyPr/>
        <a:lstStyle/>
        <a:p>
          <a:endParaRPr lang="zh-CN" altLang="en-US"/>
        </a:p>
      </dgm:t>
    </dgm:pt>
    <dgm:pt modelId="{A415E80B-1863-4741-8A26-D22A68469FF8}" type="pres">
      <dgm:prSet presAssocID="{DAB0536D-BCA6-4FF5-A591-36CB3929947E}" presName="parentText" presStyleLbl="node1" presStyleIdx="3" presStyleCnt="4">
        <dgm:presLayoutVars>
          <dgm:chMax val="0"/>
          <dgm:bulletEnabled val="1"/>
        </dgm:presLayoutVars>
      </dgm:prSet>
      <dgm:spPr/>
      <dgm:t>
        <a:bodyPr/>
        <a:lstStyle/>
        <a:p>
          <a:endParaRPr lang="zh-CN" altLang="en-US"/>
        </a:p>
      </dgm:t>
    </dgm:pt>
    <dgm:pt modelId="{4CFC8F21-4DCF-427E-976D-5A5659999D12}" type="pres">
      <dgm:prSet presAssocID="{DAB0536D-BCA6-4FF5-A591-36CB3929947E}" presName="negativeSpace" presStyleCnt="0"/>
      <dgm:spPr/>
    </dgm:pt>
    <dgm:pt modelId="{B2CCBB56-4FFA-4A52-940D-CDDE5B53BCF9}" type="pres">
      <dgm:prSet presAssocID="{DAB0536D-BCA6-4FF5-A591-36CB3929947E}" presName="childText" presStyleLbl="conFgAcc1" presStyleIdx="3" presStyleCnt="4">
        <dgm:presLayoutVars>
          <dgm:bulletEnabled val="1"/>
        </dgm:presLayoutVars>
      </dgm:prSet>
      <dgm:spPr/>
    </dgm:pt>
  </dgm:ptLst>
  <dgm:cxnLst>
    <dgm:cxn modelId="{20EE0D9C-9B11-4964-93DD-658B1470B517}" type="presOf" srcId="{2443088F-B22B-4B87-B89A-57C340C72351}" destId="{7785FB8C-B1D9-45F7-B49B-831AC8DD2217}" srcOrd="1" destOrd="0" presId="urn:microsoft.com/office/officeart/2005/8/layout/list1"/>
    <dgm:cxn modelId="{483CA753-CF9B-4D9F-82F2-DD6467756A85}" srcId="{C7B1860A-4F5F-4E26-A0C3-7793D9FE31F2}" destId="{DAB0536D-BCA6-4FF5-A591-36CB3929947E}" srcOrd="3" destOrd="0" parTransId="{995127EA-27DE-4F42-8B8D-C77A17CC14ED}" sibTransId="{2A7B8486-D498-4A9E-98D0-29A37BD06F13}"/>
    <dgm:cxn modelId="{6C380F7E-75B7-4488-92B9-7CAFB50514B2}" type="presOf" srcId="{87EE85F5-C5A9-4B91-9BAB-E0011122AEA7}" destId="{2F0F03C7-30E2-4666-9B34-3B126F39D844}" srcOrd="1" destOrd="0" presId="urn:microsoft.com/office/officeart/2005/8/layout/list1"/>
    <dgm:cxn modelId="{859139E4-1B47-42FD-B308-DDB3B3BBB116}" type="presOf" srcId="{AA1FDF15-6B73-46D5-ABC4-989347B29161}" destId="{6F817EA5-7566-4AB4-8268-C37C12B0631E}" srcOrd="0" destOrd="0" presId="urn:microsoft.com/office/officeart/2005/8/layout/list1"/>
    <dgm:cxn modelId="{3CEA0605-2C1A-48A5-B41B-1E7A7CA5F5F9}" type="presOf" srcId="{87EE85F5-C5A9-4B91-9BAB-E0011122AEA7}" destId="{B0FAE05D-E206-46FA-B3AF-054748AD83B1}" srcOrd="0" destOrd="0" presId="urn:microsoft.com/office/officeart/2005/8/layout/list1"/>
    <dgm:cxn modelId="{33164384-3DD7-49DB-A509-05FD87EC38F8}" srcId="{C7B1860A-4F5F-4E26-A0C3-7793D9FE31F2}" destId="{2443088F-B22B-4B87-B89A-57C340C72351}" srcOrd="1" destOrd="0" parTransId="{68386890-24F7-43D1-A36F-748063047D60}" sibTransId="{35B1B7EB-1525-4728-AB6E-1E8E1358879E}"/>
    <dgm:cxn modelId="{705D5346-4BE9-429E-8590-6E8E3E312A8A}" type="presOf" srcId="{DAB0536D-BCA6-4FF5-A591-36CB3929947E}" destId="{A415E80B-1863-4741-8A26-D22A68469FF8}" srcOrd="1" destOrd="0" presId="urn:microsoft.com/office/officeart/2005/8/layout/list1"/>
    <dgm:cxn modelId="{A50A1C73-C53F-4EC6-A624-09DCFC23F9E0}" type="presOf" srcId="{2443088F-B22B-4B87-B89A-57C340C72351}" destId="{BA5DD560-848B-46DA-8E44-764EDF867FA9}" srcOrd="0" destOrd="0" presId="urn:microsoft.com/office/officeart/2005/8/layout/list1"/>
    <dgm:cxn modelId="{FE9E6C65-1884-413C-A2D1-A5ACF4B84C0C}" type="presOf" srcId="{DAB0536D-BCA6-4FF5-A591-36CB3929947E}" destId="{491189EA-BE79-4A5F-A655-3363CA34A37B}" srcOrd="0" destOrd="0" presId="urn:microsoft.com/office/officeart/2005/8/layout/list1"/>
    <dgm:cxn modelId="{253C2FE2-4CCF-41DF-B148-C6B86C04BB67}" type="presOf" srcId="{AA1FDF15-6B73-46D5-ABC4-989347B29161}" destId="{35318F98-F594-41F7-AB36-CFF8689B3A56}" srcOrd="1" destOrd="0" presId="urn:microsoft.com/office/officeart/2005/8/layout/list1"/>
    <dgm:cxn modelId="{AC7E6B5C-C3B6-4D00-ABD0-04A07E217114}" type="presOf" srcId="{C7B1860A-4F5F-4E26-A0C3-7793D9FE31F2}" destId="{44B60FA8-AE56-42F5-87D9-45BF46B58491}" srcOrd="0" destOrd="0" presId="urn:microsoft.com/office/officeart/2005/8/layout/list1"/>
    <dgm:cxn modelId="{727773EA-EF59-4F0B-8C88-4977B4E06126}" srcId="{C7B1860A-4F5F-4E26-A0C3-7793D9FE31F2}" destId="{AA1FDF15-6B73-46D5-ABC4-989347B29161}" srcOrd="2" destOrd="0" parTransId="{34E746A1-21B9-4535-BD9B-F56556C36BF3}" sibTransId="{01C866C7-ABCA-4209-99C1-66F4E2400728}"/>
    <dgm:cxn modelId="{70FA11E6-EB57-4FC9-8DD1-AE3E7050D4D1}" srcId="{C7B1860A-4F5F-4E26-A0C3-7793D9FE31F2}" destId="{87EE85F5-C5A9-4B91-9BAB-E0011122AEA7}" srcOrd="0" destOrd="0" parTransId="{D3E21805-86CD-42A5-AA1F-7BA4601D53FC}" sibTransId="{E11A1E78-2A8D-430C-A290-6FC8F542B8C5}"/>
    <dgm:cxn modelId="{E3CB1404-AE86-4A53-9658-C0DA0C5CF9DD}" type="presParOf" srcId="{44B60FA8-AE56-42F5-87D9-45BF46B58491}" destId="{2ED1465F-5F1D-4A0C-A5DF-D56654334061}" srcOrd="0" destOrd="0" presId="urn:microsoft.com/office/officeart/2005/8/layout/list1"/>
    <dgm:cxn modelId="{32B49A91-A6C5-40F4-A746-AA1C743E9CCE}" type="presParOf" srcId="{2ED1465F-5F1D-4A0C-A5DF-D56654334061}" destId="{B0FAE05D-E206-46FA-B3AF-054748AD83B1}" srcOrd="0" destOrd="0" presId="urn:microsoft.com/office/officeart/2005/8/layout/list1"/>
    <dgm:cxn modelId="{7B3D2AE6-8439-4A3F-8C8F-232CFDBA7B9C}" type="presParOf" srcId="{2ED1465F-5F1D-4A0C-A5DF-D56654334061}" destId="{2F0F03C7-30E2-4666-9B34-3B126F39D844}" srcOrd="1" destOrd="0" presId="urn:microsoft.com/office/officeart/2005/8/layout/list1"/>
    <dgm:cxn modelId="{2A3764F7-6A41-4D41-ADD6-71BA13BB2757}" type="presParOf" srcId="{44B60FA8-AE56-42F5-87D9-45BF46B58491}" destId="{3C324186-A5CA-4B99-962A-47540D540B84}" srcOrd="1" destOrd="0" presId="urn:microsoft.com/office/officeart/2005/8/layout/list1"/>
    <dgm:cxn modelId="{DDD94B91-D196-40BA-8AAC-A9F3ED0401AB}" type="presParOf" srcId="{44B60FA8-AE56-42F5-87D9-45BF46B58491}" destId="{5EB13DEF-350E-4FBB-AC0D-530463030E03}" srcOrd="2" destOrd="0" presId="urn:microsoft.com/office/officeart/2005/8/layout/list1"/>
    <dgm:cxn modelId="{747863AE-8941-4D35-8A5A-21F7CB74D779}" type="presParOf" srcId="{44B60FA8-AE56-42F5-87D9-45BF46B58491}" destId="{E841427A-456C-48D4-9292-8EEAE9B9A7B3}" srcOrd="3" destOrd="0" presId="urn:microsoft.com/office/officeart/2005/8/layout/list1"/>
    <dgm:cxn modelId="{A4AA1132-F749-4841-B769-33DAF98B3393}" type="presParOf" srcId="{44B60FA8-AE56-42F5-87D9-45BF46B58491}" destId="{A5568DD7-D3A1-47AE-87CF-9AC997354525}" srcOrd="4" destOrd="0" presId="urn:microsoft.com/office/officeart/2005/8/layout/list1"/>
    <dgm:cxn modelId="{F760F77D-CE78-4FC1-A5B2-C86E3E091689}" type="presParOf" srcId="{A5568DD7-D3A1-47AE-87CF-9AC997354525}" destId="{BA5DD560-848B-46DA-8E44-764EDF867FA9}" srcOrd="0" destOrd="0" presId="urn:microsoft.com/office/officeart/2005/8/layout/list1"/>
    <dgm:cxn modelId="{95FDE7D8-B902-49F3-BB82-5AFB9CF64E54}" type="presParOf" srcId="{A5568DD7-D3A1-47AE-87CF-9AC997354525}" destId="{7785FB8C-B1D9-45F7-B49B-831AC8DD2217}" srcOrd="1" destOrd="0" presId="urn:microsoft.com/office/officeart/2005/8/layout/list1"/>
    <dgm:cxn modelId="{A338B207-71BC-440B-8555-28E03768ECA1}" type="presParOf" srcId="{44B60FA8-AE56-42F5-87D9-45BF46B58491}" destId="{589D46C2-3CCC-4BE2-A589-C96E2BBD03D5}" srcOrd="5" destOrd="0" presId="urn:microsoft.com/office/officeart/2005/8/layout/list1"/>
    <dgm:cxn modelId="{2E14A185-CD2D-4BD6-8AE4-05FACB387DD7}" type="presParOf" srcId="{44B60FA8-AE56-42F5-87D9-45BF46B58491}" destId="{EC05D0E7-8405-44BC-99E0-1DBA2A96DF5D}" srcOrd="6" destOrd="0" presId="urn:microsoft.com/office/officeart/2005/8/layout/list1"/>
    <dgm:cxn modelId="{CB97ABEE-795E-462A-ADBD-5453EF92EA91}" type="presParOf" srcId="{44B60FA8-AE56-42F5-87D9-45BF46B58491}" destId="{D9345A50-5056-4BFE-860B-BC84B55B2D60}" srcOrd="7" destOrd="0" presId="urn:microsoft.com/office/officeart/2005/8/layout/list1"/>
    <dgm:cxn modelId="{F024A7D3-8005-4065-A236-E5E58787643C}" type="presParOf" srcId="{44B60FA8-AE56-42F5-87D9-45BF46B58491}" destId="{BEC1BB09-E7C9-4047-B6CD-6613916A1437}" srcOrd="8" destOrd="0" presId="urn:microsoft.com/office/officeart/2005/8/layout/list1"/>
    <dgm:cxn modelId="{61335231-248A-494C-B508-86AD8A73AC8D}" type="presParOf" srcId="{BEC1BB09-E7C9-4047-B6CD-6613916A1437}" destId="{6F817EA5-7566-4AB4-8268-C37C12B0631E}" srcOrd="0" destOrd="0" presId="urn:microsoft.com/office/officeart/2005/8/layout/list1"/>
    <dgm:cxn modelId="{CE1E6345-8F31-485D-816B-DC1BF43CAE57}" type="presParOf" srcId="{BEC1BB09-E7C9-4047-B6CD-6613916A1437}" destId="{35318F98-F594-41F7-AB36-CFF8689B3A56}" srcOrd="1" destOrd="0" presId="urn:microsoft.com/office/officeart/2005/8/layout/list1"/>
    <dgm:cxn modelId="{9A6CB92F-7719-4A47-93BE-4FD851E04ADC}" type="presParOf" srcId="{44B60FA8-AE56-42F5-87D9-45BF46B58491}" destId="{73BDD4C6-DB9C-47ED-B88E-19348EC6ADCF}" srcOrd="9" destOrd="0" presId="urn:microsoft.com/office/officeart/2005/8/layout/list1"/>
    <dgm:cxn modelId="{181E4C87-53C4-4427-A01D-B494FC59B542}" type="presParOf" srcId="{44B60FA8-AE56-42F5-87D9-45BF46B58491}" destId="{EA438846-D2C9-471D-B361-78A5A585B391}" srcOrd="10" destOrd="0" presId="urn:microsoft.com/office/officeart/2005/8/layout/list1"/>
    <dgm:cxn modelId="{EB394052-B3E2-49E1-BDF2-0E0D43C0784A}" type="presParOf" srcId="{44B60FA8-AE56-42F5-87D9-45BF46B58491}" destId="{F363DADA-30A8-46ED-8C9F-3C17533D8339}" srcOrd="11" destOrd="0" presId="urn:microsoft.com/office/officeart/2005/8/layout/list1"/>
    <dgm:cxn modelId="{DA4A91D2-C0A4-4281-A671-E8AE10C531C5}" type="presParOf" srcId="{44B60FA8-AE56-42F5-87D9-45BF46B58491}" destId="{6E5A4C40-0E9B-442B-A617-54E55EE839F6}" srcOrd="12" destOrd="0" presId="urn:microsoft.com/office/officeart/2005/8/layout/list1"/>
    <dgm:cxn modelId="{276A9ADA-1AA6-4E7B-8AAA-86AAA87F2197}" type="presParOf" srcId="{6E5A4C40-0E9B-442B-A617-54E55EE839F6}" destId="{491189EA-BE79-4A5F-A655-3363CA34A37B}" srcOrd="0" destOrd="0" presId="urn:microsoft.com/office/officeart/2005/8/layout/list1"/>
    <dgm:cxn modelId="{8B586F0F-F52B-4907-BF82-5ED884A30C9A}" type="presParOf" srcId="{6E5A4C40-0E9B-442B-A617-54E55EE839F6}" destId="{A415E80B-1863-4741-8A26-D22A68469FF8}" srcOrd="1" destOrd="0" presId="urn:microsoft.com/office/officeart/2005/8/layout/list1"/>
    <dgm:cxn modelId="{429C5F4D-0FA5-4FBC-B554-4919799BD2FD}" type="presParOf" srcId="{44B60FA8-AE56-42F5-87D9-45BF46B58491}" destId="{4CFC8F21-4DCF-427E-976D-5A5659999D12}" srcOrd="13" destOrd="0" presId="urn:microsoft.com/office/officeart/2005/8/layout/list1"/>
    <dgm:cxn modelId="{170C0F87-4D87-4626-A7F0-83B34D0A2DED}" type="presParOf" srcId="{44B60FA8-AE56-42F5-87D9-45BF46B58491}" destId="{B2CCBB56-4FFA-4A52-940D-CDDE5B53BCF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3DEF-350E-4FBB-AC0D-530463030E03}">
      <dsp:nvSpPr>
        <dsp:cNvPr id="0" name=""/>
        <dsp:cNvSpPr/>
      </dsp:nvSpPr>
      <dsp:spPr>
        <a:xfrm>
          <a:off x="0" y="259282"/>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0F03C7-30E2-4666-9B34-3B126F39D844}">
      <dsp:nvSpPr>
        <dsp:cNvPr id="0" name=""/>
        <dsp:cNvSpPr/>
      </dsp:nvSpPr>
      <dsp:spPr>
        <a:xfrm>
          <a:off x="405615" y="51977"/>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1333500">
            <a:lnSpc>
              <a:spcPct val="90000"/>
            </a:lnSpc>
            <a:spcBef>
              <a:spcPct val="0"/>
            </a:spcBef>
            <a:spcAft>
              <a:spcPct val="35000"/>
            </a:spcAft>
          </a:pPr>
          <a:r>
            <a:rPr lang="zh-CN" sz="3000" kern="1200">
              <a:latin typeface="微软雅黑" panose="020B0503020204020204" pitchFamily="34" charset="-122"/>
              <a:ea typeface="微软雅黑" panose="020B0503020204020204" pitchFamily="34" charset="-122"/>
              <a:cs typeface="Arial" panose="020B0604020202020204" pitchFamily="34" charset="0"/>
            </a:rPr>
            <a:t>总体情况说明</a:t>
          </a:r>
          <a:endParaRPr lang="zh-CN" altLang="en-US" sz="3000" kern="1200" dirty="0"/>
        </a:p>
      </dsp:txBody>
      <dsp:txXfrm>
        <a:off x="448846" y="95208"/>
        <a:ext cx="5603138" cy="799138"/>
      </dsp:txXfrm>
    </dsp:sp>
    <dsp:sp modelId="{EC05D0E7-8405-44BC-99E0-1DBA2A96DF5D}">
      <dsp:nvSpPr>
        <dsp:cNvPr id="0" name=""/>
        <dsp:cNvSpPr/>
      </dsp:nvSpPr>
      <dsp:spPr>
        <a:xfrm>
          <a:off x="0" y="18723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785FB8C-B1D9-45F7-B49B-831AC8DD2217}">
      <dsp:nvSpPr>
        <dsp:cNvPr id="0" name=""/>
        <dsp:cNvSpPr/>
      </dsp:nvSpPr>
      <dsp:spPr>
        <a:xfrm>
          <a:off x="406400" y="14295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1333500">
            <a:lnSpc>
              <a:spcPct val="90000"/>
            </a:lnSpc>
            <a:spcBef>
              <a:spcPct val="0"/>
            </a:spcBef>
            <a:spcAft>
              <a:spcPct val="35000"/>
            </a:spcAft>
          </a:pPr>
          <a:r>
            <a:rPr lang="zh-CN" altLang="en-US" sz="3000" kern="1200" dirty="0">
              <a:latin typeface="+mj-ea"/>
              <a:ea typeface="+mj-ea"/>
            </a:rPr>
            <a:t>问题分类</a:t>
          </a:r>
        </a:p>
      </dsp:txBody>
      <dsp:txXfrm>
        <a:off x="449631" y="1472764"/>
        <a:ext cx="5603138" cy="799138"/>
      </dsp:txXfrm>
    </dsp:sp>
    <dsp:sp modelId="{EA438846-D2C9-471D-B361-78A5A585B391}">
      <dsp:nvSpPr>
        <dsp:cNvPr id="0" name=""/>
        <dsp:cNvSpPr/>
      </dsp:nvSpPr>
      <dsp:spPr>
        <a:xfrm>
          <a:off x="0" y="32331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5318F98-F594-41F7-AB36-CFF8689B3A56}">
      <dsp:nvSpPr>
        <dsp:cNvPr id="0" name=""/>
        <dsp:cNvSpPr/>
      </dsp:nvSpPr>
      <dsp:spPr>
        <a:xfrm>
          <a:off x="406400" y="27903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1333500">
            <a:lnSpc>
              <a:spcPct val="90000"/>
            </a:lnSpc>
            <a:spcBef>
              <a:spcPct val="0"/>
            </a:spcBef>
            <a:spcAft>
              <a:spcPct val="35000"/>
            </a:spcAft>
          </a:pPr>
          <a:r>
            <a:rPr lang="zh-CN" altLang="en-US" sz="3000" kern="1200" dirty="0">
              <a:latin typeface="+mj-ea"/>
              <a:ea typeface="+mj-ea"/>
            </a:rPr>
            <a:t>原因分析</a:t>
          </a:r>
        </a:p>
      </dsp:txBody>
      <dsp:txXfrm>
        <a:off x="449631" y="2833564"/>
        <a:ext cx="5603138" cy="799138"/>
      </dsp:txXfrm>
    </dsp:sp>
    <dsp:sp modelId="{B2CCBB56-4FFA-4A52-940D-CDDE5B53BCF9}">
      <dsp:nvSpPr>
        <dsp:cNvPr id="0" name=""/>
        <dsp:cNvSpPr/>
      </dsp:nvSpPr>
      <dsp:spPr>
        <a:xfrm>
          <a:off x="0" y="45939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415E80B-1863-4741-8A26-D22A68469FF8}">
      <dsp:nvSpPr>
        <dsp:cNvPr id="0" name=""/>
        <dsp:cNvSpPr/>
      </dsp:nvSpPr>
      <dsp:spPr>
        <a:xfrm>
          <a:off x="406400" y="41511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lvl="0" algn="l" defTabSz="1333500">
            <a:lnSpc>
              <a:spcPct val="90000"/>
            </a:lnSpc>
            <a:spcBef>
              <a:spcPct val="0"/>
            </a:spcBef>
            <a:spcAft>
              <a:spcPct val="35000"/>
            </a:spcAft>
          </a:pPr>
          <a:r>
            <a:rPr lang="zh-CN" altLang="en-US" sz="3000" kern="1200" dirty="0">
              <a:latin typeface="+mj-ea"/>
              <a:ea typeface="+mj-ea"/>
            </a:rPr>
            <a:t>管控措施</a:t>
          </a:r>
        </a:p>
      </dsp:txBody>
      <dsp:txXfrm>
        <a:off x="449631" y="4194364"/>
        <a:ext cx="560313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t>2020/9/1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AE72A-0A66-4CE4-8FAB-CC1D0C2FE11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17</a:t>
            </a:fld>
            <a:endParaRPr lang="zh-CN" altLang="en-US"/>
          </a:p>
        </p:txBody>
      </p:sp>
    </p:spTree>
    <p:extLst>
      <p:ext uri="{BB962C8B-B14F-4D97-AF65-F5344CB8AC3E}">
        <p14:creationId xmlns:p14="http://schemas.microsoft.com/office/powerpoint/2010/main" val="49047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a:t>单击此处添加您的标题文字</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2020/9/1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t>2020/9/1</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t>‹#›</a:t>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BE3F471-5A6D-4B55-9886-6C8419ABED43}"/>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14272" b="6122"/>
          <a:stretch/>
        </p:blipFill>
        <p:spPr>
          <a:xfrm>
            <a:off x="0" y="0"/>
            <a:ext cx="12192000" cy="6858000"/>
          </a:xfrm>
          <a:prstGeom prst="rect">
            <a:avLst/>
          </a:prstGeom>
        </p:spPr>
      </p:pic>
      <p:sp>
        <p:nvSpPr>
          <p:cNvPr id="2" name="矩形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6061" y="1601238"/>
            <a:ext cx="11559877" cy="1323439"/>
          </a:xfrm>
          <a:prstGeom prst="rect">
            <a:avLst/>
          </a:prstGeom>
          <a:noFill/>
        </p:spPr>
        <p:txBody>
          <a:bodyPr wrap="square" rtlCol="0">
            <a:spAutoFit/>
          </a:bodyPr>
          <a:lstStyle/>
          <a:p>
            <a:pPr algn="ctr"/>
            <a:r>
              <a:rPr lang="zh-CN" sz="4000" dirty="0">
                <a:solidFill>
                  <a:schemeClr val="bg2"/>
                </a:solidFill>
                <a:latin typeface="微软雅黑" panose="020B0503020204020204" pitchFamily="34" charset="-122"/>
                <a:ea typeface="微软雅黑" panose="020B0503020204020204" pitchFamily="34" charset="-122"/>
              </a:rPr>
              <a:t>加裂气分装置</a:t>
            </a:r>
            <a:r>
              <a:rPr lang="zh-CN" altLang="en-US" sz="4000" dirty="0">
                <a:solidFill>
                  <a:schemeClr val="bg2"/>
                </a:solidFill>
                <a:latin typeface="微软雅黑" panose="020B0503020204020204" pitchFamily="34" charset="-122"/>
                <a:ea typeface="微软雅黑" panose="020B0503020204020204" pitchFamily="34" charset="-122"/>
              </a:rPr>
              <a:t>工艺</a:t>
            </a:r>
            <a:r>
              <a:rPr lang="zh-CN" sz="4000" dirty="0">
                <a:solidFill>
                  <a:schemeClr val="bg2"/>
                </a:solidFill>
                <a:latin typeface="微软雅黑" panose="020B0503020204020204" pitchFamily="34" charset="-122"/>
                <a:ea typeface="微软雅黑" panose="020B0503020204020204" pitchFamily="34" charset="-122"/>
              </a:rPr>
              <a:t>专业</a:t>
            </a:r>
            <a:endParaRPr lang="en-US" altLang="zh-CN" sz="4000" dirty="0">
              <a:solidFill>
                <a:schemeClr val="bg2"/>
              </a:solidFill>
              <a:latin typeface="微软雅黑" panose="020B0503020204020204" pitchFamily="34" charset="-122"/>
              <a:ea typeface="微软雅黑" panose="020B0503020204020204" pitchFamily="34" charset="-122"/>
            </a:endParaRPr>
          </a:p>
          <a:p>
            <a:pPr algn="ctr"/>
            <a:r>
              <a:rPr lang="zh-CN" sz="4000" dirty="0">
                <a:solidFill>
                  <a:schemeClr val="bg2"/>
                </a:solidFill>
                <a:latin typeface="微软雅黑" panose="020B0503020204020204" pitchFamily="34" charset="-122"/>
                <a:ea typeface="微软雅黑" panose="020B0503020204020204" pitchFamily="34" charset="-122"/>
              </a:rPr>
              <a:t>日周月检问题汇总情况</a:t>
            </a:r>
            <a:endParaRPr lang="en-US" altLang="zh-CN" sz="4000" dirty="0">
              <a:solidFill>
                <a:schemeClr val="bg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1103086"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59544"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2486"/>
          </a:xfrm>
          <a:prstGeom prst="rect">
            <a:avLst/>
          </a:prstGeom>
          <a:noFill/>
        </p:spPr>
        <p:txBody>
          <a:bodyPr wrap="square" rtlCol="0">
            <a:spAutoFit/>
          </a:bodyPr>
          <a:lstStyle/>
          <a:p>
            <a:pPr>
              <a:lnSpc>
                <a:spcPct val="130000"/>
              </a:lnSpc>
            </a:pPr>
            <a:r>
              <a:rPr lang="zh-CN" altLang="en-US" sz="2800" dirty="0">
                <a:solidFill>
                  <a:srgbClr val="282830"/>
                </a:solidFill>
                <a:latin typeface="+mj-ea"/>
                <a:ea typeface="+mj-ea"/>
              </a:rPr>
              <a:t>平稳率管理</a:t>
            </a:r>
            <a:r>
              <a:rPr lang="zh-CN" altLang="en-US" sz="2800" dirty="0" smtClean="0">
                <a:solidFill>
                  <a:srgbClr val="282830"/>
                </a:solidFill>
                <a:latin typeface="+mj-ea"/>
                <a:ea typeface="+mj-ea"/>
              </a:rPr>
              <a:t>（</a:t>
            </a:r>
            <a:r>
              <a:rPr lang="en-US" altLang="zh-CN" sz="2800" dirty="0" smtClean="0">
                <a:solidFill>
                  <a:srgbClr val="282830"/>
                </a:solidFill>
                <a:latin typeface="+mj-ea"/>
                <a:ea typeface="+mj-ea"/>
              </a:rPr>
              <a:t>55</a:t>
            </a:r>
            <a:r>
              <a:rPr lang="zh-CN" altLang="en-US" sz="2800" dirty="0" smtClean="0">
                <a:solidFill>
                  <a:srgbClr val="282830"/>
                </a:solidFill>
                <a:latin typeface="+mj-ea"/>
                <a:ea typeface="+mj-ea"/>
              </a:rPr>
              <a:t>项）</a:t>
            </a:r>
            <a:endParaRPr lang="zh-CN" altLang="en-US" sz="3200" dirty="0">
              <a:solidFill>
                <a:srgbClr val="282830"/>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330815" cy="3933384"/>
          </a:xfrm>
          <a:prstGeom prst="rect">
            <a:avLst/>
          </a:prstGeom>
          <a:noFill/>
        </p:spPr>
        <p:txBody>
          <a:bodyPr wrap="square" rtlCol="0">
            <a:spAutoFit/>
          </a:bodyPr>
          <a:lstStyle/>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rPr>
              <a:t>由于本月开始严格平稳率要求：按小时平稳率不低于</a:t>
            </a:r>
            <a:r>
              <a:rPr lang="en-US" altLang="zh-CN" sz="2400" dirty="0" smtClean="0">
                <a:solidFill>
                  <a:srgbClr val="282830"/>
                </a:solidFill>
                <a:latin typeface="Arial" panose="020B0604020202020204" pitchFamily="34" charset="0"/>
                <a:ea typeface="微软雅黑" panose="020B0503020204020204" pitchFamily="34" charset="-122"/>
              </a:rPr>
              <a:t>80%</a:t>
            </a:r>
            <a:r>
              <a:rPr lang="zh-CN" altLang="en-US" sz="2400" dirty="0" smtClean="0">
                <a:solidFill>
                  <a:srgbClr val="282830"/>
                </a:solidFill>
                <a:latin typeface="Arial" panose="020B0604020202020204" pitchFamily="34" charset="0"/>
                <a:ea typeface="微软雅黑" panose="020B0503020204020204" pitchFamily="34" charset="-122"/>
              </a:rPr>
              <a:t>标准要求执行。因此平稳率这一栏考核较多。平稳率考核</a:t>
            </a:r>
            <a:r>
              <a:rPr lang="en-US" altLang="zh-CN" sz="2400" dirty="0" smtClean="0">
                <a:solidFill>
                  <a:srgbClr val="282830"/>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主要集中在二班和四班，分别被考核</a:t>
            </a:r>
            <a:r>
              <a:rPr lang="en-US" altLang="zh-CN" sz="2400" dirty="0" smtClean="0">
                <a:solidFill>
                  <a:srgbClr val="282830"/>
                </a:solidFill>
                <a:latin typeface="Arial" panose="020B0604020202020204" pitchFamily="34" charset="0"/>
                <a:ea typeface="微软雅黑" panose="020B0503020204020204" pitchFamily="34" charset="-122"/>
              </a:rPr>
              <a:t>17</a:t>
            </a:r>
            <a:r>
              <a:rPr lang="zh-CN" altLang="en-US" sz="2400" dirty="0" smtClean="0">
                <a:solidFill>
                  <a:srgbClr val="282830"/>
                </a:solidFill>
                <a:latin typeface="Arial" panose="020B0604020202020204" pitchFamily="34" charset="0"/>
                <a:ea typeface="微软雅黑" panose="020B0503020204020204" pitchFamily="34" charset="-122"/>
              </a:rPr>
              <a:t>次和</a:t>
            </a:r>
            <a:r>
              <a:rPr lang="en-US" altLang="zh-CN" sz="2400" dirty="0" smtClean="0">
                <a:solidFill>
                  <a:srgbClr val="282830"/>
                </a:solidFill>
                <a:latin typeface="Arial" panose="020B0604020202020204" pitchFamily="34" charset="0"/>
                <a:ea typeface="微软雅黑" panose="020B0503020204020204" pitchFamily="34" charset="-122"/>
              </a:rPr>
              <a:t>16</a:t>
            </a:r>
            <a:r>
              <a:rPr lang="zh-CN" altLang="en-US" sz="2400" dirty="0" smtClean="0">
                <a:solidFill>
                  <a:srgbClr val="282830"/>
                </a:solidFill>
                <a:latin typeface="Arial" panose="020B0604020202020204" pitchFamily="34" charset="0"/>
                <a:ea typeface="微软雅黑" panose="020B0503020204020204" pitchFamily="34" charset="-122"/>
              </a:rPr>
              <a:t>次。</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此类考核主要针对趋势快速上涨长期超平稳率指标后仍然未做出任何操作干预的对象出具考核。对于有特殊原因的，如天气原因</a:t>
            </a:r>
            <a:r>
              <a:rPr lang="zh-CN" altLang="en-US" sz="2400" dirty="0" smtClean="0">
                <a:solidFill>
                  <a:srgbClr val="282830"/>
                </a:solidFill>
                <a:latin typeface="Arial" panose="020B0604020202020204" pitchFamily="34" charset="0"/>
                <a:ea typeface="微软雅黑" panose="020B0503020204020204" pitchFamily="34" charset="-122"/>
              </a:rPr>
              <a:t>，原料波动影响</a:t>
            </a:r>
            <a:r>
              <a:rPr lang="zh-CN" altLang="en-US" sz="2400" dirty="0">
                <a:solidFill>
                  <a:srgbClr val="282830"/>
                </a:solidFill>
                <a:latin typeface="Arial" panose="020B0604020202020204" pitchFamily="34" charset="0"/>
                <a:ea typeface="微软雅黑" panose="020B0503020204020204" pitchFamily="34" charset="-122"/>
              </a:rPr>
              <a:t>等问题未做考核。</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rPr>
              <a:t>平稳率问题主要是由于个别操作人员的疏忽，或者未能及时联系下游装置导致液位平稳率不达标。</a:t>
            </a:r>
            <a:endParaRPr lang="zh-CN" altLang="en-US"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2662"/>
          </a:xfrm>
          <a:prstGeom prst="rect">
            <a:avLst/>
          </a:prstGeom>
          <a:noFill/>
        </p:spPr>
        <p:txBody>
          <a:bodyPr wrap="square" rtlCol="0">
            <a:spAutoFit/>
          </a:bodyPr>
          <a:lstStyle/>
          <a:p>
            <a:pPr>
              <a:lnSpc>
                <a:spcPct val="130000"/>
              </a:lnSpc>
            </a:pPr>
            <a:r>
              <a:rPr lang="zh-CN" sz="3200" dirty="0">
                <a:solidFill>
                  <a:srgbClr val="282830"/>
                </a:solidFill>
                <a:latin typeface="+mj-ea"/>
                <a:ea typeface="+mj-ea"/>
              </a:rPr>
              <a:t>规格化问题</a:t>
            </a:r>
            <a:r>
              <a:rPr lang="zh-CN" sz="3200" dirty="0" smtClean="0">
                <a:solidFill>
                  <a:srgbClr val="282830"/>
                </a:solidFill>
                <a:latin typeface="+mj-ea"/>
                <a:ea typeface="+mj-ea"/>
              </a:rPr>
              <a:t>（</a:t>
            </a:r>
            <a:r>
              <a:rPr lang="en-US" altLang="zh-CN" sz="3200" dirty="0" smtClean="0">
                <a:solidFill>
                  <a:srgbClr val="282830"/>
                </a:solidFill>
                <a:latin typeface="+mj-ea"/>
                <a:ea typeface="+mj-ea"/>
              </a:rPr>
              <a:t>18</a:t>
            </a:r>
            <a:r>
              <a:rPr lang="zh-CN" altLang="en-US" sz="3200" dirty="0" smtClean="0">
                <a:solidFill>
                  <a:srgbClr val="282830"/>
                </a:solidFill>
                <a:latin typeface="+mj-ea"/>
                <a:ea typeface="+mj-ea"/>
              </a:rPr>
              <a:t>项）</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2169909" y="1589347"/>
            <a:ext cx="6944468" cy="2012859"/>
          </a:xfrm>
          <a:prstGeom prst="rect">
            <a:avLst/>
          </a:prstGeom>
          <a:noFill/>
        </p:spPr>
        <p:txBody>
          <a:bodyPr wrap="square" rtlCol="0">
            <a:spAutoFit/>
          </a:bodyPr>
          <a:lstStyle/>
          <a:p>
            <a:pPr algn="ct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rPr>
              <a:t>本月工艺</a:t>
            </a:r>
            <a:r>
              <a:rPr lang="zh-CN" altLang="en-US" sz="2400" dirty="0">
                <a:solidFill>
                  <a:srgbClr val="282830"/>
                </a:solidFill>
                <a:latin typeface="Arial" panose="020B0604020202020204" pitchFamily="34" charset="0"/>
                <a:ea typeface="微软雅黑" panose="020B0503020204020204" pitchFamily="34" charset="-122"/>
              </a:rPr>
              <a:t>方面现场规格化</a:t>
            </a:r>
            <a:r>
              <a:rPr lang="zh-CN" altLang="en-US" sz="2400" dirty="0" smtClean="0">
                <a:solidFill>
                  <a:srgbClr val="282830"/>
                </a:solidFill>
                <a:latin typeface="Arial" panose="020B0604020202020204" pitchFamily="34" charset="0"/>
                <a:ea typeface="微软雅黑" panose="020B0503020204020204" pitchFamily="34" charset="-122"/>
              </a:rPr>
              <a:t>问题主要集中在现场盲</a:t>
            </a:r>
            <a:r>
              <a:rPr lang="zh-CN" altLang="en-US" sz="2400" dirty="0">
                <a:solidFill>
                  <a:srgbClr val="282830"/>
                </a:solidFill>
                <a:latin typeface="Arial" panose="020B0604020202020204" pitchFamily="34" charset="0"/>
                <a:ea typeface="微软雅黑" panose="020B0503020204020204" pitchFamily="34" charset="-122"/>
              </a:rPr>
              <a:t>板牌缺失，标识模糊，无盲板</a:t>
            </a:r>
            <a:r>
              <a:rPr lang="zh-CN" altLang="en-US" sz="2400" dirty="0" smtClean="0">
                <a:solidFill>
                  <a:srgbClr val="282830"/>
                </a:solidFill>
                <a:latin typeface="Arial" panose="020B0604020202020204" pitchFamily="34" charset="0"/>
                <a:ea typeface="微软雅黑" panose="020B0503020204020204" pitchFamily="34" charset="-122"/>
              </a:rPr>
              <a:t>编号。</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endParaRPr lang="zh-CN" sz="2400" dirty="0">
              <a:solidFill>
                <a:srgbClr val="282830"/>
              </a:solidFill>
              <a:latin typeface="Arial" panose="020B0604020202020204" pitchFamily="34" charset="0"/>
              <a:ea typeface="微软雅黑" panose="020B0503020204020204" pitchFamily="34" charset="-122"/>
            </a:endParaRPr>
          </a:p>
        </p:txBody>
      </p:sp>
      <p:pic>
        <p:nvPicPr>
          <p:cNvPr id="11" name="图片 10">
            <a:extLst>
              <a:ext uri="{FF2B5EF4-FFF2-40B4-BE49-F238E27FC236}">
                <a16:creationId xmlns:a16="http://schemas.microsoft.com/office/drawing/2014/main" id="{B723768B-0B74-491A-B7DB-EC71A512920F}"/>
              </a:ext>
            </a:extLst>
          </p:cNvPr>
          <p:cNvPicPr>
            <a:picLocks noChangeAspect="1"/>
          </p:cNvPicPr>
          <p:nvPr/>
        </p:nvPicPr>
        <p:blipFill>
          <a:blip r:embed="rId4"/>
          <a:stretch>
            <a:fillRect/>
          </a:stretch>
        </p:blipFill>
        <p:spPr>
          <a:xfrm>
            <a:off x="1840413" y="3088460"/>
            <a:ext cx="3121043" cy="2501605"/>
          </a:xfrm>
          <a:prstGeom prst="rect">
            <a:avLst/>
          </a:prstGeom>
        </p:spPr>
      </p:pic>
      <p:pic>
        <p:nvPicPr>
          <p:cNvPr id="12" name="图片 11">
            <a:extLst>
              <a:ext uri="{FF2B5EF4-FFF2-40B4-BE49-F238E27FC236}">
                <a16:creationId xmlns:a16="http://schemas.microsoft.com/office/drawing/2014/main" id="{D59E495C-D568-4CCA-920E-308041678390}"/>
              </a:ext>
            </a:extLst>
          </p:cNvPr>
          <p:cNvPicPr>
            <a:picLocks noChangeAspect="1"/>
          </p:cNvPicPr>
          <p:nvPr/>
        </p:nvPicPr>
        <p:blipFill>
          <a:blip r:embed="rId5"/>
          <a:stretch>
            <a:fillRect/>
          </a:stretch>
        </p:blipFill>
        <p:spPr>
          <a:xfrm>
            <a:off x="5889710" y="3088460"/>
            <a:ext cx="3224667" cy="2554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2662"/>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取样器使用</a:t>
            </a:r>
            <a:r>
              <a:rPr lang="zh-CN" sz="3200" dirty="0">
                <a:solidFill>
                  <a:srgbClr val="282830"/>
                </a:solidFill>
                <a:latin typeface="Arial" panose="020B0604020202020204" pitchFamily="34" charset="0"/>
                <a:ea typeface="微软雅黑" panose="020B0503020204020204" pitchFamily="34" charset="-122"/>
                <a:sym typeface="+mn-ea"/>
              </a:rPr>
              <a:t>问题</a:t>
            </a:r>
            <a:r>
              <a:rPr lang="zh-CN" sz="3200" dirty="0" smtClean="0">
                <a:solidFill>
                  <a:srgbClr val="282830"/>
                </a:solidFill>
                <a:latin typeface="Arial" panose="020B0604020202020204" pitchFamily="34" charset="0"/>
                <a:ea typeface="微软雅黑" panose="020B0503020204020204" pitchFamily="34" charset="-122"/>
                <a:sym typeface="+mn-ea"/>
              </a:rPr>
              <a:t>（</a:t>
            </a:r>
            <a:r>
              <a:rPr lang="en-US" altLang="zh-CN" sz="3200" dirty="0" smtClean="0">
                <a:solidFill>
                  <a:srgbClr val="282830"/>
                </a:solidFill>
                <a:latin typeface="Arial" panose="020B0604020202020204" pitchFamily="34" charset="0"/>
                <a:ea typeface="微软雅黑" panose="020B0503020204020204" pitchFamily="34" charset="-122"/>
                <a:sym typeface="+mn-ea"/>
              </a:rPr>
              <a:t>7</a:t>
            </a:r>
            <a:r>
              <a:rPr lang="zh-CN" altLang="en-US" sz="3200" dirty="0" smtClean="0">
                <a:solidFill>
                  <a:srgbClr val="282830"/>
                </a:solidFill>
                <a:latin typeface="Arial" panose="020B0604020202020204" pitchFamily="34" charset="0"/>
                <a:ea typeface="微软雅黑" panose="020B0503020204020204" pitchFamily="34" charset="-122"/>
                <a:sym typeface="+mn-ea"/>
              </a:rPr>
              <a:t>项</a:t>
            </a:r>
            <a:r>
              <a:rPr lang="zh-CN" sz="3200" dirty="0" smtClean="0">
                <a:solidFill>
                  <a:srgbClr val="282830"/>
                </a:solidFill>
                <a:latin typeface="Arial" panose="020B0604020202020204" pitchFamily="34" charset="0"/>
                <a:ea typeface="微软雅黑" panose="020B0503020204020204" pitchFamily="34" charset="-122"/>
                <a:sym typeface="+mn-ea"/>
              </a:rPr>
              <a:t>）</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2012859"/>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rgbClr val="282830"/>
                </a:solidFill>
                <a:latin typeface="Arial" panose="020B0604020202020204" pitchFamily="34" charset="0"/>
                <a:ea typeface="微软雅黑" panose="020B0503020204020204" pitchFamily="34" charset="-122"/>
              </a:rPr>
              <a:t>主要有以下几点问题：</a:t>
            </a: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1</a:t>
            </a:r>
            <a:r>
              <a:rPr lang="zh-CN" altLang="en-US" sz="2400" dirty="0" smtClean="0">
                <a:solidFill>
                  <a:srgbClr val="282830"/>
                </a:solidFill>
                <a:latin typeface="Arial" panose="020B0604020202020204" pitchFamily="34" charset="0"/>
                <a:ea typeface="微软雅黑" panose="020B0503020204020204" pitchFamily="34" charset="-122"/>
              </a:rPr>
              <a:t>、采加裂干气时进空气。</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smtClean="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、现场取样</a:t>
            </a:r>
            <a:r>
              <a:rPr lang="zh-CN" altLang="en-US" sz="2400" dirty="0" smtClean="0">
                <a:solidFill>
                  <a:srgbClr val="282830"/>
                </a:solidFill>
                <a:latin typeface="Arial" panose="020B0604020202020204" pitchFamily="34" charset="0"/>
                <a:ea typeface="微软雅黑" panose="020B0503020204020204" pitchFamily="34" charset="-122"/>
              </a:rPr>
              <a:t>人员责任心不够强，取完样后忽视取样器残压的问题，认为只要取到新鲜的样就结束了。取完精制油后不关冷却水也是责任心不够强的表现。</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三</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907790" y="4993640"/>
              <a:ext cx="5334000" cy="645160"/>
            </a:xfrm>
            <a:prstGeom prst="rect">
              <a:avLst/>
            </a:prstGeom>
            <a:noFill/>
          </p:spPr>
          <p:txBody>
            <a:bodyPr wrap="square" rtlCol="0">
              <a:spAutoFit/>
            </a:bodyPr>
            <a:lstStyle/>
            <a:p>
              <a:r>
                <a:rPr lang="zh-CN" sz="3600" kern="0" dirty="0">
                  <a:solidFill>
                    <a:srgbClr val="282830"/>
                  </a:solidFill>
                  <a:latin typeface="微软雅黑" panose="020B0503020204020204" pitchFamily="34" charset="-122"/>
                  <a:ea typeface="微软雅黑" panose="020B0503020204020204" pitchFamily="34" charset="-122"/>
                  <a:cs typeface="Arial" panose="020B0604020202020204" pitchFamily="34" charset="0"/>
                  <a:sym typeface="+mn-ea"/>
                </a:rPr>
                <a:t>原因分析及管理要求</a:t>
              </a:r>
              <a:endParaRPr lang="zh-CN" altLang="en-US" sz="3600" dirty="0">
                <a:solidFill>
                  <a:srgbClr val="2828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4893647"/>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从本月工艺检查问题分布来看，占比最多的</a:t>
            </a:r>
            <a:r>
              <a:rPr lang="zh-CN" altLang="en-US" sz="2400" dirty="0" smtClean="0">
                <a:solidFill>
                  <a:srgbClr val="282830"/>
                </a:solidFill>
                <a:latin typeface="Arial" panose="020B0604020202020204" pitchFamily="34" charset="0"/>
                <a:ea typeface="微软雅黑" panose="020B0503020204020204" pitchFamily="34" charset="-122"/>
              </a:rPr>
              <a:t>为平稳率问题。这主要是因为部门对员工操作技能要求更为严格。虽然考核频次多了，但是从最终结果来看，整体平稳率还是高于上个月的。并且在本月频繁更改进料的情况下，馏出口合格率还能保持和上个月持平的水平。说明员工操作技能确实得到了提升。平稳率被扣分项主要体现在以下三个方面</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zh-CN" sz="2400" dirty="0" smtClean="0">
                <a:solidFill>
                  <a:srgbClr val="282830"/>
                </a:solidFill>
                <a:latin typeface="Arial" panose="020B0604020202020204" pitchFamily="34" charset="0"/>
                <a:ea typeface="微软雅黑" panose="020B0503020204020204" pitchFamily="34" charset="-122"/>
              </a:rPr>
              <a:t>       </a:t>
            </a:r>
            <a:r>
              <a:rPr lang="en-US" altLang="zh-CN" sz="2400" dirty="0">
                <a:solidFill>
                  <a:srgbClr val="282830"/>
                </a:solidFill>
                <a:latin typeface="Arial" panose="020B0604020202020204" pitchFamily="34" charset="0"/>
                <a:ea typeface="微软雅黑" panose="020B0503020204020204" pitchFamily="34" charset="-122"/>
              </a:rPr>
              <a:t>1</a:t>
            </a:r>
            <a:r>
              <a:rPr lang="zh-CN" altLang="en-US" sz="2400" dirty="0" smtClean="0">
                <a:solidFill>
                  <a:srgbClr val="282830"/>
                </a:solidFill>
                <a:latin typeface="Arial" panose="020B0604020202020204" pitchFamily="34" charset="0"/>
                <a:ea typeface="微软雅黑" panose="020B0503020204020204" pitchFamily="34" charset="-122"/>
              </a:rPr>
              <a:t>、为了保证产品收率，卡边操作所致。</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sym typeface="+mn-ea"/>
              </a:rPr>
              <a:t>       </a:t>
            </a:r>
            <a:r>
              <a:rPr lang="en-US" altLang="zh-CN" sz="2400" dirty="0">
                <a:solidFill>
                  <a:srgbClr val="282830"/>
                </a:solidFill>
                <a:latin typeface="Arial" panose="020B0604020202020204" pitchFamily="34" charset="0"/>
                <a:ea typeface="微软雅黑" panose="020B0503020204020204" pitchFamily="34" charset="-122"/>
                <a:sym typeface="+mn-ea"/>
              </a:rPr>
              <a:t>2</a:t>
            </a:r>
            <a:r>
              <a:rPr lang="zh-CN" altLang="en-US" sz="2400" dirty="0" smtClean="0">
                <a:solidFill>
                  <a:srgbClr val="282830"/>
                </a:solidFill>
                <a:latin typeface="Arial" panose="020B0604020202020204" pitchFamily="34" charset="0"/>
                <a:ea typeface="微软雅黑" panose="020B0503020204020204" pitchFamily="34" charset="-122"/>
                <a:sym typeface="+mn-ea"/>
              </a:rPr>
              <a:t>、未能及时联系上下游装置，导致液位超平稳率。</a:t>
            </a:r>
            <a:endParaRPr lang="en-US" altLang="zh-CN" sz="2400" dirty="0" smtClean="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 </a:t>
            </a:r>
            <a:r>
              <a:rPr lang="en-US" altLang="zh-CN" sz="2400" dirty="0" smtClean="0">
                <a:solidFill>
                  <a:srgbClr val="282830"/>
                </a:solidFill>
                <a:latin typeface="Arial" panose="020B0604020202020204" pitchFamily="34" charset="0"/>
                <a:ea typeface="微软雅黑" panose="020B0503020204020204" pitchFamily="34" charset="-122"/>
                <a:sym typeface="+mn-ea"/>
              </a:rPr>
              <a:t>      3</a:t>
            </a:r>
            <a:r>
              <a:rPr lang="zh-CN" altLang="en-US" sz="2400" dirty="0" smtClean="0">
                <a:solidFill>
                  <a:srgbClr val="282830"/>
                </a:solidFill>
                <a:latin typeface="Arial" panose="020B0604020202020204" pitchFamily="34" charset="0"/>
                <a:ea typeface="微软雅黑" panose="020B0503020204020204" pitchFamily="34" charset="-122"/>
                <a:sym typeface="+mn-ea"/>
              </a:rPr>
              <a:t>、忙于演练或者夜班疲惫时疏忽了一些指标的控制。</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sym typeface="+mn-ea"/>
              </a:rPr>
              <a:t>       因此，为了保证装置平稳生产，需要及时的联系汇报，上夜班前需要保证充足的休息。</a:t>
            </a:r>
            <a:endParaRPr lang="en-US" altLang="zh-CN" sz="2400" dirty="0" smtClean="0">
              <a:solidFill>
                <a:srgbClr val="282830"/>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289" y="943792"/>
            <a:ext cx="10330815" cy="3933384"/>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本月现场规格化问题集中体现在现场盲板牌的管理，除</a:t>
            </a:r>
            <a:r>
              <a:rPr lang="en-US" altLang="zh-CN" sz="2400" dirty="0" smtClean="0">
                <a:solidFill>
                  <a:srgbClr val="282830"/>
                </a:solidFill>
                <a:latin typeface="Arial" panose="020B0604020202020204" pitchFamily="34" charset="0"/>
                <a:ea typeface="微软雅黑" panose="020B0503020204020204" pitchFamily="34" charset="-122"/>
              </a:rPr>
              <a:t>D101</a:t>
            </a:r>
            <a:r>
              <a:rPr lang="zh-CN" altLang="en-US" sz="2400" dirty="0" smtClean="0">
                <a:solidFill>
                  <a:srgbClr val="282830"/>
                </a:solidFill>
                <a:latin typeface="Arial" panose="020B0604020202020204" pitchFamily="34" charset="0"/>
                <a:ea typeface="微软雅黑" panose="020B0503020204020204" pitchFamily="34" charset="-122"/>
              </a:rPr>
              <a:t>排凝缺失盲板牌之外，其余均是盲板位号不清晰，或者无盲板牌，无盲板位号。主要体现在三班。特别是针对无盲板牌的问题，下个月可以根据盲板台账表，各班统一安排排查一下。</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en-US" altLang="zh-CN" sz="2400" dirty="0" smtClean="0">
                <a:solidFill>
                  <a:srgbClr val="282830"/>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内操的规格化问题主要体现在工艺记录上。着重检查内外操液位核对，内操记录本。检查到一班未按要求做好记录，已经严肃考核。目前，各班组均按要求执行。</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smtClean="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2012859"/>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此外，本月着重提问现场取样器操作和联锁工艺卡片，列入日检范围。从抽查的效果来看，</a:t>
            </a:r>
            <a:r>
              <a:rPr lang="zh-CN" altLang="en-US" sz="2400" dirty="0" smtClean="0">
                <a:solidFill>
                  <a:srgbClr val="282830"/>
                </a:solidFill>
                <a:latin typeface="Arial" panose="020B0604020202020204" pitchFamily="34" charset="0"/>
                <a:ea typeface="微软雅黑" panose="020B0503020204020204" pitchFamily="34" charset="-122"/>
                <a:sym typeface="+mn-ea"/>
              </a:rPr>
              <a:t>还是比较明显的。取样器操作回答基本正确，工艺联锁整体还行，但还有些员工还有所欠缺，具体内容也已经在日检表中体现。接下来按照常态化工作继续抽查，督促员工保持不断学习的习惯。</a:t>
            </a:r>
            <a:endParaRPr lang="zh-CN" altLang="en-US" sz="2400" dirty="0">
              <a:solidFill>
                <a:srgbClr val="282830"/>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4413516"/>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针对月份</a:t>
            </a:r>
            <a:r>
              <a:rPr lang="zh-CN" altLang="en-US" sz="2400" dirty="0">
                <a:solidFill>
                  <a:srgbClr val="282830"/>
                </a:solidFill>
                <a:latin typeface="Arial" panose="020B0604020202020204" pitchFamily="34" charset="0"/>
                <a:ea typeface="微软雅黑" panose="020B0503020204020204" pitchFamily="34" charset="-122"/>
              </a:rPr>
              <a:t>各类问题</a:t>
            </a:r>
            <a:r>
              <a:rPr lang="zh-CN" altLang="en-US" sz="2400" dirty="0">
                <a:solidFill>
                  <a:srgbClr val="282830"/>
                </a:solidFill>
                <a:latin typeface="Arial" panose="020B0604020202020204" pitchFamily="34" charset="0"/>
                <a:ea typeface="微软雅黑" panose="020B0503020204020204" pitchFamily="34" charset="-122"/>
                <a:sym typeface="+mn-ea"/>
              </a:rPr>
              <a:t>。</a:t>
            </a:r>
            <a:r>
              <a:rPr lang="en-US" altLang="zh-CN" sz="2400" dirty="0">
                <a:solidFill>
                  <a:srgbClr val="282830"/>
                </a:solidFill>
                <a:latin typeface="Arial" panose="020B0604020202020204" pitchFamily="34" charset="0"/>
                <a:ea typeface="微软雅黑" panose="020B0503020204020204" pitchFamily="34" charset="-122"/>
                <a:sym typeface="+mn-ea"/>
              </a:rPr>
              <a:t>8</a:t>
            </a:r>
            <a:r>
              <a:rPr lang="zh-CN" altLang="en-US" sz="2400" dirty="0">
                <a:solidFill>
                  <a:srgbClr val="282830"/>
                </a:solidFill>
                <a:latin typeface="Arial" panose="020B0604020202020204" pitchFamily="34" charset="0"/>
                <a:ea typeface="微软雅黑" panose="020B0503020204020204" pitchFamily="34" charset="-122"/>
                <a:sym typeface="+mn-ea"/>
              </a:rPr>
              <a:t>月份将有针对性重点检查：</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1</a:t>
            </a:r>
            <a:r>
              <a:rPr lang="zh-CN" altLang="en-US" sz="2400" dirty="0" smtClean="0">
                <a:solidFill>
                  <a:srgbClr val="282830"/>
                </a:solidFill>
                <a:latin typeface="Arial" panose="020B0604020202020204" pitchFamily="34" charset="0"/>
                <a:ea typeface="微软雅黑" panose="020B0503020204020204" pitchFamily="34" charset="-122"/>
                <a:sym typeface="+mn-ea"/>
              </a:rPr>
              <a:t>、强化员工培训：取样器，联锁，卡片等。特别是对于文莱员工的培训，现场操作的学习需要彻底讲明白，不能只知其然而不知所以然。</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2</a:t>
            </a:r>
            <a:r>
              <a:rPr lang="zh-CN" altLang="en-US" sz="2400" dirty="0" smtClean="0">
                <a:solidFill>
                  <a:srgbClr val="282830"/>
                </a:solidFill>
                <a:latin typeface="Arial" panose="020B0604020202020204" pitchFamily="34" charset="0"/>
                <a:ea typeface="微软雅黑" panose="020B0503020204020204" pitchFamily="34" charset="-122"/>
                <a:sym typeface="+mn-ea"/>
              </a:rPr>
              <a:t>、按班组区域排查现场盲板牌问题，工艺专业做好实时跟踪。</a:t>
            </a:r>
            <a:endParaRPr lang="en-US" altLang="zh-CN" sz="2400" dirty="0" smtClean="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smtClean="0">
                <a:solidFill>
                  <a:srgbClr val="282830"/>
                </a:solidFill>
                <a:latin typeface="Arial" panose="020B0604020202020204" pitchFamily="34" charset="0"/>
                <a:ea typeface="微软雅黑" panose="020B0503020204020204" pitchFamily="34" charset="-122"/>
                <a:sym typeface="+mn-ea"/>
              </a:rPr>
              <a:t>3</a:t>
            </a:r>
            <a:r>
              <a:rPr lang="zh-CN" altLang="en-US" sz="2400" dirty="0">
                <a:solidFill>
                  <a:srgbClr val="282830"/>
                </a:solidFill>
                <a:latin typeface="Arial" panose="020B0604020202020204" pitchFamily="34" charset="0"/>
                <a:ea typeface="微软雅黑" panose="020B0503020204020204" pitchFamily="34" charset="-122"/>
                <a:sym typeface="+mn-ea"/>
              </a:rPr>
              <a:t>、利用小神探系统，切实提高班组巡检质量，避免巡而不检，流于形式。同时完善巡检内容。</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zh-CN" altLang="en-US" sz="2400" dirty="0">
              <a:solidFill>
                <a:srgbClr val="282830"/>
              </a:solidFill>
              <a:latin typeface="Arial" panose="020B0604020202020204" pitchFamily="34" charset="0"/>
              <a:ea typeface="微软雅黑" panose="020B0503020204020204" pitchFamily="34" charset="-122"/>
              <a:sym typeface="+mn-ea"/>
            </a:endParaRPr>
          </a:p>
        </p:txBody>
      </p:sp>
    </p:spTree>
    <p:extLst>
      <p:ext uri="{BB962C8B-B14F-4D97-AF65-F5344CB8AC3E}">
        <p14:creationId xmlns:p14="http://schemas.microsoft.com/office/powerpoint/2010/main" val="160460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a:solidFill>
                  <a:srgbClr val="282830"/>
                </a:solidFill>
                <a:latin typeface="微软雅黑" panose="020B0503020204020204" pitchFamily="34" charset="-122"/>
                <a:ea typeface="微软雅黑" panose="020B0503020204020204" pitchFamily="34" charset="-122"/>
              </a:rPr>
              <a:t>谢谢大家</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graphicFrame>
        <p:nvGraphicFramePr>
          <p:cNvPr id="8" name="图示 7">
            <a:extLst>
              <a:ext uri="{FF2B5EF4-FFF2-40B4-BE49-F238E27FC236}">
                <a16:creationId xmlns:a16="http://schemas.microsoft.com/office/drawing/2014/main" id="{4AD2B535-055B-4FEE-9C95-AD9B2632F0B2}"/>
              </a:ext>
            </a:extLst>
          </p:cNvPr>
          <p:cNvGraphicFramePr/>
          <p:nvPr>
            <p:extLst>
              <p:ext uri="{D42A27DB-BD31-4B8C-83A1-F6EECF244321}">
                <p14:modId xmlns:p14="http://schemas.microsoft.com/office/powerpoint/2010/main" val="1008618928"/>
              </p:ext>
            </p:extLst>
          </p:nvPr>
        </p:nvGraphicFramePr>
        <p:xfrm>
          <a:off x="858696" y="6080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3952875"/>
            <a:ext cx="12211050" cy="2170430"/>
            <a:chOff x="-19050" y="3952875"/>
            <a:chExt cx="12211050" cy="2170430"/>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一</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083435" y="4924425"/>
              <a:ext cx="7684770" cy="1198880"/>
            </a:xfrm>
            <a:prstGeom prst="rect">
              <a:avLst/>
            </a:prstGeom>
            <a:noFill/>
          </p:spPr>
          <p:txBody>
            <a:bodyPr wrap="square" rtlCol="0">
              <a:spAutoFit/>
            </a:bodyPr>
            <a:lstStyle/>
            <a:p>
              <a:pPr algn="ctr"/>
              <a:r>
                <a:rPr lang="en-US" altLang="zh-CN" sz="3600" dirty="0">
                  <a:solidFill>
                    <a:srgbClr val="282830"/>
                  </a:solidFill>
                  <a:latin typeface="微软雅黑" panose="020B0503020204020204" pitchFamily="34" charset="-122"/>
                  <a:ea typeface="微软雅黑" panose="020B0503020204020204" pitchFamily="34" charset="-122"/>
                </a:rPr>
                <a:t>   </a:t>
              </a:r>
              <a:r>
                <a:rPr lang="zh-CN" sz="3600" dirty="0">
                  <a:solidFill>
                    <a:srgbClr val="282830"/>
                  </a:solidFill>
                  <a:latin typeface="微软雅黑" panose="020B0503020204020204" pitchFamily="34" charset="-122"/>
                  <a:ea typeface="微软雅黑" panose="020B0503020204020204" pitchFamily="34" charset="-122"/>
                </a:rPr>
                <a:t>日周月检问题总体情况说明</a:t>
              </a:r>
            </a:p>
            <a:p>
              <a:pPr algn="ctr"/>
              <a:endParaRPr 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906645"/>
            <a:ext cx="10803422" cy="5533823"/>
          </a:xfrm>
          <a:prstGeom prst="rect">
            <a:avLst/>
          </a:prstGeom>
          <a:noFill/>
        </p:spPr>
        <p:txBody>
          <a:bodyPr wrap="square" rtlCol="0">
            <a:spAutoFit/>
          </a:bodyPr>
          <a:lstStyle/>
          <a:p>
            <a:pPr>
              <a:lnSpc>
                <a:spcPct val="130000"/>
              </a:lnSpc>
            </a:pPr>
            <a:r>
              <a:rPr lang="en-US" altLang="zh-CN" sz="1400" dirty="0">
                <a:solidFill>
                  <a:srgbClr val="282830"/>
                </a:solidFill>
                <a:latin typeface="Arial" panose="020B0604020202020204" pitchFamily="34" charset="0"/>
                <a:ea typeface="微软雅黑" panose="020B0503020204020204" pitchFamily="34" charset="-122"/>
              </a:rPr>
              <a:t>        </a:t>
            </a:r>
            <a:r>
              <a:rPr sz="2400" dirty="0">
                <a:solidFill>
                  <a:srgbClr val="282830"/>
                </a:solidFill>
                <a:latin typeface="Arial" panose="020B0604020202020204" pitchFamily="34" charset="0"/>
                <a:ea typeface="微软雅黑" panose="020B0503020204020204" pitchFamily="34" charset="-122"/>
              </a:rPr>
              <a:t>    </a:t>
            </a:r>
            <a:r>
              <a:rPr sz="2400" dirty="0" smtClean="0">
                <a:solidFill>
                  <a:srgbClr val="282830"/>
                </a:solidFill>
                <a:latin typeface="Arial" panose="020B0604020202020204" pitchFamily="34" charset="0"/>
                <a:ea typeface="微软雅黑" panose="020B0503020204020204" pitchFamily="34" charset="-122"/>
              </a:rPr>
              <a:t>自</a:t>
            </a:r>
            <a:r>
              <a:rPr lang="en-US" altLang="zh-CN" sz="2400" dirty="0" smtClean="0">
                <a:solidFill>
                  <a:srgbClr val="282830"/>
                </a:solidFill>
                <a:latin typeface="Arial" panose="020B0604020202020204" pitchFamily="34" charset="0"/>
                <a:ea typeface="微软雅黑" panose="020B0503020204020204" pitchFamily="34" charset="-122"/>
              </a:rPr>
              <a:t>8</a:t>
            </a:r>
            <a:r>
              <a:rPr sz="2400" dirty="0" smtClean="0">
                <a:solidFill>
                  <a:srgbClr val="282830"/>
                </a:solidFill>
                <a:latin typeface="Arial" panose="020B0604020202020204" pitchFamily="34" charset="0"/>
                <a:ea typeface="微软雅黑" panose="020B0503020204020204" pitchFamily="34" charset="-122"/>
              </a:rPr>
              <a:t>月</a:t>
            </a:r>
            <a:r>
              <a:rPr sz="2400" dirty="0">
                <a:solidFill>
                  <a:srgbClr val="282830"/>
                </a:solidFill>
                <a:latin typeface="Arial" panose="020B0604020202020204" pitchFamily="34" charset="0"/>
                <a:ea typeface="微软雅黑" panose="020B0503020204020204" pitchFamily="34" charset="-122"/>
              </a:rPr>
              <a:t>1</a:t>
            </a:r>
            <a:r>
              <a:rPr sz="2400" dirty="0" smtClean="0">
                <a:solidFill>
                  <a:srgbClr val="282830"/>
                </a:solidFill>
                <a:latin typeface="Arial" panose="020B0604020202020204" pitchFamily="34" charset="0"/>
                <a:ea typeface="微软雅黑" panose="020B0503020204020204" pitchFamily="34" charset="-122"/>
              </a:rPr>
              <a:t>日至</a:t>
            </a:r>
            <a:r>
              <a:rPr lang="en-US" altLang="zh-CN" sz="2400" dirty="0" smtClean="0">
                <a:solidFill>
                  <a:srgbClr val="282830"/>
                </a:solidFill>
                <a:latin typeface="Arial" panose="020B0604020202020204" pitchFamily="34" charset="0"/>
                <a:ea typeface="微软雅黑" panose="020B0503020204020204" pitchFamily="34" charset="-122"/>
              </a:rPr>
              <a:t>8</a:t>
            </a:r>
            <a:r>
              <a:rPr sz="2400" dirty="0" smtClean="0">
                <a:solidFill>
                  <a:srgbClr val="282830"/>
                </a:solidFill>
                <a:latin typeface="Arial" panose="020B0604020202020204" pitchFamily="34" charset="0"/>
                <a:ea typeface="微软雅黑" panose="020B0503020204020204" pitchFamily="34" charset="-122"/>
              </a:rPr>
              <a:t>月</a:t>
            </a:r>
            <a:r>
              <a:rPr sz="2400" dirty="0">
                <a:solidFill>
                  <a:srgbClr val="282830"/>
                </a:solidFill>
                <a:latin typeface="Arial" panose="020B0604020202020204" pitchFamily="34" charset="0"/>
                <a:ea typeface="微软雅黑" panose="020B0503020204020204" pitchFamily="34" charset="-122"/>
              </a:rPr>
              <a:t>3</a:t>
            </a:r>
            <a:r>
              <a:rPr lang="en-US" sz="2400" dirty="0">
                <a:solidFill>
                  <a:srgbClr val="282830"/>
                </a:solidFill>
                <a:latin typeface="Arial" panose="020B0604020202020204" pitchFamily="34" charset="0"/>
                <a:ea typeface="微软雅黑" panose="020B0503020204020204" pitchFamily="34" charset="-122"/>
              </a:rPr>
              <a:t>1</a:t>
            </a:r>
            <a:r>
              <a:rPr sz="2400" dirty="0">
                <a:solidFill>
                  <a:srgbClr val="282830"/>
                </a:solidFill>
                <a:latin typeface="Arial" panose="020B0604020202020204" pitchFamily="34" charset="0"/>
                <a:ea typeface="微软雅黑" panose="020B0503020204020204" pitchFamily="34" charset="-122"/>
              </a:rPr>
              <a:t>日，加裂气分</a:t>
            </a:r>
            <a:r>
              <a:rPr lang="zh-CN" altLang="en-US" sz="2400" dirty="0">
                <a:solidFill>
                  <a:srgbClr val="282830"/>
                </a:solidFill>
                <a:latin typeface="Arial" panose="020B0604020202020204" pitchFamily="34" charset="0"/>
                <a:ea typeface="微软雅黑" panose="020B0503020204020204" pitchFamily="34" charset="-122"/>
              </a:rPr>
              <a:t>工艺</a:t>
            </a:r>
            <a:r>
              <a:rPr sz="2400" dirty="0">
                <a:solidFill>
                  <a:srgbClr val="282830"/>
                </a:solidFill>
                <a:latin typeface="Arial" panose="020B0604020202020204" pitchFamily="34" charset="0"/>
                <a:ea typeface="微软雅黑" panose="020B0503020204020204" pitchFamily="34" charset="-122"/>
              </a:rPr>
              <a:t>专业日、周、</a:t>
            </a:r>
            <a:r>
              <a:rPr sz="2400" dirty="0" smtClean="0">
                <a:solidFill>
                  <a:srgbClr val="282830"/>
                </a:solidFill>
                <a:latin typeface="Arial" panose="020B0604020202020204" pitchFamily="34" charset="0"/>
                <a:ea typeface="微软雅黑" panose="020B0503020204020204" pitchFamily="34" charset="-122"/>
              </a:rPr>
              <a:t>月检共检查出</a:t>
            </a:r>
            <a:r>
              <a:rPr lang="en-US" altLang="zh-CN" sz="2400" dirty="0" smtClean="0">
                <a:solidFill>
                  <a:srgbClr val="FF0000"/>
                </a:solidFill>
                <a:latin typeface="Arial" panose="020B0604020202020204" pitchFamily="34" charset="0"/>
                <a:ea typeface="微软雅黑" panose="020B0503020204020204" pitchFamily="34" charset="-122"/>
              </a:rPr>
              <a:t>120</a:t>
            </a:r>
            <a:r>
              <a:rPr sz="2400" dirty="0" smtClean="0">
                <a:solidFill>
                  <a:srgbClr val="282830"/>
                </a:solidFill>
                <a:latin typeface="Arial" panose="020B0604020202020204" pitchFamily="34" charset="0"/>
                <a:ea typeface="微软雅黑" panose="020B0503020204020204" pitchFamily="34" charset="-122"/>
              </a:rPr>
              <a:t>项问题。</a:t>
            </a:r>
            <a:r>
              <a:rPr lang="zh-CN" altLang="en-US" sz="2400" dirty="0" smtClean="0">
                <a:solidFill>
                  <a:srgbClr val="282830"/>
                </a:solidFill>
                <a:latin typeface="Arial" panose="020B0604020202020204" pitchFamily="34" charset="0"/>
                <a:ea typeface="微软雅黑" panose="020B0503020204020204" pitchFamily="34" charset="-122"/>
              </a:rPr>
              <a:t>（</a:t>
            </a:r>
            <a:r>
              <a:rPr lang="zh-CN" altLang="en-US" sz="2400" dirty="0" smtClean="0">
                <a:solidFill>
                  <a:srgbClr val="FF0000"/>
                </a:solidFill>
                <a:latin typeface="Arial" panose="020B0604020202020204" pitchFamily="34" charset="0"/>
                <a:ea typeface="微软雅黑" panose="020B0503020204020204" pitchFamily="34" charset="-122"/>
              </a:rPr>
              <a:t>注：本月平稳率按次计，规格化内容按处计</a:t>
            </a:r>
            <a:r>
              <a:rPr lang="zh-CN" altLang="en-US" sz="2400" dirty="0" smtClean="0">
                <a:solidFill>
                  <a:srgbClr val="282830"/>
                </a:solidFill>
                <a:latin typeface="Arial" panose="020B0604020202020204" pitchFamily="34" charset="0"/>
                <a:ea typeface="微软雅黑" panose="020B0503020204020204" pitchFamily="34" charset="-122"/>
              </a:rPr>
              <a:t>）</a:t>
            </a:r>
            <a:r>
              <a:rPr sz="2400" dirty="0" smtClean="0">
                <a:solidFill>
                  <a:srgbClr val="282830"/>
                </a:solidFill>
                <a:latin typeface="Arial" panose="020B0604020202020204" pitchFamily="34" charset="0"/>
                <a:ea typeface="微软雅黑" panose="020B0503020204020204" pitchFamily="34" charset="-122"/>
              </a:rPr>
              <a:t>按问题性质共分为</a:t>
            </a:r>
            <a:r>
              <a:rPr lang="en-US" sz="2400" dirty="0" smtClean="0">
                <a:solidFill>
                  <a:srgbClr val="282830"/>
                </a:solidFill>
                <a:latin typeface="Arial" panose="020B0604020202020204" pitchFamily="34" charset="0"/>
                <a:ea typeface="微软雅黑" panose="020B0503020204020204" pitchFamily="34" charset="-122"/>
              </a:rPr>
              <a:t>1</a:t>
            </a:r>
            <a:r>
              <a:rPr lang="en-US" altLang="zh-CN" sz="2400" dirty="0" smtClean="0">
                <a:solidFill>
                  <a:srgbClr val="282830"/>
                </a:solidFill>
                <a:latin typeface="Arial" panose="020B0604020202020204" pitchFamily="34" charset="0"/>
                <a:ea typeface="微软雅黑" panose="020B0503020204020204" pitchFamily="34" charset="-122"/>
              </a:rPr>
              <a:t>0</a:t>
            </a:r>
            <a:r>
              <a:rPr sz="2400" dirty="0" smtClean="0">
                <a:solidFill>
                  <a:srgbClr val="282830"/>
                </a:solidFill>
                <a:latin typeface="Arial" panose="020B0604020202020204" pitchFamily="34" charset="0"/>
                <a:ea typeface="微软雅黑" panose="020B0503020204020204" pitchFamily="34" charset="-122"/>
              </a:rPr>
              <a:t>类</a:t>
            </a:r>
            <a:r>
              <a:rPr sz="24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馏出口</a:t>
            </a:r>
            <a:r>
              <a:rPr lang="en-US" altLang="zh-CN" sz="2000" dirty="0" smtClean="0">
                <a:solidFill>
                  <a:srgbClr val="FF0000"/>
                </a:solidFill>
                <a:latin typeface="Arial" panose="020B0604020202020204" pitchFamily="34" charset="0"/>
                <a:ea typeface="微软雅黑" panose="020B0503020204020204" pitchFamily="34" charset="-122"/>
              </a:rPr>
              <a:t>16</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zh-CN" altLang="en-US" sz="2000" dirty="0" smtClean="0">
                <a:solidFill>
                  <a:srgbClr val="282830"/>
                </a:solidFill>
                <a:latin typeface="Arial" panose="020B0604020202020204" pitchFamily="34" charset="0"/>
                <a:ea typeface="微软雅黑" panose="020B0503020204020204" pitchFamily="34" charset="-122"/>
              </a:rPr>
              <a:t>规格化</a:t>
            </a:r>
            <a:r>
              <a:rPr lang="en-US" altLang="zh-CN" sz="2000" dirty="0" smtClean="0">
                <a:solidFill>
                  <a:srgbClr val="FF0000"/>
                </a:solidFill>
                <a:latin typeface="Arial" panose="020B0604020202020204" pitchFamily="34" charset="0"/>
                <a:ea typeface="微软雅黑" panose="020B0503020204020204" pitchFamily="34" charset="-122"/>
              </a:rPr>
              <a:t>18</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取样器使用</a:t>
            </a:r>
            <a:r>
              <a:rPr lang="zh-CN" altLang="en-US" sz="2000" dirty="0" smtClean="0">
                <a:solidFill>
                  <a:srgbClr val="282830"/>
                </a:solidFill>
                <a:latin typeface="Arial" panose="020B0604020202020204" pitchFamily="34" charset="0"/>
                <a:ea typeface="微软雅黑" panose="020B0503020204020204" pitchFamily="34" charset="-122"/>
              </a:rPr>
              <a:t>类</a:t>
            </a:r>
            <a:r>
              <a:rPr lang="en-US" altLang="zh-CN" sz="2000" dirty="0" smtClean="0">
                <a:solidFill>
                  <a:srgbClr val="FF0000"/>
                </a:solidFill>
                <a:latin typeface="Arial" panose="020B0604020202020204" pitchFamily="34" charset="0"/>
                <a:ea typeface="微软雅黑" panose="020B0503020204020204" pitchFamily="34" charset="-122"/>
              </a:rPr>
              <a:t>7</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smtClean="0">
                <a:solidFill>
                  <a:srgbClr val="282830"/>
                </a:solidFill>
                <a:latin typeface="Arial" panose="020B0604020202020204" pitchFamily="34" charset="0"/>
                <a:ea typeface="微软雅黑" panose="020B0503020204020204" pitchFamily="34" charset="-122"/>
              </a:rPr>
              <a:t>        抽查提问</a:t>
            </a:r>
            <a:r>
              <a:rPr lang="en-US" altLang="zh-CN" sz="2000" dirty="0" smtClean="0">
                <a:solidFill>
                  <a:srgbClr val="FF0000"/>
                </a:solidFill>
                <a:latin typeface="Arial" panose="020B0604020202020204" pitchFamily="34" charset="0"/>
                <a:ea typeface="微软雅黑" panose="020B0503020204020204" pitchFamily="34" charset="-122"/>
              </a:rPr>
              <a:t>8</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工艺管理</a:t>
            </a:r>
            <a:r>
              <a:rPr lang="en-US" altLang="zh-CN" sz="2000" dirty="0">
                <a:solidFill>
                  <a:srgbClr val="FF0000"/>
                </a:solidFill>
                <a:latin typeface="Arial" panose="020B0604020202020204" pitchFamily="34" charset="0"/>
                <a:ea typeface="微软雅黑" panose="020B0503020204020204" pitchFamily="34" charset="-122"/>
              </a:rPr>
              <a:t>3</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平稳</a:t>
            </a:r>
            <a:r>
              <a:rPr lang="zh-CN" altLang="en-US" sz="2000" dirty="0" smtClean="0">
                <a:solidFill>
                  <a:srgbClr val="282830"/>
                </a:solidFill>
                <a:latin typeface="Arial" panose="020B0604020202020204" pitchFamily="34" charset="0"/>
                <a:ea typeface="微软雅黑" panose="020B0503020204020204" pitchFamily="34" charset="-122"/>
              </a:rPr>
              <a:t>率</a:t>
            </a:r>
            <a:r>
              <a:rPr lang="en-US" altLang="zh-CN" sz="2000" dirty="0" smtClean="0">
                <a:solidFill>
                  <a:srgbClr val="FF0000"/>
                </a:solidFill>
                <a:latin typeface="Arial" panose="020B0604020202020204" pitchFamily="34" charset="0"/>
                <a:ea typeface="微软雅黑" panose="020B0503020204020204" pitchFamily="34" charset="-122"/>
              </a:rPr>
              <a:t>55</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巡检</a:t>
            </a:r>
            <a:r>
              <a:rPr lang="zh-CN" altLang="en-US" sz="2000" dirty="0" smtClean="0">
                <a:solidFill>
                  <a:srgbClr val="282830"/>
                </a:solidFill>
                <a:latin typeface="Arial" panose="020B0604020202020204" pitchFamily="34" charset="0"/>
                <a:ea typeface="微软雅黑" panose="020B0503020204020204" pitchFamily="34" charset="-122"/>
              </a:rPr>
              <a:t>管理</a:t>
            </a:r>
            <a:r>
              <a:rPr lang="en-US" altLang="zh-CN" sz="2000" dirty="0" smtClean="0">
                <a:solidFill>
                  <a:srgbClr val="FF0000"/>
                </a:solidFill>
                <a:latin typeface="Arial" panose="020B0604020202020204" pitchFamily="34" charset="0"/>
                <a:ea typeface="微软雅黑" panose="020B0503020204020204" pitchFamily="34" charset="-122"/>
              </a:rPr>
              <a:t>9</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en-US" altLang="zh-CN" sz="2000" dirty="0">
                <a:solidFill>
                  <a:srgbClr val="282830"/>
                </a:solidFill>
                <a:latin typeface="Arial" panose="020B0604020202020204" pitchFamily="34" charset="0"/>
                <a:ea typeface="微软雅黑" panose="020B0503020204020204" pitchFamily="34" charset="-122"/>
              </a:rPr>
              <a:t>MES</a:t>
            </a:r>
            <a:r>
              <a:rPr lang="zh-CN" altLang="en-US" sz="2000" dirty="0" smtClean="0">
                <a:solidFill>
                  <a:srgbClr val="282830"/>
                </a:solidFill>
                <a:latin typeface="Arial" panose="020B0604020202020204" pitchFamily="34" charset="0"/>
                <a:ea typeface="微软雅黑" panose="020B0503020204020204" pitchFamily="34" charset="-122"/>
              </a:rPr>
              <a:t>管理</a:t>
            </a:r>
            <a:r>
              <a:rPr lang="en-US" altLang="zh-CN" sz="2000" dirty="0" smtClean="0">
                <a:solidFill>
                  <a:srgbClr val="FF0000"/>
                </a:solidFill>
                <a:latin typeface="Arial" panose="020B0604020202020204" pitchFamily="34" charset="0"/>
                <a:ea typeface="微软雅黑" panose="020B0503020204020204" pitchFamily="34" charset="-122"/>
              </a:rPr>
              <a:t>2</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sym typeface="+mn-ea"/>
              </a:rPr>
              <a:t>交接班</a:t>
            </a:r>
            <a:r>
              <a:rPr lang="zh-CN" altLang="en-US" sz="2000" dirty="0" smtClean="0">
                <a:solidFill>
                  <a:srgbClr val="282830"/>
                </a:solidFill>
                <a:latin typeface="Arial" panose="020B0604020202020204" pitchFamily="34" charset="0"/>
                <a:ea typeface="微软雅黑" panose="020B0503020204020204" pitchFamily="34" charset="-122"/>
                <a:sym typeface="+mn-ea"/>
              </a:rPr>
              <a:t>管理</a:t>
            </a:r>
            <a:r>
              <a:rPr lang="en-US" altLang="zh-CN" sz="2000" dirty="0" smtClean="0">
                <a:solidFill>
                  <a:srgbClr val="FF0000"/>
                </a:solidFill>
                <a:latin typeface="Arial" panose="020B0604020202020204" pitchFamily="34" charset="0"/>
                <a:ea typeface="微软雅黑" panose="020B0503020204020204" pitchFamily="34" charset="-122"/>
                <a:sym typeface="+mn-ea"/>
              </a:rPr>
              <a:t>1</a:t>
            </a:r>
            <a:r>
              <a:rPr lang="zh-CN" altLang="en-US" sz="2000" dirty="0" smtClean="0">
                <a:solidFill>
                  <a:srgbClr val="282830"/>
                </a:solidFill>
                <a:latin typeface="Arial" panose="020B0604020202020204" pitchFamily="34" charset="0"/>
                <a:ea typeface="微软雅黑" panose="020B0503020204020204" pitchFamily="34" charset="-122"/>
                <a:sym typeface="+mn-ea"/>
              </a:rPr>
              <a:t>项</a:t>
            </a:r>
            <a:r>
              <a:rPr lang="zh-CN" altLang="en-US" sz="2000" dirty="0">
                <a:solidFill>
                  <a:srgbClr val="282830"/>
                </a:solidFill>
                <a:latin typeface="Arial" panose="020B0604020202020204" pitchFamily="34" charset="0"/>
                <a:ea typeface="微软雅黑" panose="020B0503020204020204" pitchFamily="34" charset="-122"/>
                <a:sym typeface="+mn-ea"/>
              </a:rPr>
              <a:t>；</a:t>
            </a:r>
            <a:endParaRPr lang="zh-CN" altLang="en-US" sz="20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联系汇报</a:t>
            </a:r>
            <a:r>
              <a:rPr lang="en-US" altLang="zh-CN" sz="2000" dirty="0">
                <a:solidFill>
                  <a:srgbClr val="FF0000"/>
                </a:solidFill>
                <a:latin typeface="Arial" panose="020B0604020202020204" pitchFamily="34" charset="0"/>
                <a:ea typeface="微软雅黑" panose="020B0503020204020204" pitchFamily="34" charset="-122"/>
              </a:rPr>
              <a:t>1</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endParaRPr sz="2400" dirty="0">
              <a:solidFill>
                <a:srgbClr val="282830"/>
              </a:solidFill>
              <a:latin typeface="Arial" panose="020B0604020202020204" pitchFamily="34" charset="0"/>
              <a:ea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1812059102"/>
              </p:ext>
            </p:extLst>
          </p:nvPr>
        </p:nvGraphicFramePr>
        <p:xfrm>
          <a:off x="3741530" y="1524438"/>
          <a:ext cx="8736965" cy="5015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a:graphicFrameLocks/>
          </p:cNvGraphicFramePr>
          <p:nvPr>
            <p:extLst>
              <p:ext uri="{D42A27DB-BD31-4B8C-83A1-F6EECF244321}">
                <p14:modId xmlns:p14="http://schemas.microsoft.com/office/powerpoint/2010/main" val="4175640370"/>
              </p:ext>
            </p:extLst>
          </p:nvPr>
        </p:nvGraphicFramePr>
        <p:xfrm>
          <a:off x="4302368" y="1833504"/>
          <a:ext cx="6951785" cy="4038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285" y="1487314"/>
            <a:ext cx="4049842" cy="5053691"/>
          </a:xfrm>
          <a:prstGeom prst="rect">
            <a:avLst/>
          </a:prstGeom>
          <a:noFill/>
        </p:spPr>
        <p:txBody>
          <a:bodyPr wrap="square" rtlCol="0">
            <a:spAutoFit/>
          </a:bodyPr>
          <a:lstStyle/>
          <a:p>
            <a:pPr>
              <a:lnSpc>
                <a:spcPct val="130000"/>
              </a:lnSpc>
            </a:pPr>
            <a:r>
              <a:rPr lang="en-US" altLang="zh-CN" sz="1400" dirty="0">
                <a:solidFill>
                  <a:srgbClr val="282830"/>
                </a:solidFill>
                <a:latin typeface="Arial" panose="020B0604020202020204" pitchFamily="34" charset="0"/>
                <a:ea typeface="微软雅黑" panose="020B0503020204020204" pitchFamily="34" charset="-122"/>
              </a:rPr>
              <a:t>        </a:t>
            </a:r>
            <a:r>
              <a:rPr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按班组分布情况划分：</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加裂一班考核</a:t>
            </a:r>
            <a:r>
              <a:rPr lang="en-US" altLang="zh-CN" sz="2000" dirty="0" smtClean="0">
                <a:solidFill>
                  <a:srgbClr val="FF0000"/>
                </a:solidFill>
                <a:latin typeface="Arial" panose="020B0604020202020204" pitchFamily="34" charset="0"/>
                <a:ea typeface="微软雅黑" panose="020B0503020204020204" pitchFamily="34" charset="-122"/>
              </a:rPr>
              <a:t>22</a:t>
            </a:r>
            <a:r>
              <a:rPr lang="zh-CN" altLang="en-US" sz="2000" dirty="0" smtClean="0">
                <a:solidFill>
                  <a:srgbClr val="282830"/>
                </a:solidFill>
                <a:latin typeface="Arial" panose="020B0604020202020204" pitchFamily="34" charset="0"/>
                <a:ea typeface="微软雅黑" panose="020B0503020204020204" pitchFamily="34" charset="-122"/>
              </a:rPr>
              <a:t>项，无明显突出项</a:t>
            </a:r>
            <a:endParaRPr lang="en-US" altLang="zh-CN" sz="20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smtClean="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加裂二班</a:t>
            </a:r>
            <a:r>
              <a:rPr lang="zh-CN" altLang="en-US" sz="2000" dirty="0" smtClean="0">
                <a:solidFill>
                  <a:srgbClr val="282830"/>
                </a:solidFill>
                <a:latin typeface="Arial" panose="020B0604020202020204" pitchFamily="34" charset="0"/>
                <a:ea typeface="微软雅黑" panose="020B0503020204020204" pitchFamily="34" charset="-122"/>
              </a:rPr>
              <a:t>考核</a:t>
            </a:r>
            <a:r>
              <a:rPr lang="en-US" altLang="zh-CN" sz="2000" dirty="0" smtClean="0">
                <a:solidFill>
                  <a:srgbClr val="FF0000"/>
                </a:solidFill>
                <a:latin typeface="Arial" panose="020B0604020202020204" pitchFamily="34" charset="0"/>
                <a:ea typeface="微软雅黑" panose="020B0503020204020204" pitchFamily="34" charset="-122"/>
              </a:rPr>
              <a:t>36</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，突出项为馏</a:t>
            </a:r>
            <a:r>
              <a:rPr lang="zh-CN" altLang="en-US" sz="2000" dirty="0" smtClean="0">
                <a:solidFill>
                  <a:srgbClr val="282830"/>
                </a:solidFill>
                <a:latin typeface="Arial" panose="020B0604020202020204" pitchFamily="34" charset="0"/>
                <a:ea typeface="微软雅黑" panose="020B0503020204020204" pitchFamily="34" charset="-122"/>
              </a:rPr>
              <a:t>出口，平稳率和巡检管理问题，分别为</a:t>
            </a:r>
            <a:r>
              <a:rPr lang="en-US" altLang="zh-CN" sz="2000" dirty="0" smtClean="0">
                <a:solidFill>
                  <a:srgbClr val="FF0000"/>
                </a:solidFill>
                <a:latin typeface="Arial" panose="020B0604020202020204" pitchFamily="34" charset="0"/>
                <a:ea typeface="微软雅黑" panose="020B0503020204020204" pitchFamily="34" charset="-122"/>
              </a:rPr>
              <a:t>6</a:t>
            </a:r>
            <a:r>
              <a:rPr lang="zh-CN" altLang="en-US" sz="2000" dirty="0" smtClean="0">
                <a:solidFill>
                  <a:srgbClr val="FF0000"/>
                </a:solidFill>
                <a:latin typeface="Arial" panose="020B0604020202020204" pitchFamily="34" charset="0"/>
                <a:ea typeface="微软雅黑" panose="020B0503020204020204" pitchFamily="34" charset="-122"/>
              </a:rPr>
              <a:t>、</a:t>
            </a:r>
            <a:r>
              <a:rPr lang="en-US" altLang="zh-CN" sz="2000" dirty="0" smtClean="0">
                <a:solidFill>
                  <a:srgbClr val="FF0000"/>
                </a:solidFill>
                <a:latin typeface="Arial" panose="020B0604020202020204" pitchFamily="34" charset="0"/>
                <a:ea typeface="微软雅黑" panose="020B0503020204020204" pitchFamily="34" charset="-122"/>
              </a:rPr>
              <a:t>17</a:t>
            </a:r>
            <a:r>
              <a:rPr lang="zh-CN" altLang="en-US" sz="2000" dirty="0" smtClean="0">
                <a:solidFill>
                  <a:srgbClr val="282830"/>
                </a:solidFill>
                <a:latin typeface="Arial" panose="020B0604020202020204" pitchFamily="34" charset="0"/>
                <a:ea typeface="微软雅黑" panose="020B0503020204020204" pitchFamily="34" charset="-122"/>
              </a:rPr>
              <a:t>和</a:t>
            </a:r>
            <a:r>
              <a:rPr lang="en-US" altLang="zh-CN" sz="2000" dirty="0" smtClean="0">
                <a:solidFill>
                  <a:srgbClr val="FF0000"/>
                </a:solidFill>
                <a:latin typeface="Arial" panose="020B0604020202020204" pitchFamily="34" charset="0"/>
                <a:ea typeface="微软雅黑" panose="020B0503020204020204" pitchFamily="34" charset="-122"/>
              </a:rPr>
              <a:t>5</a:t>
            </a:r>
            <a:r>
              <a:rPr lang="zh-CN" altLang="en-US" sz="2000" dirty="0" smtClean="0">
                <a:solidFill>
                  <a:srgbClr val="282830"/>
                </a:solidFill>
                <a:latin typeface="Arial" panose="020B0604020202020204" pitchFamily="34" charset="0"/>
                <a:ea typeface="微软雅黑" panose="020B0503020204020204" pitchFamily="34" charset="-122"/>
              </a:rPr>
              <a:t>项</a:t>
            </a:r>
            <a:endParaRPr lang="zh-CN" altLang="en-US" sz="20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加裂三班</a:t>
            </a:r>
            <a:r>
              <a:rPr lang="zh-CN" altLang="en-US" sz="2000" dirty="0" smtClean="0">
                <a:solidFill>
                  <a:srgbClr val="282830"/>
                </a:solidFill>
                <a:latin typeface="Arial" panose="020B0604020202020204" pitchFamily="34" charset="0"/>
                <a:ea typeface="微软雅黑" panose="020B0503020204020204" pitchFamily="34" charset="-122"/>
              </a:rPr>
              <a:t>考核</a:t>
            </a:r>
            <a:r>
              <a:rPr lang="en-US" altLang="zh-CN" sz="2000" dirty="0" smtClean="0">
                <a:solidFill>
                  <a:srgbClr val="FF0000"/>
                </a:solidFill>
                <a:latin typeface="Arial" panose="020B0604020202020204" pitchFamily="34" charset="0"/>
                <a:ea typeface="微软雅黑" panose="020B0503020204020204" pitchFamily="34" charset="-122"/>
              </a:rPr>
              <a:t>29</a:t>
            </a:r>
            <a:r>
              <a:rPr lang="zh-CN" altLang="en-US" sz="2000" dirty="0" smtClean="0">
                <a:solidFill>
                  <a:srgbClr val="282830"/>
                </a:solidFill>
                <a:latin typeface="Arial" panose="020B0604020202020204" pitchFamily="34" charset="0"/>
                <a:ea typeface="微软雅黑" panose="020B0503020204020204" pitchFamily="34" charset="-122"/>
              </a:rPr>
              <a:t>项；突出项为现场规格化和馏出口问题，分别为</a:t>
            </a:r>
            <a:r>
              <a:rPr lang="en-US" altLang="zh-CN" sz="2000" dirty="0" smtClean="0">
                <a:solidFill>
                  <a:srgbClr val="FF0000"/>
                </a:solidFill>
                <a:latin typeface="Arial" panose="020B0604020202020204" pitchFamily="34" charset="0"/>
                <a:ea typeface="微软雅黑" panose="020B0503020204020204" pitchFamily="34" charset="-122"/>
              </a:rPr>
              <a:t>5</a:t>
            </a:r>
            <a:r>
              <a:rPr lang="zh-CN" altLang="en-US" sz="2000" dirty="0" smtClean="0">
                <a:solidFill>
                  <a:srgbClr val="282830"/>
                </a:solidFill>
                <a:latin typeface="Arial" panose="020B0604020202020204" pitchFamily="34" charset="0"/>
                <a:ea typeface="微软雅黑" panose="020B0503020204020204" pitchFamily="34" charset="-122"/>
              </a:rPr>
              <a:t>和</a:t>
            </a:r>
            <a:r>
              <a:rPr lang="en-US" altLang="zh-CN" sz="2000" dirty="0" smtClean="0">
                <a:solidFill>
                  <a:srgbClr val="FF0000"/>
                </a:solidFill>
                <a:latin typeface="Arial" panose="020B0604020202020204" pitchFamily="34" charset="0"/>
                <a:ea typeface="微软雅黑" panose="020B0503020204020204" pitchFamily="34" charset="-122"/>
              </a:rPr>
              <a:t>12</a:t>
            </a:r>
            <a:r>
              <a:rPr lang="zh-CN" altLang="en-US" sz="2000" dirty="0" smtClean="0">
                <a:solidFill>
                  <a:srgbClr val="282830"/>
                </a:solidFill>
                <a:latin typeface="Arial" panose="020B0604020202020204" pitchFamily="34" charset="0"/>
                <a:ea typeface="微软雅黑" panose="020B0503020204020204" pitchFamily="34" charset="-122"/>
              </a:rPr>
              <a:t>项</a:t>
            </a:r>
            <a:endParaRPr lang="en-US" altLang="zh-CN" sz="20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smtClean="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加裂四班</a:t>
            </a:r>
            <a:r>
              <a:rPr lang="zh-CN" altLang="en-US" sz="2000" dirty="0" smtClean="0">
                <a:solidFill>
                  <a:srgbClr val="282830"/>
                </a:solidFill>
                <a:latin typeface="Arial" panose="020B0604020202020204" pitchFamily="34" charset="0"/>
                <a:ea typeface="微软雅黑" panose="020B0503020204020204" pitchFamily="34" charset="-122"/>
              </a:rPr>
              <a:t>考核</a:t>
            </a:r>
            <a:r>
              <a:rPr lang="en-US" altLang="zh-CN" sz="2000" dirty="0" smtClean="0">
                <a:solidFill>
                  <a:srgbClr val="FF0000"/>
                </a:solidFill>
                <a:latin typeface="Arial" panose="020B0604020202020204" pitchFamily="34" charset="0"/>
                <a:ea typeface="微软雅黑" panose="020B0503020204020204" pitchFamily="34" charset="-122"/>
              </a:rPr>
              <a:t>28</a:t>
            </a:r>
            <a:r>
              <a:rPr lang="zh-CN" altLang="en-US" sz="2000" dirty="0" smtClean="0">
                <a:solidFill>
                  <a:srgbClr val="282830"/>
                </a:solidFill>
                <a:latin typeface="Arial" panose="020B0604020202020204" pitchFamily="34" charset="0"/>
                <a:ea typeface="微软雅黑" panose="020B0503020204020204" pitchFamily="34" charset="-122"/>
              </a:rPr>
              <a:t>项</a:t>
            </a:r>
            <a:r>
              <a:rPr lang="zh-CN" altLang="en-US" sz="2000" dirty="0">
                <a:solidFill>
                  <a:srgbClr val="282830"/>
                </a:solidFill>
                <a:latin typeface="Arial" panose="020B0604020202020204" pitchFamily="34" charset="0"/>
                <a:ea typeface="微软雅黑" panose="020B0503020204020204" pitchFamily="34" charset="-122"/>
              </a:rPr>
              <a:t>：突出项</a:t>
            </a:r>
            <a:r>
              <a:rPr lang="zh-CN" altLang="en-US" sz="2000" dirty="0" smtClean="0">
                <a:solidFill>
                  <a:srgbClr val="282830"/>
                </a:solidFill>
                <a:latin typeface="Arial" panose="020B0604020202020204" pitchFamily="34" charset="0"/>
                <a:ea typeface="微软雅黑" panose="020B0503020204020204" pitchFamily="34" charset="-122"/>
              </a:rPr>
              <a:t>为平稳率问题</a:t>
            </a:r>
            <a:r>
              <a:rPr lang="zh-CN" altLang="en-US" sz="2000" dirty="0">
                <a:solidFill>
                  <a:srgbClr val="282830"/>
                </a:solidFill>
                <a:latin typeface="Arial" panose="020B0604020202020204" pitchFamily="34" charset="0"/>
                <a:ea typeface="微软雅黑" panose="020B0503020204020204" pitchFamily="34" charset="-122"/>
              </a:rPr>
              <a:t>，</a:t>
            </a:r>
            <a:r>
              <a:rPr lang="zh-CN" altLang="en-US" sz="2000" dirty="0" smtClean="0">
                <a:solidFill>
                  <a:srgbClr val="282830"/>
                </a:solidFill>
                <a:latin typeface="Arial" panose="020B0604020202020204" pitchFamily="34" charset="0"/>
                <a:ea typeface="微软雅黑" panose="020B0503020204020204" pitchFamily="34" charset="-122"/>
              </a:rPr>
              <a:t>共</a:t>
            </a:r>
            <a:r>
              <a:rPr lang="en-US" altLang="zh-CN" sz="2000" dirty="0" smtClean="0">
                <a:solidFill>
                  <a:srgbClr val="FF0000"/>
                </a:solidFill>
                <a:latin typeface="Arial" panose="020B0604020202020204" pitchFamily="34" charset="0"/>
                <a:ea typeface="微软雅黑" panose="020B0503020204020204" pitchFamily="34" charset="-122"/>
              </a:rPr>
              <a:t>16</a:t>
            </a:r>
            <a:r>
              <a:rPr lang="zh-CN" altLang="en-US" sz="2000" dirty="0" smtClean="0">
                <a:solidFill>
                  <a:srgbClr val="282830"/>
                </a:solidFill>
                <a:latin typeface="Arial" panose="020B0604020202020204" pitchFamily="34" charset="0"/>
                <a:ea typeface="微软雅黑" panose="020B0503020204020204" pitchFamily="34" charset="-122"/>
              </a:rPr>
              <a:t>项</a:t>
            </a:r>
            <a:endParaRPr lang="zh-CN" altLang="en-US" sz="20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3" name="文本框 2">
            <a:extLst>
              <a:ext uri="{FF2B5EF4-FFF2-40B4-BE49-F238E27FC236}">
                <a16:creationId xmlns:a16="http://schemas.microsoft.com/office/drawing/2014/main" id="{07C5B884-C95A-4EED-A792-CE9D548BD9BB}"/>
              </a:ext>
            </a:extLst>
          </p:cNvPr>
          <p:cNvSpPr txBox="1"/>
          <p:nvPr/>
        </p:nvSpPr>
        <p:spPr>
          <a:xfrm>
            <a:off x="524656" y="1214203"/>
            <a:ext cx="1454046" cy="1049312"/>
          </a:xfrm>
          <a:prstGeom prst="rect">
            <a:avLst/>
          </a:prstGeom>
          <a:noFill/>
        </p:spPr>
        <p:txBody>
          <a:bodyPr wrap="square" rtlCol="0">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graphicFrame>
        <p:nvGraphicFramePr>
          <p:cNvPr id="9" name="图表 8"/>
          <p:cNvGraphicFramePr>
            <a:graphicFrameLocks/>
          </p:cNvGraphicFramePr>
          <p:nvPr>
            <p:extLst>
              <p:ext uri="{D42A27DB-BD31-4B8C-83A1-F6EECF244321}">
                <p14:modId xmlns:p14="http://schemas.microsoft.com/office/powerpoint/2010/main" val="296542471"/>
              </p:ext>
            </p:extLst>
          </p:nvPr>
        </p:nvGraphicFramePr>
        <p:xfrm>
          <a:off x="4318589" y="1214203"/>
          <a:ext cx="7045569" cy="455659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70120"/>
          </a:xfrm>
          <a:prstGeom prst="rect">
            <a:avLst/>
          </a:prstGeom>
          <a:noFill/>
        </p:spPr>
        <p:txBody>
          <a:bodyPr wrap="square" rtlCol="0">
            <a:spAutoFit/>
          </a:bodyPr>
          <a:lstStyle/>
          <a:p>
            <a:pPr>
              <a:lnSpc>
                <a:spcPct val="130000"/>
              </a:lnSpc>
            </a:pPr>
            <a:r>
              <a:rPr lang="zh-CN" sz="3200" dirty="0">
                <a:solidFill>
                  <a:srgbClr val="282830"/>
                </a:solidFill>
                <a:latin typeface="+mj-ea"/>
                <a:ea typeface="+mj-ea"/>
              </a:rPr>
              <a:t>问题整改情况</a:t>
            </a:r>
            <a:r>
              <a:rPr lang="en-US" altLang="zh-CN" sz="2800" dirty="0">
                <a:solidFill>
                  <a:srgbClr val="282830"/>
                </a:solidFill>
                <a:latin typeface="+mj-ea"/>
                <a:ea typeface="+mj-ea"/>
              </a:rPr>
              <a:t>                           </a:t>
            </a:r>
            <a:endParaRPr lang="zh-CN" altLang="en-US" sz="3200" dirty="0">
              <a:solidFill>
                <a:srgbClr val="282830"/>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019175" y="2780030"/>
            <a:ext cx="10153015" cy="2012859"/>
          </a:xfrm>
          <a:prstGeom prst="rect">
            <a:avLst/>
          </a:prstGeom>
          <a:noFill/>
        </p:spPr>
        <p:txBody>
          <a:bodyPr wrap="square" rtlCol="0">
            <a:spAutoFit/>
          </a:bodyPr>
          <a:lstStyle/>
          <a:p>
            <a:pPr>
              <a:lnSpc>
                <a:spcPct val="130000"/>
              </a:lnSpc>
            </a:pPr>
            <a:r>
              <a:rPr lang="zh-CN" sz="2400" dirty="0">
                <a:solidFill>
                  <a:srgbClr val="282830"/>
                </a:solidFill>
                <a:latin typeface="Arial" panose="020B0604020202020204" pitchFamily="34" charset="0"/>
                <a:ea typeface="微软雅黑" panose="020B0503020204020204" pitchFamily="34" charset="-122"/>
              </a:rPr>
              <a:t>已整改：</a:t>
            </a:r>
            <a:r>
              <a:rPr lang="en-US" altLang="zh-CN" sz="2400" dirty="0">
                <a:solidFill>
                  <a:srgbClr val="282830"/>
                </a:solidFill>
                <a:latin typeface="Arial" panose="020B0604020202020204" pitchFamily="34" charset="0"/>
                <a:ea typeface="微软雅黑" panose="020B0503020204020204" pitchFamily="34" charset="-122"/>
              </a:rPr>
              <a:t>9</a:t>
            </a:r>
            <a:r>
              <a:rPr lang="zh-CN" altLang="en-US" sz="2400" dirty="0">
                <a:solidFill>
                  <a:srgbClr val="282830"/>
                </a:solidFill>
                <a:latin typeface="Arial" panose="020B0604020202020204" pitchFamily="34" charset="0"/>
                <a:ea typeface="微软雅黑" panose="020B0503020204020204" pitchFamily="34" charset="-122"/>
              </a:rPr>
              <a:t>项，主要为现场规格化问题，如盲板牌标识，管帽，盲法兰等</a:t>
            </a:r>
            <a:r>
              <a:rPr lang="zh-CN" altLang="en-US" sz="2400" dirty="0" smtClean="0">
                <a:solidFill>
                  <a:srgbClr val="282830"/>
                </a:solidFill>
                <a:latin typeface="Arial" panose="020B0604020202020204" pitchFamily="34" charset="0"/>
                <a:ea typeface="微软雅黑" panose="020B0503020204020204" pitchFamily="34" charset="-122"/>
              </a:rPr>
              <a:t>问题</a:t>
            </a:r>
            <a:endParaRPr lang="en-US" altLang="zh-CN" sz="2400" dirty="0" smtClean="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rPr>
              <a:t>待</a:t>
            </a:r>
            <a:r>
              <a:rPr lang="zh-CN" altLang="en-US" sz="2400" dirty="0">
                <a:solidFill>
                  <a:srgbClr val="282830"/>
                </a:solidFill>
                <a:latin typeface="Arial" panose="020B0604020202020204" pitchFamily="34" charset="0"/>
                <a:ea typeface="微软雅黑" panose="020B0503020204020204" pitchFamily="34" charset="-122"/>
              </a:rPr>
              <a:t>整改：暂无待整改问题</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未整改：无未整改问题项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二</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474301" y="4924230"/>
              <a:ext cx="4811847" cy="645160"/>
            </a:xfrm>
            <a:prstGeom prst="rect">
              <a:avLst/>
            </a:prstGeom>
            <a:noFill/>
          </p:spPr>
          <p:txBody>
            <a:bodyPr wrap="square" rtlCol="0">
              <a:spAutoFit/>
            </a:bodyPr>
            <a:lstStyle/>
            <a:p>
              <a:r>
                <a:rPr lang="zh-CN" altLang="en-US" sz="3600" dirty="0">
                  <a:solidFill>
                    <a:srgbClr val="282830"/>
                  </a:solidFill>
                  <a:latin typeface="微软雅黑" panose="020B0503020204020204" pitchFamily="34" charset="-122"/>
                  <a:ea typeface="微软雅黑" panose="020B0503020204020204" pitchFamily="34" charset="-122"/>
                </a:rPr>
                <a:t>检查问题说明</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2662"/>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馏出口问题</a:t>
            </a:r>
            <a:r>
              <a:rPr lang="zh-CN" sz="3200" dirty="0">
                <a:solidFill>
                  <a:srgbClr val="282830"/>
                </a:solidFill>
                <a:latin typeface="Arial" panose="020B0604020202020204" pitchFamily="34" charset="0"/>
                <a:ea typeface="微软雅黑" panose="020B0503020204020204" pitchFamily="34" charset="-122"/>
                <a:sym typeface="+mn-ea"/>
              </a:rPr>
              <a:t>（</a:t>
            </a:r>
            <a:r>
              <a:rPr lang="en-US" altLang="zh-CN" sz="3200" dirty="0" smtClean="0">
                <a:solidFill>
                  <a:srgbClr val="282830"/>
                </a:solidFill>
                <a:latin typeface="Arial" panose="020B0604020202020204" pitchFamily="34" charset="0"/>
                <a:ea typeface="微软雅黑" panose="020B0503020204020204" pitchFamily="34" charset="-122"/>
                <a:sym typeface="+mn-ea"/>
              </a:rPr>
              <a:t>16</a:t>
            </a:r>
            <a:r>
              <a:rPr lang="zh-CN" altLang="en-US" sz="3200" dirty="0" smtClean="0">
                <a:solidFill>
                  <a:srgbClr val="282830"/>
                </a:solidFill>
                <a:latin typeface="Arial" panose="020B0604020202020204" pitchFamily="34" charset="0"/>
                <a:ea typeface="微软雅黑" panose="020B0503020204020204" pitchFamily="34" charset="-122"/>
                <a:sym typeface="+mn-ea"/>
              </a:rPr>
              <a:t>项）</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34285" y="3160337"/>
            <a:ext cx="11535907" cy="2973122"/>
          </a:xfrm>
          <a:prstGeom prst="rect">
            <a:avLst/>
          </a:prstGeom>
          <a:noFill/>
        </p:spPr>
        <p:txBody>
          <a:bodyPr wrap="square" rtlCol="0">
            <a:spAutoFit/>
          </a:bodyPr>
          <a:lstStyle/>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本月馏出口问题为一班</a:t>
            </a:r>
            <a:r>
              <a:rPr lang="zh-CN" altLang="en-US" sz="2400" dirty="0" smtClean="0">
                <a:solidFill>
                  <a:srgbClr val="282830"/>
                </a:solidFill>
                <a:latin typeface="Arial" panose="020B0604020202020204" pitchFamily="34" charset="0"/>
                <a:ea typeface="微软雅黑" panose="020B0503020204020204" pitchFamily="34" charset="-122"/>
              </a:rPr>
              <a:t>：</a:t>
            </a:r>
            <a:r>
              <a:rPr lang="en-US" altLang="zh-CN" sz="2400" dirty="0" smtClean="0">
                <a:solidFill>
                  <a:srgbClr val="282830"/>
                </a:solidFill>
                <a:latin typeface="Arial" panose="020B0604020202020204" pitchFamily="34" charset="0"/>
                <a:ea typeface="微软雅黑" panose="020B0503020204020204" pitchFamily="34" charset="-122"/>
              </a:rPr>
              <a:t>1</a:t>
            </a:r>
            <a:r>
              <a:rPr lang="zh-CN" altLang="en-US" sz="2400" dirty="0" smtClean="0">
                <a:solidFill>
                  <a:srgbClr val="282830"/>
                </a:solidFill>
                <a:latin typeface="Arial" panose="020B0604020202020204" pitchFamily="34" charset="0"/>
                <a:ea typeface="微软雅黑" panose="020B0503020204020204" pitchFamily="34" charset="-122"/>
              </a:rPr>
              <a:t>项</a:t>
            </a:r>
            <a:r>
              <a:rPr lang="zh-CN" altLang="en-US" sz="2400" dirty="0">
                <a:solidFill>
                  <a:srgbClr val="282830"/>
                </a:solidFill>
                <a:latin typeface="Arial" panose="020B0604020202020204" pitchFamily="34" charset="0"/>
                <a:ea typeface="微软雅黑" panose="020B0503020204020204" pitchFamily="34" charset="-122"/>
              </a:rPr>
              <a:t>，二班：</a:t>
            </a: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项，三班</a:t>
            </a:r>
            <a:r>
              <a:rPr lang="zh-CN" altLang="en-US" sz="2400" dirty="0" smtClean="0">
                <a:solidFill>
                  <a:srgbClr val="282830"/>
                </a:solidFill>
                <a:latin typeface="Arial" panose="020B0604020202020204" pitchFamily="34" charset="0"/>
                <a:ea typeface="微软雅黑" panose="020B0503020204020204" pitchFamily="34" charset="-122"/>
              </a:rPr>
              <a:t>：</a:t>
            </a:r>
            <a:r>
              <a:rPr lang="en-US" altLang="zh-CN" sz="2400" dirty="0" smtClean="0">
                <a:solidFill>
                  <a:srgbClr val="282830"/>
                </a:solidFill>
                <a:latin typeface="Arial" panose="020B0604020202020204" pitchFamily="34" charset="0"/>
                <a:ea typeface="微软雅黑" panose="020B0503020204020204" pitchFamily="34" charset="-122"/>
              </a:rPr>
              <a:t>5</a:t>
            </a:r>
            <a:r>
              <a:rPr lang="zh-CN" altLang="en-US" sz="2400" dirty="0" smtClean="0">
                <a:solidFill>
                  <a:srgbClr val="282830"/>
                </a:solidFill>
                <a:latin typeface="Arial" panose="020B0604020202020204" pitchFamily="34" charset="0"/>
                <a:ea typeface="微软雅黑" panose="020B0503020204020204" pitchFamily="34" charset="-122"/>
              </a:rPr>
              <a:t>项</a:t>
            </a:r>
            <a:r>
              <a:rPr lang="zh-CN" altLang="en-US" sz="2400" dirty="0">
                <a:solidFill>
                  <a:srgbClr val="282830"/>
                </a:solidFill>
                <a:latin typeface="Arial" panose="020B0604020202020204" pitchFamily="34" charset="0"/>
                <a:ea typeface="微软雅黑" panose="020B0503020204020204" pitchFamily="34" charset="-122"/>
              </a:rPr>
              <a:t>，四班</a:t>
            </a:r>
            <a:r>
              <a:rPr lang="zh-CN" altLang="en-US" sz="2400" dirty="0" smtClean="0">
                <a:solidFill>
                  <a:srgbClr val="282830"/>
                </a:solidFill>
                <a:latin typeface="Arial" panose="020B0604020202020204" pitchFamily="34" charset="0"/>
                <a:ea typeface="微软雅黑" panose="020B0503020204020204" pitchFamily="34" charset="-122"/>
              </a:rPr>
              <a:t>：</a:t>
            </a:r>
            <a:r>
              <a:rPr lang="en-US" altLang="zh-CN" sz="2400" dirty="0" smtClean="0">
                <a:solidFill>
                  <a:srgbClr val="282830"/>
                </a:solidFill>
                <a:latin typeface="Arial" panose="020B0604020202020204" pitchFamily="34" charset="0"/>
                <a:ea typeface="微软雅黑" panose="020B0503020204020204" pitchFamily="34" charset="-122"/>
              </a:rPr>
              <a:t>4</a:t>
            </a:r>
            <a:r>
              <a:rPr lang="zh-CN" altLang="en-US" sz="2400" dirty="0" smtClean="0">
                <a:solidFill>
                  <a:srgbClr val="282830"/>
                </a:solidFill>
                <a:latin typeface="Arial" panose="020B0604020202020204" pitchFamily="34" charset="0"/>
                <a:ea typeface="微软雅黑" panose="020B0503020204020204" pitchFamily="34" charset="-122"/>
              </a:rPr>
              <a:t>项。主要集中在重石干点，</a:t>
            </a:r>
            <a:r>
              <a:rPr lang="en-US" altLang="zh-CN" sz="2400" dirty="0" smtClean="0">
                <a:solidFill>
                  <a:srgbClr val="282830"/>
                </a:solidFill>
                <a:latin typeface="Arial" panose="020B0604020202020204" pitchFamily="34" charset="0"/>
                <a:ea typeface="微软雅黑" panose="020B0503020204020204" pitchFamily="34" charset="-122"/>
              </a:rPr>
              <a:t>13/16</a:t>
            </a:r>
            <a:r>
              <a:rPr lang="zh-CN" altLang="en-US" sz="2400" dirty="0" smtClean="0">
                <a:solidFill>
                  <a:srgbClr val="282830"/>
                </a:solidFill>
                <a:latin typeface="Arial" panose="020B0604020202020204" pitchFamily="34" charset="0"/>
                <a:ea typeface="微软雅黑" panose="020B0503020204020204" pitchFamily="34" charset="-122"/>
              </a:rPr>
              <a:t>。其中干点</a:t>
            </a:r>
            <a:r>
              <a:rPr lang="en-US" altLang="zh-CN" sz="2400" dirty="0" smtClean="0">
                <a:solidFill>
                  <a:srgbClr val="282830"/>
                </a:solidFill>
                <a:latin typeface="Arial" panose="020B0604020202020204" pitchFamily="34" charset="0"/>
                <a:ea typeface="微软雅黑" panose="020B0503020204020204" pitchFamily="34" charset="-122"/>
              </a:rPr>
              <a:t>10</a:t>
            </a:r>
            <a:r>
              <a:rPr lang="zh-CN" altLang="en-US" sz="2400" dirty="0" smtClean="0">
                <a:solidFill>
                  <a:srgbClr val="282830"/>
                </a:solidFill>
                <a:latin typeface="Arial" panose="020B0604020202020204" pitchFamily="34" charset="0"/>
                <a:ea typeface="微软雅黑" panose="020B0503020204020204" pitchFamily="34" charset="-122"/>
              </a:rPr>
              <a:t>项，初馏点</a:t>
            </a:r>
            <a:r>
              <a:rPr lang="en-US" altLang="zh-CN" sz="2400" dirty="0" smtClean="0">
                <a:solidFill>
                  <a:srgbClr val="282830"/>
                </a:solidFill>
                <a:latin typeface="Arial" panose="020B0604020202020204" pitchFamily="34" charset="0"/>
                <a:ea typeface="微软雅黑" panose="020B0503020204020204" pitchFamily="34" charset="-122"/>
              </a:rPr>
              <a:t>3</a:t>
            </a:r>
            <a:r>
              <a:rPr lang="zh-CN" altLang="en-US" sz="2400" dirty="0" smtClean="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其中</a:t>
            </a:r>
            <a:r>
              <a:rPr lang="zh-CN" altLang="en-US" sz="2400" dirty="0" smtClean="0">
                <a:solidFill>
                  <a:srgbClr val="282830"/>
                </a:solidFill>
                <a:latin typeface="Arial" panose="020B0604020202020204" pitchFamily="34" charset="0"/>
                <a:ea typeface="微软雅黑" panose="020B0503020204020204" pitchFamily="34" charset="-122"/>
              </a:rPr>
              <a:t>，气分</a:t>
            </a:r>
            <a:r>
              <a:rPr lang="zh-CN" altLang="en-US" sz="2400" dirty="0">
                <a:solidFill>
                  <a:srgbClr val="282830"/>
                </a:solidFill>
                <a:latin typeface="Arial" panose="020B0604020202020204" pitchFamily="34" charset="0"/>
                <a:ea typeface="微软雅黑" panose="020B0503020204020204" pitchFamily="34" charset="-122"/>
              </a:rPr>
              <a:t>异</a:t>
            </a:r>
            <a:r>
              <a:rPr lang="zh-CN" altLang="en-US" sz="2400" dirty="0" smtClean="0">
                <a:solidFill>
                  <a:srgbClr val="282830"/>
                </a:solidFill>
                <a:latin typeface="Arial" panose="020B0604020202020204" pitchFamily="34" charset="0"/>
                <a:ea typeface="微软雅黑" panose="020B0503020204020204" pitchFamily="34" charset="-122"/>
              </a:rPr>
              <a:t>丁烷硫含量未列入考核，产品</a:t>
            </a:r>
            <a:r>
              <a:rPr lang="zh-CN" altLang="en-US" sz="2400" dirty="0">
                <a:solidFill>
                  <a:srgbClr val="282830"/>
                </a:solidFill>
                <a:latin typeface="Arial" panose="020B0604020202020204" pitchFamily="34" charset="0"/>
                <a:ea typeface="微软雅黑" panose="020B0503020204020204" pitchFamily="34" charset="-122"/>
              </a:rPr>
              <a:t>液化气</a:t>
            </a:r>
            <a:r>
              <a:rPr lang="en-US" altLang="zh-CN" sz="2400" dirty="0">
                <a:solidFill>
                  <a:srgbClr val="282830"/>
                </a:solidFill>
                <a:latin typeface="Arial" panose="020B0604020202020204" pitchFamily="34" charset="0"/>
                <a:ea typeface="微软雅黑" panose="020B0503020204020204" pitchFamily="34" charset="-122"/>
              </a:rPr>
              <a:t>C5</a:t>
            </a:r>
            <a:r>
              <a:rPr lang="zh-CN" altLang="en-US" sz="2400" dirty="0">
                <a:solidFill>
                  <a:srgbClr val="282830"/>
                </a:solidFill>
                <a:latin typeface="Arial" panose="020B0604020202020204" pitchFamily="34" charset="0"/>
                <a:ea typeface="微软雅黑" panose="020B0503020204020204" pitchFamily="34" charset="-122"/>
              </a:rPr>
              <a:t>，</a:t>
            </a:r>
            <a:r>
              <a:rPr lang="en-US" altLang="zh-CN" sz="2400" dirty="0">
                <a:solidFill>
                  <a:srgbClr val="282830"/>
                </a:solidFill>
                <a:latin typeface="Arial" panose="020B0604020202020204" pitchFamily="34" charset="0"/>
                <a:ea typeface="微软雅黑" panose="020B0503020204020204" pitchFamily="34" charset="-122"/>
              </a:rPr>
              <a:t>C3</a:t>
            </a:r>
            <a:r>
              <a:rPr lang="zh-CN" altLang="en-US" sz="2400" dirty="0">
                <a:solidFill>
                  <a:srgbClr val="282830"/>
                </a:solidFill>
                <a:latin typeface="Arial" panose="020B0604020202020204" pitchFamily="34" charset="0"/>
                <a:ea typeface="微软雅黑" panose="020B0503020204020204" pitchFamily="34" charset="-122"/>
              </a:rPr>
              <a:t>比例未列入</a:t>
            </a:r>
            <a:r>
              <a:rPr lang="zh-CN" altLang="en-US" sz="2400" dirty="0" smtClean="0">
                <a:solidFill>
                  <a:srgbClr val="282830"/>
                </a:solidFill>
                <a:latin typeface="Arial" panose="020B0604020202020204" pitchFamily="34" charset="0"/>
                <a:ea typeface="微软雅黑" panose="020B0503020204020204" pitchFamily="34" charset="-122"/>
              </a:rPr>
              <a:t>考核，C</a:t>
            </a:r>
            <a:r>
              <a:rPr lang="en-US" altLang="zh-CN" sz="2400" dirty="0" smtClean="0">
                <a:solidFill>
                  <a:srgbClr val="282830"/>
                </a:solidFill>
                <a:latin typeface="Arial" panose="020B0604020202020204" pitchFamily="34" charset="0"/>
                <a:ea typeface="微软雅黑" panose="020B0503020204020204" pitchFamily="34" charset="-122"/>
              </a:rPr>
              <a:t>2</a:t>
            </a:r>
            <a:r>
              <a:rPr lang="zh-CN" altLang="en-US" sz="2400" dirty="0" smtClean="0">
                <a:solidFill>
                  <a:srgbClr val="282830"/>
                </a:solidFill>
                <a:latin typeface="Arial" panose="020B0604020202020204" pitchFamily="34" charset="0"/>
                <a:ea typeface="微软雅黑" panose="020B0503020204020204" pitchFamily="34" charset="-122"/>
              </a:rPr>
              <a:t>也未列入考核（一班，二班，四班各超一次。</a:t>
            </a:r>
            <a:r>
              <a:rPr lang="zh-CN" altLang="en-US" sz="2400" dirty="0">
                <a:solidFill>
                  <a:srgbClr val="282830"/>
                </a:solidFill>
                <a:latin typeface="Arial" panose="020B0604020202020204" pitchFamily="34" charset="0"/>
                <a:ea typeface="微软雅黑" panose="020B0503020204020204" pitchFamily="34" charset="-122"/>
              </a:rPr>
              <a:t>）</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由于本月操作调整较多，各班组水平各不相同，操作调整方面还需根据工况不断做出适应性调整。</a:t>
            </a:r>
            <a:endParaRPr lang="zh-CN" sz="2400" dirty="0">
              <a:solidFill>
                <a:srgbClr val="282830"/>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914114" y="1639795"/>
            <a:ext cx="8105150" cy="15205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2662"/>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抽查提问</a:t>
            </a:r>
            <a:r>
              <a:rPr lang="zh-CN" sz="3200" dirty="0" smtClean="0">
                <a:solidFill>
                  <a:srgbClr val="282830"/>
                </a:solidFill>
                <a:latin typeface="Arial" panose="020B0604020202020204" pitchFamily="34" charset="0"/>
                <a:ea typeface="微软雅黑" panose="020B0503020204020204" pitchFamily="34" charset="-122"/>
                <a:sym typeface="+mn-ea"/>
              </a:rPr>
              <a:t>（</a:t>
            </a:r>
            <a:r>
              <a:rPr lang="en-US" altLang="zh-CN" sz="3200" dirty="0" smtClean="0">
                <a:solidFill>
                  <a:srgbClr val="282830"/>
                </a:solidFill>
                <a:latin typeface="Arial" panose="020B0604020202020204" pitchFamily="34" charset="0"/>
                <a:ea typeface="微软雅黑" panose="020B0503020204020204" pitchFamily="34" charset="-122"/>
                <a:sym typeface="+mn-ea"/>
              </a:rPr>
              <a:t>8</a:t>
            </a:r>
            <a:r>
              <a:rPr lang="zh-CN" altLang="en-US" sz="3200" dirty="0" smtClean="0">
                <a:solidFill>
                  <a:srgbClr val="282830"/>
                </a:solidFill>
                <a:latin typeface="Arial" panose="020B0604020202020204" pitchFamily="34" charset="0"/>
                <a:ea typeface="微软雅黑" panose="020B0503020204020204" pitchFamily="34" charset="-122"/>
                <a:sym typeface="+mn-ea"/>
              </a:rPr>
              <a:t>项）</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694055" y="1598295"/>
            <a:ext cx="10986770" cy="2973122"/>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本月对内外操进行工艺卡片，工艺</a:t>
            </a:r>
            <a:r>
              <a:rPr lang="zh-CN" altLang="en-US" sz="2400" dirty="0" smtClean="0">
                <a:solidFill>
                  <a:srgbClr val="282830"/>
                </a:solidFill>
                <a:latin typeface="Arial" panose="020B0604020202020204" pitchFamily="34" charset="0"/>
                <a:ea typeface="微软雅黑" panose="020B0503020204020204" pitchFamily="34" charset="-122"/>
              </a:rPr>
              <a:t>联锁以及取样器使用方法提问</a:t>
            </a:r>
            <a:r>
              <a:rPr lang="zh-CN" altLang="en-US" sz="2400" dirty="0">
                <a:solidFill>
                  <a:srgbClr val="282830"/>
                </a:solidFill>
                <a:latin typeface="Arial" panose="020B0604020202020204" pitchFamily="34" charset="0"/>
                <a:ea typeface="微软雅黑" panose="020B0503020204020204" pitchFamily="34" charset="-122"/>
              </a:rPr>
              <a:t>；</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rgbClr val="282830"/>
                </a:solidFill>
                <a:latin typeface="Arial" panose="020B0604020202020204" pitchFamily="34" charset="0"/>
                <a:ea typeface="微软雅黑" panose="020B0503020204020204" pitchFamily="34" charset="-122"/>
              </a:rPr>
              <a:t>考核</a:t>
            </a:r>
            <a:r>
              <a:rPr lang="zh-CN" altLang="en-US" sz="2400" dirty="0">
                <a:solidFill>
                  <a:srgbClr val="282830"/>
                </a:solidFill>
                <a:latin typeface="Arial" panose="020B0604020202020204" pitchFamily="34" charset="0"/>
                <a:ea typeface="微软雅黑" panose="020B0503020204020204" pitchFamily="34" charset="-122"/>
              </a:rPr>
              <a:t>结果：</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一班考核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项，二班考核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项，三班</a:t>
            </a:r>
            <a:r>
              <a:rPr lang="zh-CN" altLang="en-US" sz="2400" dirty="0" smtClean="0">
                <a:solidFill>
                  <a:srgbClr val="282830"/>
                </a:solidFill>
                <a:latin typeface="Arial" panose="020B0604020202020204" pitchFamily="34" charset="0"/>
                <a:ea typeface="微软雅黑" panose="020B0503020204020204" pitchFamily="34" charset="-122"/>
              </a:rPr>
              <a:t>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smtClean="0">
                <a:solidFill>
                  <a:srgbClr val="282830"/>
                </a:solidFill>
                <a:latin typeface="Arial" panose="020B0604020202020204" pitchFamily="34" charset="0"/>
                <a:ea typeface="微软雅黑" panose="020B0503020204020204" pitchFamily="34" charset="-122"/>
              </a:rPr>
              <a:t>项</a:t>
            </a:r>
            <a:r>
              <a:rPr lang="zh-CN" altLang="en-US" sz="2400" dirty="0">
                <a:solidFill>
                  <a:srgbClr val="282830"/>
                </a:solidFill>
                <a:latin typeface="Arial" panose="020B0604020202020204" pitchFamily="34" charset="0"/>
                <a:ea typeface="微软雅黑" panose="020B0503020204020204" pitchFamily="34" charset="-122"/>
              </a:rPr>
              <a:t>，四班考核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smtClean="0">
                <a:solidFill>
                  <a:srgbClr val="282830"/>
                </a:solidFill>
                <a:latin typeface="Arial" panose="020B0604020202020204" pitchFamily="34" charset="0"/>
                <a:ea typeface="微软雅黑" panose="020B0503020204020204" pitchFamily="34" charset="-122"/>
              </a:rPr>
              <a:t>其中，取样器的使用</a:t>
            </a:r>
            <a:r>
              <a:rPr lang="zh-CN" altLang="en-US" sz="2400" dirty="0" smtClean="0">
                <a:solidFill>
                  <a:srgbClr val="282830"/>
                </a:solidFill>
                <a:latin typeface="Arial" panose="020B0604020202020204" pitchFamily="34" charset="0"/>
                <a:ea typeface="微软雅黑" panose="020B0503020204020204" pitchFamily="34" charset="-122"/>
              </a:rPr>
              <a:t>基本合格</a:t>
            </a:r>
            <a:r>
              <a:rPr lang="zh-CN" altLang="en-US" sz="2400" dirty="0" smtClean="0">
                <a:solidFill>
                  <a:srgbClr val="282830"/>
                </a:solidFill>
                <a:latin typeface="Arial" panose="020B0604020202020204" pitchFamily="34" charset="0"/>
                <a:ea typeface="微软雅黑" panose="020B0503020204020204" pitchFamily="34" charset="-122"/>
              </a:rPr>
              <a:t>，除个别文莱员工对取样器结构还不会熟悉。工艺卡片和联锁的提问，回答的水平还是参差不齐，还需班组加强巩固。</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endParaRPr lang="zh-CN"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727</TotalTime>
  <Words>1257</Words>
  <Application>Microsoft Office PowerPoint</Application>
  <PresentationFormat>宽屏</PresentationFormat>
  <Paragraphs>107</Paragraphs>
  <Slides>18</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黑体</vt:lpstr>
      <vt:lpstr>宋体</vt:lpstr>
      <vt:lpstr>微软雅黑</vt:lpstr>
      <vt:lpstr>幼圆</vt:lpstr>
      <vt:lpstr>Arial</vt:lpstr>
      <vt:lpstr>Arial Rounded MT Bold</vt:lpstr>
      <vt:lpstr>Calibri</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135</cp:revision>
  <dcterms:created xsi:type="dcterms:W3CDTF">2015-10-06T09:21:00Z</dcterms:created>
  <dcterms:modified xsi:type="dcterms:W3CDTF">2020-09-01T03:57:58Z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