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71" r:id="rId2"/>
    <p:sldId id="320" r:id="rId3"/>
    <p:sldId id="352" r:id="rId4"/>
    <p:sldId id="356" r:id="rId5"/>
    <p:sldId id="341" r:id="rId6"/>
    <p:sldId id="358" r:id="rId7"/>
    <p:sldId id="299" r:id="rId8"/>
    <p:sldId id="343" r:id="rId9"/>
    <p:sldId id="359" r:id="rId10"/>
    <p:sldId id="260"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p15:clr>
            <a:srgbClr val="A4A3A4"/>
          </p15:clr>
        </p15:guide>
        <p15:guide id="2" pos="5484">
          <p15:clr>
            <a:srgbClr val="A4A3A4"/>
          </p15:clr>
        </p15:guide>
        <p15:guide id="3" pos="6690">
          <p15:clr>
            <a:srgbClr val="A4A3A4"/>
          </p15:clr>
        </p15:guide>
        <p15:guide id="4" pos="1426">
          <p15:clr>
            <a:srgbClr val="A4A3A4"/>
          </p15:clr>
        </p15:guide>
        <p15:guide id="5" pos="960">
          <p15:clr>
            <a:srgbClr val="A4A3A4"/>
          </p15:clr>
        </p15:guide>
        <p15:guide id="6" pos="5190">
          <p15:clr>
            <a:srgbClr val="A4A3A4"/>
          </p15:clr>
        </p15:guide>
        <p15:guide id="7" orient="horz" pos="1930">
          <p15:clr>
            <a:srgbClr val="A4A3A4"/>
          </p15:clr>
        </p15:guide>
        <p15:guide id="8" pos="3218">
          <p15:clr>
            <a:srgbClr val="A4A3A4"/>
          </p15:clr>
        </p15:guide>
        <p15:guide id="9" orient="horz" pos="2432">
          <p15:clr>
            <a:srgbClr val="A4A3A4"/>
          </p15:clr>
        </p15:guide>
        <p15:guide id="10" orient="horz" pos="15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30"/>
    <a:srgbClr val="FB912B"/>
    <a:srgbClr val="BC0000"/>
    <a:srgbClr val="EA77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60"/>
  </p:normalViewPr>
  <p:slideViewPr>
    <p:cSldViewPr snapToGrid="0" showGuides="1">
      <p:cViewPr varScale="1">
        <p:scale>
          <a:sx n="68" d="100"/>
          <a:sy n="68" d="100"/>
        </p:scale>
        <p:origin x="672" y="66"/>
      </p:cViewPr>
      <p:guideLst>
        <p:guide pos="3839"/>
        <p:guide pos="5484"/>
        <p:guide pos="6690"/>
        <p:guide pos="1426"/>
        <p:guide pos="960"/>
        <p:guide pos="5190"/>
        <p:guide orient="horz" pos="1930"/>
        <p:guide pos="3218"/>
        <p:guide orient="horz" pos="2432"/>
        <p:guide orient="horz" pos="15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B7D4E-6098-4C7C-8F27-B9FD505D8C97}" type="datetimeFigureOut">
              <a:rPr lang="zh-CN" altLang="en-US" smtClean="0"/>
              <a:t>2020/12/2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AE72A-0A66-4CE4-8FAB-CC1D0C2FE1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7596" r="1084"/>
          <a:stretch>
            <a:fillRect/>
          </a:stretch>
        </p:blipFill>
        <p:spPr>
          <a:xfrm>
            <a:off x="0" y="20116"/>
            <a:ext cx="12192000" cy="6584288"/>
          </a:xfrm>
          <a:prstGeom prst="rect">
            <a:avLst/>
          </a:prstGeom>
        </p:spPr>
      </p:pic>
      <p:sp>
        <p:nvSpPr>
          <p:cNvPr id="4" name="KSO_FD"/>
          <p:cNvSpPr>
            <a:spLocks noGrp="1"/>
          </p:cNvSpPr>
          <p:nvPr>
            <p:ph type="dt" sz="half" idx="10"/>
          </p:nvPr>
        </p:nvSpPr>
        <p:spPr/>
        <p:txBody>
          <a:bodyPr/>
          <a:lstStyle/>
          <a:p>
            <a:fld id="{3F392CBD-62A6-4AF5-95CE-81FB64163CA6}" type="datetimeFigureOut">
              <a:rPr lang="zh-CN" altLang="en-US" smtClean="0"/>
              <a:t>2020/12/2</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
        <p:nvSpPr>
          <p:cNvPr id="3" name="KSO_CT2"/>
          <p:cNvSpPr>
            <a:spLocks noGrp="1"/>
          </p:cNvSpPr>
          <p:nvPr>
            <p:ph type="subTitle" idx="1" hasCustomPrompt="1"/>
          </p:nvPr>
        </p:nvSpPr>
        <p:spPr>
          <a:xfrm>
            <a:off x="1354905" y="3822478"/>
            <a:ext cx="9392943" cy="625697"/>
          </a:xfrm>
          <a:noFill/>
        </p:spPr>
        <p:txBody>
          <a:bodyPr>
            <a:noAutofit/>
          </a:bodyPr>
          <a:lstStyle>
            <a:lvl1pPr marL="0" indent="0" algn="ctr">
              <a:buNone/>
              <a:defRPr sz="2000">
                <a:solidFill>
                  <a:schemeClr val="bg1">
                    <a:lumMod val="50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p>
        </p:txBody>
      </p:sp>
      <p:sp>
        <p:nvSpPr>
          <p:cNvPr id="7" name="KSO_CT1"/>
          <p:cNvSpPr>
            <a:spLocks noGrp="1"/>
          </p:cNvSpPr>
          <p:nvPr>
            <p:ph type="title" hasCustomPrompt="1"/>
          </p:nvPr>
        </p:nvSpPr>
        <p:spPr>
          <a:xfrm>
            <a:off x="1339159" y="2333626"/>
            <a:ext cx="9413024" cy="1429324"/>
          </a:xfrm>
        </p:spPr>
        <p:txBody>
          <a:bodyPr anchor="b">
            <a:noAutofit/>
          </a:bodyPr>
          <a:lstStyle>
            <a:lvl1pPr algn="ctr">
              <a:lnSpc>
                <a:spcPct val="100000"/>
              </a:lnSpc>
              <a:defRPr sz="3600" b="1" kern="1000" baseline="0">
                <a:solidFill>
                  <a:schemeClr val="accent1">
                    <a:lumMod val="75000"/>
                  </a:schemeClr>
                </a:solidFill>
                <a:effectLst/>
                <a:latin typeface="+mj-ea"/>
                <a:ea typeface="+mj-ea"/>
              </a:defRPr>
            </a:lvl1pPr>
          </a:lstStyle>
          <a:p>
            <a:r>
              <a:rPr lang="zh-CN" altLang="en-US" dirty="0"/>
              <a:t>单击此处添加您的标题文字</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3F392CBD-62A6-4AF5-95CE-81FB64163CA6}" type="datetimeFigureOut">
              <a:rPr lang="zh-CN" altLang="en-US" smtClean="0"/>
              <a:t>2020/12/2</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3F392CBD-62A6-4AF5-95CE-81FB64163CA6}" type="datetimeFigureOut">
              <a:rPr lang="zh-CN" altLang="en-US" smtClean="0"/>
              <a:t>2020/12/2</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idx="1"/>
          </p:nvPr>
        </p:nvSpPr>
        <p:spPr/>
        <p:txBody>
          <a:bodyPr/>
          <a:lstStyle>
            <a:lvl1pPr>
              <a:defRPr>
                <a:solidFill>
                  <a:schemeClr val="accent1"/>
                </a:solidFill>
              </a:defRPr>
            </a:lvl1pPr>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3F392CBD-62A6-4AF5-95CE-81FB64163CA6}" type="datetimeFigureOut">
              <a:rPr lang="zh-CN" altLang="en-US" smtClean="0"/>
              <a:t>2020/12/2</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8675" y="2108200"/>
            <a:ext cx="7994651" cy="1235075"/>
          </a:xfrm>
        </p:spPr>
        <p:txBody>
          <a:bodyPr anchor="b">
            <a:normAutofit/>
          </a:bodyPr>
          <a:lstStyle>
            <a:lvl1pPr algn="ctr">
              <a:defRPr sz="3600">
                <a:solidFill>
                  <a:schemeClr val="tx2"/>
                </a:solidFill>
                <a:effectLst/>
              </a:defRPr>
            </a:lvl1pPr>
          </a:lstStyle>
          <a:p>
            <a:r>
              <a:rPr lang="zh-CN" altLang="en-US" dirty="0"/>
              <a:t>此处添加您的标题</a:t>
            </a:r>
            <a:endParaRPr lang="en-US" dirty="0"/>
          </a:p>
        </p:txBody>
      </p:sp>
      <p:sp>
        <p:nvSpPr>
          <p:cNvPr id="3" name="KSO_ST2"/>
          <p:cNvSpPr>
            <a:spLocks noGrp="1"/>
          </p:cNvSpPr>
          <p:nvPr>
            <p:ph type="body" idx="1" hasCustomPrompt="1"/>
          </p:nvPr>
        </p:nvSpPr>
        <p:spPr>
          <a:xfrm>
            <a:off x="4050893" y="3400425"/>
            <a:ext cx="4090217" cy="357478"/>
          </a:xfrm>
          <a:prstGeom prst="roundRect">
            <a:avLst>
              <a:gd name="adj" fmla="val 50000"/>
            </a:avLst>
          </a:prstGeom>
          <a:solidFill>
            <a:schemeClr val="tx2">
              <a:lumMod val="40000"/>
              <a:lumOff val="60000"/>
            </a:schemeClr>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fld id="{3F392CBD-62A6-4AF5-95CE-81FB64163CA6}" type="datetimeFigureOut">
              <a:rPr lang="zh-CN" altLang="en-US" smtClean="0"/>
              <a:t>2020/12/2</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a:t>单击此处编辑母版文本样式</a:t>
            </a:r>
          </a:p>
          <a:p>
            <a:pPr lvl="1"/>
            <a:r>
              <a:rPr lang="zh-CN" altLang="en-US"/>
              <a:t>第二级</a:t>
            </a:r>
          </a:p>
        </p:txBody>
      </p:sp>
      <p:sp>
        <p:nvSpPr>
          <p:cNvPr id="4" name="KSO_BC2"/>
          <p:cNvSpPr>
            <a:spLocks noGrp="1"/>
          </p:cNvSpPr>
          <p:nvPr>
            <p:ph sz="half" idx="2"/>
          </p:nvPr>
        </p:nvSpPr>
        <p:spPr>
          <a:xfrm>
            <a:off x="6519333" y="1244601"/>
            <a:ext cx="5094116" cy="4932363"/>
          </a:xfrm>
        </p:spPr>
        <p:txBody>
          <a:bodyPr/>
          <a:lstStyle/>
          <a:p>
            <a:pPr lvl="0"/>
            <a:r>
              <a:rPr lang="zh-CN" altLang="en-US"/>
              <a:t>单击此处编辑母版文本样式</a:t>
            </a:r>
          </a:p>
          <a:p>
            <a:pPr lvl="1"/>
            <a:r>
              <a:rPr lang="zh-CN" altLang="en-US"/>
              <a:t>第二级</a:t>
            </a:r>
          </a:p>
        </p:txBody>
      </p:sp>
      <p:sp>
        <p:nvSpPr>
          <p:cNvPr id="5" name="KSO_FD"/>
          <p:cNvSpPr>
            <a:spLocks noGrp="1"/>
          </p:cNvSpPr>
          <p:nvPr>
            <p:ph type="dt" sz="half" idx="10"/>
          </p:nvPr>
        </p:nvSpPr>
        <p:spPr/>
        <p:txBody>
          <a:bodyPr/>
          <a:lstStyle/>
          <a:p>
            <a:fld id="{3F392CBD-62A6-4AF5-95CE-81FB64163CA6}" type="datetimeFigureOut">
              <a:rPr lang="zh-CN" altLang="en-US" smtClean="0"/>
              <a:t>2020/12/2</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a:t>单击此处编辑母版文本样式</a:t>
            </a:r>
          </a:p>
          <a:p>
            <a:pPr lvl="1"/>
            <a:r>
              <a:rPr lang="zh-CN" altLang="en-US"/>
              <a:t>第二级</a:t>
            </a:r>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KSO_BC2"/>
          <p:cNvSpPr>
            <a:spLocks noGrp="1"/>
          </p:cNvSpPr>
          <p:nvPr>
            <p:ph sz="quarter" idx="4"/>
          </p:nvPr>
        </p:nvSpPr>
        <p:spPr>
          <a:xfrm>
            <a:off x="6431846" y="2200274"/>
            <a:ext cx="5183188" cy="3684588"/>
          </a:xfrm>
        </p:spPr>
        <p:txBody>
          <a:bodyPr/>
          <a:lstStyle/>
          <a:p>
            <a:pPr lvl="0"/>
            <a:r>
              <a:rPr lang="zh-CN" altLang="en-US"/>
              <a:t>单击此处编辑母版文本样式</a:t>
            </a:r>
          </a:p>
          <a:p>
            <a:pPr lvl="1"/>
            <a:r>
              <a:rPr lang="zh-CN" altLang="en-US"/>
              <a:t>第二级</a:t>
            </a:r>
          </a:p>
        </p:txBody>
      </p:sp>
      <p:sp>
        <p:nvSpPr>
          <p:cNvPr id="7" name="KSO_FD"/>
          <p:cNvSpPr>
            <a:spLocks noGrp="1"/>
          </p:cNvSpPr>
          <p:nvPr>
            <p:ph type="dt" sz="half" idx="10"/>
          </p:nvPr>
        </p:nvSpPr>
        <p:spPr/>
        <p:txBody>
          <a:bodyPr/>
          <a:lstStyle/>
          <a:p>
            <a:fld id="{3F392CBD-62A6-4AF5-95CE-81FB64163CA6}" type="datetimeFigureOut">
              <a:rPr lang="zh-CN" altLang="en-US" smtClean="0"/>
              <a:t>2020/12/2</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fld id="{3F392CBD-62A6-4AF5-95CE-81FB64163CA6}" type="datetimeFigureOut">
              <a:rPr lang="zh-CN" altLang="en-US" smtClean="0"/>
              <a:t>2020/12/2</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3F392CBD-62A6-4AF5-95CE-81FB64163CA6}" type="datetimeFigureOut">
              <a:rPr lang="zh-CN" altLang="en-US" smtClean="0"/>
              <a:t>2020/12/2</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3F392CBD-62A6-4AF5-95CE-81FB64163CA6}" type="datetimeFigureOut">
              <a:rPr lang="zh-CN" altLang="en-US" smtClean="0"/>
              <a:t>2020/12/2</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3F392CBD-62A6-4AF5-95CE-81FB64163CA6}" type="datetimeFigureOut">
              <a:rPr lang="zh-CN" altLang="en-US" smtClean="0"/>
              <a:t>2020/12/2</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3">
            <a:extLst>
              <a:ext uri="{28A0092B-C50C-407E-A947-70E740481C1C}">
                <a14:useLocalDpi xmlns:a14="http://schemas.microsoft.com/office/drawing/2010/main" val="0"/>
              </a:ext>
            </a:extLst>
          </a:blip>
          <a:srcRect l="-1141" t="10156" r="-648" b="67546"/>
          <a:stretch>
            <a:fillRect/>
          </a:stretch>
        </p:blipFill>
        <p:spPr>
          <a:xfrm>
            <a:off x="2693851" y="5834670"/>
            <a:ext cx="9498148" cy="1026146"/>
          </a:xfrm>
          <a:prstGeom prst="rect">
            <a:avLst/>
          </a:prstGeom>
        </p:spPr>
      </p:pic>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92CBD-62A6-4AF5-95CE-81FB64163CA6}" type="datetimeFigureOut">
              <a:rPr lang="zh-CN" altLang="en-US" smtClean="0"/>
              <a:t>2020/12/2</a:t>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40931-9AE3-4C91-BE77-6E95651A7782}" type="slidenum">
              <a:rPr lang="zh-CN" altLang="en-US" smtClean="0"/>
              <a:t>‹#›</a:t>
            </a:fld>
            <a:endParaRPr lang="zh-CN" altLang="en-US"/>
          </a:p>
        </p:txBody>
      </p:sp>
      <p:sp>
        <p:nvSpPr>
          <p:cNvPr id="2" name="KSO_BT1"/>
          <p:cNvSpPr>
            <a:spLocks noGrp="1"/>
          </p:cNvSpPr>
          <p:nvPr>
            <p:ph type="title"/>
          </p:nvPr>
        </p:nvSpPr>
        <p:spPr>
          <a:xfrm>
            <a:off x="558798" y="313514"/>
            <a:ext cx="11056060" cy="653552"/>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nvPr>
        </p:nvSpPr>
        <p:spPr>
          <a:xfrm>
            <a:off x="558798" y="1219199"/>
            <a:ext cx="11056060" cy="488551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i="0" kern="1200" baseline="0">
          <a:solidFill>
            <a:schemeClr val="accent1">
              <a:lumMod val="75000"/>
            </a:schemeClr>
          </a:solidFill>
          <a:effectLst/>
          <a:latin typeface="+mj-ea"/>
          <a:ea typeface="+mj-ea"/>
          <a:cs typeface="+mj-cs"/>
        </a:defRPr>
      </a:lvl1pPr>
    </p:titleStyle>
    <p:bodyStyle>
      <a:lvl1pPr marL="357505" indent="-357505" algn="just" defTabSz="914400" rtl="0" eaLnBrk="1" latinLnBrk="0" hangingPunct="1">
        <a:lnSpc>
          <a:spcPct val="110000"/>
        </a:lnSpc>
        <a:spcBef>
          <a:spcPts val="600"/>
        </a:spcBef>
        <a:spcAft>
          <a:spcPts val="0"/>
        </a:spcAft>
        <a:buClr>
          <a:schemeClr val="accent1"/>
        </a:buClr>
        <a:buSzPct val="60000"/>
        <a:buFont typeface="Wingdings 2" panose="05020102010507070707" pitchFamily="18" charset="2"/>
        <a:buChar char="f"/>
        <a:defRPr lang="zh-CN" altLang="en-US" sz="2800" kern="1200" baseline="0" dirty="0" smtClean="0">
          <a:solidFill>
            <a:schemeClr val="accent1"/>
          </a:solidFill>
          <a:latin typeface="+mn-ea"/>
          <a:ea typeface="+mn-ea"/>
          <a:cs typeface="+mn-cs"/>
        </a:defRPr>
      </a:lvl1pPr>
      <a:lvl2pPr marL="357505" indent="-357505" algn="just" defTabSz="914400" rtl="0" eaLnBrk="1" latinLnBrk="0" hangingPunct="1">
        <a:lnSpc>
          <a:spcPct val="120000"/>
        </a:lnSpc>
        <a:spcBef>
          <a:spcPts val="0"/>
        </a:spcBef>
        <a:spcAft>
          <a:spcPts val="60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10&#26376;&#32771;&#26680;&#27719;&#24635;.xl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图片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122110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01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8687" y="1"/>
            <a:ext cx="35194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t="18065" b="17204"/>
          <a:stretch>
            <a:fillRect/>
          </a:stretch>
        </p:blipFill>
        <p:spPr>
          <a:xfrm>
            <a:off x="-9525" y="0"/>
            <a:ext cx="12211050" cy="4171950"/>
          </a:xfrm>
          <a:prstGeom prst="rect">
            <a:avLst/>
          </a:prstGeom>
        </p:spPr>
      </p:pic>
      <p:grpSp>
        <p:nvGrpSpPr>
          <p:cNvPr id="14" name="组合 13"/>
          <p:cNvGrpSpPr/>
          <p:nvPr/>
        </p:nvGrpSpPr>
        <p:grpSpPr>
          <a:xfrm>
            <a:off x="-19050" y="4065657"/>
            <a:ext cx="12211050" cy="2009450"/>
            <a:chOff x="-19050" y="4065657"/>
            <a:chExt cx="12211050" cy="2009450"/>
          </a:xfrm>
        </p:grpSpPr>
        <p:grpSp>
          <p:nvGrpSpPr>
            <p:cNvPr id="13" name="组合 12"/>
            <p:cNvGrpSpPr/>
            <p:nvPr/>
          </p:nvGrpSpPr>
          <p:grpSpPr>
            <a:xfrm>
              <a:off x="-19050" y="4065657"/>
              <a:ext cx="12211050" cy="707886"/>
              <a:chOff x="-19050" y="4065657"/>
              <a:chExt cx="12211050" cy="707886"/>
            </a:xfrm>
          </p:grpSpPr>
          <p:sp>
            <p:nvSpPr>
              <p:cNvPr id="7" name="矩形 6"/>
              <p:cNvSpPr/>
              <p:nvPr/>
            </p:nvSpPr>
            <p:spPr>
              <a:xfrm>
                <a:off x="-19050" y="4400550"/>
                <a:ext cx="12211050" cy="76200"/>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738214" y="4065657"/>
                <a:ext cx="620323" cy="707886"/>
              </a:xfrm>
              <a:prstGeom prst="rect">
                <a:avLst/>
              </a:prstGeom>
              <a:noFill/>
            </p:spPr>
            <p:txBody>
              <a:bodyPr wrap="square" rtlCol="0">
                <a:spAutoFit/>
              </a:bodyPr>
              <a:lstStyle/>
              <a:p>
                <a:r>
                  <a:rPr lang="zh-CN" altLang="en-US" sz="4000" dirty="0">
                    <a:solidFill>
                      <a:schemeClr val="bg1"/>
                    </a:solidFill>
                    <a:latin typeface="黑体" panose="02010609060101010101" pitchFamily="49" charset="-122"/>
                    <a:ea typeface="黑体" panose="02010609060101010101" pitchFamily="49" charset="-122"/>
                  </a:rPr>
                  <a:t>一</a:t>
                </a:r>
              </a:p>
            </p:txBody>
          </p:sp>
        </p:grpSp>
        <p:sp>
          <p:nvSpPr>
            <p:cNvPr id="10" name="矩形 9"/>
            <p:cNvSpPr/>
            <p:nvPr/>
          </p:nvSpPr>
          <p:spPr>
            <a:xfrm>
              <a:off x="2762322" y="5580682"/>
              <a:ext cx="7192430" cy="76200"/>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2205990" y="4876227"/>
              <a:ext cx="7684770" cy="1198880"/>
            </a:xfrm>
            <a:prstGeom prst="rect">
              <a:avLst/>
            </a:prstGeom>
            <a:noFill/>
          </p:spPr>
          <p:txBody>
            <a:bodyPr wrap="square" rtlCol="0">
              <a:spAutoFit/>
            </a:bodyPr>
            <a:lstStyle/>
            <a:p>
              <a:pPr algn="ctr"/>
              <a:r>
                <a:rPr lang="en-US" altLang="zh-CN" sz="3600" dirty="0">
                  <a:solidFill>
                    <a:srgbClr val="282830"/>
                  </a:solidFill>
                  <a:latin typeface="微软雅黑" panose="020B0503020204020204" pitchFamily="34" charset="-122"/>
                  <a:ea typeface="微软雅黑" panose="020B0503020204020204" pitchFamily="34" charset="-122"/>
                </a:rPr>
                <a:t>   11</a:t>
              </a:r>
              <a:r>
                <a:rPr lang="zh-CN" altLang="en-US" sz="3600" dirty="0">
                  <a:solidFill>
                    <a:srgbClr val="282830"/>
                  </a:solidFill>
                  <a:latin typeface="微软雅黑" panose="020B0503020204020204" pitchFamily="34" charset="-122"/>
                  <a:ea typeface="微软雅黑" panose="020B0503020204020204" pitchFamily="34" charset="-122"/>
                </a:rPr>
                <a:t>月份工艺专业日周月检情况总结</a:t>
              </a:r>
              <a:endParaRPr lang="zh-CN" sz="3600" dirty="0">
                <a:solidFill>
                  <a:srgbClr val="282830"/>
                </a:solidFill>
                <a:latin typeface="微软雅黑" panose="020B0503020204020204" pitchFamily="34" charset="-122"/>
                <a:ea typeface="微软雅黑" panose="020B0503020204020204" pitchFamily="34" charset="-122"/>
              </a:endParaRPr>
            </a:p>
            <a:p>
              <a:pPr algn="ctr"/>
              <a:endParaRPr lang="zh-CN" sz="3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4773"/>
            <a:ext cx="12192000" cy="649047"/>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0" y="3700885"/>
            <a:ext cx="12192000" cy="1882579"/>
            <a:chOff x="0" y="3719935"/>
            <a:chExt cx="12192000" cy="1882579"/>
          </a:xfrm>
        </p:grpSpPr>
        <p:sp>
          <p:nvSpPr>
            <p:cNvPr id="6" name="矩形 5"/>
            <p:cNvSpPr/>
            <p:nvPr/>
          </p:nvSpPr>
          <p:spPr>
            <a:xfrm>
              <a:off x="0" y="3719935"/>
              <a:ext cx="12192000" cy="188257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79404" y="4153392"/>
              <a:ext cx="5512596" cy="1015663"/>
            </a:xfrm>
            <a:prstGeom prst="rect">
              <a:avLst/>
            </a:prstGeom>
            <a:noFill/>
          </p:spPr>
          <p:txBody>
            <a:bodyPr wrap="square" rtlCol="0">
              <a:spAutoFit/>
            </a:bodyPr>
            <a:lstStyle/>
            <a:p>
              <a:r>
                <a:rPr lang="en-US" altLang="zh-CN" sz="6000" dirty="0">
                  <a:solidFill>
                    <a:schemeClr val="bg1"/>
                  </a:solidFill>
                  <a:latin typeface="Arial Rounded MT Bold" panose="020F0704030504030204" pitchFamily="34" charset="0"/>
                  <a:ea typeface="微软雅黑" panose="020B0503020204020204" pitchFamily="34" charset="-122"/>
                </a:rPr>
                <a:t>Thank you</a:t>
              </a:r>
              <a:endParaRPr lang="zh-CN" altLang="en-US" sz="6000" dirty="0">
                <a:solidFill>
                  <a:schemeClr val="bg1"/>
                </a:solidFill>
                <a:latin typeface="Arial Rounded MT Bold" panose="020F0704030504030204" pitchFamily="34" charset="0"/>
                <a:ea typeface="微软雅黑" panose="020B0503020204020204" pitchFamily="34" charset="-122"/>
              </a:endParaRPr>
            </a:p>
          </p:txBody>
        </p:sp>
      </p:grpSp>
      <p:sp>
        <p:nvSpPr>
          <p:cNvPr id="8" name="文本框 7"/>
          <p:cNvSpPr txBox="1"/>
          <p:nvPr/>
        </p:nvSpPr>
        <p:spPr>
          <a:xfrm>
            <a:off x="974556" y="1843314"/>
            <a:ext cx="4424504" cy="1015663"/>
          </a:xfrm>
          <a:prstGeom prst="rect">
            <a:avLst/>
          </a:prstGeom>
          <a:noFill/>
        </p:spPr>
        <p:txBody>
          <a:bodyPr wrap="square" rtlCol="0">
            <a:spAutoFit/>
          </a:bodyPr>
          <a:lstStyle/>
          <a:p>
            <a:r>
              <a:rPr lang="zh-CN" altLang="en-US" sz="6000" dirty="0">
                <a:solidFill>
                  <a:srgbClr val="282830"/>
                </a:solidFill>
                <a:latin typeface="微软雅黑" panose="020B0503020204020204" pitchFamily="34" charset="-122"/>
                <a:ea typeface="微软雅黑" panose="020B0503020204020204" pitchFamily="34" charset="-122"/>
              </a:rPr>
              <a:t>谢谢大家</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08047"/>
            <a:ext cx="10803422" cy="5610860"/>
          </a:xfrm>
          <a:prstGeom prst="rect">
            <a:avLst/>
          </a:prstGeom>
          <a:noFill/>
        </p:spPr>
        <p:txBody>
          <a:bodyPr wrap="square" rtlCol="0">
            <a:spAutoFit/>
          </a:bodyPr>
          <a:lstStyle/>
          <a:p>
            <a:pPr>
              <a:lnSpc>
                <a:spcPct val="130000"/>
              </a:lnSpc>
            </a:pPr>
            <a:r>
              <a:rPr lang="en-US" altLang="zh-CN" sz="1400" dirty="0">
                <a:latin typeface="Arial" panose="020B0604020202020204" pitchFamily="34" charset="0"/>
                <a:ea typeface="微软雅黑" panose="020B0503020204020204" pitchFamily="34" charset="-122"/>
              </a:rPr>
              <a:t>        </a:t>
            </a:r>
            <a:r>
              <a:rPr sz="2400" dirty="0">
                <a:latin typeface="Arial" panose="020B0604020202020204" pitchFamily="34" charset="0"/>
                <a:ea typeface="微软雅黑" panose="020B0503020204020204" pitchFamily="34" charset="-122"/>
              </a:rPr>
              <a:t>  </a:t>
            </a:r>
            <a:r>
              <a:rPr lang="en-US" sz="2400" dirty="0">
                <a:latin typeface="Arial" panose="020B0604020202020204" pitchFamily="34" charset="0"/>
                <a:ea typeface="微软雅黑" panose="020B0503020204020204" pitchFamily="34" charset="-122"/>
              </a:rPr>
              <a:t>11</a:t>
            </a:r>
            <a:r>
              <a:rPr lang="zh-CN" altLang="en-US" sz="2400" dirty="0">
                <a:latin typeface="Arial" panose="020B0604020202020204" pitchFamily="34" charset="0"/>
                <a:ea typeface="微软雅黑" panose="020B0503020204020204" pitchFamily="34" charset="-122"/>
              </a:rPr>
              <a:t>月份工艺专业继续开展日周月检管理活动，从工艺纪律管理，化材管理等共计</a:t>
            </a:r>
            <a:r>
              <a:rPr lang="en-US" altLang="zh-CN" sz="2400" dirty="0">
                <a:latin typeface="Arial" panose="020B0604020202020204" pitchFamily="34" charset="0"/>
                <a:ea typeface="微软雅黑" panose="020B0503020204020204" pitchFamily="34" charset="-122"/>
              </a:rPr>
              <a:t>33</a:t>
            </a:r>
            <a:r>
              <a:rPr lang="zh-CN" altLang="en-US" sz="2400" dirty="0">
                <a:latin typeface="Arial" panose="020B0604020202020204" pitchFamily="34" charset="0"/>
                <a:ea typeface="微软雅黑" panose="020B0503020204020204" pitchFamily="34" charset="-122"/>
              </a:rPr>
              <a:t>项管理标准，</a:t>
            </a:r>
            <a:r>
              <a:rPr lang="en-US" altLang="zh-CN" sz="2400" dirty="0">
                <a:latin typeface="Arial" panose="020B0604020202020204" pitchFamily="34" charset="0"/>
                <a:ea typeface="微软雅黑" panose="020B0503020204020204" pitchFamily="34" charset="-122"/>
              </a:rPr>
              <a:t>175</a:t>
            </a:r>
            <a:r>
              <a:rPr lang="zh-CN" altLang="en-US" sz="2400" dirty="0">
                <a:latin typeface="Arial" panose="020B0604020202020204" pitchFamily="34" charset="0"/>
                <a:ea typeface="微软雅黑" panose="020B0503020204020204" pitchFamily="34" charset="-122"/>
              </a:rPr>
              <a:t>项管理要素进行检查，检查共计问题</a:t>
            </a:r>
            <a:r>
              <a:rPr lang="en-US" sz="2400" dirty="0">
                <a:latin typeface="Arial" panose="020B0604020202020204" pitchFamily="34" charset="0"/>
                <a:ea typeface="微软雅黑" panose="020B0503020204020204" pitchFamily="34" charset="-122"/>
              </a:rPr>
              <a:t>74</a:t>
            </a:r>
            <a:r>
              <a:rPr lang="zh-CN" altLang="en-US" sz="2400" dirty="0">
                <a:latin typeface="Arial" panose="020B0604020202020204" pitchFamily="34" charset="0"/>
                <a:ea typeface="微软雅黑" panose="020B0503020204020204" pitchFamily="34" charset="-122"/>
              </a:rPr>
              <a:t>项，单独考核</a:t>
            </a:r>
            <a:r>
              <a:rPr lang="en-US" altLang="zh-CN" sz="2400" dirty="0">
                <a:latin typeface="Arial" panose="020B0604020202020204" pitchFamily="34" charset="0"/>
                <a:ea typeface="微软雅黑" panose="020B0503020204020204" pitchFamily="34" charset="-122"/>
              </a:rPr>
              <a:t>33</a:t>
            </a:r>
            <a:r>
              <a:rPr lang="zh-CN" altLang="en-US" sz="2400" dirty="0">
                <a:latin typeface="Arial" panose="020B0604020202020204" pitchFamily="34" charset="0"/>
                <a:ea typeface="微软雅黑" panose="020B0503020204020204" pitchFamily="34" charset="-122"/>
              </a:rPr>
              <a:t>项，相比上月减少</a:t>
            </a:r>
            <a:r>
              <a:rPr lang="en-US" altLang="zh-CN" sz="2400" dirty="0">
                <a:latin typeface="Arial" panose="020B0604020202020204" pitchFamily="34" charset="0"/>
                <a:ea typeface="微软雅黑" panose="020B0503020204020204" pitchFamily="34" charset="-122"/>
              </a:rPr>
              <a:t>15</a:t>
            </a:r>
            <a:r>
              <a:rPr lang="zh-CN" altLang="en-US" sz="2400" dirty="0">
                <a:latin typeface="Arial" panose="020B0604020202020204" pitchFamily="34" charset="0"/>
                <a:ea typeface="微软雅黑" panose="020B0503020204020204" pitchFamily="34" charset="-122"/>
              </a:rPr>
              <a:t>项；</a:t>
            </a:r>
            <a:r>
              <a:rPr lang="en-US" altLang="zh-CN" sz="2400" dirty="0">
                <a:latin typeface="Arial" panose="020B0604020202020204" pitchFamily="34" charset="0"/>
                <a:ea typeface="微软雅黑" panose="020B0503020204020204" pitchFamily="34" charset="-122"/>
              </a:rPr>
              <a:t>18</a:t>
            </a:r>
            <a:r>
              <a:rPr lang="zh-CN" altLang="en-US" sz="2400" dirty="0">
                <a:latin typeface="Arial" panose="020B0604020202020204" pitchFamily="34" charset="0"/>
                <a:ea typeface="微软雅黑" panose="020B0503020204020204" pitchFamily="34" charset="-122"/>
              </a:rPr>
              <a:t>项工艺平稳率按照月度平稳率统计进行排名考核；考核内容中：</a:t>
            </a:r>
            <a:endParaRPr sz="2400" dirty="0">
              <a:latin typeface="Arial" panose="020B0604020202020204" pitchFamily="34" charset="0"/>
              <a:ea typeface="微软雅黑" panose="020B0503020204020204" pitchFamily="34" charset="-122"/>
            </a:endParaRPr>
          </a:p>
          <a:p>
            <a:pPr>
              <a:lnSpc>
                <a:spcPct val="130000"/>
              </a:lnSpc>
            </a:pPr>
            <a:r>
              <a:rPr lang="zh-CN" altLang="en-US" sz="2000" dirty="0">
                <a:latin typeface="Arial" panose="020B0604020202020204" pitchFamily="34" charset="0"/>
                <a:ea typeface="微软雅黑" panose="020B0503020204020204" pitchFamily="34" charset="-122"/>
              </a:rPr>
              <a:t>        </a:t>
            </a:r>
          </a:p>
          <a:p>
            <a:pPr>
              <a:lnSpc>
                <a:spcPct val="130000"/>
              </a:lnSpc>
            </a:pPr>
            <a:r>
              <a:rPr lang="zh-CN" altLang="en-US" sz="2000" dirty="0">
                <a:latin typeface="Arial" panose="020B0604020202020204" pitchFamily="34" charset="0"/>
                <a:ea typeface="微软雅黑" panose="020B0503020204020204" pitchFamily="34" charset="-122"/>
              </a:rPr>
              <a:t>        定期工作管理</a:t>
            </a:r>
            <a:r>
              <a:rPr lang="en-US" altLang="zh-CN" sz="2000" dirty="0">
                <a:latin typeface="Arial" panose="020B0604020202020204" pitchFamily="34" charset="0"/>
                <a:ea typeface="微软雅黑" panose="020B0503020204020204" pitchFamily="34" charset="-122"/>
              </a:rPr>
              <a:t>1</a:t>
            </a:r>
            <a:r>
              <a:rPr lang="zh-CN" altLang="en-US" sz="2000" dirty="0">
                <a:latin typeface="Arial" panose="020B0604020202020204" pitchFamily="34" charset="0"/>
                <a:ea typeface="微软雅黑" panose="020B0503020204020204" pitchFamily="34" charset="-122"/>
              </a:rPr>
              <a:t>项；</a:t>
            </a:r>
          </a:p>
          <a:p>
            <a:pPr>
              <a:lnSpc>
                <a:spcPct val="130000"/>
              </a:lnSpc>
            </a:pPr>
            <a:r>
              <a:rPr lang="zh-CN" altLang="en-US" sz="2000" dirty="0">
                <a:latin typeface="Arial" panose="020B0604020202020204" pitchFamily="34" charset="0"/>
                <a:ea typeface="微软雅黑" panose="020B0503020204020204" pitchFamily="34" charset="-122"/>
              </a:rPr>
              <a:t>        工艺联锁和报警管理</a:t>
            </a:r>
            <a:r>
              <a:rPr lang="en-US" altLang="zh-CN" sz="2000" dirty="0">
                <a:latin typeface="Arial" panose="020B0604020202020204" pitchFamily="34" charset="0"/>
                <a:ea typeface="微软雅黑" panose="020B0503020204020204" pitchFamily="34" charset="-122"/>
              </a:rPr>
              <a:t>1</a:t>
            </a:r>
            <a:r>
              <a:rPr lang="zh-CN" altLang="en-US" sz="2000" dirty="0">
                <a:latin typeface="Arial" panose="020B0604020202020204" pitchFamily="34" charset="0"/>
                <a:ea typeface="微软雅黑" panose="020B0503020204020204" pitchFamily="34" charset="-122"/>
              </a:rPr>
              <a:t>项；</a:t>
            </a:r>
          </a:p>
          <a:p>
            <a:pPr>
              <a:lnSpc>
                <a:spcPct val="130000"/>
              </a:lnSpc>
            </a:pPr>
            <a:r>
              <a:rPr lang="zh-CN" altLang="en-US" sz="2000" dirty="0">
                <a:latin typeface="Arial" panose="020B0604020202020204" pitchFamily="34" charset="0"/>
                <a:ea typeface="微软雅黑" panose="020B0503020204020204" pitchFamily="34" charset="-122"/>
              </a:rPr>
              <a:t>        巡回检查管理</a:t>
            </a:r>
            <a:r>
              <a:rPr lang="en-US" altLang="zh-CN" sz="2000" dirty="0">
                <a:latin typeface="Arial" panose="020B0604020202020204" pitchFamily="34" charset="0"/>
                <a:ea typeface="微软雅黑" panose="020B0503020204020204" pitchFamily="34" charset="-122"/>
              </a:rPr>
              <a:t>4</a:t>
            </a:r>
            <a:r>
              <a:rPr lang="zh-CN" altLang="en-US" sz="2000" dirty="0">
                <a:latin typeface="Arial" panose="020B0604020202020204" pitchFamily="34" charset="0"/>
                <a:ea typeface="微软雅黑" panose="020B0503020204020204" pitchFamily="34" charset="-122"/>
              </a:rPr>
              <a:t>项；</a:t>
            </a:r>
          </a:p>
          <a:p>
            <a:pPr>
              <a:lnSpc>
                <a:spcPct val="130000"/>
              </a:lnSpc>
            </a:pPr>
            <a:r>
              <a:rPr lang="zh-CN" altLang="en-US" sz="2000" dirty="0">
                <a:latin typeface="Arial" panose="020B0604020202020204" pitchFamily="34" charset="0"/>
                <a:ea typeface="微软雅黑" panose="020B0503020204020204" pitchFamily="34" charset="-122"/>
              </a:rPr>
              <a:t>        提问抽查管理</a:t>
            </a:r>
            <a:r>
              <a:rPr lang="en-US" altLang="zh-CN" sz="2000" dirty="0">
                <a:latin typeface="Arial" panose="020B0604020202020204" pitchFamily="34" charset="0"/>
                <a:ea typeface="微软雅黑" panose="020B0503020204020204" pitchFamily="34" charset="-122"/>
              </a:rPr>
              <a:t>1</a:t>
            </a:r>
            <a:r>
              <a:rPr lang="zh-CN" altLang="en-US" sz="2000" dirty="0">
                <a:latin typeface="Arial" panose="020B0604020202020204" pitchFamily="34" charset="0"/>
                <a:ea typeface="微软雅黑" panose="020B0503020204020204" pitchFamily="34" charset="-122"/>
              </a:rPr>
              <a:t>项；</a:t>
            </a:r>
          </a:p>
          <a:p>
            <a:pPr>
              <a:lnSpc>
                <a:spcPct val="130000"/>
              </a:lnSpc>
            </a:pPr>
            <a:r>
              <a:rPr lang="zh-CN" altLang="en-US" sz="2000" dirty="0">
                <a:latin typeface="Arial" panose="020B0604020202020204" pitchFamily="34" charset="0"/>
                <a:ea typeface="微软雅黑" panose="020B0503020204020204" pitchFamily="34" charset="-122"/>
              </a:rPr>
              <a:t>        工艺纪律管理</a:t>
            </a:r>
            <a:r>
              <a:rPr lang="en-US" altLang="zh-CN" sz="2000" dirty="0">
                <a:latin typeface="Arial" panose="020B0604020202020204" pitchFamily="34" charset="0"/>
                <a:ea typeface="微软雅黑" panose="020B0503020204020204" pitchFamily="34" charset="-122"/>
              </a:rPr>
              <a:t>24</a:t>
            </a:r>
            <a:r>
              <a:rPr lang="zh-CN" altLang="en-US" sz="2000" dirty="0">
                <a:latin typeface="Arial" panose="020B0604020202020204" pitchFamily="34" charset="0"/>
                <a:ea typeface="微软雅黑" panose="020B0503020204020204" pitchFamily="34" charset="-122"/>
              </a:rPr>
              <a:t>项；</a:t>
            </a:r>
          </a:p>
          <a:p>
            <a:pPr>
              <a:lnSpc>
                <a:spcPct val="130000"/>
              </a:lnSpc>
            </a:pPr>
            <a:r>
              <a:rPr lang="zh-CN" altLang="en-US" sz="2000" dirty="0">
                <a:latin typeface="Arial" panose="020B0604020202020204" pitchFamily="34" charset="0"/>
                <a:ea typeface="微软雅黑" panose="020B0503020204020204" pitchFamily="34" charset="-122"/>
              </a:rPr>
              <a:t>        装置运行记录管理</a:t>
            </a:r>
            <a:r>
              <a:rPr lang="en-US" altLang="zh-CN" sz="2000" dirty="0">
                <a:latin typeface="Arial" panose="020B0604020202020204" pitchFamily="34" charset="0"/>
                <a:ea typeface="微软雅黑" panose="020B0503020204020204" pitchFamily="34" charset="-122"/>
              </a:rPr>
              <a:t>2</a:t>
            </a:r>
            <a:r>
              <a:rPr lang="zh-CN" altLang="en-US" sz="2000" dirty="0">
                <a:latin typeface="Arial" panose="020B0604020202020204" pitchFamily="34" charset="0"/>
                <a:ea typeface="微软雅黑" panose="020B0503020204020204" pitchFamily="34" charset="-122"/>
              </a:rPr>
              <a:t>项；</a:t>
            </a:r>
          </a:p>
          <a:p>
            <a:pPr>
              <a:lnSpc>
                <a:spcPct val="130000"/>
              </a:lnSpc>
            </a:pPr>
            <a:r>
              <a:rPr lang="zh-CN" altLang="en-US" sz="2000" dirty="0">
                <a:latin typeface="Arial" panose="020B0604020202020204" pitchFamily="34" charset="0"/>
                <a:ea typeface="微软雅黑" panose="020B0503020204020204" pitchFamily="34" charset="-122"/>
              </a:rPr>
              <a:t>        防介质互窜管理</a:t>
            </a:r>
            <a:r>
              <a:rPr lang="en-US" altLang="zh-CN" sz="2000" dirty="0">
                <a:latin typeface="Arial" panose="020B0604020202020204" pitchFamily="34" charset="0"/>
                <a:ea typeface="微软雅黑" panose="020B0503020204020204" pitchFamily="34" charset="-122"/>
              </a:rPr>
              <a:t>1</a:t>
            </a:r>
            <a:r>
              <a:rPr lang="zh-CN" altLang="en-US" sz="2000" dirty="0">
                <a:latin typeface="Arial" panose="020B0604020202020204" pitchFamily="34" charset="0"/>
                <a:ea typeface="微软雅黑" panose="020B0503020204020204" pitchFamily="34" charset="-122"/>
              </a:rPr>
              <a:t>项。</a:t>
            </a:r>
          </a:p>
          <a:p>
            <a:pPr>
              <a:lnSpc>
                <a:spcPct val="130000"/>
              </a:lnSpc>
            </a:pPr>
            <a:r>
              <a:rPr lang="zh-CN" altLang="en-US" sz="2000" dirty="0">
                <a:latin typeface="Arial" panose="020B0604020202020204" pitchFamily="34" charset="0"/>
                <a:ea typeface="微软雅黑" panose="020B0503020204020204" pitchFamily="34" charset="-122"/>
              </a:rPr>
              <a:t>            </a:t>
            </a:r>
            <a:endParaRPr sz="2400" dirty="0">
              <a:latin typeface="Arial" panose="020B0604020202020204" pitchFamily="34" charset="0"/>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flipH="1">
            <a:off x="780836" y="1006867"/>
            <a:ext cx="10335802" cy="2009775"/>
          </a:xfrm>
          <a:prstGeom prst="rect">
            <a:avLst/>
          </a:prstGeom>
          <a:noFill/>
        </p:spPr>
        <p:txBody>
          <a:bodyPr wrap="square" rtlCol="0">
            <a:spAutoFit/>
          </a:bodyPr>
          <a:lstStyle/>
          <a:p>
            <a:pPr>
              <a:lnSpc>
                <a:spcPct val="130000"/>
              </a:lnSpc>
            </a:pPr>
            <a:r>
              <a:rPr lang="en-US" altLang="zh-CN" sz="1400" dirty="0">
                <a:solidFill>
                  <a:srgbClr val="282830"/>
                </a:solidFill>
                <a:latin typeface="Arial" panose="020B0604020202020204" pitchFamily="34" charset="0"/>
                <a:ea typeface="微软雅黑" panose="020B0503020204020204" pitchFamily="34" charset="-122"/>
              </a:rPr>
              <a:t>  </a:t>
            </a:r>
            <a:r>
              <a:rPr lang="zh-CN" altLang="en-US" dirty="0">
                <a:solidFill>
                  <a:srgbClr val="282830"/>
                </a:solidFill>
                <a:latin typeface="Arial" panose="020B0604020202020204" pitchFamily="34" charset="0"/>
                <a:ea typeface="微软雅黑" panose="020B0503020204020204" pitchFamily="34" charset="-122"/>
              </a:rPr>
              <a:t>按班组分布情况划分：</a:t>
            </a:r>
          </a:p>
          <a:p>
            <a:pPr>
              <a:lnSpc>
                <a:spcPct val="130000"/>
              </a:lnSpc>
            </a:pPr>
            <a:r>
              <a:rPr lang="zh-CN" altLang="en-US" dirty="0">
                <a:solidFill>
                  <a:srgbClr val="282830"/>
                </a:solidFill>
                <a:latin typeface="Arial" panose="020B0604020202020204" pitchFamily="34" charset="0"/>
                <a:ea typeface="微软雅黑" panose="020B0503020204020204" pitchFamily="34" charset="-122"/>
              </a:rPr>
              <a:t>       加氢一班考核</a:t>
            </a:r>
            <a:r>
              <a:rPr lang="en-US" altLang="zh-CN" dirty="0">
                <a:solidFill>
                  <a:srgbClr val="FF0000"/>
                </a:solidFill>
                <a:latin typeface="Arial" panose="020B0604020202020204" pitchFamily="34" charset="0"/>
                <a:ea typeface="微软雅黑" panose="020B0503020204020204" pitchFamily="34" charset="-122"/>
              </a:rPr>
              <a:t>7</a:t>
            </a:r>
            <a:r>
              <a:rPr lang="zh-CN" altLang="en-US" dirty="0">
                <a:solidFill>
                  <a:srgbClr val="282830"/>
                </a:solidFill>
                <a:latin typeface="Arial" panose="020B0604020202020204" pitchFamily="34" charset="0"/>
                <a:ea typeface="微软雅黑" panose="020B0503020204020204" pitchFamily="34" charset="-122"/>
              </a:rPr>
              <a:t>项，其中</a:t>
            </a:r>
            <a:r>
              <a:rPr lang="en-US" altLang="zh-CN" dirty="0">
                <a:solidFill>
                  <a:srgbClr val="282830"/>
                </a:solidFill>
                <a:latin typeface="Arial" panose="020B0604020202020204" pitchFamily="34" charset="0"/>
                <a:ea typeface="微软雅黑" panose="020B0503020204020204" pitchFamily="34" charset="-122"/>
              </a:rPr>
              <a:t>3</a:t>
            </a:r>
            <a:r>
              <a:rPr lang="zh-CN" altLang="en-US" dirty="0">
                <a:solidFill>
                  <a:srgbClr val="282830"/>
                </a:solidFill>
                <a:latin typeface="Arial" panose="020B0604020202020204" pitchFamily="34" charset="0"/>
                <a:ea typeface="微软雅黑" panose="020B0503020204020204" pitchFamily="34" charset="-122"/>
              </a:rPr>
              <a:t>项奖励。</a:t>
            </a:r>
            <a:endParaRPr lang="en-US" altLang="zh-CN"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dirty="0">
                <a:solidFill>
                  <a:srgbClr val="282830"/>
                </a:solidFill>
                <a:latin typeface="Arial" panose="020B0604020202020204" pitchFamily="34" charset="0"/>
                <a:ea typeface="微软雅黑" panose="020B0503020204020204" pitchFamily="34" charset="-122"/>
              </a:rPr>
              <a:t>       加氢二班考核</a:t>
            </a:r>
            <a:r>
              <a:rPr lang="en-US" altLang="zh-CN" dirty="0">
                <a:solidFill>
                  <a:srgbClr val="FF0000"/>
                </a:solidFill>
                <a:latin typeface="Arial" panose="020B0604020202020204" pitchFamily="34" charset="0"/>
                <a:ea typeface="微软雅黑" panose="020B0503020204020204" pitchFamily="34" charset="-122"/>
              </a:rPr>
              <a:t>9</a:t>
            </a:r>
            <a:r>
              <a:rPr lang="zh-CN" altLang="en-US" dirty="0">
                <a:solidFill>
                  <a:srgbClr val="282830"/>
                </a:solidFill>
                <a:latin typeface="Arial" panose="020B0604020202020204" pitchFamily="34" charset="0"/>
                <a:ea typeface="微软雅黑" panose="020B0503020204020204" pitchFamily="34" charset="-122"/>
              </a:rPr>
              <a:t>项 ，其中</a:t>
            </a:r>
            <a:r>
              <a:rPr lang="en-US" altLang="zh-CN" dirty="0">
                <a:solidFill>
                  <a:srgbClr val="282830"/>
                </a:solidFill>
                <a:latin typeface="Arial" panose="020B0604020202020204" pitchFamily="34" charset="0"/>
                <a:ea typeface="微软雅黑" panose="020B0503020204020204" pitchFamily="34" charset="-122"/>
              </a:rPr>
              <a:t>4</a:t>
            </a:r>
            <a:r>
              <a:rPr lang="zh-CN" altLang="en-US" dirty="0">
                <a:solidFill>
                  <a:srgbClr val="282830"/>
                </a:solidFill>
                <a:latin typeface="Arial" panose="020B0604020202020204" pitchFamily="34" charset="0"/>
                <a:ea typeface="微软雅黑" panose="020B0503020204020204" pitchFamily="34" charset="-122"/>
              </a:rPr>
              <a:t>项奖励 。   </a:t>
            </a:r>
            <a:endParaRPr lang="en-US" altLang="zh-CN"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dirty="0">
                <a:solidFill>
                  <a:srgbClr val="282830"/>
                </a:solidFill>
                <a:latin typeface="Arial" panose="020B0604020202020204" pitchFamily="34" charset="0"/>
                <a:ea typeface="微软雅黑" panose="020B0503020204020204" pitchFamily="34" charset="-122"/>
              </a:rPr>
              <a:t>      </a:t>
            </a:r>
            <a:r>
              <a:rPr lang="zh-CN" altLang="en-US" dirty="0">
                <a:solidFill>
                  <a:srgbClr val="282830"/>
                </a:solidFill>
                <a:latin typeface="Arial" panose="020B0604020202020204" pitchFamily="34" charset="0"/>
                <a:ea typeface="微软雅黑" panose="020B0503020204020204" pitchFamily="34" charset="-122"/>
              </a:rPr>
              <a:t> 加氢三班考核</a:t>
            </a:r>
            <a:r>
              <a:rPr lang="en-US" altLang="zh-CN" dirty="0">
                <a:solidFill>
                  <a:srgbClr val="FF0000"/>
                </a:solidFill>
                <a:latin typeface="Arial" panose="020B0604020202020204" pitchFamily="34" charset="0"/>
                <a:ea typeface="微软雅黑" panose="020B0503020204020204" pitchFamily="34" charset="-122"/>
              </a:rPr>
              <a:t>9</a:t>
            </a:r>
            <a:r>
              <a:rPr lang="zh-CN" altLang="en-US" dirty="0">
                <a:solidFill>
                  <a:srgbClr val="282830"/>
                </a:solidFill>
                <a:latin typeface="Arial" panose="020B0604020202020204" pitchFamily="34" charset="0"/>
                <a:ea typeface="微软雅黑" panose="020B0503020204020204" pitchFamily="34" charset="-122"/>
              </a:rPr>
              <a:t>项，</a:t>
            </a:r>
            <a:r>
              <a:rPr lang="zh-CN" altLang="en-US" dirty="0">
                <a:solidFill>
                  <a:srgbClr val="282830"/>
                </a:solidFill>
                <a:latin typeface="Arial" panose="020B0604020202020204" pitchFamily="34" charset="0"/>
                <a:ea typeface="微软雅黑" panose="020B0503020204020204" pitchFamily="34" charset="-122"/>
                <a:sym typeface="+mn-ea"/>
              </a:rPr>
              <a:t>其中</a:t>
            </a:r>
            <a:r>
              <a:rPr lang="en-US" altLang="zh-CN" dirty="0">
                <a:solidFill>
                  <a:srgbClr val="282830"/>
                </a:solidFill>
                <a:latin typeface="Arial" panose="020B0604020202020204" pitchFamily="34" charset="0"/>
                <a:ea typeface="微软雅黑" panose="020B0503020204020204" pitchFamily="34" charset="-122"/>
                <a:sym typeface="+mn-ea"/>
              </a:rPr>
              <a:t>5</a:t>
            </a:r>
            <a:r>
              <a:rPr lang="zh-CN" altLang="en-US" dirty="0">
                <a:solidFill>
                  <a:srgbClr val="282830"/>
                </a:solidFill>
                <a:latin typeface="Arial" panose="020B0604020202020204" pitchFamily="34" charset="0"/>
                <a:ea typeface="微软雅黑" panose="020B0503020204020204" pitchFamily="34" charset="-122"/>
                <a:sym typeface="+mn-ea"/>
              </a:rPr>
              <a:t>项奖励 。</a:t>
            </a:r>
            <a:endParaRPr lang="en-US" altLang="zh-CN" dirty="0">
              <a:solidFill>
                <a:srgbClr val="282830"/>
              </a:solidFill>
              <a:latin typeface="Arial" panose="020B0604020202020204" pitchFamily="34" charset="0"/>
              <a:ea typeface="微软雅黑" panose="020B0503020204020204" pitchFamily="34" charset="-122"/>
            </a:endParaRPr>
          </a:p>
          <a:p>
            <a:pPr algn="l">
              <a:lnSpc>
                <a:spcPct val="130000"/>
              </a:lnSpc>
              <a:buClrTx/>
              <a:buSzTx/>
              <a:buFontTx/>
            </a:pPr>
            <a:r>
              <a:rPr lang="zh-CN" altLang="en-US" dirty="0">
                <a:solidFill>
                  <a:srgbClr val="282830"/>
                </a:solidFill>
                <a:latin typeface="Arial" panose="020B0604020202020204" pitchFamily="34" charset="0"/>
                <a:ea typeface="微软雅黑" panose="020B0503020204020204" pitchFamily="34" charset="-122"/>
              </a:rPr>
              <a:t>       加氢四班考核</a:t>
            </a:r>
            <a:r>
              <a:rPr lang="en-US" altLang="zh-CN" dirty="0">
                <a:solidFill>
                  <a:srgbClr val="FF0000"/>
                </a:solidFill>
                <a:latin typeface="Arial" panose="020B0604020202020204" pitchFamily="34" charset="0"/>
                <a:ea typeface="微软雅黑" panose="020B0503020204020204" pitchFamily="34" charset="-122"/>
              </a:rPr>
              <a:t>8</a:t>
            </a:r>
            <a:r>
              <a:rPr lang="zh-CN" altLang="en-US" dirty="0">
                <a:solidFill>
                  <a:srgbClr val="282830"/>
                </a:solidFill>
                <a:latin typeface="Arial" panose="020B0604020202020204" pitchFamily="34" charset="0"/>
                <a:ea typeface="微软雅黑" panose="020B0503020204020204" pitchFamily="34" charset="-122"/>
              </a:rPr>
              <a:t>项，</a:t>
            </a:r>
            <a:r>
              <a:rPr lang="en-US" altLang="zh-CN" sz="1800" dirty="0">
                <a:solidFill>
                  <a:srgbClr val="282830"/>
                </a:solidFill>
                <a:latin typeface="Arial" panose="020B0604020202020204" pitchFamily="34" charset="0"/>
                <a:ea typeface="微软雅黑" panose="020B0503020204020204" pitchFamily="34" charset="-122"/>
                <a:sym typeface="+mn-ea"/>
              </a:rPr>
              <a:t>其中2项奖励 。</a:t>
            </a:r>
            <a:endParaRPr lang="en-US" altLang="zh-CN" sz="1800" dirty="0">
              <a:solidFill>
                <a:srgbClr val="282830"/>
              </a:solidFill>
              <a:latin typeface="Arial" panose="020B0604020202020204" pitchFamily="34" charset="0"/>
              <a:ea typeface="微软雅黑" panose="020B0503020204020204" pitchFamily="34" charset="-122"/>
            </a:endParaRPr>
          </a:p>
        </p:txBody>
      </p:sp>
      <p:sp>
        <p:nvSpPr>
          <p:cNvPr id="3" name="文本框 2"/>
          <p:cNvSpPr txBox="1"/>
          <p:nvPr/>
        </p:nvSpPr>
        <p:spPr>
          <a:xfrm>
            <a:off x="524656" y="1214203"/>
            <a:ext cx="1454046" cy="1049312"/>
          </a:xfrm>
          <a:prstGeom prst="rect">
            <a:avLst/>
          </a:prstGeom>
          <a:noFill/>
        </p:spPr>
        <p:txBody>
          <a:bodyPr wrap="square" rtlCol="0">
            <a:spAutoFit/>
          </a:bodyPr>
          <a:lstStyle/>
          <a:p>
            <a:pPr>
              <a:lnSpc>
                <a:spcPct val="130000"/>
              </a:lnSpc>
            </a:pPr>
            <a:endParaRPr lang="zh-CN" altLang="en-US" sz="1400" dirty="0">
              <a:latin typeface="Arial" panose="020B0604020202020204" pitchFamily="34" charset="0"/>
              <a:ea typeface="微软雅黑" panose="020B0503020204020204" pitchFamily="34" charset="-122"/>
            </a:endParaRPr>
          </a:p>
        </p:txBody>
      </p:sp>
      <p:graphicFrame>
        <p:nvGraphicFramePr>
          <p:cNvPr id="8" name="表格 7"/>
          <p:cNvGraphicFramePr>
            <a:graphicFrameLocks noGrp="1"/>
          </p:cNvGraphicFramePr>
          <p:nvPr>
            <p:custDataLst>
              <p:tags r:id="rId1"/>
            </p:custDataLst>
            <p:extLst>
              <p:ext uri="{D42A27DB-BD31-4B8C-83A1-F6EECF244321}">
                <p14:modId xmlns:p14="http://schemas.microsoft.com/office/powerpoint/2010/main" val="2857209688"/>
              </p:ext>
            </p:extLst>
          </p:nvPr>
        </p:nvGraphicFramePr>
        <p:xfrm>
          <a:off x="2315163" y="3310575"/>
          <a:ext cx="6633254" cy="2303991"/>
        </p:xfrm>
        <a:graphic>
          <a:graphicData uri="http://schemas.openxmlformats.org/drawingml/2006/table">
            <a:tbl>
              <a:tblPr>
                <a:tableStyleId>{5C22544A-7EE6-4342-B048-85BDC9FD1C3A}</a:tableStyleId>
              </a:tblPr>
              <a:tblGrid>
                <a:gridCol w="2611406">
                  <a:extLst>
                    <a:ext uri="{9D8B030D-6E8A-4147-A177-3AD203B41FA5}">
                      <a16:colId xmlns:a16="http://schemas.microsoft.com/office/drawing/2014/main" val="20000"/>
                    </a:ext>
                  </a:extLst>
                </a:gridCol>
                <a:gridCol w="1005462">
                  <a:extLst>
                    <a:ext uri="{9D8B030D-6E8A-4147-A177-3AD203B41FA5}">
                      <a16:colId xmlns:a16="http://schemas.microsoft.com/office/drawing/2014/main" val="20001"/>
                    </a:ext>
                  </a:extLst>
                </a:gridCol>
                <a:gridCol w="1005462">
                  <a:extLst>
                    <a:ext uri="{9D8B030D-6E8A-4147-A177-3AD203B41FA5}">
                      <a16:colId xmlns:a16="http://schemas.microsoft.com/office/drawing/2014/main" val="20002"/>
                    </a:ext>
                  </a:extLst>
                </a:gridCol>
                <a:gridCol w="1005462">
                  <a:extLst>
                    <a:ext uri="{9D8B030D-6E8A-4147-A177-3AD203B41FA5}">
                      <a16:colId xmlns:a16="http://schemas.microsoft.com/office/drawing/2014/main" val="20003"/>
                    </a:ext>
                  </a:extLst>
                </a:gridCol>
                <a:gridCol w="1005462">
                  <a:extLst>
                    <a:ext uri="{9D8B030D-6E8A-4147-A177-3AD203B41FA5}">
                      <a16:colId xmlns:a16="http://schemas.microsoft.com/office/drawing/2014/main" val="20004"/>
                    </a:ext>
                  </a:extLst>
                </a:gridCol>
              </a:tblGrid>
              <a:tr h="306705">
                <a:tc>
                  <a:txBody>
                    <a:bodyPr/>
                    <a:lstStyle/>
                    <a:p>
                      <a:pPr algn="ctr" fontAlgn="ctr"/>
                      <a:r>
                        <a:rPr lang="zh-CN" altLang="en-US" sz="1200" b="0" u="none" strike="noStrike" dirty="0">
                          <a:effectLst/>
                        </a:rPr>
                        <a:t>管理内容（考核项）</a:t>
                      </a:r>
                    </a:p>
                  </a:txBody>
                  <a:tcPr marL="9525" marR="9525" marT="9525" marB="0" anchor="ctr"/>
                </a:tc>
                <a:tc>
                  <a:txBody>
                    <a:bodyPr/>
                    <a:lstStyle/>
                    <a:p>
                      <a:pPr algn="ctr" fontAlgn="ctr"/>
                      <a:r>
                        <a:rPr lang="zh-CN" altLang="en-US" sz="1200" b="0" u="none" strike="noStrike">
                          <a:effectLst/>
                        </a:rPr>
                        <a:t>一班</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zh-CN" altLang="en-US" sz="1200" b="0" u="none" strike="noStrike">
                          <a:effectLst/>
                        </a:rPr>
                        <a:t>二班</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zh-CN" altLang="en-US" sz="1200" b="0" u="none" strike="noStrike">
                          <a:effectLst/>
                        </a:rPr>
                        <a:t>三班</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zh-CN" altLang="en-US" sz="1200" b="0" u="none" strike="noStrike">
                          <a:effectLst/>
                        </a:rPr>
                        <a:t>四班</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a16="http://schemas.microsoft.com/office/drawing/2014/main" val="10000"/>
                  </a:ext>
                </a:extLst>
              </a:tr>
              <a:tr h="260126">
                <a:tc>
                  <a:txBody>
                    <a:bodyPr/>
                    <a:lstStyle/>
                    <a:p>
                      <a:pPr algn="ctr" fontAlgn="ctr"/>
                      <a:r>
                        <a:rPr lang="zh-CN" altLang="en-US" sz="1200" dirty="0">
                          <a:latin typeface="Arial" panose="020B0604020202020204" pitchFamily="34" charset="0"/>
                          <a:ea typeface="微软雅黑" panose="020B0503020204020204" pitchFamily="34" charset="-122"/>
                          <a:sym typeface="+mn-ea"/>
                        </a:rPr>
                        <a:t>定期工作管理</a:t>
                      </a:r>
                      <a:r>
                        <a:rPr lang="en-US" altLang="zh-CN" sz="1200" dirty="0">
                          <a:latin typeface="Arial" panose="020B0604020202020204" pitchFamily="34" charset="0"/>
                          <a:ea typeface="微软雅黑" panose="020B0503020204020204" pitchFamily="34" charset="-122"/>
                          <a:sym typeface="+mn-ea"/>
                        </a:rPr>
                        <a:t>1</a:t>
                      </a:r>
                      <a:r>
                        <a:rPr lang="zh-CN" altLang="en-US" sz="1200" dirty="0">
                          <a:latin typeface="Arial" panose="020B0604020202020204" pitchFamily="34" charset="0"/>
                          <a:ea typeface="微软雅黑" panose="020B0503020204020204" pitchFamily="34" charset="-122"/>
                          <a:sym typeface="+mn-ea"/>
                        </a:rPr>
                        <a:t>项</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zh-CN" altLang="en-US" sz="1200" b="0" u="none" strike="noStrike" dirty="0">
                          <a:effectLst/>
                        </a:rPr>
                        <a:t>　</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altLang="zh-CN" sz="1200" b="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zh-CN" altLang="en-US" sz="1200" b="0" u="none" strike="noStrike">
                          <a:effectLst/>
                        </a:rPr>
                        <a:t>　</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a16="http://schemas.microsoft.com/office/drawing/2014/main" val="10001"/>
                  </a:ext>
                </a:extLst>
              </a:tr>
              <a:tr h="287996">
                <a:tc>
                  <a:txBody>
                    <a:bodyPr/>
                    <a:lstStyle/>
                    <a:p>
                      <a:pPr algn="ctr" fontAlgn="ctr"/>
                      <a:r>
                        <a:rPr lang="zh-CN" altLang="en-US" sz="1200" dirty="0">
                          <a:latin typeface="Arial" panose="020B0604020202020204" pitchFamily="34" charset="0"/>
                          <a:ea typeface="微软雅黑" panose="020B0503020204020204" pitchFamily="34" charset="-122"/>
                          <a:sym typeface="+mn-ea"/>
                        </a:rPr>
                        <a:t>工艺联锁和报警管理</a:t>
                      </a:r>
                      <a:r>
                        <a:rPr lang="en-US" altLang="zh-CN" sz="1200" dirty="0">
                          <a:latin typeface="Arial" panose="020B0604020202020204" pitchFamily="34" charset="0"/>
                          <a:ea typeface="微软雅黑" panose="020B0503020204020204" pitchFamily="34" charset="-122"/>
                          <a:sym typeface="+mn-ea"/>
                        </a:rPr>
                        <a:t>1</a:t>
                      </a:r>
                      <a:r>
                        <a:rPr lang="zh-CN" altLang="en-US" sz="1200" dirty="0">
                          <a:latin typeface="Arial" panose="020B0604020202020204" pitchFamily="34" charset="0"/>
                          <a:ea typeface="微软雅黑" panose="020B0503020204020204" pitchFamily="34" charset="-122"/>
                          <a:sym typeface="+mn-ea"/>
                        </a:rPr>
                        <a:t>项</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r>
                        <a:rPr lang="zh-CN" altLang="en-US" sz="1200" b="0" u="none" strike="noStrike" dirty="0">
                          <a:effectLst/>
                        </a:rPr>
                        <a:t>　</a:t>
                      </a:r>
                      <a:endParaRPr lang="zh-CN" altLang="en-US" sz="1200" b="0" i="0" u="none" strike="noStrike" dirty="0">
                        <a:solidFill>
                          <a:srgbClr val="5F5F5F"/>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endParaRPr lang="en-US" altLang="zh-CN" sz="1200" b="0" i="0" u="none" strike="noStrike" dirty="0">
                        <a:solidFill>
                          <a:srgbClr val="5F5F5F"/>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r>
                        <a:rPr lang="zh-CN" altLang="en-US" sz="1200" b="0" u="none" strike="noStrike">
                          <a:effectLst/>
                        </a:rPr>
                        <a:t>　</a:t>
                      </a:r>
                      <a:endParaRPr lang="zh-CN" altLang="en-US" sz="1200" b="0" i="0" u="none" strike="noStrike">
                        <a:solidFill>
                          <a:srgbClr val="5F5F5F"/>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r>
                        <a:rPr lang="en-US" altLang="zh-CN" sz="1200" b="0" u="none" strike="noStrike">
                          <a:effectLst/>
                        </a:rPr>
                        <a:t>1</a:t>
                      </a:r>
                      <a:r>
                        <a:rPr lang="zh-CN" altLang="en-US" sz="1200" b="0" u="none" strike="noStrike">
                          <a:effectLst/>
                        </a:rPr>
                        <a:t>　</a:t>
                      </a:r>
                      <a:endParaRPr lang="zh-CN" altLang="en-US" sz="1200" b="0" i="0" u="none" strike="noStrike">
                        <a:solidFill>
                          <a:srgbClr val="5F5F5F"/>
                        </a:solidFill>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a16="http://schemas.microsoft.com/office/drawing/2014/main" val="10002"/>
                  </a:ext>
                </a:extLst>
              </a:tr>
              <a:tr h="269416">
                <a:tc>
                  <a:txBody>
                    <a:bodyPr/>
                    <a:lstStyle/>
                    <a:p>
                      <a:pPr algn="ctr" fontAlgn="ctr"/>
                      <a:r>
                        <a:rPr lang="zh-CN" altLang="en-US" sz="1200" dirty="0">
                          <a:latin typeface="Arial" panose="020B0604020202020204" pitchFamily="34" charset="0"/>
                          <a:ea typeface="微软雅黑" panose="020B0503020204020204" pitchFamily="34" charset="-122"/>
                          <a:sym typeface="+mn-ea"/>
                        </a:rPr>
                        <a:t>巡回检查管理</a:t>
                      </a:r>
                      <a:r>
                        <a:rPr lang="en-US" altLang="zh-CN" sz="1200" dirty="0">
                          <a:latin typeface="Arial" panose="020B0604020202020204" pitchFamily="34" charset="0"/>
                          <a:ea typeface="微软雅黑" panose="020B0503020204020204" pitchFamily="34" charset="-122"/>
                          <a:sym typeface="+mn-ea"/>
                        </a:rPr>
                        <a:t>4</a:t>
                      </a:r>
                      <a:r>
                        <a:rPr lang="zh-CN" altLang="en-US" sz="1200" dirty="0">
                          <a:latin typeface="Arial" panose="020B0604020202020204" pitchFamily="34" charset="0"/>
                          <a:ea typeface="微软雅黑" panose="020B0503020204020204" pitchFamily="34" charset="-122"/>
                          <a:sym typeface="+mn-ea"/>
                        </a:rPr>
                        <a:t>项</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r>
                        <a:rPr lang="en-US" altLang="zh-CN" sz="1200" b="0" u="none" strike="noStrike">
                          <a:effectLst/>
                        </a:rPr>
                        <a:t>1</a:t>
                      </a:r>
                      <a:endParaRPr lang="en-US" altLang="zh-CN" sz="1200" b="0" i="0" u="none" strike="noStrike">
                        <a:solidFill>
                          <a:srgbClr val="5F5F5F"/>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endParaRPr lang="en-US" altLang="zh-CN" sz="1200" b="0" i="0" u="none" strike="noStrike" dirty="0">
                        <a:solidFill>
                          <a:srgbClr val="5F5F5F"/>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r>
                        <a:rPr lang="en-US" altLang="zh-CN" sz="1200" b="0" i="0" u="none" strike="noStrike">
                          <a:solidFill>
                            <a:srgbClr val="5F5F5F"/>
                          </a:solidFill>
                          <a:effectLst/>
                          <a:latin typeface="宋体" panose="02010600030101010101" pitchFamily="2" charset="-122"/>
                          <a:ea typeface="宋体" panose="02010600030101010101" pitchFamily="2" charset="-122"/>
                        </a:rPr>
                        <a:t>1</a:t>
                      </a:r>
                    </a:p>
                  </a:txBody>
                  <a:tcPr marL="9525" marR="9525" marT="9525" marB="0" anchor="ctr"/>
                </a:tc>
                <a:tc>
                  <a:txBody>
                    <a:bodyPr/>
                    <a:lstStyle/>
                    <a:p>
                      <a:pPr algn="ctr" rtl="0" fontAlgn="ctr"/>
                      <a:r>
                        <a:rPr lang="en-US" altLang="zh-CN" sz="1200" b="0" i="0" u="none" strike="noStrike">
                          <a:solidFill>
                            <a:srgbClr val="5F5F5F"/>
                          </a:solidFill>
                          <a:effectLst/>
                          <a:latin typeface="宋体" panose="02010600030101010101" pitchFamily="2" charset="-122"/>
                          <a:ea typeface="宋体" panose="02010600030101010101" pitchFamily="2" charset="-122"/>
                        </a:rPr>
                        <a:t>1</a:t>
                      </a:r>
                    </a:p>
                  </a:txBody>
                  <a:tcPr marL="9525" marR="9525" marT="9525" marB="0" anchor="ctr"/>
                </a:tc>
                <a:extLst>
                  <a:ext uri="{0D108BD9-81ED-4DB2-BD59-A6C34878D82A}">
                    <a16:rowId xmlns:a16="http://schemas.microsoft.com/office/drawing/2014/main" val="10003"/>
                  </a:ext>
                </a:extLst>
              </a:tr>
              <a:tr h="297286">
                <a:tc>
                  <a:txBody>
                    <a:bodyPr/>
                    <a:lstStyle/>
                    <a:p>
                      <a:pPr algn="ctr" fontAlgn="ctr"/>
                      <a:r>
                        <a:rPr lang="zh-CN" altLang="en-US" sz="1200" dirty="0">
                          <a:latin typeface="Arial" panose="020B0604020202020204" pitchFamily="34" charset="0"/>
                          <a:ea typeface="微软雅黑" panose="020B0503020204020204" pitchFamily="34" charset="-122"/>
                          <a:sym typeface="+mn-ea"/>
                        </a:rPr>
                        <a:t>提问抽查管理</a:t>
                      </a:r>
                      <a:r>
                        <a:rPr lang="en-US" altLang="zh-CN" sz="1200" dirty="0">
                          <a:latin typeface="Arial" panose="020B0604020202020204" pitchFamily="34" charset="0"/>
                          <a:ea typeface="微软雅黑" panose="020B0503020204020204" pitchFamily="34" charset="-122"/>
                          <a:sym typeface="+mn-ea"/>
                        </a:rPr>
                        <a:t>1</a:t>
                      </a:r>
                      <a:r>
                        <a:rPr lang="zh-CN" altLang="en-US" sz="1200" dirty="0">
                          <a:latin typeface="Arial" panose="020B0604020202020204" pitchFamily="34" charset="0"/>
                          <a:ea typeface="微软雅黑" panose="020B0503020204020204" pitchFamily="34" charset="-122"/>
                          <a:sym typeface="+mn-ea"/>
                        </a:rPr>
                        <a:t>项</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r>
                        <a:rPr lang="zh-CN" altLang="en-US" sz="1200" b="0" u="none" strike="noStrike">
                          <a:effectLst/>
                        </a:rPr>
                        <a:t>　</a:t>
                      </a:r>
                      <a:endParaRPr lang="zh-CN" altLang="en-US" sz="1200" b="0" i="0" u="none" strike="noStrike">
                        <a:solidFill>
                          <a:srgbClr val="5F5F5F"/>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endParaRPr lang="en-US" altLang="zh-CN" sz="1200" b="0" i="0" u="none" strike="noStrike" dirty="0">
                        <a:solidFill>
                          <a:srgbClr val="5F5F5F"/>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r>
                        <a:rPr lang="en-US" altLang="zh-CN" sz="1200" b="0" i="0" u="none" strike="noStrike" dirty="0">
                          <a:solidFill>
                            <a:srgbClr val="5F5F5F"/>
                          </a:solidFill>
                          <a:effectLst/>
                          <a:latin typeface="宋体" panose="02010600030101010101" pitchFamily="2" charset="-122"/>
                          <a:ea typeface="宋体" panose="02010600030101010101" pitchFamily="2" charset="-122"/>
                        </a:rPr>
                        <a:t>1</a:t>
                      </a:r>
                    </a:p>
                  </a:txBody>
                  <a:tcPr marL="9525" marR="9525" marT="9525" marB="0" anchor="ctr"/>
                </a:tc>
                <a:tc>
                  <a:txBody>
                    <a:bodyPr/>
                    <a:lstStyle/>
                    <a:p>
                      <a:pPr algn="ctr" rtl="0" fontAlgn="ctr"/>
                      <a:endParaRPr lang="en-US" altLang="zh-CN" sz="1200" b="0" i="0" u="none" strike="noStrike">
                        <a:solidFill>
                          <a:srgbClr val="5F5F5F"/>
                        </a:solidFill>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a16="http://schemas.microsoft.com/office/drawing/2014/main" val="10004"/>
                  </a:ext>
                </a:extLst>
              </a:tr>
              <a:tr h="297180">
                <a:tc>
                  <a:txBody>
                    <a:bodyPr/>
                    <a:lstStyle/>
                    <a:p>
                      <a:pPr algn="ctr" fontAlgn="ctr"/>
                      <a:r>
                        <a:rPr lang="zh-CN" altLang="en-US" sz="1200" dirty="0">
                          <a:latin typeface="Arial" panose="020B0604020202020204" pitchFamily="34" charset="0"/>
                          <a:ea typeface="微软雅黑" panose="020B0503020204020204" pitchFamily="34" charset="-122"/>
                          <a:sym typeface="+mn-ea"/>
                        </a:rPr>
                        <a:t> 工艺纪律管理</a:t>
                      </a:r>
                      <a:r>
                        <a:rPr lang="en-US" altLang="zh-CN" sz="1200" dirty="0">
                          <a:latin typeface="Arial" panose="020B0604020202020204" pitchFamily="34" charset="0"/>
                          <a:ea typeface="微软雅黑" panose="020B0503020204020204" pitchFamily="34" charset="-122"/>
                          <a:sym typeface="+mn-ea"/>
                        </a:rPr>
                        <a:t>10</a:t>
                      </a:r>
                      <a:r>
                        <a:rPr lang="zh-CN" altLang="en-US" sz="1200" dirty="0">
                          <a:latin typeface="Arial" panose="020B0604020202020204" pitchFamily="34" charset="0"/>
                          <a:ea typeface="微软雅黑" panose="020B0503020204020204" pitchFamily="34" charset="-122"/>
                          <a:sym typeface="+mn-ea"/>
                        </a:rPr>
                        <a:t>项</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r>
                        <a:rPr lang="en-US" altLang="zh-CN" sz="1200" b="0" u="none" strike="noStrike">
                          <a:effectLst/>
                        </a:rPr>
                        <a:t>2</a:t>
                      </a:r>
                      <a:r>
                        <a:rPr lang="zh-CN" altLang="en-US" sz="1200" b="0" u="none" strike="noStrike">
                          <a:effectLst/>
                        </a:rPr>
                        <a:t>　</a:t>
                      </a:r>
                      <a:endParaRPr lang="zh-CN" altLang="en-US" sz="1200" b="0" i="0" u="none" strike="noStrike">
                        <a:solidFill>
                          <a:srgbClr val="5F5F5F"/>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r>
                        <a:rPr lang="en-US" altLang="zh-CN" sz="1200" b="0" u="none" strike="noStrike" dirty="0">
                          <a:effectLst/>
                        </a:rPr>
                        <a:t>3</a:t>
                      </a:r>
                      <a:endParaRPr lang="en-US" altLang="zh-CN" sz="1200" b="0" i="0" u="none" strike="noStrike" dirty="0">
                        <a:solidFill>
                          <a:srgbClr val="5F5F5F"/>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r>
                        <a:rPr lang="en-US" altLang="zh-CN" sz="1200" b="0" u="none" strike="noStrike" dirty="0">
                          <a:effectLst/>
                        </a:rPr>
                        <a:t>1</a:t>
                      </a:r>
                      <a:endParaRPr lang="en-US" altLang="zh-CN" sz="1200" b="0" i="0" u="none" strike="noStrike" dirty="0">
                        <a:solidFill>
                          <a:srgbClr val="5F5F5F"/>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r>
                        <a:rPr lang="en-US" altLang="zh-CN" sz="1200" b="0" u="none" strike="noStrike" dirty="0">
                          <a:effectLst/>
                        </a:rPr>
                        <a:t>4</a:t>
                      </a:r>
                      <a:r>
                        <a:rPr lang="zh-CN" altLang="en-US" sz="1200" b="0" u="none" strike="noStrike" dirty="0">
                          <a:effectLst/>
                        </a:rPr>
                        <a:t>　</a:t>
                      </a:r>
                      <a:endParaRPr lang="zh-CN" altLang="en-US" sz="1200" b="0" i="0" u="none" strike="noStrike" dirty="0">
                        <a:solidFill>
                          <a:srgbClr val="5F5F5F"/>
                        </a:solidFill>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a16="http://schemas.microsoft.com/office/drawing/2014/main" val="10005"/>
                  </a:ext>
                </a:extLst>
              </a:tr>
              <a:tr h="287996">
                <a:tc>
                  <a:txBody>
                    <a:bodyPr/>
                    <a:lstStyle/>
                    <a:p>
                      <a:pPr algn="ctr" fontAlgn="ctr"/>
                      <a:r>
                        <a:rPr lang="zh-CN" altLang="en-US" sz="1200" dirty="0">
                          <a:latin typeface="Arial" panose="020B0604020202020204" pitchFamily="34" charset="0"/>
                          <a:ea typeface="微软雅黑" panose="020B0503020204020204" pitchFamily="34" charset="-122"/>
                          <a:sym typeface="+mn-ea"/>
                        </a:rPr>
                        <a:t>装置运行记录管理</a:t>
                      </a:r>
                      <a:r>
                        <a:rPr lang="en-US" altLang="zh-CN" sz="1200" dirty="0">
                          <a:latin typeface="Arial" panose="020B0604020202020204" pitchFamily="34" charset="0"/>
                          <a:ea typeface="微软雅黑" panose="020B0503020204020204" pitchFamily="34" charset="-122"/>
                          <a:sym typeface="+mn-ea"/>
                        </a:rPr>
                        <a:t>2</a:t>
                      </a:r>
                      <a:r>
                        <a:rPr lang="zh-CN" altLang="en-US" sz="1200" dirty="0">
                          <a:latin typeface="Arial" panose="020B0604020202020204" pitchFamily="34" charset="0"/>
                          <a:ea typeface="微软雅黑" panose="020B0503020204020204" pitchFamily="34" charset="-122"/>
                          <a:sym typeface="+mn-ea"/>
                        </a:rPr>
                        <a:t>项</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r>
                        <a:rPr lang="en-US" altLang="zh-CN" sz="1200" b="0" u="none" strike="noStrike">
                          <a:effectLst/>
                        </a:rPr>
                        <a:t>1</a:t>
                      </a:r>
                      <a:endParaRPr lang="en-US" altLang="zh-CN" sz="1200" b="0" i="0" u="none" strike="noStrike">
                        <a:solidFill>
                          <a:srgbClr val="5F5F5F"/>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r>
                        <a:rPr lang="en-US" altLang="zh-CN" sz="1200" b="0" u="none" strike="noStrike">
                          <a:effectLst/>
                        </a:rPr>
                        <a:t>1</a:t>
                      </a:r>
                      <a:endParaRPr lang="en-US" altLang="zh-CN" sz="1200" b="0" i="0" u="none" strike="noStrike">
                        <a:solidFill>
                          <a:srgbClr val="5F5F5F"/>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endParaRPr lang="en-US" altLang="zh-CN" sz="1200" b="0" i="0" u="none" strike="noStrike" dirty="0">
                        <a:solidFill>
                          <a:srgbClr val="5F5F5F"/>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r>
                        <a:rPr lang="zh-CN" altLang="en-US" sz="1200" b="0" u="none" strike="noStrike" dirty="0">
                          <a:effectLst/>
                        </a:rPr>
                        <a:t>　</a:t>
                      </a:r>
                      <a:endParaRPr lang="zh-CN" altLang="en-US" sz="1200" b="0" i="0" u="none" strike="noStrike" dirty="0">
                        <a:solidFill>
                          <a:srgbClr val="5F5F5F"/>
                        </a:solidFill>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a16="http://schemas.microsoft.com/office/drawing/2014/main" val="10006"/>
                  </a:ext>
                </a:extLst>
              </a:tr>
              <a:tr h="297286">
                <a:tc>
                  <a:txBody>
                    <a:bodyPr/>
                    <a:lstStyle/>
                    <a:p>
                      <a:pPr algn="ctr" fontAlgn="ctr"/>
                      <a:r>
                        <a:rPr lang="zh-CN" altLang="en-US" sz="1200" dirty="0">
                          <a:latin typeface="Arial" panose="020B0604020202020204" pitchFamily="34" charset="0"/>
                          <a:ea typeface="微软雅黑" panose="020B0503020204020204" pitchFamily="34" charset="-122"/>
                          <a:sym typeface="+mn-ea"/>
                        </a:rPr>
                        <a:t>系统管线管理</a:t>
                      </a:r>
                      <a:r>
                        <a:rPr lang="en-US" altLang="zh-CN" sz="1200" dirty="0">
                          <a:latin typeface="Arial" panose="020B0604020202020204" pitchFamily="34" charset="0"/>
                          <a:ea typeface="微软雅黑" panose="020B0503020204020204" pitchFamily="34" charset="-122"/>
                          <a:sym typeface="+mn-ea"/>
                        </a:rPr>
                        <a:t>1</a:t>
                      </a:r>
                      <a:r>
                        <a:rPr lang="zh-CN" altLang="en-US" sz="1200" dirty="0">
                          <a:latin typeface="Arial" panose="020B0604020202020204" pitchFamily="34" charset="0"/>
                          <a:ea typeface="微软雅黑" panose="020B0503020204020204" pitchFamily="34" charset="-122"/>
                          <a:sym typeface="+mn-ea"/>
                        </a:rPr>
                        <a:t>项</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r>
                        <a:rPr lang="zh-CN" altLang="en-US" sz="1200" b="0" u="none" strike="noStrike">
                          <a:effectLst/>
                        </a:rPr>
                        <a:t>　</a:t>
                      </a:r>
                      <a:endParaRPr lang="zh-CN" altLang="en-US" sz="1200" b="0" i="0" u="none" strike="noStrike">
                        <a:solidFill>
                          <a:srgbClr val="5F5F5F"/>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r>
                        <a:rPr lang="en-US" altLang="zh-CN" sz="1200" b="0" u="none" strike="noStrike">
                          <a:effectLst/>
                        </a:rPr>
                        <a:t>1</a:t>
                      </a:r>
                      <a:r>
                        <a:rPr lang="zh-CN" altLang="en-US" sz="1200" b="0" u="none" strike="noStrike">
                          <a:effectLst/>
                        </a:rPr>
                        <a:t>　</a:t>
                      </a:r>
                      <a:endParaRPr lang="zh-CN" altLang="en-US" sz="1200" b="0" i="0" u="none" strike="noStrike">
                        <a:solidFill>
                          <a:srgbClr val="5F5F5F"/>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r>
                        <a:rPr lang="zh-CN" altLang="en-US" sz="1200" b="0" u="none" strike="noStrike" dirty="0">
                          <a:effectLst/>
                        </a:rPr>
                        <a:t>　</a:t>
                      </a:r>
                      <a:endParaRPr lang="zh-CN" altLang="en-US" sz="1200" b="0" i="0" u="none" strike="noStrike" dirty="0">
                        <a:solidFill>
                          <a:srgbClr val="5F5F5F"/>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rtl="0" fontAlgn="ctr"/>
                      <a:endParaRPr lang="en-US" altLang="zh-CN" sz="1200" b="0" i="0" u="none" strike="noStrike" dirty="0">
                        <a:solidFill>
                          <a:srgbClr val="5F5F5F"/>
                        </a:solidFill>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922645" y="770390"/>
            <a:ext cx="10196297" cy="452945"/>
          </a:xfrm>
          <a:prstGeom prst="rect">
            <a:avLst/>
          </a:prstGeom>
          <a:noFill/>
          <a:ln>
            <a:solidFill>
              <a:schemeClr val="bg1"/>
            </a:solidFill>
          </a:ln>
        </p:spPr>
        <p:txBody>
          <a:bodyPr wrap="square" rtlCol="0">
            <a:spAutoFit/>
          </a:bodyPr>
          <a:lstStyle/>
          <a:p>
            <a:pPr>
              <a:lnSpc>
                <a:spcPct val="130000"/>
              </a:lnSpc>
            </a:pPr>
            <a:r>
              <a:rPr lang="zh-CN" altLang="en-US" sz="2000" b="1" dirty="0">
                <a:solidFill>
                  <a:srgbClr val="282830"/>
                </a:solidFill>
                <a:latin typeface="Arial" panose="020B0604020202020204" pitchFamily="34" charset="0"/>
                <a:ea typeface="微软雅黑" panose="020B0503020204020204" pitchFamily="34" charset="-122"/>
              </a:rPr>
              <a:t>巡回检查管理</a:t>
            </a:r>
            <a:r>
              <a:rPr lang="en-US" altLang="zh-CN" sz="2000" b="1" dirty="0">
                <a:solidFill>
                  <a:srgbClr val="282830"/>
                </a:solidFill>
                <a:latin typeface="Arial" panose="020B0604020202020204" pitchFamily="34" charset="0"/>
                <a:ea typeface="微软雅黑" panose="020B0503020204020204" pitchFamily="34" charset="-122"/>
              </a:rPr>
              <a:t>    </a:t>
            </a:r>
            <a:r>
              <a:rPr lang="zh-CN" altLang="en-US" sz="2000" b="1" dirty="0">
                <a:solidFill>
                  <a:srgbClr val="282830"/>
                </a:solidFill>
                <a:latin typeface="Arial" panose="020B0604020202020204" pitchFamily="34" charset="0"/>
                <a:ea typeface="微软雅黑" panose="020B0503020204020204" pitchFamily="34" charset="-122"/>
              </a:rPr>
              <a:t>        </a:t>
            </a:r>
            <a:endParaRPr lang="zh-CN" altLang="en-US" sz="2000" b="1" dirty="0">
              <a:solidFill>
                <a:schemeClr val="bg1"/>
              </a:solidFill>
              <a:latin typeface="Arial" panose="020B0604020202020204" pitchFamily="34" charset="0"/>
              <a:ea typeface="微软雅黑" panose="020B0503020204020204" pitchFamily="34" charset="-122"/>
            </a:endParaRPr>
          </a:p>
        </p:txBody>
      </p:sp>
      <p:sp>
        <p:nvSpPr>
          <p:cNvPr id="3" name="文本框 2"/>
          <p:cNvSpPr txBox="1"/>
          <p:nvPr/>
        </p:nvSpPr>
        <p:spPr>
          <a:xfrm>
            <a:off x="997850" y="1597612"/>
            <a:ext cx="10196297" cy="4221861"/>
          </a:xfrm>
          <a:prstGeom prst="rect">
            <a:avLst/>
          </a:prstGeom>
          <a:noFill/>
          <a:ln>
            <a:solidFill>
              <a:schemeClr val="tx1"/>
            </a:solidFill>
          </a:ln>
        </p:spPr>
        <p:txBody>
          <a:bodyPr wrap="square" rtlCol="0">
            <a:spAutoFit/>
          </a:bodyPr>
          <a:lstStyle/>
          <a:p>
            <a:pPr>
              <a:lnSpc>
                <a:spcPct val="130000"/>
              </a:lnSpc>
            </a:pPr>
            <a:r>
              <a:rPr lang="zh-CN" altLang="en-US" sz="1600" dirty="0">
                <a:solidFill>
                  <a:srgbClr val="282830"/>
                </a:solidFill>
                <a:latin typeface="Arial" panose="020B0604020202020204" pitchFamily="34" charset="0"/>
                <a:ea typeface="微软雅黑" panose="020B0503020204020204" pitchFamily="34" charset="-122"/>
              </a:rPr>
              <a:t>本月针对班组日常巡回检查，主要从以下几个方面进行检查督查：</a:t>
            </a:r>
            <a:endParaRPr lang="en-US" altLang="zh-CN" sz="16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1600" dirty="0">
                <a:solidFill>
                  <a:srgbClr val="282830"/>
                </a:solidFill>
                <a:latin typeface="Arial" panose="020B0604020202020204" pitchFamily="34" charset="0"/>
                <a:ea typeface="微软雅黑" panose="020B0503020204020204" pitchFamily="34" charset="-122"/>
              </a:rPr>
              <a:t>1.</a:t>
            </a:r>
            <a:r>
              <a:rPr lang="zh-CN" altLang="en-US" sz="1600" dirty="0">
                <a:solidFill>
                  <a:srgbClr val="282830"/>
                </a:solidFill>
                <a:latin typeface="Arial" panose="020B0604020202020204" pitchFamily="34" charset="0"/>
                <a:ea typeface="微软雅黑" panose="020B0503020204020204" pitchFamily="34" charset="-122"/>
              </a:rPr>
              <a:t>利用日检过程，抽查现场参数，并与班组该时段巡检参数进行比。</a:t>
            </a:r>
            <a:endParaRPr lang="en-US" altLang="zh-CN" sz="16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1600" dirty="0">
                <a:solidFill>
                  <a:srgbClr val="282830"/>
                </a:solidFill>
                <a:latin typeface="Arial" panose="020B0604020202020204" pitchFamily="34" charset="0"/>
                <a:ea typeface="微软雅黑" panose="020B0503020204020204" pitchFamily="34" charset="-122"/>
              </a:rPr>
              <a:t>2.</a:t>
            </a:r>
            <a:r>
              <a:rPr lang="zh-CN" altLang="en-US" sz="1600" dirty="0">
                <a:solidFill>
                  <a:srgbClr val="282830"/>
                </a:solidFill>
                <a:latin typeface="Arial" panose="020B0604020202020204" pitchFamily="34" charset="0"/>
                <a:ea typeface="微软雅黑" panose="020B0503020204020204" pitchFamily="34" charset="-122"/>
              </a:rPr>
              <a:t>每日日检过程中，现场抽查部分参数，与</a:t>
            </a:r>
            <a:r>
              <a:rPr lang="en-US" altLang="zh-CN" sz="1600" dirty="0">
                <a:solidFill>
                  <a:srgbClr val="282830"/>
                </a:solidFill>
                <a:latin typeface="Arial" panose="020B0604020202020204" pitchFamily="34" charset="0"/>
                <a:ea typeface="微软雅黑" panose="020B0503020204020204" pitchFamily="34" charset="-122"/>
              </a:rPr>
              <a:t>DCS</a:t>
            </a:r>
            <a:r>
              <a:rPr lang="zh-CN" altLang="en-US" sz="1600" dirty="0">
                <a:solidFill>
                  <a:srgbClr val="282830"/>
                </a:solidFill>
                <a:latin typeface="Arial" panose="020B0604020202020204" pitchFamily="34" charset="0"/>
                <a:ea typeface="微软雅黑" panose="020B0503020204020204" pitchFamily="34" charset="-122"/>
              </a:rPr>
              <a:t>进行对照，核实参数偏差。</a:t>
            </a:r>
            <a:endParaRPr lang="en-US" altLang="zh-CN" sz="16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1600" dirty="0">
                <a:solidFill>
                  <a:srgbClr val="282830"/>
                </a:solidFill>
                <a:latin typeface="Arial" panose="020B0604020202020204" pitchFamily="34" charset="0"/>
                <a:ea typeface="微软雅黑" panose="020B0503020204020204" pitchFamily="34" charset="-122"/>
              </a:rPr>
              <a:t>3.</a:t>
            </a:r>
            <a:r>
              <a:rPr lang="zh-CN" altLang="en-US" sz="1600" dirty="0">
                <a:solidFill>
                  <a:srgbClr val="282830"/>
                </a:solidFill>
                <a:latin typeface="Arial" panose="020B0604020202020204" pitchFamily="34" charset="0"/>
                <a:ea typeface="微软雅黑" panose="020B0503020204020204" pitchFamily="34" charset="-122"/>
              </a:rPr>
              <a:t>对小神探中巡检日报表数据进行检查，将日报表中记录偏差较大的数据，涉及操作调整的参数，与</a:t>
            </a:r>
            <a:r>
              <a:rPr lang="en-US" altLang="zh-CN" sz="1600" dirty="0">
                <a:solidFill>
                  <a:srgbClr val="282830"/>
                </a:solidFill>
                <a:latin typeface="Arial" panose="020B0604020202020204" pitchFamily="34" charset="0"/>
                <a:ea typeface="微软雅黑" panose="020B0503020204020204" pitchFamily="34" charset="-122"/>
              </a:rPr>
              <a:t>DCS</a:t>
            </a:r>
            <a:r>
              <a:rPr lang="zh-CN" altLang="en-US" sz="1600" dirty="0">
                <a:solidFill>
                  <a:srgbClr val="282830"/>
                </a:solidFill>
                <a:latin typeface="Arial" panose="020B0604020202020204" pitchFamily="34" charset="0"/>
                <a:ea typeface="微软雅黑" panose="020B0503020204020204" pitchFamily="34" charset="-122"/>
              </a:rPr>
              <a:t>数据趋势进行对照核实。</a:t>
            </a:r>
            <a:endParaRPr lang="en-US" altLang="zh-CN" sz="16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1600" dirty="0">
                <a:solidFill>
                  <a:srgbClr val="282830"/>
                </a:solidFill>
                <a:latin typeface="Arial" panose="020B0604020202020204" pitchFamily="34" charset="0"/>
                <a:ea typeface="微软雅黑" panose="020B0503020204020204" pitchFamily="34" charset="-122"/>
              </a:rPr>
              <a:t>4.</a:t>
            </a:r>
            <a:r>
              <a:rPr lang="zh-CN" altLang="en-US" sz="1600" dirty="0">
                <a:solidFill>
                  <a:srgbClr val="282830"/>
                </a:solidFill>
                <a:latin typeface="Arial" panose="020B0604020202020204" pitchFamily="34" charset="0"/>
                <a:ea typeface="微软雅黑" panose="020B0503020204020204" pitchFamily="34" charset="-122"/>
              </a:rPr>
              <a:t>对巡检时间，漏巡等情况进行检查。</a:t>
            </a:r>
            <a:endParaRPr lang="en-US" altLang="zh-CN" sz="16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1600" dirty="0">
                <a:solidFill>
                  <a:srgbClr val="282830"/>
                </a:solidFill>
                <a:latin typeface="Arial" panose="020B0604020202020204" pitchFamily="34" charset="0"/>
                <a:ea typeface="微软雅黑" panose="020B0503020204020204" pitchFamily="34" charset="-122"/>
              </a:rPr>
              <a:t>       从检查出来的问题来看，一方面是巡检数据遗漏，</a:t>
            </a:r>
            <a:r>
              <a:rPr sz="1600" dirty="0">
                <a:solidFill>
                  <a:srgbClr val="282830"/>
                </a:solidFill>
                <a:latin typeface="Arial" panose="020B0604020202020204" pitchFamily="34" charset="0"/>
                <a:ea typeface="微软雅黑" panose="020B0503020204020204" pitchFamily="34" charset="-122"/>
              </a:rPr>
              <a:t>11月1日18点-20点巡检，柴油加氢K-101A一级入口压力和温度巡检数据遗漏</a:t>
            </a:r>
            <a:r>
              <a:rPr lang="zh-CN" altLang="en-US" sz="1600" dirty="0">
                <a:solidFill>
                  <a:srgbClr val="282830"/>
                </a:solidFill>
                <a:latin typeface="Arial" panose="020B0604020202020204" pitchFamily="34" charset="0"/>
                <a:ea typeface="微软雅黑" panose="020B0503020204020204" pitchFamily="34" charset="-122"/>
              </a:rPr>
              <a:t>。</a:t>
            </a:r>
            <a:endParaRPr lang="en-US" sz="16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1600" dirty="0">
                <a:solidFill>
                  <a:srgbClr val="282830"/>
                </a:solidFill>
                <a:latin typeface="Arial" panose="020B0604020202020204" pitchFamily="34" charset="0"/>
                <a:ea typeface="微软雅黑" panose="020B0503020204020204" pitchFamily="34" charset="-122"/>
              </a:rPr>
              <a:t>      另一方面是现场高硫取样器状态检查，巡检人员不够重视，如</a:t>
            </a:r>
            <a:r>
              <a:rPr sz="1600" dirty="0">
                <a:solidFill>
                  <a:srgbClr val="282830"/>
                </a:solidFill>
                <a:latin typeface="Arial" panose="020B0604020202020204" pitchFamily="34" charset="0"/>
                <a:ea typeface="微软雅黑" panose="020B0503020204020204" pitchFamily="34" charset="-122"/>
              </a:rPr>
              <a:t>11月26日9点29分，现场检查脱后低分气取样器至低压放空阀未关闭，而在巡检数据中7点50分此点巡检检查记录为正常</a:t>
            </a:r>
            <a:r>
              <a:rPr lang="zh-CN" altLang="en-US" sz="1600" dirty="0">
                <a:solidFill>
                  <a:srgbClr val="282830"/>
                </a:solidFill>
                <a:latin typeface="Arial" panose="020B0604020202020204" pitchFamily="34" charset="0"/>
                <a:ea typeface="微软雅黑" panose="020B0503020204020204" pitchFamily="34" charset="-122"/>
              </a:rPr>
              <a:t>，</a:t>
            </a:r>
            <a:r>
              <a:rPr lang="en-US" altLang="zh-CN" sz="1600" dirty="0">
                <a:solidFill>
                  <a:srgbClr val="282830"/>
                </a:solidFill>
                <a:latin typeface="Arial" panose="020B0604020202020204" pitchFamily="34" charset="0"/>
                <a:ea typeface="微软雅黑" panose="020B0503020204020204" pitchFamily="34" charset="-122"/>
              </a:rPr>
              <a:t>27</a:t>
            </a:r>
            <a:r>
              <a:rPr lang="zh-CN" altLang="en-US" sz="1600" dirty="0">
                <a:solidFill>
                  <a:srgbClr val="282830"/>
                </a:solidFill>
                <a:latin typeface="Arial" panose="020B0604020202020204" pitchFamily="34" charset="0"/>
                <a:ea typeface="微软雅黑" panose="020B0503020204020204" pitchFamily="34" charset="-122"/>
              </a:rPr>
              <a:t>日航煤冷高分油取样器根部阀没有打开</a:t>
            </a:r>
            <a:r>
              <a:rPr lang="zh-CN" sz="1600" dirty="0">
                <a:solidFill>
                  <a:srgbClr val="282830"/>
                </a:solidFill>
                <a:latin typeface="Arial" panose="020B0604020202020204" pitchFamily="34" charset="0"/>
                <a:ea typeface="微软雅黑" panose="020B0503020204020204" pitchFamily="34" charset="-122"/>
              </a:rPr>
              <a:t>。</a:t>
            </a:r>
            <a:endParaRPr lang="en-US" altLang="zh-CN" sz="16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1600" dirty="0">
                <a:solidFill>
                  <a:srgbClr val="282830"/>
                </a:solidFill>
                <a:latin typeface="Arial" panose="020B0604020202020204" pitchFamily="34" charset="0"/>
                <a:ea typeface="微软雅黑" panose="020B0503020204020204" pitchFamily="34" charset="-122"/>
              </a:rPr>
              <a:t>        </a:t>
            </a:r>
            <a:r>
              <a:rPr lang="zh-CN" altLang="en-US" sz="1600" dirty="0">
                <a:solidFill>
                  <a:srgbClr val="282830"/>
                </a:solidFill>
                <a:latin typeface="Arial" panose="020B0604020202020204" pitchFamily="34" charset="0"/>
                <a:ea typeface="微软雅黑" panose="020B0503020204020204" pitchFamily="34" charset="-122"/>
              </a:rPr>
              <a:t>针对取样器的日常检查与维护，工艺专业就前期责任划分不够明确进行整改，并在外操室设置各个取样器取样状态对照表，明确所有取样器的日常检查维护纳入当班管辖范围。</a:t>
            </a:r>
            <a:endParaRPr lang="zh-CN" altLang="en-US" sz="1600" dirty="0">
              <a:solidFill>
                <a:schemeClr val="bg1"/>
              </a:solidFill>
              <a:latin typeface="Arial" panose="020B0604020202020204" pitchFamily="34" charset="0"/>
              <a:ea typeface="微软雅黑" panose="020B0503020204020204" pitchFamily="34" charset="-122"/>
            </a:endParaRPr>
          </a:p>
        </p:txBody>
      </p:sp>
      <p:sp>
        <p:nvSpPr>
          <p:cNvPr id="4" name="矩形 3"/>
          <p:cNvSpPr/>
          <p:nvPr/>
        </p:nvSpPr>
        <p:spPr>
          <a:xfrm>
            <a:off x="997850" y="1303794"/>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15568" y="792924"/>
            <a:ext cx="10803422" cy="453457"/>
          </a:xfrm>
          <a:prstGeom prst="rect">
            <a:avLst/>
          </a:prstGeom>
          <a:noFill/>
        </p:spPr>
        <p:txBody>
          <a:bodyPr wrap="square" rtlCol="0">
            <a:spAutoFit/>
          </a:bodyPr>
          <a:lstStyle/>
          <a:p>
            <a:pPr>
              <a:lnSpc>
                <a:spcPct val="130000"/>
              </a:lnSpc>
            </a:pPr>
            <a:r>
              <a:rPr lang="zh-CN" altLang="en-US" sz="2000" dirty="0">
                <a:solidFill>
                  <a:srgbClr val="282830"/>
                </a:solidFill>
                <a:latin typeface="Arial" panose="020B0604020202020204" pitchFamily="34" charset="0"/>
                <a:ea typeface="微软雅黑" panose="020B0503020204020204" pitchFamily="34" charset="-122"/>
                <a:sym typeface="+mn-ea"/>
              </a:rPr>
              <a:t>工艺指标抽查</a:t>
            </a:r>
            <a:endParaRPr lang="zh-CN" altLang="en-US" sz="20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615568" y="4260604"/>
            <a:ext cx="10986770" cy="2651125"/>
          </a:xfrm>
          <a:prstGeom prst="rect">
            <a:avLst/>
          </a:prstGeom>
          <a:noFill/>
        </p:spPr>
        <p:txBody>
          <a:bodyPr wrap="square" rtlCol="0">
            <a:spAutoFit/>
          </a:bodyPr>
          <a:lstStyle/>
          <a:p>
            <a:pPr>
              <a:lnSpc>
                <a:spcPct val="130000"/>
              </a:lnSpc>
            </a:pPr>
            <a:r>
              <a:rPr lang="zh-CN" altLang="en-US" sz="1600" dirty="0">
                <a:solidFill>
                  <a:srgbClr val="282830"/>
                </a:solidFill>
                <a:latin typeface="Arial" panose="020B0604020202020204" pitchFamily="34" charset="0"/>
                <a:ea typeface="微软雅黑" panose="020B0503020204020204" pitchFamily="34" charset="-122"/>
              </a:rPr>
              <a:t>      本月继续开展对工艺指标，联锁和应急预案提问。</a:t>
            </a:r>
            <a:endParaRPr lang="en-US" altLang="zh-CN" sz="16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1600" dirty="0">
                <a:solidFill>
                  <a:srgbClr val="282830"/>
                </a:solidFill>
                <a:latin typeface="Arial" panose="020B0604020202020204" pitchFamily="34" charset="0"/>
                <a:ea typeface="微软雅黑" panose="020B0503020204020204" pitchFamily="34" charset="-122"/>
              </a:rPr>
              <a:t>      每日日检，对当班班组进行</a:t>
            </a:r>
            <a:r>
              <a:rPr lang="en-US" altLang="zh-CN" sz="1600" dirty="0">
                <a:solidFill>
                  <a:srgbClr val="282830"/>
                </a:solidFill>
                <a:latin typeface="Arial" panose="020B0604020202020204" pitchFamily="34" charset="0"/>
                <a:ea typeface="微软雅黑" panose="020B0503020204020204" pitchFamily="34" charset="-122"/>
              </a:rPr>
              <a:t>3</a:t>
            </a:r>
            <a:r>
              <a:rPr lang="zh-CN" altLang="en-US" sz="1600" dirty="0">
                <a:solidFill>
                  <a:srgbClr val="282830"/>
                </a:solidFill>
                <a:latin typeface="Arial" panose="020B0604020202020204" pitchFamily="34" charset="0"/>
                <a:ea typeface="微软雅黑" panose="020B0503020204020204" pitchFamily="34" charset="-122"/>
              </a:rPr>
              <a:t>人次的工艺指标提问，每人提问</a:t>
            </a:r>
            <a:r>
              <a:rPr lang="en-US" altLang="zh-CN" sz="1600" dirty="0">
                <a:solidFill>
                  <a:srgbClr val="282830"/>
                </a:solidFill>
                <a:latin typeface="Arial" panose="020B0604020202020204" pitchFamily="34" charset="0"/>
                <a:ea typeface="微软雅黑" panose="020B0503020204020204" pitchFamily="34" charset="-122"/>
              </a:rPr>
              <a:t>5</a:t>
            </a:r>
            <a:r>
              <a:rPr lang="zh-CN" altLang="en-US" sz="1600" dirty="0">
                <a:solidFill>
                  <a:srgbClr val="282830"/>
                </a:solidFill>
                <a:latin typeface="Arial" panose="020B0604020202020204" pitchFamily="34" charset="0"/>
                <a:ea typeface="微软雅黑" panose="020B0503020204020204" pitchFamily="34" charset="-122"/>
              </a:rPr>
              <a:t>项指标。全月提问</a:t>
            </a:r>
            <a:r>
              <a:rPr lang="en-US" altLang="zh-CN" sz="1600" dirty="0">
                <a:solidFill>
                  <a:srgbClr val="282830"/>
                </a:solidFill>
                <a:latin typeface="Arial" panose="020B0604020202020204" pitchFamily="34" charset="0"/>
                <a:ea typeface="微软雅黑" panose="020B0503020204020204" pitchFamily="34" charset="-122"/>
              </a:rPr>
              <a:t>51</a:t>
            </a:r>
            <a:r>
              <a:rPr lang="zh-CN" altLang="en-US" sz="1600" dirty="0">
                <a:solidFill>
                  <a:srgbClr val="282830"/>
                </a:solidFill>
                <a:latin typeface="Arial" panose="020B0604020202020204" pitchFamily="34" charset="0"/>
                <a:ea typeface="微软雅黑" panose="020B0503020204020204" pitchFamily="34" charset="-122"/>
              </a:rPr>
              <a:t>人次（文莱员工</a:t>
            </a:r>
            <a:r>
              <a:rPr lang="en-US" altLang="zh-CN" sz="1600" dirty="0">
                <a:solidFill>
                  <a:srgbClr val="282830"/>
                </a:solidFill>
                <a:latin typeface="Arial" panose="020B0604020202020204" pitchFamily="34" charset="0"/>
                <a:ea typeface="微软雅黑" panose="020B0503020204020204" pitchFamily="34" charset="-122"/>
              </a:rPr>
              <a:t>11</a:t>
            </a:r>
            <a:r>
              <a:rPr lang="zh-CN" altLang="en-US" sz="1600" dirty="0">
                <a:solidFill>
                  <a:srgbClr val="282830"/>
                </a:solidFill>
                <a:latin typeface="Arial" panose="020B0604020202020204" pitchFamily="34" charset="0"/>
                <a:ea typeface="微软雅黑" panose="020B0503020204020204" pitchFamily="34" charset="-122"/>
              </a:rPr>
              <a:t>人次），考核</a:t>
            </a:r>
            <a:r>
              <a:rPr lang="en-US" altLang="zh-CN" sz="1600" dirty="0">
                <a:solidFill>
                  <a:srgbClr val="282830"/>
                </a:solidFill>
                <a:latin typeface="Arial" panose="020B0604020202020204" pitchFamily="34" charset="0"/>
                <a:ea typeface="微软雅黑" panose="020B0503020204020204" pitchFamily="34" charset="-122"/>
              </a:rPr>
              <a:t>5</a:t>
            </a:r>
            <a:r>
              <a:rPr lang="zh-CN" altLang="en-US" sz="1600" dirty="0">
                <a:solidFill>
                  <a:srgbClr val="282830"/>
                </a:solidFill>
                <a:latin typeface="Arial" panose="020B0604020202020204" pitchFamily="34" charset="0"/>
                <a:ea typeface="微软雅黑" panose="020B0503020204020204" pitchFamily="34" charset="-122"/>
              </a:rPr>
              <a:t>人次。其中文莱员工考核三次，</a:t>
            </a:r>
            <a:r>
              <a:rPr lang="en-US" altLang="zh-CN" sz="1600" dirty="0">
                <a:solidFill>
                  <a:srgbClr val="282830"/>
                </a:solidFill>
                <a:latin typeface="Arial" panose="020B0604020202020204" pitchFamily="34" charset="0"/>
                <a:ea typeface="微软雅黑" panose="020B0503020204020204" pitchFamily="34" charset="-122"/>
              </a:rPr>
              <a:t>AMALNNA</a:t>
            </a:r>
            <a:r>
              <a:rPr lang="zh-CN" altLang="en-US" sz="1600" dirty="0">
                <a:solidFill>
                  <a:srgbClr val="282830"/>
                </a:solidFill>
                <a:latin typeface="Arial" panose="020B0604020202020204" pitchFamily="34" charset="0"/>
                <a:ea typeface="微软雅黑" panose="020B0503020204020204" pitchFamily="34" charset="-122"/>
              </a:rPr>
              <a:t>一次回答有两项指标错误；</a:t>
            </a:r>
            <a:r>
              <a:rPr lang="en-US" altLang="zh-CN" sz="1600" dirty="0">
                <a:solidFill>
                  <a:srgbClr val="282830"/>
                </a:solidFill>
                <a:latin typeface="Arial" panose="020B0604020202020204" pitchFamily="34" charset="0"/>
                <a:ea typeface="微软雅黑" panose="020B0503020204020204" pitchFamily="34" charset="-122"/>
              </a:rPr>
              <a:t>YAZID</a:t>
            </a:r>
            <a:r>
              <a:rPr lang="zh-CN" altLang="en-US" sz="1600" dirty="0">
                <a:solidFill>
                  <a:srgbClr val="282830"/>
                </a:solidFill>
                <a:latin typeface="Arial" panose="020B0604020202020204" pitchFamily="34" charset="0"/>
                <a:ea typeface="微软雅黑" panose="020B0503020204020204" pitchFamily="34" charset="-122"/>
              </a:rPr>
              <a:t>一次回答中均有两项指标回答错误。</a:t>
            </a:r>
            <a:endParaRPr lang="en-US" altLang="zh-CN" sz="16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1600" dirty="0">
                <a:solidFill>
                  <a:srgbClr val="282830"/>
                </a:solidFill>
                <a:latin typeface="Arial" panose="020B0604020202020204" pitchFamily="34" charset="0"/>
                <a:ea typeface="微软雅黑" panose="020B0503020204020204" pitchFamily="34" charset="-122"/>
              </a:rPr>
              <a:t>       </a:t>
            </a:r>
            <a:r>
              <a:rPr lang="zh-CN" altLang="en-US" sz="1600" dirty="0">
                <a:solidFill>
                  <a:srgbClr val="282830"/>
                </a:solidFill>
                <a:latin typeface="Arial" panose="020B0604020202020204" pitchFamily="34" charset="0"/>
                <a:ea typeface="微软雅黑" panose="020B0503020204020204" pitchFamily="34" charset="-122"/>
              </a:rPr>
              <a:t>通过近半年时间的开展日检提问，目前全体员工对工艺指标已经熟记于心，已经意识到熟记工艺指标的重要性。提问不合格从</a:t>
            </a:r>
            <a:r>
              <a:rPr lang="en-US" altLang="zh-CN" sz="1600" dirty="0">
                <a:solidFill>
                  <a:srgbClr val="282830"/>
                </a:solidFill>
                <a:latin typeface="Arial" panose="020B0604020202020204" pitchFamily="34" charset="0"/>
                <a:ea typeface="微软雅黑" panose="020B0503020204020204" pitchFamily="34" charset="-122"/>
              </a:rPr>
              <a:t>10</a:t>
            </a:r>
            <a:r>
              <a:rPr lang="zh-CN" altLang="en-US" sz="1600" dirty="0">
                <a:solidFill>
                  <a:srgbClr val="282830"/>
                </a:solidFill>
                <a:latin typeface="Arial" panose="020B0604020202020204" pitchFamily="34" charset="0"/>
                <a:ea typeface="微软雅黑" panose="020B0503020204020204" pitchFamily="34" charset="-122"/>
              </a:rPr>
              <a:t>月份</a:t>
            </a:r>
            <a:r>
              <a:rPr lang="en-US" altLang="zh-CN" sz="1600" dirty="0">
                <a:solidFill>
                  <a:srgbClr val="282830"/>
                </a:solidFill>
                <a:latin typeface="Arial" panose="020B0604020202020204" pitchFamily="34" charset="0"/>
                <a:ea typeface="微软雅黑" panose="020B0503020204020204" pitchFamily="34" charset="-122"/>
              </a:rPr>
              <a:t>9.8%</a:t>
            </a:r>
            <a:r>
              <a:rPr lang="zh-CN" altLang="en-US" sz="1600" dirty="0">
                <a:solidFill>
                  <a:srgbClr val="282830"/>
                </a:solidFill>
                <a:latin typeface="Arial" panose="020B0604020202020204" pitchFamily="34" charset="0"/>
                <a:ea typeface="微软雅黑" panose="020B0503020204020204" pitchFamily="34" charset="-122"/>
              </a:rPr>
              <a:t>下降至</a:t>
            </a:r>
            <a:r>
              <a:rPr lang="en-US" altLang="zh-CN" sz="1600" dirty="0">
                <a:solidFill>
                  <a:srgbClr val="282830"/>
                </a:solidFill>
                <a:latin typeface="Arial" panose="020B0604020202020204" pitchFamily="34" charset="0"/>
                <a:ea typeface="微软雅黑" panose="020B0503020204020204" pitchFamily="34" charset="-122"/>
              </a:rPr>
              <a:t>4.2%</a:t>
            </a:r>
            <a:r>
              <a:rPr lang="zh-CN" altLang="en-US" sz="1600" dirty="0">
                <a:solidFill>
                  <a:srgbClr val="282830"/>
                </a:solidFill>
                <a:latin typeface="Arial" panose="020B0604020202020204" pitchFamily="34" charset="0"/>
                <a:ea typeface="微软雅黑" panose="020B0503020204020204" pitchFamily="34" charset="-122"/>
              </a:rPr>
              <a:t>。文莱员工也基本可以全部回答正确。</a:t>
            </a:r>
            <a:endParaRPr lang="en-US" altLang="zh-CN" sz="16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1600" dirty="0">
                <a:solidFill>
                  <a:srgbClr val="282830"/>
                </a:solidFill>
                <a:latin typeface="Arial" panose="020B0604020202020204" pitchFamily="34" charset="0"/>
                <a:ea typeface="微软雅黑" panose="020B0503020204020204" pitchFamily="34" charset="-122"/>
              </a:rPr>
              <a:t>        </a:t>
            </a:r>
            <a:r>
              <a:rPr lang="zh-CN" altLang="en-US" sz="1600" dirty="0">
                <a:solidFill>
                  <a:srgbClr val="282830"/>
                </a:solidFill>
                <a:latin typeface="Arial" panose="020B0604020202020204" pitchFamily="34" charset="0"/>
                <a:ea typeface="微软雅黑" panose="020B0503020204020204" pitchFamily="34" charset="-122"/>
              </a:rPr>
              <a:t>本月对工艺联锁的提问，由主操岗位逐步拓展到副操岗位，其中提问中方员工</a:t>
            </a:r>
            <a:r>
              <a:rPr lang="en-US" altLang="zh-CN" sz="1600" dirty="0">
                <a:solidFill>
                  <a:srgbClr val="282830"/>
                </a:solidFill>
                <a:latin typeface="Arial" panose="020B0604020202020204" pitchFamily="34" charset="0"/>
                <a:ea typeface="微软雅黑" panose="020B0503020204020204" pitchFamily="34" charset="-122"/>
              </a:rPr>
              <a:t>5</a:t>
            </a:r>
            <a:r>
              <a:rPr lang="zh-CN" altLang="en-US" sz="1600" dirty="0">
                <a:solidFill>
                  <a:srgbClr val="282830"/>
                </a:solidFill>
                <a:latin typeface="Arial" panose="020B0604020202020204" pitchFamily="34" charset="0"/>
                <a:ea typeface="微软雅黑" panose="020B0503020204020204" pitchFamily="34" charset="-122"/>
              </a:rPr>
              <a:t>次，全部回答正确；文莱员工</a:t>
            </a:r>
            <a:r>
              <a:rPr lang="en-US" altLang="zh-CN" sz="1600" dirty="0">
                <a:solidFill>
                  <a:srgbClr val="282830"/>
                </a:solidFill>
                <a:latin typeface="Arial" panose="020B0604020202020204" pitchFamily="34" charset="0"/>
                <a:ea typeface="微软雅黑" panose="020B0503020204020204" pitchFamily="34" charset="-122"/>
              </a:rPr>
              <a:t>1</a:t>
            </a:r>
            <a:r>
              <a:rPr lang="zh-CN" altLang="en-US" sz="1600" dirty="0">
                <a:solidFill>
                  <a:srgbClr val="282830"/>
                </a:solidFill>
                <a:latin typeface="Arial" panose="020B0604020202020204" pitchFamily="34" charset="0"/>
                <a:ea typeface="微软雅黑" panose="020B0503020204020204" pitchFamily="34" charset="-122"/>
              </a:rPr>
              <a:t>次，提问AMALINA航煤P101停炉联锁，联锁条和联锁值全部回答不正确，联锁动作回答正确，得分30分。下月将加强文莱员工的联锁提问频次，提高文莱员工对装置联锁学习的重视程度。</a:t>
            </a:r>
          </a:p>
        </p:txBody>
      </p:sp>
      <p:graphicFrame>
        <p:nvGraphicFramePr>
          <p:cNvPr id="5" name="表格 4"/>
          <p:cNvGraphicFramePr>
            <a:graphicFrameLocks noGrp="1"/>
          </p:cNvGraphicFramePr>
          <p:nvPr>
            <p:custDataLst>
              <p:tags r:id="rId1"/>
            </p:custDataLst>
          </p:nvPr>
        </p:nvGraphicFramePr>
        <p:xfrm>
          <a:off x="694289" y="1656040"/>
          <a:ext cx="5388760" cy="2599690"/>
        </p:xfrm>
        <a:graphic>
          <a:graphicData uri="http://schemas.openxmlformats.org/drawingml/2006/table">
            <a:tbl>
              <a:tblPr>
                <a:tableStyleId>{5C22544A-7EE6-4342-B048-85BDC9FD1C3A}</a:tableStyleId>
              </a:tblPr>
              <a:tblGrid>
                <a:gridCol w="1843523">
                  <a:extLst>
                    <a:ext uri="{9D8B030D-6E8A-4147-A177-3AD203B41FA5}">
                      <a16:colId xmlns:a16="http://schemas.microsoft.com/office/drawing/2014/main" val="20000"/>
                    </a:ext>
                  </a:extLst>
                </a:gridCol>
                <a:gridCol w="1276285">
                  <a:extLst>
                    <a:ext uri="{9D8B030D-6E8A-4147-A177-3AD203B41FA5}">
                      <a16:colId xmlns:a16="http://schemas.microsoft.com/office/drawing/2014/main" val="20001"/>
                    </a:ext>
                  </a:extLst>
                </a:gridCol>
                <a:gridCol w="1134476">
                  <a:extLst>
                    <a:ext uri="{9D8B030D-6E8A-4147-A177-3AD203B41FA5}">
                      <a16:colId xmlns:a16="http://schemas.microsoft.com/office/drawing/2014/main" val="20002"/>
                    </a:ext>
                  </a:extLst>
                </a:gridCol>
                <a:gridCol w="1134476">
                  <a:extLst>
                    <a:ext uri="{9D8B030D-6E8A-4147-A177-3AD203B41FA5}">
                      <a16:colId xmlns:a16="http://schemas.microsoft.com/office/drawing/2014/main" val="20003"/>
                    </a:ext>
                  </a:extLst>
                </a:gridCol>
              </a:tblGrid>
              <a:tr h="177800">
                <a:tc>
                  <a:txBody>
                    <a:bodyPr/>
                    <a:lstStyle/>
                    <a:p>
                      <a:pPr algn="ctr" fontAlgn="ctr"/>
                      <a:r>
                        <a:rPr lang="zh-CN" altLang="en-US" sz="1600" u="none" strike="noStrike">
                          <a:effectLst/>
                        </a:rPr>
                        <a:t>提问</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zh-CN" altLang="en-US" sz="1600" u="none" strike="noStrike">
                          <a:effectLst/>
                        </a:rPr>
                        <a:t>人次</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zh-CN" altLang="en-US" sz="1600" u="none" strike="noStrike">
                          <a:effectLst/>
                        </a:rPr>
                        <a:t>考核</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zh-CN" altLang="en-US" sz="1600" u="none" strike="noStrike">
                          <a:effectLst/>
                        </a:rPr>
                        <a:t>不合格率</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0"/>
                  </a:ext>
                </a:extLst>
              </a:tr>
              <a:tr h="723900">
                <a:tc>
                  <a:txBody>
                    <a:bodyPr/>
                    <a:lstStyle/>
                    <a:p>
                      <a:pPr algn="ctr" fontAlgn="ctr"/>
                      <a:r>
                        <a:rPr lang="zh-CN" altLang="en-US" sz="1600" u="none" strike="noStrike">
                          <a:effectLst/>
                        </a:rPr>
                        <a:t>工艺指令</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3</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a:effectLst/>
                        </a:rPr>
                        <a:t>0 </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1"/>
                  </a:ext>
                </a:extLst>
              </a:tr>
              <a:tr h="546100">
                <a:tc>
                  <a:txBody>
                    <a:bodyPr/>
                    <a:lstStyle/>
                    <a:p>
                      <a:pPr algn="ctr" fontAlgn="ctr"/>
                      <a:r>
                        <a:rPr lang="zh-CN" altLang="en-US" sz="1600" u="none" strike="noStrike">
                          <a:effectLst/>
                        </a:rPr>
                        <a:t>工艺指标</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48</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2</a:t>
                      </a: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4.2%</a:t>
                      </a:r>
                    </a:p>
                  </a:txBody>
                  <a:tcPr marL="6350" marR="6350" marT="6350" marB="0" anchor="ctr"/>
                </a:tc>
                <a:extLst>
                  <a:ext uri="{0D108BD9-81ED-4DB2-BD59-A6C34878D82A}">
                    <a16:rowId xmlns:a16="http://schemas.microsoft.com/office/drawing/2014/main" val="10002"/>
                  </a:ext>
                </a:extLst>
              </a:tr>
              <a:tr h="546100">
                <a:tc>
                  <a:txBody>
                    <a:bodyPr/>
                    <a:lstStyle/>
                    <a:p>
                      <a:pPr algn="ctr" fontAlgn="ctr"/>
                      <a:r>
                        <a:rPr lang="zh-CN" altLang="en-US" sz="1600" u="none" strike="noStrike">
                          <a:effectLst/>
                        </a:rPr>
                        <a:t>工艺联锁</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6</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1</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16.7%</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3"/>
                  </a:ext>
                </a:extLst>
              </a:tr>
              <a:tr h="533400">
                <a:tc>
                  <a:txBody>
                    <a:bodyPr/>
                    <a:lstStyle/>
                    <a:p>
                      <a:pPr algn="ctr" fontAlgn="ctr"/>
                      <a:r>
                        <a:rPr lang="zh-CN" altLang="en-US" sz="1600" u="none" strike="noStrike">
                          <a:effectLst/>
                        </a:rPr>
                        <a:t>应急预案</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3</a:t>
                      </a:r>
                    </a:p>
                  </a:txBody>
                  <a:tcPr marL="6350" marR="6350" marT="6350" marB="0" anchor="ctr"/>
                </a:tc>
                <a:tc>
                  <a:txBody>
                    <a:bodyPr/>
                    <a:lstStyle/>
                    <a:p>
                      <a:pPr algn="ctr" fontAlgn="ctr"/>
                      <a:r>
                        <a:rPr lang="en-US" altLang="zh-CN" sz="1600" u="none" strike="noStrike">
                          <a:effectLst/>
                        </a:rPr>
                        <a:t>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0 </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4"/>
                  </a:ext>
                </a:extLst>
              </a:tr>
            </a:tbl>
          </a:graphicData>
        </a:graphic>
      </p:graphicFrame>
      <p:graphicFrame>
        <p:nvGraphicFramePr>
          <p:cNvPr id="9" name="表格 8"/>
          <p:cNvGraphicFramePr>
            <a:graphicFrameLocks noGrp="1"/>
          </p:cNvGraphicFramePr>
          <p:nvPr>
            <p:custDataLst>
              <p:tags r:id="rId2"/>
            </p:custDataLst>
          </p:nvPr>
        </p:nvGraphicFramePr>
        <p:xfrm>
          <a:off x="7010328" y="1656039"/>
          <a:ext cx="2914508" cy="2527300"/>
        </p:xfrm>
        <a:graphic>
          <a:graphicData uri="http://schemas.openxmlformats.org/drawingml/2006/table">
            <a:tbl>
              <a:tblPr>
                <a:tableStyleId>{5C22544A-7EE6-4342-B048-85BDC9FD1C3A}</a:tableStyleId>
              </a:tblPr>
              <a:tblGrid>
                <a:gridCol w="1722209">
                  <a:extLst>
                    <a:ext uri="{9D8B030D-6E8A-4147-A177-3AD203B41FA5}">
                      <a16:colId xmlns:a16="http://schemas.microsoft.com/office/drawing/2014/main" val="20000"/>
                    </a:ext>
                  </a:extLst>
                </a:gridCol>
                <a:gridCol w="1192299">
                  <a:extLst>
                    <a:ext uri="{9D8B030D-6E8A-4147-A177-3AD203B41FA5}">
                      <a16:colId xmlns:a16="http://schemas.microsoft.com/office/drawing/2014/main" val="20001"/>
                    </a:ext>
                  </a:extLst>
                </a:gridCol>
              </a:tblGrid>
              <a:tr h="505460">
                <a:tc>
                  <a:txBody>
                    <a:bodyPr/>
                    <a:lstStyle/>
                    <a:p>
                      <a:pPr algn="ctr" fontAlgn="ctr"/>
                      <a:r>
                        <a:rPr lang="zh-CN" altLang="en-US" sz="1600" u="none" strike="noStrike">
                          <a:effectLst/>
                        </a:rPr>
                        <a:t>班次</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zh-CN" altLang="en-US" sz="1600" u="none" strike="noStrike" dirty="0">
                          <a:effectLst/>
                        </a:rPr>
                        <a:t>考核总数</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0"/>
                  </a:ext>
                </a:extLst>
              </a:tr>
              <a:tr h="505460">
                <a:tc>
                  <a:txBody>
                    <a:bodyPr/>
                    <a:lstStyle/>
                    <a:p>
                      <a:pPr algn="ctr" fontAlgn="ctr"/>
                      <a:r>
                        <a:rPr lang="zh-CN" altLang="en-US" sz="1600" u="none" strike="noStrike">
                          <a:effectLst/>
                        </a:rPr>
                        <a:t>一班</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1</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1"/>
                  </a:ext>
                </a:extLst>
              </a:tr>
              <a:tr h="505460">
                <a:tc>
                  <a:txBody>
                    <a:bodyPr/>
                    <a:lstStyle/>
                    <a:p>
                      <a:pPr algn="ctr" fontAlgn="ctr"/>
                      <a:r>
                        <a:rPr lang="zh-CN" altLang="en-US" sz="1600" u="none" strike="noStrike">
                          <a:effectLst/>
                        </a:rPr>
                        <a:t>二班</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2"/>
                  </a:ext>
                </a:extLst>
              </a:tr>
              <a:tr h="505460">
                <a:tc>
                  <a:txBody>
                    <a:bodyPr/>
                    <a:lstStyle/>
                    <a:p>
                      <a:pPr algn="ctr" fontAlgn="ctr"/>
                      <a:r>
                        <a:rPr lang="zh-CN" altLang="en-US" sz="1600" u="none" strike="noStrike">
                          <a:effectLst/>
                        </a:rPr>
                        <a:t>三班</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3"/>
                  </a:ext>
                </a:extLst>
              </a:tr>
              <a:tr h="505460">
                <a:tc>
                  <a:txBody>
                    <a:bodyPr/>
                    <a:lstStyle/>
                    <a:p>
                      <a:pPr algn="ctr" fontAlgn="ctr"/>
                      <a:r>
                        <a:rPr lang="zh-CN" altLang="en-US" sz="1600" u="none" strike="noStrike">
                          <a:effectLst/>
                        </a:rPr>
                        <a:t>四班</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2</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08330" y="705707"/>
            <a:ext cx="10803422" cy="453457"/>
          </a:xfrm>
          <a:prstGeom prst="rect">
            <a:avLst/>
          </a:prstGeom>
          <a:noFill/>
        </p:spPr>
        <p:txBody>
          <a:bodyPr wrap="square" rtlCol="0">
            <a:spAutoFit/>
          </a:bodyPr>
          <a:lstStyle/>
          <a:p>
            <a:pPr>
              <a:lnSpc>
                <a:spcPct val="130000"/>
              </a:lnSpc>
            </a:pPr>
            <a:r>
              <a:rPr lang="zh-CN" altLang="en-US" sz="2000" dirty="0">
                <a:solidFill>
                  <a:srgbClr val="282830"/>
                </a:solidFill>
                <a:latin typeface="+mj-ea"/>
                <a:ea typeface="+mj-ea"/>
              </a:rPr>
              <a:t>防介质互窜管理</a:t>
            </a: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4857750" y="2357755"/>
            <a:ext cx="5763260" cy="1981248"/>
          </a:xfrm>
          <a:prstGeom prst="rect">
            <a:avLst/>
          </a:prstGeom>
          <a:noFill/>
        </p:spPr>
        <p:txBody>
          <a:bodyPr wrap="square" rtlCol="0">
            <a:spAutoFit/>
          </a:bodyPr>
          <a:lstStyle/>
          <a:p>
            <a:pPr>
              <a:lnSpc>
                <a:spcPct val="130000"/>
              </a:lnSpc>
            </a:pPr>
            <a:r>
              <a:rPr lang="zh-CN" altLang="en-US" sz="1600" dirty="0">
                <a:solidFill>
                  <a:srgbClr val="282830"/>
                </a:solidFill>
                <a:latin typeface="Arial" panose="020B0604020202020204" pitchFamily="34" charset="0"/>
                <a:ea typeface="微软雅黑" panose="020B0503020204020204" pitchFamily="34" charset="-122"/>
              </a:rPr>
              <a:t>       装置界区：直供航煤线的氮气和蒸汽吹扫线之间无盲板，现场双阀关闭，双阀间倒淋未打开。</a:t>
            </a:r>
          </a:p>
          <a:p>
            <a:pPr>
              <a:lnSpc>
                <a:spcPct val="130000"/>
              </a:lnSpc>
            </a:pPr>
            <a:r>
              <a:rPr lang="en-US" altLang="zh-CN" sz="1600" dirty="0">
                <a:solidFill>
                  <a:srgbClr val="282830"/>
                </a:solidFill>
                <a:latin typeface="Arial" panose="020B0604020202020204" pitchFamily="34" charset="0"/>
                <a:ea typeface="微软雅黑" panose="020B0503020204020204" pitchFamily="34" charset="-122"/>
              </a:rPr>
              <a:t>      </a:t>
            </a:r>
            <a:r>
              <a:rPr lang="zh-CN" altLang="en-US" sz="1600" dirty="0">
                <a:solidFill>
                  <a:srgbClr val="282830"/>
                </a:solidFill>
                <a:latin typeface="Arial" panose="020B0604020202020204" pitchFamily="34" charset="0"/>
                <a:ea typeface="微软雅黑" panose="020B0503020204020204" pitchFamily="34" charset="-122"/>
              </a:rPr>
              <a:t>此处由于保温包裹比较严实，加上日常巡检过程中，很少检查此处，班组在区域管理中也并未发现此类问题。</a:t>
            </a:r>
            <a:endParaRPr lang="en-US" altLang="zh-CN" sz="16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1600" dirty="0">
                <a:solidFill>
                  <a:srgbClr val="282830"/>
                </a:solidFill>
                <a:latin typeface="Arial" panose="020B0604020202020204" pitchFamily="34" charset="0"/>
                <a:ea typeface="微软雅黑" panose="020B0503020204020204" pitchFamily="34" charset="-122"/>
              </a:rPr>
              <a:t>       </a:t>
            </a:r>
            <a:r>
              <a:rPr lang="zh-CN" altLang="en-US" sz="1600" dirty="0">
                <a:solidFill>
                  <a:srgbClr val="282830"/>
                </a:solidFill>
                <a:latin typeface="Arial" panose="020B0604020202020204" pitchFamily="34" charset="0"/>
                <a:ea typeface="微软雅黑" panose="020B0503020204020204" pitchFamily="34" charset="-122"/>
              </a:rPr>
              <a:t>针对此类情况，工艺管理上将定期将防介质互窜台账下发区域班组，安排班组进行逐一检查确认。</a:t>
            </a:r>
          </a:p>
        </p:txBody>
      </p:sp>
      <p:pic>
        <p:nvPicPr>
          <p:cNvPr id="3" name="图片 2" descr="00894a57826eed9782526efb726f94f3(1)"/>
          <p:cNvPicPr>
            <a:picLocks noChangeAspect="1"/>
          </p:cNvPicPr>
          <p:nvPr/>
        </p:nvPicPr>
        <p:blipFill>
          <a:blip r:embed="rId4"/>
          <a:stretch>
            <a:fillRect/>
          </a:stretch>
        </p:blipFill>
        <p:spPr>
          <a:xfrm>
            <a:off x="694055" y="2109470"/>
            <a:ext cx="3841115" cy="28809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70644"/>
            <a:ext cx="10803422" cy="597921"/>
          </a:xfrm>
          <a:prstGeom prst="rect">
            <a:avLst/>
          </a:prstGeom>
          <a:noFill/>
        </p:spPr>
        <p:txBody>
          <a:bodyPr wrap="square" rtlCol="0">
            <a:spAutoFit/>
          </a:bodyPr>
          <a:lstStyle/>
          <a:p>
            <a:pPr>
              <a:lnSpc>
                <a:spcPct val="130000"/>
              </a:lnSpc>
            </a:pPr>
            <a:r>
              <a:rPr lang="zh-CN" altLang="en-US" sz="2000" dirty="0">
                <a:solidFill>
                  <a:srgbClr val="282830"/>
                </a:solidFill>
                <a:latin typeface="Arial" panose="020B0604020202020204" pitchFamily="34" charset="0"/>
                <a:ea typeface="微软雅黑" panose="020B0503020204020204" pitchFamily="34" charset="-122"/>
                <a:sym typeface="+mn-ea"/>
              </a:rPr>
              <a:t>质量管理</a:t>
            </a: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547597" y="4347839"/>
            <a:ext cx="11241130" cy="1421095"/>
          </a:xfrm>
          <a:prstGeom prst="rect">
            <a:avLst/>
          </a:prstGeom>
          <a:noFill/>
        </p:spPr>
        <p:txBody>
          <a:bodyPr wrap="square" rtlCol="0">
            <a:spAutoFit/>
          </a:bodyPr>
          <a:lstStyle/>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a:t>
            </a:r>
            <a:r>
              <a:rPr lang="zh-CN" altLang="en-US" sz="1600" dirty="0">
                <a:solidFill>
                  <a:srgbClr val="282830"/>
                </a:solidFill>
                <a:latin typeface="Arial" panose="020B0604020202020204" pitchFamily="34" charset="0"/>
                <a:ea typeface="微软雅黑" panose="020B0503020204020204" pitchFamily="34" charset="-122"/>
              </a:rPr>
              <a:t>  本月煤柴油共计进行馏出口指标考核</a:t>
            </a:r>
            <a:r>
              <a:rPr lang="en-US" altLang="zh-CN" sz="1600" dirty="0">
                <a:solidFill>
                  <a:srgbClr val="282830"/>
                </a:solidFill>
                <a:latin typeface="Arial" panose="020B0604020202020204" pitchFamily="34" charset="0"/>
                <a:ea typeface="微软雅黑" panose="020B0503020204020204" pitchFamily="34" charset="-122"/>
              </a:rPr>
              <a:t>7</a:t>
            </a:r>
            <a:r>
              <a:rPr lang="zh-CN" altLang="en-US" sz="1600" dirty="0">
                <a:solidFill>
                  <a:srgbClr val="282830"/>
                </a:solidFill>
                <a:latin typeface="Arial" panose="020B0604020202020204" pitchFamily="34" charset="0"/>
                <a:ea typeface="微软雅黑" panose="020B0503020204020204" pitchFamily="34" charset="-122"/>
              </a:rPr>
              <a:t>项。</a:t>
            </a:r>
            <a:endParaRPr lang="en-US" altLang="zh-CN" sz="16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1600" dirty="0">
                <a:solidFill>
                  <a:srgbClr val="282830"/>
                </a:solidFill>
                <a:latin typeface="Arial" panose="020B0604020202020204" pitchFamily="34" charset="0"/>
                <a:ea typeface="微软雅黑" panose="020B0503020204020204" pitchFamily="34" charset="-122"/>
              </a:rPr>
              <a:t>        质量超标较多的是柴油加氢石脑油终馏点，出现</a:t>
            </a:r>
            <a:r>
              <a:rPr lang="en-US" altLang="zh-CN" sz="1600" dirty="0">
                <a:solidFill>
                  <a:srgbClr val="282830"/>
                </a:solidFill>
                <a:latin typeface="Arial" panose="020B0604020202020204" pitchFamily="34" charset="0"/>
                <a:ea typeface="微软雅黑" panose="020B0503020204020204" pitchFamily="34" charset="-122"/>
              </a:rPr>
              <a:t>2</a:t>
            </a:r>
            <a:r>
              <a:rPr lang="zh-CN" altLang="en-US" sz="1600" dirty="0">
                <a:solidFill>
                  <a:srgbClr val="282830"/>
                </a:solidFill>
                <a:latin typeface="Arial" panose="020B0604020202020204" pitchFamily="34" charset="0"/>
                <a:ea typeface="微软雅黑" panose="020B0503020204020204" pitchFamily="34" charset="-122"/>
              </a:rPr>
              <a:t>次超出指标上限，</a:t>
            </a:r>
            <a:r>
              <a:rPr lang="en-US" altLang="zh-CN" sz="1600" dirty="0">
                <a:solidFill>
                  <a:srgbClr val="282830"/>
                </a:solidFill>
                <a:latin typeface="Arial" panose="020B0604020202020204" pitchFamily="34" charset="0"/>
                <a:ea typeface="微软雅黑" panose="020B0503020204020204" pitchFamily="34" charset="-122"/>
              </a:rPr>
              <a:t>1</a:t>
            </a:r>
            <a:r>
              <a:rPr lang="zh-CN" altLang="en-US" sz="1600" dirty="0">
                <a:solidFill>
                  <a:srgbClr val="282830"/>
                </a:solidFill>
                <a:latin typeface="Arial" panose="020B0604020202020204" pitchFamily="34" charset="0"/>
                <a:ea typeface="微软雅黑" panose="020B0503020204020204" pitchFamily="34" charset="-122"/>
              </a:rPr>
              <a:t>次超出指标下限（指标要求</a:t>
            </a:r>
            <a:r>
              <a:rPr lang="en-US" sz="1600" dirty="0">
                <a:solidFill>
                  <a:srgbClr val="282830"/>
                </a:solidFill>
                <a:latin typeface="Arial" panose="020B0604020202020204" pitchFamily="34" charset="0"/>
                <a:ea typeface="微软雅黑" panose="020B0503020204020204" pitchFamily="34" charset="-122"/>
              </a:rPr>
              <a:t>170-180</a:t>
            </a:r>
            <a:r>
              <a:rPr lang="zh-CN" altLang="en-US" sz="1600" dirty="0">
                <a:solidFill>
                  <a:srgbClr val="282830"/>
                </a:solidFill>
                <a:latin typeface="Arial" panose="020B0604020202020204" pitchFamily="34" charset="0"/>
                <a:ea typeface="微软雅黑" panose="020B0503020204020204" pitchFamily="34" charset="-122"/>
              </a:rPr>
              <a:t>℃）；航煤加氢装置在本月</a:t>
            </a:r>
            <a:r>
              <a:rPr lang="en-US" altLang="zh-CN" sz="1600" dirty="0">
                <a:solidFill>
                  <a:srgbClr val="282830"/>
                </a:solidFill>
                <a:latin typeface="Arial" panose="020B0604020202020204" pitchFamily="34" charset="0"/>
                <a:ea typeface="微软雅黑" panose="020B0503020204020204" pitchFamily="34" charset="-122"/>
              </a:rPr>
              <a:t>6-11</a:t>
            </a:r>
            <a:r>
              <a:rPr lang="zh-CN" altLang="en-US" sz="1600" dirty="0">
                <a:solidFill>
                  <a:srgbClr val="282830"/>
                </a:solidFill>
                <a:latin typeface="Arial" panose="020B0604020202020204" pitchFamily="34" charset="0"/>
                <a:ea typeface="微软雅黑" panose="020B0503020204020204" pitchFamily="34" charset="-122"/>
              </a:rPr>
              <a:t>日，</a:t>
            </a:r>
            <a:r>
              <a:rPr lang="zh-CN" altLang="en-US" sz="1600" dirty="0">
                <a:solidFill>
                  <a:srgbClr val="282830"/>
                </a:solidFill>
                <a:latin typeface="Arial" panose="020B0604020202020204" pitchFamily="34" charset="0"/>
                <a:ea typeface="微软雅黑" panose="020B0503020204020204" pitchFamily="34" charset="-122"/>
                <a:sym typeface="+mn-ea"/>
              </a:rPr>
              <a:t>产品柴油</a:t>
            </a:r>
            <a:r>
              <a:rPr lang="zh-CN" altLang="en-US" sz="1600" dirty="0">
                <a:solidFill>
                  <a:srgbClr val="282830"/>
                </a:solidFill>
                <a:latin typeface="Arial" panose="020B0604020202020204" pitchFamily="34" charset="0"/>
                <a:ea typeface="微软雅黑" panose="020B0503020204020204" pitchFamily="34" charset="-122"/>
              </a:rPr>
              <a:t>出现</a:t>
            </a:r>
            <a:r>
              <a:rPr lang="en-US" altLang="zh-CN" sz="1600" dirty="0">
                <a:solidFill>
                  <a:srgbClr val="282830"/>
                </a:solidFill>
                <a:latin typeface="Arial" panose="020B0604020202020204" pitchFamily="34" charset="0"/>
                <a:ea typeface="微软雅黑" panose="020B0503020204020204" pitchFamily="34" charset="-122"/>
              </a:rPr>
              <a:t>3</a:t>
            </a:r>
            <a:r>
              <a:rPr lang="zh-CN" altLang="en-US" sz="1600" dirty="0">
                <a:solidFill>
                  <a:srgbClr val="282830"/>
                </a:solidFill>
                <a:latin typeface="Arial" panose="020B0604020202020204" pitchFamily="34" charset="0"/>
                <a:ea typeface="微软雅黑" panose="020B0503020204020204" pitchFamily="34" charset="-122"/>
              </a:rPr>
              <a:t>次硫含量超指标上限（指标要求</a:t>
            </a:r>
            <a:r>
              <a:rPr lang="en-US" altLang="zh-CN" sz="1600" dirty="0">
                <a:solidFill>
                  <a:srgbClr val="282830"/>
                </a:solidFill>
                <a:latin typeface="Arial" panose="020B0604020202020204" pitchFamily="34" charset="0"/>
                <a:ea typeface="微软雅黑" panose="020B0503020204020204" pitchFamily="34" charset="-122"/>
              </a:rPr>
              <a:t>4-8ppm</a:t>
            </a:r>
            <a:r>
              <a:rPr lang="zh-CN" altLang="en-US" sz="1600" dirty="0">
                <a:solidFill>
                  <a:srgbClr val="282830"/>
                </a:solidFill>
                <a:latin typeface="Arial" panose="020B0604020202020204" pitchFamily="34" charset="0"/>
                <a:ea typeface="微软雅黑" panose="020B0503020204020204" pitchFamily="34" charset="-122"/>
              </a:rPr>
              <a:t>）。</a:t>
            </a:r>
            <a:endParaRPr lang="en-US" altLang="zh-CN" sz="16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1600" dirty="0">
                <a:solidFill>
                  <a:srgbClr val="282830"/>
                </a:solidFill>
                <a:latin typeface="Arial" panose="020B0604020202020204" pitchFamily="34" charset="0"/>
                <a:ea typeface="微软雅黑" panose="020B0503020204020204" pitchFamily="34" charset="-122"/>
              </a:rPr>
              <a:t>       </a:t>
            </a:r>
            <a:r>
              <a:rPr lang="zh-CN" altLang="en-US" sz="1600" dirty="0">
                <a:solidFill>
                  <a:srgbClr val="282830"/>
                </a:solidFill>
                <a:latin typeface="Arial" panose="020B0604020202020204" pitchFamily="34" charset="0"/>
                <a:ea typeface="微软雅黑" panose="020B0503020204020204" pitchFamily="34" charset="-122"/>
              </a:rPr>
              <a:t>产品质量控制上，二班和四班质量超标次数较多，一班和三班控制较好。</a:t>
            </a:r>
            <a:endParaRPr lang="zh-CN" sz="1600" dirty="0">
              <a:solidFill>
                <a:srgbClr val="282830"/>
              </a:solidFill>
              <a:latin typeface="Arial" panose="020B0604020202020204" pitchFamily="34" charset="0"/>
              <a:ea typeface="微软雅黑" panose="020B0503020204020204" pitchFamily="34" charset="-122"/>
            </a:endParaRPr>
          </a:p>
        </p:txBody>
      </p:sp>
      <p:graphicFrame>
        <p:nvGraphicFramePr>
          <p:cNvPr id="10" name="表格 9"/>
          <p:cNvGraphicFramePr>
            <a:graphicFrameLocks noGrp="1"/>
          </p:cNvGraphicFramePr>
          <p:nvPr>
            <p:custDataLst>
              <p:tags r:id="rId1"/>
            </p:custDataLst>
          </p:nvPr>
        </p:nvGraphicFramePr>
        <p:xfrm>
          <a:off x="858696" y="1733217"/>
          <a:ext cx="3209870" cy="2376443"/>
        </p:xfrm>
        <a:graphic>
          <a:graphicData uri="http://schemas.openxmlformats.org/drawingml/2006/table">
            <a:tbl>
              <a:tblPr>
                <a:tableStyleId>{5C22544A-7EE6-4342-B048-85BDC9FD1C3A}</a:tableStyleId>
              </a:tblPr>
              <a:tblGrid>
                <a:gridCol w="1353657">
                  <a:extLst>
                    <a:ext uri="{9D8B030D-6E8A-4147-A177-3AD203B41FA5}">
                      <a16:colId xmlns:a16="http://schemas.microsoft.com/office/drawing/2014/main" val="20000"/>
                    </a:ext>
                  </a:extLst>
                </a:gridCol>
                <a:gridCol w="1856213">
                  <a:extLst>
                    <a:ext uri="{9D8B030D-6E8A-4147-A177-3AD203B41FA5}">
                      <a16:colId xmlns:a16="http://schemas.microsoft.com/office/drawing/2014/main" val="20001"/>
                    </a:ext>
                  </a:extLst>
                </a:gridCol>
              </a:tblGrid>
              <a:tr h="612615">
                <a:tc>
                  <a:txBody>
                    <a:bodyPr/>
                    <a:lstStyle/>
                    <a:p>
                      <a:pPr algn="ctr" fontAlgn="ctr"/>
                      <a:r>
                        <a:rPr lang="zh-CN" altLang="en-US" sz="1600" u="none" strike="noStrike" dirty="0">
                          <a:effectLst/>
                        </a:rPr>
                        <a:t>班次</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zh-CN" altLang="en-US" sz="1600" u="none" strike="noStrike" dirty="0">
                          <a:effectLst/>
                        </a:rPr>
                        <a:t>考核次数</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0"/>
                  </a:ext>
                </a:extLst>
              </a:tr>
              <a:tr h="440957">
                <a:tc>
                  <a:txBody>
                    <a:bodyPr/>
                    <a:lstStyle/>
                    <a:p>
                      <a:pPr algn="ctr" fontAlgn="ctr"/>
                      <a:r>
                        <a:rPr lang="zh-CN" altLang="en-US" sz="1600" u="none" strike="noStrike" dirty="0">
                          <a:effectLst/>
                        </a:rPr>
                        <a:t>一班</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1</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1"/>
                  </a:ext>
                </a:extLst>
              </a:tr>
              <a:tr h="440957">
                <a:tc>
                  <a:txBody>
                    <a:bodyPr/>
                    <a:lstStyle/>
                    <a:p>
                      <a:pPr algn="ctr" fontAlgn="ctr"/>
                      <a:r>
                        <a:rPr lang="zh-CN" altLang="en-US" sz="1600" u="none" strike="noStrike" dirty="0">
                          <a:effectLst/>
                        </a:rPr>
                        <a:t>二班</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3</a:t>
                      </a:r>
                    </a:p>
                  </a:txBody>
                  <a:tcPr marL="6350" marR="6350" marT="6350" marB="0" anchor="ctr"/>
                </a:tc>
                <a:extLst>
                  <a:ext uri="{0D108BD9-81ED-4DB2-BD59-A6C34878D82A}">
                    <a16:rowId xmlns:a16="http://schemas.microsoft.com/office/drawing/2014/main" val="10002"/>
                  </a:ext>
                </a:extLst>
              </a:tr>
              <a:tr h="440957">
                <a:tc>
                  <a:txBody>
                    <a:bodyPr/>
                    <a:lstStyle/>
                    <a:p>
                      <a:pPr algn="ctr" fontAlgn="ctr"/>
                      <a:r>
                        <a:rPr lang="zh-CN" altLang="en-US" sz="1600" u="none" strike="noStrike" dirty="0">
                          <a:effectLst/>
                        </a:rPr>
                        <a:t>三班</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1</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3"/>
                  </a:ext>
                </a:extLst>
              </a:tr>
              <a:tr h="440957">
                <a:tc>
                  <a:txBody>
                    <a:bodyPr/>
                    <a:lstStyle/>
                    <a:p>
                      <a:pPr algn="ctr" fontAlgn="ctr"/>
                      <a:r>
                        <a:rPr lang="zh-CN" altLang="en-US" sz="1600" u="none" strike="noStrike">
                          <a:effectLst/>
                        </a:rPr>
                        <a:t>四班</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3</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4"/>
                  </a:ext>
                </a:extLst>
              </a:tr>
            </a:tbl>
          </a:graphicData>
        </a:graphic>
      </p:graphicFrame>
      <p:graphicFrame>
        <p:nvGraphicFramePr>
          <p:cNvPr id="11" name="表格 10"/>
          <p:cNvGraphicFramePr>
            <a:graphicFrameLocks noGrp="1"/>
          </p:cNvGraphicFramePr>
          <p:nvPr>
            <p:custDataLst>
              <p:tags r:id="rId2"/>
            </p:custDataLst>
          </p:nvPr>
        </p:nvGraphicFramePr>
        <p:xfrm>
          <a:off x="5800117" y="1733217"/>
          <a:ext cx="5265149" cy="2376444"/>
        </p:xfrm>
        <a:graphic>
          <a:graphicData uri="http://schemas.openxmlformats.org/drawingml/2006/table">
            <a:tbl>
              <a:tblPr>
                <a:tableStyleId>{5C22544A-7EE6-4342-B048-85BDC9FD1C3A}</a:tableStyleId>
              </a:tblPr>
              <a:tblGrid>
                <a:gridCol w="3045932">
                  <a:extLst>
                    <a:ext uri="{9D8B030D-6E8A-4147-A177-3AD203B41FA5}">
                      <a16:colId xmlns:a16="http://schemas.microsoft.com/office/drawing/2014/main" val="20000"/>
                    </a:ext>
                  </a:extLst>
                </a:gridCol>
                <a:gridCol w="2219217">
                  <a:extLst>
                    <a:ext uri="{9D8B030D-6E8A-4147-A177-3AD203B41FA5}">
                      <a16:colId xmlns:a16="http://schemas.microsoft.com/office/drawing/2014/main" val="20001"/>
                    </a:ext>
                  </a:extLst>
                </a:gridCol>
              </a:tblGrid>
              <a:tr h="366159">
                <a:tc>
                  <a:txBody>
                    <a:bodyPr/>
                    <a:lstStyle/>
                    <a:p>
                      <a:pPr algn="ctr" fontAlgn="ctr"/>
                      <a:r>
                        <a:rPr lang="zh-CN" altLang="en-US" sz="1600" u="none" strike="noStrike">
                          <a:effectLst/>
                        </a:rPr>
                        <a:t>项目</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zh-CN" altLang="en-US" sz="1600" u="none" strike="noStrike">
                          <a:effectLst/>
                        </a:rPr>
                        <a:t>考核次数</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0"/>
                  </a:ext>
                </a:extLst>
              </a:tr>
              <a:tr h="402057">
                <a:tc>
                  <a:txBody>
                    <a:bodyPr/>
                    <a:lstStyle/>
                    <a:p>
                      <a:pPr algn="ctr" fontAlgn="ctr"/>
                      <a:r>
                        <a:rPr lang="zh-CN" altLang="en-US" sz="1600" u="none" strike="noStrike">
                          <a:effectLst/>
                        </a:rPr>
                        <a:t>柴油产品硫含量</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2</a:t>
                      </a:r>
                    </a:p>
                  </a:txBody>
                  <a:tcPr marL="6350" marR="6350" marT="6350" marB="0" anchor="ctr"/>
                </a:tc>
                <a:extLst>
                  <a:ext uri="{0D108BD9-81ED-4DB2-BD59-A6C34878D82A}">
                    <a16:rowId xmlns:a16="http://schemas.microsoft.com/office/drawing/2014/main" val="10001"/>
                  </a:ext>
                </a:extLst>
              </a:tr>
              <a:tr h="402057">
                <a:tc>
                  <a:txBody>
                    <a:bodyPr/>
                    <a:lstStyle/>
                    <a:p>
                      <a:pPr algn="ctr" fontAlgn="ctr"/>
                      <a:r>
                        <a:rPr lang="zh-CN" altLang="en-US" sz="1600" u="none" strike="noStrike">
                          <a:effectLst/>
                        </a:rPr>
                        <a:t>柴油产品闪点</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1</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2"/>
                  </a:ext>
                </a:extLst>
              </a:tr>
              <a:tr h="402057">
                <a:tc>
                  <a:txBody>
                    <a:bodyPr/>
                    <a:lstStyle/>
                    <a:p>
                      <a:pPr algn="ctr" fontAlgn="ctr"/>
                      <a:r>
                        <a:rPr lang="zh-CN" altLang="en-US" sz="1600" u="none" strike="noStrike" dirty="0">
                          <a:effectLst/>
                        </a:rPr>
                        <a:t>航煤装置产品硫含量</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3</a:t>
                      </a:r>
                    </a:p>
                  </a:txBody>
                  <a:tcPr marL="6350" marR="6350" marT="6350" marB="0" anchor="ctr"/>
                </a:tc>
                <a:extLst>
                  <a:ext uri="{0D108BD9-81ED-4DB2-BD59-A6C34878D82A}">
                    <a16:rowId xmlns:a16="http://schemas.microsoft.com/office/drawing/2014/main" val="10003"/>
                  </a:ext>
                </a:extLst>
              </a:tr>
              <a:tr h="402057">
                <a:tc>
                  <a:txBody>
                    <a:bodyPr/>
                    <a:lstStyle/>
                    <a:p>
                      <a:pPr algn="ctr" fontAlgn="ctr"/>
                      <a:r>
                        <a:rPr lang="zh-CN" altLang="en-US" sz="1600" dirty="0">
                          <a:effectLst/>
                          <a:sym typeface="+mn-ea"/>
                        </a:rPr>
                        <a:t>航煤装置产品</a:t>
                      </a:r>
                      <a:r>
                        <a:rPr lang="zh-CN" altLang="en-US" sz="1600" u="none" strike="noStrike" dirty="0">
                          <a:effectLst/>
                        </a:rPr>
                        <a:t>铜片腐蚀</a:t>
                      </a: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1</a:t>
                      </a:r>
                    </a:p>
                  </a:txBody>
                  <a:tcPr marL="6350" marR="6350" marT="6350" marB="0" anchor="ctr"/>
                </a:tc>
                <a:extLst>
                  <a:ext uri="{0D108BD9-81ED-4DB2-BD59-A6C34878D82A}">
                    <a16:rowId xmlns:a16="http://schemas.microsoft.com/office/drawing/2014/main" val="10004"/>
                  </a:ext>
                </a:extLst>
              </a:tr>
              <a:tr h="402057">
                <a:tc>
                  <a:txBody>
                    <a:bodyPr/>
                    <a:lstStyle/>
                    <a:p>
                      <a:pPr algn="ctr" fontAlgn="ctr"/>
                      <a:r>
                        <a:rPr lang="zh-CN" altLang="en-US" sz="1600" u="none" strike="noStrike" dirty="0">
                          <a:effectLst/>
                        </a:rPr>
                        <a:t>柴油石脑油终馏点</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3</a:t>
                      </a:r>
                    </a:p>
                  </a:txBody>
                  <a:tcPr marL="6350" marR="6350" marT="635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50875"/>
          </a:xfrm>
          <a:prstGeom prst="rect">
            <a:avLst/>
          </a:prstGeom>
          <a:noFill/>
        </p:spPr>
        <p:txBody>
          <a:bodyPr wrap="square" rtlCol="0">
            <a:spAutoFit/>
          </a:bodyPr>
          <a:lstStyle/>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23" name="文本框 22"/>
          <p:cNvSpPr txBox="1"/>
          <p:nvPr/>
        </p:nvSpPr>
        <p:spPr>
          <a:xfrm>
            <a:off x="694289" y="943792"/>
            <a:ext cx="10330815" cy="4251325"/>
          </a:xfrm>
          <a:prstGeom prst="rect">
            <a:avLst/>
          </a:prstGeom>
          <a:noFill/>
        </p:spPr>
        <p:txBody>
          <a:bodyPr wrap="square" rtlCol="0">
            <a:spAutoFit/>
          </a:bodyPr>
          <a:lstStyle/>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检查总结</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000" dirty="0">
                <a:solidFill>
                  <a:srgbClr val="282830"/>
                </a:solidFill>
                <a:latin typeface="Arial" panose="020B0604020202020204" pitchFamily="34" charset="0"/>
                <a:ea typeface="微软雅黑" panose="020B0503020204020204" pitchFamily="34" charset="-122"/>
              </a:rPr>
              <a:t>1</a:t>
            </a:r>
            <a:r>
              <a:rPr lang="zh-CN" altLang="en-US" sz="2000" dirty="0">
                <a:solidFill>
                  <a:srgbClr val="282830"/>
                </a:solidFill>
                <a:latin typeface="Arial" panose="020B0604020202020204" pitchFamily="34" charset="0"/>
                <a:ea typeface="微软雅黑" panose="020B0503020204020204" pitchFamily="34" charset="-122"/>
              </a:rPr>
              <a:t>、通过日常的抽提问，班组对于联锁，工艺指标，应急预案的掌握能力明显提升，下个月要继续坚持，扩大联锁和应急内容抽查的范围。</a:t>
            </a:r>
            <a:endParaRPr lang="en-US" altLang="zh-CN" sz="20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000" dirty="0">
                <a:solidFill>
                  <a:srgbClr val="282830"/>
                </a:solidFill>
                <a:latin typeface="Arial" panose="020B0604020202020204" pitchFamily="34" charset="0"/>
                <a:ea typeface="微软雅黑" panose="020B0503020204020204" pitchFamily="34" charset="-122"/>
              </a:rPr>
              <a:t>2</a:t>
            </a:r>
            <a:r>
              <a:rPr lang="zh-CN" altLang="en-US" sz="2000" dirty="0">
                <a:solidFill>
                  <a:srgbClr val="282830"/>
                </a:solidFill>
                <a:latin typeface="Arial" panose="020B0604020202020204" pitchFamily="34" charset="0"/>
                <a:ea typeface="微软雅黑" panose="020B0503020204020204" pitchFamily="34" charset="-122"/>
              </a:rPr>
              <a:t>、通过持续开展日周月检工作，班组对于日常管理内容更加清晰，也将部分人员对于管理要求理解不足的情况进行暴露，便于部门针对特定的管理要求进行讲解疏导。</a:t>
            </a:r>
            <a:endParaRPr lang="en-US" altLang="zh-CN" sz="20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000" dirty="0">
                <a:solidFill>
                  <a:srgbClr val="282830"/>
                </a:solidFill>
                <a:latin typeface="Arial" panose="020B0604020202020204" pitchFamily="34" charset="0"/>
                <a:ea typeface="微软雅黑" panose="020B0503020204020204" pitchFamily="34" charset="-122"/>
              </a:rPr>
              <a:t>3</a:t>
            </a:r>
            <a:r>
              <a:rPr lang="zh-CN" altLang="en-US" sz="2000" dirty="0">
                <a:solidFill>
                  <a:srgbClr val="282830"/>
                </a:solidFill>
                <a:latin typeface="Arial" panose="020B0604020202020204" pitchFamily="34" charset="0"/>
                <a:ea typeface="微软雅黑" panose="020B0503020204020204" pitchFamily="34" charset="-122"/>
              </a:rPr>
              <a:t>、本月重点对取样器的阀门状态进行了多次专项检查，检查过线程中发现仍然存在重点部位取样器阀门状态不符合要求的情况，一方面体现的</a:t>
            </a:r>
            <a:r>
              <a:rPr lang="zh-CN" altLang="en-US" sz="2000" dirty="0">
                <a:solidFill>
                  <a:srgbClr val="282830"/>
                </a:solidFill>
                <a:latin typeface="Arial" panose="020B0604020202020204" pitchFamily="34" charset="0"/>
                <a:ea typeface="微软雅黑" panose="020B0503020204020204" pitchFamily="34" charset="-122"/>
                <a:sym typeface="+mn-ea"/>
              </a:rPr>
              <a:t>班组巡检过程中，对取样器阀门状态的检查不够重视，管理上在晨会进行了相关问题的着重点评和强调；另一方面重新修订了取样器阀门状态的相关管理要求，明确相关问题责任考核，指导班组提高巡检质量。</a:t>
            </a:r>
            <a:endParaRPr lang="en-US" altLang="zh-CN" sz="2000" dirty="0">
              <a:solidFill>
                <a:srgbClr val="282830"/>
              </a:solidFill>
              <a:latin typeface="Arial" panose="020B0604020202020204" pitchFamily="34" charset="0"/>
              <a:ea typeface="微软雅黑" panose="020B0503020204020204" pitchFamily="34" charset="-122"/>
            </a:endParaRPr>
          </a:p>
          <a:p>
            <a:pPr>
              <a:lnSpc>
                <a:spcPct val="130000"/>
              </a:lnSpc>
            </a:pPr>
            <a:endParaRPr lang="en-US" altLang="zh-CN" sz="2400" dirty="0">
              <a:solidFill>
                <a:srgbClr val="282830"/>
              </a:solidFill>
              <a:latin typeface="Arial" panose="020B0604020202020204" pitchFamily="34" charset="0"/>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50875"/>
          </a:xfrm>
          <a:prstGeom prst="rect">
            <a:avLst/>
          </a:prstGeom>
          <a:noFill/>
        </p:spPr>
        <p:txBody>
          <a:bodyPr wrap="square" rtlCol="0">
            <a:spAutoFit/>
          </a:bodyPr>
          <a:lstStyle/>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5" name="文本框 4"/>
          <p:cNvSpPr txBox="1"/>
          <p:nvPr/>
        </p:nvSpPr>
        <p:spPr>
          <a:xfrm>
            <a:off x="694289" y="2041072"/>
            <a:ext cx="10330815" cy="1485278"/>
          </a:xfrm>
          <a:prstGeom prst="rect">
            <a:avLst/>
          </a:prstGeom>
          <a:noFill/>
        </p:spPr>
        <p:txBody>
          <a:bodyPr wrap="square" rtlCol="0">
            <a:spAutoFit/>
          </a:bodyPr>
          <a:lstStyle/>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本月考核明细：</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hlinkClick r:id="rId4" action="ppaction://hlinkfile"/>
              </a:rPr>
              <a:t>10</a:t>
            </a:r>
            <a:r>
              <a:rPr lang="zh-CN" altLang="en-US" sz="2400" dirty="0">
                <a:solidFill>
                  <a:srgbClr val="282830"/>
                </a:solidFill>
                <a:latin typeface="Arial" panose="020B0604020202020204" pitchFamily="34" charset="0"/>
                <a:ea typeface="微软雅黑" panose="020B0503020204020204" pitchFamily="34" charset="-122"/>
                <a:hlinkClick r:id="rId4" action="ppaction://hlinkfile"/>
              </a:rPr>
              <a:t>月考核汇总</a:t>
            </a:r>
            <a:r>
              <a:rPr lang="en-US" altLang="zh-CN" sz="2400" dirty="0">
                <a:solidFill>
                  <a:srgbClr val="282830"/>
                </a:solidFill>
                <a:latin typeface="Arial" panose="020B0604020202020204" pitchFamily="34" charset="0"/>
                <a:ea typeface="微软雅黑" panose="020B0503020204020204" pitchFamily="34" charset="-122"/>
                <a:hlinkClick r:id="rId4" action="ppaction://hlinkfile"/>
              </a:rPr>
              <a:t>.xlsx</a:t>
            </a:r>
            <a:endParaRPr lang="en-US" altLang="zh-CN" sz="2400" dirty="0">
              <a:solidFill>
                <a:srgbClr val="282830"/>
              </a:solidFill>
              <a:latin typeface="Arial" panose="020B0604020202020204" pitchFamily="34" charset="0"/>
              <a:ea typeface="微软雅黑" panose="020B0503020204020204" pitchFamily="3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526ca866-13f9-4462-baa6-48231e0f030b}"/>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cf82eef5-1aaf-415a-acc7-3a264007d233}"/>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9f08bcf7-838d-42cb-9d61-56e357224abd}"/>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7bc5a533-4878-40bd-8b52-597bb0475b36}"/>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bbaf2f5b-c1eb-49b3-8d3b-fb9a75ccd9df}"/>
</p:tagLst>
</file>

<file path=ppt/theme/theme1.xml><?xml version="1.0" encoding="utf-8"?>
<a:theme xmlns:a="http://schemas.openxmlformats.org/drawingml/2006/main" name="A000120140530A99PPBG">
  <a:themeElements>
    <a:clrScheme name="自定义 435">
      <a:dk1>
        <a:srgbClr val="5F5F5F"/>
      </a:dk1>
      <a:lt1>
        <a:srgbClr val="FFFFFF"/>
      </a:lt1>
      <a:dk2>
        <a:srgbClr val="5F5F5F"/>
      </a:dk2>
      <a:lt2>
        <a:srgbClr val="FFFFFF"/>
      </a:lt2>
      <a:accent1>
        <a:srgbClr val="5B9BCF"/>
      </a:accent1>
      <a:accent2>
        <a:srgbClr val="00B0F0"/>
      </a:accent2>
      <a:accent3>
        <a:srgbClr val="8A76E0"/>
      </a:accent3>
      <a:accent4>
        <a:srgbClr val="9439AD"/>
      </a:accent4>
      <a:accent5>
        <a:srgbClr val="A2CE47"/>
      </a:accent5>
      <a:accent6>
        <a:srgbClr val="F3731E"/>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TotalTime>
  <Words>2129</Words>
  <Application>Microsoft Office PowerPoint</Application>
  <PresentationFormat>宽屏</PresentationFormat>
  <Paragraphs>151</Paragraphs>
  <Slides>10</Slides>
  <Notes>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黑体</vt:lpstr>
      <vt:lpstr>宋体</vt:lpstr>
      <vt:lpstr>微软雅黑</vt:lpstr>
      <vt:lpstr>幼圆</vt:lpstr>
      <vt:lpstr>Arial</vt:lpstr>
      <vt:lpstr>Arial Rounded MT Bold</vt:lpstr>
      <vt:lpstr>Calibri</vt:lpstr>
      <vt:lpstr>Wingdings 2</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243</cp:revision>
  <dcterms:created xsi:type="dcterms:W3CDTF">2015-10-06T09:21:00Z</dcterms:created>
  <dcterms:modified xsi:type="dcterms:W3CDTF">2020-12-02T06:57:41Z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