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388" r:id="rId5"/>
    <p:sldId id="265" r:id="rId6"/>
    <p:sldId id="271" r:id="rId7"/>
    <p:sldId id="320" r:id="rId8"/>
    <p:sldId id="405" r:id="rId9"/>
    <p:sldId id="365" r:id="rId10"/>
    <p:sldId id="366" r:id="rId11"/>
    <p:sldId id="418" r:id="rId12"/>
    <p:sldId id="419" r:id="rId13"/>
    <p:sldId id="420" r:id="rId14"/>
    <p:sldId id="421" r:id="rId15"/>
    <p:sldId id="340" r:id="rId16"/>
    <p:sldId id="290" r:id="rId17"/>
    <p:sldId id="281" r:id="rId18"/>
    <p:sldId id="302" r:id="rId19"/>
    <p:sldId id="367" r:id="rId20"/>
    <p:sldId id="299" r:id="rId21"/>
    <p:sldId id="368" r:id="rId22"/>
    <p:sldId id="422" r:id="rId23"/>
    <p:sldId id="423" r:id="rId24"/>
    <p:sldId id="424" r:id="rId25"/>
    <p:sldId id="425" r:id="rId26"/>
    <p:sldId id="426" r:id="rId27"/>
    <p:sldId id="427" r:id="rId28"/>
    <p:sldId id="428" r:id="rId29"/>
    <p:sldId id="310" r:id="rId30"/>
    <p:sldId id="342" r:id="rId31"/>
    <p:sldId id="439" r:id="rId32"/>
    <p:sldId id="26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12B"/>
    <a:srgbClr val="BC0000"/>
    <a:srgbClr val="282830"/>
    <a:srgbClr val="EA7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40" autoAdjust="0"/>
    <p:restoredTop sz="94660"/>
  </p:normalViewPr>
  <p:slideViewPr>
    <p:cSldViewPr snapToGrid="0" showGuides="1">
      <p:cViewPr varScale="1">
        <p:scale>
          <a:sx n="65" d="100"/>
          <a:sy n="65" d="100"/>
        </p:scale>
        <p:origin x="-1308" y="-114"/>
      </p:cViewPr>
      <p:guideLst>
        <p:guide orient="horz" pos="1928"/>
        <p:guide orient="horz" pos="2438"/>
        <p:guide orient="horz" pos="1597"/>
        <p:guide pos="3839"/>
        <p:guide pos="5484"/>
        <p:guide pos="6697"/>
        <p:guide pos="1426"/>
        <p:guide pos="960"/>
        <p:guide pos="5190"/>
        <p:guide pos="32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1&#26376;&#65289;.xlsx" TargetMode="Externa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1&#26376;&#65289;.xlsx" TargetMode="Externa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E:\2020&#24180;10&#26376;14&#26085;&#23433;&#20840;&#24037;&#20316;&#25991;&#20214;&#22841;\HSE&#36164;&#26009;\2&#12289;&#23433;&#20840;&#31649;&#29702;\7&#12289;&#26816;&#26597;&#38382;&#39064;\&#26085;&#21608;&#26376;&#26816;&#38382;&#39064;&#32479;&#35745;\&#26085;&#21608;&#26376;&#26816;&#24635;&#32467;&#22270;&#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8&#26376;&#65289;.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8860;&#27833;&#20108;&#37096;&#21152;&#27682;11&#26376;HSE&#26085;&#21608;&#26376;&#26816;&#26597;&#34920;(11.27).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esktop\&#28860;&#27833;&#20108;&#37096;&#21152;&#27682;11&#26376;HSE&#26085;&#21608;&#26376;&#26816;&#26597;&#34920;(11.27).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esktop\&#28860;&#27833;&#20108;&#37096;&#21152;&#27682;11&#26376;HSE&#26085;&#21608;&#26376;&#26816;&#26597;&#34920;(11.28).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esktop\&#28860;&#27833;&#20108;&#37096;&#21152;&#27682;11&#26376;HSE&#26085;&#21608;&#26376;&#26816;&#26597;&#34920;(11.28).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D:\2&#12289;&#23433;&#20840;&#31649;&#29702;\7&#12289;&#26816;&#26597;&#38382;&#39064;\&#26085;&#21608;&#26376;&#26816;&#38382;&#39064;&#32479;&#35745;\&#21152;&#35010;&#27668;&#20998;&#23433;&#20840;&#19987;&#19994;&#26085;&#21608;&#26376;&#26816;&#38382;&#39064;&#27719;&#24635;&#65288;6&#26376;&#65289;.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E:\2020&#24180;10&#26376;14&#26085;&#23433;&#20840;&#24037;&#20316;&#25991;&#20214;&#22841;\HSE&#36164;&#26009;\2&#12289;&#23433;&#20840;&#31649;&#29702;\7&#12289;&#26816;&#26597;&#38382;&#39064;\&#26085;&#21608;&#26376;&#26816;&#38382;&#39064;&#32479;&#35745;\&#26085;&#21608;&#26376;&#26816;&#24635;&#32467;&#22270;&#34920;.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E:\2020&#24180;10&#26376;14&#26085;&#23433;&#20840;&#24037;&#20316;&#25991;&#20214;&#22841;\HSE&#36164;&#26009;\2&#12289;&#23433;&#20840;&#31649;&#29702;\7&#12289;&#26816;&#26597;&#38382;&#39064;\&#26085;&#21608;&#26376;&#26816;&#38382;&#39064;&#32479;&#35745;\&#21152;&#35010;&#27668;&#20998;&#23433;&#20840;&#19987;&#19994;&#26085;&#21608;&#26376;&#26816;&#38382;&#39064;&#27719;&#24635;&#65288;11&#26376;&#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4"/>
          <c:y val="0.0959583952451709"/>
          <c:w val="0.839979328165375"/>
          <c:h val="0.808083209509658"/>
        </c:manualLayout>
      </c:layout>
      <c:ofPieChart>
        <c:ofPieType val="pie"/>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showDLblsOverMax val="0"/>
  </c:chart>
  <c:spPr>
    <a:noFill/>
    <a:ln w="9525" cap="flat" cmpd="sng" algn="ctr">
      <a:noFill/>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'[加裂气分安全专业日周月检问题汇总（11月）.xlsx]Sheet3'!$G$2</c:f>
              <c:strCache>
                <c:ptCount val="1"/>
                <c:pt idx="0">
                  <c:v>问题项</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'[加裂气分安全专业日周月检问题汇总（11月）.xlsx]Sheet3'!$F$3:$F$8</c:f>
              <c:strCache>
                <c:ptCount val="6"/>
                <c:pt idx="0">
                  <c:v>加裂一班</c:v>
                </c:pt>
                <c:pt idx="1">
                  <c:v>加裂二班</c:v>
                </c:pt>
                <c:pt idx="2">
                  <c:v>加裂三班</c:v>
                </c:pt>
                <c:pt idx="3">
                  <c:v>加裂四班</c:v>
                </c:pt>
                <c:pt idx="4">
                  <c:v>其他问题</c:v>
                </c:pt>
                <c:pt idx="5">
                  <c:v>共性问题</c:v>
                </c:pt>
              </c:strCache>
            </c:strRef>
          </c:cat>
          <c:val>
            <c:numRef>
              <c:f>'[加裂气分安全专业日周月检问题汇总（11月）.xlsx]Sheet3'!$G$3:$G$8</c:f>
              <c:numCache>
                <c:formatCode>General</c:formatCode>
                <c:ptCount val="6"/>
                <c:pt idx="0">
                  <c:v>5</c:v>
                </c:pt>
                <c:pt idx="1">
                  <c:v>9</c:v>
                </c:pt>
                <c:pt idx="2">
                  <c:v>7</c:v>
                </c:pt>
                <c:pt idx="3">
                  <c:v>3</c:v>
                </c:pt>
                <c:pt idx="4">
                  <c:v>13</c:v>
                </c:pt>
                <c:pt idx="5">
                  <c:v>8</c:v>
                </c:pt>
              </c:numCache>
            </c:numRef>
          </c:val>
        </c:ser>
        <c:ser>
          <c:idx val="1"/>
          <c:order val="1"/>
          <c:tx>
            <c:strRef>
              <c:f>'[加裂气分安全专业日周月检问题汇总（11月）.xlsx]Sheet3'!$H$2</c:f>
              <c:strCache>
                <c:ptCount val="1"/>
                <c:pt idx="0">
                  <c:v>考核项</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'[加裂气分安全专业日周月检问题汇总（11月）.xlsx]Sheet3'!$F$3:$F$8</c:f>
              <c:strCache>
                <c:ptCount val="6"/>
                <c:pt idx="0">
                  <c:v>加裂一班</c:v>
                </c:pt>
                <c:pt idx="1">
                  <c:v>加裂二班</c:v>
                </c:pt>
                <c:pt idx="2">
                  <c:v>加裂三班</c:v>
                </c:pt>
                <c:pt idx="3">
                  <c:v>加裂四班</c:v>
                </c:pt>
                <c:pt idx="4">
                  <c:v>其他问题</c:v>
                </c:pt>
                <c:pt idx="5">
                  <c:v>共性问题</c:v>
                </c:pt>
              </c:strCache>
            </c:strRef>
          </c:cat>
          <c:val>
            <c:numRef>
              <c:f>'[加裂气分安全专业日周月检问题汇总（11月）.xlsx]Sheet3'!$H$3:$H$8</c:f>
              <c:numCache>
                <c:formatCode>General</c:formatCode>
                <c:ptCount val="6"/>
                <c:pt idx="0">
                  <c:v>2</c:v>
                </c:pt>
                <c:pt idx="1">
                  <c:v>3</c:v>
                </c:pt>
                <c:pt idx="2">
                  <c:v>2</c:v>
                </c:pt>
                <c:pt idx="3">
                  <c:v>1</c:v>
                </c:pt>
                <c:pt idx="4">
                  <c:v>0</c:v>
                </c:pt>
                <c:pt idx="5">
                  <c:v>0</c:v>
                </c:pt>
              </c:numCache>
            </c:numRef>
          </c:val>
        </c:ser>
        <c:dLbls>
          <c:showLegendKey val="0"/>
          <c:showVal val="1"/>
          <c:showCatName val="0"/>
          <c:showSerName val="0"/>
          <c:showPercent val="0"/>
          <c:showBubbleSize val="0"/>
        </c:dLbls>
        <c:gapWidth val="219"/>
        <c:overlap val="-27"/>
        <c:axId val="551274964"/>
        <c:axId val="814954323"/>
      </c:barChart>
      <c:catAx>
        <c:axId val="5512749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14954323"/>
        <c:crosses val="autoZero"/>
        <c:auto val="1"/>
        <c:lblAlgn val="ctr"/>
        <c:lblOffset val="100"/>
        <c:noMultiLvlLbl val="0"/>
      </c:catAx>
      <c:valAx>
        <c:axId val="8149543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51274964"/>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2714002102067"/>
          <c:y val="0.0272602471072759"/>
          <c:w val="0.922036669391568"/>
          <c:h val="0.761208080015689"/>
        </c:manualLayout>
      </c:layout>
      <c:lineChart>
        <c:grouping val="standard"/>
        <c:varyColors val="0"/>
        <c:ser>
          <c:idx val="0"/>
          <c:order val="0"/>
          <c:tx>
            <c:strRef>
              <c:f>'[加裂气分安全专业日周月检问题汇总（11月）.xlsx]Sheet4'!$K$3</c:f>
              <c:strCache>
                <c:ptCount val="1"/>
                <c:pt idx="0">
                  <c:v>加裂一班</c:v>
                </c:pt>
              </c:strCache>
            </c:strRef>
          </c:tx>
          <c:spPr>
            <a:ln w="28575" cap="rnd">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'[加裂气分安全专业日周月检问题汇总（11月）.xlsx]Sheet4'!$L$1:$O$2</c:f>
              <c:multiLvlStrCache>
                <c:ptCount val="4"/>
                <c:lvl>
                  <c:pt idx="0">
                    <c:v>问题总数</c:v>
                  </c:pt>
                  <c:pt idx="1">
                    <c:v>问题总数</c:v>
                  </c:pt>
                  <c:pt idx="2">
                    <c:v>问题总数</c:v>
                  </c:pt>
                  <c:pt idx="3">
                    <c:v>问题总数</c:v>
                  </c:pt>
                </c:lvl>
                <c:lvl>
                  <c:pt idx="0">
                    <c:v>8月</c:v>
                  </c:pt>
                  <c:pt idx="1">
                    <c:v>9月</c:v>
                  </c:pt>
                  <c:pt idx="2">
                    <c:v>10月</c:v>
                  </c:pt>
                  <c:pt idx="3">
                    <c:v>11月</c:v>
                  </c:pt>
                </c:lvl>
              </c:multiLvlStrCache>
            </c:multiLvlStrRef>
          </c:cat>
          <c:val>
            <c:numRef>
              <c:f>'[加裂气分安全专业日周月检问题汇总（11月）.xlsx]Sheet4'!$L$3:$O$3</c:f>
              <c:numCache>
                <c:formatCode>General</c:formatCode>
                <c:ptCount val="4"/>
                <c:pt idx="0">
                  <c:v>5</c:v>
                </c:pt>
                <c:pt idx="1">
                  <c:v>7</c:v>
                </c:pt>
                <c:pt idx="2">
                  <c:v>3</c:v>
                </c:pt>
                <c:pt idx="3">
                  <c:v>5</c:v>
                </c:pt>
              </c:numCache>
            </c:numRef>
          </c:val>
          <c:smooth val="0"/>
        </c:ser>
        <c:ser>
          <c:idx val="1"/>
          <c:order val="1"/>
          <c:tx>
            <c:strRef>
              <c:f>'[加裂气分安全专业日周月检问题汇总（11月）.xlsx]Sheet4'!$K$4</c:f>
              <c:strCache>
                <c:ptCount val="1"/>
                <c:pt idx="0">
                  <c:v>加裂二班</c:v>
                </c:pt>
              </c:strCache>
            </c:strRef>
          </c:tx>
          <c:spPr>
            <a:ln w="28575" cap="rnd">
              <a:solidFill>
                <a:schemeClr val="accent2"/>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'[加裂气分安全专业日周月检问题汇总（11月）.xlsx]Sheet4'!$L$1:$O$2</c:f>
              <c:multiLvlStrCache>
                <c:ptCount val="4"/>
                <c:lvl>
                  <c:pt idx="0">
                    <c:v>问题总数</c:v>
                  </c:pt>
                  <c:pt idx="1">
                    <c:v>问题总数</c:v>
                  </c:pt>
                  <c:pt idx="2">
                    <c:v>问题总数</c:v>
                  </c:pt>
                  <c:pt idx="3">
                    <c:v>问题总数</c:v>
                  </c:pt>
                </c:lvl>
                <c:lvl>
                  <c:pt idx="0">
                    <c:v>8月</c:v>
                  </c:pt>
                  <c:pt idx="1">
                    <c:v>9月</c:v>
                  </c:pt>
                  <c:pt idx="2">
                    <c:v>10月</c:v>
                  </c:pt>
                  <c:pt idx="3">
                    <c:v>11月</c:v>
                  </c:pt>
                </c:lvl>
              </c:multiLvlStrCache>
            </c:multiLvlStrRef>
          </c:cat>
          <c:val>
            <c:numRef>
              <c:f>'[加裂气分安全专业日周月检问题汇总（11月）.xlsx]Sheet4'!$L$4:$O$4</c:f>
              <c:numCache>
                <c:formatCode>General</c:formatCode>
                <c:ptCount val="4"/>
                <c:pt idx="0">
                  <c:v>15</c:v>
                </c:pt>
                <c:pt idx="1">
                  <c:v>8</c:v>
                </c:pt>
                <c:pt idx="2">
                  <c:v>3</c:v>
                </c:pt>
                <c:pt idx="3">
                  <c:v>9</c:v>
                </c:pt>
              </c:numCache>
            </c:numRef>
          </c:val>
          <c:smooth val="0"/>
        </c:ser>
        <c:ser>
          <c:idx val="2"/>
          <c:order val="2"/>
          <c:tx>
            <c:strRef>
              <c:f>'[加裂气分安全专业日周月检问题汇总（11月）.xlsx]Sheet4'!$K$5</c:f>
              <c:strCache>
                <c:ptCount val="1"/>
                <c:pt idx="0">
                  <c:v>加裂三班</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'[加裂气分安全专业日周月检问题汇总（11月）.xlsx]Sheet4'!$L$1:$O$2</c:f>
              <c:multiLvlStrCache>
                <c:ptCount val="4"/>
                <c:lvl>
                  <c:pt idx="0">
                    <c:v>问题总数</c:v>
                  </c:pt>
                  <c:pt idx="1">
                    <c:v>问题总数</c:v>
                  </c:pt>
                  <c:pt idx="2">
                    <c:v>问题总数</c:v>
                  </c:pt>
                  <c:pt idx="3">
                    <c:v>问题总数</c:v>
                  </c:pt>
                </c:lvl>
                <c:lvl>
                  <c:pt idx="0">
                    <c:v>8月</c:v>
                  </c:pt>
                  <c:pt idx="1">
                    <c:v>9月</c:v>
                  </c:pt>
                  <c:pt idx="2">
                    <c:v>10月</c:v>
                  </c:pt>
                  <c:pt idx="3">
                    <c:v>11月</c:v>
                  </c:pt>
                </c:lvl>
              </c:multiLvlStrCache>
            </c:multiLvlStrRef>
          </c:cat>
          <c:val>
            <c:numRef>
              <c:f>'[加裂气分安全专业日周月检问题汇总（11月）.xlsx]Sheet4'!$L$5:$O$5</c:f>
              <c:numCache>
                <c:formatCode>General</c:formatCode>
                <c:ptCount val="4"/>
                <c:pt idx="0">
                  <c:v>8</c:v>
                </c:pt>
                <c:pt idx="1">
                  <c:v>4</c:v>
                </c:pt>
                <c:pt idx="2">
                  <c:v>4</c:v>
                </c:pt>
                <c:pt idx="3">
                  <c:v>7</c:v>
                </c:pt>
              </c:numCache>
            </c:numRef>
          </c:val>
          <c:smooth val="0"/>
        </c:ser>
        <c:ser>
          <c:idx val="3"/>
          <c:order val="3"/>
          <c:tx>
            <c:strRef>
              <c:f>'[加裂气分安全专业日周月检问题汇总（11月）.xlsx]Sheet4'!$K$6</c:f>
              <c:strCache>
                <c:ptCount val="1"/>
                <c:pt idx="0">
                  <c:v>加裂四班</c:v>
                </c:pt>
              </c:strCache>
            </c:strRef>
          </c:tx>
          <c:spPr>
            <a:ln w="28575" cap="rnd">
              <a:solidFill>
                <a:schemeClr val="accent4"/>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'[加裂气分安全专业日周月检问题汇总（11月）.xlsx]Sheet4'!$L$1:$O$2</c:f>
              <c:multiLvlStrCache>
                <c:ptCount val="4"/>
                <c:lvl>
                  <c:pt idx="0">
                    <c:v>问题总数</c:v>
                  </c:pt>
                  <c:pt idx="1">
                    <c:v>问题总数</c:v>
                  </c:pt>
                  <c:pt idx="2">
                    <c:v>问题总数</c:v>
                  </c:pt>
                  <c:pt idx="3">
                    <c:v>问题总数</c:v>
                  </c:pt>
                </c:lvl>
                <c:lvl>
                  <c:pt idx="0">
                    <c:v>8月</c:v>
                  </c:pt>
                  <c:pt idx="1">
                    <c:v>9月</c:v>
                  </c:pt>
                  <c:pt idx="2">
                    <c:v>10月</c:v>
                  </c:pt>
                  <c:pt idx="3">
                    <c:v>11月</c:v>
                  </c:pt>
                </c:lvl>
              </c:multiLvlStrCache>
            </c:multiLvlStrRef>
          </c:cat>
          <c:val>
            <c:numRef>
              <c:f>'[加裂气分安全专业日周月检问题汇总（11月）.xlsx]Sheet4'!$L$6:$O$6</c:f>
              <c:numCache>
                <c:formatCode>General</c:formatCode>
                <c:ptCount val="4"/>
                <c:pt idx="0">
                  <c:v>6</c:v>
                </c:pt>
                <c:pt idx="1">
                  <c:v>13</c:v>
                </c:pt>
                <c:pt idx="2">
                  <c:v>10</c:v>
                </c:pt>
                <c:pt idx="3">
                  <c:v>3</c:v>
                </c:pt>
              </c:numCache>
            </c:numRef>
          </c:val>
          <c:smooth val="0"/>
        </c:ser>
        <c:dLbls>
          <c:showLegendKey val="0"/>
          <c:showVal val="1"/>
          <c:showCatName val="0"/>
          <c:showSerName val="0"/>
          <c:showPercent val="0"/>
          <c:showBubbleSize val="0"/>
        </c:dLbls>
        <c:marker val="0"/>
        <c:smooth val="0"/>
        <c:axId val="184619972"/>
        <c:axId val="773864656"/>
      </c:lineChart>
      <c:catAx>
        <c:axId val="1846199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3864656"/>
        <c:crosses val="autoZero"/>
        <c:auto val="1"/>
        <c:lblAlgn val="ctr"/>
        <c:lblOffset val="100"/>
        <c:noMultiLvlLbl val="0"/>
      </c:catAx>
      <c:valAx>
        <c:axId val="77386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8461997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隐患申请奖励</a:t>
            </a:r>
          </a:p>
        </c:rich>
      </c:tx>
      <c:layout/>
      <c:overlay val="0"/>
      <c:spPr>
        <a:noFill/>
        <a:ln>
          <a:noFill/>
        </a:ln>
        <a:effectLst/>
      </c:spPr>
    </c:title>
    <c:autoTitleDeleted val="0"/>
    <c:plotArea>
      <c:layout/>
      <c:barChart>
        <c:barDir val="col"/>
        <c:grouping val="clustered"/>
        <c:varyColors val="0"/>
        <c:ser>
          <c:idx val="0"/>
          <c:order val="0"/>
          <c:tx>
            <c:strRef>
              <c:f>[日周月检总结图表.xlsx]Sheet3!$A$29</c:f>
              <c:strCache>
                <c:ptCount val="1"/>
                <c:pt idx="0">
                  <c:v>加裂一班</c:v>
                </c:pt>
              </c:strCache>
            </c:strRef>
          </c:tx>
          <c:spPr>
            <a:solidFill>
              <a:schemeClr val="accent1"/>
            </a:solidFill>
            <a:ln>
              <a:noFill/>
            </a:ln>
            <a:effectLst/>
          </c:spPr>
          <c:invertIfNegative val="0"/>
          <c:dLbls>
            <c:delete val="1"/>
          </c:dLbls>
          <c:cat>
            <c:strRef>
              <c:f>[日周月检总结图表.xlsx]Sheet3!$B$28:$E$28</c:f>
              <c:strCache>
                <c:ptCount val="4"/>
                <c:pt idx="0">
                  <c:v>8月</c:v>
                </c:pt>
                <c:pt idx="1">
                  <c:v>9月</c:v>
                </c:pt>
                <c:pt idx="2">
                  <c:v>10月</c:v>
                </c:pt>
                <c:pt idx="3">
                  <c:v>11月</c:v>
                </c:pt>
              </c:strCache>
            </c:strRef>
          </c:cat>
          <c:val>
            <c:numRef>
              <c:f>[日周月检总结图表.xlsx]Sheet3!$B$29:$E$29</c:f>
              <c:numCache>
                <c:formatCode>General</c:formatCode>
                <c:ptCount val="4"/>
                <c:pt idx="0">
                  <c:v>9</c:v>
                </c:pt>
                <c:pt idx="1">
                  <c:v>8</c:v>
                </c:pt>
                <c:pt idx="2">
                  <c:v>10</c:v>
                </c:pt>
                <c:pt idx="3">
                  <c:v>3</c:v>
                </c:pt>
              </c:numCache>
            </c:numRef>
          </c:val>
        </c:ser>
        <c:ser>
          <c:idx val="1"/>
          <c:order val="1"/>
          <c:tx>
            <c:strRef>
              <c:f>[日周月检总结图表.xlsx]Sheet3!$A$30</c:f>
              <c:strCache>
                <c:ptCount val="1"/>
                <c:pt idx="0">
                  <c:v>加裂二班</c:v>
                </c:pt>
              </c:strCache>
            </c:strRef>
          </c:tx>
          <c:spPr>
            <a:solidFill>
              <a:schemeClr val="accent2"/>
            </a:solidFill>
            <a:ln>
              <a:noFill/>
            </a:ln>
            <a:effectLst/>
          </c:spPr>
          <c:invertIfNegative val="0"/>
          <c:dLbls>
            <c:delete val="1"/>
          </c:dLbls>
          <c:cat>
            <c:strRef>
              <c:f>[日周月检总结图表.xlsx]Sheet3!$B$28:$E$28</c:f>
              <c:strCache>
                <c:ptCount val="4"/>
                <c:pt idx="0">
                  <c:v>8月</c:v>
                </c:pt>
                <c:pt idx="1">
                  <c:v>9月</c:v>
                </c:pt>
                <c:pt idx="2">
                  <c:v>10月</c:v>
                </c:pt>
                <c:pt idx="3">
                  <c:v>11月</c:v>
                </c:pt>
              </c:strCache>
            </c:strRef>
          </c:cat>
          <c:val>
            <c:numRef>
              <c:f>[日周月检总结图表.xlsx]Sheet3!$B$30:$E$30</c:f>
              <c:numCache>
                <c:formatCode>General</c:formatCode>
                <c:ptCount val="4"/>
                <c:pt idx="0">
                  <c:v>7</c:v>
                </c:pt>
                <c:pt idx="1">
                  <c:v>6</c:v>
                </c:pt>
                <c:pt idx="2">
                  <c:v>3</c:v>
                </c:pt>
                <c:pt idx="3">
                  <c:v>4</c:v>
                </c:pt>
              </c:numCache>
            </c:numRef>
          </c:val>
        </c:ser>
        <c:ser>
          <c:idx val="2"/>
          <c:order val="2"/>
          <c:tx>
            <c:strRef>
              <c:f>[日周月检总结图表.xlsx]Sheet3!$A$31</c:f>
              <c:strCache>
                <c:ptCount val="1"/>
                <c:pt idx="0">
                  <c:v>加裂三班</c:v>
                </c:pt>
              </c:strCache>
            </c:strRef>
          </c:tx>
          <c:spPr>
            <a:solidFill>
              <a:schemeClr val="accent3"/>
            </a:solidFill>
            <a:ln>
              <a:noFill/>
            </a:ln>
            <a:effectLst/>
          </c:spPr>
          <c:invertIfNegative val="0"/>
          <c:dLbls>
            <c:delete val="1"/>
          </c:dLbls>
          <c:cat>
            <c:strRef>
              <c:f>[日周月检总结图表.xlsx]Sheet3!$B$28:$E$28</c:f>
              <c:strCache>
                <c:ptCount val="4"/>
                <c:pt idx="0">
                  <c:v>8月</c:v>
                </c:pt>
                <c:pt idx="1">
                  <c:v>9月</c:v>
                </c:pt>
                <c:pt idx="2">
                  <c:v>10月</c:v>
                </c:pt>
                <c:pt idx="3">
                  <c:v>11月</c:v>
                </c:pt>
              </c:strCache>
            </c:strRef>
          </c:cat>
          <c:val>
            <c:numRef>
              <c:f>[日周月检总结图表.xlsx]Sheet3!$B$31:$E$31</c:f>
              <c:numCache>
                <c:formatCode>General</c:formatCode>
                <c:ptCount val="4"/>
                <c:pt idx="0">
                  <c:v>8</c:v>
                </c:pt>
                <c:pt idx="1">
                  <c:v>2</c:v>
                </c:pt>
                <c:pt idx="2">
                  <c:v>3</c:v>
                </c:pt>
                <c:pt idx="3">
                  <c:v>4</c:v>
                </c:pt>
              </c:numCache>
            </c:numRef>
          </c:val>
        </c:ser>
        <c:ser>
          <c:idx val="3"/>
          <c:order val="3"/>
          <c:tx>
            <c:strRef>
              <c:f>[日周月检总结图表.xlsx]Sheet3!$A$32</c:f>
              <c:strCache>
                <c:ptCount val="1"/>
                <c:pt idx="0">
                  <c:v>加裂四班</c:v>
                </c:pt>
              </c:strCache>
            </c:strRef>
          </c:tx>
          <c:spPr>
            <a:solidFill>
              <a:schemeClr val="accent4"/>
            </a:solidFill>
            <a:ln>
              <a:noFill/>
            </a:ln>
            <a:effectLst/>
          </c:spPr>
          <c:invertIfNegative val="0"/>
          <c:dLbls>
            <c:delete val="1"/>
          </c:dLbls>
          <c:cat>
            <c:strRef>
              <c:f>[日周月检总结图表.xlsx]Sheet3!$B$28:$E$28</c:f>
              <c:strCache>
                <c:ptCount val="4"/>
                <c:pt idx="0">
                  <c:v>8月</c:v>
                </c:pt>
                <c:pt idx="1">
                  <c:v>9月</c:v>
                </c:pt>
                <c:pt idx="2">
                  <c:v>10月</c:v>
                </c:pt>
                <c:pt idx="3">
                  <c:v>11月</c:v>
                </c:pt>
              </c:strCache>
            </c:strRef>
          </c:cat>
          <c:val>
            <c:numRef>
              <c:f>[日周月检总结图表.xlsx]Sheet3!$B$32:$E$32</c:f>
              <c:numCache>
                <c:formatCode>General</c:formatCode>
                <c:ptCount val="4"/>
                <c:pt idx="0">
                  <c:v>5</c:v>
                </c:pt>
                <c:pt idx="1">
                  <c:v>5</c:v>
                </c:pt>
                <c:pt idx="2">
                  <c:v>1</c:v>
                </c:pt>
                <c:pt idx="3">
                  <c:v>2</c:v>
                </c:pt>
              </c:numCache>
            </c:numRef>
          </c:val>
        </c:ser>
        <c:dLbls>
          <c:showLegendKey val="0"/>
          <c:showVal val="0"/>
          <c:showCatName val="0"/>
          <c:showSerName val="0"/>
          <c:showPercent val="0"/>
          <c:showBubbleSize val="0"/>
        </c:dLbls>
        <c:gapWidth val="219"/>
        <c:overlap val="-27"/>
        <c:axId val="305691611"/>
        <c:axId val="350603395"/>
      </c:barChart>
      <c:catAx>
        <c:axId val="30569161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50603395"/>
        <c:crosses val="autoZero"/>
        <c:auto val="1"/>
        <c:lblAlgn val="ctr"/>
        <c:lblOffset val="100"/>
        <c:noMultiLvlLbl val="0"/>
      </c:catAx>
      <c:valAx>
        <c:axId val="3506033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0569161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4"/>
          <c:y val="0.0959583952451709"/>
          <c:w val="0.839979328165375"/>
          <c:h val="0.808083209509658"/>
        </c:manualLayout>
      </c:layout>
      <c:ofPieChart>
        <c:ofPieType val="bar"/>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zero"/>
    <c:showDLblsOverMax val="0"/>
  </c:chart>
  <c:spPr>
    <a:noFill/>
    <a:ln w="9525" cap="flat" cmpd="sng" algn="ctr">
      <a:noFill/>
      <a:round/>
    </a:ln>
    <a:effectLst/>
  </c:spPr>
  <c:txPr>
    <a:bodyPr/>
    <a:lstStyle/>
    <a:p>
      <a:pPr>
        <a:defRPr lang="zh-CN" sz="1400">
          <a:solidFill>
            <a:schemeClr val="bg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0"/>
              <c:layout>
                <c:manualLayout>
                  <c:x val="-0.0812235351538167"/>
                  <c:y val="0.179276499649329"/>
                </c:manualLayout>
              </c:layout>
              <c:tx>
                <c:rich>
                  <a:bodyPr rot="0" spcFirstLastPara="1" vertOverflow="ellipsis" vert="horz" wrap="square" lIns="38100" tIns="19050" rIns="38100" bIns="19050" anchor="ctr" anchorCtr="0"/>
                  <a:lstStyle/>
                  <a:p>
                    <a:fld id="{b874a991-a8b2-4369-a2d0-5cb512fb465d}"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0.120218510405659"/>
                  <c:y val="-0.04731901699934"/>
                </c:manualLayout>
              </c:layout>
              <c:tx>
                <c:rich>
                  <a:bodyPr rot="0" spcFirstLastPara="1" vertOverflow="ellipsis" vert="horz" wrap="square" lIns="38100" tIns="19050" rIns="38100" bIns="19050" anchor="ctr" anchorCtr="0"/>
                  <a:lstStyle/>
                  <a:p>
                    <a:fld id="{d2df3633-9634-4078-9dd4-1bfc427a0c51}"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0.0271164516599921"/>
                  <c:y val="-0.234382817486784"/>
                </c:manualLayout>
              </c:layout>
              <c:tx>
                <c:rich>
                  <a:bodyPr rot="0" spcFirstLastPara="1" vertOverflow="ellipsis" vert="horz" wrap="square" lIns="38100" tIns="19050" rIns="38100" bIns="19050" anchor="ctr" anchorCtr="0"/>
                  <a:lstStyle/>
                  <a:p>
                    <a:fld id="{0aaba6b3-e4b5-45d1-b1a6-6d83f34180e1}"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067546191413"/>
                  <c:y val="-0.0485094785094915"/>
                </c:manualLayout>
              </c:layout>
              <c:tx>
                <c:rich>
                  <a:bodyPr rot="0" spcFirstLastPara="1" vertOverflow="ellipsis" vert="horz" wrap="square" lIns="38100" tIns="19050" rIns="38100" bIns="19050" anchor="ctr" anchorCtr="0"/>
                  <a:lstStyle/>
                  <a:p>
                    <a:fld id="{564f8a2f-5da5-4bfd-ad7f-687e8a3d1f1d}"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0.0648661716057942"/>
                  <c:y val="0.0914854988919088"/>
                </c:manualLayout>
              </c:layout>
              <c:tx>
                <c:rich>
                  <a:bodyPr rot="0" spcFirstLastPara="1" vertOverflow="ellipsis" vert="horz" wrap="square" lIns="38100" tIns="19050" rIns="38100" bIns="19050" anchor="ctr" anchorCtr="0"/>
                  <a:lstStyle/>
                  <a:p>
                    <a:fld id="{243daab8-ebf0-408d-ab37-2ee83767ec74}"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0653503985941112"/>
                  <c:y val="0.144356777692226"/>
                </c:manualLayout>
              </c:layout>
              <c:tx>
                <c:rich>
                  <a:bodyPr rot="0" spcFirstLastPara="1" vertOverflow="ellipsis" vert="horz" wrap="square" lIns="38100" tIns="19050" rIns="38100" bIns="19050" anchor="ctr" anchorCtr="0"/>
                  <a:lstStyle/>
                  <a:p>
                    <a:fld id="{8aa64b99-4723-4ed3-aa76-a5ab42949696}"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tx>
                <c:rich>
                  <a:bodyPr rot="0" spcFirstLastPara="1" vertOverflow="ellipsis" vert="horz" wrap="square" lIns="38100" tIns="19050" rIns="38100" bIns="19050" anchor="ctr" anchorCtr="0"/>
                  <a:lstStyle/>
                  <a:p>
                    <a:fld id="{0cb4cf5f-fad4-4276-944a-a56bbb39a907}"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7"/>
              <c:layout/>
              <c:tx>
                <c:rich>
                  <a:bodyPr rot="0" spcFirstLastPara="1" vertOverflow="ellipsis" vert="horz" wrap="square" lIns="38100" tIns="19050" rIns="38100" bIns="19050" anchor="ctr" anchorCtr="0"/>
                  <a:lstStyle/>
                  <a:p>
                    <a:fld id="{9978d603-9dec-449d-a6d2-e0db0ad281cc}"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8"/>
              <c:layout/>
              <c:tx>
                <c:rich>
                  <a:bodyPr rot="0" spcFirstLastPara="1" vertOverflow="ellipsis" vert="horz" wrap="square" lIns="38100" tIns="19050" rIns="38100" bIns="19050" anchor="ctr" anchorCtr="0"/>
                  <a:lstStyle/>
                  <a:p>
                    <a:fld id="{54779b89-7633-4a56-b22f-de3d29ad5184}"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9"/>
              <c:layout/>
              <c:tx>
                <c:rich>
                  <a:bodyPr rot="0" spcFirstLastPara="1" vertOverflow="ellipsis" vert="horz" wrap="square" lIns="38100" tIns="19050" rIns="38100" bIns="19050" anchor="ctr" anchorCtr="0"/>
                  <a:lstStyle/>
                  <a:p>
                    <a:fld id="{1d26cec9-e2c4-4612-b3f4-27ec7b08ae0b}"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0"/>
              <c:layout/>
              <c:tx>
                <c:rich>
                  <a:bodyPr rot="0" spcFirstLastPara="1" vertOverflow="ellipsis" vert="horz" wrap="square" lIns="38100" tIns="19050" rIns="38100" bIns="19050" anchor="ctr" anchorCtr="0"/>
                  <a:lstStyle/>
                  <a:p>
                    <a:fld id="{6aa286a4-9e86-4e2e-9d2d-8fbb58ecdd9d}"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1"/>
              <c:layout/>
              <c:tx>
                <c:rich>
                  <a:bodyPr rot="0" spcFirstLastPara="1" vertOverflow="ellipsis" vert="horz" wrap="square" lIns="38100" tIns="19050" rIns="38100" bIns="19050" anchor="ctr" anchorCtr="0"/>
                  <a:lstStyle/>
                  <a:p>
                    <a:fld id="{7061dbd3-4654-49c5-9241-2c049dc405dd}" type="CATEGORYNAME">
                      <a:t>[CATEGORY NAME]</a:t>
                    </a:fld>
                  </a:p>
                </c:rich>
              </c:tx>
              <c:dLblPos val="bestFi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zh-CN" sz="900" b="0" i="0" u="none" strike="noStrike" kern="1200" baseline="0">
                    <a:solidFill>
                      <a:schemeClr val="bg2"/>
                    </a:solidFill>
                    <a:latin typeface="+mn-lt"/>
                    <a:ea typeface="+mn-ea"/>
                    <a:cs typeface="+mn-cs"/>
                  </a:defRPr>
                </a:pPr>
              </a:p>
            </c:txPr>
            <c:dLblPos val="bestFit"/>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(综合统计表!$B$34,综合统计表!$D$34,综合统计表!$F$34,综合统计表!$H$34,综合统计表!$J$34,综合统计表!$L$34,综合统计表!$N$34,综合统计表!$P$34,综合统计表!$R$34,综合统计表!$T$34,综合统计表!$V$34,综合统计表!$X$34)</c:f>
              <c:numCache>
                <c:formatCode>General</c:formatCode>
                <c:ptCount val="12"/>
                <c:pt idx="0">
                  <c:v>12</c:v>
                </c:pt>
                <c:pt idx="1">
                  <c:v>8</c:v>
                </c:pt>
                <c:pt idx="2">
                  <c:v>11</c:v>
                </c:pt>
                <c:pt idx="3">
                  <c:v>13</c:v>
                </c:pt>
                <c:pt idx="4">
                  <c:v>3</c:v>
                </c:pt>
                <c:pt idx="5">
                  <c:v>3</c:v>
                </c:pt>
                <c:pt idx="6">
                  <c:v>0</c:v>
                </c:pt>
                <c:pt idx="7">
                  <c:v>2</c:v>
                </c:pt>
                <c:pt idx="8">
                  <c:v>1</c:v>
                </c:pt>
                <c:pt idx="9">
                  <c:v>1</c:v>
                </c:pt>
                <c:pt idx="10">
                  <c:v>0</c:v>
                </c:pt>
                <c:pt idx="11">
                  <c:v>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综合统计表!$Z$1</c:f>
              <c:strCache>
                <c:ptCount val="1"/>
                <c:pt idx="0">
                  <c:v>一班</c:v>
                </c:pt>
              </c:strCache>
            </c:strRef>
          </c:tx>
          <c:spPr>
            <a:solidFill>
              <a:schemeClr val="accent1"/>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综合统计表!$Z$34</c:f>
              <c:numCache>
                <c:formatCode>General</c:formatCode>
                <c:ptCount val="1"/>
                <c:pt idx="0">
                  <c:v>9</c:v>
                </c:pt>
              </c:numCache>
            </c:numRef>
          </c:val>
        </c:ser>
        <c:ser>
          <c:idx val="1"/>
          <c:order val="1"/>
          <c:tx>
            <c:strRef>
              <c:f>综合统计表!$Y$2</c:f>
              <c:strCache>
                <c:ptCount val="1"/>
                <c:pt idx="0">
                  <c:v>核</c:v>
                </c:pt>
              </c:strCache>
            </c:strRef>
          </c:tx>
          <c:spPr>
            <a:solidFill>
              <a:schemeClr val="accent2"/>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综合统计表!$AA$35</c:f>
              <c:numCache>
                <c:formatCode>General</c:formatCode>
                <c:ptCount val="1"/>
                <c:pt idx="0">
                  <c:v>6</c:v>
                </c:pt>
              </c:numCache>
            </c:numRef>
          </c:val>
        </c:ser>
        <c:ser>
          <c:idx val="2"/>
          <c:order val="2"/>
          <c:tx>
            <c:strRef>
              <c:f>综合统计表!$AB$1</c:f>
              <c:strCache>
                <c:ptCount val="1"/>
                <c:pt idx="0">
                  <c:v>二班</c:v>
                </c:pt>
              </c:strCache>
            </c:strRef>
          </c:tx>
          <c:spPr>
            <a:solidFill>
              <a:schemeClr val="accent3"/>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综合统计表!$AB$34</c:f>
              <c:numCache>
                <c:formatCode>General</c:formatCode>
                <c:ptCount val="1"/>
                <c:pt idx="0">
                  <c:v>15</c:v>
                </c:pt>
              </c:numCache>
            </c:numRef>
          </c:val>
        </c:ser>
        <c:ser>
          <c:idx val="3"/>
          <c:order val="3"/>
          <c:tx>
            <c:strRef>
              <c:f>综合统计表!$AC$2</c:f>
              <c:strCache>
                <c:ptCount val="1"/>
                <c:pt idx="0">
                  <c:v>核</c:v>
                </c:pt>
              </c:strCache>
            </c:strRef>
          </c:tx>
          <c:spPr>
            <a:solidFill>
              <a:schemeClr val="accent4"/>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综合统计表!$AC$35</c:f>
              <c:numCache>
                <c:formatCode>General</c:formatCode>
                <c:ptCount val="1"/>
                <c:pt idx="0">
                  <c:v>10</c:v>
                </c:pt>
              </c:numCache>
            </c:numRef>
          </c:val>
        </c:ser>
        <c:ser>
          <c:idx val="4"/>
          <c:order val="4"/>
          <c:tx>
            <c:strRef>
              <c:f>综合统计表!$AD$1</c:f>
              <c:strCache>
                <c:ptCount val="1"/>
                <c:pt idx="0">
                  <c:v>三班</c:v>
                </c:pt>
              </c:strCache>
            </c:strRef>
          </c:tx>
          <c:spPr>
            <a:solidFill>
              <a:schemeClr val="accent5"/>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综合统计表!$AD$34</c:f>
              <c:numCache>
                <c:formatCode>General</c:formatCode>
                <c:ptCount val="1"/>
                <c:pt idx="0">
                  <c:v>19</c:v>
                </c:pt>
              </c:numCache>
            </c:numRef>
          </c:val>
        </c:ser>
        <c:ser>
          <c:idx val="5"/>
          <c:order val="5"/>
          <c:tx>
            <c:strRef>
              <c:f>综合统计表!$AE$2</c:f>
              <c:strCache>
                <c:ptCount val="1"/>
                <c:pt idx="0">
                  <c:v>核</c:v>
                </c:pt>
              </c:strCache>
            </c:strRef>
          </c:tx>
          <c:spPr>
            <a:solidFill>
              <a:schemeClr val="accent6"/>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综合统计表!$AE$35</c:f>
              <c:numCache>
                <c:formatCode>General</c:formatCode>
                <c:ptCount val="1"/>
                <c:pt idx="0">
                  <c:v>17</c:v>
                </c:pt>
              </c:numCache>
            </c:numRef>
          </c:val>
        </c:ser>
        <c:ser>
          <c:idx val="6"/>
          <c:order val="6"/>
          <c:tx>
            <c:strRef>
              <c:f>综合统计表!$AF$1</c:f>
              <c:strCache>
                <c:ptCount val="1"/>
                <c:pt idx="0">
                  <c:v>四班</c:v>
                </c:pt>
              </c:strCache>
            </c:strRef>
          </c:tx>
          <c:spPr>
            <a:solidFill>
              <a:schemeClr val="accent1">
                <a:lumMod val="60000"/>
              </a:schemeClr>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综合统计表!$AF$34</c:f>
              <c:numCache>
                <c:formatCode>General</c:formatCode>
                <c:ptCount val="1"/>
                <c:pt idx="0">
                  <c:v>11</c:v>
                </c:pt>
              </c:numCache>
            </c:numRef>
          </c:val>
        </c:ser>
        <c:ser>
          <c:idx val="7"/>
          <c:order val="7"/>
          <c:tx>
            <c:strRef>
              <c:f>综合统计表!$AG$2</c:f>
              <c:strCache>
                <c:ptCount val="1"/>
                <c:pt idx="0">
                  <c:v>核</c:v>
                </c:pt>
              </c:strCache>
            </c:strRef>
          </c:tx>
          <c:spPr>
            <a:solidFill>
              <a:schemeClr val="accent2">
                <a:lumMod val="60000"/>
              </a:schemeClr>
            </a:solidFill>
            <a:ln>
              <a:noFill/>
            </a:ln>
            <a:effectLst/>
          </c:spPr>
          <c:invertIfNegative val="0"/>
          <c:dLbls>
            <c:spPr>
              <a:solidFill>
                <a:schemeClr val="bg1"/>
              </a:solid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综合统计表!$X$2:$AG$2</c:f>
              <c:strCache>
                <c:ptCount val="10"/>
                <c:pt idx="0">
                  <c:v>总</c:v>
                </c:pt>
                <c:pt idx="1">
                  <c:v>核</c:v>
                </c:pt>
                <c:pt idx="2">
                  <c:v>总</c:v>
                </c:pt>
                <c:pt idx="3">
                  <c:v>核</c:v>
                </c:pt>
                <c:pt idx="4">
                  <c:v>总</c:v>
                </c:pt>
                <c:pt idx="5">
                  <c:v>核</c:v>
                </c:pt>
                <c:pt idx="6">
                  <c:v>总</c:v>
                </c:pt>
                <c:pt idx="7">
                  <c:v>核</c:v>
                </c:pt>
                <c:pt idx="8">
                  <c:v>总</c:v>
                </c:pt>
                <c:pt idx="9">
                  <c:v>核</c:v>
                </c:pt>
              </c:strCache>
            </c:strRef>
          </c:cat>
          <c:val>
            <c:numRef>
              <c:f>综合统计表!$AG$35</c:f>
              <c:numCache>
                <c:formatCode>General</c:formatCode>
                <c:ptCount val="1"/>
                <c:pt idx="0">
                  <c:v>8</c:v>
                </c:pt>
              </c:numCache>
            </c:numRef>
          </c:val>
        </c:ser>
        <c:dLbls>
          <c:showLegendKey val="0"/>
          <c:showVal val="1"/>
          <c:showCatName val="0"/>
          <c:showSerName val="0"/>
          <c:showPercent val="0"/>
          <c:showBubbleSize val="0"/>
        </c:dLbls>
        <c:gapWidth val="219"/>
        <c:overlap val="-27"/>
        <c:axId val="62734720"/>
        <c:axId val="62736256"/>
      </c:barChart>
      <c:catAx>
        <c:axId val="6273472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736256"/>
        <c:crosses val="autoZero"/>
        <c:auto val="1"/>
        <c:lblAlgn val="ctr"/>
        <c:lblOffset val="100"/>
        <c:noMultiLvlLbl val="0"/>
      </c:catAx>
      <c:valAx>
        <c:axId val="6273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734720"/>
        <c:crosses val="autoZero"/>
        <c:crossBetween val="between"/>
      </c:valAx>
      <c:spPr>
        <a:noFill/>
        <a:ln>
          <a:noFill/>
        </a:ln>
        <a:effectLst/>
      </c:spPr>
    </c:plotArea>
    <c:legend>
      <c:legendPos val="b"/>
      <c:layout/>
      <c:overlay val="0"/>
      <c:spPr>
        <a:solidFill>
          <a:schemeClr val="bg1"/>
        </a:solid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tx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sz="1200"/>
              <a:t>8</a:t>
            </a:r>
            <a:r>
              <a:rPr sz="1200"/>
              <a:t>月—1</a:t>
            </a:r>
            <a:r>
              <a:rPr lang="en-US" altLang="zh-CN" sz="1200"/>
              <a:t>1</a:t>
            </a:r>
            <a:r>
              <a:rPr sz="1200"/>
              <a:t>月检查问题对比</a:t>
            </a:r>
            <a:endParaRPr sz="1200"/>
          </a:p>
        </c:rich>
      </c:tx>
      <c:layout/>
      <c:overlay val="0"/>
      <c:spPr>
        <a:noFill/>
        <a:ln>
          <a:noFill/>
        </a:ln>
        <a:effectLst/>
      </c:spPr>
    </c:title>
    <c:autoTitleDeleted val="0"/>
    <c:plotArea>
      <c:layout/>
      <c:barChart>
        <c:barDir val="col"/>
        <c:grouping val="clustered"/>
        <c:varyColors val="0"/>
        <c:ser>
          <c:idx val="0"/>
          <c:order val="0"/>
          <c:tx>
            <c:strRef>
              <c:f>"8月份"</c:f>
              <c:strCache>
                <c:ptCount val="1"/>
                <c:pt idx="0">
                  <c:v>8月份</c:v>
                </c:pt>
              </c:strCache>
            </c:strRef>
          </c:tx>
          <c:spPr>
            <a:solidFill>
              <a:schemeClr val="accent1"/>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'[炼油二部加氢11月HSE日周月检查表(11.28).xlsx]综合统计表'!$AP$32:$AT$32</c:f>
              <c:numCache>
                <c:formatCode>General</c:formatCode>
                <c:ptCount val="5"/>
                <c:pt idx="0">
                  <c:v>17</c:v>
                </c:pt>
                <c:pt idx="1">
                  <c:v>7</c:v>
                </c:pt>
                <c:pt idx="2">
                  <c:v>15</c:v>
                </c:pt>
                <c:pt idx="3">
                  <c:v>7</c:v>
                </c:pt>
                <c:pt idx="4">
                  <c:v>17</c:v>
                </c:pt>
              </c:numCache>
            </c:numRef>
          </c:val>
        </c:ser>
        <c:ser>
          <c:idx val="1"/>
          <c:order val="1"/>
          <c:tx>
            <c:strRef>
              <c:f>"9月份"</c:f>
              <c:strCache>
                <c:ptCount val="1"/>
                <c:pt idx="0">
                  <c:v>9月份</c:v>
                </c:pt>
              </c:strCache>
            </c:strRef>
          </c:tx>
          <c:spPr>
            <a:solidFill>
              <a:schemeClr val="accent2"/>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'[炼油二部加氢11月HSE日周月检查表(11.28).xlsx]综合统计表'!$AP$33:$AT$33</c:f>
              <c:numCache>
                <c:formatCode>General</c:formatCode>
                <c:ptCount val="5"/>
                <c:pt idx="0">
                  <c:v>3</c:v>
                </c:pt>
                <c:pt idx="1">
                  <c:v>4</c:v>
                </c:pt>
                <c:pt idx="2">
                  <c:v>18</c:v>
                </c:pt>
                <c:pt idx="3">
                  <c:v>8</c:v>
                </c:pt>
                <c:pt idx="4">
                  <c:v>24</c:v>
                </c:pt>
              </c:numCache>
            </c:numRef>
          </c:val>
        </c:ser>
        <c:ser>
          <c:idx val="2"/>
          <c:order val="2"/>
          <c:tx>
            <c:strRef>
              <c:f>"10月份"</c:f>
              <c:strCache>
                <c:ptCount val="1"/>
                <c:pt idx="0">
                  <c:v>10月份</c:v>
                </c:pt>
              </c:strCache>
            </c:strRef>
          </c:tx>
          <c:spPr>
            <a:solidFill>
              <a:schemeClr val="accent3"/>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'[炼油二部加氢11月HSE日周月检查表(11.28).xlsx]综合统计表'!$AP$34:$AT$34</c:f>
              <c:numCache>
                <c:formatCode>General</c:formatCode>
                <c:ptCount val="5"/>
                <c:pt idx="0">
                  <c:v>18</c:v>
                </c:pt>
                <c:pt idx="1">
                  <c:v>4</c:v>
                </c:pt>
                <c:pt idx="2">
                  <c:v>4</c:v>
                </c:pt>
                <c:pt idx="3">
                  <c:v>7</c:v>
                </c:pt>
                <c:pt idx="4">
                  <c:v>23</c:v>
                </c:pt>
              </c:numCache>
            </c:numRef>
          </c:val>
        </c:ser>
        <c:ser>
          <c:idx val="3"/>
          <c:order val="3"/>
          <c:tx>
            <c:strRef>
              <c:f>"11月份"</c:f>
              <c:strCache>
                <c:ptCount val="1"/>
                <c:pt idx="0">
                  <c:v>11月份</c:v>
                </c:pt>
              </c:strCache>
            </c:strRef>
          </c:tx>
          <c:spPr>
            <a:solidFill>
              <a:schemeClr val="accent4"/>
            </a:solidFill>
            <a:ln>
              <a:noFill/>
            </a:ln>
            <a:effectLst/>
          </c:spPr>
          <c:invertIfNegative val="0"/>
          <c:dLbls>
            <c:delete val="1"/>
          </c:dLbls>
          <c:cat>
            <c:strRef>
              <c:f>'[炼油二部加氢11月HSE日周月检查表(11.28).xlsx]综合统计表'!$AP$31:$AT$31</c:f>
              <c:strCache>
                <c:ptCount val="5"/>
                <c:pt idx="0">
                  <c:v>规格化</c:v>
                </c:pt>
                <c:pt idx="1">
                  <c:v>消防类</c:v>
                </c:pt>
                <c:pt idx="2">
                  <c:v>环保类</c:v>
                </c:pt>
                <c:pt idx="3">
                  <c:v>风险作业</c:v>
                </c:pt>
                <c:pt idx="4">
                  <c:v>其他</c:v>
                </c:pt>
              </c:strCache>
            </c:strRef>
          </c:cat>
          <c:val>
            <c:numRef>
              <c:f>'[炼油二部加氢11月HSE日周月检查表(11.28).xlsx]综合统计表'!$AP$35:$AT$35</c:f>
              <c:numCache>
                <c:formatCode>General</c:formatCode>
                <c:ptCount val="5"/>
                <c:pt idx="0">
                  <c:v>12</c:v>
                </c:pt>
                <c:pt idx="1">
                  <c:v>8</c:v>
                </c:pt>
                <c:pt idx="2">
                  <c:v>6</c:v>
                </c:pt>
                <c:pt idx="3">
                  <c:v>13</c:v>
                </c:pt>
                <c:pt idx="4">
                  <c:v>15</c:v>
                </c:pt>
              </c:numCache>
            </c:numRef>
          </c:val>
        </c:ser>
        <c:dLbls>
          <c:showLegendKey val="0"/>
          <c:showVal val="0"/>
          <c:showCatName val="0"/>
          <c:showSerName val="0"/>
          <c:showPercent val="0"/>
          <c:showBubbleSize val="0"/>
        </c:dLbls>
        <c:gapWidth val="219"/>
        <c:overlap val="-27"/>
        <c:axId val="635539345"/>
        <c:axId val="293620224"/>
      </c:barChart>
      <c:catAx>
        <c:axId val="63553934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93620224"/>
        <c:crosses val="autoZero"/>
        <c:auto val="1"/>
        <c:lblAlgn val="ctr"/>
        <c:lblOffset val="100"/>
        <c:noMultiLvlLbl val="0"/>
      </c:catAx>
      <c:valAx>
        <c:axId val="29362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35539345"/>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'[炼油二部加氢11月HSE日周月检查表(11.28).xlsx]综合统计表'!$X$41:$Z$41</c:f>
              <c:strCache>
                <c:ptCount val="1"/>
                <c:pt idx="0">
                  <c:v>加氢一班</c:v>
                </c:pt>
              </c:strCache>
            </c:strRef>
          </c:tx>
          <c:spPr>
            <a:ln w="28575" cap="rnd">
              <a:solidFill>
                <a:schemeClr val="accent1"/>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'[炼油二部加氢11月HSE日周月检查表(11.28).xlsx]综合统计表'!$AA$41:$AD$41</c:f>
              <c:numCache>
                <c:formatCode>General</c:formatCode>
                <c:ptCount val="4"/>
                <c:pt idx="0">
                  <c:v>10</c:v>
                </c:pt>
                <c:pt idx="1">
                  <c:v>12</c:v>
                </c:pt>
                <c:pt idx="2">
                  <c:v>16</c:v>
                </c:pt>
                <c:pt idx="3">
                  <c:v>9</c:v>
                </c:pt>
              </c:numCache>
            </c:numRef>
          </c:val>
          <c:smooth val="0"/>
        </c:ser>
        <c:ser>
          <c:idx val="1"/>
          <c:order val="1"/>
          <c:tx>
            <c:strRef>
              <c:f>'[炼油二部加氢11月HSE日周月检查表(11.28).xlsx]综合统计表'!$X$42:$Z$42</c:f>
              <c:strCache>
                <c:ptCount val="1"/>
                <c:pt idx="0">
                  <c:v>加氢二班</c:v>
                </c:pt>
              </c:strCache>
            </c:strRef>
          </c:tx>
          <c:spPr>
            <a:ln w="28575" cap="rnd">
              <a:solidFill>
                <a:schemeClr val="accent2"/>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'[炼油二部加氢11月HSE日周月检查表(11.28).xlsx]综合统计表'!$AA$42:$AD$42</c:f>
              <c:numCache>
                <c:formatCode>General</c:formatCode>
                <c:ptCount val="4"/>
                <c:pt idx="0">
                  <c:v>15</c:v>
                </c:pt>
                <c:pt idx="1">
                  <c:v>11</c:v>
                </c:pt>
                <c:pt idx="2">
                  <c:v>16</c:v>
                </c:pt>
                <c:pt idx="3">
                  <c:v>15</c:v>
                </c:pt>
              </c:numCache>
            </c:numRef>
          </c:val>
          <c:smooth val="0"/>
        </c:ser>
        <c:ser>
          <c:idx val="2"/>
          <c:order val="2"/>
          <c:tx>
            <c:strRef>
              <c:f>'[炼油二部加氢11月HSE日周月检查表(11.28).xlsx]综合统计表'!$X$43:$Z$43</c:f>
              <c:strCache>
                <c:ptCount val="1"/>
                <c:pt idx="0">
                  <c:v>加氢三班</c:v>
                </c:pt>
              </c:strCache>
            </c:strRef>
          </c:tx>
          <c:spPr>
            <a:ln w="28575" cap="rnd">
              <a:solidFill>
                <a:schemeClr val="accent3"/>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'[炼油二部加氢11月HSE日周月检查表(11.28).xlsx]综合统计表'!$AA$43:$AD$43</c:f>
              <c:numCache>
                <c:formatCode>General</c:formatCode>
                <c:ptCount val="4"/>
                <c:pt idx="0">
                  <c:v>8</c:v>
                </c:pt>
                <c:pt idx="1">
                  <c:v>15</c:v>
                </c:pt>
                <c:pt idx="2">
                  <c:v>20</c:v>
                </c:pt>
                <c:pt idx="3">
                  <c:v>19</c:v>
                </c:pt>
              </c:numCache>
            </c:numRef>
          </c:val>
          <c:smooth val="0"/>
        </c:ser>
        <c:ser>
          <c:idx val="3"/>
          <c:order val="3"/>
          <c:tx>
            <c:strRef>
              <c:f>'[炼油二部加氢11月HSE日周月检查表(11.28).xlsx]综合统计表'!$X$44:$Z$44</c:f>
              <c:strCache>
                <c:ptCount val="1"/>
                <c:pt idx="0">
                  <c:v>加氢四班</c:v>
                </c:pt>
              </c:strCache>
            </c:strRef>
          </c:tx>
          <c:spPr>
            <a:ln w="28575" cap="rnd">
              <a:solidFill>
                <a:schemeClr val="accent4"/>
              </a:solidFill>
              <a:round/>
            </a:ln>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'[炼油二部加氢11月HSE日周月检查表(11.28).xlsx]综合统计表'!$AA$40:$AD$40</c:f>
              <c:strCache>
                <c:ptCount val="4"/>
                <c:pt idx="0">
                  <c:v>问题总数8月</c:v>
                </c:pt>
                <c:pt idx="1">
                  <c:v>问题总数9月</c:v>
                </c:pt>
                <c:pt idx="2">
                  <c:v>问题总数10月</c:v>
                </c:pt>
                <c:pt idx="3">
                  <c:v>问题总数11月</c:v>
                </c:pt>
              </c:strCache>
            </c:strRef>
          </c:cat>
          <c:val>
            <c:numRef>
              <c:f>'[炼油二部加氢11月HSE日周月检查表(11.28).xlsx]综合统计表'!$AA$44:$AD$44</c:f>
              <c:numCache>
                <c:formatCode>General</c:formatCode>
                <c:ptCount val="4"/>
                <c:pt idx="0">
                  <c:v>10</c:v>
                </c:pt>
                <c:pt idx="1">
                  <c:v>13</c:v>
                </c:pt>
                <c:pt idx="2">
                  <c:v>11</c:v>
                </c:pt>
                <c:pt idx="3">
                  <c:v>11</c:v>
                </c:pt>
              </c:numCache>
            </c:numRef>
          </c:val>
          <c:smooth val="0"/>
        </c:ser>
        <c:dLbls>
          <c:showLegendKey val="0"/>
          <c:showVal val="1"/>
          <c:showCatName val="0"/>
          <c:showSerName val="0"/>
          <c:showPercent val="0"/>
          <c:showBubbleSize val="0"/>
        </c:dLbls>
        <c:marker val="0"/>
        <c:smooth val="0"/>
        <c:axId val="967285871"/>
        <c:axId val="214170709"/>
      </c:lineChart>
      <c:catAx>
        <c:axId val="96728587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14170709"/>
        <c:crosses val="autoZero"/>
        <c:auto val="1"/>
        <c:lblAlgn val="ctr"/>
        <c:lblOffset val="100"/>
        <c:noMultiLvlLbl val="0"/>
      </c:catAx>
      <c:valAx>
        <c:axId val="214170709"/>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6728587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6614987080103"/>
          <c:y val="0.0959583952451709"/>
          <c:w val="0.839979328165375"/>
          <c:h val="0.808083209509658"/>
        </c:manualLayout>
      </c:layout>
      <c:ofPieChart>
        <c:ofPieType val="pie"/>
        <c:varyColors val="1"/>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52970297029703"/>
          <c:y val="0.0994904458598726"/>
          <c:w val="0.839982527664531"/>
          <c:h val="0.857070063694268"/>
        </c:manualLayout>
      </c:layout>
      <c:ofPieChart>
        <c:ofPieType val="bar"/>
        <c:varyColors val="1"/>
        <c:ser>
          <c:idx val="0"/>
          <c:order val="0"/>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no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extLst>
            </c:dLbl>
            <c:dLbl>
              <c:idx val="1"/>
              <c:layout>
                <c:manualLayout>
                  <c:x val="0.0313451433338527"/>
                  <c:y val="-0.115840492672624"/>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2"/>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extLst>
            </c:dLbl>
            <c:dLbl>
              <c:idx val="3"/>
              <c:layout>
                <c:manualLayout>
                  <c:x val="0.0202316088570508"/>
                  <c:y val="0.0761810169872581"/>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0.001061871751799"/>
                  <c:y val="-0.0741646155194258"/>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manualLayout>
                      <c:w val="0.185106382978723"/>
                      <c:h val="0.0481054977711739"/>
                    </c:manualLayout>
                  </c15:layout>
                </c:ext>
              </c:extLst>
            </c:dLbl>
            <c:dLbl>
              <c:idx val="5"/>
              <c:layout>
                <c:manualLayout>
                  <c:x val="-0.0162407188552637"/>
                  <c:y val="-0.0860535787411806"/>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0.0247205909473061"/>
                  <c:y val="-0.0586542622078943"/>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7"/>
              <c:layout>
                <c:manualLayout>
                  <c:x val="-0.0126256354732357"/>
                  <c:y val="-0.050609682360454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8"/>
              <c:layout>
                <c:manualLayout>
                  <c:x val="-0.131782945736434"/>
                  <c:y val="0.0170428285000932"/>
                </c:manualLayout>
              </c:layout>
              <c:numFmt formatCode="General" sourceLinked="1"/>
              <c:spPr>
                <a:noFill/>
                <a:ln w="25400" cap="flat" cmpd="sng" algn="ctr">
                  <a:noFill/>
                  <a:prstDash val="solid"/>
                </a:ln>
                <a:effectLst/>
                <a:sp3d>
                  <a:extrusionClr>
                    <a:srgbClr val="FFFFFF"/>
                  </a:extrusionClr>
                  <a:contourClr>
                    <a:srgbClr val="FFFFFF"/>
                  </a:contourClr>
                </a:sp3d>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9"/>
              <c:layout>
                <c:manualLayout>
                  <c:x val="-0.137984496124031"/>
                  <c:y val="0.00626637619139202"/>
                </c:manualLayout>
              </c:layout>
              <c:numFmt formatCode="General" sourceLinked="1"/>
              <c:spPr>
                <a:noFill/>
                <a:ln w="25400" cap="flat" cmpd="sng" algn="ctr">
                  <a:noFill/>
                  <a:prstDash val="solid"/>
                </a:ln>
                <a:effectLst/>
                <a:sp3d>
                  <a:extrusionClr>
                    <a:srgbClr val="FFFFFF"/>
                  </a:extrusionClr>
                  <a:contourClr>
                    <a:srgbClr val="FFFFFF"/>
                  </a:contourClr>
                </a:sp3d>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0"/>
              <c:layout>
                <c:manualLayout>
                  <c:x val="-0.128682170542636"/>
                  <c:y val="0.000759920385493716"/>
                </c:manualLayout>
              </c:layout>
              <c:numFmt formatCode="General" sourceLinked="1"/>
              <c:spPr>
                <a:noFill/>
                <a:ln w="25400" cap="flat" cmpd="sng" algn="ctr">
                  <a:noFill/>
                  <a:prstDash val="solid"/>
                </a:ln>
                <a:effectLst/>
                <a:sp3d>
                  <a:extrusionClr>
                    <a:srgbClr val="FFFFFF"/>
                  </a:extrusionClr>
                  <a:contourClr>
                    <a:srgbClr val="FFFFFF"/>
                  </a:contourClr>
                </a:sp3d>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1"/>
              <c:layout>
                <c:manualLayout>
                  <c:x val="-0.12642458199275"/>
                  <c:y val="-0.000678372226996542"/>
                </c:manualLayout>
              </c:layout>
              <c:numFmt formatCode="General" sourceLinked="1"/>
              <c:spPr>
                <a:noFill/>
                <a:ln w="25400" cap="flat" cmpd="sng" algn="ctr">
                  <a:noFill/>
                  <a:prstDash val="solid"/>
                </a:ln>
                <a:effectLst/>
                <a:sp3d>
                  <a:extrusionClr>
                    <a:srgbClr val="FFFFFF"/>
                  </a:extrusionClr>
                  <a:contourClr>
                    <a:srgbClr val="FFFFFF"/>
                  </a:contourClr>
                </a:sp3d>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dLbl>
              <c:idx val="12"/>
              <c:layout>
                <c:manualLayout>
                  <c:x val="-0.102325581395349"/>
                  <c:y val="0.00278603268945022"/>
                </c:manualLayout>
              </c:layout>
              <c:numFmt formatCode="General" sourceLinked="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ysClr val="windowText" lastClr="000000"/>
                    </a:solidFill>
                    <a:latin typeface="+mn-lt"/>
                    <a:ea typeface="+mn-ea"/>
                    <a:cs typeface="+mn-cs"/>
                  </a:defRPr>
                </a:pPr>
              </a:p>
            </c:txPr>
            <c:dLblPos val="bestFit"/>
            <c:showLegendKey val="0"/>
            <c:showVal val="1"/>
            <c:showCatName val="1"/>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[日周月检总结图表.xlsx]Sheet2!$A$1:$A$13</c:f>
              <c:strCache>
                <c:ptCount val="13"/>
                <c:pt idx="0">
                  <c:v>环保类问题</c:v>
                </c:pt>
                <c:pt idx="1">
                  <c:v>本质安全问题</c:v>
                </c:pt>
                <c:pt idx="2">
                  <c:v>高风险作业类</c:v>
                </c:pt>
                <c:pt idx="3">
                  <c:v>消防类问题</c:v>
                </c:pt>
                <c:pt idx="4">
                  <c:v>隐患登记类</c:v>
                </c:pt>
                <c:pt idx="5">
                  <c:v>规格化问题</c:v>
                </c:pt>
                <c:pt idx="6">
                  <c:v>安技装备类</c:v>
                </c:pt>
                <c:pt idx="7">
                  <c:v>隐患类问题</c:v>
                </c:pt>
                <c:pt idx="9">
                  <c:v>FGS/监控类</c:v>
                </c:pt>
              </c:strCache>
            </c:strRef>
          </c:cat>
          <c:val>
            <c:numRef>
              <c:f>[日周月检总结图表.xlsx]Sheet2!$B$1:$B$13</c:f>
              <c:numCache>
                <c:formatCode>General</c:formatCode>
                <c:ptCount val="13"/>
                <c:pt idx="0">
                  <c:v>8</c:v>
                </c:pt>
                <c:pt idx="1">
                  <c:v>0</c:v>
                </c:pt>
                <c:pt idx="2">
                  <c:v>10</c:v>
                </c:pt>
                <c:pt idx="3">
                  <c:v>8</c:v>
                </c:pt>
                <c:pt idx="4">
                  <c:v>1</c:v>
                </c:pt>
                <c:pt idx="5">
                  <c:v>10</c:v>
                </c:pt>
                <c:pt idx="6">
                  <c:v>2</c:v>
                </c:pt>
                <c:pt idx="7">
                  <c:v>1</c:v>
                </c:pt>
                <c:pt idx="9">
                  <c:v>0</c:v>
                </c:pt>
              </c:numCache>
            </c:numRef>
          </c:val>
        </c:ser>
        <c:dLbls>
          <c:showLegendKey val="0"/>
          <c:showVal val="1"/>
          <c:showCatName val="1"/>
          <c:showSerName val="0"/>
          <c:showPercent val="1"/>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8</a:t>
            </a:r>
            <a:r>
              <a:rPr altLang="en-US"/>
              <a:t>月</a:t>
            </a:r>
            <a:r>
              <a:rPr lang="en-US" altLang="zh-CN"/>
              <a:t>—11</a:t>
            </a:r>
            <a:r>
              <a:rPr altLang="en-US"/>
              <a:t>月检查问题对比</a:t>
            </a:r>
            <a:endParaRPr lang="en-US" altLang="zh-CN"/>
          </a:p>
        </c:rich>
      </c:tx>
      <c:layout>
        <c:manualLayout>
          <c:xMode val="edge"/>
          <c:yMode val="edge"/>
          <c:x val="0.129040404040404"/>
          <c:y val="0.00694444444444444"/>
        </c:manualLayout>
      </c:layout>
      <c:overlay val="0"/>
      <c:spPr>
        <a:noFill/>
        <a:ln>
          <a:noFill/>
        </a:ln>
        <a:effectLst/>
      </c:spPr>
    </c:title>
    <c:autoTitleDeleted val="0"/>
    <c:plotArea>
      <c:layout/>
      <c:barChart>
        <c:barDir val="col"/>
        <c:grouping val="clustered"/>
        <c:varyColors val="0"/>
        <c:ser>
          <c:idx val="0"/>
          <c:order val="0"/>
          <c:tx>
            <c:strRef>
              <c:f>'[加裂气分安全专业日周月检问题汇总（11月）.xlsx]Sheet4'!$B$1</c:f>
              <c:strCache>
                <c:ptCount val="1"/>
                <c:pt idx="0">
                  <c:v>8月</c:v>
                </c:pt>
              </c:strCache>
            </c:strRef>
          </c:tx>
          <c:spPr>
            <a:solidFill>
              <a:schemeClr val="accent1"/>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'[加裂气分安全专业日周月检问题汇总（11月）.xlsx]Sheet4'!$B$2:$B$6</c:f>
              <c:numCache>
                <c:formatCode>General</c:formatCode>
                <c:ptCount val="5"/>
                <c:pt idx="0">
                  <c:v>11</c:v>
                </c:pt>
                <c:pt idx="1">
                  <c:v>16</c:v>
                </c:pt>
                <c:pt idx="2">
                  <c:v>17</c:v>
                </c:pt>
                <c:pt idx="3">
                  <c:v>8</c:v>
                </c:pt>
                <c:pt idx="4">
                  <c:v>19</c:v>
                </c:pt>
              </c:numCache>
            </c:numRef>
          </c:val>
        </c:ser>
        <c:ser>
          <c:idx val="1"/>
          <c:order val="1"/>
          <c:tx>
            <c:strRef>
              <c:f>'[加裂气分安全专业日周月检问题汇总（11月）.xlsx]Sheet4'!$C$1</c:f>
              <c:strCache>
                <c:ptCount val="1"/>
                <c:pt idx="0">
                  <c:v>9月</c:v>
                </c:pt>
              </c:strCache>
            </c:strRef>
          </c:tx>
          <c:spPr>
            <a:solidFill>
              <a:schemeClr val="accent2"/>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'[加裂气分安全专业日周月检问题汇总（11月）.xlsx]Sheet4'!$C$2:$C$6</c:f>
              <c:numCache>
                <c:formatCode>General</c:formatCode>
                <c:ptCount val="5"/>
                <c:pt idx="0">
                  <c:v>17</c:v>
                </c:pt>
                <c:pt idx="1">
                  <c:v>7</c:v>
                </c:pt>
                <c:pt idx="2">
                  <c:v>15</c:v>
                </c:pt>
                <c:pt idx="3">
                  <c:v>7</c:v>
                </c:pt>
                <c:pt idx="4">
                  <c:v>17</c:v>
                </c:pt>
              </c:numCache>
            </c:numRef>
          </c:val>
        </c:ser>
        <c:ser>
          <c:idx val="2"/>
          <c:order val="2"/>
          <c:tx>
            <c:strRef>
              <c:f>'[加裂气分安全专业日周月检问题汇总（11月）.xlsx]Sheet4'!$D$1</c:f>
              <c:strCache>
                <c:ptCount val="1"/>
                <c:pt idx="0">
                  <c:v>10月</c:v>
                </c:pt>
              </c:strCache>
            </c:strRef>
          </c:tx>
          <c:spPr>
            <a:solidFill>
              <a:schemeClr val="accent3"/>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'[加裂气分安全专业日周月检问题汇总（11月）.xlsx]Sheet4'!$D$2:$D$6</c:f>
              <c:numCache>
                <c:formatCode>General</c:formatCode>
                <c:ptCount val="5"/>
                <c:pt idx="0">
                  <c:v>3</c:v>
                </c:pt>
                <c:pt idx="1">
                  <c:v>4</c:v>
                </c:pt>
                <c:pt idx="2">
                  <c:v>18</c:v>
                </c:pt>
                <c:pt idx="3">
                  <c:v>8</c:v>
                </c:pt>
                <c:pt idx="4">
                  <c:v>24</c:v>
                </c:pt>
              </c:numCache>
            </c:numRef>
          </c:val>
        </c:ser>
        <c:ser>
          <c:idx val="3"/>
          <c:order val="3"/>
          <c:tx>
            <c:strRef>
              <c:f>'[加裂气分安全专业日周月检问题汇总（11月）.xlsx]Sheet4'!$E$1</c:f>
              <c:strCache>
                <c:ptCount val="1"/>
                <c:pt idx="0">
                  <c:v>11月</c:v>
                </c:pt>
              </c:strCache>
            </c:strRef>
          </c:tx>
          <c:spPr>
            <a:solidFill>
              <a:schemeClr val="accent4"/>
            </a:solidFill>
            <a:ln>
              <a:noFill/>
            </a:ln>
            <a:effectLst/>
          </c:spPr>
          <c:invertIfNegative val="0"/>
          <c:dLbls>
            <c:delete val="1"/>
          </c:dLbls>
          <c:cat>
            <c:strRef>
              <c:f>'[加裂气分安全专业日周月检问题汇总（11月）.xlsx]Sheet4'!$A$2:$A$6</c:f>
              <c:strCache>
                <c:ptCount val="5"/>
                <c:pt idx="0">
                  <c:v>规格化问题</c:v>
                </c:pt>
                <c:pt idx="1">
                  <c:v>消防类</c:v>
                </c:pt>
                <c:pt idx="2">
                  <c:v>环保类</c:v>
                </c:pt>
                <c:pt idx="3">
                  <c:v>高风险作业类</c:v>
                </c:pt>
                <c:pt idx="4">
                  <c:v>其他类</c:v>
                </c:pt>
              </c:strCache>
            </c:strRef>
          </c:cat>
          <c:val>
            <c:numRef>
              <c:f>'[加裂气分安全专业日周月检问题汇总（11月）.xlsx]Sheet4'!$E$2:$E$6</c:f>
              <c:numCache>
                <c:formatCode>General</c:formatCode>
                <c:ptCount val="5"/>
                <c:pt idx="0">
                  <c:v>8</c:v>
                </c:pt>
                <c:pt idx="1">
                  <c:v>3</c:v>
                </c:pt>
                <c:pt idx="2">
                  <c:v>11</c:v>
                </c:pt>
                <c:pt idx="3">
                  <c:v>2</c:v>
                </c:pt>
                <c:pt idx="4">
                  <c:v>15</c:v>
                </c:pt>
              </c:numCache>
            </c:numRef>
          </c:val>
        </c:ser>
        <c:dLbls>
          <c:showLegendKey val="0"/>
          <c:showVal val="0"/>
          <c:showCatName val="0"/>
          <c:showSerName val="0"/>
          <c:showPercent val="0"/>
          <c:showBubbleSize val="0"/>
        </c:dLbls>
        <c:gapWidth val="219"/>
        <c:overlap val="-27"/>
        <c:axId val="200528081"/>
        <c:axId val="978797166"/>
      </c:barChart>
      <c:catAx>
        <c:axId val="200528081"/>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78797166"/>
        <c:crosses val="autoZero"/>
        <c:auto val="1"/>
        <c:lblAlgn val="ctr"/>
        <c:lblOffset val="100"/>
        <c:noMultiLvlLbl val="0"/>
      </c:catAx>
      <c:valAx>
        <c:axId val="97879716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0052808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B7D4E-6098-4C7C-8F27-B9FD505D8C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AE72A-0A66-4CE4-8FAB-CC1D0C2FE1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AE72A-0A66-4CE4-8FAB-CC1D0C2FE1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7596" r="1084"/>
          <a:stretch>
            <a:fillRect/>
          </a:stretch>
        </p:blipFill>
        <p:spPr>
          <a:xfrm>
            <a:off x="0" y="20116"/>
            <a:ext cx="12192000" cy="6584288"/>
          </a:xfrm>
          <a:prstGeom prst="rect">
            <a:avLst/>
          </a:prstGeom>
        </p:spPr>
      </p:pic>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
        <p:nvSpPr>
          <p:cNvPr id="3" name="KSO_CT2"/>
          <p:cNvSpPr>
            <a:spLocks noGrp="1"/>
          </p:cNvSpPr>
          <p:nvPr>
            <p:ph type="subTitle" idx="1" hasCustomPrompt="1"/>
          </p:nvPr>
        </p:nvSpPr>
        <p:spPr>
          <a:xfrm>
            <a:off x="1354905" y="3822478"/>
            <a:ext cx="9392943" cy="625697"/>
          </a:xfrm>
          <a:noFill/>
        </p:spPr>
        <p:txBody>
          <a:bodyPr>
            <a:noAutofit/>
          </a:bodyPr>
          <a:lstStyle>
            <a:lvl1pPr marL="0" indent="0" algn="ctr">
              <a:buNone/>
              <a:defRPr sz="2000">
                <a:solidFill>
                  <a:schemeClr val="bg1">
                    <a:lumMod val="50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339159" y="2333626"/>
            <a:ext cx="9413024" cy="1429324"/>
          </a:xfrm>
        </p:spPr>
        <p:txBody>
          <a:bodyPr anchor="b">
            <a:noAutofit/>
          </a:bodyPr>
          <a:lstStyle>
            <a:lvl1pPr algn="ctr">
              <a:lnSpc>
                <a:spcPct val="100000"/>
              </a:lnSpc>
              <a:defRPr sz="3600" b="1" kern="1000" baseline="0">
                <a:solidFill>
                  <a:schemeClr val="accent1">
                    <a:lumMod val="75000"/>
                  </a:schemeClr>
                </a:solidFill>
                <a:effectLst/>
                <a:latin typeface="+mj-ea"/>
                <a:ea typeface="+mj-ea"/>
              </a:defRPr>
            </a:lvl1pPr>
          </a:lstStyle>
          <a:p>
            <a:r>
              <a:rPr lang="zh-CN" altLang="en-US" dirty="0" smtClean="0"/>
              <a:t>单击此处添加您的标题文字</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6519333" y="1244601"/>
            <a:ext cx="5094116" cy="49323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1099435" y="2200274"/>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431846" y="2200274"/>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7"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3F392CBD-62A6-4AF5-95CE-81FB64163CA6}"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91040931-9AE3-4C91-BE77-6E95651A778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2" cstate="print">
            <a:extLst>
              <a:ext uri="{28A0092B-C50C-407E-A947-70E740481C1C}">
                <a14:useLocalDpi xmlns:a14="http://schemas.microsoft.com/office/drawing/2010/main" val="0"/>
              </a:ext>
            </a:extLst>
          </a:blip>
          <a:srcRect l="-1141" t="10156" r="-648" b="67546"/>
          <a:stretch>
            <a:fillRect/>
          </a:stretch>
        </p:blipFill>
        <p:spPr>
          <a:xfrm>
            <a:off x="2693851" y="5834670"/>
            <a:ext cx="9498148" cy="1026146"/>
          </a:xfrm>
          <a:prstGeom prst="rect">
            <a:avLst/>
          </a:prstGeom>
        </p:spPr>
      </p:pic>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92CBD-62A6-4AF5-95CE-81FB64163CA6}" type="datetimeFigureOut">
              <a:rPr lang="zh-CN" altLang="en-US" smtClean="0"/>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0931-9AE3-4C91-BE77-6E95651A7782}" type="slidenum">
              <a:rPr lang="zh-CN" altLang="en-US" smtClean="0"/>
            </a:fld>
            <a:endParaRPr lang="zh-CN" altLang="en-US"/>
          </a:p>
        </p:txBody>
      </p:sp>
      <p:sp>
        <p:nvSpPr>
          <p:cNvPr id="2" name="KSO_BT1"/>
          <p:cNvSpPr>
            <a:spLocks noGrp="1"/>
          </p:cNvSpPr>
          <p:nvPr>
            <p:ph type="title"/>
          </p:nvPr>
        </p:nvSpPr>
        <p:spPr>
          <a:xfrm>
            <a:off x="558798" y="313514"/>
            <a:ext cx="11056060" cy="653552"/>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58798" y="1219199"/>
            <a:ext cx="11056060" cy="488551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i="0" kern="1200" baseline="0">
          <a:solidFill>
            <a:schemeClr val="accent1">
              <a:lumMod val="75000"/>
            </a:schemeClr>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anose="05020102010507070707"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hyperlink" Target="&#21152;&#35010;&#27668;&#20998;&#23433;&#20840;&#19987;&#19994;&#26085;&#21608;&#26376;&#26816;&#38382;&#39064;&#27719;&#24635;&#65288;9&#26376;&#65289;.xlsx" TargetMode="External"/><Relationship Id="rId2" Type="http://schemas.openxmlformats.org/officeDocument/2006/relationships/hyperlink" Target="&#21152;&#35010;&#27668;&#20998;&#23433;&#20840;&#19987;&#19994;&#26085;&#21608;&#26376;&#26816;&#38382;&#39064;&#27719;&#24635;&#65288;8&#26376;&#65289;.xlsx" TargetMode="Externa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1&#12289;HSE&#32508;&#21512;&#31649;&#29702;/4&#12289;HSE&#22521;&#35757;&#31649;&#29702;/3&#12289;&#29677;&#32452;HSE&#27963;&#21160;/2&#12289;&#27963;&#21160;&#20869;&#23481;/2020&#24180;8&#26376;&#29677;&#32452;&#23433;&#20840;&#27963;&#21160;&#23398;&#20064;&#26448;&#26009;/&#22612;&#27827;&#28860;&#21270;4-7&#30827;&#21270;&#27682;&#20013;&#27602;&#20107;&#25925;&#65288;&#19968;&#65289;.mpg.mp4" TargetMode="Externa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1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chart" Target="../charts/char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2532851" y="3123792"/>
            <a:ext cx="7426643" cy="2306955"/>
          </a:xfrm>
          <a:prstGeom prst="rect">
            <a:avLst/>
          </a:prstGeom>
          <a:noFill/>
        </p:spPr>
        <p:txBody>
          <a:bodyPr wrap="square" rtlCol="0">
            <a:spAutoFit/>
          </a:bodyPr>
          <a:lstStyle/>
          <a:p>
            <a:pPr algn="ctr"/>
            <a:r>
              <a:rPr lang="zh-CN" sz="4000" dirty="0" smtClean="0">
                <a:solidFill>
                  <a:srgbClr val="FB912B"/>
                </a:solidFill>
                <a:latin typeface="微软雅黑" panose="020B0503020204020204" pitchFamily="34" charset="-122"/>
                <a:ea typeface="微软雅黑" panose="020B0503020204020204" pitchFamily="34" charset="-122"/>
              </a:rPr>
              <a:t>炼油二部</a:t>
            </a:r>
            <a:r>
              <a:rPr lang="en-US" altLang="zh-CN" sz="4000" dirty="0" smtClean="0">
                <a:solidFill>
                  <a:srgbClr val="FB912B"/>
                </a:solidFill>
                <a:latin typeface="微软雅黑" panose="020B0503020204020204" pitchFamily="34" charset="-122"/>
                <a:ea typeface="微软雅黑" panose="020B0503020204020204" pitchFamily="34" charset="-122"/>
              </a:rPr>
              <a:t>HSE</a:t>
            </a:r>
            <a:r>
              <a:rPr lang="zh-CN" sz="4000" dirty="0" smtClean="0">
                <a:solidFill>
                  <a:srgbClr val="FB912B"/>
                </a:solidFill>
                <a:latin typeface="微软雅黑" panose="020B0503020204020204" pitchFamily="34" charset="-122"/>
                <a:ea typeface="微软雅黑" panose="020B0503020204020204" pitchFamily="34" charset="-122"/>
              </a:rPr>
              <a:t>专业</a:t>
            </a:r>
            <a:endParaRPr lang="zh-CN" sz="4000" dirty="0" smtClean="0">
              <a:solidFill>
                <a:srgbClr val="FB912B"/>
              </a:solidFill>
              <a:latin typeface="微软雅黑" panose="020B0503020204020204" pitchFamily="34" charset="-122"/>
              <a:ea typeface="微软雅黑" panose="020B0503020204020204" pitchFamily="34" charset="-122"/>
            </a:endParaRPr>
          </a:p>
          <a:p>
            <a:pPr algn="ctr"/>
            <a:r>
              <a:rPr lang="zh-CN" sz="4000" dirty="0" smtClean="0">
                <a:solidFill>
                  <a:srgbClr val="FB912B"/>
                </a:solidFill>
                <a:latin typeface="微软雅黑" panose="020B0503020204020204" pitchFamily="34" charset="-122"/>
                <a:ea typeface="微软雅黑" panose="020B0503020204020204" pitchFamily="34" charset="-122"/>
              </a:rPr>
              <a:t>日周月检问题汇总情况</a:t>
            </a:r>
            <a:endParaRPr lang="zh-CN" sz="4000" dirty="0" smtClean="0">
              <a:solidFill>
                <a:srgbClr val="FB912B"/>
              </a:solidFill>
              <a:latin typeface="微软雅黑" panose="020B0503020204020204" pitchFamily="34" charset="-122"/>
              <a:ea typeface="微软雅黑" panose="020B0503020204020204" pitchFamily="34" charset="-122"/>
            </a:endParaRPr>
          </a:p>
          <a:p>
            <a:pPr algn="ctr"/>
            <a:r>
              <a:rPr lang="zh-CN" sz="4000" dirty="0" smtClean="0">
                <a:solidFill>
                  <a:srgbClr val="FB912B"/>
                </a:solidFill>
                <a:latin typeface="微软雅黑" panose="020B0503020204020204" pitchFamily="34" charset="-122"/>
                <a:ea typeface="微软雅黑" panose="020B0503020204020204" pitchFamily="34" charset="-122"/>
              </a:rPr>
              <a:t>（</a:t>
            </a:r>
            <a:r>
              <a:rPr lang="en-US" altLang="zh-CN" sz="4000" dirty="0" smtClean="0">
                <a:solidFill>
                  <a:srgbClr val="FB912B"/>
                </a:solidFill>
                <a:latin typeface="微软雅黑" panose="020B0503020204020204" pitchFamily="34" charset="-122"/>
                <a:ea typeface="微软雅黑" panose="020B0503020204020204" pitchFamily="34" charset="-122"/>
              </a:rPr>
              <a:t>11</a:t>
            </a:r>
            <a:r>
              <a:rPr lang="zh-CN" altLang="en-US" sz="4000" dirty="0" smtClean="0">
                <a:solidFill>
                  <a:srgbClr val="FB912B"/>
                </a:solidFill>
                <a:latin typeface="微软雅黑" panose="020B0503020204020204" pitchFamily="34" charset="-122"/>
                <a:ea typeface="微软雅黑" panose="020B0503020204020204" pitchFamily="34" charset="-122"/>
              </a:rPr>
              <a:t>月）</a:t>
            </a:r>
            <a:endParaRPr lang="en-US" altLang="zh-CN" sz="4000" dirty="0" smtClean="0">
              <a:solidFill>
                <a:srgbClr val="FB912B"/>
              </a:solidFill>
              <a:latin typeface="微软雅黑" panose="020B0503020204020204" pitchFamily="34" charset="-122"/>
              <a:ea typeface="微软雅黑" panose="020B0503020204020204" pitchFamily="34" charset="-122"/>
            </a:endParaRPr>
          </a:p>
          <a:p>
            <a:pPr algn="dist"/>
            <a:endParaRPr lang="zh-CN" altLang="en-US" sz="2400" dirty="0">
              <a:solidFill>
                <a:srgbClr val="FB912B"/>
              </a:solidFill>
              <a:latin typeface="微软雅黑" panose="020B0503020204020204" pitchFamily="34" charset="-122"/>
              <a:ea typeface="微软雅黑" panose="020B0503020204020204" pitchFamily="34" charset="-122"/>
            </a:endParaRPr>
          </a:p>
        </p:txBody>
      </p:sp>
      <p:sp>
        <p:nvSpPr>
          <p:cNvPr id="5" name="矩形 4"/>
          <p:cNvSpPr/>
          <p:nvPr/>
        </p:nvSpPr>
        <p:spPr>
          <a:xfrm flipV="1">
            <a:off x="2596741" y="2727612"/>
            <a:ext cx="7218919" cy="14424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574418" y="1350228"/>
            <a:ext cx="7211535" cy="964994"/>
            <a:chOff x="2491099" y="3802122"/>
            <a:chExt cx="7211535" cy="964994"/>
          </a:xfrm>
        </p:grpSpPr>
        <p:grpSp>
          <p:nvGrpSpPr>
            <p:cNvPr id="17" name="组合 16"/>
            <p:cNvGrpSpPr/>
            <p:nvPr/>
          </p:nvGrpSpPr>
          <p:grpSpPr>
            <a:xfrm>
              <a:off x="2491099" y="3802122"/>
              <a:ext cx="958005" cy="958005"/>
              <a:chOff x="2084707" y="4063374"/>
              <a:chExt cx="958005" cy="958005"/>
            </a:xfrm>
          </p:grpSpPr>
          <p:sp>
            <p:nvSpPr>
              <p:cNvPr id="13" name="流程图: 联系 12"/>
              <p:cNvSpPr/>
              <p:nvPr/>
            </p:nvSpPr>
            <p:spPr>
              <a:xfrm>
                <a:off x="2084707" y="4063374"/>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stretch>
                <a:fillRect/>
              </a:stretch>
            </p:blipFill>
            <p:spPr>
              <a:xfrm>
                <a:off x="2194907" y="4154096"/>
                <a:ext cx="766069" cy="747535"/>
              </a:xfrm>
              <a:prstGeom prst="rect">
                <a:avLst/>
              </a:prstGeom>
            </p:spPr>
          </p:pic>
        </p:grpSp>
        <p:grpSp>
          <p:nvGrpSpPr>
            <p:cNvPr id="18" name="组合 17"/>
            <p:cNvGrpSpPr/>
            <p:nvPr/>
          </p:nvGrpSpPr>
          <p:grpSpPr>
            <a:xfrm>
              <a:off x="4575609" y="3809111"/>
              <a:ext cx="958005" cy="958005"/>
              <a:chOff x="3999874" y="4070363"/>
              <a:chExt cx="958005" cy="958005"/>
            </a:xfrm>
          </p:grpSpPr>
          <p:sp>
            <p:nvSpPr>
              <p:cNvPr id="14" name="流程图: 联系 13"/>
              <p:cNvSpPr/>
              <p:nvPr/>
            </p:nvSpPr>
            <p:spPr>
              <a:xfrm>
                <a:off x="3999874" y="4070363"/>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cstate="print"/>
              <a:stretch>
                <a:fillRect/>
              </a:stretch>
            </p:blipFill>
            <p:spPr>
              <a:xfrm>
                <a:off x="4264498" y="4149706"/>
                <a:ext cx="452645" cy="746326"/>
              </a:xfrm>
              <a:prstGeom prst="rect">
                <a:avLst/>
              </a:prstGeom>
            </p:spPr>
          </p:pic>
        </p:grpSp>
        <p:grpSp>
          <p:nvGrpSpPr>
            <p:cNvPr id="19" name="组合 18"/>
            <p:cNvGrpSpPr/>
            <p:nvPr/>
          </p:nvGrpSpPr>
          <p:grpSpPr>
            <a:xfrm>
              <a:off x="6660119" y="3804418"/>
              <a:ext cx="958005" cy="958005"/>
              <a:chOff x="5668299" y="4080184"/>
              <a:chExt cx="958005" cy="958005"/>
            </a:xfrm>
          </p:grpSpPr>
          <p:sp>
            <p:nvSpPr>
              <p:cNvPr id="15" name="流程图: 联系 14"/>
              <p:cNvSpPr/>
              <p:nvPr/>
            </p:nvSpPr>
            <p:spPr>
              <a:xfrm>
                <a:off x="5668299" y="4080184"/>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print"/>
              <a:stretch>
                <a:fillRect/>
              </a:stretch>
            </p:blipFill>
            <p:spPr>
              <a:xfrm>
                <a:off x="5888864" y="4168610"/>
                <a:ext cx="540965" cy="707003"/>
              </a:xfrm>
              <a:prstGeom prst="rect">
                <a:avLst/>
              </a:prstGeom>
            </p:spPr>
          </p:pic>
        </p:grpSp>
        <p:grpSp>
          <p:nvGrpSpPr>
            <p:cNvPr id="20" name="组合 19"/>
            <p:cNvGrpSpPr/>
            <p:nvPr/>
          </p:nvGrpSpPr>
          <p:grpSpPr>
            <a:xfrm>
              <a:off x="8744629" y="3803499"/>
              <a:ext cx="958005" cy="958005"/>
              <a:chOff x="7191607" y="4108293"/>
              <a:chExt cx="958005" cy="958005"/>
            </a:xfrm>
          </p:grpSpPr>
          <p:sp>
            <p:nvSpPr>
              <p:cNvPr id="16" name="流程图: 联系 15"/>
              <p:cNvSpPr/>
              <p:nvPr/>
            </p:nvSpPr>
            <p:spPr>
              <a:xfrm>
                <a:off x="7191607" y="4108293"/>
                <a:ext cx="958005" cy="958005"/>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stretch>
                <a:fillRect/>
              </a:stretch>
            </p:blipFill>
            <p:spPr>
              <a:xfrm>
                <a:off x="7306488" y="4296229"/>
                <a:ext cx="798716" cy="599803"/>
              </a:xfrm>
              <a:prstGeom prst="rect">
                <a:avLst/>
              </a:prstGeom>
            </p:spPr>
          </p:pic>
        </p:grpSp>
      </p:grpSp>
      <p:cxnSp>
        <p:nvCxnSpPr>
          <p:cNvPr id="8" name="直接连接符 7"/>
          <p:cNvCxnSpPr/>
          <p:nvPr/>
        </p:nvCxnSpPr>
        <p:spPr>
          <a:xfrm flipH="1">
            <a:off x="-1103086"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59544" y="0"/>
            <a:ext cx="43543" cy="6858000"/>
          </a:xfrm>
          <a:prstGeom prst="line">
            <a:avLst/>
          </a:prstGeom>
          <a:ln w="952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898640" y="730885"/>
            <a:ext cx="5034280" cy="628904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200" dirty="0">
                <a:solidFill>
                  <a:schemeClr val="bg1"/>
                </a:solidFill>
                <a:latin typeface="Arial" panose="020B0604020202020204" pitchFamily="34" charset="0"/>
                <a:ea typeface="微软雅黑" panose="020B0503020204020204" pitchFamily="34" charset="-122"/>
              </a:rPr>
              <a:t>从检查数量来看，自开展日周月检工作以来，共查出问题总数</a:t>
            </a:r>
            <a:r>
              <a:rPr lang="en-US" altLang="zh-CN" sz="2200" dirty="0">
                <a:solidFill>
                  <a:schemeClr val="bg1"/>
                </a:solidFill>
                <a:latin typeface="Arial" panose="020B0604020202020204" pitchFamily="34" charset="0"/>
                <a:ea typeface="微软雅黑" panose="020B0503020204020204" pitchFamily="34" charset="-122"/>
              </a:rPr>
              <a:t>328</a:t>
            </a:r>
            <a:r>
              <a:rPr lang="zh-CN" sz="2200" dirty="0">
                <a:solidFill>
                  <a:schemeClr val="bg1"/>
                </a:solidFill>
                <a:latin typeface="Arial" panose="020B0604020202020204" pitchFamily="34" charset="0"/>
                <a:ea typeface="微软雅黑" panose="020B0503020204020204" pitchFamily="34" charset="-122"/>
              </a:rPr>
              <a:t>项，其中</a:t>
            </a:r>
            <a:r>
              <a:rPr lang="en-US" altLang="zh-CN" sz="2200" dirty="0">
                <a:solidFill>
                  <a:schemeClr val="bg1"/>
                </a:solidFill>
                <a:latin typeface="Arial" panose="020B0604020202020204" pitchFamily="34" charset="0"/>
                <a:ea typeface="微软雅黑" panose="020B0503020204020204" pitchFamily="34" charset="-122"/>
              </a:rPr>
              <a:t>7</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71</a:t>
            </a:r>
            <a:r>
              <a:rPr lang="zh-CN"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8</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63</a:t>
            </a:r>
            <a:r>
              <a:rPr lang="zh-CN"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9</a:t>
            </a:r>
            <a:r>
              <a:rPr lang="zh-CN"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57</a:t>
            </a:r>
            <a:r>
              <a:rPr lang="zh-CN" altLang="en-US"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10</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39</a:t>
            </a:r>
            <a:r>
              <a:rPr lang="zh-CN" altLang="en-US" sz="2200" dirty="0">
                <a:solidFill>
                  <a:schemeClr val="bg1"/>
                </a:solidFill>
                <a:latin typeface="Arial" panose="020B0604020202020204" pitchFamily="34" charset="0"/>
                <a:ea typeface="微软雅黑" panose="020B0503020204020204" pitchFamily="34" charset="-122"/>
              </a:rPr>
              <a:t>项、</a:t>
            </a:r>
            <a:r>
              <a:rPr lang="en-US" altLang="zh-CN" sz="2200" dirty="0">
                <a:solidFill>
                  <a:schemeClr val="bg1"/>
                </a:solidFill>
                <a:latin typeface="Arial" panose="020B0604020202020204" pitchFamily="34" charset="0"/>
                <a:ea typeface="微软雅黑" panose="020B0503020204020204" pitchFamily="34" charset="-122"/>
              </a:rPr>
              <a:t>11</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45</a:t>
            </a:r>
            <a:r>
              <a:rPr lang="zh-CN" altLang="en-US" sz="2200" dirty="0">
                <a:solidFill>
                  <a:schemeClr val="bg1"/>
                </a:solidFill>
                <a:latin typeface="Arial" panose="020B0604020202020204" pitchFamily="34" charset="0"/>
                <a:ea typeface="微软雅黑" panose="020B0503020204020204" pitchFamily="34" charset="-122"/>
              </a:rPr>
              <a:t>项。各月问题数相比减少。班组对日周月检问题的整改比较及时。</a:t>
            </a:r>
            <a:endParaRPr lang="zh-CN" sz="22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200" dirty="0">
                <a:solidFill>
                  <a:schemeClr val="bg1"/>
                </a:solidFill>
                <a:latin typeface="Arial" panose="020B0604020202020204" pitchFamily="34" charset="0"/>
                <a:ea typeface="微软雅黑" panose="020B0503020204020204" pitchFamily="34" charset="-122"/>
              </a:rPr>
              <a:t>       从检查问题类别来看，本月因开展废物分类专项检查、定期地面青苔整改，监护人履职专项检查，高风险作业类问题总数有所下降，监护人履职能力明显提高。另因为加裂</a:t>
            </a:r>
            <a:r>
              <a:rPr lang="en-US" altLang="zh-CN" sz="2200" dirty="0">
                <a:solidFill>
                  <a:schemeClr val="bg1"/>
                </a:solidFill>
                <a:latin typeface="Arial" panose="020B0604020202020204" pitchFamily="34" charset="0"/>
                <a:ea typeface="微软雅黑" panose="020B0503020204020204" pitchFamily="34" charset="-122"/>
              </a:rPr>
              <a:t>D213A</a:t>
            </a:r>
            <a:r>
              <a:rPr lang="zh-CN" altLang="en-US" sz="2200" dirty="0">
                <a:solidFill>
                  <a:schemeClr val="bg1"/>
                </a:solidFill>
                <a:latin typeface="Arial" panose="020B0604020202020204" pitchFamily="34" charset="0"/>
                <a:ea typeface="微软雅黑" panose="020B0503020204020204" pitchFamily="34" charset="-122"/>
              </a:rPr>
              <a:t>卸</a:t>
            </a:r>
            <a:r>
              <a:rPr lang="en-US" altLang="zh-CN" sz="2200" dirty="0">
                <a:solidFill>
                  <a:schemeClr val="bg1"/>
                </a:solidFill>
                <a:latin typeface="Arial" panose="020B0604020202020204" pitchFamily="34" charset="0"/>
                <a:ea typeface="微软雅黑" panose="020B0503020204020204" pitchFamily="34" charset="-122"/>
              </a:rPr>
              <a:t>/</a:t>
            </a:r>
            <a:r>
              <a:rPr lang="zh-CN" altLang="en-US" sz="2200" dirty="0">
                <a:solidFill>
                  <a:schemeClr val="bg1"/>
                </a:solidFill>
                <a:latin typeface="Arial" panose="020B0604020202020204" pitchFamily="34" charset="0"/>
                <a:ea typeface="微软雅黑" panose="020B0503020204020204" pitchFamily="34" charset="-122"/>
              </a:rPr>
              <a:t>装剂，</a:t>
            </a:r>
            <a:r>
              <a:rPr lang="en-US" altLang="zh-CN" sz="2200" dirty="0">
                <a:solidFill>
                  <a:schemeClr val="bg1"/>
                </a:solidFill>
                <a:latin typeface="Arial" panose="020B0604020202020204" pitchFamily="34" charset="0"/>
                <a:ea typeface="微软雅黑" panose="020B0503020204020204" pitchFamily="34" charset="-122"/>
              </a:rPr>
              <a:t>D213</a:t>
            </a:r>
            <a:r>
              <a:rPr lang="zh-CN" altLang="en-US" sz="2200" dirty="0">
                <a:solidFill>
                  <a:schemeClr val="bg1"/>
                </a:solidFill>
                <a:latin typeface="Arial" panose="020B0604020202020204" pitchFamily="34" charset="0"/>
                <a:ea typeface="微软雅黑" panose="020B0503020204020204" pitchFamily="34" charset="-122"/>
              </a:rPr>
              <a:t>区域现场面貌较差，主要集中在地面污水、洒落的废剂、胶管定位摆放和其他废弃物资清理，</a:t>
            </a:r>
            <a:r>
              <a:rPr lang="en-US" altLang="zh-CN" sz="2200" dirty="0">
                <a:solidFill>
                  <a:schemeClr val="bg1"/>
                </a:solidFill>
                <a:latin typeface="Arial" panose="020B0604020202020204" pitchFamily="34" charset="0"/>
                <a:ea typeface="微软雅黑" panose="020B0503020204020204" pitchFamily="34" charset="-122"/>
              </a:rPr>
              <a:t>11</a:t>
            </a:r>
            <a:r>
              <a:rPr lang="zh-CN" altLang="en-US" sz="2200" dirty="0">
                <a:solidFill>
                  <a:schemeClr val="bg1"/>
                </a:solidFill>
                <a:latin typeface="Arial" panose="020B0604020202020204" pitchFamily="34" charset="0"/>
                <a:ea typeface="微软雅黑" panose="020B0503020204020204" pitchFamily="34" charset="-122"/>
              </a:rPr>
              <a:t>月</a:t>
            </a:r>
            <a:r>
              <a:rPr lang="en-US" altLang="zh-CN" sz="2200" dirty="0">
                <a:solidFill>
                  <a:schemeClr val="bg1"/>
                </a:solidFill>
                <a:latin typeface="Arial" panose="020B0604020202020204" pitchFamily="34" charset="0"/>
                <a:ea typeface="微软雅黑" panose="020B0503020204020204" pitchFamily="34" charset="-122"/>
              </a:rPr>
              <a:t>20</a:t>
            </a:r>
            <a:r>
              <a:rPr lang="zh-CN" altLang="en-US" sz="2200" dirty="0">
                <a:solidFill>
                  <a:schemeClr val="bg1"/>
                </a:solidFill>
                <a:latin typeface="Arial" panose="020B0604020202020204" pitchFamily="34" charset="0"/>
                <a:ea typeface="微软雅黑" panose="020B0503020204020204" pitchFamily="34" charset="-122"/>
              </a:rPr>
              <a:t>日前已经整改完成。</a:t>
            </a:r>
            <a:r>
              <a:rPr lang="zh-CN" altLang="en-US" sz="2200" dirty="0">
                <a:solidFill>
                  <a:schemeClr val="bg1"/>
                </a:solidFill>
                <a:latin typeface="Arial" panose="020B0604020202020204" pitchFamily="34" charset="0"/>
                <a:ea typeface="微软雅黑" panose="020B0503020204020204" pitchFamily="34" charset="-122"/>
                <a:sym typeface="+mn-ea"/>
              </a:rPr>
              <a:t>   </a:t>
            </a:r>
            <a:endParaRPr sz="2200" dirty="0">
              <a:solidFill>
                <a:schemeClr val="bg1"/>
              </a:solidFill>
              <a:latin typeface="Arial" panose="020B0604020202020204" pitchFamily="34" charset="0"/>
              <a:ea typeface="微软雅黑" panose="020B0503020204020204" pitchFamily="34" charset="-122"/>
            </a:endParaRPr>
          </a:p>
        </p:txBody>
      </p:sp>
      <p:graphicFrame>
        <p:nvGraphicFramePr>
          <p:cNvPr id="4" name="图表 3"/>
          <p:cNvGraphicFramePr/>
          <p:nvPr/>
        </p:nvGraphicFramePr>
        <p:xfrm>
          <a:off x="34925" y="730250"/>
          <a:ext cx="6863080" cy="574294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524" y="703445"/>
            <a:ext cx="10803422" cy="5531485"/>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按</a:t>
            </a:r>
            <a:r>
              <a:rPr lang="zh-CN" sz="2400" dirty="0">
                <a:solidFill>
                  <a:schemeClr val="bg1"/>
                </a:solidFill>
                <a:latin typeface="Arial" panose="020B0604020202020204" pitchFamily="34" charset="0"/>
                <a:ea typeface="微软雅黑" panose="020B0503020204020204" pitchFamily="34" charset="-122"/>
              </a:rPr>
              <a:t>班组分布情况划分</a:t>
            </a:r>
            <a:r>
              <a:rPr sz="2400" dirty="0">
                <a:solidFill>
                  <a:schemeClr val="bg1"/>
                </a:solidFill>
                <a:latin typeface="Arial" panose="020B0604020202020204" pitchFamily="34" charset="0"/>
                <a:ea typeface="微软雅黑" panose="020B0503020204020204" pitchFamily="34" charset="-122"/>
              </a:rPr>
              <a:t>：</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加裂一班</a:t>
            </a:r>
            <a:r>
              <a:rPr lang="en-US" altLang="zh-CN" sz="2000" dirty="0">
                <a:solidFill>
                  <a:schemeClr val="bg1"/>
                </a:solidFill>
                <a:latin typeface="Arial" panose="020B0604020202020204" pitchFamily="34" charset="0"/>
                <a:ea typeface="微软雅黑" panose="020B0503020204020204" pitchFamily="34" charset="-122"/>
              </a:rPr>
              <a:t>5</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加裂二班</a:t>
            </a:r>
            <a:r>
              <a:rPr lang="en-US" altLang="zh-CN" sz="2000" dirty="0">
                <a:solidFill>
                  <a:schemeClr val="bg1"/>
                </a:solidFill>
                <a:latin typeface="Arial" panose="020B0604020202020204" pitchFamily="34" charset="0"/>
                <a:ea typeface="微软雅黑" panose="020B0503020204020204" pitchFamily="34" charset="-122"/>
              </a:rPr>
              <a:t>9</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3</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加裂三班</a:t>
            </a:r>
            <a:r>
              <a:rPr lang="en-US" altLang="zh-CN" sz="2000" dirty="0">
                <a:solidFill>
                  <a:schemeClr val="bg1"/>
                </a:solidFill>
                <a:latin typeface="Arial" panose="020B0604020202020204" pitchFamily="34" charset="0"/>
                <a:ea typeface="微软雅黑" panose="020B0503020204020204" pitchFamily="34" charset="-122"/>
              </a:rPr>
              <a:t>7</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加裂四班</a:t>
            </a:r>
            <a:r>
              <a:rPr lang="en-US" altLang="zh-CN" sz="2000" dirty="0">
                <a:solidFill>
                  <a:schemeClr val="bg1"/>
                </a:solidFill>
                <a:latin typeface="Arial" panose="020B0604020202020204" pitchFamily="34" charset="0"/>
                <a:ea typeface="微软雅黑" panose="020B0503020204020204" pitchFamily="34" charset="-122"/>
              </a:rPr>
              <a:t>3</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其他问题</a:t>
            </a:r>
            <a:r>
              <a:rPr lang="en-US" altLang="zh-CN" sz="2000" dirty="0">
                <a:solidFill>
                  <a:schemeClr val="bg1"/>
                </a:solidFill>
                <a:latin typeface="Arial" panose="020B0604020202020204" pitchFamily="34" charset="0"/>
                <a:ea typeface="微软雅黑" panose="020B0503020204020204" pitchFamily="34" charset="-122"/>
              </a:rPr>
              <a:t>13</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各班组共性问题</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四班问题和考核项相比上月减少，</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二班问题略有增加，主要集中在</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现场消防检查问题，共性问题</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主要是加裂液化气脱硫罐</a:t>
            </a:r>
            <a:r>
              <a:rPr lang="en-US" altLang="zh-CN" sz="2000" dirty="0">
                <a:solidFill>
                  <a:schemeClr val="bg1"/>
                </a:solidFill>
                <a:latin typeface="Arial" panose="020B0604020202020204" pitchFamily="34" charset="0"/>
                <a:ea typeface="微软雅黑" panose="020B0503020204020204" pitchFamily="34" charset="-122"/>
              </a:rPr>
              <a:t>D213A</a:t>
            </a:r>
            <a:endParaRPr lang="en-US" alt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卸</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装剂装置面貌</a:t>
            </a:r>
            <a:r>
              <a:rPr lang="zh-CN" altLang="en-US" sz="2000" dirty="0">
                <a:solidFill>
                  <a:schemeClr val="bg1"/>
                </a:solidFill>
                <a:latin typeface="Arial" panose="020B0604020202020204" pitchFamily="34" charset="0"/>
                <a:ea typeface="微软雅黑" panose="020B0503020204020204" pitchFamily="34" charset="-122"/>
              </a:rPr>
              <a:t>规格化问题。因</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为有客观原因不考核。</a:t>
            </a:r>
            <a:r>
              <a:rPr lang="zh-CN" altLang="en-US"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5" name="图表 4"/>
          <p:cNvGraphicFramePr/>
          <p:nvPr/>
        </p:nvGraphicFramePr>
        <p:xfrm>
          <a:off x="4013835" y="1077595"/>
          <a:ext cx="8000365" cy="545147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924" y="5191625"/>
            <a:ext cx="10803422" cy="105029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综合</a:t>
            </a:r>
            <a:r>
              <a:rPr lang="en-US" altLang="zh-CN" sz="2400" dirty="0">
                <a:solidFill>
                  <a:schemeClr val="bg1"/>
                </a:solidFill>
                <a:latin typeface="Arial" panose="020B0604020202020204" pitchFamily="34" charset="0"/>
                <a:ea typeface="微软雅黑" panose="020B0503020204020204" pitchFamily="34" charset="-122"/>
              </a:rPr>
              <a:t>4</a:t>
            </a:r>
            <a:r>
              <a:rPr lang="zh-CN" altLang="en-US" sz="2400" dirty="0">
                <a:solidFill>
                  <a:schemeClr val="bg1"/>
                </a:solidFill>
                <a:latin typeface="Arial" panose="020B0604020202020204" pitchFamily="34" charset="0"/>
                <a:ea typeface="微软雅黑" panose="020B0503020204020204" pitchFamily="34" charset="-122"/>
              </a:rPr>
              <a:t>个月检查情况来看，各班问题总数整体随较</a:t>
            </a:r>
            <a:r>
              <a:rPr lang="en-US" altLang="zh-CN" sz="2400" dirty="0">
                <a:solidFill>
                  <a:schemeClr val="bg1"/>
                </a:solidFill>
                <a:latin typeface="Arial" panose="020B0604020202020204" pitchFamily="34" charset="0"/>
                <a:ea typeface="微软雅黑" panose="020B0503020204020204" pitchFamily="34" charset="-122"/>
              </a:rPr>
              <a:t>10</a:t>
            </a:r>
            <a:r>
              <a:rPr lang="zh-CN" altLang="en-US" sz="2400" dirty="0">
                <a:solidFill>
                  <a:schemeClr val="bg1"/>
                </a:solidFill>
                <a:latin typeface="Arial" panose="020B0604020202020204" pitchFamily="34" charset="0"/>
                <a:ea typeface="微软雅黑" panose="020B0503020204020204" pitchFamily="34" charset="-122"/>
              </a:rPr>
              <a:t>月有所增加，但总体呈下降趋势，其中四班问题数量相比下降明显。    </a:t>
            </a:r>
            <a:r>
              <a:rPr sz="2400" dirty="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3" name="图表 2"/>
          <p:cNvGraphicFramePr/>
          <p:nvPr/>
        </p:nvGraphicFramePr>
        <p:xfrm>
          <a:off x="1391285" y="695960"/>
          <a:ext cx="9994900" cy="45834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730885"/>
          </a:xfrm>
          <a:prstGeom prst="rect">
            <a:avLst/>
          </a:prstGeom>
          <a:noFill/>
        </p:spPr>
        <p:txBody>
          <a:bodyPr wrap="square" rtlCol="0">
            <a:spAutoFit/>
          </a:bodyPr>
          <a:lstStyle/>
          <a:p>
            <a:pPr>
              <a:lnSpc>
                <a:spcPct val="130000"/>
              </a:lnSpc>
            </a:pPr>
            <a:r>
              <a:rPr lang="zh-CN" sz="3200" dirty="0">
                <a:solidFill>
                  <a:schemeClr val="bg1"/>
                </a:solidFill>
                <a:latin typeface="+mj-ea"/>
                <a:ea typeface="+mj-ea"/>
              </a:rPr>
              <a:t>问题整改情况</a:t>
            </a: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1019175" y="2780030"/>
            <a:ext cx="10153015" cy="2009775"/>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本月检查问题已全部整改。</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smtClean="0">
                <a:solidFill>
                  <a:schemeClr val="bg1"/>
                </a:solidFill>
                <a:latin typeface="Arial" panose="020B0604020202020204" pitchFamily="34" charset="0"/>
                <a:ea typeface="微软雅黑" panose="020B0503020204020204" pitchFamily="34" charset="-122"/>
                <a:hlinkClick r:id="rId2" action="ppaction://hlinkfile"/>
              </a:rPr>
              <a:t>11</a:t>
            </a:r>
            <a:r>
              <a:rPr lang="zh-CN" altLang="en-US" sz="2400" dirty="0" smtClean="0">
                <a:solidFill>
                  <a:schemeClr val="bg1"/>
                </a:solidFill>
                <a:latin typeface="Arial" panose="020B0604020202020204" pitchFamily="34" charset="0"/>
                <a:ea typeface="微软雅黑" panose="020B0503020204020204" pitchFamily="34" charset="-122"/>
                <a:hlinkClick r:id="rId2" action="ppaction://hlinkfile"/>
              </a:rPr>
              <a:t>月</a:t>
            </a:r>
            <a:r>
              <a:rPr lang="en-US" altLang="zh-CN" sz="2400" dirty="0">
                <a:solidFill>
                  <a:schemeClr val="bg1"/>
                </a:solidFill>
                <a:latin typeface="Arial" panose="020B0604020202020204" pitchFamily="34" charset="0"/>
                <a:ea typeface="微软雅黑" panose="020B0503020204020204" pitchFamily="34" charset="-122"/>
                <a:hlinkClick r:id="rId2" action="ppaction://hlinkfile"/>
              </a:rPr>
              <a:t>HSE</a:t>
            </a:r>
            <a:r>
              <a:rPr lang="zh-CN" altLang="en-US" sz="2400" dirty="0">
                <a:solidFill>
                  <a:schemeClr val="bg1"/>
                </a:solidFill>
                <a:latin typeface="Arial" panose="020B0604020202020204" pitchFamily="34" charset="0"/>
                <a:ea typeface="微软雅黑" panose="020B0503020204020204" pitchFamily="34" charset="-122"/>
                <a:hlinkClick r:id="rId2" action="ppaction://hlinkfile"/>
              </a:rPr>
              <a:t>煤柴油</a:t>
            </a:r>
            <a:r>
              <a:rPr lang="zh-CN" altLang="en-US" sz="2400" dirty="0">
                <a:solidFill>
                  <a:schemeClr val="bg1"/>
                </a:solidFill>
                <a:latin typeface="Arial" panose="020B0604020202020204" pitchFamily="34" charset="0"/>
                <a:ea typeface="微软雅黑" panose="020B0503020204020204" pitchFamily="34" charset="-122"/>
                <a:sym typeface="+mn-ea"/>
                <a:hlinkClick r:id="rId3" action="ppaction://hlinkfile"/>
              </a:rPr>
              <a:t>装置</a:t>
            </a:r>
            <a:r>
              <a:rPr lang="en-US" altLang="zh-CN" sz="2400" dirty="0">
                <a:solidFill>
                  <a:schemeClr val="bg1"/>
                </a:solidFill>
                <a:latin typeface="Arial" panose="020B0604020202020204" pitchFamily="34" charset="0"/>
                <a:ea typeface="微软雅黑" panose="020B0503020204020204" pitchFamily="34" charset="-122"/>
                <a:sym typeface="+mn-ea"/>
                <a:hlinkClick r:id="rId3" action="ppaction://hlinkfile"/>
              </a:rPr>
              <a:t>HSE</a:t>
            </a:r>
            <a:r>
              <a:rPr lang="zh-CN" altLang="en-US" sz="2400" dirty="0">
                <a:solidFill>
                  <a:schemeClr val="bg1"/>
                </a:solidFill>
                <a:latin typeface="Arial" panose="020B0604020202020204" pitchFamily="34" charset="0"/>
                <a:ea typeface="微软雅黑" panose="020B0503020204020204" pitchFamily="34" charset="-122"/>
                <a:hlinkClick r:id="rId2" action="ppaction://hlinkfile"/>
              </a:rPr>
              <a:t>日周月检问题清单</a:t>
            </a:r>
            <a:endParaRPr lang="zh-CN" altLang="en-US" sz="2400" dirty="0">
              <a:solidFill>
                <a:schemeClr val="bg1"/>
              </a:solidFill>
              <a:latin typeface="Arial" panose="020B0604020202020204" pitchFamily="34" charset="0"/>
              <a:ea typeface="微软雅黑" panose="020B0503020204020204" pitchFamily="34" charset="-122"/>
              <a:hlinkClick r:id="rId2" action="ppaction://hlinkfile"/>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hlinkClick r:id="rId3" action="ppaction://hlinkfile"/>
              </a:rPr>
              <a:t>11</a:t>
            </a:r>
            <a:r>
              <a:rPr lang="zh-CN" altLang="en-US" sz="2400" dirty="0">
                <a:solidFill>
                  <a:schemeClr val="bg1"/>
                </a:solidFill>
                <a:latin typeface="Arial" panose="020B0604020202020204" pitchFamily="34" charset="0"/>
                <a:ea typeface="微软雅黑" panose="020B0503020204020204" pitchFamily="34" charset="-122"/>
                <a:sym typeface="+mn-ea"/>
                <a:hlinkClick r:id="rId3" action="ppaction://hlinkfile"/>
              </a:rPr>
              <a:t>月加裂气分装置</a:t>
            </a:r>
            <a:r>
              <a:rPr lang="en-US" altLang="zh-CN" sz="2400" dirty="0">
                <a:solidFill>
                  <a:schemeClr val="bg1"/>
                </a:solidFill>
                <a:latin typeface="Arial" panose="020B0604020202020204" pitchFamily="34" charset="0"/>
                <a:ea typeface="微软雅黑" panose="020B0503020204020204" pitchFamily="34" charset="-122"/>
                <a:sym typeface="+mn-ea"/>
                <a:hlinkClick r:id="rId3" action="ppaction://hlinkfile"/>
              </a:rPr>
              <a:t>HSE</a:t>
            </a:r>
            <a:r>
              <a:rPr lang="zh-CN" altLang="en-US" sz="2400" dirty="0">
                <a:solidFill>
                  <a:schemeClr val="bg1"/>
                </a:solidFill>
                <a:latin typeface="Arial" panose="020B0604020202020204" pitchFamily="34" charset="0"/>
                <a:ea typeface="微软雅黑" panose="020B0503020204020204" pitchFamily="34" charset="-122"/>
                <a:sym typeface="+mn-ea"/>
                <a:hlinkClick r:id="rId3" action="ppaction://hlinkfile"/>
              </a:rPr>
              <a:t>专业日周月检问题清单</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882" t="7756" b="9294"/>
          <a:stretch>
            <a:fillRect/>
          </a:stretch>
        </p:blipFill>
        <p:spPr>
          <a:xfrm>
            <a:off x="-19050" y="0"/>
            <a:ext cx="12230100" cy="4183240"/>
          </a:xfrm>
          <a:prstGeom prst="rect">
            <a:avLst/>
          </a:prstGeom>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二</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474301" y="4924230"/>
              <a:ext cx="4811847" cy="645160"/>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检查问题说明</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mj-ea"/>
                <a:ea typeface="+mj-ea"/>
                <a:sym typeface="+mn-ea"/>
              </a:rPr>
              <a:t>加氢规格化问题（</a:t>
            </a:r>
            <a:r>
              <a:rPr lang="en-US" altLang="zh-CN" sz="3200" dirty="0">
                <a:solidFill>
                  <a:schemeClr val="bg1"/>
                </a:solidFill>
                <a:latin typeface="+mj-ea"/>
                <a:ea typeface="+mj-ea"/>
                <a:sym typeface="+mn-ea"/>
              </a:rPr>
              <a:t>12</a:t>
            </a:r>
            <a:r>
              <a:rPr lang="zh-CN" altLang="en-US" sz="3200" dirty="0">
                <a:solidFill>
                  <a:schemeClr val="bg1"/>
                </a:solidFill>
                <a:latin typeface="+mj-ea"/>
                <a:ea typeface="+mj-ea"/>
                <a:sym typeface="+mn-ea"/>
              </a:rPr>
              <a:t>项，</a:t>
            </a:r>
            <a:r>
              <a:rPr lang="en-US" altLang="zh-CN" sz="3200" dirty="0">
                <a:solidFill>
                  <a:schemeClr val="bg1"/>
                </a:solidFill>
                <a:latin typeface="+mj-ea"/>
                <a:ea typeface="+mj-ea"/>
                <a:sym typeface="+mn-ea"/>
              </a:rPr>
              <a:t>22%</a:t>
            </a:r>
            <a:r>
              <a:rPr lang="zh-CN" altLang="en-US" sz="3200" dirty="0">
                <a:solidFill>
                  <a:schemeClr val="bg1"/>
                </a:solidFill>
                <a:latin typeface="+mj-ea"/>
                <a:ea typeface="+mj-ea"/>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694289" y="1991038"/>
            <a:ext cx="3516356" cy="3936153"/>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78020" y="1431290"/>
            <a:ext cx="7411085" cy="296862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       </a:t>
            </a:r>
            <a:r>
              <a:rPr lang="zh-CN" sz="2400" dirty="0">
                <a:solidFill>
                  <a:schemeClr val="bg1"/>
                </a:solidFill>
                <a:latin typeface="Arial" panose="020B0604020202020204" pitchFamily="34" charset="0"/>
                <a:ea typeface="微软雅黑" panose="020B0503020204020204" pitchFamily="34" charset="-122"/>
                <a:sym typeface="+mn-ea"/>
              </a:rPr>
              <a:t>现场班组物品箱门又出现关闭不严，箱内物资零乱摆放的情况</a:t>
            </a:r>
            <a:r>
              <a:rPr sz="2400" dirty="0">
                <a:solidFill>
                  <a:schemeClr val="bg1"/>
                </a:solidFill>
                <a:latin typeface="Arial" panose="020B0604020202020204" pitchFamily="34" charset="0"/>
                <a:ea typeface="微软雅黑" panose="020B0503020204020204" pitchFamily="34" charset="-122"/>
                <a:sym typeface="+mn-ea"/>
              </a:rPr>
              <a:t>。</a:t>
            </a:r>
            <a:r>
              <a:rPr lang="zh-CN" sz="2400" dirty="0">
                <a:solidFill>
                  <a:schemeClr val="bg1"/>
                </a:solidFill>
                <a:latin typeface="Arial" panose="020B0604020202020204" pitchFamily="34" charset="0"/>
                <a:ea typeface="微软雅黑" panose="020B0503020204020204" pitchFamily="34" charset="-122"/>
                <a:sym typeface="+mn-ea"/>
              </a:rPr>
              <a:t>经指出后已整改。柴油脱硫塔框架三层平台撇油线阀门上有扳手，未归位。已改正。含油污水泵旁水马无故打开。这是新出现的情况，已经同当班班组进行指正并改正。其余的规格化考核均为班组员工为装置规格化做的工作的加分考核</a:t>
            </a:r>
            <a:endParaRPr lang="zh-CN" sz="2400" dirty="0">
              <a:solidFill>
                <a:schemeClr val="bg1"/>
              </a:solidFill>
              <a:latin typeface="Arial" panose="020B0604020202020204" pitchFamily="34" charset="0"/>
              <a:ea typeface="微软雅黑" panose="020B0503020204020204" pitchFamily="34" charset="-122"/>
            </a:endParaRPr>
          </a:p>
        </p:txBody>
      </p:sp>
      <p:pic>
        <p:nvPicPr>
          <p:cNvPr id="3" name="图片 2" descr="11.03"/>
          <p:cNvPicPr>
            <a:picLocks noChangeAspect="1"/>
          </p:cNvPicPr>
          <p:nvPr/>
        </p:nvPicPr>
        <p:blipFill>
          <a:blip r:embed="rId2"/>
          <a:stretch>
            <a:fillRect/>
          </a:stretch>
        </p:blipFill>
        <p:spPr>
          <a:xfrm>
            <a:off x="929640" y="2446020"/>
            <a:ext cx="1448435" cy="3025140"/>
          </a:xfrm>
          <a:prstGeom prst="rect">
            <a:avLst/>
          </a:prstGeom>
        </p:spPr>
      </p:pic>
      <p:pic>
        <p:nvPicPr>
          <p:cNvPr id="5" name="图片 4" descr="IMG_20201105_113808"/>
          <p:cNvPicPr>
            <a:picLocks noChangeAspect="1"/>
          </p:cNvPicPr>
          <p:nvPr/>
        </p:nvPicPr>
        <p:blipFill>
          <a:blip r:embed="rId3"/>
          <a:stretch>
            <a:fillRect/>
          </a:stretch>
        </p:blipFill>
        <p:spPr>
          <a:xfrm>
            <a:off x="2538095" y="2446020"/>
            <a:ext cx="1499235" cy="302514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924" y="552315"/>
            <a:ext cx="10803422" cy="1210945"/>
          </a:xfrm>
          <a:prstGeom prst="rect">
            <a:avLst/>
          </a:prstGeom>
          <a:noFill/>
        </p:spPr>
        <p:txBody>
          <a:bodyPr wrap="square" rtlCol="0">
            <a:spAutoFit/>
          </a:bodyPr>
          <a:lstStyle/>
          <a:p>
            <a:pPr>
              <a:lnSpc>
                <a:spcPct val="130000"/>
              </a:lnSpc>
            </a:pPr>
            <a:r>
              <a:rPr lang="zh-CN" sz="2800" dirty="0">
                <a:solidFill>
                  <a:schemeClr val="bg1"/>
                </a:solidFill>
                <a:latin typeface="Arial" panose="020B0604020202020204" pitchFamily="34" charset="0"/>
                <a:ea typeface="微软雅黑" panose="020B0503020204020204" pitchFamily="34" charset="-122"/>
                <a:sym typeface="+mn-ea"/>
              </a:rPr>
              <a:t>加氢环保类问题</a:t>
            </a:r>
            <a:r>
              <a:rPr lang="en-US" altLang="zh-CN" sz="2800" dirty="0">
                <a:solidFill>
                  <a:schemeClr val="bg1"/>
                </a:solidFill>
                <a:latin typeface="+mj-ea"/>
                <a:ea typeface="+mj-ea"/>
                <a:sym typeface="+mn-ea"/>
              </a:rPr>
              <a:t>    </a:t>
            </a:r>
            <a:endParaRPr sz="28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662285" cy="536702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sym typeface="+mn-ea"/>
              </a:rPr>
              <a:t> </a:t>
            </a:r>
            <a:r>
              <a:rPr lang="zh-CN" sz="2400" dirty="0">
                <a:solidFill>
                  <a:schemeClr val="bg1"/>
                </a:solidFill>
                <a:latin typeface="Arial" panose="020B0604020202020204" pitchFamily="34" charset="0"/>
                <a:ea typeface="微软雅黑" panose="020B0503020204020204" pitchFamily="34" charset="-122"/>
                <a:sym typeface="+mn-ea"/>
              </a:rPr>
              <a:t>环保类问题细分三类</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1</a:t>
            </a:r>
            <a:r>
              <a:rPr lang="zh-CN" altLang="en-US" sz="2400" dirty="0">
                <a:solidFill>
                  <a:schemeClr val="bg1"/>
                </a:solidFill>
                <a:latin typeface="Arial" panose="020B0604020202020204" pitchFamily="34" charset="0"/>
                <a:ea typeface="微软雅黑" panose="020B0503020204020204" pitchFamily="34" charset="-122"/>
                <a:sym typeface="+mn-ea"/>
              </a:rPr>
              <a:t>、雨排系统问题（</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0%</a:t>
            </a:r>
            <a:r>
              <a:rPr lang="zh-CN" altLang="en-US" sz="2400" dirty="0">
                <a:solidFill>
                  <a:schemeClr val="bg1"/>
                </a:solidFill>
                <a:latin typeface="Arial" panose="020B0604020202020204" pitchFamily="34" charset="0"/>
                <a:ea typeface="微软雅黑" panose="020B0503020204020204" pitchFamily="34" charset="-122"/>
                <a:sym typeface="+mn-ea"/>
              </a:rPr>
              <a:t>）：本月对初期雨水地漏又进行了一次全面疏通。并要求各班组在雨天时对初期雨水沟进行检查确认，一旦存在下水不畅及时清理。班组检查时发现有沙袋破损的情况并及时修补，安全专业已给与加分奖励。</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、排污及垃圾分类问题</a:t>
            </a:r>
            <a:r>
              <a:rPr lang="zh-CN" altLang="en-US" sz="2400" dirty="0">
                <a:solidFill>
                  <a:schemeClr val="bg1"/>
                </a:solidFill>
                <a:latin typeface="Arial" panose="020B0604020202020204" pitchFamily="34" charset="0"/>
                <a:ea typeface="微软雅黑" panose="020B0503020204020204" pitchFamily="34" charset="-122"/>
                <a:sym typeface="+mn-ea"/>
              </a:rPr>
              <a:t>（</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0%</a:t>
            </a:r>
            <a:r>
              <a:rPr lang="zh-CN" altLang="en-US" sz="2400" dirty="0">
                <a:solidFill>
                  <a:schemeClr val="bg1"/>
                </a:solidFill>
                <a:latin typeface="Arial" panose="020B0604020202020204" pitchFamily="34" charset="0"/>
                <a:ea typeface="微软雅黑" panose="020B0503020204020204" pitchFamily="34" charset="-122"/>
                <a:sym typeface="+mn-ea"/>
              </a:rPr>
              <a:t>）：工业垃圾桶内有油漆桶和吸油毡，及时要求当班清理，并对各班组进行明确检查要求，本月班组主动清理垃圾箱两次，分别给予加分奖励。</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、含油污水系统问题（</a:t>
            </a:r>
            <a:r>
              <a:rPr lang="en-US" altLang="zh-CN" sz="2400" dirty="0">
                <a:solidFill>
                  <a:schemeClr val="bg1"/>
                </a:solidFill>
                <a:latin typeface="Arial" panose="020B0604020202020204" pitchFamily="34" charset="0"/>
                <a:ea typeface="微软雅黑" panose="020B0503020204020204" pitchFamily="34" charset="-122"/>
                <a:sym typeface="+mn-ea"/>
              </a:rPr>
              <a:t>3</a:t>
            </a:r>
            <a:r>
              <a:rPr lang="zh-CN" altLang="en-US" sz="2400" dirty="0">
                <a:solidFill>
                  <a:schemeClr val="bg1"/>
                </a:solidFill>
                <a:latin typeface="Arial" panose="020B0604020202020204" pitchFamily="34" charset="0"/>
                <a:ea typeface="微软雅黑" panose="020B0503020204020204" pitchFamily="34" charset="-122"/>
                <a:sym typeface="+mn-ea"/>
              </a:rPr>
              <a:t>项，</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a:t>
            </a:r>
            <a:r>
              <a:rPr lang="en-US" altLang="zh-CN" sz="2400" dirty="0">
                <a:solidFill>
                  <a:schemeClr val="bg1"/>
                </a:solidFill>
                <a:latin typeface="Arial" panose="020B0604020202020204" pitchFamily="34" charset="0"/>
                <a:ea typeface="微软雅黑" panose="020B0503020204020204" pitchFamily="34" charset="-122"/>
                <a:sym typeface="+mn-ea"/>
              </a:rPr>
              <a:t>11</a:t>
            </a:r>
            <a:r>
              <a:rPr lang="zh-CN" altLang="en-US" sz="2400" dirty="0">
                <a:solidFill>
                  <a:schemeClr val="bg1"/>
                </a:solidFill>
                <a:latin typeface="Arial" panose="020B0604020202020204" pitchFamily="34" charset="0"/>
                <a:ea typeface="微软雅黑" panose="020B0503020204020204" pitchFamily="34" charset="-122"/>
                <a:sym typeface="+mn-ea"/>
              </a:rPr>
              <a:t>月</a:t>
            </a:r>
            <a:r>
              <a:rPr lang="en-US" altLang="zh-CN" sz="2400" dirty="0">
                <a:solidFill>
                  <a:schemeClr val="bg1"/>
                </a:solidFill>
                <a:latin typeface="Arial" panose="020B0604020202020204" pitchFamily="34" charset="0"/>
                <a:ea typeface="微软雅黑" panose="020B0503020204020204" pitchFamily="34" charset="-122"/>
                <a:sym typeface="+mn-ea"/>
              </a:rPr>
              <a:t>14</a:t>
            </a:r>
            <a:r>
              <a:rPr lang="zh-CN" altLang="en-US" sz="2400" dirty="0">
                <a:solidFill>
                  <a:schemeClr val="bg1"/>
                </a:solidFill>
                <a:latin typeface="Arial" panose="020B0604020202020204" pitchFamily="34" charset="0"/>
                <a:ea typeface="微软雅黑" panose="020B0503020204020204" pitchFamily="34" charset="-122"/>
                <a:sym typeface="+mn-ea"/>
              </a:rPr>
              <a:t>日夜班含油污水外送后未关死泵出口阀导致泵旁的地面一直滴答含油水，直到</a:t>
            </a:r>
            <a:r>
              <a:rPr lang="en-US" altLang="zh-CN" sz="2400" dirty="0">
                <a:solidFill>
                  <a:schemeClr val="bg1"/>
                </a:solidFill>
                <a:latin typeface="Arial" panose="020B0604020202020204" pitchFamily="34" charset="0"/>
                <a:ea typeface="微软雅黑" panose="020B0503020204020204" pitchFamily="34" charset="-122"/>
                <a:sym typeface="+mn-ea"/>
              </a:rPr>
              <a:t>16</a:t>
            </a:r>
            <a:r>
              <a:rPr lang="zh-CN" altLang="en-US" sz="2400" dirty="0">
                <a:solidFill>
                  <a:schemeClr val="bg1"/>
                </a:solidFill>
                <a:latin typeface="Arial" panose="020B0604020202020204" pitchFamily="34" charset="0"/>
                <a:ea typeface="微软雅黑" panose="020B0503020204020204" pitchFamily="34" charset="-122"/>
                <a:sym typeface="+mn-ea"/>
              </a:rPr>
              <a:t>日白班才整改故给予中间的三个班考核。</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加氢高风险作业问题（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24%</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2009775"/>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sym typeface="+mn-ea"/>
              </a:rPr>
              <a:t>本月高风险作业主要是柴油</a:t>
            </a:r>
            <a:r>
              <a:rPr lang="en-US" altLang="zh-CN" sz="2400" dirty="0">
                <a:solidFill>
                  <a:schemeClr val="bg1"/>
                </a:solidFill>
                <a:latin typeface="Arial" panose="020B0604020202020204" pitchFamily="34" charset="0"/>
                <a:ea typeface="微软雅黑" panose="020B0503020204020204" pitchFamily="34" charset="-122"/>
                <a:sym typeface="+mn-ea"/>
              </a:rPr>
              <a:t>P104</a:t>
            </a:r>
            <a:r>
              <a:rPr lang="zh-CN" altLang="en-US" sz="2400" dirty="0">
                <a:solidFill>
                  <a:schemeClr val="bg1"/>
                </a:solidFill>
                <a:latin typeface="Arial" panose="020B0604020202020204" pitchFamily="34" charset="0"/>
                <a:ea typeface="微软雅黑" panose="020B0503020204020204" pitchFamily="34" charset="-122"/>
                <a:sym typeface="+mn-ea"/>
              </a:rPr>
              <a:t>处的搭棚子作业和摄像头移位作业还有柴油高换的保温整改作业。这十三项考核只有二班苏航因从现场去库房没有停止作业人员作业被考核</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分外，其余的都是现场职责明确，监护到位的加分考核。对于苏航的失责当时就纠正过来并停止了现场作业，也批评教育了当事监护人</a:t>
            </a:r>
            <a:r>
              <a:rPr lang="en-US" altLang="zh-CN" sz="2400" dirty="0">
                <a:solidFill>
                  <a:schemeClr val="bg1"/>
                </a:solidFill>
                <a:latin typeface="Arial" panose="020B0604020202020204" pitchFamily="34" charset="0"/>
                <a:ea typeface="微软雅黑" panose="020B0503020204020204" pitchFamily="34" charset="-122"/>
                <a:sym typeface="+mn-ea"/>
              </a:rPr>
              <a:t>.</a:t>
            </a:r>
            <a:endParaRPr lang="en-US" altLang="zh-CN"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加氢消防类问题（</a:t>
            </a:r>
            <a:r>
              <a:rPr lang="en-US" altLang="zh-CN" sz="3200" dirty="0">
                <a:solidFill>
                  <a:schemeClr val="bg1"/>
                </a:solidFill>
                <a:latin typeface="Arial" panose="020B0604020202020204" pitchFamily="34" charset="0"/>
                <a:ea typeface="微软雅黑" panose="020B0503020204020204" pitchFamily="34" charset="-122"/>
                <a:sym typeface="+mn-ea"/>
              </a:rPr>
              <a:t>8</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15%</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239359" y="1909758"/>
            <a:ext cx="3516356" cy="3936153"/>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296862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sym typeface="+mn-ea"/>
              </a:rPr>
              <a:t>消防类问题</a:t>
            </a:r>
            <a:r>
              <a:rPr lang="zh-CN" sz="2400" dirty="0">
                <a:solidFill>
                  <a:schemeClr val="bg1"/>
                </a:solidFill>
                <a:latin typeface="Arial" panose="020B0604020202020204" pitchFamily="34" charset="0"/>
                <a:ea typeface="微软雅黑" panose="020B0503020204020204" pitchFamily="34" charset="-122"/>
                <a:sym typeface="+mn-ea"/>
              </a:rPr>
              <a:t>主要还是检查卡损坏和模糊不清问题，其他消防器材保养未发现问题</a:t>
            </a:r>
            <a:r>
              <a:rPr lang="zh-CN" altLang="en-US" sz="2400" dirty="0">
                <a:solidFill>
                  <a:schemeClr val="bg1"/>
                </a:solidFill>
                <a:latin typeface="Arial" panose="020B0604020202020204" pitchFamily="34" charset="0"/>
                <a:ea typeface="微软雅黑" panose="020B0503020204020204" pitchFamily="34" charset="-122"/>
                <a:sym typeface="+mn-ea"/>
              </a:rPr>
              <a:t>。</a:t>
            </a:r>
            <a:r>
              <a:rPr lang="zh-CN" sz="2400" dirty="0">
                <a:solidFill>
                  <a:schemeClr val="bg1"/>
                </a:solidFill>
                <a:latin typeface="Arial" panose="020B0604020202020204" pitchFamily="34" charset="0"/>
                <a:ea typeface="微软雅黑" panose="020B0503020204020204" pitchFamily="34" charset="-122"/>
                <a:sym typeface="+mn-ea"/>
              </a:rPr>
              <a:t>检查卡损坏和模糊不清问题主要是因为户外温度高，塑料制品老化快。</a:t>
            </a:r>
            <a:r>
              <a:rPr lang="zh-CN" altLang="en-US" sz="2400" dirty="0">
                <a:solidFill>
                  <a:schemeClr val="bg1"/>
                </a:solidFill>
                <a:latin typeface="Arial" panose="020B0604020202020204" pitchFamily="34" charset="0"/>
                <a:ea typeface="微软雅黑" panose="020B0503020204020204" pitchFamily="34" charset="-122"/>
                <a:sym typeface="+mn-ea"/>
              </a:rPr>
              <a:t>再有就是服务点的消防蒸汽接管还有型号使用不对的问题。</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典型问题：</a:t>
            </a:r>
            <a:r>
              <a:rPr lang="en-US" altLang="zh-CN" sz="2400" dirty="0">
                <a:solidFill>
                  <a:schemeClr val="bg1"/>
                </a:solidFill>
                <a:latin typeface="Arial" panose="020B0604020202020204" pitchFamily="34" charset="0"/>
                <a:ea typeface="微软雅黑" panose="020B0503020204020204" pitchFamily="34" charset="-122"/>
                <a:sym typeface="+mn-ea"/>
              </a:rPr>
              <a:t>11</a:t>
            </a:r>
            <a:r>
              <a:rPr lang="zh-CN" altLang="en-US" sz="2400" dirty="0">
                <a:solidFill>
                  <a:schemeClr val="bg1"/>
                </a:solidFill>
                <a:latin typeface="Arial" panose="020B0604020202020204" pitchFamily="34" charset="0"/>
                <a:ea typeface="微软雅黑" panose="020B0503020204020204" pitchFamily="34" charset="-122"/>
                <a:sym typeface="+mn-ea"/>
              </a:rPr>
              <a:t>月</a:t>
            </a:r>
            <a:r>
              <a:rPr lang="en-US" altLang="zh-CN" sz="2400" dirty="0">
                <a:solidFill>
                  <a:schemeClr val="bg1"/>
                </a:solidFill>
                <a:latin typeface="Arial" panose="020B0604020202020204" pitchFamily="34" charset="0"/>
                <a:ea typeface="微软雅黑" panose="020B0503020204020204" pitchFamily="34" charset="-122"/>
                <a:sym typeface="+mn-ea"/>
              </a:rPr>
              <a:t>17</a:t>
            </a:r>
            <a:r>
              <a:rPr lang="zh-CN" altLang="en-US" sz="2400" dirty="0">
                <a:solidFill>
                  <a:schemeClr val="bg1"/>
                </a:solidFill>
                <a:latin typeface="Arial" panose="020B0604020202020204" pitchFamily="34" charset="0"/>
                <a:ea typeface="微软雅黑" panose="020B0503020204020204" pitchFamily="34" charset="-122"/>
                <a:sym typeface="+mn-ea"/>
              </a:rPr>
              <a:t>日分馏二层平台消防箱内有杂物。</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p:txBody>
      </p:sp>
      <p:pic>
        <p:nvPicPr>
          <p:cNvPr id="9" name="图片 8" descr="10.9"/>
          <p:cNvPicPr>
            <a:picLocks noChangeAspect="1"/>
          </p:cNvPicPr>
          <p:nvPr/>
        </p:nvPicPr>
        <p:blipFill>
          <a:blip r:embed="rId2"/>
          <a:stretch>
            <a:fillRect/>
          </a:stretch>
        </p:blipFill>
        <p:spPr>
          <a:xfrm>
            <a:off x="8812530" y="4099560"/>
            <a:ext cx="2518410" cy="1357630"/>
          </a:xfrm>
          <a:prstGeom prst="rect">
            <a:avLst/>
          </a:prstGeom>
        </p:spPr>
      </p:pic>
      <p:pic>
        <p:nvPicPr>
          <p:cNvPr id="11" name="图片 10" descr="16.3"/>
          <p:cNvPicPr>
            <a:picLocks noChangeAspect="1"/>
          </p:cNvPicPr>
          <p:nvPr/>
        </p:nvPicPr>
        <p:blipFill>
          <a:blip r:embed="rId3"/>
          <a:stretch>
            <a:fillRect/>
          </a:stretch>
        </p:blipFill>
        <p:spPr>
          <a:xfrm>
            <a:off x="8812530" y="2096135"/>
            <a:ext cx="2369820" cy="14198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93103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加氢装置卫生问题（</a:t>
            </a:r>
            <a:r>
              <a:rPr lang="en-US" altLang="zh-CN" sz="3200" dirty="0">
                <a:solidFill>
                  <a:schemeClr val="bg1"/>
                </a:solidFill>
                <a:latin typeface="Arial" panose="020B0604020202020204" pitchFamily="34" charset="0"/>
                <a:ea typeface="微软雅黑" panose="020B0503020204020204" pitchFamily="34" charset="-122"/>
                <a:sym typeface="+mn-ea"/>
              </a:rPr>
              <a:t>11</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20%</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1529715"/>
          </a:xfrm>
          <a:prstGeom prst="rect">
            <a:avLst/>
          </a:prstGeom>
          <a:noFill/>
        </p:spPr>
        <p:txBody>
          <a:bodyPr wrap="square" rtlCol="0">
            <a:spAutoFit/>
          </a:bodyPr>
          <a:lstStyle/>
          <a:p>
            <a:pPr>
              <a:lnSpc>
                <a:spcPct val="130000"/>
              </a:lnSpc>
            </a:pPr>
            <a:r>
              <a:rPr lang="zh-CN" altLang="en-US" sz="2000" dirty="0" smtClean="0">
                <a:solidFill>
                  <a:schemeClr val="bg1"/>
                </a:solidFill>
                <a:latin typeface="Arial" panose="020B0604020202020204" pitchFamily="34" charset="0"/>
                <a:ea typeface="微软雅黑" panose="020B0503020204020204" pitchFamily="34" charset="-122"/>
                <a:sym typeface="+mn-ea"/>
              </a:rPr>
              <a:t>       </a:t>
            </a:r>
            <a:r>
              <a:rPr lang="zh-CN" altLang="en-US" sz="2400" dirty="0">
                <a:solidFill>
                  <a:schemeClr val="bg1"/>
                </a:solidFill>
                <a:latin typeface="Arial" panose="020B0604020202020204" pitchFamily="34" charset="0"/>
                <a:ea typeface="微软雅黑" panose="020B0503020204020204" pitchFamily="34" charset="-122"/>
                <a:sym typeface="+mn-ea"/>
              </a:rPr>
              <a:t>本月的卫生问题主要集中在地面青苔上，还有卫生区小杂物较多。主要是最近雨水明显增多，交接班时下雨次数也较多，导致青苔滋生，卫生打扫不及时，地面卫生整体情况较以前有所下滑。</a:t>
            </a: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pic>
        <p:nvPicPr>
          <p:cNvPr id="5" name="图片 4" descr="9.4"/>
          <p:cNvPicPr>
            <a:picLocks noChangeAspect="1"/>
          </p:cNvPicPr>
          <p:nvPr/>
        </p:nvPicPr>
        <p:blipFill>
          <a:blip r:embed="rId2"/>
          <a:stretch>
            <a:fillRect/>
          </a:stretch>
        </p:blipFill>
        <p:spPr>
          <a:xfrm>
            <a:off x="3578225" y="4305300"/>
            <a:ext cx="2025015" cy="2038350"/>
          </a:xfrm>
          <a:prstGeom prst="rect">
            <a:avLst/>
          </a:prstGeom>
        </p:spPr>
      </p:pic>
      <p:pic>
        <p:nvPicPr>
          <p:cNvPr id="11" name="图片 10" descr="11.1"/>
          <p:cNvPicPr>
            <a:picLocks noChangeAspect="1"/>
          </p:cNvPicPr>
          <p:nvPr/>
        </p:nvPicPr>
        <p:blipFill>
          <a:blip r:embed="rId3"/>
          <a:stretch>
            <a:fillRect/>
          </a:stretch>
        </p:blipFill>
        <p:spPr>
          <a:xfrm>
            <a:off x="6363970" y="4305935"/>
            <a:ext cx="1731645" cy="20377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2209195" y="2810609"/>
            <a:ext cx="10803422" cy="1370965"/>
          </a:xfrm>
          <a:prstGeom prst="rect">
            <a:avLst/>
          </a:prstGeom>
          <a:noFill/>
        </p:spPr>
        <p:txBody>
          <a:bodyPr wrap="square" rtlCol="0">
            <a:spAutoFit/>
          </a:bodyPr>
          <a:lstStyle/>
          <a:p>
            <a:pPr>
              <a:lnSpc>
                <a:spcPct val="130000"/>
              </a:lnSpc>
            </a:pPr>
            <a:r>
              <a:rPr lang="zh-CN" altLang="en-US" sz="3200" dirty="0" smtClean="0">
                <a:solidFill>
                  <a:schemeClr val="bg1"/>
                </a:solidFill>
                <a:latin typeface="+mj-ea"/>
                <a:ea typeface="+mj-ea"/>
              </a:rPr>
              <a:t>安全经验共享</a:t>
            </a:r>
            <a:endParaRPr lang="en-US" altLang="zh-CN" sz="3200" dirty="0" smtClean="0">
              <a:solidFill>
                <a:schemeClr val="bg1"/>
              </a:solidFill>
              <a:latin typeface="+mj-ea"/>
              <a:ea typeface="+mj-ea"/>
            </a:endParaRPr>
          </a:p>
          <a:p>
            <a:pPr>
              <a:lnSpc>
                <a:spcPct val="130000"/>
              </a:lnSpc>
            </a:pPr>
            <a:r>
              <a:rPr lang="zh-CN" altLang="en-US" sz="3200" dirty="0">
                <a:solidFill>
                  <a:schemeClr val="bg1"/>
                </a:solidFill>
                <a:latin typeface="+mj-ea"/>
                <a:ea typeface="+mj-ea"/>
              </a:rPr>
              <a:t>视频：</a:t>
            </a:r>
            <a:r>
              <a:rPr lang="zh-CN" altLang="en-US" sz="3200" dirty="0">
                <a:solidFill>
                  <a:schemeClr val="bg1"/>
                </a:solidFill>
                <a:latin typeface="+mj-ea"/>
                <a:ea typeface="+mj-ea"/>
                <a:hlinkClick r:id="rId2" action="ppaction://hlinkfile"/>
              </a:rPr>
              <a:t>台塑车辆碰撞管线着火</a:t>
            </a:r>
            <a:endParaRPr lang="zh-CN" altLang="en-US" sz="3200" dirty="0">
              <a:solidFill>
                <a:schemeClr val="bg1"/>
              </a:solidFill>
              <a:latin typeface="+mj-ea"/>
              <a:ea typeface="+mj-ea"/>
            </a:endParaRPr>
          </a:p>
        </p:txBody>
      </p:sp>
      <p:sp>
        <p:nvSpPr>
          <p:cNvPr id="8" name="矩形 7"/>
          <p:cNvSpPr/>
          <p:nvPr/>
        </p:nvSpPr>
        <p:spPr>
          <a:xfrm>
            <a:off x="2321737" y="34290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73088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加裂气分环保类问题</a:t>
            </a:r>
            <a:r>
              <a:rPr lang="zh-CN" sz="2800" dirty="0">
                <a:solidFill>
                  <a:schemeClr val="bg1"/>
                </a:solidFill>
                <a:latin typeface="+mj-ea"/>
                <a:ea typeface="+mj-ea"/>
                <a:sym typeface="+mn-ea"/>
              </a:rPr>
              <a:t>（</a:t>
            </a:r>
            <a:r>
              <a:rPr lang="en-US" altLang="zh-CN" sz="2800" dirty="0">
                <a:solidFill>
                  <a:schemeClr val="bg1"/>
                </a:solidFill>
                <a:latin typeface="+mj-ea"/>
                <a:ea typeface="+mj-ea"/>
                <a:sym typeface="+mn-ea"/>
              </a:rPr>
              <a:t>8</a:t>
            </a:r>
            <a:r>
              <a:rPr lang="zh-CN" altLang="en-US" sz="2800" dirty="0">
                <a:solidFill>
                  <a:schemeClr val="bg1"/>
                </a:solidFill>
                <a:latin typeface="+mj-ea"/>
                <a:ea typeface="+mj-ea"/>
                <a:sym typeface="+mn-ea"/>
              </a:rPr>
              <a:t>项，</a:t>
            </a:r>
            <a:r>
              <a:rPr lang="en-US" altLang="zh-CN" sz="2800" dirty="0">
                <a:solidFill>
                  <a:schemeClr val="bg1"/>
                </a:solidFill>
                <a:latin typeface="+mj-ea"/>
                <a:ea typeface="+mj-ea"/>
                <a:sym typeface="+mn-ea"/>
              </a:rPr>
              <a:t>20%</a:t>
            </a:r>
            <a:r>
              <a:rPr lang="zh-CN" altLang="en-US" sz="2800" dirty="0">
                <a:solidFill>
                  <a:schemeClr val="bg1"/>
                </a:solidFill>
                <a:latin typeface="+mj-ea"/>
                <a:ea typeface="+mj-ea"/>
                <a:sym typeface="+mn-ea"/>
              </a:rPr>
              <a:t>）</a:t>
            </a: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0662285" cy="4887595"/>
          </a:xfrm>
          <a:prstGeom prst="rect">
            <a:avLst/>
          </a:prstGeom>
          <a:noFill/>
        </p:spPr>
        <p:txBody>
          <a:bodyPr wrap="square" rtlCol="0">
            <a:spAutoFit/>
          </a:bodyPr>
          <a:lstStyle/>
          <a:p>
            <a:pPr>
              <a:lnSpc>
                <a:spcPct val="130000"/>
              </a:lnSpc>
            </a:pPr>
            <a:r>
              <a:rPr lang="zh-CN" sz="2400" dirty="0">
                <a:solidFill>
                  <a:schemeClr val="bg1"/>
                </a:solidFill>
                <a:latin typeface="Arial" panose="020B0604020202020204" pitchFamily="34" charset="0"/>
                <a:ea typeface="微软雅黑" panose="020B0503020204020204" pitchFamily="34" charset="-122"/>
              </a:rPr>
              <a:t>环保类问题可分为三类</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初期雨水系统沙袋专项联合检查问题</a:t>
            </a:r>
            <a:r>
              <a:rPr lang="zh-CN" altLang="en-US" sz="2400" dirty="0">
                <a:solidFill>
                  <a:schemeClr val="bg1"/>
                </a:solidFill>
                <a:latin typeface="Arial" panose="020B0604020202020204" pitchFamily="34" charset="0"/>
                <a:ea typeface="微软雅黑" panose="020B0503020204020204" pitchFamily="34" charset="-122"/>
              </a:rPr>
              <a:t>；</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、加裂液化气脱硫罐</a:t>
            </a:r>
            <a:r>
              <a:rPr lang="en-US" altLang="zh-CN" sz="2400" dirty="0">
                <a:solidFill>
                  <a:schemeClr val="bg1"/>
                </a:solidFill>
                <a:latin typeface="Arial" panose="020B0604020202020204" pitchFamily="34" charset="0"/>
                <a:ea typeface="微软雅黑" panose="020B0503020204020204" pitchFamily="34" charset="-122"/>
              </a:rPr>
              <a:t>D213</a:t>
            </a:r>
            <a:r>
              <a:rPr lang="zh-CN" altLang="en-US" sz="2400" dirty="0">
                <a:solidFill>
                  <a:schemeClr val="bg1"/>
                </a:solidFill>
                <a:latin typeface="Arial" panose="020B0604020202020204" pitchFamily="34" charset="0"/>
                <a:ea typeface="微软雅黑" panose="020B0503020204020204" pitchFamily="34" charset="-122"/>
              </a:rPr>
              <a:t>卫生</a:t>
            </a:r>
            <a:r>
              <a:rPr lang="zh-CN" sz="2400" dirty="0">
                <a:solidFill>
                  <a:schemeClr val="bg1"/>
                </a:solidFill>
                <a:latin typeface="Arial" panose="020B0604020202020204" pitchFamily="34" charset="0"/>
                <a:ea typeface="微软雅黑" panose="020B0503020204020204" pitchFamily="34" charset="-122"/>
              </a:rPr>
              <a:t>集中整治问题</a:t>
            </a:r>
            <a:r>
              <a:rPr lang="zh-CN" altLang="en-US" sz="2400" dirty="0">
                <a:solidFill>
                  <a:schemeClr val="bg1"/>
                </a:solidFill>
                <a:latin typeface="Arial" panose="020B0604020202020204" pitchFamily="34" charset="0"/>
                <a:ea typeface="微软雅黑" panose="020B0503020204020204" pitchFamily="34" charset="-122"/>
              </a:rPr>
              <a:t>；</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现场杂物垃圾分类处置等其他类问题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本月环保类问题总数有所下降，主要原因在于定期开展环保专项检查，集中对初期雨水地漏堵塞情况以及装置地面面貌问题等进行检查，通过检查通报，各班组认真落实各类问题整改情况，装置现场面貌改善明显；以及通过</a:t>
            </a:r>
            <a:r>
              <a:rPr lang="en-US" altLang="zh-CN" sz="2400" dirty="0">
                <a:solidFill>
                  <a:schemeClr val="bg1"/>
                </a:solidFill>
                <a:latin typeface="Arial" panose="020B0604020202020204" pitchFamily="34" charset="0"/>
                <a:ea typeface="微软雅黑" panose="020B0503020204020204" pitchFamily="34" charset="-122"/>
              </a:rPr>
              <a:t>8</a:t>
            </a:r>
            <a:r>
              <a:rPr lang="zh-CN" altLang="en-US" sz="2400" dirty="0">
                <a:solidFill>
                  <a:schemeClr val="bg1"/>
                </a:solidFill>
                <a:latin typeface="Arial" panose="020B0604020202020204" pitchFamily="34" charset="0"/>
                <a:ea typeface="微软雅黑" panose="020B0503020204020204" pitchFamily="34" charset="-122"/>
              </a:rPr>
              <a:t>月到</a:t>
            </a:r>
            <a:r>
              <a:rPr lang="en-US" altLang="zh-CN" sz="2400" dirty="0">
                <a:solidFill>
                  <a:schemeClr val="bg1"/>
                </a:solidFill>
                <a:latin typeface="Arial" panose="020B0604020202020204" pitchFamily="34" charset="0"/>
                <a:ea typeface="微软雅黑" panose="020B0503020204020204" pitchFamily="34" charset="-122"/>
              </a:rPr>
              <a:t>10</a:t>
            </a:r>
            <a:r>
              <a:rPr lang="zh-CN" altLang="en-US" sz="2400" dirty="0">
                <a:solidFill>
                  <a:schemeClr val="bg1"/>
                </a:solidFill>
                <a:latin typeface="Arial" panose="020B0604020202020204" pitchFamily="34" charset="0"/>
                <a:ea typeface="微软雅黑" panose="020B0503020204020204" pitchFamily="34" charset="-122"/>
              </a:rPr>
              <a:t>月持续三个月对</a:t>
            </a:r>
            <a:r>
              <a:rPr lang="en-US" altLang="zh-CN" sz="2400" dirty="0">
                <a:solidFill>
                  <a:schemeClr val="bg1"/>
                </a:solidFill>
                <a:latin typeface="Arial" panose="020B0604020202020204" pitchFamily="34" charset="0"/>
                <a:ea typeface="微软雅黑" panose="020B0503020204020204" pitchFamily="34" charset="-122"/>
              </a:rPr>
              <a:t>“</a:t>
            </a:r>
            <a:r>
              <a:rPr lang="zh-CN" altLang="en-US" sz="2400" dirty="0">
                <a:solidFill>
                  <a:schemeClr val="bg1"/>
                </a:solidFill>
                <a:latin typeface="Arial" panose="020B0604020202020204" pitchFamily="34" charset="0"/>
                <a:ea typeface="微软雅黑" panose="020B0503020204020204" pitchFamily="34" charset="-122"/>
              </a:rPr>
              <a:t>跑冒滴漏</a:t>
            </a:r>
            <a:r>
              <a:rPr lang="en-US" altLang="zh-CN" sz="2400" dirty="0">
                <a:solidFill>
                  <a:schemeClr val="bg1"/>
                </a:solidFill>
                <a:latin typeface="Arial" panose="020B0604020202020204" pitchFamily="34" charset="0"/>
                <a:ea typeface="微软雅黑" panose="020B0503020204020204" pitchFamily="34" charset="-122"/>
              </a:rPr>
              <a:t>”</a:t>
            </a:r>
            <a:r>
              <a:rPr lang="zh-CN" altLang="en-US" sz="2400" dirty="0">
                <a:solidFill>
                  <a:schemeClr val="bg1"/>
                </a:solidFill>
                <a:latin typeface="Arial" panose="020B0604020202020204" pitchFamily="34" charset="0"/>
                <a:ea typeface="微软雅黑" panose="020B0503020204020204" pitchFamily="34" charset="-122"/>
              </a:rPr>
              <a:t>等问题集中整改治理，</a:t>
            </a:r>
            <a:r>
              <a:rPr lang="en-US" altLang="zh-CN" sz="2400" dirty="0">
                <a:solidFill>
                  <a:schemeClr val="bg1"/>
                </a:solidFill>
                <a:latin typeface="Arial" panose="020B0604020202020204" pitchFamily="34" charset="0"/>
                <a:ea typeface="微软雅黑" panose="020B0503020204020204" pitchFamily="34" charset="-122"/>
              </a:rPr>
              <a:t>11</a:t>
            </a:r>
            <a:r>
              <a:rPr lang="zh-CN" altLang="en-US" sz="2400" dirty="0">
                <a:solidFill>
                  <a:schemeClr val="bg1"/>
                </a:solidFill>
                <a:latin typeface="Arial" panose="020B0604020202020204" pitchFamily="34" charset="0"/>
                <a:ea typeface="微软雅黑" panose="020B0503020204020204" pitchFamily="34" charset="-122"/>
              </a:rPr>
              <a:t>月现场此类问题得以改善，对于集中在机泵暂时无法整改的漏点问题，使用接油盒规范现场环保管控。</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a:t>
            </a:r>
            <a:endParaRPr lang="zh-CN" altLang="en-US" sz="2400"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129774" y="552315"/>
            <a:ext cx="10803422" cy="1290955"/>
          </a:xfrm>
          <a:prstGeom prst="rect">
            <a:avLst/>
          </a:prstGeom>
          <a:noFill/>
        </p:spPr>
        <p:txBody>
          <a:bodyPr wrap="square" rtlCol="0">
            <a:spAutoFit/>
          </a:bodyPr>
          <a:lstStyle/>
          <a:p>
            <a:pPr>
              <a:lnSpc>
                <a:spcPct val="130000"/>
              </a:lnSpc>
            </a:pPr>
            <a:r>
              <a:rPr lang="zh-CN" sz="2800" dirty="0">
                <a:solidFill>
                  <a:schemeClr val="bg1"/>
                </a:solidFill>
                <a:latin typeface="Arial" panose="020B0604020202020204" pitchFamily="34" charset="0"/>
                <a:ea typeface="微软雅黑" panose="020B0503020204020204" pitchFamily="34" charset="-122"/>
                <a:sym typeface="+mn-ea"/>
              </a:rPr>
              <a:t>加裂气分</a:t>
            </a:r>
            <a:r>
              <a:rPr lang="zh-CN" sz="2800" dirty="0">
                <a:solidFill>
                  <a:schemeClr val="bg1"/>
                </a:solidFill>
                <a:latin typeface="Arial" panose="020B0604020202020204" pitchFamily="34" charset="0"/>
                <a:ea typeface="微软雅黑" panose="020B0503020204020204" pitchFamily="34" charset="-122"/>
                <a:sym typeface="+mn-ea"/>
              </a:rPr>
              <a:t>本质安全（环保）问题：</a:t>
            </a:r>
            <a:r>
              <a:rPr lang="en-US" altLang="zh-CN" sz="2800" dirty="0">
                <a:solidFill>
                  <a:schemeClr val="bg1"/>
                </a:solidFill>
                <a:latin typeface="Arial" panose="020B0604020202020204" pitchFamily="34" charset="0"/>
                <a:ea typeface="微软雅黑" panose="020B0503020204020204" pitchFamily="34" charset="-122"/>
                <a:sym typeface="+mn-ea"/>
              </a:rPr>
              <a:t>0</a:t>
            </a:r>
            <a:r>
              <a:rPr lang="zh-CN" altLang="en-US" sz="2800" dirty="0">
                <a:solidFill>
                  <a:schemeClr val="bg1"/>
                </a:solidFill>
                <a:latin typeface="Arial" panose="020B0604020202020204" pitchFamily="34" charset="0"/>
                <a:ea typeface="微软雅黑" panose="020B0503020204020204" pitchFamily="34" charset="-122"/>
                <a:sym typeface="+mn-ea"/>
              </a:rPr>
              <a:t>项，</a:t>
            </a:r>
            <a:r>
              <a:rPr lang="en-US" altLang="zh-CN" sz="2800" dirty="0">
                <a:solidFill>
                  <a:schemeClr val="bg1"/>
                </a:solidFill>
                <a:latin typeface="Arial" panose="020B0604020202020204" pitchFamily="34" charset="0"/>
                <a:ea typeface="微软雅黑" panose="020B0503020204020204" pitchFamily="34" charset="-122"/>
                <a:sym typeface="+mn-ea"/>
              </a:rPr>
              <a:t>0</a:t>
            </a:r>
            <a:r>
              <a:rPr lang="en-US" altLang="zh-CN" sz="3200" dirty="0">
                <a:solidFill>
                  <a:schemeClr val="bg1"/>
                </a:solidFill>
                <a:latin typeface="Arial" panose="020B0604020202020204" pitchFamily="34" charset="0"/>
                <a:ea typeface="微软雅黑" panose="020B0503020204020204" pitchFamily="34" charset="-122"/>
                <a:sym typeface="+mn-ea"/>
              </a:rPr>
              <a:t>%</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733155" y="617855"/>
            <a:ext cx="2952750" cy="6240145"/>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3369310"/>
          </a:xfrm>
          <a:prstGeom prst="rect">
            <a:avLst/>
          </a:prstGeom>
          <a:noFill/>
        </p:spPr>
        <p:txBody>
          <a:bodyPr wrap="square" rtlCol="0">
            <a:spAutoFit/>
          </a:bodyPr>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10</a:t>
            </a:r>
            <a:r>
              <a:rPr lang="zh-CN" altLang="en-US" sz="2400" dirty="0">
                <a:solidFill>
                  <a:schemeClr val="bg1"/>
                </a:solidFill>
                <a:latin typeface="Arial" panose="020B0604020202020204" pitchFamily="34" charset="0"/>
                <a:ea typeface="微软雅黑" panose="020B0503020204020204" pitchFamily="34" charset="-122"/>
              </a:rPr>
              <a:t>月原已登记的</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项问题</a:t>
            </a:r>
            <a:r>
              <a:rPr lang="zh-CN" altLang="en-US"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  设备专业根据现场实际情况，采取了相应的安全措施。</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对三层梯凳进行增加护栏措施，</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、向班组交底合理使用液压升降机，</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、密封油罐加换油频率低，安全专业通过班组安全活动向班组进行风险辨识和提示来避免事故（事件）的发生</a:t>
            </a: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a:t>
            </a:r>
            <a:endParaRPr lang="zh-CN" altLang="en-US" sz="2000" dirty="0">
              <a:solidFill>
                <a:schemeClr val="bg1"/>
              </a:solidFill>
              <a:latin typeface="Arial" panose="020B0604020202020204" pitchFamily="34" charset="0"/>
              <a:ea typeface="微软雅黑" panose="020B0503020204020204" pitchFamily="34" charset="-122"/>
            </a:endParaRPr>
          </a:p>
        </p:txBody>
      </p:sp>
      <p:pic>
        <p:nvPicPr>
          <p:cNvPr id="19" name="图片 18"/>
          <p:cNvPicPr>
            <a:picLocks noChangeAspect="1"/>
          </p:cNvPicPr>
          <p:nvPr/>
        </p:nvPicPr>
        <p:blipFill>
          <a:blip r:embed="rId2"/>
          <a:srcRect b="19005"/>
          <a:stretch>
            <a:fillRect/>
          </a:stretch>
        </p:blipFill>
        <p:spPr>
          <a:xfrm>
            <a:off x="8854440" y="713740"/>
            <a:ext cx="2710180" cy="1988820"/>
          </a:xfrm>
          <a:prstGeom prst="rect">
            <a:avLst/>
          </a:prstGeom>
          <a:noFill/>
          <a:ln w="9525">
            <a:noFill/>
          </a:ln>
        </p:spPr>
      </p:pic>
      <p:pic>
        <p:nvPicPr>
          <p:cNvPr id="18" name="图片 17"/>
          <p:cNvPicPr>
            <a:picLocks noChangeAspect="1"/>
          </p:cNvPicPr>
          <p:nvPr/>
        </p:nvPicPr>
        <p:blipFill>
          <a:blip r:embed="rId3"/>
          <a:srcRect/>
          <a:stretch>
            <a:fillRect/>
          </a:stretch>
        </p:blipFill>
        <p:spPr>
          <a:xfrm>
            <a:off x="8868410" y="2773680"/>
            <a:ext cx="2710180" cy="1955165"/>
          </a:xfrm>
          <a:prstGeom prst="rect">
            <a:avLst/>
          </a:prstGeom>
          <a:noFill/>
          <a:ln w="9525">
            <a:noFill/>
          </a:ln>
        </p:spPr>
      </p:pic>
      <p:pic>
        <p:nvPicPr>
          <p:cNvPr id="4" name="图片 3" descr="c13b497268dd0c89d340562ca6b8cb2"/>
          <p:cNvPicPr>
            <a:picLocks noChangeAspect="1"/>
          </p:cNvPicPr>
          <p:nvPr/>
        </p:nvPicPr>
        <p:blipFill>
          <a:blip r:embed="rId4"/>
          <a:stretch>
            <a:fillRect/>
          </a:stretch>
        </p:blipFill>
        <p:spPr>
          <a:xfrm rot="5400000">
            <a:off x="9234805" y="4425315"/>
            <a:ext cx="2105660" cy="27679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635"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高风险作业类（</a:t>
            </a:r>
            <a:r>
              <a:rPr lang="en-US" altLang="zh-CN" sz="3200" dirty="0">
                <a:solidFill>
                  <a:schemeClr val="bg1"/>
                </a:solidFill>
                <a:latin typeface="Arial" panose="020B0604020202020204" pitchFamily="34" charset="0"/>
                <a:ea typeface="微软雅黑" panose="020B0503020204020204" pitchFamily="34" charset="-122"/>
                <a:sym typeface="+mn-ea"/>
              </a:rPr>
              <a:t>10</a:t>
            </a:r>
            <a:r>
              <a:rPr lang="zh-CN" altLang="en-US" sz="3200" dirty="0">
                <a:solidFill>
                  <a:schemeClr val="bg1"/>
                </a:solidFill>
                <a:latin typeface="Arial" panose="020B0604020202020204" pitchFamily="34" charset="0"/>
                <a:ea typeface="微软雅黑" panose="020B0503020204020204" pitchFamily="34" charset="-122"/>
                <a:sym typeface="+mn-ea"/>
              </a:rPr>
              <a:t>项，其中考核</a:t>
            </a:r>
            <a:r>
              <a:rPr lang="en-US" altLang="zh-CN" sz="3200" dirty="0">
                <a:solidFill>
                  <a:schemeClr val="bg1"/>
                </a:solidFill>
                <a:latin typeface="Arial" panose="020B0604020202020204" pitchFamily="34" charset="0"/>
                <a:ea typeface="微软雅黑" panose="020B0503020204020204" pitchFamily="34" charset="-122"/>
                <a:sym typeface="+mn-ea"/>
              </a:rPr>
              <a:t>2</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584962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主要有以下两点问题：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、加裂</a:t>
            </a:r>
            <a:r>
              <a:rPr lang="en-US" altLang="zh-CN" sz="2400" dirty="0">
                <a:solidFill>
                  <a:schemeClr val="bg1"/>
                </a:solidFill>
                <a:latin typeface="Arial" panose="020B0604020202020204" pitchFamily="34" charset="0"/>
                <a:ea typeface="微软雅黑" panose="020B0503020204020204" pitchFamily="34" charset="-122"/>
              </a:rPr>
              <a:t>D213</a:t>
            </a:r>
            <a:r>
              <a:rPr lang="zh-CN" altLang="en-US" sz="2400" dirty="0">
                <a:solidFill>
                  <a:schemeClr val="bg1"/>
                </a:solidFill>
                <a:latin typeface="Arial" panose="020B0604020202020204" pitchFamily="34" charset="0"/>
                <a:ea typeface="微软雅黑" panose="020B0503020204020204" pitchFamily="34" charset="-122"/>
              </a:rPr>
              <a:t>装剂监护人履职失职</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a:t>
            </a:r>
            <a:r>
              <a:rPr lang="zh-CN" altLang="en-US" sz="2000" dirty="0">
                <a:solidFill>
                  <a:schemeClr val="bg1"/>
                </a:solidFill>
                <a:latin typeface="Arial" panose="020B0604020202020204" pitchFamily="34" charset="0"/>
                <a:ea typeface="微软雅黑" panose="020B0503020204020204" pitchFamily="34" charset="-122"/>
              </a:rPr>
              <a:t>   典型问题：加裂</a:t>
            </a:r>
            <a:r>
              <a:rPr lang="en-US" altLang="zh-CN" sz="2000" dirty="0">
                <a:solidFill>
                  <a:schemeClr val="bg1"/>
                </a:solidFill>
                <a:latin typeface="Arial" panose="020B0604020202020204" pitchFamily="34" charset="0"/>
                <a:ea typeface="微软雅黑" panose="020B0503020204020204" pitchFamily="34" charset="-122"/>
              </a:rPr>
              <a:t>D213A</a:t>
            </a:r>
            <a:r>
              <a:rPr lang="zh-CN" altLang="en-US" sz="2000" dirty="0">
                <a:solidFill>
                  <a:schemeClr val="bg1"/>
                </a:solidFill>
                <a:latin typeface="Arial" panose="020B0604020202020204" pitchFamily="34" charset="0"/>
                <a:ea typeface="微软雅黑" panose="020B0503020204020204" pitchFamily="34" charset="-122"/>
              </a:rPr>
              <a:t>装剂</a:t>
            </a:r>
            <a:r>
              <a:rPr sz="2000" dirty="0">
                <a:solidFill>
                  <a:schemeClr val="bg1"/>
                </a:solidFill>
                <a:latin typeface="Arial" panose="020B0604020202020204" pitchFamily="34" charset="0"/>
                <a:ea typeface="微软雅黑" panose="020B0503020204020204" pitchFamily="34" charset="-122"/>
              </a:rPr>
              <a:t>作业：</a:t>
            </a:r>
            <a:r>
              <a:rPr lang="en-US" sz="2000" dirty="0">
                <a:solidFill>
                  <a:schemeClr val="bg1"/>
                </a:solidFill>
                <a:latin typeface="Arial" panose="020B0604020202020204" pitchFamily="34" charset="0"/>
                <a:ea typeface="微软雅黑" panose="020B0503020204020204" pitchFamily="34" charset="-122"/>
              </a:rPr>
              <a:t>11</a:t>
            </a:r>
            <a:r>
              <a:rPr sz="2000" dirty="0">
                <a:solidFill>
                  <a:schemeClr val="bg1"/>
                </a:solidFill>
                <a:latin typeface="Arial" panose="020B0604020202020204" pitchFamily="34" charset="0"/>
                <a:ea typeface="微软雅黑" panose="020B0503020204020204" pitchFamily="34" charset="-122"/>
              </a:rPr>
              <a:t>月</a:t>
            </a:r>
            <a:r>
              <a:rPr lang="en-US" sz="2000" dirty="0">
                <a:solidFill>
                  <a:schemeClr val="bg1"/>
                </a:solidFill>
                <a:latin typeface="Arial" panose="020B0604020202020204" pitchFamily="34" charset="0"/>
                <a:ea typeface="微软雅黑" panose="020B0503020204020204" pitchFamily="34" charset="-122"/>
              </a:rPr>
              <a:t>5</a:t>
            </a:r>
            <a:r>
              <a:rPr sz="2000" dirty="0">
                <a:solidFill>
                  <a:schemeClr val="bg1"/>
                </a:solidFill>
                <a:latin typeface="Arial" panose="020B0604020202020204" pitchFamily="34" charset="0"/>
                <a:ea typeface="微软雅黑" panose="020B0503020204020204" pitchFamily="34" charset="-122"/>
              </a:rPr>
              <a:t>日</a:t>
            </a:r>
            <a:r>
              <a:rPr lang="zh-CN" sz="2000" dirty="0">
                <a:solidFill>
                  <a:schemeClr val="bg1"/>
                </a:solidFill>
                <a:latin typeface="Arial" panose="020B0604020202020204" pitchFamily="34" charset="0"/>
                <a:ea typeface="微软雅黑" panose="020B0503020204020204" pitchFamily="34" charset="-122"/>
              </a:rPr>
              <a:t>受限空间作业票作业</a:t>
            </a:r>
            <a:endParaRPr 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申请人一栏未签字，</a:t>
            </a:r>
            <a:r>
              <a:rPr sz="2000" dirty="0">
                <a:solidFill>
                  <a:schemeClr val="bg1"/>
                </a:solidFill>
                <a:latin typeface="Arial" panose="020B0604020202020204" pitchFamily="34" charset="0"/>
                <a:ea typeface="微软雅黑" panose="020B0503020204020204" pitchFamily="34" charset="-122"/>
              </a:rPr>
              <a:t>监护人</a:t>
            </a:r>
            <a:r>
              <a:rPr lang="zh-CN" sz="2000" dirty="0">
                <a:solidFill>
                  <a:schemeClr val="bg1"/>
                </a:solidFill>
                <a:latin typeface="Arial" panose="020B0604020202020204" pitchFamily="34" charset="0"/>
                <a:ea typeface="微软雅黑" panose="020B0503020204020204" pitchFamily="34" charset="-122"/>
              </a:rPr>
              <a:t>许孟天</a:t>
            </a:r>
            <a:r>
              <a:rPr sz="2000" dirty="0">
                <a:solidFill>
                  <a:schemeClr val="bg1"/>
                </a:solidFill>
                <a:latin typeface="Arial" panose="020B0604020202020204" pitchFamily="34" charset="0"/>
                <a:ea typeface="微软雅黑" panose="020B0503020204020204" pitchFamily="34" charset="-122"/>
              </a:rPr>
              <a:t>未</a:t>
            </a:r>
            <a:r>
              <a:rPr lang="zh-CN" sz="2000" dirty="0">
                <a:solidFill>
                  <a:schemeClr val="bg1"/>
                </a:solidFill>
                <a:latin typeface="Arial" panose="020B0604020202020204" pitchFamily="34" charset="0"/>
                <a:ea typeface="微软雅黑" panose="020B0503020204020204" pitchFamily="34" charset="-122"/>
              </a:rPr>
              <a:t>发现，还有受限空间作业票施工</a:t>
            </a:r>
            <a:endParaRPr 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单位监护人一栏未签字，原因是当天装剂作业全是本部门员工，</a:t>
            </a:r>
            <a:endParaRPr 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不涉及施工单位监护人，故认为不需要签字。因此</a:t>
            </a:r>
            <a:r>
              <a:rPr sz="2000" dirty="0">
                <a:solidFill>
                  <a:schemeClr val="bg1"/>
                </a:solidFill>
                <a:latin typeface="Arial" panose="020B0604020202020204" pitchFamily="34" charset="0"/>
                <a:ea typeface="微软雅黑" panose="020B0503020204020204" pitchFamily="34" charset="-122"/>
              </a:rPr>
              <a:t>对相关</a:t>
            </a:r>
            <a:r>
              <a:rPr lang="zh-CN" sz="2000" dirty="0">
                <a:solidFill>
                  <a:schemeClr val="bg1"/>
                </a:solidFill>
                <a:latin typeface="Arial" panose="020B0604020202020204" pitchFamily="34" charset="0"/>
                <a:ea typeface="微软雅黑" panose="020B0503020204020204" pitchFamily="34" charset="-122"/>
              </a:rPr>
              <a:t>作业票申请</a:t>
            </a:r>
            <a:r>
              <a:rPr sz="2000" dirty="0">
                <a:solidFill>
                  <a:schemeClr val="bg1"/>
                </a:solidFill>
                <a:latin typeface="Arial" panose="020B0604020202020204" pitchFamily="34" charset="0"/>
                <a:ea typeface="微软雅黑" panose="020B0503020204020204" pitchFamily="34" charset="-122"/>
              </a:rPr>
              <a:t>人</a:t>
            </a:r>
            <a:r>
              <a:rPr lang="zh-CN" sz="2000" dirty="0">
                <a:solidFill>
                  <a:schemeClr val="bg1"/>
                </a:solidFill>
                <a:latin typeface="Arial" panose="020B0604020202020204" pitchFamily="34" charset="0"/>
                <a:ea typeface="微软雅黑" panose="020B0503020204020204" pitchFamily="34" charset="-122"/>
              </a:rPr>
              <a:t>、</a:t>
            </a:r>
            <a:endParaRPr 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监护人、</a:t>
            </a:r>
            <a:r>
              <a:rPr lang="en-US" altLang="zh-CN" sz="2000" dirty="0">
                <a:solidFill>
                  <a:schemeClr val="bg1"/>
                </a:solidFill>
                <a:latin typeface="Arial" panose="020B0604020202020204" pitchFamily="34" charset="0"/>
                <a:ea typeface="微软雅黑" panose="020B0503020204020204" pitchFamily="34" charset="-122"/>
              </a:rPr>
              <a:t>HSE</a:t>
            </a:r>
            <a:r>
              <a:rPr lang="zh-CN" sz="2000" dirty="0">
                <a:solidFill>
                  <a:schemeClr val="bg1"/>
                </a:solidFill>
                <a:latin typeface="Arial" panose="020B0604020202020204" pitchFamily="34" charset="0"/>
                <a:ea typeface="微软雅黑" panose="020B0503020204020204" pitchFamily="34" charset="-122"/>
              </a:rPr>
              <a:t>专业负责人（陆新宝）</a:t>
            </a:r>
            <a:r>
              <a:rPr sz="2000" dirty="0">
                <a:solidFill>
                  <a:schemeClr val="bg1"/>
                </a:solidFill>
                <a:latin typeface="Arial" panose="020B0604020202020204" pitchFamily="34" charset="0"/>
                <a:ea typeface="微软雅黑" panose="020B0503020204020204" pitchFamily="34" charset="-122"/>
              </a:rPr>
              <a:t>落实绩效考核</a:t>
            </a:r>
            <a:r>
              <a:rPr lang="zh-CN" sz="2000" dirty="0">
                <a:solidFill>
                  <a:schemeClr val="bg1"/>
                </a:solidFill>
                <a:latin typeface="Arial" panose="020B0604020202020204" pitchFamily="34" charset="0"/>
                <a:ea typeface="微软雅黑" panose="020B0503020204020204" pitchFamily="34" charset="-122"/>
              </a:rPr>
              <a:t>并进行教育</a:t>
            </a:r>
            <a:r>
              <a:rPr sz="2000" dirty="0">
                <a:solidFill>
                  <a:schemeClr val="bg1"/>
                </a:solidFill>
                <a:latin typeface="Arial" panose="020B0604020202020204" pitchFamily="34" charset="0"/>
                <a:ea typeface="微软雅黑" panose="020B0503020204020204" pitchFamily="34" charset="-122"/>
              </a:rPr>
              <a:t>。</a:t>
            </a:r>
            <a:r>
              <a:rPr sz="2000" dirty="0">
                <a:solidFill>
                  <a:schemeClr val="bg1"/>
                </a:solidFill>
                <a:latin typeface="Arial" panose="020B0604020202020204" pitchFamily="34" charset="0"/>
                <a:ea typeface="微软雅黑" panose="020B0503020204020204" pitchFamily="34" charset="-122"/>
              </a:rPr>
              <a:t>       </a:t>
            </a:r>
            <a:endParaRPr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、加裂高处作业票证完工验收处未签字</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sym typeface="+mn-ea"/>
              </a:rPr>
              <a:t> 典型问题：</a:t>
            </a:r>
            <a:r>
              <a:rPr lang="en-US" altLang="zh-CN" sz="2000" dirty="0">
                <a:solidFill>
                  <a:schemeClr val="bg1"/>
                </a:solidFill>
                <a:latin typeface="Arial" panose="020B0604020202020204" pitchFamily="34" charset="0"/>
                <a:ea typeface="微软雅黑" panose="020B0503020204020204" pitchFamily="34" charset="-122"/>
                <a:sym typeface="+mn-ea"/>
              </a:rPr>
              <a:t>11</a:t>
            </a:r>
            <a:r>
              <a:rPr lang="zh-CN" altLang="en-US" sz="2000" dirty="0">
                <a:solidFill>
                  <a:schemeClr val="bg1"/>
                </a:solidFill>
                <a:latin typeface="Arial" panose="020B0604020202020204" pitchFamily="34" charset="0"/>
                <a:ea typeface="微软雅黑" panose="020B0503020204020204" pitchFamily="34" charset="-122"/>
                <a:sym typeface="+mn-ea"/>
              </a:rPr>
              <a:t>月</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日</a:t>
            </a:r>
            <a:r>
              <a:rPr sz="2000" dirty="0">
                <a:solidFill>
                  <a:schemeClr val="bg1"/>
                </a:solidFill>
                <a:latin typeface="Arial" panose="020B0604020202020204" pitchFamily="34" charset="0"/>
                <a:ea typeface="微软雅黑" panose="020B0503020204020204" pitchFamily="34" charset="-122"/>
                <a:sym typeface="+mn-ea"/>
              </a:rPr>
              <a:t>检查发现</a:t>
            </a:r>
            <a:r>
              <a:rPr lang="zh-CN" sz="2000" dirty="0">
                <a:solidFill>
                  <a:schemeClr val="bg1"/>
                </a:solidFill>
                <a:latin typeface="Arial" panose="020B0604020202020204" pitchFamily="34" charset="0"/>
                <a:ea typeface="微软雅黑" panose="020B0503020204020204" pitchFamily="34" charset="-122"/>
                <a:sym typeface="+mn-ea"/>
              </a:rPr>
              <a:t>搭脚手架高处作业票完工验收</a:t>
            </a:r>
            <a:endParaRPr lang="zh-CN"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sym typeface="+mn-ea"/>
              </a:rPr>
              <a:t>一栏未签字</a:t>
            </a:r>
            <a:r>
              <a:rPr sz="2000" dirty="0">
                <a:solidFill>
                  <a:schemeClr val="bg1"/>
                </a:solidFill>
                <a:latin typeface="Arial" panose="020B0604020202020204" pitchFamily="34" charset="0"/>
                <a:ea typeface="微软雅黑" panose="020B0503020204020204" pitchFamily="34" charset="-122"/>
                <a:sym typeface="+mn-ea"/>
              </a:rPr>
              <a:t>，</a:t>
            </a:r>
            <a:r>
              <a:rPr lang="zh-CN" sz="2000" dirty="0">
                <a:solidFill>
                  <a:schemeClr val="bg1"/>
                </a:solidFill>
                <a:latin typeface="Arial" panose="020B0604020202020204" pitchFamily="34" charset="0"/>
                <a:ea typeface="微软雅黑" panose="020B0503020204020204" pitchFamily="34" charset="-122"/>
                <a:sym typeface="+mn-ea"/>
              </a:rPr>
              <a:t>没有达到闭环管理要求，</a:t>
            </a:r>
            <a:r>
              <a:rPr sz="2000" dirty="0">
                <a:solidFill>
                  <a:schemeClr val="bg1"/>
                </a:solidFill>
                <a:latin typeface="Arial" panose="020B0604020202020204" pitchFamily="34" charset="0"/>
                <a:ea typeface="微软雅黑" panose="020B0503020204020204" pitchFamily="34" charset="-122"/>
                <a:sym typeface="+mn-ea"/>
              </a:rPr>
              <a:t>对相关责任人进行教育，并</a:t>
            </a:r>
            <a:endParaRPr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sz="2000" dirty="0">
                <a:solidFill>
                  <a:schemeClr val="bg1"/>
                </a:solidFill>
                <a:latin typeface="Arial" panose="020B0604020202020204" pitchFamily="34" charset="0"/>
                <a:ea typeface="微软雅黑" panose="020B0503020204020204" pitchFamily="34" charset="-122"/>
                <a:sym typeface="+mn-ea"/>
              </a:rPr>
              <a:t>落实绩效考核。</a:t>
            </a:r>
            <a:endParaRPr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sz="24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10" name="圆角矩形 9"/>
          <p:cNvSpPr/>
          <p:nvPr/>
        </p:nvSpPr>
        <p:spPr>
          <a:xfrm>
            <a:off x="8614410" y="2018030"/>
            <a:ext cx="2577465" cy="4500880"/>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e73b711ad085e2661fd9547e1900fbd"/>
          <p:cNvPicPr>
            <a:picLocks noChangeAspect="1"/>
          </p:cNvPicPr>
          <p:nvPr/>
        </p:nvPicPr>
        <p:blipFill>
          <a:blip r:embed="rId2"/>
          <a:stretch>
            <a:fillRect/>
          </a:stretch>
        </p:blipFill>
        <p:spPr>
          <a:xfrm>
            <a:off x="8832850" y="4314190"/>
            <a:ext cx="2141220" cy="2003425"/>
          </a:xfrm>
          <a:prstGeom prst="rect">
            <a:avLst/>
          </a:prstGeom>
        </p:spPr>
      </p:pic>
      <p:pic>
        <p:nvPicPr>
          <p:cNvPr id="4" name="图片 3"/>
          <p:cNvPicPr>
            <a:picLocks noChangeAspect="1"/>
          </p:cNvPicPr>
          <p:nvPr/>
        </p:nvPicPr>
        <p:blipFill>
          <a:blip r:embed="rId3"/>
          <a:stretch>
            <a:fillRect/>
          </a:stretch>
        </p:blipFill>
        <p:spPr>
          <a:xfrm>
            <a:off x="8832850" y="2165985"/>
            <a:ext cx="2240915" cy="20040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消防问题（</a:t>
            </a:r>
            <a:r>
              <a:rPr lang="en-US" altLang="zh-CN" sz="3200" dirty="0">
                <a:solidFill>
                  <a:schemeClr val="bg1"/>
                </a:solidFill>
                <a:latin typeface="Arial" panose="020B0604020202020204" pitchFamily="34" charset="0"/>
                <a:ea typeface="微软雅黑" panose="020B0503020204020204" pitchFamily="34" charset="-122"/>
                <a:sym typeface="+mn-ea"/>
              </a:rPr>
              <a:t>8</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20</a:t>
            </a:r>
            <a:r>
              <a:rPr lang="en-US" altLang="zh-CN" sz="3200" dirty="0">
                <a:solidFill>
                  <a:schemeClr val="bg1"/>
                </a:solidFill>
                <a:latin typeface="Arial" panose="020B0604020202020204" pitchFamily="34" charset="0"/>
                <a:ea typeface="微软雅黑" panose="020B0503020204020204" pitchFamily="34" charset="-122"/>
                <a:sym typeface="+mn-ea"/>
              </a:rPr>
              <a:t>%</a:t>
            </a:r>
            <a:r>
              <a:rPr lang="zh-CN" altLang="en-US"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8239125" y="619125"/>
            <a:ext cx="3516630" cy="6179185"/>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2415" y="1431290"/>
            <a:ext cx="7833360" cy="5367020"/>
          </a:xfrm>
          <a:prstGeom prst="rect">
            <a:avLst/>
          </a:prstGeom>
          <a:noFill/>
        </p:spPr>
        <p:txBody>
          <a:bodyPr wrap="square" rtlCol="0">
            <a:spAutoFit/>
          </a:bodyPr>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本月消防</a:t>
            </a:r>
            <a:r>
              <a:rPr lang="zh-CN" sz="2400" dirty="0">
                <a:solidFill>
                  <a:schemeClr val="bg1"/>
                </a:solidFill>
                <a:latin typeface="Arial" panose="020B0604020202020204" pitchFamily="34" charset="0"/>
                <a:ea typeface="微软雅黑" panose="020B0503020204020204" pitchFamily="34" charset="-122"/>
              </a:rPr>
              <a:t>问题主要集中在现场灭火器检查卡未确认和消防水枪</a:t>
            </a:r>
            <a:r>
              <a:rPr lang="zh-CN" altLang="en-US" sz="2400" dirty="0">
                <a:solidFill>
                  <a:schemeClr val="bg1"/>
                </a:solidFill>
                <a:latin typeface="Arial" panose="020B0604020202020204" pitchFamily="34" charset="0"/>
                <a:ea typeface="微软雅黑" panose="020B0503020204020204" pitchFamily="34" charset="-122"/>
              </a:rPr>
              <a:t>和外操室防火检查登记本</a:t>
            </a:r>
            <a:r>
              <a:rPr lang="zh-CN" sz="2400" dirty="0">
                <a:solidFill>
                  <a:schemeClr val="bg1"/>
                </a:solidFill>
                <a:latin typeface="Arial" panose="020B0604020202020204" pitchFamily="34" charset="0"/>
                <a:ea typeface="微软雅黑" panose="020B0503020204020204" pitchFamily="34" charset="-122"/>
              </a:rPr>
              <a:t>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典型问题：                                                               （</a:t>
            </a: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1</a:t>
            </a:r>
            <a:r>
              <a:rPr lang="en-US" altLang="zh-CN" sz="2400" dirty="0">
                <a:solidFill>
                  <a:schemeClr val="bg1"/>
                </a:solidFill>
                <a:latin typeface="Arial" panose="020B0604020202020204" pitchFamily="34" charset="0"/>
                <a:ea typeface="微软雅黑" panose="020B0503020204020204" pitchFamily="34" charset="-122"/>
              </a:rPr>
              <a:t>1</a:t>
            </a:r>
            <a:r>
              <a:rPr lang="zh-CN" sz="2400" dirty="0">
                <a:solidFill>
                  <a:schemeClr val="bg1"/>
                </a:solidFill>
                <a:latin typeface="Arial" panose="020B0604020202020204" pitchFamily="34" charset="0"/>
                <a:ea typeface="微软雅黑" panose="020B0503020204020204" pitchFamily="34" charset="-122"/>
              </a:rPr>
              <a:t>月</a:t>
            </a:r>
            <a:r>
              <a:rPr lang="en-US" altLang="zh-CN" sz="2400" dirty="0">
                <a:solidFill>
                  <a:schemeClr val="bg1"/>
                </a:solidFill>
                <a:latin typeface="Arial" panose="020B0604020202020204" pitchFamily="34" charset="0"/>
                <a:ea typeface="微软雅黑" panose="020B0503020204020204" pitchFamily="34" charset="-122"/>
              </a:rPr>
              <a:t>13</a:t>
            </a:r>
            <a:r>
              <a:rPr lang="zh-CN" sz="2400" dirty="0">
                <a:solidFill>
                  <a:schemeClr val="bg1"/>
                </a:solidFill>
                <a:latin typeface="Arial" panose="020B0604020202020204" pitchFamily="34" charset="0"/>
                <a:ea typeface="微软雅黑" panose="020B0503020204020204" pitchFamily="34" charset="-122"/>
              </a:rPr>
              <a:t>日针对上半月现场消防设施检查，班组虽对检查卡确认签字，但现场部分灭火器箱没有定位摆放，且消防箱内水枪头有故障，检查人未发现，未如实登记汇报处理。           </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a:t>
            </a:r>
            <a:r>
              <a:rPr lang="en-US" altLang="zh-CN" sz="2400" dirty="0">
                <a:solidFill>
                  <a:schemeClr val="bg1"/>
                </a:solidFill>
                <a:latin typeface="Arial" panose="020B0604020202020204" pitchFamily="34" charset="0"/>
                <a:ea typeface="微软雅黑" panose="020B0503020204020204" pitchFamily="34" charset="-122"/>
              </a:rPr>
              <a:t>11</a:t>
            </a:r>
            <a:r>
              <a:rPr lang="zh-CN" altLang="en-US" sz="2400" dirty="0">
                <a:solidFill>
                  <a:schemeClr val="bg1"/>
                </a:solidFill>
                <a:latin typeface="Arial" panose="020B0604020202020204" pitchFamily="34" charset="0"/>
                <a:ea typeface="微软雅黑" panose="020B0503020204020204" pitchFamily="34" charset="-122"/>
              </a:rPr>
              <a:t>月</a:t>
            </a: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日外操室防火检查登记本使用完后，因</a:t>
            </a:r>
            <a:r>
              <a:rPr lang="en-US" altLang="zh-CN" sz="2400" dirty="0">
                <a:solidFill>
                  <a:schemeClr val="bg1"/>
                </a:solidFill>
                <a:latin typeface="Arial" panose="020B0604020202020204" pitchFamily="34" charset="0"/>
                <a:ea typeface="微软雅黑" panose="020B0503020204020204" pitchFamily="34" charset="-122"/>
              </a:rPr>
              <a:t>HSE</a:t>
            </a:r>
            <a:r>
              <a:rPr lang="zh-CN" altLang="en-US" sz="2400" dirty="0">
                <a:solidFill>
                  <a:schemeClr val="bg1"/>
                </a:solidFill>
                <a:latin typeface="Arial" panose="020B0604020202020204" pitchFamily="34" charset="0"/>
                <a:ea typeface="微软雅黑" panose="020B0503020204020204" pitchFamily="34" charset="-122"/>
              </a:rPr>
              <a:t>部分发检查本人员不在岛上，未能及时领取，连续</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天只检查未登记（目前已经补签）。</a:t>
            </a:r>
            <a:r>
              <a:rPr lang="zh-CN" sz="2400" dirty="0">
                <a:solidFill>
                  <a:schemeClr val="bg1"/>
                </a:solidFill>
                <a:latin typeface="Arial" panose="020B0604020202020204" pitchFamily="34" charset="0"/>
                <a:ea typeface="微软雅黑" panose="020B0503020204020204" pitchFamily="34" charset="-122"/>
              </a:rPr>
              <a:t>        </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消防类问题涉及班组管理不到位的考核</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项</a:t>
            </a: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p:txBody>
      </p:sp>
      <p:pic>
        <p:nvPicPr>
          <p:cNvPr id="5" name="图片 4" descr="25ee2dfd99a20db8059680784c0d5a0"/>
          <p:cNvPicPr>
            <a:picLocks noChangeAspect="1"/>
          </p:cNvPicPr>
          <p:nvPr/>
        </p:nvPicPr>
        <p:blipFill>
          <a:blip r:embed="rId2"/>
          <a:stretch>
            <a:fillRect/>
          </a:stretch>
        </p:blipFill>
        <p:spPr>
          <a:xfrm>
            <a:off x="8589010" y="4881880"/>
            <a:ext cx="3002915" cy="1889125"/>
          </a:xfrm>
          <a:prstGeom prst="rect">
            <a:avLst/>
          </a:prstGeom>
        </p:spPr>
      </p:pic>
      <p:pic>
        <p:nvPicPr>
          <p:cNvPr id="4" name="图片 3" descr="96069e511c999bfc9c4db3b1ce3fefc"/>
          <p:cNvPicPr>
            <a:picLocks noChangeAspect="1"/>
          </p:cNvPicPr>
          <p:nvPr/>
        </p:nvPicPr>
        <p:blipFill>
          <a:blip r:embed="rId3"/>
          <a:stretch>
            <a:fillRect/>
          </a:stretch>
        </p:blipFill>
        <p:spPr>
          <a:xfrm>
            <a:off x="8589010" y="2349500"/>
            <a:ext cx="3002280" cy="2479040"/>
          </a:xfrm>
          <a:prstGeom prst="rect">
            <a:avLst/>
          </a:prstGeom>
        </p:spPr>
      </p:pic>
      <p:pic>
        <p:nvPicPr>
          <p:cNvPr id="9" name="图片 8" descr="28537e49a35182bd45a49c6b1cbbc2b"/>
          <p:cNvPicPr>
            <a:picLocks noChangeAspect="1"/>
          </p:cNvPicPr>
          <p:nvPr/>
        </p:nvPicPr>
        <p:blipFill>
          <a:blip r:embed="rId4"/>
          <a:stretch>
            <a:fillRect/>
          </a:stretch>
        </p:blipFill>
        <p:spPr>
          <a:xfrm flipH="1">
            <a:off x="8556625" y="619125"/>
            <a:ext cx="3016885" cy="173736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mj-ea"/>
                <a:ea typeface="+mj-ea"/>
              </a:rPr>
              <a:t>规格化问题（</a:t>
            </a:r>
            <a:r>
              <a:rPr lang="en-US" altLang="zh-CN" sz="3200" dirty="0">
                <a:solidFill>
                  <a:schemeClr val="bg1"/>
                </a:solidFill>
                <a:latin typeface="+mj-ea"/>
                <a:ea typeface="+mj-ea"/>
              </a:rPr>
              <a:t>10</a:t>
            </a:r>
            <a:r>
              <a:rPr lang="zh-CN" altLang="en-US" sz="3200" dirty="0">
                <a:solidFill>
                  <a:schemeClr val="bg1"/>
                </a:solidFill>
                <a:latin typeface="+mj-ea"/>
                <a:ea typeface="+mj-ea"/>
              </a:rPr>
              <a:t>项，</a:t>
            </a:r>
            <a:r>
              <a:rPr lang="en-US" altLang="zh-CN" sz="3200" dirty="0">
                <a:solidFill>
                  <a:schemeClr val="bg1"/>
                </a:solidFill>
                <a:latin typeface="+mj-ea"/>
                <a:ea typeface="+mj-ea"/>
              </a:rPr>
              <a:t>25%</a:t>
            </a:r>
            <a:r>
              <a:rPr lang="zh-CN" altLang="en-US" sz="3200" dirty="0">
                <a:solidFill>
                  <a:schemeClr val="bg1"/>
                </a:solidFill>
                <a:latin typeface="+mj-ea"/>
                <a:ea typeface="+mj-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694055" y="1431290"/>
            <a:ext cx="3185795" cy="5367020"/>
          </a:xfrm>
          <a:prstGeom prst="round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478020" y="1431290"/>
            <a:ext cx="7411085" cy="6326505"/>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本月规格化问题数量较</a:t>
            </a:r>
            <a:r>
              <a:rPr lang="en-US" altLang="zh-CN" sz="2400" dirty="0">
                <a:solidFill>
                  <a:schemeClr val="bg1"/>
                </a:solidFill>
                <a:latin typeface="Arial" panose="020B0604020202020204" pitchFamily="34" charset="0"/>
                <a:ea typeface="微软雅黑" panose="020B0503020204020204" pitchFamily="34" charset="-122"/>
              </a:rPr>
              <a:t>10</a:t>
            </a:r>
            <a:r>
              <a:rPr lang="zh-CN" altLang="en-US" sz="2400" dirty="0">
                <a:solidFill>
                  <a:schemeClr val="bg1"/>
                </a:solidFill>
                <a:latin typeface="Arial" panose="020B0604020202020204" pitchFamily="34" charset="0"/>
                <a:ea typeface="微软雅黑" panose="020B0503020204020204" pitchFamily="34" charset="-122"/>
              </a:rPr>
              <a:t>月减少，通过连续几个月对</a:t>
            </a:r>
            <a:r>
              <a:rPr lang="zh-CN" sz="2400" dirty="0">
                <a:solidFill>
                  <a:schemeClr val="bg1"/>
                </a:solidFill>
                <a:latin typeface="Arial" panose="020B0604020202020204" pitchFamily="34" charset="0"/>
                <a:ea typeface="微软雅黑" panose="020B0503020204020204" pitchFamily="34" charset="-122"/>
              </a:rPr>
              <a:t>规格化问题集中检查，整改效果明显，装置面貌改善显著。存在的</a:t>
            </a: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项问题</a:t>
            </a:r>
            <a:r>
              <a:rPr lang="zh-CN" sz="2400" dirty="0">
                <a:solidFill>
                  <a:schemeClr val="bg1"/>
                </a:solidFill>
                <a:latin typeface="Arial" panose="020B0604020202020204" pitchFamily="34" charset="0"/>
                <a:ea typeface="微软雅黑" panose="020B0503020204020204" pitchFamily="34" charset="-122"/>
              </a:rPr>
              <a:t>主要：</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存在问题：</a:t>
            </a:r>
            <a:r>
              <a:rPr lang="en-US" altLang="zh-CN" sz="2400" dirty="0">
                <a:solidFill>
                  <a:schemeClr val="bg1"/>
                </a:solidFill>
                <a:latin typeface="Arial" panose="020B0604020202020204" pitchFamily="34" charset="0"/>
                <a:ea typeface="微软雅黑" panose="020B0503020204020204" pitchFamily="34" charset="-122"/>
              </a:rPr>
              <a:t>1</a:t>
            </a:r>
            <a:r>
              <a:rPr lang="zh-CN" altLang="en-US" sz="2400" dirty="0">
                <a:solidFill>
                  <a:schemeClr val="bg1"/>
                </a:solidFill>
                <a:latin typeface="Arial" panose="020B0604020202020204" pitchFamily="34" charset="0"/>
                <a:ea typeface="微软雅黑" panose="020B0503020204020204" pitchFamily="34" charset="-122"/>
              </a:rPr>
              <a:t>）</a:t>
            </a:r>
            <a:r>
              <a:rPr lang="zh-CN" sz="2400" dirty="0">
                <a:solidFill>
                  <a:schemeClr val="bg1"/>
                </a:solidFill>
                <a:latin typeface="Arial" panose="020B0604020202020204" pitchFamily="34" charset="0"/>
                <a:ea typeface="微软雅黑" panose="020B0503020204020204" pitchFamily="34" charset="-122"/>
              </a:rPr>
              <a:t>加裂</a:t>
            </a:r>
            <a:r>
              <a:rPr lang="en-US" altLang="zh-CN" sz="2400" dirty="0">
                <a:solidFill>
                  <a:schemeClr val="bg1"/>
                </a:solidFill>
                <a:latin typeface="Arial" panose="020B0604020202020204" pitchFamily="34" charset="0"/>
                <a:ea typeface="微软雅黑" panose="020B0503020204020204" pitchFamily="34" charset="-122"/>
              </a:rPr>
              <a:t>D213</a:t>
            </a:r>
            <a:r>
              <a:rPr lang="zh-CN" altLang="en-US" sz="2400" dirty="0">
                <a:solidFill>
                  <a:schemeClr val="bg1"/>
                </a:solidFill>
                <a:latin typeface="Arial" panose="020B0604020202020204" pitchFamily="34" charset="0"/>
                <a:ea typeface="微软雅黑" panose="020B0503020204020204" pitchFamily="34" charset="-122"/>
              </a:rPr>
              <a:t>因为卸装剂导致地面排放大量污水和洒落废脱硫剂，还有遗留的施工废弃物。此问题已经清理整改完成。</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2</a:t>
            </a:r>
            <a:r>
              <a:rPr lang="zh-CN" altLang="en-US" sz="2400" dirty="0">
                <a:solidFill>
                  <a:schemeClr val="bg1"/>
                </a:solidFill>
                <a:latin typeface="Arial" panose="020B0604020202020204" pitchFamily="34" charset="0"/>
                <a:ea typeface="微软雅黑" panose="020B0503020204020204" pitchFamily="34" charset="-122"/>
              </a:rPr>
              <a:t>）加裂炉</a:t>
            </a:r>
            <a:r>
              <a:rPr lang="en-US" altLang="zh-CN" sz="2400" dirty="0">
                <a:solidFill>
                  <a:schemeClr val="bg1"/>
                </a:solidFill>
                <a:latin typeface="Arial" panose="020B0604020202020204" pitchFamily="34" charset="0"/>
                <a:ea typeface="微软雅黑" panose="020B0503020204020204" pitchFamily="34" charset="-122"/>
              </a:rPr>
              <a:t>F101</a:t>
            </a:r>
            <a:r>
              <a:rPr lang="zh-CN" altLang="en-US" sz="2400" dirty="0">
                <a:solidFill>
                  <a:schemeClr val="bg1"/>
                </a:solidFill>
                <a:latin typeface="Arial" panose="020B0604020202020204" pitchFamily="34" charset="0"/>
                <a:ea typeface="微软雅黑" panose="020B0503020204020204" pitchFamily="34" charset="-122"/>
              </a:rPr>
              <a:t>空气预热器切液在地面排放污水导致周围地面面貌环境差</a:t>
            </a: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rPr>
              <a:t>3</a:t>
            </a:r>
            <a:r>
              <a:rPr lang="zh-CN" altLang="en-US" sz="2400" dirty="0">
                <a:solidFill>
                  <a:schemeClr val="bg1"/>
                </a:solidFill>
                <a:latin typeface="Arial" panose="020B0604020202020204" pitchFamily="34" charset="0"/>
                <a:ea typeface="微软雅黑" panose="020B0503020204020204" pitchFamily="34" charset="-122"/>
              </a:rPr>
              <a:t>）气分水冷器</a:t>
            </a:r>
            <a:r>
              <a:rPr lang="en-US" altLang="zh-CN" sz="2400" dirty="0">
                <a:solidFill>
                  <a:schemeClr val="bg1"/>
                </a:solidFill>
                <a:latin typeface="Arial" panose="020B0604020202020204" pitchFamily="34" charset="0"/>
                <a:ea typeface="微软雅黑" panose="020B0503020204020204" pitchFamily="34" charset="-122"/>
              </a:rPr>
              <a:t>E212</a:t>
            </a:r>
            <a:r>
              <a:rPr lang="zh-CN" altLang="en-US" sz="2400" dirty="0">
                <a:solidFill>
                  <a:schemeClr val="bg1"/>
                </a:solidFill>
                <a:latin typeface="Arial" panose="020B0604020202020204" pitchFamily="34" charset="0"/>
                <a:ea typeface="微软雅黑" panose="020B0503020204020204" pitchFamily="34" charset="-122"/>
              </a:rPr>
              <a:t>壳体冷凝水持续滴落，地面大面积积水滋生青苔。</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       对于此问题，已经协调设备专业处理中。</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p:txBody>
      </p:sp>
      <p:pic>
        <p:nvPicPr>
          <p:cNvPr id="3" name="图片 2" descr="67e848950fcd8ca9592e63f50bc0295"/>
          <p:cNvPicPr>
            <a:picLocks noChangeAspect="1"/>
          </p:cNvPicPr>
          <p:nvPr/>
        </p:nvPicPr>
        <p:blipFill>
          <a:blip r:embed="rId2"/>
          <a:stretch>
            <a:fillRect/>
          </a:stretch>
        </p:blipFill>
        <p:spPr>
          <a:xfrm>
            <a:off x="862330" y="5308600"/>
            <a:ext cx="2818765" cy="1489710"/>
          </a:xfrm>
          <a:prstGeom prst="rect">
            <a:avLst/>
          </a:prstGeom>
        </p:spPr>
      </p:pic>
      <p:pic>
        <p:nvPicPr>
          <p:cNvPr id="5" name="图片 4" descr="6d12de47828b3dc91366a715e9695f6"/>
          <p:cNvPicPr>
            <a:picLocks noChangeAspect="1"/>
          </p:cNvPicPr>
          <p:nvPr/>
        </p:nvPicPr>
        <p:blipFill>
          <a:blip r:embed="rId3"/>
          <a:stretch>
            <a:fillRect/>
          </a:stretch>
        </p:blipFill>
        <p:spPr>
          <a:xfrm flipH="1">
            <a:off x="861695" y="3833495"/>
            <a:ext cx="2819400" cy="1475105"/>
          </a:xfrm>
          <a:prstGeom prst="rect">
            <a:avLst/>
          </a:prstGeom>
        </p:spPr>
      </p:pic>
      <p:pic>
        <p:nvPicPr>
          <p:cNvPr id="11" name="图片 10" descr="a818972c33f0065d342841077bdcf1a"/>
          <p:cNvPicPr>
            <a:picLocks noChangeAspect="1"/>
          </p:cNvPicPr>
          <p:nvPr/>
        </p:nvPicPr>
        <p:blipFill>
          <a:blip r:embed="rId4"/>
          <a:stretch>
            <a:fillRect/>
          </a:stretch>
        </p:blipFill>
        <p:spPr>
          <a:xfrm>
            <a:off x="862330" y="1431290"/>
            <a:ext cx="2818130" cy="240157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其他问题（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23%</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08330" y="1569720"/>
            <a:ext cx="11227435" cy="5372100"/>
          </a:xfrm>
          <a:prstGeom prst="rect">
            <a:avLst/>
          </a:prstGeom>
          <a:noFill/>
        </p:spPr>
        <p:txBody>
          <a:bodyPr wrap="square" rtlCol="0">
            <a:spAutoFit/>
          </a:bodyPr>
          <a:lstStyle/>
          <a:p>
            <a:pPr>
              <a:lnSpc>
                <a:spcPct val="130000"/>
              </a:lnSpc>
            </a:pPr>
            <a:r>
              <a:rPr lang="en-US"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、一般固废和危险废物分类问题</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典型问题：1</a:t>
            </a:r>
            <a:r>
              <a:rPr lang="zh-CN" altLang="en-US" sz="2000" dirty="0">
                <a:solidFill>
                  <a:schemeClr val="bg1"/>
                </a:solidFill>
                <a:latin typeface="Arial" panose="020B0604020202020204" pitchFamily="34" charset="0"/>
                <a:ea typeface="微软雅黑" panose="020B0503020204020204" pitchFamily="34" charset="-122"/>
              </a:rPr>
              <a:t>、</a:t>
            </a:r>
            <a:r>
              <a:rPr lang="en-US" altLang="zh-CN" sz="2000" dirty="0">
                <a:solidFill>
                  <a:schemeClr val="bg1"/>
                </a:solidFill>
                <a:latin typeface="Arial" panose="020B0604020202020204" pitchFamily="34" charset="0"/>
                <a:ea typeface="微软雅黑" panose="020B0503020204020204" pitchFamily="34" charset="-122"/>
              </a:rPr>
              <a:t>11</a:t>
            </a:r>
            <a:r>
              <a:rPr lang="zh-CN" altLang="en-US" sz="2000" dirty="0">
                <a:solidFill>
                  <a:schemeClr val="bg1"/>
                </a:solidFill>
                <a:latin typeface="Arial" panose="020B0604020202020204" pitchFamily="34" charset="0"/>
                <a:ea typeface="微软雅黑" panose="020B0503020204020204" pitchFamily="34" charset="-122"/>
              </a:rPr>
              <a:t>月月检现场还是存在废弃物未按规定分类处置的情况，针对</a:t>
            </a:r>
            <a:r>
              <a:rPr lang="en-US" altLang="zh-CN" sz="2000" dirty="0">
                <a:solidFill>
                  <a:schemeClr val="bg1"/>
                </a:solidFill>
                <a:latin typeface="Arial" panose="020B0604020202020204" pitchFamily="34" charset="0"/>
                <a:ea typeface="微软雅黑" panose="020B0503020204020204" pitchFamily="34" charset="-122"/>
              </a:rPr>
              <a:t>此类问题</a:t>
            </a:r>
            <a:r>
              <a:rPr lang="zh-CN" altLang="en-US" sz="2000" dirty="0">
                <a:solidFill>
                  <a:schemeClr val="bg1"/>
                </a:solidFill>
                <a:latin typeface="Arial" panose="020B0604020202020204" pitchFamily="34" charset="0"/>
                <a:ea typeface="微软雅黑" panose="020B0503020204020204" pitchFamily="34" charset="-122"/>
              </a:rPr>
              <a:t>一是移走部分过多的废弃物桶。二是通过交接班和班组安全活动再次强调，班组现场监护人作为废弃物处置第一责任人，发现未履行职责加大考核力度。</a:t>
            </a:r>
            <a:r>
              <a:rPr lang="zh-CN" altLang="en-US" sz="2000" dirty="0">
                <a:solidFill>
                  <a:schemeClr val="bg2"/>
                </a:solidFill>
                <a:latin typeface="Arial" panose="020B0604020202020204" pitchFamily="34" charset="0"/>
                <a:ea typeface="微软雅黑" panose="020B0503020204020204" pitchFamily="34" charset="-122"/>
              </a:rPr>
              <a:t>再者确实客观存在不能完全监管到部门外人员随意处置废弃物的情况，请部门协调向各施工单位（检维修）负责人沟通强调此事。配合做好废弃物处置工作。</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现场接油盒</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桶清理问题</a:t>
            </a:r>
            <a:endParaRPr lang="en-US" alt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典型问题：</a:t>
            </a:r>
            <a:r>
              <a:rPr lang="zh-CN" altLang="en-US" sz="2000" dirty="0">
                <a:solidFill>
                  <a:schemeClr val="bg1"/>
                </a:solidFill>
                <a:latin typeface="Arial" panose="020B0604020202020204" pitchFamily="34" charset="0"/>
                <a:ea typeface="微软雅黑" panose="020B0503020204020204" pitchFamily="34" charset="-122"/>
              </a:rPr>
              <a:t>因暴雨天气频繁，</a:t>
            </a:r>
            <a:r>
              <a:rPr lang="en-US" altLang="zh-CN" sz="2000" dirty="0">
                <a:solidFill>
                  <a:schemeClr val="bg1"/>
                </a:solidFill>
                <a:latin typeface="Arial" panose="020B0604020202020204" pitchFamily="34" charset="0"/>
                <a:ea typeface="微软雅黑" panose="020B0503020204020204" pitchFamily="34" charset="-122"/>
              </a:rPr>
              <a:t>检查</a:t>
            </a:r>
            <a:r>
              <a:rPr lang="zh-CN" altLang="en-US" sz="2000" dirty="0">
                <a:solidFill>
                  <a:schemeClr val="bg1"/>
                </a:solidFill>
                <a:latin typeface="Arial" panose="020B0604020202020204" pitchFamily="34" charset="0"/>
                <a:ea typeface="微软雅黑" panose="020B0503020204020204" pitchFamily="34" charset="-122"/>
              </a:rPr>
              <a:t>现场各接油盒</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桶容易满水，造成污油溢流到地面边沟，要求当班</a:t>
            </a:r>
            <a:r>
              <a:rPr lang="en-US" altLang="zh-CN" sz="2000" dirty="0">
                <a:solidFill>
                  <a:schemeClr val="bg1"/>
                </a:solidFill>
                <a:latin typeface="Arial" panose="020B0604020202020204" pitchFamily="34" charset="0"/>
                <a:ea typeface="微软雅黑" panose="020B0503020204020204" pitchFamily="34" charset="-122"/>
              </a:rPr>
              <a:t>班组</a:t>
            </a:r>
            <a:r>
              <a:rPr lang="zh-CN" altLang="en-US" sz="2000" dirty="0">
                <a:solidFill>
                  <a:schemeClr val="bg1"/>
                </a:solidFill>
                <a:latin typeface="Arial" panose="020B0604020202020204" pitchFamily="34" charset="0"/>
                <a:ea typeface="微软雅黑" panose="020B0503020204020204" pitchFamily="34" charset="-122"/>
              </a:rPr>
              <a:t>雨前雨后及时清理                                                                                                                </a:t>
            </a:r>
            <a:r>
              <a:rPr lang="en-US" altLang="zh-CN" sz="2000" dirty="0">
                <a:solidFill>
                  <a:schemeClr val="bg1"/>
                </a:solidFill>
                <a:latin typeface="Arial" panose="020B0604020202020204" pitchFamily="34" charset="0"/>
                <a:ea typeface="微软雅黑" panose="020B0503020204020204" pitchFamily="34" charset="-122"/>
              </a:rPr>
              <a:t>3、安技装备、应急物资/</a:t>
            </a:r>
            <a:r>
              <a:rPr lang="zh-CN" altLang="en-US" sz="2000" dirty="0">
                <a:solidFill>
                  <a:schemeClr val="bg1"/>
                </a:solidFill>
                <a:latin typeface="Arial" panose="020B0604020202020204" pitchFamily="34" charset="0"/>
                <a:ea typeface="微软雅黑" panose="020B0503020204020204" pitchFamily="34" charset="-122"/>
              </a:rPr>
              <a:t>药品</a:t>
            </a:r>
            <a:r>
              <a:rPr lang="en-US" altLang="zh-CN" sz="2000" dirty="0">
                <a:solidFill>
                  <a:schemeClr val="bg1"/>
                </a:solidFill>
                <a:latin typeface="Arial" panose="020B0604020202020204" pitchFamily="34" charset="0"/>
                <a:ea typeface="微软雅黑" panose="020B0503020204020204" pitchFamily="34" charset="-122"/>
              </a:rPr>
              <a:t>问题</a:t>
            </a:r>
            <a:endParaRPr lang="en-US" altLang="zh-CN" sz="2000" dirty="0">
              <a:solidFill>
                <a:schemeClr val="bg1"/>
              </a:solidFill>
              <a:latin typeface="Arial" panose="020B0604020202020204" pitchFamily="34" charset="0"/>
              <a:ea typeface="微软雅黑" panose="020B0503020204020204" pitchFamily="34" charset="-122"/>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sym typeface="+mn-ea"/>
              </a:rPr>
              <a:t>      典型问题：</a:t>
            </a:r>
            <a:r>
              <a:rPr lang="zh-CN" altLang="en-US" sz="2000" dirty="0">
                <a:solidFill>
                  <a:schemeClr val="bg1"/>
                </a:solidFill>
                <a:latin typeface="Arial" panose="020B0604020202020204" pitchFamily="34" charset="0"/>
                <a:ea typeface="微软雅黑" panose="020B0503020204020204" pitchFamily="34" charset="-122"/>
                <a:sym typeface="+mn-ea"/>
              </a:rPr>
              <a:t>急救箱药品部分过期还未补充</a:t>
            </a:r>
            <a:r>
              <a:rPr lang="en-US" altLang="zh-CN" sz="2000" dirty="0">
                <a:solidFill>
                  <a:schemeClr val="bg1"/>
                </a:solidFill>
                <a:latin typeface="Arial" panose="020B0604020202020204" pitchFamily="34" charset="0"/>
                <a:ea typeface="微软雅黑" panose="020B0503020204020204" pitchFamily="34" charset="-122"/>
                <a:sym typeface="+mn-ea"/>
              </a:rPr>
              <a:t>，</a:t>
            </a:r>
            <a:r>
              <a:rPr lang="zh-CN" altLang="en-US" sz="2000" dirty="0">
                <a:solidFill>
                  <a:schemeClr val="bg1"/>
                </a:solidFill>
                <a:latin typeface="Arial" panose="020B0604020202020204" pitchFamily="34" charset="0"/>
                <a:ea typeface="微软雅黑" panose="020B0503020204020204" pitchFamily="34" charset="-122"/>
                <a:sym typeface="+mn-ea"/>
              </a:rPr>
              <a:t>已经通过多次在公司</a:t>
            </a:r>
            <a:r>
              <a:rPr lang="en-US" altLang="zh-CN" sz="2000" dirty="0">
                <a:solidFill>
                  <a:schemeClr val="bg1"/>
                </a:solidFill>
                <a:latin typeface="Arial" panose="020B0604020202020204" pitchFamily="34" charset="0"/>
                <a:ea typeface="微软雅黑" panose="020B0503020204020204" pitchFamily="34" charset="-122"/>
                <a:sym typeface="+mn-ea"/>
              </a:rPr>
              <a:t>HSE</a:t>
            </a:r>
            <a:r>
              <a:rPr lang="zh-CN" altLang="en-US" sz="2000" dirty="0">
                <a:solidFill>
                  <a:schemeClr val="bg1"/>
                </a:solidFill>
                <a:latin typeface="Arial" panose="020B0604020202020204" pitchFamily="34" charset="0"/>
                <a:ea typeface="微软雅黑" panose="020B0503020204020204" pitchFamily="34" charset="-122"/>
                <a:sym typeface="+mn-ea"/>
              </a:rPr>
              <a:t>例会提出，目前</a:t>
            </a:r>
            <a:r>
              <a:rPr lang="en-US" altLang="zh-CN" sz="2000" dirty="0">
                <a:solidFill>
                  <a:schemeClr val="bg1"/>
                </a:solidFill>
                <a:latin typeface="Arial" panose="020B0604020202020204" pitchFamily="34" charset="0"/>
                <a:ea typeface="微软雅黑" panose="020B0503020204020204" pitchFamily="34" charset="-122"/>
                <a:sym typeface="+mn-ea"/>
              </a:rPr>
              <a:t>HSE</a:t>
            </a:r>
            <a:r>
              <a:rPr lang="zh-CN" altLang="en-US" sz="2000" dirty="0">
                <a:solidFill>
                  <a:schemeClr val="bg1"/>
                </a:solidFill>
                <a:latin typeface="Arial" panose="020B0604020202020204" pitchFamily="34" charset="0"/>
                <a:ea typeface="微软雅黑" panose="020B0503020204020204" pitchFamily="34" charset="-122"/>
                <a:sym typeface="+mn-ea"/>
              </a:rPr>
              <a:t>部答复正常采购补充</a:t>
            </a:r>
            <a:r>
              <a:rPr lang="en-US" altLang="zh-CN" sz="2000" dirty="0">
                <a:solidFill>
                  <a:schemeClr val="bg1"/>
                </a:solidFill>
                <a:latin typeface="Arial" panose="020B0604020202020204" pitchFamily="34" charset="0"/>
                <a:ea typeface="微软雅黑" panose="020B0503020204020204" pitchFamily="34" charset="-122"/>
                <a:sym typeface="+mn-ea"/>
              </a:rPr>
              <a:t>。</a:t>
            </a:r>
            <a:endParaRPr lang="en-US" altLang="zh-CN"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、气分装置泵区青苔问题                                                                                             </a:t>
            </a:r>
            <a:r>
              <a:rPr lang="zh-CN" altLang="en-US" sz="2400" dirty="0">
                <a:solidFill>
                  <a:schemeClr val="bg1"/>
                </a:solidFill>
                <a:latin typeface="Arial" panose="020B0604020202020204" pitchFamily="34" charset="0"/>
                <a:ea typeface="微软雅黑" panose="020B0503020204020204" pitchFamily="34" charset="-122"/>
                <a:sym typeface="+mn-ea"/>
              </a:rPr>
              <a:t>                                               </a:t>
            </a:r>
            <a:endParaRPr lang="en-US" altLang="zh-CN"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000" dirty="0">
                <a:solidFill>
                  <a:schemeClr val="bg1"/>
                </a:solidFill>
                <a:latin typeface="Arial" panose="020B0604020202020204" pitchFamily="34" charset="0"/>
                <a:ea typeface="微软雅黑" panose="020B0503020204020204" pitchFamily="34" charset="-122"/>
                <a:sym typeface="+mn-ea"/>
              </a:rPr>
              <a:t>典型问题：</a:t>
            </a:r>
            <a:r>
              <a:rPr lang="zh-CN" altLang="en-US" sz="2000" dirty="0">
                <a:solidFill>
                  <a:schemeClr val="bg1"/>
                </a:solidFill>
                <a:latin typeface="Arial" panose="020B0604020202020204" pitchFamily="34" charset="0"/>
                <a:ea typeface="微软雅黑" panose="020B0503020204020204" pitchFamily="34" charset="-122"/>
                <a:sym typeface="+mn-ea"/>
              </a:rPr>
              <a:t>气分装置泵区地面青苔已经要求班组每月定期清理干净</a:t>
            </a:r>
            <a:r>
              <a:rPr lang="zh-CN" altLang="en-US" sz="2000" b="1" dirty="0">
                <a:solidFill>
                  <a:schemeClr val="bg1"/>
                </a:solidFill>
                <a:latin typeface="Arial" panose="020B0604020202020204" pitchFamily="34" charset="0"/>
                <a:ea typeface="微软雅黑" panose="020B0503020204020204" pitchFamily="34" charset="-122"/>
                <a:sym typeface="+mn-ea"/>
              </a:rPr>
              <a:t>。</a:t>
            </a:r>
            <a:endParaRPr lang="zh-CN" altLang="en-US" sz="2000" b="1"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552315"/>
            <a:ext cx="10803422" cy="1290955"/>
          </a:xfrm>
          <a:prstGeom prst="rect">
            <a:avLst/>
          </a:prstGeom>
          <a:noFill/>
        </p:spPr>
        <p:txBody>
          <a:bodyPr wrap="square" rtlCol="0">
            <a:spAutoFit/>
          </a:bodyPr>
          <a:lstStyle/>
          <a:p>
            <a:pPr>
              <a:lnSpc>
                <a:spcPct val="130000"/>
              </a:lnSpc>
            </a:pPr>
            <a:r>
              <a:rPr lang="zh-CN" sz="3200" dirty="0">
                <a:solidFill>
                  <a:schemeClr val="bg1"/>
                </a:solidFill>
                <a:latin typeface="Arial" panose="020B0604020202020204" pitchFamily="34" charset="0"/>
                <a:ea typeface="微软雅黑" panose="020B0503020204020204" pitchFamily="34" charset="-122"/>
                <a:sym typeface="+mn-ea"/>
              </a:rPr>
              <a:t>加裂气分</a:t>
            </a:r>
            <a:r>
              <a:rPr lang="zh-CN" sz="3200" dirty="0">
                <a:solidFill>
                  <a:schemeClr val="bg1"/>
                </a:solidFill>
                <a:latin typeface="Arial" panose="020B0604020202020204" pitchFamily="34" charset="0"/>
                <a:ea typeface="微软雅黑" panose="020B0503020204020204" pitchFamily="34" charset="-122"/>
                <a:sym typeface="+mn-ea"/>
              </a:rPr>
              <a:t>其他问题（</a:t>
            </a:r>
            <a:r>
              <a:rPr lang="en-US" altLang="zh-CN" sz="3200" dirty="0">
                <a:solidFill>
                  <a:schemeClr val="bg1"/>
                </a:solidFill>
                <a:latin typeface="Arial" panose="020B0604020202020204" pitchFamily="34" charset="0"/>
                <a:ea typeface="微软雅黑" panose="020B0503020204020204" pitchFamily="34" charset="-122"/>
                <a:sym typeface="+mn-ea"/>
              </a:rPr>
              <a:t>13</a:t>
            </a:r>
            <a:r>
              <a:rPr lang="zh-CN" altLang="en-US" sz="3200" dirty="0">
                <a:solidFill>
                  <a:schemeClr val="bg1"/>
                </a:solidFill>
                <a:latin typeface="Arial" panose="020B0604020202020204" pitchFamily="34" charset="0"/>
                <a:ea typeface="微软雅黑" panose="020B0503020204020204" pitchFamily="34" charset="-122"/>
                <a:sym typeface="+mn-ea"/>
              </a:rPr>
              <a:t>项，</a:t>
            </a:r>
            <a:r>
              <a:rPr lang="en-US" altLang="zh-CN" sz="3200" dirty="0">
                <a:solidFill>
                  <a:schemeClr val="bg1"/>
                </a:solidFill>
                <a:latin typeface="Arial" panose="020B0604020202020204" pitchFamily="34" charset="0"/>
                <a:ea typeface="微软雅黑" panose="020B0503020204020204" pitchFamily="34" charset="-122"/>
                <a:sym typeface="+mn-ea"/>
              </a:rPr>
              <a:t>23%</a:t>
            </a:r>
            <a:r>
              <a:rPr lang="zh-CN" sz="3200" dirty="0">
                <a:solidFill>
                  <a:schemeClr val="bg1"/>
                </a:solidFill>
                <a:latin typeface="Arial" panose="020B0604020202020204" pitchFamily="34" charset="0"/>
                <a:ea typeface="微软雅黑" panose="020B0503020204020204" pitchFamily="34" charset="-122"/>
                <a:sym typeface="+mn-ea"/>
              </a:rPr>
              <a:t>）</a:t>
            </a:r>
            <a:endParaRPr sz="3200" dirty="0">
              <a:solidFill>
                <a:schemeClr val="bg1"/>
              </a:solidFill>
              <a:latin typeface="+mj-ea"/>
              <a:ea typeface="+mj-ea"/>
            </a:endParaRPr>
          </a:p>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8" name="矩形 7"/>
          <p:cNvSpPr/>
          <p:nvPr/>
        </p:nvSpPr>
        <p:spPr>
          <a:xfrm>
            <a:off x="694289" y="1297600"/>
            <a:ext cx="7197686" cy="133684"/>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694055" y="1490980"/>
            <a:ext cx="11227435" cy="5367020"/>
          </a:xfrm>
          <a:prstGeom prst="rect">
            <a:avLst/>
          </a:prstGeom>
          <a:noFill/>
        </p:spPr>
        <p:txBody>
          <a:bodyPr wrap="square" rtlCol="0">
            <a:spAutoFit/>
          </a:bodyPr>
          <a:lstStyle/>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5</a:t>
            </a:r>
            <a:r>
              <a:rPr lang="zh-CN" sz="2400" dirty="0">
                <a:solidFill>
                  <a:schemeClr val="bg1"/>
                </a:solidFill>
                <a:latin typeface="Arial" panose="020B0604020202020204" pitchFamily="34" charset="0"/>
                <a:ea typeface="微软雅黑" panose="020B0503020204020204" pitchFamily="34" charset="-122"/>
                <a:sym typeface="+mn-ea"/>
              </a:rPr>
              <a:t>、隐患及登记问题</a:t>
            </a:r>
            <a:endParaRPr lang="zh-CN"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a:t>
            </a:r>
            <a:r>
              <a:rPr lang="zh-CN" altLang="en-US" sz="2400" dirty="0">
                <a:solidFill>
                  <a:schemeClr val="bg1"/>
                </a:solidFill>
                <a:latin typeface="Arial" panose="020B0604020202020204" pitchFamily="34" charset="0"/>
                <a:ea typeface="微软雅黑" panose="020B0503020204020204" pitchFamily="34" charset="-122"/>
                <a:sym typeface="+mn-ea"/>
              </a:rPr>
              <a:t> 本月各班组隐患登记问题共</a:t>
            </a:r>
            <a:r>
              <a:rPr lang="en-US" altLang="zh-CN" sz="2400" dirty="0">
                <a:solidFill>
                  <a:schemeClr val="bg1"/>
                </a:solidFill>
                <a:latin typeface="Arial" panose="020B0604020202020204" pitchFamily="34" charset="0"/>
                <a:ea typeface="微软雅黑" panose="020B0503020204020204" pitchFamily="34" charset="-122"/>
                <a:sym typeface="+mn-ea"/>
              </a:rPr>
              <a:t>13</a:t>
            </a:r>
            <a:r>
              <a:rPr lang="zh-CN" altLang="en-US" sz="2400" dirty="0">
                <a:solidFill>
                  <a:schemeClr val="bg1"/>
                </a:solidFill>
                <a:latin typeface="Arial" panose="020B0604020202020204" pitchFamily="34" charset="0"/>
                <a:ea typeface="微软雅黑" panose="020B0503020204020204" pitchFamily="34" charset="-122"/>
                <a:sym typeface="+mn-ea"/>
              </a:rPr>
              <a:t>项，全部闭环，</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向</a:t>
            </a:r>
            <a:r>
              <a:rPr lang="en-US" altLang="zh-CN" sz="2400" dirty="0">
                <a:solidFill>
                  <a:schemeClr val="bg1"/>
                </a:solidFill>
                <a:latin typeface="Arial" panose="020B0604020202020204" pitchFamily="34" charset="0"/>
                <a:ea typeface="微软雅黑" panose="020B0503020204020204" pitchFamily="34" charset="-122"/>
                <a:sym typeface="+mn-ea"/>
              </a:rPr>
              <a:t>HSE</a:t>
            </a:r>
            <a:r>
              <a:rPr lang="zh-CN" altLang="en-US" sz="2400" dirty="0">
                <a:solidFill>
                  <a:schemeClr val="bg1"/>
                </a:solidFill>
                <a:latin typeface="Arial" panose="020B0604020202020204" pitchFamily="34" charset="0"/>
                <a:ea typeface="微软雅黑" panose="020B0503020204020204" pitchFamily="34" charset="-122"/>
                <a:sym typeface="+mn-ea"/>
              </a:rPr>
              <a:t>申请隐患奖励</a:t>
            </a:r>
            <a:r>
              <a:rPr lang="en-US" altLang="zh-CN" sz="2400" dirty="0">
                <a:solidFill>
                  <a:schemeClr val="bg1"/>
                </a:solidFill>
                <a:latin typeface="Arial" panose="020B0604020202020204" pitchFamily="34" charset="0"/>
                <a:ea typeface="微软雅黑" panose="020B0503020204020204" pitchFamily="34" charset="-122"/>
                <a:sym typeface="+mn-ea"/>
              </a:rPr>
              <a:t>13</a:t>
            </a:r>
            <a:r>
              <a:rPr lang="zh-CN" altLang="en-US" sz="2400" dirty="0">
                <a:solidFill>
                  <a:schemeClr val="bg1"/>
                </a:solidFill>
                <a:latin typeface="Arial" panose="020B0604020202020204" pitchFamily="34" charset="0"/>
                <a:ea typeface="微软雅黑" panose="020B0503020204020204" pitchFamily="34" charset="-122"/>
                <a:sym typeface="+mn-ea"/>
              </a:rPr>
              <a:t>项：</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其中</a:t>
            </a:r>
            <a:r>
              <a:rPr lang="en-US" altLang="zh-CN" sz="2400" dirty="0">
                <a:solidFill>
                  <a:schemeClr val="bg1"/>
                </a:solidFill>
                <a:latin typeface="Arial" panose="020B0604020202020204" pitchFamily="34" charset="0"/>
                <a:ea typeface="微软雅黑" panose="020B0503020204020204" pitchFamily="34" charset="-122"/>
                <a:sym typeface="+mn-ea"/>
              </a:rPr>
              <a:t>2</a:t>
            </a:r>
            <a:r>
              <a:rPr lang="zh-CN" altLang="en-US" sz="2400" dirty="0">
                <a:solidFill>
                  <a:schemeClr val="bg1"/>
                </a:solidFill>
                <a:latin typeface="Arial" panose="020B0604020202020204" pitchFamily="34" charset="0"/>
                <a:ea typeface="微软雅黑" panose="020B0503020204020204" pitchFamily="34" charset="-122"/>
                <a:sym typeface="+mn-ea"/>
              </a:rPr>
              <a:t>项公司级：1、加裂凝结水管线焊缝开裂泄漏；</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2、加裂炉</a:t>
            </a:r>
            <a:r>
              <a:rPr lang="en-US" altLang="zh-CN" sz="2400" dirty="0">
                <a:solidFill>
                  <a:schemeClr val="bg1"/>
                </a:solidFill>
                <a:latin typeface="Arial" panose="020B0604020202020204" pitchFamily="34" charset="0"/>
                <a:ea typeface="微软雅黑" panose="020B0503020204020204" pitchFamily="34" charset="-122"/>
                <a:sym typeface="+mn-ea"/>
              </a:rPr>
              <a:t>F101</a:t>
            </a:r>
            <a:r>
              <a:rPr lang="zh-CN" altLang="en-US" sz="2400" dirty="0">
                <a:solidFill>
                  <a:schemeClr val="bg1"/>
                </a:solidFill>
                <a:latin typeface="Arial" panose="020B0604020202020204" pitchFamily="34" charset="0"/>
                <a:ea typeface="微软雅黑" panose="020B0503020204020204" pitchFamily="34" charset="-122"/>
                <a:sym typeface="+mn-ea"/>
              </a:rPr>
              <a:t>长明灯阻火器法兰瓦斯泄漏。 </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  班组提交申请数量与上月持平，要求班组发现隐</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患后尽快与专业主管人员对接，留下痕迹避免虚报</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盲报 情况发生，同时积极落实隐患整改时间，形成</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隐患登记闭环管理要求。通过部门评优激励等工作</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sym typeface="+mn-ea"/>
              </a:rPr>
              <a:t>引导班组积极对待现场隐患，切实提高巡检质量。</a:t>
            </a:r>
            <a:endParaRPr lang="zh-CN" altLang="en-US" sz="24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en-US" altLang="zh-CN" sz="2400" dirty="0">
                <a:solidFill>
                  <a:schemeClr val="bg1"/>
                </a:solidFill>
                <a:latin typeface="Arial" panose="020B0604020202020204" pitchFamily="34" charset="0"/>
                <a:ea typeface="微软雅黑" panose="020B0503020204020204" pitchFamily="34" charset="-122"/>
                <a:sym typeface="+mn-ea"/>
              </a:rPr>
              <a:t>6</a:t>
            </a:r>
            <a:r>
              <a:rPr lang="zh-CN" altLang="en-US" sz="2400" dirty="0">
                <a:solidFill>
                  <a:schemeClr val="bg1"/>
                </a:solidFill>
                <a:latin typeface="Arial" panose="020B0604020202020204" pitchFamily="34" charset="0"/>
                <a:ea typeface="微软雅黑" panose="020B0503020204020204" pitchFamily="34" charset="-122"/>
                <a:sym typeface="+mn-ea"/>
              </a:rPr>
              <a:t>、加裂初期雨水沟沙袋问题</a:t>
            </a:r>
            <a:r>
              <a:rPr lang="en-US" altLang="zh-CN" sz="2400" dirty="0">
                <a:solidFill>
                  <a:schemeClr val="bg1"/>
                </a:solidFill>
                <a:latin typeface="Arial" panose="020B0604020202020204" pitchFamily="34" charset="0"/>
                <a:ea typeface="微软雅黑" panose="020B0503020204020204" pitchFamily="34" charset="-122"/>
                <a:sym typeface="+mn-ea"/>
              </a:rPr>
              <a:t>：</a:t>
            </a:r>
            <a:r>
              <a:rPr lang="zh-CN" altLang="en-US" sz="2400" dirty="0">
                <a:solidFill>
                  <a:schemeClr val="bg1"/>
                </a:solidFill>
                <a:latin typeface="Arial" panose="020B0604020202020204" pitchFamily="34" charset="0"/>
                <a:ea typeface="微软雅黑" panose="020B0503020204020204" pitchFamily="34" charset="-122"/>
                <a:sym typeface="+mn-ea"/>
              </a:rPr>
              <a:t>加裂装置初期雨水沟沙袋班组</a:t>
            </a:r>
            <a:r>
              <a:rPr lang="en-US" altLang="zh-CN" sz="2400" dirty="0">
                <a:solidFill>
                  <a:schemeClr val="bg1"/>
                </a:solidFill>
                <a:latin typeface="Arial" panose="020B0604020202020204" pitchFamily="34" charset="0"/>
                <a:ea typeface="微软雅黑" panose="020B0503020204020204" pitchFamily="34" charset="-122"/>
                <a:sym typeface="+mn-ea"/>
              </a:rPr>
              <a:t>11</a:t>
            </a:r>
            <a:r>
              <a:rPr lang="zh-CN" altLang="en-US" sz="2400" dirty="0">
                <a:solidFill>
                  <a:schemeClr val="bg1"/>
                </a:solidFill>
                <a:latin typeface="Arial" panose="020B0604020202020204" pitchFamily="34" charset="0"/>
                <a:ea typeface="微软雅黑" panose="020B0503020204020204" pitchFamily="34" charset="-122"/>
                <a:sym typeface="+mn-ea"/>
              </a:rPr>
              <a:t>月</a:t>
            </a:r>
            <a:r>
              <a:rPr lang="en-US" altLang="zh-CN" sz="2400" dirty="0">
                <a:solidFill>
                  <a:schemeClr val="bg1"/>
                </a:solidFill>
                <a:latin typeface="Arial" panose="020B0604020202020204" pitchFamily="34" charset="0"/>
                <a:ea typeface="微软雅黑" panose="020B0503020204020204" pitchFamily="34" charset="-122"/>
                <a:sym typeface="+mn-ea"/>
              </a:rPr>
              <a:t>20</a:t>
            </a:r>
            <a:r>
              <a:rPr lang="zh-CN" altLang="en-US" sz="2400" dirty="0">
                <a:solidFill>
                  <a:schemeClr val="bg1"/>
                </a:solidFill>
                <a:latin typeface="Arial" panose="020B0604020202020204" pitchFamily="34" charset="0"/>
                <a:ea typeface="微软雅黑" panose="020B0503020204020204" pitchFamily="34" charset="-122"/>
                <a:sym typeface="+mn-ea"/>
              </a:rPr>
              <a:t>日前已清理。</a:t>
            </a:r>
            <a:endParaRPr lang="zh-CN" sz="2400" dirty="0">
              <a:solidFill>
                <a:schemeClr val="bg1"/>
              </a:solidFill>
              <a:latin typeface="Arial" panose="020B0604020202020204" pitchFamily="34" charset="0"/>
              <a:ea typeface="微软雅黑" panose="020B0503020204020204" pitchFamily="34" charset="-122"/>
              <a:sym typeface="+mn-ea"/>
            </a:endParaRPr>
          </a:p>
        </p:txBody>
      </p:sp>
      <p:graphicFrame>
        <p:nvGraphicFramePr>
          <p:cNvPr id="3" name="图表 2"/>
          <p:cNvGraphicFramePr/>
          <p:nvPr/>
        </p:nvGraphicFramePr>
        <p:xfrm>
          <a:off x="7553325" y="1689735"/>
          <a:ext cx="4490720" cy="43624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0"/>
            <a:ext cx="12211050" cy="4171950"/>
          </a:xfrm>
          <a:prstGeom prst="rect">
            <a:avLst/>
          </a:prstGeom>
        </p:spPr>
      </p:pic>
      <p:grpSp>
        <p:nvGrpSpPr>
          <p:cNvPr id="14" name="组合 13"/>
          <p:cNvGrpSpPr/>
          <p:nvPr/>
        </p:nvGrpSpPr>
        <p:grpSpPr>
          <a:xfrm>
            <a:off x="-19050" y="3952875"/>
            <a:ext cx="12211050" cy="1685926"/>
            <a:chOff x="-19050" y="3952875"/>
            <a:chExt cx="12211050" cy="1685926"/>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三</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907790" y="4993640"/>
              <a:ext cx="5334000" cy="645160"/>
            </a:xfrm>
            <a:prstGeom prst="rect">
              <a:avLst/>
            </a:prstGeom>
            <a:noFill/>
          </p:spPr>
          <p:txBody>
            <a:bodyPr wrap="square" rtlCol="0">
              <a:spAutoFit/>
            </a:bodyPr>
            <a:lstStyle/>
            <a:p>
              <a:r>
                <a:rPr lang="zh-CN" sz="36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原因分析及管理要求</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6326505"/>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sym typeface="+mn-ea"/>
              </a:rPr>
              <a:t>  </a:t>
            </a:r>
            <a:r>
              <a:rPr lang="zh-CN" sz="2400" dirty="0">
                <a:solidFill>
                  <a:schemeClr val="bg1"/>
                </a:solidFill>
                <a:latin typeface="Arial" panose="020B0604020202020204" pitchFamily="34" charset="0"/>
                <a:ea typeface="微软雅黑" panose="020B0503020204020204" pitchFamily="34" charset="-122"/>
                <a:sym typeface="+mn-ea"/>
              </a:rPr>
              <a:t>从本月检查的各类问题情况来看，加氢主要包括规格化问题，卫生类问题，高风险作业类和消防类问题。加裂主要是高风险作业</a:t>
            </a:r>
            <a:r>
              <a:rPr lang="zh-CN" sz="2400" dirty="0">
                <a:solidFill>
                  <a:schemeClr val="bg1"/>
                </a:solidFill>
                <a:latin typeface="Arial" panose="020B0604020202020204" pitchFamily="34" charset="0"/>
                <a:ea typeface="微软雅黑" panose="020B0503020204020204" pitchFamily="34" charset="-122"/>
                <a:sym typeface="+mn-ea"/>
              </a:rPr>
              <a:t>类和消防类问题，</a:t>
            </a:r>
            <a:r>
              <a:rPr lang="zh-CN" sz="2400" dirty="0">
                <a:solidFill>
                  <a:schemeClr val="bg1"/>
                </a:solidFill>
                <a:latin typeface="Arial" panose="020B0604020202020204" pitchFamily="34" charset="0"/>
                <a:ea typeface="微软雅黑" panose="020B0503020204020204" pitchFamily="34" charset="-122"/>
                <a:sym typeface="+mn-ea"/>
              </a:rPr>
              <a:t>其余的问题加起来占比不到百分之二十。</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加氢装置在高风险作业中除了一项是扣分考核外其余都是正面奖励，主要是经过这个月开始的严抓狠抓以及每天的对监护人的职责考试，强化了班组人员的责任心，监护人员现场的风险分析能力，落实措施能力，熟练掌握联系汇报流程，为现场作业的安全提供了有力的保障。共提问外操监护人职责六条</a:t>
            </a:r>
            <a:r>
              <a:rPr lang="en-US" altLang="zh-CN" sz="2400" dirty="0">
                <a:solidFill>
                  <a:schemeClr val="bg1"/>
                </a:solidFill>
                <a:latin typeface="Arial" panose="020B0604020202020204" pitchFamily="34" charset="0"/>
                <a:ea typeface="微软雅黑" panose="020B0503020204020204" pitchFamily="34" charset="-122"/>
                <a:sym typeface="+mn-ea"/>
              </a:rPr>
              <a:t>10</a:t>
            </a:r>
            <a:r>
              <a:rPr lang="zh-CN" altLang="en-US" sz="2400" dirty="0">
                <a:solidFill>
                  <a:schemeClr val="bg1"/>
                </a:solidFill>
                <a:latin typeface="Arial" panose="020B0604020202020204" pitchFamily="34" charset="0"/>
                <a:ea typeface="微软雅黑" panose="020B0503020204020204" pitchFamily="34" charset="-122"/>
                <a:sym typeface="+mn-ea"/>
              </a:rPr>
              <a:t>人次，现场监护人</a:t>
            </a:r>
            <a:r>
              <a:rPr lang="zh-CN" altLang="en-US" sz="2400" dirty="0">
                <a:solidFill>
                  <a:schemeClr val="bg1"/>
                </a:solidFill>
                <a:latin typeface="Arial" panose="020B0604020202020204" pitchFamily="34" charset="0"/>
                <a:ea typeface="微软雅黑" panose="020B0503020204020204" pitchFamily="34" charset="-122"/>
                <a:sym typeface="+mn-ea"/>
              </a:rPr>
              <a:t>十条</a:t>
            </a:r>
            <a:r>
              <a:rPr lang="zh-CN" altLang="en-US" sz="2400" dirty="0">
                <a:solidFill>
                  <a:schemeClr val="bg1"/>
                </a:solidFill>
                <a:latin typeface="Arial" panose="020B0604020202020204" pitchFamily="34" charset="0"/>
                <a:ea typeface="微软雅黑" panose="020B0503020204020204" pitchFamily="34" charset="-122"/>
                <a:sym typeface="+mn-ea"/>
              </a:rPr>
              <a:t>抽考</a:t>
            </a:r>
            <a:r>
              <a:rPr lang="en-US" altLang="zh-CN" sz="2400" dirty="0">
                <a:solidFill>
                  <a:schemeClr val="bg1"/>
                </a:solidFill>
                <a:latin typeface="Arial" panose="020B0604020202020204" pitchFamily="34" charset="0"/>
                <a:ea typeface="微软雅黑" panose="020B0503020204020204" pitchFamily="34" charset="-122"/>
                <a:sym typeface="+mn-ea"/>
              </a:rPr>
              <a:t>12</a:t>
            </a:r>
            <a:r>
              <a:rPr lang="zh-CN" altLang="en-US" sz="2400" dirty="0">
                <a:solidFill>
                  <a:schemeClr val="bg1"/>
                </a:solidFill>
                <a:latin typeface="Arial" panose="020B0604020202020204" pitchFamily="34" charset="0"/>
                <a:ea typeface="微软雅黑" panose="020B0503020204020204" pitchFamily="34" charset="-122"/>
                <a:sym typeface="+mn-ea"/>
              </a:rPr>
              <a:t>人次。</a:t>
            </a:r>
            <a:r>
              <a:rPr lang="zh-CN" sz="2400" dirty="0">
                <a:solidFill>
                  <a:schemeClr val="bg1"/>
                </a:solidFill>
                <a:latin typeface="Arial" panose="020B0604020202020204" pitchFamily="34" charset="0"/>
                <a:ea typeface="微软雅黑" panose="020B0503020204020204" pitchFamily="34" charset="-122"/>
                <a:sym typeface="+mn-ea"/>
              </a:rPr>
              <a:t>卫生的问题主要是本月降雨较多，基本一天一雨，造成地面青苔生长非常块，交接班时下雨也非常多，造成地面细小的杂物也较多，加上没有及时清理，所以考核也较多。下月通过班组责任区的轮换前的自查自改的契机应该会有好转。</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18355"/>
            <a:ext cx="10803422" cy="650875"/>
          </a:xfrm>
          <a:prstGeom prst="rect">
            <a:avLst/>
          </a:prstGeom>
          <a:noFill/>
        </p:spPr>
        <p:txBody>
          <a:bodyPr wrap="square" rtlCol="0">
            <a:spAutoFit/>
          </a:bodyPr>
          <a:lstStyle/>
          <a:p>
            <a:pPr>
              <a:lnSpc>
                <a:spcPct val="130000"/>
              </a:lnSpc>
            </a:pPr>
            <a:r>
              <a:rPr lang="en-US" altLang="zh-CN" sz="2800" dirty="0" smtClean="0">
                <a:solidFill>
                  <a:schemeClr val="bg1"/>
                </a:solidFill>
                <a:latin typeface="+mj-ea"/>
                <a:ea typeface="+mj-ea"/>
              </a:rPr>
              <a:t>                           </a:t>
            </a:r>
            <a:endParaRPr lang="zh-CN" altLang="en-US" sz="3200" dirty="0">
              <a:solidFill>
                <a:schemeClr val="bg1"/>
              </a:solidFill>
              <a:latin typeface="+mj-ea"/>
              <a:ea typeface="+mj-ea"/>
            </a:endParaRPr>
          </a:p>
        </p:txBody>
      </p:sp>
      <p:sp>
        <p:nvSpPr>
          <p:cNvPr id="23" name="文本框 22"/>
          <p:cNvSpPr txBox="1"/>
          <p:nvPr/>
        </p:nvSpPr>
        <p:spPr>
          <a:xfrm>
            <a:off x="694055" y="845820"/>
            <a:ext cx="10330815" cy="5367020"/>
          </a:xfrm>
          <a:prstGeom prst="rect">
            <a:avLst/>
          </a:prstGeom>
          <a:noFill/>
        </p:spPr>
        <p:txBody>
          <a:bodyPr wrap="square" rtlCol="0">
            <a:spAutoFit/>
          </a:bodyPr>
          <a:lstStyle/>
          <a:p>
            <a:pPr>
              <a:lnSpc>
                <a:spcPct val="130000"/>
              </a:lnSpc>
            </a:pPr>
            <a:r>
              <a:rPr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sym typeface="+mn-ea"/>
              </a:rPr>
              <a:t>  </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sz="2400" dirty="0">
                <a:solidFill>
                  <a:schemeClr val="bg1"/>
                </a:solidFill>
                <a:latin typeface="Arial" panose="020B0604020202020204" pitchFamily="34" charset="0"/>
                <a:ea typeface="微软雅黑" panose="020B0503020204020204" pitchFamily="34" charset="-122"/>
                <a:sym typeface="+mn-ea"/>
              </a:rPr>
              <a:t>      加裂气分装置在高风险作业中</a:t>
            </a:r>
            <a:r>
              <a:rPr lang="en-US" altLang="zh-CN" sz="2400" dirty="0">
                <a:solidFill>
                  <a:schemeClr val="bg1"/>
                </a:solidFill>
                <a:latin typeface="Arial" panose="020B0604020202020204" pitchFamily="34" charset="0"/>
                <a:ea typeface="微软雅黑" panose="020B0503020204020204" pitchFamily="34" charset="-122"/>
                <a:sym typeface="+mn-ea"/>
              </a:rPr>
              <a:t>D</a:t>
            </a:r>
            <a:r>
              <a:rPr lang="en-US" altLang="zh-CN" sz="2400" dirty="0">
                <a:solidFill>
                  <a:schemeClr val="bg1"/>
                </a:solidFill>
                <a:latin typeface="Arial" panose="020B0604020202020204" pitchFamily="34" charset="0"/>
                <a:ea typeface="微软雅黑" panose="020B0503020204020204" pitchFamily="34" charset="-122"/>
                <a:sym typeface="+mn-ea"/>
              </a:rPr>
              <a:t>213A</a:t>
            </a:r>
            <a:r>
              <a:rPr lang="zh-CN" altLang="en-US" sz="2400" dirty="0">
                <a:solidFill>
                  <a:schemeClr val="bg1"/>
                </a:solidFill>
                <a:latin typeface="Arial" panose="020B0604020202020204" pitchFamily="34" charset="0"/>
                <a:ea typeface="微软雅黑" panose="020B0503020204020204" pitchFamily="34" charset="-122"/>
                <a:sym typeface="+mn-ea"/>
              </a:rPr>
              <a:t>受限空间作业</a:t>
            </a:r>
            <a:r>
              <a:rPr lang="zh-CN" sz="2400" dirty="0">
                <a:solidFill>
                  <a:schemeClr val="bg1"/>
                </a:solidFill>
                <a:latin typeface="Arial" panose="020B0604020202020204" pitchFamily="34" charset="0"/>
                <a:ea typeface="微软雅黑" panose="020B0503020204020204" pitchFamily="34" charset="-122"/>
                <a:sym typeface="+mn-ea"/>
              </a:rPr>
              <a:t>被公司警告一次，</a:t>
            </a:r>
            <a:r>
              <a:rPr sz="2400" dirty="0">
                <a:solidFill>
                  <a:schemeClr val="bg1"/>
                </a:solidFill>
                <a:latin typeface="Arial" panose="020B0604020202020204" pitchFamily="34" charset="0"/>
                <a:ea typeface="微软雅黑" panose="020B0503020204020204" pitchFamily="34" charset="-122"/>
                <a:sym typeface="+mn-ea"/>
              </a:rPr>
              <a:t>对相关</a:t>
            </a:r>
            <a:r>
              <a:rPr lang="zh-CN" sz="2400" dirty="0">
                <a:solidFill>
                  <a:schemeClr val="bg1"/>
                </a:solidFill>
                <a:latin typeface="Arial" panose="020B0604020202020204" pitchFamily="34" charset="0"/>
                <a:ea typeface="微软雅黑" panose="020B0503020204020204" pitchFamily="34" charset="-122"/>
                <a:sym typeface="+mn-ea"/>
              </a:rPr>
              <a:t>作业票申请</a:t>
            </a:r>
            <a:r>
              <a:rPr sz="2400" dirty="0">
                <a:solidFill>
                  <a:schemeClr val="bg1"/>
                </a:solidFill>
                <a:latin typeface="Arial" panose="020B0604020202020204" pitchFamily="34" charset="0"/>
                <a:ea typeface="微软雅黑" panose="020B0503020204020204" pitchFamily="34" charset="-122"/>
                <a:sym typeface="+mn-ea"/>
              </a:rPr>
              <a:t>人</a:t>
            </a:r>
            <a:r>
              <a:rPr lang="zh-CN" sz="2400" dirty="0">
                <a:solidFill>
                  <a:schemeClr val="bg1"/>
                </a:solidFill>
                <a:latin typeface="Arial" panose="020B0604020202020204" pitchFamily="34" charset="0"/>
                <a:ea typeface="微软雅黑" panose="020B0503020204020204" pitchFamily="34" charset="-122"/>
                <a:sym typeface="+mn-ea"/>
              </a:rPr>
              <a:t>、监护人</a:t>
            </a:r>
            <a:r>
              <a:rPr sz="2400" dirty="0">
                <a:solidFill>
                  <a:schemeClr val="bg1"/>
                </a:solidFill>
                <a:latin typeface="Arial" panose="020B0604020202020204" pitchFamily="34" charset="0"/>
                <a:ea typeface="微软雅黑" panose="020B0503020204020204" pitchFamily="34" charset="-122"/>
                <a:sym typeface="+mn-ea"/>
              </a:rPr>
              <a:t>落实绩效考核</a:t>
            </a:r>
            <a:r>
              <a:rPr lang="zh-CN" sz="2400" dirty="0">
                <a:solidFill>
                  <a:schemeClr val="bg1"/>
                </a:solidFill>
                <a:latin typeface="Arial" panose="020B0604020202020204" pitchFamily="34" charset="0"/>
                <a:ea typeface="微软雅黑" panose="020B0503020204020204" pitchFamily="34" charset="-122"/>
                <a:sym typeface="+mn-ea"/>
              </a:rPr>
              <a:t>并进行教育。</a:t>
            </a:r>
            <a:r>
              <a:rPr lang="zh-CN" altLang="en-US" sz="2400" dirty="0">
                <a:solidFill>
                  <a:schemeClr val="bg1"/>
                </a:solidFill>
                <a:latin typeface="Arial" panose="020B0604020202020204" pitchFamily="34" charset="0"/>
                <a:ea typeface="微软雅黑" panose="020B0503020204020204" pitchFamily="34" charset="-122"/>
                <a:sym typeface="+mn-ea"/>
              </a:rPr>
              <a:t>落实考试后监护人履职能力明显提高，</a:t>
            </a:r>
            <a:r>
              <a:rPr lang="zh-CN" altLang="en-US" sz="2400" dirty="0">
                <a:solidFill>
                  <a:schemeClr val="bg1"/>
                </a:solidFill>
                <a:latin typeface="Arial" panose="020B0604020202020204" pitchFamily="34" charset="0"/>
                <a:ea typeface="微软雅黑" panose="020B0503020204020204" pitchFamily="34" charset="-122"/>
                <a:sym typeface="+mn-ea"/>
              </a:rPr>
              <a:t>高风险作业类问题总数有所下降。</a:t>
            </a:r>
            <a:r>
              <a:rPr lang="zh-CN" sz="2400" dirty="0">
                <a:solidFill>
                  <a:schemeClr val="bg1"/>
                </a:solidFill>
                <a:latin typeface="Arial" panose="020B0604020202020204" pitchFamily="34" charset="0"/>
                <a:ea typeface="微软雅黑" panose="020B0503020204020204" pitchFamily="34" charset="-122"/>
                <a:sym typeface="+mn-ea"/>
              </a:rPr>
              <a:t>共提问外操监护人职责六条</a:t>
            </a:r>
            <a:r>
              <a:rPr lang="en-US" altLang="zh-CN" sz="2400" dirty="0">
                <a:solidFill>
                  <a:schemeClr val="bg1"/>
                </a:solidFill>
                <a:latin typeface="Arial" panose="020B0604020202020204" pitchFamily="34" charset="0"/>
                <a:ea typeface="微软雅黑" panose="020B0503020204020204" pitchFamily="34" charset="-122"/>
                <a:sym typeface="+mn-ea"/>
              </a:rPr>
              <a:t>8</a:t>
            </a:r>
            <a:r>
              <a:rPr lang="zh-CN" altLang="en-US" sz="2400" dirty="0">
                <a:solidFill>
                  <a:schemeClr val="bg1"/>
                </a:solidFill>
                <a:latin typeface="Arial" panose="020B0604020202020204" pitchFamily="34" charset="0"/>
                <a:ea typeface="微软雅黑" panose="020B0503020204020204" pitchFamily="34" charset="-122"/>
                <a:sym typeface="+mn-ea"/>
              </a:rPr>
              <a:t>人次，现场监护人十条抽考</a:t>
            </a:r>
            <a:r>
              <a:rPr lang="en-US" altLang="zh-CN" sz="2400" dirty="0">
                <a:solidFill>
                  <a:schemeClr val="bg1"/>
                </a:solidFill>
                <a:latin typeface="Arial" panose="020B0604020202020204" pitchFamily="34" charset="0"/>
                <a:ea typeface="微软雅黑" panose="020B0503020204020204" pitchFamily="34" charset="-122"/>
                <a:sym typeface="+mn-ea"/>
              </a:rPr>
              <a:t>15</a:t>
            </a:r>
            <a:r>
              <a:rPr lang="zh-CN" altLang="en-US" sz="2400" dirty="0">
                <a:solidFill>
                  <a:schemeClr val="bg1"/>
                </a:solidFill>
                <a:latin typeface="Arial" panose="020B0604020202020204" pitchFamily="34" charset="0"/>
                <a:ea typeface="微软雅黑" panose="020B0503020204020204" pitchFamily="34" charset="-122"/>
                <a:sym typeface="+mn-ea"/>
              </a:rPr>
              <a:t>人次。规格化</a:t>
            </a:r>
            <a:r>
              <a:rPr lang="zh-CN" sz="2400" dirty="0">
                <a:solidFill>
                  <a:schemeClr val="bg1"/>
                </a:solidFill>
                <a:latin typeface="Arial" panose="020B0604020202020204" pitchFamily="34" charset="0"/>
                <a:ea typeface="微软雅黑" panose="020B0503020204020204" pitchFamily="34" charset="-122"/>
                <a:sym typeface="+mn-ea"/>
              </a:rPr>
              <a:t>的问题主要是</a:t>
            </a:r>
            <a:r>
              <a:rPr lang="zh-CN" altLang="en-US" sz="2400" dirty="0">
                <a:solidFill>
                  <a:schemeClr val="bg1"/>
                </a:solidFill>
                <a:latin typeface="Arial" panose="020B0604020202020204" pitchFamily="34" charset="0"/>
                <a:ea typeface="微软雅黑" panose="020B0503020204020204" pitchFamily="34" charset="-122"/>
                <a:sym typeface="+mn-ea"/>
              </a:rPr>
              <a:t>因暴雨天气频繁，</a:t>
            </a:r>
            <a:r>
              <a:rPr lang="en-US" altLang="zh-CN" sz="2400" dirty="0">
                <a:solidFill>
                  <a:schemeClr val="bg1"/>
                </a:solidFill>
                <a:latin typeface="Arial" panose="020B0604020202020204" pitchFamily="34" charset="0"/>
                <a:ea typeface="微软雅黑" panose="020B0503020204020204" pitchFamily="34" charset="-122"/>
                <a:sym typeface="+mn-ea"/>
              </a:rPr>
              <a:t>检查</a:t>
            </a:r>
            <a:r>
              <a:rPr lang="zh-CN" altLang="en-US" sz="2400" dirty="0">
                <a:solidFill>
                  <a:schemeClr val="bg1"/>
                </a:solidFill>
                <a:latin typeface="Arial" panose="020B0604020202020204" pitchFamily="34" charset="0"/>
                <a:ea typeface="微软雅黑" panose="020B0503020204020204" pitchFamily="34" charset="-122"/>
                <a:sym typeface="+mn-ea"/>
              </a:rPr>
              <a:t>现场各接油盒</a:t>
            </a:r>
            <a:r>
              <a:rPr lang="en-US" altLang="zh-CN" sz="2400" dirty="0">
                <a:solidFill>
                  <a:schemeClr val="bg1"/>
                </a:solidFill>
                <a:latin typeface="Arial" panose="020B0604020202020204" pitchFamily="34" charset="0"/>
                <a:ea typeface="微软雅黑" panose="020B0503020204020204" pitchFamily="34" charset="-122"/>
                <a:sym typeface="+mn-ea"/>
              </a:rPr>
              <a:t>/</a:t>
            </a:r>
            <a:r>
              <a:rPr lang="zh-CN" altLang="en-US" sz="2400" dirty="0">
                <a:solidFill>
                  <a:schemeClr val="bg1"/>
                </a:solidFill>
                <a:latin typeface="Arial" panose="020B0604020202020204" pitchFamily="34" charset="0"/>
                <a:ea typeface="微软雅黑" panose="020B0503020204020204" pitchFamily="34" charset="-122"/>
                <a:sym typeface="+mn-ea"/>
              </a:rPr>
              <a:t>桶容易满水，造成污油溢流到地面边沟，管理上要求当班</a:t>
            </a:r>
            <a:r>
              <a:rPr lang="en-US" altLang="zh-CN" sz="2400" dirty="0">
                <a:solidFill>
                  <a:schemeClr val="bg1"/>
                </a:solidFill>
                <a:latin typeface="Arial" panose="020B0604020202020204" pitchFamily="34" charset="0"/>
                <a:ea typeface="微软雅黑" panose="020B0503020204020204" pitchFamily="34" charset="-122"/>
                <a:sym typeface="+mn-ea"/>
              </a:rPr>
              <a:t>班组</a:t>
            </a:r>
            <a:r>
              <a:rPr lang="zh-CN" altLang="en-US" sz="2400" dirty="0">
                <a:solidFill>
                  <a:schemeClr val="bg1"/>
                </a:solidFill>
                <a:latin typeface="Arial" panose="020B0604020202020204" pitchFamily="34" charset="0"/>
                <a:ea typeface="微软雅黑" panose="020B0503020204020204" pitchFamily="34" charset="-122"/>
                <a:sym typeface="+mn-ea"/>
              </a:rPr>
              <a:t>雨前雨后及时清理，而且通过</a:t>
            </a:r>
            <a:r>
              <a:rPr lang="zh-CN" sz="2400" dirty="0">
                <a:solidFill>
                  <a:schemeClr val="bg1"/>
                </a:solidFill>
                <a:latin typeface="Arial" panose="020B0604020202020204" pitchFamily="34" charset="0"/>
                <a:ea typeface="微软雅黑" panose="020B0503020204020204" pitchFamily="34" charset="-122"/>
                <a:sym typeface="+mn-ea"/>
              </a:rPr>
              <a:t>班组责任区的轮换前的自查自改的契机使现场面貌得以明显改善。本月卸剂作业收尾，现场面貌在作业过程中</a:t>
            </a:r>
            <a:r>
              <a:rPr lang="zh-CN" altLang="en-US" sz="2400" dirty="0">
                <a:solidFill>
                  <a:schemeClr val="bg1"/>
                </a:solidFill>
                <a:latin typeface="Arial" panose="020B0604020202020204" pitchFamily="34" charset="0"/>
                <a:ea typeface="微软雅黑" panose="020B0503020204020204" pitchFamily="34" charset="-122"/>
                <a:sym typeface="+mn-ea"/>
              </a:rPr>
              <a:t>地面排放大量污水和洒落废脱硫剂，还有遗留的施工废弃物，管理上要在下次作业计划时考虑废弃物收集和处理问题。</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endParaRPr lang="zh-CN" altLang="en-US" sz="2400" dirty="0">
              <a:solidFill>
                <a:schemeClr val="bg1"/>
              </a:solidFill>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2495549" y="895350"/>
            <a:ext cx="7200901" cy="5716475"/>
            <a:chOff x="2495549" y="895350"/>
            <a:chExt cx="7200901" cy="5716475"/>
          </a:xfrm>
        </p:grpSpPr>
        <p:grpSp>
          <p:nvGrpSpPr>
            <p:cNvPr id="12" name="组合 11"/>
            <p:cNvGrpSpPr/>
            <p:nvPr/>
          </p:nvGrpSpPr>
          <p:grpSpPr>
            <a:xfrm>
              <a:off x="2495549" y="3455536"/>
              <a:ext cx="7200901" cy="1205143"/>
              <a:chOff x="2495549" y="3417436"/>
              <a:chExt cx="7200901" cy="1205143"/>
            </a:xfrm>
          </p:grpSpPr>
          <p:sp>
            <p:nvSpPr>
              <p:cNvPr id="20" name="矩形 19"/>
              <p:cNvSpPr/>
              <p:nvPr/>
            </p:nvSpPr>
            <p:spPr>
              <a:xfrm>
                <a:off x="2495549" y="3417436"/>
                <a:ext cx="7200901" cy="1205143"/>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9" name="TextBox 28"/>
              <p:cNvSpPr txBox="1"/>
              <p:nvPr/>
            </p:nvSpPr>
            <p:spPr>
              <a:xfrm>
                <a:off x="3251684" y="3493709"/>
                <a:ext cx="5688632" cy="957763"/>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defRPr/>
                </a:pPr>
                <a:r>
                  <a:rPr lang="zh-CN" altLang="en-US" sz="4800" kern="0" dirty="0" smtClean="0">
                    <a:solidFill>
                      <a:srgbClr val="FB912B"/>
                    </a:solidFill>
                    <a:effectLst>
                      <a:innerShdw blurRad="114300">
                        <a:prstClr val="black"/>
                      </a:innerShdw>
                    </a:effectLst>
                  </a:rPr>
                  <a:t>目录</a:t>
                </a:r>
                <a:endParaRPr lang="zh-CN" altLang="en-US" sz="3600" kern="0" dirty="0">
                  <a:solidFill>
                    <a:srgbClr val="FB912B"/>
                  </a:solidFill>
                  <a:effectLst>
                    <a:innerShdw blurRad="114300">
                      <a:prstClr val="black"/>
                    </a:innerShdw>
                  </a:effectLst>
                </a:endParaRPr>
              </a:p>
            </p:txBody>
          </p:sp>
        </p:grpSp>
        <p:grpSp>
          <p:nvGrpSpPr>
            <p:cNvPr id="2" name="组合 1"/>
            <p:cNvGrpSpPr/>
            <p:nvPr/>
          </p:nvGrpSpPr>
          <p:grpSpPr>
            <a:xfrm>
              <a:off x="2508437" y="895350"/>
              <a:ext cx="3024505" cy="3024336"/>
              <a:chOff x="2783976" y="188640"/>
              <a:chExt cx="3024505" cy="3024336"/>
            </a:xfrm>
          </p:grpSpPr>
          <p:sp>
            <p:nvSpPr>
              <p:cNvPr id="21" name="椭圆 4"/>
              <p:cNvSpPr/>
              <p:nvPr/>
            </p:nvSpPr>
            <p:spPr>
              <a:xfrm>
                <a:off x="2783976" y="188640"/>
                <a:ext cx="2723269" cy="3024336"/>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2" name="椭圆 21"/>
              <p:cNvSpPr/>
              <p:nvPr/>
            </p:nvSpPr>
            <p:spPr>
              <a:xfrm>
                <a:off x="2978663" y="360420"/>
                <a:ext cx="2232248" cy="2232248"/>
              </a:xfrm>
              <a:prstGeom prst="ellipse">
                <a:avLst/>
              </a:prstGeom>
              <a:solidFill>
                <a:srgbClr val="FB912B"/>
              </a:solidFill>
              <a:ln w="25400" cap="flat" cmpd="sng" algn="ctr">
                <a:noFill/>
                <a:prstDash val="solid"/>
              </a:ln>
              <a:effectLst>
                <a:outerShdw blurRad="165100" dist="63500" dir="2700000" algn="tl" rotWithShape="0">
                  <a:prstClr val="black">
                    <a:alpha val="6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0" name="TextBox 29"/>
              <p:cNvSpPr txBox="1"/>
              <p:nvPr/>
            </p:nvSpPr>
            <p:spPr>
              <a:xfrm>
                <a:off x="4566821" y="2315125"/>
                <a:ext cx="963821" cy="827919"/>
              </a:xfrm>
              <a:prstGeom prst="rect">
                <a:avLst/>
              </a:prstGeom>
              <a:noFill/>
            </p:spPr>
            <p:txBody>
              <a:bodyPr wrap="square" rtlCol="0">
                <a:spAutoFit/>
              </a:bodyPr>
              <a:lstStyle/>
              <a:p>
                <a:pPr algn="ctr">
                  <a:lnSpc>
                    <a:spcPct val="130000"/>
                  </a:lnSpc>
                </a:pPr>
                <a:r>
                  <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01</a:t>
                </a:r>
                <a:endParaRPr lang="en-US" altLang="zh-CN" sz="44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4" name="TextBox 33"/>
              <p:cNvSpPr txBox="1"/>
              <p:nvPr/>
            </p:nvSpPr>
            <p:spPr>
              <a:xfrm>
                <a:off x="3227206" y="1250995"/>
                <a:ext cx="2581275" cy="450850"/>
              </a:xfrm>
              <a:prstGeom prst="rect">
                <a:avLst/>
              </a:prstGeom>
              <a:noFill/>
            </p:spPr>
            <p:txBody>
              <a:bodyPr wrap="square" rtlCol="0">
                <a:spAutoFit/>
              </a:bodyPr>
              <a:lstStyle/>
              <a:p>
                <a:pPr>
                  <a:lnSpc>
                    <a:spcPct val="130000"/>
                  </a:lnSpc>
                  <a:defRPr/>
                </a:pPr>
                <a:r>
                  <a:rPr lang="zh-CN"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总体情况说明</a:t>
                </a:r>
                <a:endParaRPr lang="zh-CN"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 name="组合 2"/>
            <p:cNvGrpSpPr/>
            <p:nvPr/>
          </p:nvGrpSpPr>
          <p:grpSpPr>
            <a:xfrm>
              <a:off x="6987352" y="1373498"/>
              <a:ext cx="2683058" cy="2339839"/>
              <a:chOff x="6653303" y="666788"/>
              <a:chExt cx="2683058" cy="2339839"/>
            </a:xfrm>
          </p:grpSpPr>
          <p:sp>
            <p:nvSpPr>
              <p:cNvPr id="23" name="椭圆 4"/>
              <p:cNvSpPr/>
              <p:nvPr/>
            </p:nvSpPr>
            <p:spPr>
              <a:xfrm rot="5400000">
                <a:off x="6868565" y="537521"/>
                <a:ext cx="2338529" cy="259706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406400" dist="215900" dir="5400000" algn="t" rotWithShape="0">
                  <a:prstClr val="black">
                    <a:alpha val="2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4" name="椭圆 23"/>
              <p:cNvSpPr/>
              <p:nvPr/>
            </p:nvSpPr>
            <p:spPr>
              <a:xfrm rot="5400000">
                <a:off x="7271970" y="826955"/>
                <a:ext cx="1916879" cy="1916879"/>
              </a:xfrm>
              <a:prstGeom prst="ellipse">
                <a:avLst/>
              </a:prstGeom>
              <a:solidFill>
                <a:srgbClr val="FB912B"/>
              </a:solidFill>
              <a:ln w="25400" cap="flat" cmpd="sng" algn="ctr">
                <a:noFill/>
                <a:prstDash val="solid"/>
              </a:ln>
              <a:effectLst>
                <a:outerShdw blurRad="139700" dist="50800" dir="8100000" algn="tr" rotWithShape="0">
                  <a:prstClr val="black">
                    <a:alpha val="58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1" name="TextBox 30"/>
              <p:cNvSpPr txBox="1"/>
              <p:nvPr/>
            </p:nvSpPr>
            <p:spPr>
              <a:xfrm>
                <a:off x="6653303" y="2178708"/>
                <a:ext cx="963821" cy="827919"/>
              </a:xfrm>
              <a:prstGeom prst="rect">
                <a:avLst/>
              </a:prstGeom>
              <a:noFill/>
            </p:spPr>
            <p:txBody>
              <a:bodyPr wrap="square" rtlCol="0">
                <a:spAutoFit/>
              </a:bodyPr>
              <a:lstStyle/>
              <a:p>
                <a:pPr algn="ctr">
                  <a:lnSpc>
                    <a:spcPct val="130000"/>
                  </a:lnSpc>
                </a:pPr>
                <a:r>
                  <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02</a:t>
                </a:r>
                <a:endParaRPr lang="en-US" altLang="zh-CN" sz="44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5" name="TextBox 34"/>
              <p:cNvSpPr txBox="1"/>
              <p:nvPr/>
            </p:nvSpPr>
            <p:spPr>
              <a:xfrm>
                <a:off x="7271793" y="1611033"/>
                <a:ext cx="2064385"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问题分类</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3"/>
            <p:cNvGrpSpPr/>
            <p:nvPr/>
          </p:nvGrpSpPr>
          <p:grpSpPr>
            <a:xfrm>
              <a:off x="2506995" y="3939283"/>
              <a:ext cx="2323805" cy="2070321"/>
              <a:chOff x="3188926" y="3943759"/>
              <a:chExt cx="2323805" cy="2070321"/>
            </a:xfrm>
          </p:grpSpPr>
          <p:sp>
            <p:nvSpPr>
              <p:cNvPr id="27" name="椭圆 4"/>
              <p:cNvSpPr/>
              <p:nvPr/>
            </p:nvSpPr>
            <p:spPr>
              <a:xfrm rot="5400000" flipH="1" flipV="1">
                <a:off x="3295998" y="3970000"/>
                <a:ext cx="1937008" cy="2151152"/>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8" name="椭圆 27"/>
              <p:cNvSpPr/>
              <p:nvPr/>
            </p:nvSpPr>
            <p:spPr>
              <a:xfrm rot="5400000" flipH="1" flipV="1">
                <a:off x="3363124" y="4293660"/>
                <a:ext cx="1587754" cy="1587755"/>
              </a:xfrm>
              <a:prstGeom prst="ellipse">
                <a:avLst/>
              </a:prstGeom>
              <a:solidFill>
                <a:srgbClr val="FB912B"/>
              </a:solidFill>
              <a:ln w="25400" cap="flat" cmpd="sng" algn="ctr">
                <a:noFill/>
                <a:prstDash val="solid"/>
              </a:ln>
              <a:effectLst>
                <a:outerShdw blurRad="139700" dist="50800" dir="18900000" algn="bl" rotWithShape="0">
                  <a:prstClr val="black">
                    <a:alpha val="46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3" name="TextBox 32"/>
              <p:cNvSpPr txBox="1"/>
              <p:nvPr/>
            </p:nvSpPr>
            <p:spPr>
              <a:xfrm>
                <a:off x="4548910" y="3943759"/>
                <a:ext cx="963821" cy="680827"/>
              </a:xfrm>
              <a:prstGeom prst="rect">
                <a:avLst/>
              </a:prstGeom>
              <a:noFill/>
            </p:spPr>
            <p:txBody>
              <a:bodyPr wrap="square" rtlCol="0">
                <a:spAutoFit/>
              </a:bodyPr>
              <a:lstStyle/>
              <a:p>
                <a:pPr algn="ctr">
                  <a:lnSpc>
                    <a:spcPct val="130000"/>
                  </a:lnSpc>
                </a:pPr>
                <a:r>
                  <a:rPr lang="en-US" altLang="zh-CN" sz="32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04</a:t>
                </a:r>
                <a:endParaRPr lang="en-US" altLang="zh-CN" sz="36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6" name="TextBox 35"/>
              <p:cNvSpPr txBox="1"/>
              <p:nvPr/>
            </p:nvSpPr>
            <p:spPr>
              <a:xfrm>
                <a:off x="3188926" y="4820059"/>
                <a:ext cx="1985010"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管控措施</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nvGrpSpPr>
            <p:cNvPr id="5" name="组合 4"/>
            <p:cNvGrpSpPr/>
            <p:nvPr/>
          </p:nvGrpSpPr>
          <p:grpSpPr>
            <a:xfrm>
              <a:off x="7265418" y="3958435"/>
              <a:ext cx="2415159" cy="2653390"/>
              <a:chOff x="6215636" y="3962911"/>
              <a:chExt cx="2415159" cy="2653390"/>
            </a:xfrm>
          </p:grpSpPr>
          <p:sp>
            <p:nvSpPr>
              <p:cNvPr id="25" name="椭圆 4"/>
              <p:cNvSpPr/>
              <p:nvPr/>
            </p:nvSpPr>
            <p:spPr>
              <a:xfrm flipH="1" flipV="1">
                <a:off x="6375106" y="4111238"/>
                <a:ext cx="2255689" cy="2505063"/>
              </a:xfrm>
              <a:custGeom>
                <a:avLst/>
                <a:gdLst/>
                <a:ahLst/>
                <a:cxnLst/>
                <a:rect l="l" t="t" r="r" b="b"/>
                <a:pathLst>
                  <a:path w="2723269" h="3024336">
                    <a:moveTo>
                      <a:pt x="1332148" y="0"/>
                    </a:moveTo>
                    <a:cubicBezTo>
                      <a:pt x="2067873" y="0"/>
                      <a:pt x="2664296" y="596423"/>
                      <a:pt x="2664296" y="1332148"/>
                    </a:cubicBezTo>
                    <a:cubicBezTo>
                      <a:pt x="2664296" y="1648885"/>
                      <a:pt x="2553756" y="1939803"/>
                      <a:pt x="2368675" y="2168048"/>
                    </a:cubicBezTo>
                    <a:cubicBezTo>
                      <a:pt x="2570406" y="2203753"/>
                      <a:pt x="2723269" y="2380169"/>
                      <a:pt x="2723269" y="2592288"/>
                    </a:cubicBezTo>
                    <a:cubicBezTo>
                      <a:pt x="2723269" y="2830902"/>
                      <a:pt x="2529835" y="3024336"/>
                      <a:pt x="2291221" y="3024336"/>
                    </a:cubicBezTo>
                    <a:cubicBezTo>
                      <a:pt x="2052607" y="3024336"/>
                      <a:pt x="1859173" y="2830902"/>
                      <a:pt x="1859173" y="2592288"/>
                    </a:cubicBezTo>
                    <a:lnTo>
                      <a:pt x="1863069" y="2553641"/>
                    </a:lnTo>
                    <a:cubicBezTo>
                      <a:pt x="1700578" y="2625019"/>
                      <a:pt x="1520950" y="2664296"/>
                      <a:pt x="1332148" y="2664296"/>
                    </a:cubicBezTo>
                    <a:cubicBezTo>
                      <a:pt x="596423" y="2664296"/>
                      <a:pt x="0" y="2067873"/>
                      <a:pt x="0" y="1332148"/>
                    </a:cubicBezTo>
                    <a:cubicBezTo>
                      <a:pt x="0" y="596423"/>
                      <a:pt x="596423" y="0"/>
                      <a:pt x="1332148" y="0"/>
                    </a:cubicBezTo>
                    <a:close/>
                  </a:path>
                </a:pathLst>
              </a:custGeom>
              <a:solidFill>
                <a:sysClr val="window" lastClr="FFFFFF"/>
              </a:solidFill>
              <a:ln w="25400" cap="flat" cmpd="sng" algn="ctr">
                <a:solidFill>
                  <a:sysClr val="window" lastClr="FFFFFF"/>
                </a:solidFill>
                <a:prstDash val="solid"/>
              </a:ln>
              <a:effectLst>
                <a:outerShdw blurRad="571500" dist="152400" dir="13500000" algn="br" rotWithShape="0">
                  <a:prstClr val="black">
                    <a:alpha val="4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26" name="椭圆 25"/>
              <p:cNvSpPr/>
              <p:nvPr/>
            </p:nvSpPr>
            <p:spPr>
              <a:xfrm flipH="1" flipV="1">
                <a:off x="6612811" y="4625040"/>
                <a:ext cx="1848976" cy="1848975"/>
              </a:xfrm>
              <a:prstGeom prst="ellipse">
                <a:avLst/>
              </a:prstGeom>
              <a:solidFill>
                <a:srgbClr val="FB912B"/>
              </a:solidFill>
              <a:ln w="25400" cap="flat" cmpd="sng" algn="ctr">
                <a:noFill/>
                <a:prstDash val="solid"/>
              </a:ln>
              <a:effectLst>
                <a:outerShdw blurRad="139700" dist="63500" dir="13500000" algn="br" rotWithShape="0">
                  <a:prstClr val="black">
                    <a:alpha val="49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2" name="TextBox 31"/>
              <p:cNvSpPr txBox="1"/>
              <p:nvPr/>
            </p:nvSpPr>
            <p:spPr>
              <a:xfrm>
                <a:off x="6215636" y="3962911"/>
                <a:ext cx="963821" cy="754374"/>
              </a:xfrm>
              <a:prstGeom prst="rect">
                <a:avLst/>
              </a:prstGeom>
              <a:noFill/>
            </p:spPr>
            <p:txBody>
              <a:bodyPr wrap="square" rtlCol="0">
                <a:spAutoFit/>
              </a:bodyPr>
              <a:lstStyle/>
              <a:p>
                <a:pPr algn="ctr">
                  <a:lnSpc>
                    <a:spcPct val="130000"/>
                  </a:lnSpc>
                </a:pPr>
                <a:r>
                  <a:rPr lang="en-US" altLang="zh-CN" sz="3600" b="1" dirty="0">
                    <a:solidFill>
                      <a:srgbClr val="FB912B"/>
                    </a:solidFill>
                    <a:latin typeface="Candara" panose="020E0502030303020204" pitchFamily="34" charset="0"/>
                    <a:ea typeface="微软雅黑" panose="020B0503020204020204" pitchFamily="34" charset="-122"/>
                    <a:cs typeface="Calibri" panose="020F0502020204030204" pitchFamily="34" charset="0"/>
                  </a:rPr>
                  <a:t>03</a:t>
                </a:r>
                <a:endParaRPr lang="en-US" altLang="zh-CN" sz="4000" b="1" dirty="0">
                  <a:solidFill>
                    <a:srgbClr val="FB912B"/>
                  </a:solidFill>
                  <a:latin typeface="Candara" panose="020E0502030303020204" pitchFamily="34" charset="0"/>
                  <a:ea typeface="微软雅黑" panose="020B0503020204020204" pitchFamily="34" charset="-122"/>
                  <a:cs typeface="Calibri" panose="020F0502020204030204" pitchFamily="34" charset="0"/>
                </a:endParaRPr>
              </a:p>
            </p:txBody>
          </p:sp>
          <p:sp>
            <p:nvSpPr>
              <p:cNvPr id="37" name="TextBox 36"/>
              <p:cNvSpPr txBox="1"/>
              <p:nvPr/>
            </p:nvSpPr>
            <p:spPr>
              <a:xfrm>
                <a:off x="6778604" y="5270897"/>
                <a:ext cx="1620261" cy="450850"/>
              </a:xfrm>
              <a:prstGeom prst="rect">
                <a:avLst/>
              </a:prstGeom>
              <a:noFill/>
            </p:spPr>
            <p:txBody>
              <a:bodyPr wrap="square" rtlCol="0">
                <a:spAutoFit/>
              </a:bodyPr>
              <a:lstStyle/>
              <a:p>
                <a:pPr algn="ctr">
                  <a:lnSpc>
                    <a:spcPct val="130000"/>
                  </a:lnSpc>
                  <a:defRPr/>
                </a:pPr>
                <a:r>
                  <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rPr>
                  <a:t>原因分析</a:t>
                </a:r>
                <a:endParaRPr lang="zh-CN"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5497"/>
            <a:ext cx="12192000" cy="6858000"/>
          </a:xfrm>
          <a:prstGeom prst="rect">
            <a:avLst/>
          </a:prstGeom>
          <a:solidFill>
            <a:srgbClr val="28283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 name="矩形 2"/>
          <p:cNvSpPr/>
          <p:nvPr/>
        </p:nvSpPr>
        <p:spPr>
          <a:xfrm>
            <a:off x="0" y="-44773"/>
            <a:ext cx="12192000" cy="649047"/>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0" y="3700885"/>
            <a:ext cx="12192000" cy="1882579"/>
            <a:chOff x="0" y="3719935"/>
            <a:chExt cx="12192000" cy="1882579"/>
          </a:xfrm>
        </p:grpSpPr>
        <p:sp>
          <p:nvSpPr>
            <p:cNvPr id="6" name="矩形 5"/>
            <p:cNvSpPr/>
            <p:nvPr/>
          </p:nvSpPr>
          <p:spPr>
            <a:xfrm>
              <a:off x="0" y="3719935"/>
              <a:ext cx="12192000" cy="188257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79404" y="4153392"/>
              <a:ext cx="5512596" cy="1015663"/>
            </a:xfrm>
            <a:prstGeom prst="rect">
              <a:avLst/>
            </a:prstGeom>
            <a:noFill/>
          </p:spPr>
          <p:txBody>
            <a:bodyPr wrap="square" rtlCol="0">
              <a:spAutoFit/>
            </a:bodyPr>
            <a:lstStyle/>
            <a:p>
              <a:r>
                <a:rPr lang="en-US" altLang="zh-CN" sz="6000" dirty="0">
                  <a:solidFill>
                    <a:schemeClr val="bg1"/>
                  </a:solidFill>
                  <a:latin typeface="Arial Rounded MT Bold" panose="020F0704030504030204" pitchFamily="34" charset="0"/>
                  <a:ea typeface="微软雅黑" panose="020B0503020204020204" pitchFamily="34" charset="-122"/>
                </a:rPr>
                <a:t>Thank you all</a:t>
              </a:r>
              <a:endParaRPr lang="zh-CN" altLang="en-US" sz="6000" dirty="0">
                <a:solidFill>
                  <a:schemeClr val="bg1"/>
                </a:solidFill>
                <a:latin typeface="Arial Rounded MT Bold" panose="020F0704030504030204" pitchFamily="34" charset="0"/>
                <a:ea typeface="微软雅黑" panose="020B0503020204020204" pitchFamily="34" charset="-122"/>
              </a:endParaRPr>
            </a:p>
          </p:txBody>
        </p:sp>
      </p:grpSp>
      <p:sp>
        <p:nvSpPr>
          <p:cNvPr id="8" name="文本框 7"/>
          <p:cNvSpPr txBox="1"/>
          <p:nvPr/>
        </p:nvSpPr>
        <p:spPr>
          <a:xfrm>
            <a:off x="974556" y="1843314"/>
            <a:ext cx="4424504" cy="1015663"/>
          </a:xfrm>
          <a:prstGeom prst="rect">
            <a:avLst/>
          </a:prstGeom>
          <a:noFill/>
        </p:spPr>
        <p:txBody>
          <a:bodyPr wrap="square" rtlCol="0">
            <a:spAutoFit/>
          </a:bodyPr>
          <a:lstStyle/>
          <a:p>
            <a:r>
              <a:rPr lang="zh-CN" altLang="en-US" sz="6000" dirty="0" smtClean="0">
                <a:solidFill>
                  <a:schemeClr val="bg1"/>
                </a:solidFill>
                <a:latin typeface="微软雅黑" panose="020B0503020204020204" pitchFamily="34" charset="-122"/>
                <a:ea typeface="微软雅黑" panose="020B0503020204020204" pitchFamily="34" charset="-122"/>
              </a:rPr>
              <a:t>谢谢</a:t>
            </a:r>
            <a:r>
              <a:rPr lang="zh-CN" altLang="en-US" sz="6000" dirty="0" smtClean="0">
                <a:solidFill>
                  <a:srgbClr val="FB912B"/>
                </a:solidFill>
                <a:latin typeface="微软雅黑" panose="020B0503020204020204" pitchFamily="34" charset="-122"/>
                <a:ea typeface="微软雅黑" panose="020B0503020204020204" pitchFamily="34" charset="-122"/>
              </a:rPr>
              <a:t>大家</a:t>
            </a:r>
            <a:endParaRPr lang="zh-CN" altLang="en-US" sz="6000" dirty="0">
              <a:solidFill>
                <a:srgbClr val="FB912B"/>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图片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50" y="0"/>
            <a:ext cx="122110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01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8687" y="1"/>
            <a:ext cx="35194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8065" b="17204"/>
          <a:stretch>
            <a:fillRect/>
          </a:stretch>
        </p:blipFill>
        <p:spPr>
          <a:xfrm>
            <a:off x="-9525" y="0"/>
            <a:ext cx="12211050" cy="4171950"/>
          </a:xfrm>
          <a:prstGeom prst="rect">
            <a:avLst/>
          </a:prstGeom>
        </p:spPr>
      </p:pic>
      <p:grpSp>
        <p:nvGrpSpPr>
          <p:cNvPr id="14" name="组合 13"/>
          <p:cNvGrpSpPr/>
          <p:nvPr/>
        </p:nvGrpSpPr>
        <p:grpSpPr>
          <a:xfrm>
            <a:off x="-19050" y="3952875"/>
            <a:ext cx="12211050" cy="2170430"/>
            <a:chOff x="-19050" y="3952875"/>
            <a:chExt cx="12211050" cy="2170430"/>
          </a:xfrm>
        </p:grpSpPr>
        <p:grpSp>
          <p:nvGrpSpPr>
            <p:cNvPr id="13" name="组合 12"/>
            <p:cNvGrpSpPr/>
            <p:nvPr/>
          </p:nvGrpSpPr>
          <p:grpSpPr>
            <a:xfrm>
              <a:off x="-19050" y="3952875"/>
              <a:ext cx="12211050" cy="971550"/>
              <a:chOff x="-19050" y="3952875"/>
              <a:chExt cx="12211050" cy="971550"/>
            </a:xfrm>
          </p:grpSpPr>
          <p:sp>
            <p:nvSpPr>
              <p:cNvPr id="7" name="矩形 6"/>
              <p:cNvSpPr/>
              <p:nvPr/>
            </p:nvSpPr>
            <p:spPr>
              <a:xfrm>
                <a:off x="-19050" y="4400550"/>
                <a:ext cx="12211050" cy="76200"/>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600700" y="3952875"/>
                <a:ext cx="971550" cy="971550"/>
                <a:chOff x="5610225" y="3952875"/>
                <a:chExt cx="971550" cy="971550"/>
              </a:xfrm>
            </p:grpSpPr>
            <p:sp>
              <p:nvSpPr>
                <p:cNvPr id="8" name="流程图: 联系 7"/>
                <p:cNvSpPr/>
                <p:nvPr/>
              </p:nvSpPr>
              <p:spPr>
                <a:xfrm>
                  <a:off x="5610225" y="3952875"/>
                  <a:ext cx="971550" cy="971550"/>
                </a:xfrm>
                <a:prstGeom prst="flowChartConnector">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747739" y="4065657"/>
                  <a:ext cx="620323" cy="707886"/>
                </a:xfrm>
                <a:prstGeom prst="rect">
                  <a:avLst/>
                </a:prstGeom>
                <a:noFill/>
              </p:spPr>
              <p:txBody>
                <a:bodyPr wrap="square" rtlCol="0">
                  <a:spAutoFit/>
                </a:bodyPr>
                <a:lstStyle/>
                <a:p>
                  <a:r>
                    <a:rPr lang="zh-CN" altLang="en-US" sz="4000" dirty="0" smtClean="0">
                      <a:solidFill>
                        <a:schemeClr val="bg1"/>
                      </a:solidFill>
                      <a:latin typeface="黑体" panose="02010609060101010101" pitchFamily="49" charset="-122"/>
                      <a:ea typeface="黑体" panose="02010609060101010101" pitchFamily="49" charset="-122"/>
                    </a:rPr>
                    <a:t>一</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sp>
          <p:nvSpPr>
            <p:cNvPr id="10" name="矩形 9"/>
            <p:cNvSpPr/>
            <p:nvPr/>
          </p:nvSpPr>
          <p:spPr>
            <a:xfrm>
              <a:off x="3386475" y="5540575"/>
              <a:ext cx="5400000" cy="98226"/>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2083435" y="4924425"/>
              <a:ext cx="7684770" cy="1198880"/>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   </a:t>
              </a:r>
              <a:r>
                <a:rPr lang="zh-CN" sz="3600" dirty="0" smtClean="0">
                  <a:solidFill>
                    <a:schemeClr val="bg1"/>
                  </a:solidFill>
                  <a:latin typeface="微软雅黑" panose="020B0503020204020204" pitchFamily="34" charset="-122"/>
                  <a:ea typeface="微软雅黑" panose="020B0503020204020204" pitchFamily="34" charset="-122"/>
                </a:rPr>
                <a:t>日周月检问题总体情况说明</a:t>
              </a:r>
              <a:endParaRPr lang="zh-CN" sz="3600" dirty="0" smtClean="0">
                <a:solidFill>
                  <a:schemeClr val="bg1"/>
                </a:solidFill>
                <a:latin typeface="微软雅黑" panose="020B0503020204020204" pitchFamily="34" charset="-122"/>
                <a:ea typeface="微软雅黑" panose="020B0503020204020204" pitchFamily="34" charset="-122"/>
              </a:endParaRPr>
            </a:p>
            <a:p>
              <a:pPr algn="ctr"/>
              <a:endParaRPr lang="zh-CN" sz="36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694289" y="665345"/>
            <a:ext cx="10803422" cy="6252210"/>
          </a:xfrm>
          <a:prstGeom prst="rect">
            <a:avLst/>
          </a:prstGeom>
          <a:noFill/>
        </p:spPr>
        <p:txBody>
          <a:bodyPr wrap="squar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        </a:t>
            </a:r>
            <a:r>
              <a:rPr sz="2400" dirty="0" smtClean="0">
                <a:solidFill>
                  <a:schemeClr val="bg1"/>
                </a:solidFill>
                <a:latin typeface="Arial" panose="020B0604020202020204" pitchFamily="34" charset="0"/>
                <a:ea typeface="微软雅黑" panose="020B0503020204020204" pitchFamily="34" charset="-122"/>
              </a:rPr>
              <a:t>    自</a:t>
            </a:r>
            <a:r>
              <a:rPr lang="en-US" sz="2400" dirty="0" smtClean="0">
                <a:solidFill>
                  <a:schemeClr val="bg1"/>
                </a:solidFill>
                <a:latin typeface="Arial" panose="020B0604020202020204" pitchFamily="34" charset="0"/>
                <a:ea typeface="微软雅黑" panose="020B0503020204020204" pitchFamily="34" charset="-122"/>
              </a:rPr>
              <a:t>11</a:t>
            </a:r>
            <a:r>
              <a:rPr sz="2400" dirty="0" smtClean="0">
                <a:solidFill>
                  <a:schemeClr val="bg1"/>
                </a:solidFill>
                <a:latin typeface="Arial" panose="020B0604020202020204" pitchFamily="34" charset="0"/>
                <a:ea typeface="微软雅黑" panose="020B0503020204020204" pitchFamily="34" charset="-122"/>
              </a:rPr>
              <a:t>月</a:t>
            </a:r>
            <a:r>
              <a:rPr sz="2400" dirty="0">
                <a:solidFill>
                  <a:schemeClr val="bg1"/>
                </a:solidFill>
                <a:latin typeface="Arial" panose="020B0604020202020204" pitchFamily="34" charset="0"/>
                <a:ea typeface="微软雅黑" panose="020B0503020204020204" pitchFamily="34" charset="-122"/>
              </a:rPr>
              <a:t>1</a:t>
            </a:r>
            <a:r>
              <a:rPr sz="2400" dirty="0" smtClean="0">
                <a:solidFill>
                  <a:schemeClr val="bg1"/>
                </a:solidFill>
                <a:latin typeface="Arial" panose="020B0604020202020204" pitchFamily="34" charset="0"/>
                <a:ea typeface="微软雅黑" panose="020B0503020204020204" pitchFamily="34" charset="-122"/>
              </a:rPr>
              <a:t>日至</a:t>
            </a:r>
            <a:r>
              <a:rPr lang="en-US" sz="2400" dirty="0" smtClean="0">
                <a:solidFill>
                  <a:schemeClr val="bg1"/>
                </a:solidFill>
                <a:latin typeface="Arial" panose="020B0604020202020204" pitchFamily="34" charset="0"/>
                <a:ea typeface="微软雅黑" panose="020B0503020204020204" pitchFamily="34" charset="-122"/>
              </a:rPr>
              <a:t>11</a:t>
            </a:r>
            <a:r>
              <a:rPr sz="2400" dirty="0" smtClean="0">
                <a:solidFill>
                  <a:schemeClr val="bg1"/>
                </a:solidFill>
                <a:latin typeface="Arial" panose="020B0604020202020204" pitchFamily="34" charset="0"/>
                <a:ea typeface="微软雅黑" panose="020B0503020204020204" pitchFamily="34" charset="-122"/>
              </a:rPr>
              <a:t>月</a:t>
            </a:r>
            <a:r>
              <a:rPr sz="2400" dirty="0">
                <a:solidFill>
                  <a:schemeClr val="bg1"/>
                </a:solidFill>
                <a:latin typeface="Arial" panose="020B0604020202020204" pitchFamily="34" charset="0"/>
                <a:ea typeface="微软雅黑" panose="020B0503020204020204" pitchFamily="34" charset="-122"/>
              </a:rPr>
              <a:t>3</a:t>
            </a:r>
            <a:r>
              <a:rPr lang="en-US" sz="2400" dirty="0">
                <a:solidFill>
                  <a:schemeClr val="bg1"/>
                </a:solidFill>
                <a:latin typeface="Arial" panose="020B0604020202020204" pitchFamily="34" charset="0"/>
                <a:ea typeface="微软雅黑" panose="020B0503020204020204" pitchFamily="34" charset="-122"/>
              </a:rPr>
              <a:t>0</a:t>
            </a:r>
            <a:r>
              <a:rPr sz="2400" dirty="0">
                <a:solidFill>
                  <a:schemeClr val="bg1"/>
                </a:solidFill>
                <a:latin typeface="Arial" panose="020B0604020202020204" pitchFamily="34" charset="0"/>
                <a:ea typeface="微软雅黑" panose="020B0503020204020204" pitchFamily="34" charset="-122"/>
              </a:rPr>
              <a:t>日</a:t>
            </a:r>
            <a:r>
              <a:rPr sz="2400" dirty="0" smtClean="0">
                <a:solidFill>
                  <a:schemeClr val="bg1"/>
                </a:solidFill>
                <a:latin typeface="Arial" panose="020B0604020202020204" pitchFamily="34" charset="0"/>
                <a:ea typeface="微软雅黑" panose="020B0503020204020204" pitchFamily="34" charset="-122"/>
              </a:rPr>
              <a:t>，</a:t>
            </a:r>
            <a:r>
              <a:rPr lang="zh-CN" altLang="en-US" sz="2400" dirty="0" smtClean="0">
                <a:solidFill>
                  <a:schemeClr val="bg1"/>
                </a:solidFill>
                <a:latin typeface="Arial" panose="020B0604020202020204" pitchFamily="34" charset="0"/>
                <a:ea typeface="微软雅黑" panose="020B0503020204020204" pitchFamily="34" charset="-122"/>
              </a:rPr>
              <a:t>煤柴油加氢</a:t>
            </a:r>
            <a:r>
              <a:rPr sz="2400" dirty="0" smtClean="0">
                <a:solidFill>
                  <a:schemeClr val="bg1"/>
                </a:solidFill>
                <a:latin typeface="Arial" panose="020B0604020202020204" pitchFamily="34" charset="0"/>
                <a:ea typeface="微软雅黑" panose="020B0503020204020204" pitchFamily="34" charset="-122"/>
              </a:rPr>
              <a:t>安全专业日</a:t>
            </a:r>
            <a:r>
              <a:rPr sz="2400" dirty="0">
                <a:solidFill>
                  <a:schemeClr val="bg1"/>
                </a:solidFill>
                <a:latin typeface="Arial" panose="020B0604020202020204" pitchFamily="34" charset="0"/>
                <a:ea typeface="微软雅黑" panose="020B0503020204020204" pitchFamily="34" charset="-122"/>
              </a:rPr>
              <a:t>、周、月检共检查出</a:t>
            </a:r>
            <a:r>
              <a:rPr lang="en-US" sz="2400" dirty="0">
                <a:solidFill>
                  <a:schemeClr val="bg1"/>
                </a:solidFill>
                <a:latin typeface="Arial" panose="020B0604020202020204" pitchFamily="34" charset="0"/>
                <a:ea typeface="微软雅黑" panose="020B0503020204020204" pitchFamily="34" charset="-122"/>
              </a:rPr>
              <a:t>54</a:t>
            </a:r>
            <a:r>
              <a:rPr sz="2400" dirty="0">
                <a:solidFill>
                  <a:schemeClr val="bg1"/>
                </a:solidFill>
                <a:latin typeface="Arial" panose="020B0604020202020204" pitchFamily="34" charset="0"/>
                <a:ea typeface="微软雅黑" panose="020B0503020204020204" pitchFamily="34" charset="-122"/>
              </a:rPr>
              <a:t>项问题。</a:t>
            </a:r>
            <a:r>
              <a:rPr sz="2400" dirty="0" smtClean="0">
                <a:solidFill>
                  <a:schemeClr val="bg1"/>
                </a:solidFill>
                <a:latin typeface="Arial" panose="020B0604020202020204" pitchFamily="34" charset="0"/>
                <a:ea typeface="微软雅黑" panose="020B0503020204020204" pitchFamily="34" charset="-122"/>
              </a:rPr>
              <a:t>按问题性质共分为</a:t>
            </a:r>
            <a:r>
              <a:rPr lang="en-US" sz="2400" dirty="0" smtClean="0">
                <a:solidFill>
                  <a:schemeClr val="bg1"/>
                </a:solidFill>
                <a:latin typeface="Arial" panose="020B0604020202020204" pitchFamily="34" charset="0"/>
                <a:ea typeface="微软雅黑" panose="020B0503020204020204" pitchFamily="34" charset="-122"/>
              </a:rPr>
              <a:t>12</a:t>
            </a:r>
            <a:r>
              <a:rPr sz="2400" dirty="0" smtClean="0">
                <a:solidFill>
                  <a:schemeClr val="bg1"/>
                </a:solidFill>
                <a:latin typeface="Arial" panose="020B0604020202020204" pitchFamily="34" charset="0"/>
                <a:ea typeface="微软雅黑" panose="020B0503020204020204" pitchFamily="34" charset="-122"/>
              </a:rPr>
              <a:t>类</a:t>
            </a:r>
            <a:r>
              <a:rPr sz="2400" dirty="0">
                <a:solidFill>
                  <a:schemeClr val="bg1"/>
                </a:solidFill>
                <a:latin typeface="Arial" panose="020B0604020202020204" pitchFamily="34" charset="0"/>
                <a:ea typeface="微软雅黑" panose="020B0503020204020204" pitchFamily="34" charset="-122"/>
              </a:rPr>
              <a:t>：</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1.</a:t>
            </a:r>
            <a:r>
              <a:rPr sz="2000" dirty="0" err="1">
                <a:solidFill>
                  <a:schemeClr val="bg1"/>
                </a:solidFill>
                <a:latin typeface="Arial" panose="020B0604020202020204" pitchFamily="34" charset="0"/>
                <a:ea typeface="微软雅黑" panose="020B0503020204020204" pitchFamily="34" charset="-122"/>
                <a:sym typeface="+mn-ea"/>
              </a:rPr>
              <a:t>规格化</a:t>
            </a:r>
            <a:r>
              <a:rPr lang="zh-CN" sz="2000" dirty="0">
                <a:solidFill>
                  <a:schemeClr val="bg1"/>
                </a:solidFill>
                <a:latin typeface="Arial" panose="020B0604020202020204" pitchFamily="34" charset="0"/>
                <a:ea typeface="微软雅黑" panose="020B0503020204020204" pitchFamily="34" charset="-122"/>
                <a:sym typeface="+mn-ea"/>
              </a:rPr>
              <a:t>问题</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消防类问题</a:t>
            </a:r>
            <a:r>
              <a:rPr lang="en-US" altLang="zh-CN" sz="2000" dirty="0">
                <a:solidFill>
                  <a:schemeClr val="bg1"/>
                </a:solidFill>
                <a:latin typeface="Arial" panose="020B0604020202020204" pitchFamily="34" charset="0"/>
                <a:ea typeface="微软雅黑" panose="020B0503020204020204" pitchFamily="34" charset="-122"/>
                <a:sym typeface="+mn-ea"/>
              </a:rPr>
              <a:t>8</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卫生类问题</a:t>
            </a:r>
            <a:r>
              <a:rPr lang="en-US" altLang="zh-CN" sz="2000" dirty="0">
                <a:solidFill>
                  <a:schemeClr val="bg1"/>
                </a:solidFill>
                <a:latin typeface="Arial" panose="020B0604020202020204" pitchFamily="34" charset="0"/>
                <a:ea typeface="微软雅黑" panose="020B0503020204020204" pitchFamily="34" charset="-122"/>
                <a:sym typeface="+mn-ea"/>
              </a:rPr>
              <a:t>11</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 高风险作业类</a:t>
            </a:r>
            <a:r>
              <a:rPr lang="en-US" altLang="zh-CN" sz="2000" dirty="0">
                <a:solidFill>
                  <a:schemeClr val="bg1"/>
                </a:solidFill>
                <a:latin typeface="Arial" panose="020B0604020202020204" pitchFamily="34" charset="0"/>
                <a:ea typeface="微软雅黑" panose="020B0503020204020204" pitchFamily="34" charset="-122"/>
                <a:sym typeface="+mn-ea"/>
              </a:rPr>
              <a:t>13</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5.</a:t>
            </a:r>
            <a:r>
              <a:rPr lang="zh-CN" altLang="en-US" sz="2000" dirty="0">
                <a:solidFill>
                  <a:schemeClr val="bg1"/>
                </a:solidFill>
                <a:latin typeface="Arial" panose="020B0604020202020204" pitchFamily="34" charset="0"/>
                <a:ea typeface="微软雅黑" panose="020B0503020204020204" pitchFamily="34" charset="-122"/>
                <a:sym typeface="+mn-ea"/>
              </a:rPr>
              <a:t> 雨排系统类</a:t>
            </a:r>
            <a:r>
              <a:rPr lang="en-US" altLang="zh-CN" sz="2000" dirty="0">
                <a:solidFill>
                  <a:schemeClr val="bg1"/>
                </a:solidFill>
                <a:latin typeface="Arial" panose="020B0604020202020204" pitchFamily="34" charset="0"/>
                <a:ea typeface="微软雅黑" panose="020B0503020204020204" pitchFamily="34" charset="-122"/>
                <a:sym typeface="+mn-ea"/>
              </a:rPr>
              <a:t>4</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6.</a:t>
            </a:r>
            <a:r>
              <a:rPr lang="zh-CN" altLang="en-US" sz="2000" dirty="0">
                <a:solidFill>
                  <a:schemeClr val="bg1"/>
                </a:solidFill>
                <a:latin typeface="Arial" panose="020B0604020202020204" pitchFamily="34" charset="0"/>
                <a:ea typeface="微软雅黑" panose="020B0503020204020204" pitchFamily="34" charset="-122"/>
                <a:sym typeface="+mn-ea"/>
              </a:rPr>
              <a:t>排放垃圾类问题</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7.</a:t>
            </a:r>
            <a:r>
              <a:rPr lang="zh-CN" altLang="en-US" sz="2000" dirty="0">
                <a:solidFill>
                  <a:schemeClr val="bg1"/>
                </a:solidFill>
                <a:latin typeface="Arial" panose="020B0604020202020204" pitchFamily="34" charset="0"/>
                <a:ea typeface="微软雅黑" panose="020B0503020204020204" pitchFamily="34" charset="-122"/>
                <a:sym typeface="+mn-ea"/>
              </a:rPr>
              <a:t>报警监控类问题</a:t>
            </a:r>
            <a:r>
              <a:rPr lang="en-US" altLang="zh-CN" sz="2000" dirty="0">
                <a:solidFill>
                  <a:schemeClr val="bg1"/>
                </a:solidFill>
                <a:latin typeface="Arial" panose="020B0604020202020204" pitchFamily="34" charset="0"/>
                <a:ea typeface="微软雅黑" panose="020B0503020204020204" pitchFamily="34" charset="-122"/>
                <a:sym typeface="+mn-ea"/>
              </a:rPr>
              <a:t>2</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8.</a:t>
            </a:r>
            <a:r>
              <a:rPr lang="zh-CN" altLang="en-US" sz="2000" dirty="0">
                <a:solidFill>
                  <a:schemeClr val="bg1"/>
                </a:solidFill>
                <a:latin typeface="Arial" panose="020B0604020202020204" pitchFamily="34" charset="0"/>
                <a:ea typeface="微软雅黑" panose="020B0503020204020204" pitchFamily="34" charset="-122"/>
                <a:sym typeface="+mn-ea"/>
              </a:rPr>
              <a:t>含油污水系统类</a:t>
            </a:r>
            <a:r>
              <a:rPr lang="en-US" altLang="zh-CN" sz="2000" dirty="0">
                <a:solidFill>
                  <a:schemeClr val="bg1"/>
                </a:solidFill>
                <a:latin typeface="Arial" panose="020B0604020202020204" pitchFamily="34" charset="0"/>
                <a:ea typeface="微软雅黑" panose="020B0503020204020204" pitchFamily="34" charset="-122"/>
                <a:sym typeface="+mn-ea"/>
              </a:rPr>
              <a:t>3</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9.</a:t>
            </a:r>
            <a:r>
              <a:rPr lang="zh-CN" altLang="en-US" sz="2000" dirty="0">
                <a:solidFill>
                  <a:schemeClr val="bg1"/>
                </a:solidFill>
                <a:latin typeface="Arial" panose="020B0604020202020204" pitchFamily="34" charset="0"/>
                <a:ea typeface="微软雅黑" panose="020B0503020204020204" pitchFamily="34" charset="-122"/>
                <a:sym typeface="+mn-ea"/>
              </a:rPr>
              <a:t>安技装备类</a:t>
            </a:r>
            <a:r>
              <a:rPr lang="en-US" altLang="zh-CN" sz="2000" dirty="0">
                <a:solidFill>
                  <a:schemeClr val="bg1"/>
                </a:solidFill>
                <a:latin typeface="Arial" panose="020B0604020202020204" pitchFamily="34" charset="0"/>
                <a:ea typeface="微软雅黑" panose="020B0503020204020204" pitchFamily="34" charset="-122"/>
                <a:sym typeface="+mn-ea"/>
              </a:rPr>
              <a:t>1</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10.</a:t>
            </a:r>
            <a:r>
              <a:rPr lang="zh-CN" altLang="en-US" sz="2000" dirty="0">
                <a:solidFill>
                  <a:schemeClr val="bg1"/>
                </a:solidFill>
                <a:latin typeface="Arial" panose="020B0604020202020204" pitchFamily="34" charset="0"/>
                <a:ea typeface="微软雅黑" panose="020B0503020204020204" pitchFamily="34" charset="-122"/>
                <a:sym typeface="+mn-ea"/>
              </a:rPr>
              <a:t>劳动防护类</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11.</a:t>
            </a:r>
            <a:r>
              <a:rPr lang="zh-CN" altLang="en-US" sz="2000" dirty="0">
                <a:solidFill>
                  <a:schemeClr val="bg1"/>
                </a:solidFill>
                <a:latin typeface="Arial" panose="020B0604020202020204" pitchFamily="34" charset="0"/>
                <a:ea typeface="微软雅黑" panose="020B0503020204020204" pitchFamily="34" charset="-122"/>
                <a:sym typeface="+mn-ea"/>
              </a:rPr>
              <a:t>  隐患登记 </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r>
              <a:rPr lang="en-US" altLang="zh-CN" sz="2000" dirty="0">
                <a:solidFill>
                  <a:schemeClr val="bg1"/>
                </a:solidFill>
                <a:latin typeface="Arial" panose="020B0604020202020204" pitchFamily="34" charset="0"/>
                <a:ea typeface="微软雅黑" panose="020B0503020204020204" pitchFamily="34" charset="-122"/>
                <a:sym typeface="+mn-ea"/>
              </a:rPr>
              <a:t>12.</a:t>
            </a:r>
            <a:r>
              <a:rPr lang="zh-CN" altLang="en-US" sz="2000" dirty="0">
                <a:solidFill>
                  <a:schemeClr val="bg1"/>
                </a:solidFill>
                <a:latin typeface="Arial" panose="020B0604020202020204" pitchFamily="34" charset="0"/>
                <a:ea typeface="微软雅黑" panose="020B0503020204020204" pitchFamily="34" charset="-122"/>
                <a:sym typeface="+mn-ea"/>
              </a:rPr>
              <a:t>安防</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smtClean="0">
                <a:solidFill>
                  <a:schemeClr val="bg1"/>
                </a:solidFill>
                <a:latin typeface="Arial" panose="020B0604020202020204" pitchFamily="34" charset="0"/>
                <a:ea typeface="微软雅黑" panose="020B0503020204020204" pitchFamily="34" charset="-122"/>
                <a:sym typeface="+mn-ea"/>
              </a:rPr>
              <a:t>。</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5" name="图表 4"/>
          <p:cNvGraphicFramePr/>
          <p:nvPr/>
        </p:nvGraphicFramePr>
        <p:xfrm>
          <a:off x="3757295" y="1587500"/>
          <a:ext cx="8736965" cy="5015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2888615" y="1296670"/>
          <a:ext cx="8980805" cy="5306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p:cNvGraphicFramePr/>
          <p:nvPr/>
        </p:nvGraphicFramePr>
        <p:xfrm>
          <a:off x="3667328" y="1756086"/>
          <a:ext cx="8524672" cy="5421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3" name="文本框 2"/>
          <p:cNvSpPr txBox="1"/>
          <p:nvPr/>
        </p:nvSpPr>
        <p:spPr>
          <a:xfrm>
            <a:off x="286619" y="2461125"/>
            <a:ext cx="10803422" cy="2730500"/>
          </a:xfrm>
          <a:prstGeom prst="rect">
            <a:avLst/>
          </a:prstGeom>
          <a:noFill/>
        </p:spPr>
        <p:txBody>
          <a:bodyPr wrap="square" rtlCol="0">
            <a:spAutoFit/>
          </a:bodyPr>
          <a:p>
            <a:pPr>
              <a:lnSpc>
                <a:spcPct val="130000"/>
              </a:lnSpc>
            </a:pPr>
            <a:r>
              <a:rPr lang="en-US" altLang="zh-CN" sz="1400" dirty="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按</a:t>
            </a:r>
            <a:r>
              <a:rPr lang="zh-CN" sz="2400" dirty="0">
                <a:solidFill>
                  <a:schemeClr val="bg1"/>
                </a:solidFill>
                <a:latin typeface="Arial" panose="020B0604020202020204" pitchFamily="34" charset="0"/>
                <a:ea typeface="微软雅黑" panose="020B0503020204020204" pitchFamily="34" charset="-122"/>
              </a:rPr>
              <a:t>班组分布情况划分</a:t>
            </a:r>
            <a:r>
              <a:rPr sz="2400" dirty="0">
                <a:solidFill>
                  <a:schemeClr val="bg1"/>
                </a:solidFill>
                <a:latin typeface="Arial" panose="020B0604020202020204" pitchFamily="34" charset="0"/>
                <a:ea typeface="微软雅黑" panose="020B0503020204020204" pitchFamily="34" charset="-122"/>
              </a:rPr>
              <a:t>：</a:t>
            </a:r>
            <a:endParaRPr sz="2400" dirty="0">
              <a:solidFill>
                <a:schemeClr val="bg1"/>
              </a:solidFill>
              <a:latin typeface="Arial" panose="020B0604020202020204" pitchFamily="34" charset="0"/>
              <a:ea typeface="微软雅黑" panose="020B0503020204020204" pitchFamily="34" charset="-122"/>
            </a:endParaRPr>
          </a:p>
          <a:p>
            <a:pPr>
              <a:lnSpc>
                <a:spcPct val="130000"/>
              </a:lnSpc>
            </a:pPr>
            <a:r>
              <a:rPr sz="24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加氢一班</a:t>
            </a:r>
            <a:r>
              <a:rPr lang="en-US" altLang="zh-CN" sz="2000" dirty="0">
                <a:solidFill>
                  <a:schemeClr val="bg1"/>
                </a:solidFill>
                <a:latin typeface="Arial" panose="020B0604020202020204" pitchFamily="34" charset="0"/>
                <a:ea typeface="微软雅黑" panose="020B0503020204020204" pitchFamily="34" charset="-122"/>
              </a:rPr>
              <a:t>9</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6</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二班</a:t>
            </a:r>
            <a:r>
              <a:rPr lang="en-US" altLang="zh-CN" sz="2000" dirty="0">
                <a:solidFill>
                  <a:schemeClr val="bg1"/>
                </a:solidFill>
                <a:latin typeface="Arial" panose="020B0604020202020204" pitchFamily="34" charset="0"/>
                <a:ea typeface="微软雅黑" panose="020B0503020204020204" pitchFamily="34" charset="-122"/>
              </a:rPr>
              <a:t>15</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10</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三班</a:t>
            </a:r>
            <a:r>
              <a:rPr lang="en-US" altLang="zh-CN" sz="2000" dirty="0">
                <a:solidFill>
                  <a:schemeClr val="bg1"/>
                </a:solidFill>
                <a:latin typeface="Arial" panose="020B0604020202020204" pitchFamily="34" charset="0"/>
                <a:ea typeface="微软雅黑" panose="020B0503020204020204" pitchFamily="34" charset="-122"/>
              </a:rPr>
              <a:t>19</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17</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加</a:t>
            </a:r>
            <a:r>
              <a:rPr lang="zh-CN" sz="2000" dirty="0">
                <a:solidFill>
                  <a:schemeClr val="bg1"/>
                </a:solidFill>
                <a:latin typeface="Arial" panose="020B0604020202020204" pitchFamily="34" charset="0"/>
                <a:ea typeface="微软雅黑" panose="020B0503020204020204" pitchFamily="34" charset="-122"/>
                <a:sym typeface="+mn-ea"/>
              </a:rPr>
              <a:t>氢</a:t>
            </a:r>
            <a:r>
              <a:rPr lang="zh-CN" sz="2000" dirty="0">
                <a:solidFill>
                  <a:schemeClr val="bg1"/>
                </a:solidFill>
                <a:latin typeface="Arial" panose="020B0604020202020204" pitchFamily="34" charset="0"/>
                <a:ea typeface="微软雅黑" panose="020B0503020204020204" pitchFamily="34" charset="-122"/>
              </a:rPr>
              <a:t>四班</a:t>
            </a:r>
            <a:r>
              <a:rPr lang="en-US" altLang="zh-CN" sz="2000" dirty="0">
                <a:solidFill>
                  <a:schemeClr val="bg1"/>
                </a:solidFill>
                <a:latin typeface="Arial" panose="020B0604020202020204" pitchFamily="34" charset="0"/>
                <a:ea typeface="微软雅黑" panose="020B0503020204020204" pitchFamily="34" charset="-122"/>
              </a:rPr>
              <a:t>11</a:t>
            </a:r>
            <a:r>
              <a:rPr lang="zh-CN" altLang="en-US" sz="2000" dirty="0">
                <a:solidFill>
                  <a:schemeClr val="bg1"/>
                </a:solidFill>
                <a:latin typeface="Arial" panose="020B0604020202020204" pitchFamily="34" charset="0"/>
                <a:ea typeface="微软雅黑" panose="020B0503020204020204" pitchFamily="34" charset="-122"/>
              </a:rPr>
              <a:t>项：考核</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各班组共性问题 </a:t>
            </a:r>
            <a:r>
              <a:rPr lang="en-US" altLang="zh-CN" sz="2000" dirty="0">
                <a:solidFill>
                  <a:schemeClr val="bg1"/>
                </a:solidFill>
                <a:latin typeface="Arial" panose="020B0604020202020204" pitchFamily="34" charset="0"/>
                <a:ea typeface="微软雅黑" panose="020B0503020204020204" pitchFamily="34" charset="-122"/>
              </a:rPr>
              <a:t>3 </a:t>
            </a:r>
            <a:r>
              <a:rPr lang="zh-CN" altLang="en-US" sz="2000" dirty="0">
                <a:solidFill>
                  <a:schemeClr val="bg1"/>
                </a:solidFill>
                <a:latin typeface="Arial" panose="020B0604020202020204" pitchFamily="34" charset="0"/>
                <a:ea typeface="微软雅黑" panose="020B0503020204020204" pitchFamily="34" charset="-122"/>
              </a:rPr>
              <a:t>项。</a:t>
            </a:r>
            <a:r>
              <a:rPr lang="zh-CN" altLang="en-US" sz="2000" dirty="0">
                <a:solidFill>
                  <a:schemeClr val="bg1"/>
                </a:solidFill>
                <a:latin typeface="Arial" panose="020B0604020202020204" pitchFamily="34" charset="0"/>
                <a:ea typeface="微软雅黑" panose="020B0503020204020204" pitchFamily="34" charset="-122"/>
                <a:sym typeface="+mn-ea"/>
              </a:rPr>
              <a:t>  </a:t>
            </a:r>
            <a:r>
              <a:rPr lang="zh-CN" altLang="en-US" sz="2000" dirty="0">
                <a:solidFill>
                  <a:schemeClr val="bg1"/>
                </a:solidFill>
                <a:latin typeface="Arial" panose="020B0604020202020204" pitchFamily="34" charset="0"/>
                <a:ea typeface="微软雅黑" panose="020B0503020204020204" pitchFamily="34" charset="-122"/>
              </a:rPr>
              <a:t>  </a:t>
            </a:r>
            <a:r>
              <a:rPr lang="zh-CN" altLang="en-US" sz="2400" dirty="0">
                <a:solidFill>
                  <a:schemeClr val="bg1"/>
                </a:solidFill>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8" name="图表 7"/>
          <p:cNvGraphicFramePr/>
          <p:nvPr/>
        </p:nvGraphicFramePr>
        <p:xfrm>
          <a:off x="3827281" y="1805061"/>
          <a:ext cx="8078099" cy="479370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7588885" y="815975"/>
            <a:ext cx="4330700" cy="4887595"/>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从检查数量来看</a:t>
            </a:r>
            <a:r>
              <a:rPr lang="zh-CN" sz="2400" dirty="0" smtClean="0">
                <a:solidFill>
                  <a:schemeClr val="bg1"/>
                </a:solidFill>
                <a:latin typeface="Arial" panose="020B0604020202020204" pitchFamily="34" charset="0"/>
                <a:ea typeface="微软雅黑" panose="020B0503020204020204" pitchFamily="34" charset="-122"/>
              </a:rPr>
              <a:t>，</a:t>
            </a:r>
            <a:r>
              <a:rPr lang="zh-CN" altLang="en-US" sz="2400" dirty="0" smtClean="0">
                <a:solidFill>
                  <a:schemeClr val="bg1"/>
                </a:solidFill>
                <a:latin typeface="Arial" panose="020B0604020202020204" pitchFamily="34" charset="0"/>
                <a:ea typeface="微软雅黑" panose="020B0503020204020204" pitchFamily="34" charset="-122"/>
              </a:rPr>
              <a:t>近三个月</a:t>
            </a:r>
            <a:r>
              <a:rPr lang="zh-CN" sz="2400" dirty="0" smtClean="0">
                <a:solidFill>
                  <a:schemeClr val="bg1"/>
                </a:solidFill>
                <a:latin typeface="Arial" panose="020B0604020202020204" pitchFamily="34" charset="0"/>
                <a:ea typeface="微软雅黑" panose="020B0503020204020204" pitchFamily="34" charset="-122"/>
              </a:rPr>
              <a:t>日</a:t>
            </a:r>
            <a:r>
              <a:rPr lang="zh-CN" sz="2400" dirty="0">
                <a:solidFill>
                  <a:schemeClr val="bg1"/>
                </a:solidFill>
                <a:latin typeface="Arial" panose="020B0604020202020204" pitchFamily="34" charset="0"/>
                <a:ea typeface="微软雅黑" panose="020B0503020204020204" pitchFamily="34" charset="-122"/>
              </a:rPr>
              <a:t>周月检工</a:t>
            </a:r>
            <a:r>
              <a:rPr lang="zh-CN" sz="2400" dirty="0" smtClean="0">
                <a:solidFill>
                  <a:schemeClr val="bg1"/>
                </a:solidFill>
                <a:latin typeface="Arial" panose="020B0604020202020204" pitchFamily="34" charset="0"/>
                <a:ea typeface="微软雅黑" panose="020B0503020204020204" pitchFamily="34" charset="-122"/>
              </a:rPr>
              <a:t>作共</a:t>
            </a:r>
            <a:r>
              <a:rPr lang="zh-CN" sz="2400" dirty="0">
                <a:solidFill>
                  <a:schemeClr val="bg1"/>
                </a:solidFill>
                <a:latin typeface="Arial" panose="020B0604020202020204" pitchFamily="34" charset="0"/>
                <a:ea typeface="微软雅黑" panose="020B0503020204020204" pitchFamily="34" charset="-122"/>
              </a:rPr>
              <a:t>查出问题总</a:t>
            </a:r>
            <a:r>
              <a:rPr lang="zh-CN" sz="2400" dirty="0" smtClean="0">
                <a:solidFill>
                  <a:schemeClr val="bg1"/>
                </a:solidFill>
                <a:latin typeface="Arial" panose="020B0604020202020204" pitchFamily="34" charset="0"/>
                <a:ea typeface="微软雅黑" panose="020B0503020204020204" pitchFamily="34" charset="-122"/>
              </a:rPr>
              <a:t>数</a:t>
            </a:r>
            <a:r>
              <a:rPr lang="en-US" altLang="zh-CN" sz="2400" dirty="0" smtClean="0">
                <a:solidFill>
                  <a:schemeClr val="bg1"/>
                </a:solidFill>
                <a:latin typeface="Arial" panose="020B0604020202020204" pitchFamily="34" charset="0"/>
                <a:ea typeface="微软雅黑" panose="020B0503020204020204" pitchFamily="34" charset="-122"/>
              </a:rPr>
              <a:t>176</a:t>
            </a:r>
            <a:r>
              <a:rPr lang="zh-CN" sz="2400" dirty="0" smtClean="0">
                <a:solidFill>
                  <a:schemeClr val="bg1"/>
                </a:solidFill>
                <a:latin typeface="Arial" panose="020B0604020202020204" pitchFamily="34" charset="0"/>
                <a:ea typeface="微软雅黑" panose="020B0503020204020204" pitchFamily="34" charset="-122"/>
              </a:rPr>
              <a:t>项</a:t>
            </a:r>
            <a:r>
              <a:rPr lang="zh-CN" sz="2400" dirty="0">
                <a:solidFill>
                  <a:schemeClr val="bg1"/>
                </a:solidFill>
                <a:latin typeface="Arial" panose="020B0604020202020204" pitchFamily="34" charset="0"/>
                <a:ea typeface="微软雅黑" panose="020B0503020204020204" pitchFamily="34" charset="-122"/>
              </a:rPr>
              <a:t>，其</a:t>
            </a:r>
            <a:r>
              <a:rPr lang="zh-CN" sz="2400" dirty="0" smtClean="0">
                <a:solidFill>
                  <a:schemeClr val="bg1"/>
                </a:solidFill>
                <a:latin typeface="Arial" panose="020B0604020202020204" pitchFamily="34" charset="0"/>
                <a:ea typeface="微软雅黑" panose="020B0503020204020204" pitchFamily="34" charset="-122"/>
              </a:rPr>
              <a:t>中</a:t>
            </a:r>
            <a:r>
              <a:rPr lang="en-US" altLang="zh-CN" sz="2400" dirty="0" smtClean="0">
                <a:solidFill>
                  <a:schemeClr val="bg1"/>
                </a:solidFill>
                <a:latin typeface="Arial" panose="020B0604020202020204" pitchFamily="34" charset="0"/>
                <a:ea typeface="微软雅黑" panose="020B0503020204020204" pitchFamily="34" charset="-122"/>
              </a:rPr>
              <a:t>9</a:t>
            </a:r>
            <a:r>
              <a:rPr lang="zh-CN"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57</a:t>
            </a:r>
            <a:r>
              <a:rPr lang="zh-CN" sz="2400" dirty="0" smtClean="0">
                <a:solidFill>
                  <a:schemeClr val="bg1"/>
                </a:solidFill>
                <a:latin typeface="Arial" panose="020B0604020202020204" pitchFamily="34" charset="0"/>
                <a:ea typeface="微软雅黑" panose="020B0503020204020204" pitchFamily="34" charset="-122"/>
              </a:rPr>
              <a:t>项、</a:t>
            </a:r>
            <a:r>
              <a:rPr lang="en-US" altLang="zh-CN" sz="2400" dirty="0" smtClean="0">
                <a:solidFill>
                  <a:schemeClr val="bg1"/>
                </a:solidFill>
                <a:latin typeface="Arial" panose="020B0604020202020204" pitchFamily="34" charset="0"/>
                <a:ea typeface="微软雅黑" panose="020B0503020204020204" pitchFamily="34" charset="-122"/>
              </a:rPr>
              <a:t>10</a:t>
            </a:r>
            <a:r>
              <a:rPr lang="zh-CN"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56</a:t>
            </a:r>
            <a:r>
              <a:rPr lang="zh-CN" altLang="en-US" sz="2400" dirty="0" smtClean="0">
                <a:solidFill>
                  <a:schemeClr val="bg1"/>
                </a:solidFill>
                <a:latin typeface="Arial" panose="020B0604020202020204" pitchFamily="34" charset="0"/>
                <a:ea typeface="微软雅黑" panose="020B0503020204020204" pitchFamily="34" charset="-122"/>
              </a:rPr>
              <a:t>项</a:t>
            </a:r>
            <a:r>
              <a:rPr lang="zh-CN" sz="2400" dirty="0" smtClean="0">
                <a:solidFill>
                  <a:schemeClr val="bg1"/>
                </a:solidFill>
                <a:latin typeface="Arial" panose="020B0604020202020204" pitchFamily="34" charset="0"/>
                <a:ea typeface="微软雅黑" panose="020B0503020204020204" pitchFamily="34" charset="-122"/>
                <a:sym typeface="+mn-ea"/>
              </a:rPr>
              <a:t>、</a:t>
            </a:r>
            <a:r>
              <a:rPr lang="en-US" altLang="zh-CN" sz="2400" dirty="0" smtClean="0">
                <a:solidFill>
                  <a:schemeClr val="bg1"/>
                </a:solidFill>
                <a:latin typeface="Arial" panose="020B0604020202020204" pitchFamily="34" charset="0"/>
                <a:ea typeface="微软雅黑" panose="020B0503020204020204" pitchFamily="34" charset="-122"/>
              </a:rPr>
              <a:t>11</a:t>
            </a:r>
            <a:r>
              <a:rPr lang="zh-CN" altLang="en-US" sz="2400" dirty="0" smtClean="0">
                <a:solidFill>
                  <a:schemeClr val="bg1"/>
                </a:solidFill>
                <a:latin typeface="Arial" panose="020B0604020202020204" pitchFamily="34" charset="0"/>
                <a:ea typeface="微软雅黑" panose="020B0503020204020204" pitchFamily="34" charset="-122"/>
              </a:rPr>
              <a:t>月</a:t>
            </a:r>
            <a:r>
              <a:rPr lang="en-US" altLang="zh-CN" sz="2400" dirty="0" smtClean="0">
                <a:solidFill>
                  <a:schemeClr val="bg1"/>
                </a:solidFill>
                <a:latin typeface="Arial" panose="020B0604020202020204" pitchFamily="34" charset="0"/>
                <a:ea typeface="微软雅黑" panose="020B0503020204020204" pitchFamily="34" charset="-122"/>
              </a:rPr>
              <a:t>54</a:t>
            </a:r>
            <a:r>
              <a:rPr lang="zh-CN" altLang="en-US" sz="2400" dirty="0" smtClean="0">
                <a:solidFill>
                  <a:schemeClr val="bg1"/>
                </a:solidFill>
                <a:latin typeface="Arial" panose="020B0604020202020204" pitchFamily="34" charset="0"/>
                <a:ea typeface="微软雅黑" panose="020B0503020204020204" pitchFamily="34" charset="-122"/>
              </a:rPr>
              <a:t>项，</a:t>
            </a:r>
            <a:r>
              <a:rPr lang="zh-CN" altLang="en-US" sz="2400" dirty="0">
                <a:solidFill>
                  <a:schemeClr val="bg1"/>
                </a:solidFill>
                <a:latin typeface="Arial" panose="020B0604020202020204" pitchFamily="34" charset="0"/>
                <a:ea typeface="微软雅黑" panose="020B0503020204020204" pitchFamily="34" charset="-122"/>
              </a:rPr>
              <a:t>各月问题数逐月减少</a:t>
            </a:r>
            <a:r>
              <a:rPr lang="zh-CN" altLang="en-US" sz="2400" dirty="0" smtClean="0">
                <a:solidFill>
                  <a:schemeClr val="bg1"/>
                </a:solidFill>
                <a:latin typeface="Arial" panose="020B0604020202020204" pitchFamily="34" charset="0"/>
                <a:ea typeface="微软雅黑" panose="020B0503020204020204" pitchFamily="34" charset="-122"/>
              </a:rPr>
              <a:t>。</a:t>
            </a:r>
            <a:endParaRPr lang="zh-CN"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a:solidFill>
                  <a:schemeClr val="bg1"/>
                </a:solidFill>
                <a:latin typeface="Arial" panose="020B0604020202020204" pitchFamily="34" charset="0"/>
                <a:ea typeface="微软雅黑" panose="020B0503020204020204" pitchFamily="34" charset="-122"/>
              </a:rPr>
              <a:t>       从检查问题类别来看，问题主要还是集中在规格化、消防、环保、卫生、高风险作业等五方面，但里面有大部分是奖励项</a:t>
            </a:r>
            <a:r>
              <a:rPr lang="zh-CN" altLang="en-US" sz="24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4" name="图表 3"/>
          <p:cNvGraphicFramePr/>
          <p:nvPr/>
        </p:nvGraphicFramePr>
        <p:xfrm>
          <a:off x="34290" y="552450"/>
          <a:ext cx="7554595" cy="60623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34524" y="2536055"/>
            <a:ext cx="10803422" cy="2009775"/>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a:t>
            </a:r>
            <a:r>
              <a:rPr lang="zh-CN" sz="2400" dirty="0">
                <a:solidFill>
                  <a:schemeClr val="bg1"/>
                </a:solidFill>
                <a:latin typeface="Arial" panose="020B0604020202020204" pitchFamily="34" charset="0"/>
                <a:ea typeface="微软雅黑" panose="020B0503020204020204" pitchFamily="34" charset="-122"/>
              </a:rPr>
              <a:t>综</a:t>
            </a:r>
            <a:r>
              <a:rPr lang="zh-CN" sz="2400" dirty="0" smtClean="0">
                <a:solidFill>
                  <a:schemeClr val="bg1"/>
                </a:solidFill>
                <a:latin typeface="Arial" panose="020B0604020202020204" pitchFamily="34" charset="0"/>
                <a:ea typeface="微软雅黑" panose="020B0503020204020204" pitchFamily="34" charset="-122"/>
              </a:rPr>
              <a:t>合</a:t>
            </a:r>
            <a:r>
              <a:rPr lang="zh-CN" altLang="en-US" sz="2400" dirty="0" smtClean="0">
                <a:solidFill>
                  <a:schemeClr val="bg1"/>
                </a:solidFill>
                <a:latin typeface="Arial" panose="020B0604020202020204" pitchFamily="34" charset="0"/>
                <a:ea typeface="微软雅黑" panose="020B0503020204020204" pitchFamily="34" charset="-122"/>
              </a:rPr>
              <a:t>四个</a:t>
            </a:r>
            <a:r>
              <a:rPr lang="zh-CN" altLang="en-US" sz="2400" dirty="0">
                <a:solidFill>
                  <a:schemeClr val="bg1"/>
                </a:solidFill>
                <a:latin typeface="Arial" panose="020B0604020202020204" pitchFamily="34" charset="0"/>
                <a:ea typeface="微软雅黑" panose="020B0503020204020204" pitchFamily="34" charset="-122"/>
              </a:rPr>
              <a:t>月检查情况来看，</a:t>
            </a:r>
            <a:endParaRPr lang="zh-CN" altLang="en-US" sz="24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chemeClr val="bg1"/>
                </a:solidFill>
                <a:latin typeface="Arial" panose="020B0604020202020204" pitchFamily="34" charset="0"/>
                <a:ea typeface="微软雅黑" panose="020B0503020204020204" pitchFamily="34" charset="-122"/>
              </a:rPr>
              <a:t>一、二、三班问题总数都有所                                                      下降，四班持</a:t>
            </a:r>
            <a:r>
              <a:rPr lang="zh-CN" altLang="en-US" sz="2400" dirty="0" smtClean="0">
                <a:solidFill>
                  <a:schemeClr val="bg1"/>
                </a:solidFill>
                <a:latin typeface="Arial" panose="020B0604020202020204" pitchFamily="34" charset="0"/>
                <a:ea typeface="微软雅黑" panose="020B0503020204020204" pitchFamily="34" charset="-122"/>
                <a:sym typeface="+mn-ea"/>
              </a:rPr>
              <a:t>下降</a:t>
            </a:r>
            <a:r>
              <a:rPr lang="zh-CN" altLang="en-US" sz="2400" dirty="0" smtClean="0">
                <a:solidFill>
                  <a:schemeClr val="bg1"/>
                </a:solidFill>
                <a:latin typeface="Arial" panose="020B0604020202020204" pitchFamily="34" charset="0"/>
                <a:ea typeface="微软雅黑" panose="020B0503020204020204" pitchFamily="34" charset="-122"/>
              </a:rPr>
              <a:t>，四</a:t>
            </a:r>
            <a:r>
              <a:rPr lang="zh-CN" altLang="en-US" sz="2400" dirty="0">
                <a:solidFill>
                  <a:schemeClr val="bg1"/>
                </a:solidFill>
                <a:latin typeface="Arial" panose="020B0604020202020204" pitchFamily="34" charset="0"/>
                <a:ea typeface="微软雅黑" panose="020B0503020204020204" pitchFamily="34" charset="-122"/>
              </a:rPr>
              <a:t>班问题总</a:t>
            </a:r>
            <a:r>
              <a:rPr lang="zh-CN" altLang="en-US" sz="2400" dirty="0" smtClean="0">
                <a:solidFill>
                  <a:schemeClr val="bg1"/>
                </a:solidFill>
                <a:latin typeface="Arial" panose="020B0604020202020204" pitchFamily="34" charset="0"/>
                <a:ea typeface="微软雅黑" panose="020B0503020204020204" pitchFamily="34" charset="-122"/>
              </a:rPr>
              <a:t>数持平</a:t>
            </a:r>
            <a:r>
              <a:rPr lang="zh-CN" altLang="en-US" sz="2400" dirty="0" smtClean="0">
                <a:solidFill>
                  <a:schemeClr val="bg1"/>
                </a:solidFill>
                <a:latin typeface="Arial" panose="020B0604020202020204" pitchFamily="34" charset="0"/>
                <a:ea typeface="微软雅黑" panose="020B0503020204020204" pitchFamily="34" charset="-122"/>
              </a:rPr>
              <a:t>。</a:t>
            </a:r>
            <a:endParaRPr lang="en-US" altLang="zh-CN" sz="2400" dirty="0" smtClean="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400" dirty="0" smtClean="0">
                <a:solidFill>
                  <a:schemeClr val="bg1"/>
                </a:solidFill>
                <a:latin typeface="Arial" panose="020B0604020202020204" pitchFamily="34" charset="0"/>
                <a:ea typeface="微软雅黑" panose="020B0503020204020204" pitchFamily="34" charset="-122"/>
              </a:rPr>
              <a:t>    </a:t>
            </a:r>
            <a:r>
              <a:rPr sz="2400" dirty="0" smtClean="0">
                <a:solidFill>
                  <a:schemeClr val="bg1"/>
                </a:solidFill>
                <a:latin typeface="Arial" panose="020B0604020202020204" pitchFamily="34" charset="0"/>
                <a:ea typeface="微软雅黑" panose="020B0503020204020204" pitchFamily="34" charset="-122"/>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10" name="图表 9"/>
          <p:cNvGraphicFramePr/>
          <p:nvPr/>
        </p:nvGraphicFramePr>
        <p:xfrm>
          <a:off x="4407535" y="704850"/>
          <a:ext cx="7670800" cy="595185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rgbClr val="282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chemeClr val="folHlink"/>
              </a:buClr>
              <a:buSzPct val="60000"/>
              <a:buFont typeface="Wingdings" panose="05000000000000000000" pitchFamily="2" charset="2"/>
              <a:buNone/>
            </a:pPr>
            <a:endParaRPr lang="zh-CN" altLang="en-US" sz="2000" dirty="0"/>
          </a:p>
        </p:txBody>
      </p:sp>
      <p:sp>
        <p:nvSpPr>
          <p:cNvPr id="6" name="矩形 5"/>
          <p:cNvSpPr/>
          <p:nvPr/>
        </p:nvSpPr>
        <p:spPr>
          <a:xfrm>
            <a:off x="0" y="0"/>
            <a:ext cx="12192000" cy="552709"/>
          </a:xfrm>
          <a:prstGeom prst="rect">
            <a:avLst/>
          </a:prstGeom>
          <a:solidFill>
            <a:srgbClr val="FB9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 y="55338"/>
            <a:ext cx="1648822" cy="446152"/>
          </a:xfrm>
          <a:prstGeom prst="rect">
            <a:avLst/>
          </a:prstGeom>
        </p:spPr>
      </p:pic>
      <p:sp>
        <p:nvSpPr>
          <p:cNvPr id="2" name="文本框 1"/>
          <p:cNvSpPr txBox="1"/>
          <p:nvPr/>
        </p:nvSpPr>
        <p:spPr>
          <a:xfrm>
            <a:off x="535539" y="605655"/>
            <a:ext cx="10803422" cy="6652260"/>
          </a:xfrm>
          <a:prstGeom prst="rect">
            <a:avLst/>
          </a:prstGeom>
          <a:noFill/>
        </p:spPr>
        <p:txBody>
          <a:bodyPr wrap="square" rtlCol="0">
            <a:spAutoFit/>
          </a:bodyPr>
          <a:lstStyle/>
          <a:p>
            <a:pPr>
              <a:lnSpc>
                <a:spcPct val="130000"/>
              </a:lnSpc>
            </a:pPr>
            <a:r>
              <a:rPr lang="en-US" altLang="zh-CN" sz="1400" dirty="0">
                <a:latin typeface="Arial" panose="020B0604020202020204" pitchFamily="34" charset="0"/>
                <a:ea typeface="微软雅黑" panose="020B0503020204020204" pitchFamily="34" charset="-122"/>
              </a:rPr>
              <a:t> </a:t>
            </a:r>
            <a:r>
              <a:rPr lang="en-US" altLang="zh-CN" sz="1400" dirty="0" smtClean="0">
                <a:latin typeface="Arial" panose="020B0604020202020204" pitchFamily="34" charset="0"/>
                <a:ea typeface="微软雅黑" panose="020B0503020204020204" pitchFamily="34" charset="-122"/>
              </a:rPr>
              <a:t>       </a:t>
            </a:r>
            <a:r>
              <a:rPr sz="2400" dirty="0">
                <a:solidFill>
                  <a:schemeClr val="bg1"/>
                </a:solidFill>
                <a:latin typeface="Arial" panose="020B0604020202020204" pitchFamily="34" charset="0"/>
                <a:ea typeface="微软雅黑" panose="020B0503020204020204" pitchFamily="34" charset="-122"/>
              </a:rPr>
              <a:t>    自</a:t>
            </a:r>
            <a:r>
              <a:rPr lang="en-US" sz="2400" dirty="0">
                <a:solidFill>
                  <a:schemeClr val="bg1"/>
                </a:solidFill>
                <a:latin typeface="Arial" panose="020B0604020202020204" pitchFamily="34" charset="0"/>
                <a:ea typeface="微软雅黑" panose="020B0503020204020204" pitchFamily="34" charset="-122"/>
              </a:rPr>
              <a:t>11</a:t>
            </a:r>
            <a:r>
              <a:rPr sz="2400" dirty="0">
                <a:solidFill>
                  <a:schemeClr val="bg1"/>
                </a:solidFill>
                <a:latin typeface="Arial" panose="020B0604020202020204" pitchFamily="34" charset="0"/>
                <a:ea typeface="微软雅黑" panose="020B0503020204020204" pitchFamily="34" charset="-122"/>
              </a:rPr>
              <a:t>月1日至</a:t>
            </a:r>
            <a:r>
              <a:rPr lang="en-US" sz="2400" dirty="0">
                <a:solidFill>
                  <a:schemeClr val="bg1"/>
                </a:solidFill>
                <a:latin typeface="Arial" panose="020B0604020202020204" pitchFamily="34" charset="0"/>
                <a:ea typeface="微软雅黑" panose="020B0503020204020204" pitchFamily="34" charset="-122"/>
              </a:rPr>
              <a:t>11</a:t>
            </a:r>
            <a:r>
              <a:rPr sz="2400" dirty="0">
                <a:solidFill>
                  <a:schemeClr val="bg1"/>
                </a:solidFill>
                <a:latin typeface="Arial" panose="020B0604020202020204" pitchFamily="34" charset="0"/>
                <a:ea typeface="微软雅黑" panose="020B0503020204020204" pitchFamily="34" charset="-122"/>
              </a:rPr>
              <a:t>月</a:t>
            </a:r>
            <a:r>
              <a:rPr lang="en-US" sz="2400" dirty="0">
                <a:solidFill>
                  <a:schemeClr val="bg1"/>
                </a:solidFill>
                <a:latin typeface="Arial" panose="020B0604020202020204" pitchFamily="34" charset="0"/>
                <a:ea typeface="微软雅黑" panose="020B0503020204020204" pitchFamily="34" charset="-122"/>
              </a:rPr>
              <a:t>28</a:t>
            </a:r>
            <a:r>
              <a:rPr sz="2400" dirty="0">
                <a:solidFill>
                  <a:schemeClr val="bg1"/>
                </a:solidFill>
                <a:latin typeface="Arial" panose="020B0604020202020204" pitchFamily="34" charset="0"/>
                <a:ea typeface="微软雅黑" panose="020B0503020204020204" pitchFamily="34" charset="-122"/>
              </a:rPr>
              <a:t>日，加裂气分安全专业日、周、月检共检查出</a:t>
            </a:r>
            <a:r>
              <a:rPr lang="en-US" sz="2400" dirty="0">
                <a:solidFill>
                  <a:schemeClr val="bg1"/>
                </a:solidFill>
                <a:latin typeface="Arial" panose="020B0604020202020204" pitchFamily="34" charset="0"/>
                <a:ea typeface="微软雅黑" panose="020B0503020204020204" pitchFamily="34" charset="-122"/>
              </a:rPr>
              <a:t>45</a:t>
            </a:r>
            <a:r>
              <a:rPr sz="2400" dirty="0">
                <a:solidFill>
                  <a:schemeClr val="bg1"/>
                </a:solidFill>
                <a:latin typeface="Arial" panose="020B0604020202020204" pitchFamily="34" charset="0"/>
                <a:ea typeface="微软雅黑" panose="020B0503020204020204" pitchFamily="34" charset="-122"/>
              </a:rPr>
              <a:t>项问题。按问题性质共分为</a:t>
            </a:r>
            <a:r>
              <a:rPr lang="en-US" sz="2400" dirty="0">
                <a:solidFill>
                  <a:schemeClr val="bg1"/>
                </a:solidFill>
                <a:latin typeface="Arial" panose="020B0604020202020204" pitchFamily="34" charset="0"/>
                <a:ea typeface="微软雅黑" panose="020B0503020204020204" pitchFamily="34" charset="-122"/>
              </a:rPr>
              <a:t>11</a:t>
            </a:r>
            <a:r>
              <a:rPr sz="2400" dirty="0">
                <a:solidFill>
                  <a:schemeClr val="bg1"/>
                </a:solidFill>
                <a:latin typeface="Arial" panose="020B0604020202020204" pitchFamily="34" charset="0"/>
                <a:ea typeface="微软雅黑" panose="020B0503020204020204" pitchFamily="34" charset="-122"/>
              </a:rPr>
              <a:t>类：</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环保类问题</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本质安全问题</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高风险作业类</a:t>
            </a:r>
            <a:r>
              <a:rPr lang="en-US" altLang="zh-CN" sz="2000" dirty="0">
                <a:solidFill>
                  <a:schemeClr val="bg1"/>
                </a:solidFill>
                <a:latin typeface="Arial" panose="020B0604020202020204" pitchFamily="34" charset="0"/>
                <a:ea typeface="微软雅黑" panose="020B0503020204020204" pitchFamily="34" charset="-122"/>
              </a:rPr>
              <a:t>10</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a:t>
            </a:r>
            <a:r>
              <a:rPr lang="zh-CN" altLang="en-US" sz="2000" dirty="0">
                <a:solidFill>
                  <a:schemeClr val="bg1"/>
                </a:solidFill>
                <a:latin typeface="Arial" panose="020B0604020202020204" pitchFamily="34" charset="0"/>
                <a:ea typeface="微软雅黑" panose="020B0503020204020204" pitchFamily="34" charset="-122"/>
              </a:rPr>
              <a:t>其中考核</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r>
              <a:rPr lang="en-US" altLang="zh-CN" sz="2000" dirty="0">
                <a:solidFill>
                  <a:schemeClr val="bg1"/>
                </a:solidFill>
                <a:latin typeface="Arial" panose="020B0604020202020204" pitchFamily="34" charset="0"/>
                <a:ea typeface="微软雅黑" panose="020B0503020204020204" pitchFamily="34" charset="-122"/>
              </a:rPr>
              <a:t>)</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消防类问题</a:t>
            </a:r>
            <a:r>
              <a:rPr lang="en-US" altLang="zh-CN" sz="2000" dirty="0">
                <a:solidFill>
                  <a:schemeClr val="bg1"/>
                </a:solidFill>
                <a:latin typeface="Arial" panose="020B0604020202020204" pitchFamily="34" charset="0"/>
                <a:ea typeface="微软雅黑" panose="020B0503020204020204" pitchFamily="34" charset="-122"/>
              </a:rPr>
              <a:t>8</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隐患登记类</a:t>
            </a:r>
            <a:r>
              <a:rPr lang="en-US" altLang="zh-CN" sz="2000" dirty="0">
                <a:solidFill>
                  <a:schemeClr val="bg1"/>
                </a:solidFill>
                <a:latin typeface="Arial" panose="020B0604020202020204" pitchFamily="34" charset="0"/>
                <a:ea typeface="微软雅黑" panose="020B0503020204020204" pitchFamily="34" charset="-122"/>
              </a:rPr>
              <a:t>1</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altLang="en-US" sz="2000" dirty="0">
                <a:solidFill>
                  <a:schemeClr val="bg1"/>
                </a:solidFill>
                <a:latin typeface="Arial" panose="020B0604020202020204" pitchFamily="34" charset="0"/>
                <a:ea typeface="微软雅黑" panose="020B0503020204020204" pitchFamily="34" charset="-122"/>
                <a:sym typeface="+mn-ea"/>
              </a:rPr>
              <a:t>规格化问题</a:t>
            </a:r>
            <a:r>
              <a:rPr lang="en-US" altLang="zh-CN" sz="2000" dirty="0">
                <a:solidFill>
                  <a:schemeClr val="bg1"/>
                </a:solidFill>
                <a:latin typeface="Arial" panose="020B0604020202020204" pitchFamily="34" charset="0"/>
                <a:ea typeface="微软雅黑" panose="020B0503020204020204" pitchFamily="34" charset="-122"/>
                <a:sym typeface="+mn-ea"/>
              </a:rPr>
              <a:t>10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zh-CN" sz="2000" dirty="0">
                <a:solidFill>
                  <a:schemeClr val="bg1"/>
                </a:solidFill>
                <a:latin typeface="Arial" panose="020B0604020202020204" pitchFamily="34" charset="0"/>
                <a:ea typeface="微软雅黑" panose="020B0503020204020204" pitchFamily="34" charset="-122"/>
              </a:rPr>
              <a:t>安技装备类</a:t>
            </a:r>
            <a:r>
              <a:rPr lang="en-US" altLang="zh-CN" sz="2000" dirty="0">
                <a:solidFill>
                  <a:schemeClr val="bg1"/>
                </a:solidFill>
                <a:latin typeface="Arial" panose="020B0604020202020204" pitchFamily="34" charset="0"/>
                <a:ea typeface="微软雅黑" panose="020B0503020204020204" pitchFamily="34" charset="-122"/>
              </a:rPr>
              <a:t>2</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sym typeface="+mn-ea"/>
              </a:rPr>
              <a:t>        隐患类问题</a:t>
            </a:r>
            <a:r>
              <a:rPr lang="en-US" altLang="zh-CN" sz="2000" dirty="0">
                <a:solidFill>
                  <a:schemeClr val="bg1"/>
                </a:solidFill>
                <a:latin typeface="Arial" panose="020B0604020202020204" pitchFamily="34" charset="0"/>
                <a:ea typeface="微软雅黑" panose="020B0503020204020204" pitchFamily="34" charset="-122"/>
                <a:sym typeface="+mn-ea"/>
              </a:rPr>
              <a:t>1</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sz="2000" dirty="0">
                <a:solidFill>
                  <a:schemeClr val="bg1"/>
                </a:solidFill>
                <a:latin typeface="Arial" panose="020B0604020202020204" pitchFamily="34" charset="0"/>
                <a:ea typeface="微软雅黑" panose="020B0503020204020204" pitchFamily="34" charset="-122"/>
              </a:rPr>
              <a:t>        劳动防护</a:t>
            </a:r>
            <a:r>
              <a:rPr lang="zh-CN" altLang="en-US" sz="2000" dirty="0">
                <a:solidFill>
                  <a:schemeClr val="bg1"/>
                </a:solidFill>
                <a:latin typeface="Arial" panose="020B0604020202020204" pitchFamily="34" charset="0"/>
                <a:ea typeface="微软雅黑" panose="020B0503020204020204" pitchFamily="34" charset="-122"/>
              </a:rPr>
              <a:t>类</a:t>
            </a:r>
            <a:r>
              <a:rPr lang="en-US" altLang="zh-CN" sz="2000" dirty="0">
                <a:solidFill>
                  <a:schemeClr val="bg1"/>
                </a:solidFill>
                <a:latin typeface="Arial" panose="020B0604020202020204" pitchFamily="34" charset="0"/>
                <a:ea typeface="微软雅黑" panose="020B0503020204020204" pitchFamily="34" charset="-122"/>
              </a:rPr>
              <a:t>0</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rPr>
              <a:t>        </a:t>
            </a:r>
            <a:r>
              <a:rPr lang="en-US" altLang="zh-CN" sz="2000" dirty="0">
                <a:solidFill>
                  <a:schemeClr val="bg1"/>
                </a:solidFill>
                <a:latin typeface="Arial" panose="020B0604020202020204" pitchFamily="34" charset="0"/>
                <a:ea typeface="微软雅黑" panose="020B0503020204020204" pitchFamily="34" charset="-122"/>
              </a:rPr>
              <a:t>FGS/</a:t>
            </a:r>
            <a:r>
              <a:rPr lang="zh-CN" altLang="en-US" sz="2000" dirty="0">
                <a:solidFill>
                  <a:schemeClr val="bg1"/>
                </a:solidFill>
                <a:latin typeface="Arial" panose="020B0604020202020204" pitchFamily="34" charset="0"/>
                <a:ea typeface="微软雅黑" panose="020B0503020204020204" pitchFamily="34" charset="-122"/>
              </a:rPr>
              <a:t>监控类</a:t>
            </a:r>
            <a:r>
              <a:rPr lang="en-US" altLang="zh-CN" sz="2000" dirty="0">
                <a:solidFill>
                  <a:schemeClr val="bg1"/>
                </a:solidFill>
                <a:latin typeface="Arial" panose="020B0604020202020204" pitchFamily="34" charset="0"/>
                <a:ea typeface="微软雅黑" panose="020B0503020204020204" pitchFamily="34" charset="-122"/>
              </a:rPr>
              <a:t>0</a:t>
            </a:r>
            <a:r>
              <a:rPr lang="zh-CN" altLang="en-US" sz="2000" dirty="0">
                <a:solidFill>
                  <a:schemeClr val="bg1"/>
                </a:solidFill>
                <a:latin typeface="Arial" panose="020B0604020202020204" pitchFamily="34" charset="0"/>
                <a:ea typeface="微软雅黑" panose="020B0503020204020204" pitchFamily="34" charset="-122"/>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违章指挥类</a:t>
            </a:r>
            <a:r>
              <a:rPr lang="en-US" altLang="zh-CN" sz="2000" dirty="0">
                <a:solidFill>
                  <a:schemeClr val="bg1"/>
                </a:solidFill>
                <a:latin typeface="Arial" panose="020B0604020202020204" pitchFamily="34" charset="0"/>
                <a:ea typeface="微软雅黑" panose="020B0503020204020204" pitchFamily="34" charset="-122"/>
                <a:sym typeface="+mn-ea"/>
              </a:rPr>
              <a:t>0</a:t>
            </a:r>
            <a:r>
              <a:rPr lang="zh-CN" altLang="en-US" sz="2000" dirty="0">
                <a:solidFill>
                  <a:schemeClr val="bg1"/>
                </a:solidFill>
                <a:latin typeface="Arial" panose="020B0604020202020204" pitchFamily="34" charset="0"/>
                <a:ea typeface="微软雅黑" panose="020B0503020204020204" pitchFamily="34" charset="-122"/>
                <a:sym typeface="+mn-ea"/>
              </a:rPr>
              <a:t>项。</a:t>
            </a:r>
            <a:endParaRPr lang="zh-CN" altLang="en-US" sz="2000" dirty="0">
              <a:solidFill>
                <a:schemeClr val="bg1"/>
              </a:solidFill>
              <a:latin typeface="Arial" panose="020B0604020202020204" pitchFamily="34" charset="0"/>
              <a:ea typeface="微软雅黑" panose="020B0503020204020204" pitchFamily="34" charset="-122"/>
              <a:sym typeface="+mn-ea"/>
            </a:endParaRPr>
          </a:p>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mn-ea"/>
              </a:rPr>
              <a:t>      </a:t>
            </a:r>
            <a:endParaRPr sz="2400" dirty="0">
              <a:solidFill>
                <a:schemeClr val="bg1"/>
              </a:solidFill>
              <a:latin typeface="Arial" panose="020B0604020202020204" pitchFamily="34" charset="0"/>
              <a:ea typeface="微软雅黑" panose="020B0503020204020204" pitchFamily="34" charset="-122"/>
            </a:endParaRPr>
          </a:p>
        </p:txBody>
      </p:sp>
      <p:graphicFrame>
        <p:nvGraphicFramePr>
          <p:cNvPr id="5" name="图表 4"/>
          <p:cNvGraphicFramePr/>
          <p:nvPr/>
        </p:nvGraphicFramePr>
        <p:xfrm>
          <a:off x="3742055" y="1572260"/>
          <a:ext cx="8736965" cy="501586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3469640" y="1706245"/>
          <a:ext cx="8722360" cy="4984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自定义 435">
      <a:dk1>
        <a:srgbClr val="5F5F5F"/>
      </a:dk1>
      <a:lt1>
        <a:srgbClr val="FFFFFF"/>
      </a:lt1>
      <a:dk2>
        <a:srgbClr val="5F5F5F"/>
      </a:dk2>
      <a:lt2>
        <a:srgbClr val="FFFFFF"/>
      </a:lt2>
      <a:accent1>
        <a:srgbClr val="5B9BCF"/>
      </a:accent1>
      <a:accent2>
        <a:srgbClr val="00B0F0"/>
      </a:accent2>
      <a:accent3>
        <a:srgbClr val="8A76E0"/>
      </a:accent3>
      <a:accent4>
        <a:srgbClr val="9439AD"/>
      </a:accent4>
      <a:accent5>
        <a:srgbClr val="A2CE47"/>
      </a:accent5>
      <a:accent6>
        <a:srgbClr val="F3731E"/>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5862</Words>
  <Application>WPS 演示</Application>
  <PresentationFormat>自定义</PresentationFormat>
  <Paragraphs>240</Paragraphs>
  <Slides>30</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宋体</vt:lpstr>
      <vt:lpstr>Wingdings</vt:lpstr>
      <vt:lpstr>微软雅黑</vt:lpstr>
      <vt:lpstr>Wingdings 2</vt:lpstr>
      <vt:lpstr>幼圆</vt:lpstr>
      <vt:lpstr>Calibri</vt:lpstr>
      <vt:lpstr>Agency FB</vt:lpstr>
      <vt:lpstr>Calibri</vt:lpstr>
      <vt:lpstr>Candara</vt:lpstr>
      <vt:lpstr>黑体</vt:lpstr>
      <vt:lpstr>Arial Unicode MS</vt:lpstr>
      <vt:lpstr>Arial Rounded MT Bold</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155</cp:revision>
  <dcterms:created xsi:type="dcterms:W3CDTF">2015-10-06T09:21:00Z</dcterms:created>
  <dcterms:modified xsi:type="dcterms:W3CDTF">2020-12-01T07:35:55Z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