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388" r:id="rId5"/>
    <p:sldId id="265" r:id="rId6"/>
    <p:sldId id="271" r:id="rId7"/>
    <p:sldId id="320" r:id="rId8"/>
    <p:sldId id="405" r:id="rId9"/>
    <p:sldId id="365" r:id="rId10"/>
    <p:sldId id="366" r:id="rId11"/>
    <p:sldId id="418" r:id="rId12"/>
    <p:sldId id="419" r:id="rId13"/>
    <p:sldId id="420" r:id="rId14"/>
    <p:sldId id="340" r:id="rId15"/>
    <p:sldId id="290" r:id="rId16"/>
    <p:sldId id="281" r:id="rId17"/>
    <p:sldId id="302" r:id="rId18"/>
    <p:sldId id="367" r:id="rId19"/>
    <p:sldId id="299" r:id="rId20"/>
    <p:sldId id="368" r:id="rId21"/>
    <p:sldId id="422" r:id="rId22"/>
    <p:sldId id="423" r:id="rId23"/>
    <p:sldId id="424" r:id="rId24"/>
    <p:sldId id="425" r:id="rId25"/>
    <p:sldId id="426" r:id="rId26"/>
    <p:sldId id="427" r:id="rId27"/>
    <p:sldId id="428" r:id="rId28"/>
    <p:sldId id="310" r:id="rId29"/>
    <p:sldId id="342" r:id="rId30"/>
    <p:sldId id="439" r:id="rId31"/>
    <p:sldId id="26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12B"/>
    <a:srgbClr val="BC0000"/>
    <a:srgbClr val="28283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40" autoAdjust="0"/>
    <p:restoredTop sz="94660"/>
  </p:normalViewPr>
  <p:slideViewPr>
    <p:cSldViewPr snapToGrid="0" showGuides="1">
      <p:cViewPr varScale="1">
        <p:scale>
          <a:sx n="65" d="100"/>
          <a:sy n="65" d="100"/>
        </p:scale>
        <p:origin x="-1308" y="-114"/>
      </p:cViewPr>
      <p:guideLst>
        <p:guide orient="horz" pos="1928"/>
        <p:guide orient="horz" pos="2438"/>
        <p:guide orient="horz" pos="1597"/>
        <p:guide pos="3840"/>
        <p:guide pos="5484"/>
        <p:guide pos="6697"/>
        <p:guide pos="1426"/>
        <p:guide pos="960"/>
        <p:guide pos="5190"/>
        <p:guide pos="32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2&#26376;&#65289;.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2&#26376;&#65289;.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E:\2020&#24180;10&#26376;14&#26085;&#23433;&#20840;&#24037;&#20316;&#25991;&#20214;&#22841;\HSE&#36164;&#26009;\2&#12289;&#23433;&#20840;&#31649;&#29702;\7&#12289;&#26816;&#26597;&#38382;&#39064;\&#26085;&#21608;&#26376;&#26816;&#38382;&#39064;&#32479;&#35745;\&#26085;&#21608;&#26376;&#26816;&#24635;&#32467;&#22270;&#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8&#26376;&#65289;.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8860;&#27833;&#20108;&#37096;&#21152;&#27682;11&#26376;HSE&#26085;&#21608;&#26376;&#26816;&#26597;&#34920;(11.27).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esktop\&#28860;&#27833;&#20108;&#37096;&#21152;&#27682;11&#26376;HSE&#26085;&#21608;&#26376;&#26816;&#26597;&#34920;(11.27).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esktop\&#28860;&#27833;&#20108;&#37096;&#21152;&#27682;11&#26376;HSE&#26085;&#21608;&#26376;&#26816;&#26597;&#34920;(11.28).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esktop\&#28860;&#27833;&#20108;&#37096;&#21152;&#27682;11&#26376;HSE&#26085;&#21608;&#26376;&#26816;&#26597;&#34920;(11.28).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2&#26376;&#65289;.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1&#26376;&#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4"/>
          <c:y val="0.0959583952451709"/>
          <c:w val="0.839979328165375"/>
          <c:h val="0.808083209509658"/>
        </c:manualLayout>
      </c:layout>
      <c:ofPieChart>
        <c:ofPieType val="pie"/>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'[加裂气分安全专业日周月检问题汇总（12月）.xlsx]Sheet3'!$G$2</c:f>
              <c:strCache>
                <c:ptCount val="1"/>
                <c:pt idx="0">
                  <c:v>问题项</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'[加裂气分安全专业日周月检问题汇总（12月）.xlsx]Sheet3'!$F$3:$F$7</c:f>
              <c:strCache>
                <c:ptCount val="5"/>
                <c:pt idx="0">
                  <c:v>加裂一班</c:v>
                </c:pt>
                <c:pt idx="1">
                  <c:v>加裂二班</c:v>
                </c:pt>
                <c:pt idx="2">
                  <c:v>加裂三班</c:v>
                </c:pt>
                <c:pt idx="3">
                  <c:v>加裂四班</c:v>
                </c:pt>
                <c:pt idx="4">
                  <c:v>共性问题</c:v>
                </c:pt>
              </c:strCache>
            </c:strRef>
          </c:cat>
          <c:val>
            <c:numRef>
              <c:f>'[加裂气分安全专业日周月检问题汇总（12月）.xlsx]Sheet3'!$G$3:$G$7</c:f>
              <c:numCache>
                <c:formatCode>General</c:formatCode>
                <c:ptCount val="5"/>
                <c:pt idx="0">
                  <c:v>11</c:v>
                </c:pt>
                <c:pt idx="1">
                  <c:v>15</c:v>
                </c:pt>
                <c:pt idx="2">
                  <c:v>13</c:v>
                </c:pt>
                <c:pt idx="3">
                  <c:v>10</c:v>
                </c:pt>
                <c:pt idx="4">
                  <c:v>8</c:v>
                </c:pt>
              </c:numCache>
            </c:numRef>
          </c:val>
        </c:ser>
        <c:ser>
          <c:idx val="1"/>
          <c:order val="1"/>
          <c:tx>
            <c:strRef>
              <c:f>'[加裂气分安全专业日周月检问题汇总（12月）.xlsx]Sheet3'!$H$2</c:f>
              <c:strCache>
                <c:ptCount val="1"/>
                <c:pt idx="0">
                  <c:v>考核项</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'[加裂气分安全专业日周月检问题汇总（12月）.xlsx]Sheet3'!$F$3:$F$7</c:f>
              <c:strCache>
                <c:ptCount val="5"/>
                <c:pt idx="0">
                  <c:v>加裂一班</c:v>
                </c:pt>
                <c:pt idx="1">
                  <c:v>加裂二班</c:v>
                </c:pt>
                <c:pt idx="2">
                  <c:v>加裂三班</c:v>
                </c:pt>
                <c:pt idx="3">
                  <c:v>加裂四班</c:v>
                </c:pt>
                <c:pt idx="4">
                  <c:v>共性问题</c:v>
                </c:pt>
              </c:strCache>
            </c:strRef>
          </c:cat>
          <c:val>
            <c:numRef>
              <c:f>'[加裂气分安全专业日周月检问题汇总（12月）.xlsx]Sheet3'!$H$3:$H$7</c:f>
              <c:numCache>
                <c:formatCode>General</c:formatCode>
                <c:ptCount val="5"/>
                <c:pt idx="0">
                  <c:v>5</c:v>
                </c:pt>
                <c:pt idx="1">
                  <c:v>5</c:v>
                </c:pt>
                <c:pt idx="2">
                  <c:v>9</c:v>
                </c:pt>
                <c:pt idx="3">
                  <c:v>3</c:v>
                </c:pt>
                <c:pt idx="4">
                  <c:v>0</c:v>
                </c:pt>
              </c:numCache>
            </c:numRef>
          </c:val>
        </c:ser>
        <c:dLbls>
          <c:showLegendKey val="0"/>
          <c:showVal val="1"/>
          <c:showCatName val="0"/>
          <c:showSerName val="0"/>
          <c:showPercent val="0"/>
          <c:showBubbleSize val="0"/>
        </c:dLbls>
        <c:gapWidth val="219"/>
        <c:overlap val="-27"/>
        <c:axId val="551274964"/>
        <c:axId val="814954323"/>
      </c:barChart>
      <c:catAx>
        <c:axId val="5512749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14954323"/>
        <c:crosses val="autoZero"/>
        <c:auto val="1"/>
        <c:lblAlgn val="ctr"/>
        <c:lblOffset val="100"/>
        <c:noMultiLvlLbl val="0"/>
      </c:catAx>
      <c:valAx>
        <c:axId val="8149543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51274964"/>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2714002102067"/>
          <c:y val="0.0272602471072759"/>
          <c:w val="0.922036669391568"/>
          <c:h val="0.761208080015689"/>
        </c:manualLayout>
      </c:layout>
      <c:lineChart>
        <c:grouping val="standard"/>
        <c:varyColors val="0"/>
        <c:ser>
          <c:idx val="0"/>
          <c:order val="0"/>
          <c:tx>
            <c:strRef>
              <c:f>'[加裂气分安全专业日周月检问题汇总（12月）.xlsx]Sheet4'!$K$3</c:f>
              <c:strCache>
                <c:ptCount val="1"/>
                <c:pt idx="0">
                  <c:v>加裂一班</c:v>
                </c:pt>
              </c:strCache>
            </c:strRef>
          </c:tx>
          <c:spPr>
            <a:ln w="28575" cap="rnd">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'[加裂气分安全专业日周月检问题汇总（12月）.xlsx]Sheet4'!$L$1:$O$2</c:f>
              <c:multiLvlStrCache>
                <c:ptCount val="4"/>
                <c:lvl>
                  <c:pt idx="0">
                    <c:v>问题总数</c:v>
                  </c:pt>
                  <c:pt idx="1">
                    <c:v>问题总数</c:v>
                  </c:pt>
                  <c:pt idx="2">
                    <c:v>问题总数</c:v>
                  </c:pt>
                  <c:pt idx="3">
                    <c:v>问题总数</c:v>
                  </c:pt>
                </c:lvl>
                <c:lvl>
                  <c:pt idx="0">
                    <c:v>9月</c:v>
                  </c:pt>
                  <c:pt idx="1">
                    <c:v>10月</c:v>
                  </c:pt>
                  <c:pt idx="2">
                    <c:v>11月</c:v>
                  </c:pt>
                  <c:pt idx="3">
                    <c:v>12月</c:v>
                  </c:pt>
                </c:lvl>
              </c:multiLvlStrCache>
            </c:multiLvlStrRef>
          </c:cat>
          <c:val>
            <c:numRef>
              <c:f>'[加裂气分安全专业日周月检问题汇总（12月）.xlsx]Sheet4'!$L$3:$O$3</c:f>
              <c:numCache>
                <c:formatCode>General</c:formatCode>
                <c:ptCount val="4"/>
                <c:pt idx="0">
                  <c:v>7</c:v>
                </c:pt>
                <c:pt idx="1">
                  <c:v>5</c:v>
                </c:pt>
                <c:pt idx="2">
                  <c:v>6</c:v>
                </c:pt>
                <c:pt idx="3">
                  <c:v>11</c:v>
                </c:pt>
              </c:numCache>
            </c:numRef>
          </c:val>
          <c:smooth val="0"/>
        </c:ser>
        <c:ser>
          <c:idx val="1"/>
          <c:order val="1"/>
          <c:tx>
            <c:strRef>
              <c:f>'[加裂气分安全专业日周月检问题汇总（12月）.xlsx]Sheet4'!$K$4</c:f>
              <c:strCache>
                <c:ptCount val="1"/>
                <c:pt idx="0">
                  <c:v>加裂二班</c:v>
                </c:pt>
              </c:strCache>
            </c:strRef>
          </c:tx>
          <c:spPr>
            <a:ln w="28575" cap="rnd">
              <a:solidFill>
                <a:schemeClr val="accent2"/>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'[加裂气分安全专业日周月检问题汇总（12月）.xlsx]Sheet4'!$L$1:$O$2</c:f>
              <c:multiLvlStrCache>
                <c:ptCount val="4"/>
                <c:lvl>
                  <c:pt idx="0">
                    <c:v>问题总数</c:v>
                  </c:pt>
                  <c:pt idx="1">
                    <c:v>问题总数</c:v>
                  </c:pt>
                  <c:pt idx="2">
                    <c:v>问题总数</c:v>
                  </c:pt>
                  <c:pt idx="3">
                    <c:v>问题总数</c:v>
                  </c:pt>
                </c:lvl>
                <c:lvl>
                  <c:pt idx="0">
                    <c:v>9月</c:v>
                  </c:pt>
                  <c:pt idx="1">
                    <c:v>10月</c:v>
                  </c:pt>
                  <c:pt idx="2">
                    <c:v>11月</c:v>
                  </c:pt>
                  <c:pt idx="3">
                    <c:v>12月</c:v>
                  </c:pt>
                </c:lvl>
              </c:multiLvlStrCache>
            </c:multiLvlStrRef>
          </c:cat>
          <c:val>
            <c:numRef>
              <c:f>'[加裂气分安全专业日周月检问题汇总（12月）.xlsx]Sheet4'!$L$4:$O$4</c:f>
              <c:numCache>
                <c:formatCode>General</c:formatCode>
                <c:ptCount val="4"/>
                <c:pt idx="0">
                  <c:v>8</c:v>
                </c:pt>
                <c:pt idx="1">
                  <c:v>5</c:v>
                </c:pt>
                <c:pt idx="2">
                  <c:v>10</c:v>
                </c:pt>
                <c:pt idx="3">
                  <c:v>15</c:v>
                </c:pt>
              </c:numCache>
            </c:numRef>
          </c:val>
          <c:smooth val="0"/>
        </c:ser>
        <c:ser>
          <c:idx val="2"/>
          <c:order val="2"/>
          <c:tx>
            <c:strRef>
              <c:f>'[加裂气分安全专业日周月检问题汇总（12月）.xlsx]Sheet4'!$K$5</c:f>
              <c:strCache>
                <c:ptCount val="1"/>
                <c:pt idx="0">
                  <c:v>加裂三班</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'[加裂气分安全专业日周月检问题汇总（12月）.xlsx]Sheet4'!$L$1:$O$2</c:f>
              <c:multiLvlStrCache>
                <c:ptCount val="4"/>
                <c:lvl>
                  <c:pt idx="0">
                    <c:v>问题总数</c:v>
                  </c:pt>
                  <c:pt idx="1">
                    <c:v>问题总数</c:v>
                  </c:pt>
                  <c:pt idx="2">
                    <c:v>问题总数</c:v>
                  </c:pt>
                  <c:pt idx="3">
                    <c:v>问题总数</c:v>
                  </c:pt>
                </c:lvl>
                <c:lvl>
                  <c:pt idx="0">
                    <c:v>9月</c:v>
                  </c:pt>
                  <c:pt idx="1">
                    <c:v>10月</c:v>
                  </c:pt>
                  <c:pt idx="2">
                    <c:v>11月</c:v>
                  </c:pt>
                  <c:pt idx="3">
                    <c:v>12月</c:v>
                  </c:pt>
                </c:lvl>
              </c:multiLvlStrCache>
            </c:multiLvlStrRef>
          </c:cat>
          <c:val>
            <c:numRef>
              <c:f>'[加裂气分安全专业日周月检问题汇总（12月）.xlsx]Sheet4'!$L$5:$O$5</c:f>
              <c:numCache>
                <c:formatCode>General</c:formatCode>
                <c:ptCount val="4"/>
                <c:pt idx="0">
                  <c:v>4</c:v>
                </c:pt>
                <c:pt idx="1">
                  <c:v>6</c:v>
                </c:pt>
                <c:pt idx="2">
                  <c:v>9</c:v>
                </c:pt>
                <c:pt idx="3">
                  <c:v>13</c:v>
                </c:pt>
              </c:numCache>
            </c:numRef>
          </c:val>
          <c:smooth val="0"/>
        </c:ser>
        <c:ser>
          <c:idx val="3"/>
          <c:order val="3"/>
          <c:tx>
            <c:strRef>
              <c:f>'[加裂气分安全专业日周月检问题汇总（12月）.xlsx]Sheet4'!$K$6</c:f>
              <c:strCache>
                <c:ptCount val="1"/>
                <c:pt idx="0">
                  <c:v>加裂四班</c:v>
                </c:pt>
              </c:strCache>
            </c:strRef>
          </c:tx>
          <c:spPr>
            <a:ln w="28575" cap="rnd">
              <a:solidFill>
                <a:schemeClr val="accent4"/>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'[加裂气分安全专业日周月检问题汇总（12月）.xlsx]Sheet4'!$L$1:$O$2</c:f>
              <c:multiLvlStrCache>
                <c:ptCount val="4"/>
                <c:lvl>
                  <c:pt idx="0">
                    <c:v>问题总数</c:v>
                  </c:pt>
                  <c:pt idx="1">
                    <c:v>问题总数</c:v>
                  </c:pt>
                  <c:pt idx="2">
                    <c:v>问题总数</c:v>
                  </c:pt>
                  <c:pt idx="3">
                    <c:v>问题总数</c:v>
                  </c:pt>
                </c:lvl>
                <c:lvl>
                  <c:pt idx="0">
                    <c:v>9月</c:v>
                  </c:pt>
                  <c:pt idx="1">
                    <c:v>10月</c:v>
                  </c:pt>
                  <c:pt idx="2">
                    <c:v>11月</c:v>
                  </c:pt>
                  <c:pt idx="3">
                    <c:v>12月</c:v>
                  </c:pt>
                </c:lvl>
              </c:multiLvlStrCache>
            </c:multiLvlStrRef>
          </c:cat>
          <c:val>
            <c:numRef>
              <c:f>'[加裂气分安全专业日周月检问题汇总（12月）.xlsx]Sheet4'!$L$6:$O$6</c:f>
              <c:numCache>
                <c:formatCode>General</c:formatCode>
                <c:ptCount val="4"/>
                <c:pt idx="0">
                  <c:v>13</c:v>
                </c:pt>
                <c:pt idx="1">
                  <c:v>10</c:v>
                </c:pt>
                <c:pt idx="2">
                  <c:v>6</c:v>
                </c:pt>
                <c:pt idx="3">
                  <c:v>10</c:v>
                </c:pt>
              </c:numCache>
            </c:numRef>
          </c:val>
          <c:smooth val="0"/>
        </c:ser>
        <c:dLbls>
          <c:showLegendKey val="0"/>
          <c:showVal val="1"/>
          <c:showCatName val="0"/>
          <c:showSerName val="0"/>
          <c:showPercent val="0"/>
          <c:showBubbleSize val="0"/>
        </c:dLbls>
        <c:marker val="0"/>
        <c:smooth val="0"/>
        <c:axId val="184619972"/>
        <c:axId val="773864656"/>
      </c:lineChart>
      <c:catAx>
        <c:axId val="1846199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3864656"/>
        <c:crosses val="autoZero"/>
        <c:auto val="1"/>
        <c:lblAlgn val="ctr"/>
        <c:lblOffset val="100"/>
        <c:noMultiLvlLbl val="0"/>
      </c:catAx>
      <c:valAx>
        <c:axId val="77386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461997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隐患申请奖励</a:t>
            </a:r>
          </a:p>
        </c:rich>
      </c:tx>
      <c:layout/>
      <c:overlay val="0"/>
      <c:spPr>
        <a:noFill/>
        <a:ln>
          <a:noFill/>
        </a:ln>
        <a:effectLst/>
      </c:spPr>
    </c:title>
    <c:autoTitleDeleted val="0"/>
    <c:plotArea>
      <c:layout>
        <c:manualLayout>
          <c:layoutTarget val="inner"/>
          <c:xMode val="edge"/>
          <c:yMode val="edge"/>
          <c:x val="0.0885555555555556"/>
          <c:y val="0.176388888888889"/>
          <c:w val="0.907277777777778"/>
          <c:h val="0.606805555555556"/>
        </c:manualLayout>
      </c:layout>
      <c:barChart>
        <c:barDir val="col"/>
        <c:grouping val="clustered"/>
        <c:varyColors val="0"/>
        <c:ser>
          <c:idx val="0"/>
          <c:order val="0"/>
          <c:tx>
            <c:strRef>
              <c:f>[日周月检总结图表.xlsx]Sheet3!$A$29</c:f>
              <c:strCache>
                <c:ptCount val="1"/>
                <c:pt idx="0">
                  <c:v>加裂一班</c:v>
                </c:pt>
              </c:strCache>
            </c:strRef>
          </c:tx>
          <c:spPr>
            <a:solidFill>
              <a:schemeClr val="accent1"/>
            </a:solidFill>
            <a:ln>
              <a:noFill/>
            </a:ln>
            <a:effectLst/>
          </c:spPr>
          <c:invertIfNegative val="0"/>
          <c:dLbls>
            <c:delete val="1"/>
          </c:dLbls>
          <c:cat>
            <c:strRef>
              <c:f>[日周月检总结图表.xlsx]Sheet3!$B$28:$E$28</c:f>
              <c:strCache>
                <c:ptCount val="4"/>
                <c:pt idx="0">
                  <c:v>9月</c:v>
                </c:pt>
                <c:pt idx="1">
                  <c:v>10月</c:v>
                </c:pt>
                <c:pt idx="2">
                  <c:v>11月</c:v>
                </c:pt>
                <c:pt idx="3">
                  <c:v>12月</c:v>
                </c:pt>
              </c:strCache>
            </c:strRef>
          </c:cat>
          <c:val>
            <c:numRef>
              <c:f>[日周月检总结图表.xlsx]Sheet3!$B$29:$E$29</c:f>
              <c:numCache>
                <c:formatCode>General</c:formatCode>
                <c:ptCount val="4"/>
                <c:pt idx="0">
                  <c:v>8</c:v>
                </c:pt>
                <c:pt idx="1">
                  <c:v>10</c:v>
                </c:pt>
                <c:pt idx="2">
                  <c:v>3</c:v>
                </c:pt>
                <c:pt idx="3">
                  <c:v>6</c:v>
                </c:pt>
              </c:numCache>
            </c:numRef>
          </c:val>
        </c:ser>
        <c:ser>
          <c:idx val="1"/>
          <c:order val="1"/>
          <c:tx>
            <c:strRef>
              <c:f>[日周月检总结图表.xlsx]Sheet3!$A$30</c:f>
              <c:strCache>
                <c:ptCount val="1"/>
                <c:pt idx="0">
                  <c:v>加裂二班</c:v>
                </c:pt>
              </c:strCache>
            </c:strRef>
          </c:tx>
          <c:spPr>
            <a:solidFill>
              <a:schemeClr val="accent2"/>
            </a:solidFill>
            <a:ln>
              <a:noFill/>
            </a:ln>
            <a:effectLst/>
          </c:spPr>
          <c:invertIfNegative val="0"/>
          <c:dLbls>
            <c:delete val="1"/>
          </c:dLbls>
          <c:cat>
            <c:strRef>
              <c:f>[日周月检总结图表.xlsx]Sheet3!$B$28:$E$28</c:f>
              <c:strCache>
                <c:ptCount val="4"/>
                <c:pt idx="0">
                  <c:v>9月</c:v>
                </c:pt>
                <c:pt idx="1">
                  <c:v>10月</c:v>
                </c:pt>
                <c:pt idx="2">
                  <c:v>11月</c:v>
                </c:pt>
                <c:pt idx="3">
                  <c:v>12月</c:v>
                </c:pt>
              </c:strCache>
            </c:strRef>
          </c:cat>
          <c:val>
            <c:numRef>
              <c:f>[日周月检总结图表.xlsx]Sheet3!$B$30:$E$30</c:f>
              <c:numCache>
                <c:formatCode>General</c:formatCode>
                <c:ptCount val="4"/>
                <c:pt idx="0">
                  <c:v>6</c:v>
                </c:pt>
                <c:pt idx="1">
                  <c:v>3</c:v>
                </c:pt>
                <c:pt idx="2">
                  <c:v>4</c:v>
                </c:pt>
                <c:pt idx="3">
                  <c:v>4</c:v>
                </c:pt>
              </c:numCache>
            </c:numRef>
          </c:val>
        </c:ser>
        <c:ser>
          <c:idx val="2"/>
          <c:order val="2"/>
          <c:tx>
            <c:strRef>
              <c:f>[日周月检总结图表.xlsx]Sheet3!$A$31</c:f>
              <c:strCache>
                <c:ptCount val="1"/>
                <c:pt idx="0">
                  <c:v>加裂三班</c:v>
                </c:pt>
              </c:strCache>
            </c:strRef>
          </c:tx>
          <c:spPr>
            <a:solidFill>
              <a:schemeClr val="accent3"/>
            </a:solidFill>
            <a:ln>
              <a:noFill/>
            </a:ln>
            <a:effectLst/>
          </c:spPr>
          <c:invertIfNegative val="0"/>
          <c:dLbls>
            <c:delete val="1"/>
          </c:dLbls>
          <c:cat>
            <c:strRef>
              <c:f>[日周月检总结图表.xlsx]Sheet3!$B$28:$E$28</c:f>
              <c:strCache>
                <c:ptCount val="4"/>
                <c:pt idx="0">
                  <c:v>9月</c:v>
                </c:pt>
                <c:pt idx="1">
                  <c:v>10月</c:v>
                </c:pt>
                <c:pt idx="2">
                  <c:v>11月</c:v>
                </c:pt>
                <c:pt idx="3">
                  <c:v>12月</c:v>
                </c:pt>
              </c:strCache>
            </c:strRef>
          </c:cat>
          <c:val>
            <c:numRef>
              <c:f>[日周月检总结图表.xlsx]Sheet3!$B$31:$E$31</c:f>
              <c:numCache>
                <c:formatCode>General</c:formatCode>
                <c:ptCount val="4"/>
                <c:pt idx="0">
                  <c:v>2</c:v>
                </c:pt>
                <c:pt idx="1">
                  <c:v>3</c:v>
                </c:pt>
                <c:pt idx="2">
                  <c:v>4</c:v>
                </c:pt>
                <c:pt idx="3">
                  <c:v>4</c:v>
                </c:pt>
              </c:numCache>
            </c:numRef>
          </c:val>
        </c:ser>
        <c:ser>
          <c:idx val="3"/>
          <c:order val="3"/>
          <c:tx>
            <c:strRef>
              <c:f>[日周月检总结图表.xlsx]Sheet3!$A$32</c:f>
              <c:strCache>
                <c:ptCount val="1"/>
                <c:pt idx="0">
                  <c:v>加裂四班</c:v>
                </c:pt>
              </c:strCache>
            </c:strRef>
          </c:tx>
          <c:spPr>
            <a:solidFill>
              <a:schemeClr val="accent4"/>
            </a:solidFill>
            <a:ln>
              <a:noFill/>
            </a:ln>
            <a:effectLst/>
          </c:spPr>
          <c:invertIfNegative val="0"/>
          <c:dLbls>
            <c:delete val="1"/>
          </c:dLbls>
          <c:cat>
            <c:strRef>
              <c:f>[日周月检总结图表.xlsx]Sheet3!$B$28:$E$28</c:f>
              <c:strCache>
                <c:ptCount val="4"/>
                <c:pt idx="0">
                  <c:v>9月</c:v>
                </c:pt>
                <c:pt idx="1">
                  <c:v>10月</c:v>
                </c:pt>
                <c:pt idx="2">
                  <c:v>11月</c:v>
                </c:pt>
                <c:pt idx="3">
                  <c:v>12月</c:v>
                </c:pt>
              </c:strCache>
            </c:strRef>
          </c:cat>
          <c:val>
            <c:numRef>
              <c:f>[日周月检总结图表.xlsx]Sheet3!$B$32:$E$32</c:f>
              <c:numCache>
                <c:formatCode>General</c:formatCode>
                <c:ptCount val="4"/>
                <c:pt idx="0">
                  <c:v>5</c:v>
                </c:pt>
                <c:pt idx="1">
                  <c:v>1</c:v>
                </c:pt>
                <c:pt idx="2">
                  <c:v>2</c:v>
                </c:pt>
                <c:pt idx="3">
                  <c:v>6</c:v>
                </c:pt>
              </c:numCache>
            </c:numRef>
          </c:val>
        </c:ser>
        <c:dLbls>
          <c:showLegendKey val="0"/>
          <c:showVal val="0"/>
          <c:showCatName val="0"/>
          <c:showSerName val="0"/>
          <c:showPercent val="0"/>
          <c:showBubbleSize val="0"/>
        </c:dLbls>
        <c:gapWidth val="219"/>
        <c:overlap val="-27"/>
        <c:axId val="305691611"/>
        <c:axId val="350603395"/>
      </c:barChart>
      <c:catAx>
        <c:axId val="3056916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50603395"/>
        <c:crosses val="autoZero"/>
        <c:auto val="1"/>
        <c:lblAlgn val="ctr"/>
        <c:lblOffset val="100"/>
        <c:noMultiLvlLbl val="0"/>
      </c:catAx>
      <c:valAx>
        <c:axId val="3506033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0569161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4"/>
          <c:y val="0.0959583952451709"/>
          <c:w val="0.839979328165375"/>
          <c:h val="0.808083209509658"/>
        </c:manualLayout>
      </c:layout>
      <c:ofPieChart>
        <c:ofPieType val="bar"/>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showDLblsOverMax val="0"/>
  </c:chart>
  <c:spPr>
    <a:noFill/>
    <a:ln w="9525" cap="flat" cmpd="sng" algn="ctr">
      <a:noFill/>
      <a:round/>
    </a:ln>
    <a:effectLst/>
  </c:spPr>
  <c:txPr>
    <a:bodyPr/>
    <a:lstStyle/>
    <a:p>
      <a:pPr>
        <a:defRPr lang="zh-CN" sz="1400">
          <a:solidFill>
            <a:schemeClr val="bg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0"/>
              <c:layout>
                <c:manualLayout>
                  <c:x val="-0.0812235351538167"/>
                  <c:y val="0.179276499649329"/>
                </c:manualLayout>
              </c:layout>
              <c:tx>
                <c:rich>
                  <a:bodyPr rot="0" spcFirstLastPara="1" vertOverflow="ellipsis" vert="horz" wrap="square" lIns="38100" tIns="19050" rIns="38100" bIns="19050" anchor="ctr" anchorCtr="0"/>
                  <a:lstStyle/>
                  <a:p>
                    <a:fld id="{33af548c-0922-4b82-ba85-c29eefb8e767}"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20218510405659"/>
                  <c:y val="-0.04731901699934"/>
                </c:manualLayout>
              </c:layout>
              <c:tx>
                <c:rich>
                  <a:bodyPr rot="0" spcFirstLastPara="1" vertOverflow="ellipsis" vert="horz" wrap="square" lIns="38100" tIns="19050" rIns="38100" bIns="19050" anchor="ctr" anchorCtr="0"/>
                  <a:lstStyle/>
                  <a:p>
                    <a:fld id="{243646c6-518e-4b36-86dd-fb379fceff09}"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271164516599921"/>
                  <c:y val="-0.234382817486784"/>
                </c:manualLayout>
              </c:layout>
              <c:tx>
                <c:rich>
                  <a:bodyPr rot="0" spcFirstLastPara="1" vertOverflow="ellipsis" vert="horz" wrap="square" lIns="38100" tIns="19050" rIns="38100" bIns="19050" anchor="ctr" anchorCtr="0"/>
                  <a:lstStyle/>
                  <a:p>
                    <a:fld id="{025d9f1f-b4ae-45be-9acd-698139a49cf1}"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067546191413"/>
                  <c:y val="-0.0485094785094915"/>
                </c:manualLayout>
              </c:layout>
              <c:tx>
                <c:rich>
                  <a:bodyPr rot="0" spcFirstLastPara="1" vertOverflow="ellipsis" vert="horz" wrap="square" lIns="38100" tIns="19050" rIns="38100" bIns="19050" anchor="ctr" anchorCtr="0"/>
                  <a:lstStyle/>
                  <a:p>
                    <a:fld id="{8d8dc95e-2b90-4f4e-afdf-2df25145aed4}"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0648661716057942"/>
                  <c:y val="0.0914854988919088"/>
                </c:manualLayout>
              </c:layout>
              <c:tx>
                <c:rich>
                  <a:bodyPr rot="0" spcFirstLastPara="1" vertOverflow="ellipsis" vert="horz" wrap="square" lIns="38100" tIns="19050" rIns="38100" bIns="19050" anchor="ctr" anchorCtr="0"/>
                  <a:lstStyle/>
                  <a:p>
                    <a:fld id="{69fdda26-fc5a-4dfb-a9d2-ca1ee1e20d02}"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0653503985941112"/>
                  <c:y val="0.144356777692226"/>
                </c:manualLayout>
              </c:layout>
              <c:tx>
                <c:rich>
                  <a:bodyPr rot="0" spcFirstLastPara="1" vertOverflow="ellipsis" vert="horz" wrap="square" lIns="38100" tIns="19050" rIns="38100" bIns="19050" anchor="ctr" anchorCtr="0"/>
                  <a:lstStyle/>
                  <a:p>
                    <a:fld id="{abd06cb6-cc7f-4738-9555-da50fbeb101f}"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tx>
                <c:rich>
                  <a:bodyPr rot="0" spcFirstLastPara="1" vertOverflow="ellipsis" vert="horz" wrap="square" lIns="38100" tIns="19050" rIns="38100" bIns="19050" anchor="ctr" anchorCtr="0"/>
                  <a:lstStyle/>
                  <a:p>
                    <a:fld id="{af7883c1-7158-4e41-8528-98b7b4ef21ec}"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7"/>
              <c:layout/>
              <c:tx>
                <c:rich>
                  <a:bodyPr rot="0" spcFirstLastPara="1" vertOverflow="ellipsis" vert="horz" wrap="square" lIns="38100" tIns="19050" rIns="38100" bIns="19050" anchor="ctr" anchorCtr="0"/>
                  <a:lstStyle/>
                  <a:p>
                    <a:fld id="{03df3010-38ee-4e7e-a1eb-d41b4f3e95f6}"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8"/>
              <c:layout/>
              <c:tx>
                <c:rich>
                  <a:bodyPr rot="0" spcFirstLastPara="1" vertOverflow="ellipsis" vert="horz" wrap="square" lIns="38100" tIns="19050" rIns="38100" bIns="19050" anchor="ctr" anchorCtr="0"/>
                  <a:lstStyle/>
                  <a:p>
                    <a:fld id="{5a450d65-56b4-41ff-a975-e62f71664c77}"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9"/>
              <c:layout/>
              <c:tx>
                <c:rich>
                  <a:bodyPr rot="0" spcFirstLastPara="1" vertOverflow="ellipsis" vert="horz" wrap="square" lIns="38100" tIns="19050" rIns="38100" bIns="19050" anchor="ctr" anchorCtr="0"/>
                  <a:lstStyle/>
                  <a:p>
                    <a:fld id="{1aab5beb-33ec-4aab-9754-b7662c33262e}"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0"/>
              <c:layout/>
              <c:tx>
                <c:rich>
                  <a:bodyPr rot="0" spcFirstLastPara="1" vertOverflow="ellipsis" vert="horz" wrap="square" lIns="38100" tIns="19050" rIns="38100" bIns="19050" anchor="ctr" anchorCtr="0"/>
                  <a:lstStyle/>
                  <a:p>
                    <a:fld id="{e8b11357-c05e-45bc-b051-1c98a3dc8bf9}"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1"/>
              <c:layout/>
              <c:tx>
                <c:rich>
                  <a:bodyPr rot="0" spcFirstLastPara="1" vertOverflow="ellipsis" vert="horz" wrap="square" lIns="38100" tIns="19050" rIns="38100" bIns="19050" anchor="ctr" anchorCtr="0"/>
                  <a:lstStyle/>
                  <a:p>
                    <a:fld id="{79038e46-f7b8-4518-a812-46c3aecf1ecc}"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zh-CN" sz="900" b="0" i="0" u="none" strike="noStrike" kern="1200" baseline="0">
                    <a:solidFill>
                      <a:schemeClr val="bg2"/>
                    </a:solidFill>
                    <a:latin typeface="+mn-lt"/>
                    <a:ea typeface="+mn-ea"/>
                    <a:cs typeface="+mn-cs"/>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(综合统计表!$B$34,综合统计表!$D$34,综合统计表!$F$34,综合统计表!$H$34,综合统计表!$J$34,综合统计表!$L$34,综合统计表!$N$34,综合统计表!$P$34,综合统计表!$R$34,综合统计表!$T$34,综合统计表!$V$34,综合统计表!$X$34)</c:f>
              <c:numCache>
                <c:formatCode>General</c:formatCode>
                <c:ptCount val="12"/>
                <c:pt idx="0">
                  <c:v>12</c:v>
                </c:pt>
                <c:pt idx="1">
                  <c:v>8</c:v>
                </c:pt>
                <c:pt idx="2">
                  <c:v>11</c:v>
                </c:pt>
                <c:pt idx="3">
                  <c:v>13</c:v>
                </c:pt>
                <c:pt idx="4">
                  <c:v>3</c:v>
                </c:pt>
                <c:pt idx="5">
                  <c:v>3</c:v>
                </c:pt>
                <c:pt idx="6">
                  <c:v>0</c:v>
                </c:pt>
                <c:pt idx="7">
                  <c:v>2</c:v>
                </c:pt>
                <c:pt idx="8">
                  <c:v>1</c:v>
                </c:pt>
                <c:pt idx="9">
                  <c:v>1</c:v>
                </c:pt>
                <c:pt idx="10">
                  <c:v>0</c:v>
                </c:pt>
                <c:pt idx="11">
                  <c:v>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综合统计表!$Z$1</c:f>
              <c:strCache>
                <c:ptCount val="1"/>
                <c:pt idx="0">
                  <c:v>一班</c:v>
                </c:pt>
              </c:strCache>
            </c:strRef>
          </c:tx>
          <c:spPr>
            <a:solidFill>
              <a:schemeClr val="accent1"/>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综合统计表!$Z$34</c:f>
              <c:numCache>
                <c:formatCode>General</c:formatCode>
                <c:ptCount val="1"/>
                <c:pt idx="0">
                  <c:v>9</c:v>
                </c:pt>
              </c:numCache>
            </c:numRef>
          </c:val>
        </c:ser>
        <c:ser>
          <c:idx val="1"/>
          <c:order val="1"/>
          <c:tx>
            <c:strRef>
              <c:f>综合统计表!$Y$2</c:f>
              <c:strCache>
                <c:ptCount val="1"/>
                <c:pt idx="0">
                  <c:v>核</c:v>
                </c:pt>
              </c:strCache>
            </c:strRef>
          </c:tx>
          <c:spPr>
            <a:solidFill>
              <a:schemeClr val="accent2"/>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综合统计表!$AA$35</c:f>
              <c:numCache>
                <c:formatCode>General</c:formatCode>
                <c:ptCount val="1"/>
                <c:pt idx="0">
                  <c:v>6</c:v>
                </c:pt>
              </c:numCache>
            </c:numRef>
          </c:val>
        </c:ser>
        <c:ser>
          <c:idx val="2"/>
          <c:order val="2"/>
          <c:tx>
            <c:strRef>
              <c:f>综合统计表!$AB$1</c:f>
              <c:strCache>
                <c:ptCount val="1"/>
                <c:pt idx="0">
                  <c:v>二班</c:v>
                </c:pt>
              </c:strCache>
            </c:strRef>
          </c:tx>
          <c:spPr>
            <a:solidFill>
              <a:schemeClr val="accent3"/>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综合统计表!$AB$34</c:f>
              <c:numCache>
                <c:formatCode>General</c:formatCode>
                <c:ptCount val="1"/>
                <c:pt idx="0">
                  <c:v>15</c:v>
                </c:pt>
              </c:numCache>
            </c:numRef>
          </c:val>
        </c:ser>
        <c:ser>
          <c:idx val="3"/>
          <c:order val="3"/>
          <c:tx>
            <c:strRef>
              <c:f>综合统计表!$AC$2</c:f>
              <c:strCache>
                <c:ptCount val="1"/>
                <c:pt idx="0">
                  <c:v>核</c:v>
                </c:pt>
              </c:strCache>
            </c:strRef>
          </c:tx>
          <c:spPr>
            <a:solidFill>
              <a:schemeClr val="accent4"/>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综合统计表!$AC$35</c:f>
              <c:numCache>
                <c:formatCode>General</c:formatCode>
                <c:ptCount val="1"/>
                <c:pt idx="0">
                  <c:v>10</c:v>
                </c:pt>
              </c:numCache>
            </c:numRef>
          </c:val>
        </c:ser>
        <c:ser>
          <c:idx val="4"/>
          <c:order val="4"/>
          <c:tx>
            <c:strRef>
              <c:f>综合统计表!$AD$1</c:f>
              <c:strCache>
                <c:ptCount val="1"/>
                <c:pt idx="0">
                  <c:v>三班</c:v>
                </c:pt>
              </c:strCache>
            </c:strRef>
          </c:tx>
          <c:spPr>
            <a:solidFill>
              <a:schemeClr val="accent5"/>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综合统计表!$AD$34</c:f>
              <c:numCache>
                <c:formatCode>General</c:formatCode>
                <c:ptCount val="1"/>
                <c:pt idx="0">
                  <c:v>19</c:v>
                </c:pt>
              </c:numCache>
            </c:numRef>
          </c:val>
        </c:ser>
        <c:ser>
          <c:idx val="5"/>
          <c:order val="5"/>
          <c:tx>
            <c:strRef>
              <c:f>综合统计表!$AE$2</c:f>
              <c:strCache>
                <c:ptCount val="1"/>
                <c:pt idx="0">
                  <c:v>核</c:v>
                </c:pt>
              </c:strCache>
            </c:strRef>
          </c:tx>
          <c:spPr>
            <a:solidFill>
              <a:schemeClr val="accent6"/>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综合统计表!$AE$35</c:f>
              <c:numCache>
                <c:formatCode>General</c:formatCode>
                <c:ptCount val="1"/>
                <c:pt idx="0">
                  <c:v>17</c:v>
                </c:pt>
              </c:numCache>
            </c:numRef>
          </c:val>
        </c:ser>
        <c:ser>
          <c:idx val="6"/>
          <c:order val="6"/>
          <c:tx>
            <c:strRef>
              <c:f>综合统计表!$AF$1</c:f>
              <c:strCache>
                <c:ptCount val="1"/>
                <c:pt idx="0">
                  <c:v>四班</c:v>
                </c:pt>
              </c:strCache>
            </c:strRef>
          </c:tx>
          <c:spPr>
            <a:solidFill>
              <a:schemeClr val="accent1">
                <a:lumMod val="60000"/>
              </a:schemeClr>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综合统计表!$AF$34</c:f>
              <c:numCache>
                <c:formatCode>General</c:formatCode>
                <c:ptCount val="1"/>
                <c:pt idx="0">
                  <c:v>11</c:v>
                </c:pt>
              </c:numCache>
            </c:numRef>
          </c:val>
        </c:ser>
        <c:ser>
          <c:idx val="7"/>
          <c:order val="7"/>
          <c:tx>
            <c:strRef>
              <c:f>综合统计表!$AG$2</c:f>
              <c:strCache>
                <c:ptCount val="1"/>
                <c:pt idx="0">
                  <c:v>核</c:v>
                </c:pt>
              </c:strCache>
            </c:strRef>
          </c:tx>
          <c:spPr>
            <a:solidFill>
              <a:schemeClr val="accent2">
                <a:lumMod val="60000"/>
              </a:schemeClr>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综合统计表!$AG$35</c:f>
              <c:numCache>
                <c:formatCode>General</c:formatCode>
                <c:ptCount val="1"/>
                <c:pt idx="0">
                  <c:v>8</c:v>
                </c:pt>
              </c:numCache>
            </c:numRef>
          </c:val>
        </c:ser>
        <c:dLbls>
          <c:showLegendKey val="0"/>
          <c:showVal val="1"/>
          <c:showCatName val="0"/>
          <c:showSerName val="0"/>
          <c:showPercent val="0"/>
          <c:showBubbleSize val="0"/>
        </c:dLbls>
        <c:gapWidth val="219"/>
        <c:overlap val="-27"/>
        <c:axId val="62734720"/>
        <c:axId val="62736256"/>
      </c:barChart>
      <c:catAx>
        <c:axId val="62734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736256"/>
        <c:crosses val="autoZero"/>
        <c:auto val="1"/>
        <c:lblAlgn val="ctr"/>
        <c:lblOffset val="100"/>
        <c:noMultiLvlLbl val="0"/>
      </c:catAx>
      <c:valAx>
        <c:axId val="6273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734720"/>
        <c:crosses val="autoZero"/>
        <c:crossBetween val="between"/>
      </c:valAx>
      <c:spPr>
        <a:noFill/>
        <a:ln>
          <a:noFill/>
        </a:ln>
        <a:effectLst/>
      </c:spPr>
    </c:plotArea>
    <c:legend>
      <c:legendPos val="b"/>
      <c:layout/>
      <c:overlay val="0"/>
      <c:spPr>
        <a:solidFill>
          <a:schemeClr val="bg1"/>
        </a:solid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tx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sz="1200"/>
              <a:t>9</a:t>
            </a:r>
            <a:r>
              <a:rPr sz="1200"/>
              <a:t>月—1</a:t>
            </a:r>
            <a:r>
              <a:rPr lang="en-US" altLang="zh-CN" sz="1200"/>
              <a:t>2</a:t>
            </a:r>
            <a:r>
              <a:rPr altLang="en-US" sz="1200"/>
              <a:t>月</a:t>
            </a:r>
            <a:r>
              <a:rPr sz="1200"/>
              <a:t>月检查问题对比</a:t>
            </a:r>
            <a:endParaRPr sz="1200"/>
          </a:p>
        </c:rich>
      </c:tx>
      <c:layout/>
      <c:overlay val="0"/>
      <c:spPr>
        <a:noFill/>
        <a:ln>
          <a:noFill/>
        </a:ln>
        <a:effectLst/>
      </c:spPr>
    </c:title>
    <c:autoTitleDeleted val="0"/>
    <c:plotArea>
      <c:layout/>
      <c:barChart>
        <c:barDir val="col"/>
        <c:grouping val="clustered"/>
        <c:varyColors val="0"/>
        <c:ser>
          <c:idx val="0"/>
          <c:order val="0"/>
          <c:tx>
            <c:strRef>
              <c:f>"8月份"</c:f>
              <c:strCache>
                <c:ptCount val="1"/>
                <c:pt idx="0">
                  <c:v>8月份</c:v>
                </c:pt>
              </c:strCache>
            </c:strRef>
          </c:tx>
          <c:spPr>
            <a:solidFill>
              <a:schemeClr val="accent1"/>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'[炼油二部加氢11月HSE日周月检查表(11.28).xlsx]综合统计表'!$AP$32:$AT$32</c:f>
              <c:numCache>
                <c:formatCode>General</c:formatCode>
                <c:ptCount val="5"/>
                <c:pt idx="0">
                  <c:v>17</c:v>
                </c:pt>
                <c:pt idx="1">
                  <c:v>7</c:v>
                </c:pt>
                <c:pt idx="2">
                  <c:v>15</c:v>
                </c:pt>
                <c:pt idx="3">
                  <c:v>7</c:v>
                </c:pt>
                <c:pt idx="4">
                  <c:v>17</c:v>
                </c:pt>
              </c:numCache>
            </c:numRef>
          </c:val>
        </c:ser>
        <c:ser>
          <c:idx val="1"/>
          <c:order val="1"/>
          <c:tx>
            <c:strRef>
              <c:f>"9月份"</c:f>
              <c:strCache>
                <c:ptCount val="1"/>
                <c:pt idx="0">
                  <c:v>9月份</c:v>
                </c:pt>
              </c:strCache>
            </c:strRef>
          </c:tx>
          <c:spPr>
            <a:solidFill>
              <a:schemeClr val="accent2"/>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'[炼油二部加氢11月HSE日周月检查表(11.28).xlsx]综合统计表'!$AP$33:$AT$33</c:f>
              <c:numCache>
                <c:formatCode>General</c:formatCode>
                <c:ptCount val="5"/>
                <c:pt idx="0">
                  <c:v>3</c:v>
                </c:pt>
                <c:pt idx="1">
                  <c:v>4</c:v>
                </c:pt>
                <c:pt idx="2">
                  <c:v>18</c:v>
                </c:pt>
                <c:pt idx="3">
                  <c:v>8</c:v>
                </c:pt>
                <c:pt idx="4">
                  <c:v>24</c:v>
                </c:pt>
              </c:numCache>
            </c:numRef>
          </c:val>
        </c:ser>
        <c:ser>
          <c:idx val="2"/>
          <c:order val="2"/>
          <c:tx>
            <c:strRef>
              <c:f>"10月份"</c:f>
              <c:strCache>
                <c:ptCount val="1"/>
                <c:pt idx="0">
                  <c:v>10月份</c:v>
                </c:pt>
              </c:strCache>
            </c:strRef>
          </c:tx>
          <c:spPr>
            <a:solidFill>
              <a:schemeClr val="accent3"/>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'[炼油二部加氢11月HSE日周月检查表(11.28).xlsx]综合统计表'!$AP$34:$AT$34</c:f>
              <c:numCache>
                <c:formatCode>General</c:formatCode>
                <c:ptCount val="5"/>
                <c:pt idx="0">
                  <c:v>18</c:v>
                </c:pt>
                <c:pt idx="1">
                  <c:v>4</c:v>
                </c:pt>
                <c:pt idx="2">
                  <c:v>4</c:v>
                </c:pt>
                <c:pt idx="3">
                  <c:v>7</c:v>
                </c:pt>
                <c:pt idx="4">
                  <c:v>23</c:v>
                </c:pt>
              </c:numCache>
            </c:numRef>
          </c:val>
        </c:ser>
        <c:ser>
          <c:idx val="3"/>
          <c:order val="3"/>
          <c:tx>
            <c:strRef>
              <c:f>"11月份"</c:f>
              <c:strCache>
                <c:ptCount val="1"/>
                <c:pt idx="0">
                  <c:v>11月份</c:v>
                </c:pt>
              </c:strCache>
            </c:strRef>
          </c:tx>
          <c:spPr>
            <a:solidFill>
              <a:schemeClr val="accent4"/>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'[炼油二部加氢11月HSE日周月检查表(11.28).xlsx]综合统计表'!$AP$35:$AT$35</c:f>
              <c:numCache>
                <c:formatCode>General</c:formatCode>
                <c:ptCount val="5"/>
                <c:pt idx="0">
                  <c:v>12</c:v>
                </c:pt>
                <c:pt idx="1">
                  <c:v>8</c:v>
                </c:pt>
                <c:pt idx="2">
                  <c:v>6</c:v>
                </c:pt>
                <c:pt idx="3">
                  <c:v>13</c:v>
                </c:pt>
                <c:pt idx="4">
                  <c:v>15</c:v>
                </c:pt>
              </c:numCache>
            </c:numRef>
          </c:val>
        </c:ser>
        <c:dLbls>
          <c:showLegendKey val="0"/>
          <c:showVal val="0"/>
          <c:showCatName val="0"/>
          <c:showSerName val="0"/>
          <c:showPercent val="0"/>
          <c:showBubbleSize val="0"/>
        </c:dLbls>
        <c:gapWidth val="219"/>
        <c:overlap val="-27"/>
        <c:axId val="635539345"/>
        <c:axId val="293620224"/>
      </c:barChart>
      <c:catAx>
        <c:axId val="63553934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93620224"/>
        <c:crosses val="autoZero"/>
        <c:auto val="1"/>
        <c:lblAlgn val="ctr"/>
        <c:lblOffset val="100"/>
        <c:noMultiLvlLbl val="0"/>
      </c:catAx>
      <c:valAx>
        <c:axId val="29362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3553934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'[炼油二部加氢11月HSE日周月检查表(11.28).xlsx]综合统计表'!$X$41:$Z$41</c:f>
              <c:strCache>
                <c:ptCount val="1"/>
                <c:pt idx="0">
                  <c:v>加氢一班</c:v>
                </c:pt>
              </c:strCache>
            </c:strRef>
          </c:tx>
          <c:spPr>
            <a:ln w="28575" cap="rnd">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'[炼油二部加氢11月HSE日周月检查表(11.28).xlsx]综合统计表'!$AA$41:$AD$41</c:f>
              <c:numCache>
                <c:formatCode>General</c:formatCode>
                <c:ptCount val="4"/>
                <c:pt idx="0">
                  <c:v>10</c:v>
                </c:pt>
                <c:pt idx="1">
                  <c:v>12</c:v>
                </c:pt>
                <c:pt idx="2">
                  <c:v>16</c:v>
                </c:pt>
                <c:pt idx="3">
                  <c:v>9</c:v>
                </c:pt>
              </c:numCache>
            </c:numRef>
          </c:val>
          <c:smooth val="0"/>
        </c:ser>
        <c:ser>
          <c:idx val="1"/>
          <c:order val="1"/>
          <c:tx>
            <c:strRef>
              <c:f>'[炼油二部加氢11月HSE日周月检查表(11.28).xlsx]综合统计表'!$X$42:$Z$42</c:f>
              <c:strCache>
                <c:ptCount val="1"/>
                <c:pt idx="0">
                  <c:v>加氢二班</c:v>
                </c:pt>
              </c:strCache>
            </c:strRef>
          </c:tx>
          <c:spPr>
            <a:ln w="28575" cap="rnd">
              <a:solidFill>
                <a:schemeClr val="accent2"/>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'[炼油二部加氢11月HSE日周月检查表(11.28).xlsx]综合统计表'!$AA$42:$AD$42</c:f>
              <c:numCache>
                <c:formatCode>General</c:formatCode>
                <c:ptCount val="4"/>
                <c:pt idx="0">
                  <c:v>15</c:v>
                </c:pt>
                <c:pt idx="1">
                  <c:v>11</c:v>
                </c:pt>
                <c:pt idx="2">
                  <c:v>16</c:v>
                </c:pt>
                <c:pt idx="3">
                  <c:v>15</c:v>
                </c:pt>
              </c:numCache>
            </c:numRef>
          </c:val>
          <c:smooth val="0"/>
        </c:ser>
        <c:ser>
          <c:idx val="2"/>
          <c:order val="2"/>
          <c:tx>
            <c:strRef>
              <c:f>'[炼油二部加氢11月HSE日周月检查表(11.28).xlsx]综合统计表'!$X$43:$Z$43</c:f>
              <c:strCache>
                <c:ptCount val="1"/>
                <c:pt idx="0">
                  <c:v>加氢三班</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'[炼油二部加氢11月HSE日周月检查表(11.28).xlsx]综合统计表'!$AA$43:$AD$43</c:f>
              <c:numCache>
                <c:formatCode>General</c:formatCode>
                <c:ptCount val="4"/>
                <c:pt idx="0">
                  <c:v>8</c:v>
                </c:pt>
                <c:pt idx="1">
                  <c:v>15</c:v>
                </c:pt>
                <c:pt idx="2">
                  <c:v>20</c:v>
                </c:pt>
                <c:pt idx="3">
                  <c:v>19</c:v>
                </c:pt>
              </c:numCache>
            </c:numRef>
          </c:val>
          <c:smooth val="0"/>
        </c:ser>
        <c:ser>
          <c:idx val="3"/>
          <c:order val="3"/>
          <c:tx>
            <c:strRef>
              <c:f>'[炼油二部加氢11月HSE日周月检查表(11.28).xlsx]综合统计表'!$X$44:$Z$44</c:f>
              <c:strCache>
                <c:ptCount val="1"/>
                <c:pt idx="0">
                  <c:v>加氢四班</c:v>
                </c:pt>
              </c:strCache>
            </c:strRef>
          </c:tx>
          <c:spPr>
            <a:ln w="28575" cap="rnd">
              <a:solidFill>
                <a:schemeClr val="accent4"/>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'[炼油二部加氢11月HSE日周月检查表(11.28).xlsx]综合统计表'!$AA$44:$AD$44</c:f>
              <c:numCache>
                <c:formatCode>General</c:formatCode>
                <c:ptCount val="4"/>
                <c:pt idx="0">
                  <c:v>10</c:v>
                </c:pt>
                <c:pt idx="1">
                  <c:v>13</c:v>
                </c:pt>
                <c:pt idx="2">
                  <c:v>11</c:v>
                </c:pt>
                <c:pt idx="3">
                  <c:v>11</c:v>
                </c:pt>
              </c:numCache>
            </c:numRef>
          </c:val>
          <c:smooth val="0"/>
        </c:ser>
        <c:dLbls>
          <c:showLegendKey val="0"/>
          <c:showVal val="1"/>
          <c:showCatName val="0"/>
          <c:showSerName val="0"/>
          <c:showPercent val="0"/>
          <c:showBubbleSize val="0"/>
        </c:dLbls>
        <c:marker val="0"/>
        <c:smooth val="0"/>
        <c:axId val="967285871"/>
        <c:axId val="214170709"/>
      </c:lineChart>
      <c:catAx>
        <c:axId val="967285871"/>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14170709"/>
        <c:crosses val="autoZero"/>
        <c:auto val="1"/>
        <c:lblAlgn val="ctr"/>
        <c:lblOffset val="100"/>
        <c:noMultiLvlLbl val="0"/>
      </c:catAx>
      <c:valAx>
        <c:axId val="214170709"/>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6728587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3"/>
          <c:y val="0.0959583952451709"/>
          <c:w val="0.839979328165375"/>
          <c:h val="0.808083209509658"/>
        </c:manualLayout>
      </c:layout>
      <c:ofPieChart>
        <c:ofPieType val="pie"/>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0103359173126"/>
          <c:y val="0.0987444279346211"/>
          <c:w val="0.839979328165375"/>
          <c:h val="0.808083209509658"/>
        </c:manualLayout>
      </c:layout>
      <c:ofPieChart>
        <c:ofPieType val="bar"/>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extLst>
            </c:dLbl>
            <c:dLbl>
              <c:idx val="1"/>
              <c:layout>
                <c:manualLayout>
                  <c:x val="0.0313451433338527"/>
                  <c:y val="-0.11584049267262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0.0202316088570508"/>
                  <c:y val="0.0761810169872581"/>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0.001061871751799"/>
                  <c:y val="-0.0741646155194258"/>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0.0162407188552637"/>
                  <c:y val="-0.086053578741180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0.0247205909473061"/>
                  <c:y val="-0.0586542622078943"/>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0.0126256354732357"/>
                  <c:y val="-0.050609682360454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8"/>
              <c:layout>
                <c:manualLayout>
                  <c:x val="-0.131782945736434"/>
                  <c:y val="0.017042828500093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9"/>
              <c:layout>
                <c:manualLayout>
                  <c:x val="-0.137984496124031"/>
                  <c:y val="0.0062663761913920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0"/>
              <c:layout>
                <c:manualLayout>
                  <c:x val="-0.128682170542636"/>
                  <c:y val="0.00075992038549371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1"/>
              <c:layout>
                <c:manualLayout>
                  <c:x val="-0.12642458199275"/>
                  <c:y val="-0.00067837222699654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2"/>
              <c:layout>
                <c:manualLayout>
                  <c:x val="-0.102325581395349"/>
                  <c:y val="0.0027860326894502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3"/>
              <c:delete val="1"/>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'[加裂气分安全专业日周月检问题汇总（12月）.xlsx]Sheet2'!$A$1:$A$13</c:f>
              <c:strCache>
                <c:ptCount val="13"/>
                <c:pt idx="0">
                  <c:v>环保类问题</c:v>
                </c:pt>
                <c:pt idx="1">
                  <c:v>安全问题</c:v>
                </c:pt>
                <c:pt idx="2">
                  <c:v>高风险作业类</c:v>
                </c:pt>
                <c:pt idx="3">
                  <c:v>消防类问题</c:v>
                </c:pt>
                <c:pt idx="4">
                  <c:v>隐患登记类</c:v>
                </c:pt>
                <c:pt idx="5">
                  <c:v>规格化问题</c:v>
                </c:pt>
                <c:pt idx="6">
                  <c:v>安技装备类</c:v>
                </c:pt>
                <c:pt idx="7">
                  <c:v>隐患类问题</c:v>
                </c:pt>
                <c:pt idx="8">
                  <c:v>劳动防护类</c:v>
                </c:pt>
                <c:pt idx="9">
                  <c:v>FGS/监控类</c:v>
                </c:pt>
                <c:pt idx="10">
                  <c:v>应急物质类</c:v>
                </c:pt>
                <c:pt idx="11">
                  <c:v>违章指挥类</c:v>
                </c:pt>
              </c:strCache>
            </c:strRef>
          </c:cat>
          <c:val>
            <c:numRef>
              <c:f>'[加裂气分安全专业日周月检问题汇总（12月）.xlsx]Sheet2'!$B$1:$B$13</c:f>
              <c:numCache>
                <c:formatCode>General</c:formatCode>
                <c:ptCount val="13"/>
                <c:pt idx="0">
                  <c:v>13</c:v>
                </c:pt>
                <c:pt idx="1">
                  <c:v>3</c:v>
                </c:pt>
                <c:pt idx="2">
                  <c:v>7</c:v>
                </c:pt>
                <c:pt idx="3">
                  <c:v>4</c:v>
                </c:pt>
                <c:pt idx="4">
                  <c:v>1</c:v>
                </c:pt>
                <c:pt idx="5">
                  <c:v>10</c:v>
                </c:pt>
                <c:pt idx="6">
                  <c:v>5</c:v>
                </c:pt>
                <c:pt idx="7">
                  <c:v>2</c:v>
                </c:pt>
                <c:pt idx="8">
                  <c:v>2</c:v>
                </c:pt>
                <c:pt idx="9">
                  <c:v>2</c:v>
                </c:pt>
                <c:pt idx="10">
                  <c:v>2</c:v>
                </c:pt>
                <c:pt idx="11">
                  <c:v>0</c:v>
                </c:pt>
              </c:numCache>
            </c:numRef>
          </c:val>
        </c:ser>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8</a:t>
            </a:r>
            <a:r>
              <a:rPr altLang="en-US"/>
              <a:t>月</a:t>
            </a:r>
            <a:r>
              <a:rPr lang="en-US" altLang="zh-CN"/>
              <a:t>—11</a:t>
            </a:r>
            <a:r>
              <a:rPr altLang="en-US"/>
              <a:t>月检查问题对比</a:t>
            </a:r>
            <a:endParaRPr lang="en-US" altLang="zh-CN"/>
          </a:p>
        </c:rich>
      </c:tx>
      <c:layout>
        <c:manualLayout>
          <c:xMode val="edge"/>
          <c:yMode val="edge"/>
          <c:x val="0.129040404040404"/>
          <c:y val="0.00694444444444444"/>
        </c:manualLayout>
      </c:layout>
      <c:overlay val="0"/>
      <c:spPr>
        <a:noFill/>
        <a:ln>
          <a:noFill/>
        </a:ln>
        <a:effectLst/>
      </c:spPr>
    </c:title>
    <c:autoTitleDeleted val="0"/>
    <c:plotArea>
      <c:layout/>
      <c:barChart>
        <c:barDir val="col"/>
        <c:grouping val="clustered"/>
        <c:varyColors val="0"/>
        <c:ser>
          <c:idx val="0"/>
          <c:order val="0"/>
          <c:tx>
            <c:strRef>
              <c:f>'[加裂气分安全专业日周月检问题汇总（11月）.xlsx]Sheet4'!$B$1</c:f>
              <c:strCache>
                <c:ptCount val="1"/>
                <c:pt idx="0">
                  <c:v>8月</c:v>
                </c:pt>
              </c:strCache>
            </c:strRef>
          </c:tx>
          <c:spPr>
            <a:solidFill>
              <a:schemeClr val="accent1"/>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'[加裂气分安全专业日周月检问题汇总（11月）.xlsx]Sheet4'!$B$2:$B$6</c:f>
              <c:numCache>
                <c:formatCode>General</c:formatCode>
                <c:ptCount val="5"/>
                <c:pt idx="0">
                  <c:v>11</c:v>
                </c:pt>
                <c:pt idx="1">
                  <c:v>16</c:v>
                </c:pt>
                <c:pt idx="2">
                  <c:v>17</c:v>
                </c:pt>
                <c:pt idx="3">
                  <c:v>8</c:v>
                </c:pt>
                <c:pt idx="4">
                  <c:v>19</c:v>
                </c:pt>
              </c:numCache>
            </c:numRef>
          </c:val>
        </c:ser>
        <c:ser>
          <c:idx val="1"/>
          <c:order val="1"/>
          <c:tx>
            <c:strRef>
              <c:f>'[加裂气分安全专业日周月检问题汇总（11月）.xlsx]Sheet4'!$C$1</c:f>
              <c:strCache>
                <c:ptCount val="1"/>
                <c:pt idx="0">
                  <c:v>9月</c:v>
                </c:pt>
              </c:strCache>
            </c:strRef>
          </c:tx>
          <c:spPr>
            <a:solidFill>
              <a:schemeClr val="accent2"/>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'[加裂气分安全专业日周月检问题汇总（11月）.xlsx]Sheet4'!$C$2:$C$6</c:f>
              <c:numCache>
                <c:formatCode>General</c:formatCode>
                <c:ptCount val="5"/>
                <c:pt idx="0">
                  <c:v>17</c:v>
                </c:pt>
                <c:pt idx="1">
                  <c:v>7</c:v>
                </c:pt>
                <c:pt idx="2">
                  <c:v>15</c:v>
                </c:pt>
                <c:pt idx="3">
                  <c:v>7</c:v>
                </c:pt>
                <c:pt idx="4">
                  <c:v>17</c:v>
                </c:pt>
              </c:numCache>
            </c:numRef>
          </c:val>
        </c:ser>
        <c:ser>
          <c:idx val="2"/>
          <c:order val="2"/>
          <c:tx>
            <c:strRef>
              <c:f>'[加裂气分安全专业日周月检问题汇总（11月）.xlsx]Sheet4'!$D$1</c:f>
              <c:strCache>
                <c:ptCount val="1"/>
                <c:pt idx="0">
                  <c:v>10月</c:v>
                </c:pt>
              </c:strCache>
            </c:strRef>
          </c:tx>
          <c:spPr>
            <a:solidFill>
              <a:schemeClr val="accent3"/>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'[加裂气分安全专业日周月检问题汇总（11月）.xlsx]Sheet4'!$D$2:$D$6</c:f>
              <c:numCache>
                <c:formatCode>General</c:formatCode>
                <c:ptCount val="5"/>
                <c:pt idx="0">
                  <c:v>3</c:v>
                </c:pt>
                <c:pt idx="1">
                  <c:v>4</c:v>
                </c:pt>
                <c:pt idx="2">
                  <c:v>18</c:v>
                </c:pt>
                <c:pt idx="3">
                  <c:v>8</c:v>
                </c:pt>
                <c:pt idx="4">
                  <c:v>24</c:v>
                </c:pt>
              </c:numCache>
            </c:numRef>
          </c:val>
        </c:ser>
        <c:ser>
          <c:idx val="3"/>
          <c:order val="3"/>
          <c:tx>
            <c:strRef>
              <c:f>'[加裂气分安全专业日周月检问题汇总（11月）.xlsx]Sheet4'!$E$1</c:f>
              <c:strCache>
                <c:ptCount val="1"/>
                <c:pt idx="0">
                  <c:v>11月</c:v>
                </c:pt>
              </c:strCache>
            </c:strRef>
          </c:tx>
          <c:spPr>
            <a:solidFill>
              <a:schemeClr val="accent4"/>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'[加裂气分安全专业日周月检问题汇总（11月）.xlsx]Sheet4'!$E$2:$E$6</c:f>
              <c:numCache>
                <c:formatCode>General</c:formatCode>
                <c:ptCount val="5"/>
                <c:pt idx="0">
                  <c:v>8</c:v>
                </c:pt>
                <c:pt idx="1">
                  <c:v>3</c:v>
                </c:pt>
                <c:pt idx="2">
                  <c:v>11</c:v>
                </c:pt>
                <c:pt idx="3">
                  <c:v>2</c:v>
                </c:pt>
                <c:pt idx="4">
                  <c:v>15</c:v>
                </c:pt>
              </c:numCache>
            </c:numRef>
          </c:val>
        </c:ser>
        <c:dLbls>
          <c:showLegendKey val="0"/>
          <c:showVal val="0"/>
          <c:showCatName val="0"/>
          <c:showSerName val="0"/>
          <c:showPercent val="0"/>
          <c:showBubbleSize val="0"/>
        </c:dLbls>
        <c:gapWidth val="219"/>
        <c:overlap val="-27"/>
        <c:axId val="200528081"/>
        <c:axId val="978797166"/>
      </c:barChart>
      <c:catAx>
        <c:axId val="20052808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78797166"/>
        <c:crosses val="autoZero"/>
        <c:auto val="1"/>
        <c:lblAlgn val="ctr"/>
        <c:lblOffset val="100"/>
        <c:noMultiLvlLbl val="0"/>
      </c:catAx>
      <c:valAx>
        <c:axId val="97879716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052808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AE72A-0A66-4CE4-8FAB-CC1D0C2FE1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smtClean="0"/>
              <a:t>单击此处添加您的标题文字</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6519333" y="1244601"/>
            <a:ext cx="5094116" cy="493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1099435" y="2200274"/>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431846" y="2200274"/>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7"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2" cstate="print">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1&#12289;HSE&#32508;&#21512;&#31649;&#29702;/4&#12289;HSE&#22521;&#35757;&#31649;&#29702;/3&#12289;&#29677;&#32452;HSE&#27963;&#21160;/2&#12289;&#27963;&#21160;&#20869;&#23481;/2020&#24180;8&#26376;&#29677;&#32452;&#23433;&#20840;&#27963;&#21160;&#23398;&#20064;&#26448;&#26009;/&#22612;&#27827;&#28860;&#21270;4-7&#30827;&#21270;&#27682;&#20013;&#27602;&#20107;&#25925;&#65288;&#19968;&#65289;.mpg.mp4" TargetMode="Externa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2532851" y="3123792"/>
            <a:ext cx="7426643" cy="2306955"/>
          </a:xfrm>
          <a:prstGeom prst="rect">
            <a:avLst/>
          </a:prstGeom>
          <a:noFill/>
        </p:spPr>
        <p:txBody>
          <a:bodyPr wrap="square" rtlCol="0">
            <a:spAutoFit/>
          </a:bodyPr>
          <a:lstStyle/>
          <a:p>
            <a:pPr algn="ctr"/>
            <a:r>
              <a:rPr lang="zh-CN" sz="4000" dirty="0" smtClean="0">
                <a:solidFill>
                  <a:srgbClr val="FB912B"/>
                </a:solidFill>
                <a:latin typeface="微软雅黑" panose="020B0503020204020204" pitchFamily="34" charset="-122"/>
                <a:ea typeface="微软雅黑" panose="020B0503020204020204" pitchFamily="34" charset="-122"/>
              </a:rPr>
              <a:t>炼油二部</a:t>
            </a:r>
            <a:r>
              <a:rPr lang="en-US" altLang="zh-CN" sz="4000" dirty="0" smtClean="0">
                <a:solidFill>
                  <a:srgbClr val="FB912B"/>
                </a:solidFill>
                <a:latin typeface="微软雅黑" panose="020B0503020204020204" pitchFamily="34" charset="-122"/>
                <a:ea typeface="微软雅黑" panose="020B0503020204020204" pitchFamily="34" charset="-122"/>
              </a:rPr>
              <a:t>HSE</a:t>
            </a:r>
            <a:r>
              <a:rPr lang="zh-CN" sz="4000" dirty="0" smtClean="0">
                <a:solidFill>
                  <a:srgbClr val="FB912B"/>
                </a:solidFill>
                <a:latin typeface="微软雅黑" panose="020B0503020204020204" pitchFamily="34" charset="-122"/>
                <a:ea typeface="微软雅黑" panose="020B0503020204020204" pitchFamily="34" charset="-122"/>
              </a:rPr>
              <a:t>专业</a:t>
            </a:r>
            <a:endParaRPr lang="zh-CN" sz="4000" dirty="0" smtClean="0">
              <a:solidFill>
                <a:srgbClr val="FB912B"/>
              </a:solidFill>
              <a:latin typeface="微软雅黑" panose="020B0503020204020204" pitchFamily="34" charset="-122"/>
              <a:ea typeface="微软雅黑" panose="020B0503020204020204" pitchFamily="34" charset="-122"/>
            </a:endParaRPr>
          </a:p>
          <a:p>
            <a:pPr algn="ctr"/>
            <a:r>
              <a:rPr lang="zh-CN" sz="4000" dirty="0" smtClean="0">
                <a:solidFill>
                  <a:srgbClr val="FB912B"/>
                </a:solidFill>
                <a:latin typeface="微软雅黑" panose="020B0503020204020204" pitchFamily="34" charset="-122"/>
                <a:ea typeface="微软雅黑" panose="020B0503020204020204" pitchFamily="34" charset="-122"/>
              </a:rPr>
              <a:t>日周月检问题汇总情况</a:t>
            </a:r>
            <a:endParaRPr lang="zh-CN" sz="4000" dirty="0" smtClean="0">
              <a:solidFill>
                <a:srgbClr val="FB912B"/>
              </a:solidFill>
              <a:latin typeface="微软雅黑" panose="020B0503020204020204" pitchFamily="34" charset="-122"/>
              <a:ea typeface="微软雅黑" panose="020B0503020204020204" pitchFamily="34" charset="-122"/>
            </a:endParaRPr>
          </a:p>
          <a:p>
            <a:pPr algn="ctr"/>
            <a:r>
              <a:rPr lang="zh-CN" sz="4000" dirty="0" smtClean="0">
                <a:solidFill>
                  <a:srgbClr val="FB912B"/>
                </a:solidFill>
                <a:latin typeface="微软雅黑" panose="020B0503020204020204" pitchFamily="34" charset="-122"/>
                <a:ea typeface="微软雅黑" panose="020B0503020204020204" pitchFamily="34" charset="-122"/>
              </a:rPr>
              <a:t>（</a:t>
            </a:r>
            <a:r>
              <a:rPr lang="en-US" altLang="zh-CN" sz="4000" dirty="0" smtClean="0">
                <a:solidFill>
                  <a:srgbClr val="FB912B"/>
                </a:solidFill>
                <a:latin typeface="微软雅黑" panose="020B0503020204020204" pitchFamily="34" charset="-122"/>
                <a:ea typeface="微软雅黑" panose="020B0503020204020204" pitchFamily="34" charset="-122"/>
              </a:rPr>
              <a:t>12</a:t>
            </a:r>
            <a:r>
              <a:rPr lang="zh-CN" altLang="en-US" sz="4000" dirty="0" smtClean="0">
                <a:solidFill>
                  <a:srgbClr val="FB912B"/>
                </a:solidFill>
                <a:latin typeface="微软雅黑" panose="020B0503020204020204" pitchFamily="34" charset="-122"/>
                <a:ea typeface="微软雅黑" panose="020B0503020204020204" pitchFamily="34" charset="-122"/>
              </a:rPr>
              <a:t>月）</a:t>
            </a:r>
            <a:endParaRPr lang="en-US" altLang="zh-CN" sz="4000" dirty="0" smtClean="0">
              <a:solidFill>
                <a:srgbClr val="FB912B"/>
              </a:solidFill>
              <a:latin typeface="微软雅黑" panose="020B0503020204020204" pitchFamily="34" charset="-122"/>
              <a:ea typeface="微软雅黑" panose="020B0503020204020204" pitchFamily="34" charset="-122"/>
            </a:endParaRPr>
          </a:p>
          <a:p>
            <a:pPr algn="dist"/>
            <a:endParaRPr lang="zh-CN" altLang="en-US" sz="2400" dirty="0">
              <a:solidFill>
                <a:srgbClr val="FB912B"/>
              </a:solidFill>
              <a:latin typeface="微软雅黑" panose="020B0503020204020204" pitchFamily="34" charset="-122"/>
              <a:ea typeface="微软雅黑" panose="020B0503020204020204" pitchFamily="34" charset="-122"/>
            </a:endParaRPr>
          </a:p>
        </p:txBody>
      </p:sp>
      <p:sp>
        <p:nvSpPr>
          <p:cNvPr id="5" name="矩形 4"/>
          <p:cNvSpPr/>
          <p:nvPr/>
        </p:nvSpPr>
        <p:spPr>
          <a:xfrm flipV="1">
            <a:off x="2596741" y="2727612"/>
            <a:ext cx="7218919" cy="14424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574418" y="1350228"/>
            <a:ext cx="7211535" cy="964994"/>
            <a:chOff x="2491099" y="3802122"/>
            <a:chExt cx="7211535" cy="964994"/>
          </a:xfrm>
        </p:grpSpPr>
        <p:grpSp>
          <p:nvGrpSpPr>
            <p:cNvPr id="17" name="组合 16"/>
            <p:cNvGrpSpPr/>
            <p:nvPr/>
          </p:nvGrpSpPr>
          <p:grpSpPr>
            <a:xfrm>
              <a:off x="2491099" y="3802122"/>
              <a:ext cx="958005" cy="958005"/>
              <a:chOff x="2084707" y="4063374"/>
              <a:chExt cx="958005" cy="958005"/>
            </a:xfrm>
          </p:grpSpPr>
          <p:sp>
            <p:nvSpPr>
              <p:cNvPr id="13" name="流程图: 联系 12"/>
              <p:cNvSpPr/>
              <p:nvPr/>
            </p:nvSpPr>
            <p:spPr>
              <a:xfrm>
                <a:off x="2084707" y="4063374"/>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stretch>
                <a:fillRect/>
              </a:stretch>
            </p:blipFill>
            <p:spPr>
              <a:xfrm>
                <a:off x="2194907" y="4154096"/>
                <a:ext cx="766069" cy="747535"/>
              </a:xfrm>
              <a:prstGeom prst="rect">
                <a:avLst/>
              </a:prstGeom>
            </p:spPr>
          </p:pic>
        </p:grpSp>
        <p:grpSp>
          <p:nvGrpSpPr>
            <p:cNvPr id="18" name="组合 17"/>
            <p:cNvGrpSpPr/>
            <p:nvPr/>
          </p:nvGrpSpPr>
          <p:grpSpPr>
            <a:xfrm>
              <a:off x="4575609" y="3809111"/>
              <a:ext cx="958005" cy="958005"/>
              <a:chOff x="3999874" y="4070363"/>
              <a:chExt cx="958005" cy="958005"/>
            </a:xfrm>
          </p:grpSpPr>
          <p:sp>
            <p:nvSpPr>
              <p:cNvPr id="14" name="流程图: 联系 13"/>
              <p:cNvSpPr/>
              <p:nvPr/>
            </p:nvSpPr>
            <p:spPr>
              <a:xfrm>
                <a:off x="3999874" y="4070363"/>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stretch>
                <a:fillRect/>
              </a:stretch>
            </p:blipFill>
            <p:spPr>
              <a:xfrm>
                <a:off x="4264498" y="4149706"/>
                <a:ext cx="452645" cy="746326"/>
              </a:xfrm>
              <a:prstGeom prst="rect">
                <a:avLst/>
              </a:prstGeom>
            </p:spPr>
          </p:pic>
        </p:grpSp>
        <p:grpSp>
          <p:nvGrpSpPr>
            <p:cNvPr id="19" name="组合 18"/>
            <p:cNvGrpSpPr/>
            <p:nvPr/>
          </p:nvGrpSpPr>
          <p:grpSpPr>
            <a:xfrm>
              <a:off x="6660119" y="3804418"/>
              <a:ext cx="958005" cy="958005"/>
              <a:chOff x="5668299" y="4080184"/>
              <a:chExt cx="958005" cy="958005"/>
            </a:xfrm>
          </p:grpSpPr>
          <p:sp>
            <p:nvSpPr>
              <p:cNvPr id="15" name="流程图: 联系 14"/>
              <p:cNvSpPr/>
              <p:nvPr/>
            </p:nvSpPr>
            <p:spPr>
              <a:xfrm>
                <a:off x="5668299" y="4080184"/>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stretch>
                <a:fillRect/>
              </a:stretch>
            </p:blipFill>
            <p:spPr>
              <a:xfrm>
                <a:off x="5888864" y="4168610"/>
                <a:ext cx="540965" cy="707003"/>
              </a:xfrm>
              <a:prstGeom prst="rect">
                <a:avLst/>
              </a:prstGeom>
            </p:spPr>
          </p:pic>
        </p:grpSp>
        <p:grpSp>
          <p:nvGrpSpPr>
            <p:cNvPr id="20" name="组合 19"/>
            <p:cNvGrpSpPr/>
            <p:nvPr/>
          </p:nvGrpSpPr>
          <p:grpSpPr>
            <a:xfrm>
              <a:off x="8744629" y="3803499"/>
              <a:ext cx="958005" cy="958005"/>
              <a:chOff x="7191607" y="4108293"/>
              <a:chExt cx="958005" cy="958005"/>
            </a:xfrm>
          </p:grpSpPr>
          <p:sp>
            <p:nvSpPr>
              <p:cNvPr id="16" name="流程图: 联系 15"/>
              <p:cNvSpPr/>
              <p:nvPr/>
            </p:nvSpPr>
            <p:spPr>
              <a:xfrm>
                <a:off x="7191607" y="4108293"/>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stretch>
                <a:fillRect/>
              </a:stretch>
            </p:blipFill>
            <p:spPr>
              <a:xfrm>
                <a:off x="7306488" y="4296229"/>
                <a:ext cx="798716" cy="599803"/>
              </a:xfrm>
              <a:prstGeom prst="rect">
                <a:avLst/>
              </a:prstGeom>
            </p:spPr>
          </p:pic>
        </p:grpSp>
      </p:grpSp>
      <p:cxnSp>
        <p:nvCxnSpPr>
          <p:cNvPr id="8" name="直接连接符 7"/>
          <p:cNvCxnSpPr/>
          <p:nvPr/>
        </p:nvCxnSpPr>
        <p:spPr>
          <a:xfrm flipH="1">
            <a:off x="-1103086"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59544"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898640" y="501650"/>
            <a:ext cx="5034280" cy="628904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200" dirty="0">
                <a:solidFill>
                  <a:schemeClr val="bg1"/>
                </a:solidFill>
                <a:latin typeface="Arial" panose="020B0604020202020204" pitchFamily="34" charset="0"/>
                <a:ea typeface="微软雅黑" panose="020B0503020204020204" pitchFamily="34" charset="-122"/>
              </a:rPr>
              <a:t>从检查数量来看，自加裂开展日周月检工作以来，共查出问题总数</a:t>
            </a:r>
            <a:r>
              <a:rPr lang="en-US" altLang="zh-CN" sz="2200" dirty="0">
                <a:solidFill>
                  <a:schemeClr val="bg1"/>
                </a:solidFill>
                <a:latin typeface="Arial" panose="020B0604020202020204" pitchFamily="34" charset="0"/>
                <a:ea typeface="微软雅黑" panose="020B0503020204020204" pitchFamily="34" charset="-122"/>
              </a:rPr>
              <a:t>328</a:t>
            </a:r>
            <a:r>
              <a:rPr lang="zh-CN" sz="2200" dirty="0">
                <a:solidFill>
                  <a:schemeClr val="bg1"/>
                </a:solidFill>
                <a:latin typeface="Arial" panose="020B0604020202020204" pitchFamily="34" charset="0"/>
                <a:ea typeface="微软雅黑" panose="020B0503020204020204" pitchFamily="34" charset="-122"/>
              </a:rPr>
              <a:t>项，其中</a:t>
            </a:r>
            <a:r>
              <a:rPr lang="en-US" altLang="zh-CN" sz="2200" dirty="0">
                <a:solidFill>
                  <a:schemeClr val="bg1"/>
                </a:solidFill>
                <a:latin typeface="Arial" panose="020B0604020202020204" pitchFamily="34" charset="0"/>
                <a:ea typeface="微软雅黑" panose="020B0503020204020204" pitchFamily="34" charset="-122"/>
              </a:rPr>
              <a:t>7</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71</a:t>
            </a:r>
            <a:r>
              <a:rPr lang="zh-CN"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8</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63</a:t>
            </a:r>
            <a:r>
              <a:rPr lang="zh-CN"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9</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57</a:t>
            </a:r>
            <a:r>
              <a:rPr lang="zh-CN" altLang="en-US"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10</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39</a:t>
            </a:r>
            <a:r>
              <a:rPr lang="zh-CN" altLang="en-US"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11</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45</a:t>
            </a:r>
            <a:r>
              <a:rPr lang="zh-CN" altLang="en-US"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12</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49</a:t>
            </a:r>
            <a:r>
              <a:rPr lang="zh-CN" altLang="en-US" sz="2200" dirty="0">
                <a:solidFill>
                  <a:schemeClr val="bg1"/>
                </a:solidFill>
                <a:latin typeface="Arial" panose="020B0604020202020204" pitchFamily="34" charset="0"/>
                <a:ea typeface="微软雅黑" panose="020B0503020204020204" pitchFamily="34" charset="-122"/>
              </a:rPr>
              <a:t>项</a:t>
            </a:r>
            <a:r>
              <a:rPr lang="zh-CN" altLang="en-US" sz="2200" dirty="0">
                <a:solidFill>
                  <a:schemeClr val="bg1"/>
                </a:solidFill>
                <a:latin typeface="Arial" panose="020B0604020202020204" pitchFamily="34" charset="0"/>
                <a:ea typeface="微软雅黑" panose="020B0503020204020204" pitchFamily="34" charset="-122"/>
              </a:rPr>
              <a:t>。各月问题数相比前期减少。班组对日周月检问题的整改比较及时。</a:t>
            </a:r>
            <a:endParaRPr lang="zh-CN" sz="22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200" dirty="0">
                <a:solidFill>
                  <a:schemeClr val="bg1"/>
                </a:solidFill>
                <a:latin typeface="Arial" panose="020B0604020202020204" pitchFamily="34" charset="0"/>
                <a:ea typeface="微软雅黑" panose="020B0503020204020204" pitchFamily="34" charset="-122"/>
              </a:rPr>
              <a:t>       从检查问题类别来看，本月因开展年终区域轮换专项检查、新氢机</a:t>
            </a:r>
            <a:r>
              <a:rPr lang="en-US" altLang="zh-CN" sz="2200" dirty="0">
                <a:solidFill>
                  <a:schemeClr val="bg1"/>
                </a:solidFill>
                <a:latin typeface="Arial" panose="020B0604020202020204" pitchFamily="34" charset="0"/>
                <a:ea typeface="微软雅黑" panose="020B0503020204020204" pitchFamily="34" charset="-122"/>
              </a:rPr>
              <a:t>K102</a:t>
            </a:r>
            <a:r>
              <a:rPr lang="zh-CN" altLang="en-US" sz="2200" dirty="0">
                <a:solidFill>
                  <a:schemeClr val="bg1"/>
                </a:solidFill>
                <a:latin typeface="Arial" panose="020B0604020202020204" pitchFamily="34" charset="0"/>
                <a:ea typeface="微软雅黑" panose="020B0503020204020204" pitchFamily="34" charset="-122"/>
              </a:rPr>
              <a:t>定期中修现场产生大量固废和危废未分类处置，且加裂压缩机区废弃物桶已经装满未能及时清运。目前正在催促</a:t>
            </a:r>
            <a:r>
              <a:rPr lang="en-US" altLang="zh-CN" sz="2200" dirty="0">
                <a:solidFill>
                  <a:schemeClr val="bg1"/>
                </a:solidFill>
                <a:latin typeface="Arial" panose="020B0604020202020204" pitchFamily="34" charset="0"/>
                <a:ea typeface="微软雅黑" panose="020B0503020204020204" pitchFamily="34" charset="-122"/>
              </a:rPr>
              <a:t>HSE</a:t>
            </a:r>
            <a:r>
              <a:rPr lang="zh-CN" altLang="en-US" sz="2200" dirty="0">
                <a:solidFill>
                  <a:schemeClr val="bg1"/>
                </a:solidFill>
                <a:latin typeface="Arial" panose="020B0604020202020204" pitchFamily="34" charset="0"/>
                <a:ea typeface="微软雅黑" panose="020B0503020204020204" pitchFamily="34" charset="-122"/>
              </a:rPr>
              <a:t>部解决。</a:t>
            </a:r>
            <a:r>
              <a:rPr lang="zh-CN" altLang="en-US" sz="2200" dirty="0">
                <a:solidFill>
                  <a:schemeClr val="bg1"/>
                </a:solidFill>
                <a:latin typeface="Arial" panose="020B0604020202020204" pitchFamily="34" charset="0"/>
                <a:ea typeface="微软雅黑" panose="020B0503020204020204" pitchFamily="34" charset="-122"/>
              </a:rPr>
              <a:t>另外持续开展监护人履职专项检查，高风险作业类问题总数明显下降，监护人履职能力明显提高。</a:t>
            </a:r>
            <a:endParaRPr sz="2200" dirty="0">
              <a:solidFill>
                <a:schemeClr val="bg1"/>
              </a:solidFill>
              <a:latin typeface="Arial" panose="020B0604020202020204" pitchFamily="34" charset="0"/>
              <a:ea typeface="微软雅黑" panose="020B0503020204020204" pitchFamily="34" charset="-122"/>
            </a:endParaRPr>
          </a:p>
        </p:txBody>
      </p:sp>
      <p:graphicFrame>
        <p:nvGraphicFramePr>
          <p:cNvPr id="4" name="图表 3"/>
          <p:cNvGraphicFramePr/>
          <p:nvPr/>
        </p:nvGraphicFramePr>
        <p:xfrm>
          <a:off x="34925" y="730250"/>
          <a:ext cx="6863080" cy="574294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524" y="703445"/>
            <a:ext cx="10803422" cy="561086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lang="en-US" sz="2400" dirty="0">
                <a:solidFill>
                  <a:schemeClr val="bg1"/>
                </a:solidFill>
                <a:latin typeface="Arial" panose="020B0604020202020204" pitchFamily="34" charset="0"/>
                <a:ea typeface="微软雅黑" panose="020B0503020204020204" pitchFamily="34" charset="-122"/>
              </a:rPr>
              <a:t>12</a:t>
            </a:r>
            <a:r>
              <a:rPr lang="zh-CN" altLang="en-US" sz="2400" dirty="0">
                <a:solidFill>
                  <a:schemeClr val="bg1"/>
                </a:solidFill>
                <a:latin typeface="Arial" panose="020B0604020202020204" pitchFamily="34" charset="0"/>
                <a:ea typeface="微软雅黑" panose="020B0503020204020204" pitchFamily="34" charset="-122"/>
              </a:rPr>
              <a:t>月班组日周月检统计</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按</a:t>
            </a:r>
            <a:r>
              <a:rPr lang="zh-CN" sz="2400" dirty="0">
                <a:solidFill>
                  <a:schemeClr val="bg1"/>
                </a:solidFill>
                <a:latin typeface="Arial" panose="020B0604020202020204" pitchFamily="34" charset="0"/>
                <a:ea typeface="微软雅黑" panose="020B0503020204020204" pitchFamily="34" charset="-122"/>
              </a:rPr>
              <a:t>班组分布情况划分</a:t>
            </a:r>
            <a:r>
              <a:rPr sz="2400" dirty="0">
                <a:solidFill>
                  <a:schemeClr val="bg1"/>
                </a:solidFill>
                <a:latin typeface="Arial" panose="020B0604020202020204" pitchFamily="34" charset="0"/>
                <a:ea typeface="微软雅黑" panose="020B0503020204020204" pitchFamily="34" charset="-122"/>
              </a:rPr>
              <a:t>：</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加裂一班</a:t>
            </a:r>
            <a:r>
              <a:rPr lang="en-US" altLang="zh-CN" sz="2000" dirty="0">
                <a:solidFill>
                  <a:schemeClr val="bg1"/>
                </a:solidFill>
                <a:latin typeface="Arial" panose="020B0604020202020204" pitchFamily="34" charset="0"/>
                <a:ea typeface="微软雅黑" panose="020B0503020204020204" pitchFamily="34" charset="-122"/>
              </a:rPr>
              <a:t>11</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5</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加裂二班</a:t>
            </a:r>
            <a:r>
              <a:rPr lang="en-US" altLang="zh-CN" sz="2000" dirty="0">
                <a:solidFill>
                  <a:schemeClr val="bg1"/>
                </a:solidFill>
                <a:latin typeface="Arial" panose="020B0604020202020204" pitchFamily="34" charset="0"/>
                <a:ea typeface="微软雅黑" panose="020B0503020204020204" pitchFamily="34" charset="-122"/>
              </a:rPr>
              <a:t>15</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5</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加裂三班</a:t>
            </a:r>
            <a:r>
              <a:rPr lang="en-US" altLang="zh-CN" sz="2000" dirty="0">
                <a:solidFill>
                  <a:schemeClr val="bg1"/>
                </a:solidFill>
                <a:latin typeface="Arial" panose="020B0604020202020204" pitchFamily="34" charset="0"/>
                <a:ea typeface="微软雅黑" panose="020B0503020204020204" pitchFamily="34" charset="-122"/>
              </a:rPr>
              <a:t>13</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9</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加裂四班</a:t>
            </a:r>
            <a:r>
              <a:rPr lang="en-US" altLang="zh-CN" sz="2000" dirty="0">
                <a:solidFill>
                  <a:schemeClr val="bg1"/>
                </a:solidFill>
                <a:latin typeface="Arial" panose="020B0604020202020204" pitchFamily="34" charset="0"/>
                <a:ea typeface="微软雅黑" panose="020B0503020204020204" pitchFamily="34" charset="-122"/>
              </a:rPr>
              <a:t>10</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3</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其中</a:t>
            </a:r>
            <a:r>
              <a:rPr lang="zh-CN" sz="2000" dirty="0">
                <a:solidFill>
                  <a:schemeClr val="bg1"/>
                </a:solidFill>
                <a:latin typeface="Arial" panose="020B0604020202020204" pitchFamily="34" charset="0"/>
                <a:ea typeface="微软雅黑" panose="020B0503020204020204" pitchFamily="34" charset="-122"/>
              </a:rPr>
              <a:t>各班组共性问题</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四班问题和考核项相比上月减少，</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三班问题和考核项略有增加，主</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要集中在规格化和现场消防检查</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问题，共性问题主要是加裂新氢机</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K102</a:t>
            </a:r>
            <a:r>
              <a:rPr lang="zh-CN" altLang="en-US" sz="2000" dirty="0">
                <a:solidFill>
                  <a:schemeClr val="bg1"/>
                </a:solidFill>
                <a:latin typeface="Arial" panose="020B0604020202020204" pitchFamily="34" charset="0"/>
                <a:ea typeface="微软雅黑" panose="020B0503020204020204" pitchFamily="34" charset="-122"/>
              </a:rPr>
              <a:t>检修</a:t>
            </a:r>
            <a:r>
              <a:rPr lang="zh-CN" altLang="en-US" sz="2000" dirty="0">
                <a:solidFill>
                  <a:schemeClr val="bg1"/>
                </a:solidFill>
                <a:latin typeface="Arial" panose="020B0604020202020204" pitchFamily="34" charset="0"/>
                <a:ea typeface="微软雅黑" panose="020B0503020204020204" pitchFamily="34" charset="-122"/>
              </a:rPr>
              <a:t>产生大量固废和危废未</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分类处置。因为有客观原因不考核。</a:t>
            </a:r>
            <a:r>
              <a:rPr lang="zh-CN" altLang="en-US"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3" name="图表 2"/>
          <p:cNvGraphicFramePr/>
          <p:nvPr/>
        </p:nvGraphicFramePr>
        <p:xfrm>
          <a:off x="4247515" y="702945"/>
          <a:ext cx="7790815" cy="59607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730885"/>
          </a:xfrm>
          <a:prstGeom prst="rect">
            <a:avLst/>
          </a:prstGeom>
          <a:noFill/>
        </p:spPr>
        <p:txBody>
          <a:bodyPr wrap="square" rtlCol="0">
            <a:spAutoFit/>
          </a:bodyPr>
          <a:lstStyle/>
          <a:p>
            <a:pPr>
              <a:lnSpc>
                <a:spcPct val="130000"/>
              </a:lnSpc>
            </a:pPr>
            <a:r>
              <a:rPr lang="zh-CN" sz="3200" dirty="0">
                <a:solidFill>
                  <a:schemeClr val="bg1"/>
                </a:solidFill>
                <a:latin typeface="+mj-ea"/>
                <a:ea typeface="+mj-ea"/>
              </a:rPr>
              <a:t>班组问题以及整改情况</a:t>
            </a: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019175" y="2780030"/>
            <a:ext cx="10153015" cy="4887595"/>
          </a:xfrm>
          <a:prstGeom prst="rect">
            <a:avLst/>
          </a:prstGeom>
          <a:noFill/>
        </p:spPr>
        <p:txBody>
          <a:bodyPr wrap="square" rtlCol="0">
            <a:spAutoFit/>
          </a:bodyPr>
          <a:lstStyle/>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综合</a:t>
            </a:r>
            <a:r>
              <a:rPr lang="en-US" altLang="zh-CN" sz="2400" dirty="0">
                <a:solidFill>
                  <a:schemeClr val="bg1"/>
                </a:solidFill>
                <a:latin typeface="Arial" panose="020B0604020202020204" pitchFamily="34" charset="0"/>
                <a:ea typeface="微软雅黑" panose="020B0503020204020204" pitchFamily="34" charset="-122"/>
                <a:sym typeface="+mn-ea"/>
              </a:rPr>
              <a:t>4</a:t>
            </a:r>
            <a:r>
              <a:rPr lang="zh-CN" altLang="en-US" sz="2400" dirty="0">
                <a:solidFill>
                  <a:schemeClr val="bg1"/>
                </a:solidFill>
                <a:latin typeface="Arial" panose="020B0604020202020204" pitchFamily="34" charset="0"/>
                <a:ea typeface="微软雅黑" panose="020B0503020204020204" pitchFamily="34" charset="-122"/>
                <a:sym typeface="+mn-ea"/>
              </a:rPr>
              <a:t>个月检查情况来看，加裂各班问题总数整体随较</a:t>
            </a:r>
            <a:r>
              <a:rPr lang="en-US" altLang="zh-CN" sz="2400" dirty="0">
                <a:solidFill>
                  <a:schemeClr val="bg1"/>
                </a:solidFill>
                <a:latin typeface="Arial" panose="020B0604020202020204" pitchFamily="34" charset="0"/>
                <a:ea typeface="微软雅黑" panose="020B0503020204020204" pitchFamily="34" charset="-122"/>
                <a:sym typeface="+mn-ea"/>
              </a:rPr>
              <a:t>11</a:t>
            </a:r>
            <a:r>
              <a:rPr lang="zh-CN" altLang="en-US" sz="2400" dirty="0">
                <a:solidFill>
                  <a:schemeClr val="bg1"/>
                </a:solidFill>
                <a:latin typeface="Arial" panose="020B0604020202020204" pitchFamily="34" charset="0"/>
                <a:ea typeface="微软雅黑" panose="020B0503020204020204" pitchFamily="34" charset="-122"/>
                <a:sym typeface="+mn-ea"/>
              </a:rPr>
              <a:t>月有所增加，</a:t>
            </a:r>
            <a:r>
              <a:rPr lang="zh-CN" sz="2400" dirty="0">
                <a:solidFill>
                  <a:schemeClr val="bg1"/>
                </a:solidFill>
                <a:latin typeface="Arial" panose="020B0604020202020204" pitchFamily="34" charset="0"/>
                <a:ea typeface="微软雅黑" panose="020B0503020204020204" pitchFamily="34" charset="-122"/>
                <a:sym typeface="+mn-ea"/>
              </a:rPr>
              <a:t>主要原因年终区域轮换专项检查问题较多。</a:t>
            </a:r>
            <a:r>
              <a:rPr lang="zh-CN" sz="2400" dirty="0">
                <a:solidFill>
                  <a:schemeClr val="bg1"/>
                </a:solidFill>
                <a:latin typeface="Arial" panose="020B0604020202020204" pitchFamily="34" charset="0"/>
                <a:ea typeface="微软雅黑" panose="020B0503020204020204" pitchFamily="34" charset="-122"/>
              </a:rPr>
              <a:t>本月检查问题已全部整改。各班组顺利完成区域交接。</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endParaRPr>
          </a:p>
        </p:txBody>
      </p:sp>
      <p:graphicFrame>
        <p:nvGraphicFramePr>
          <p:cNvPr id="3" name="图表 2"/>
          <p:cNvGraphicFramePr/>
          <p:nvPr/>
        </p:nvGraphicFramePr>
        <p:xfrm>
          <a:off x="828040" y="1539240"/>
          <a:ext cx="11125835" cy="36137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882" t="7756" b="9294"/>
          <a:stretch>
            <a:fillRect/>
          </a:stretch>
        </p:blipFill>
        <p:spPr>
          <a:xfrm>
            <a:off x="-19050" y="0"/>
            <a:ext cx="12230100" cy="4183240"/>
          </a:xfrm>
          <a:prstGeom prst="rect">
            <a:avLst/>
          </a:prstGeom>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二</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474301" y="4924230"/>
              <a:ext cx="4811847" cy="645160"/>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检查问题说明</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mj-ea"/>
                <a:ea typeface="+mj-ea"/>
                <a:sym typeface="+mn-ea"/>
              </a:rPr>
              <a:t>加氢规格化问题（</a:t>
            </a:r>
            <a:r>
              <a:rPr lang="en-US" altLang="zh-CN" sz="3200" dirty="0">
                <a:solidFill>
                  <a:schemeClr val="bg1"/>
                </a:solidFill>
                <a:latin typeface="+mj-ea"/>
                <a:ea typeface="+mj-ea"/>
                <a:sym typeface="+mn-ea"/>
              </a:rPr>
              <a:t>12</a:t>
            </a:r>
            <a:r>
              <a:rPr lang="zh-CN" altLang="en-US" sz="3200" dirty="0">
                <a:solidFill>
                  <a:schemeClr val="bg1"/>
                </a:solidFill>
                <a:latin typeface="+mj-ea"/>
                <a:ea typeface="+mj-ea"/>
                <a:sym typeface="+mn-ea"/>
              </a:rPr>
              <a:t>项，</a:t>
            </a:r>
            <a:r>
              <a:rPr lang="en-US" altLang="zh-CN" sz="3200" dirty="0">
                <a:solidFill>
                  <a:schemeClr val="bg1"/>
                </a:solidFill>
                <a:latin typeface="+mj-ea"/>
                <a:ea typeface="+mj-ea"/>
                <a:sym typeface="+mn-ea"/>
              </a:rPr>
              <a:t>22%</a:t>
            </a:r>
            <a:r>
              <a:rPr lang="zh-CN" altLang="en-US" sz="3200" dirty="0">
                <a:solidFill>
                  <a:schemeClr val="bg1"/>
                </a:solidFill>
                <a:latin typeface="+mj-ea"/>
                <a:ea typeface="+mj-ea"/>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694289" y="1991038"/>
            <a:ext cx="3516356" cy="3936153"/>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78020" y="1431290"/>
            <a:ext cx="7411085" cy="296862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       </a:t>
            </a:r>
            <a:r>
              <a:rPr lang="zh-CN" sz="2400" dirty="0">
                <a:solidFill>
                  <a:schemeClr val="bg1"/>
                </a:solidFill>
                <a:latin typeface="Arial" panose="020B0604020202020204" pitchFamily="34" charset="0"/>
                <a:ea typeface="微软雅黑" panose="020B0503020204020204" pitchFamily="34" charset="-122"/>
                <a:sym typeface="+mn-ea"/>
              </a:rPr>
              <a:t>现场班组物品箱门又出现关闭不严，箱内物资零乱摆放的情况</a:t>
            </a:r>
            <a:r>
              <a:rPr sz="2400" dirty="0">
                <a:solidFill>
                  <a:schemeClr val="bg1"/>
                </a:solidFill>
                <a:latin typeface="Arial" panose="020B0604020202020204" pitchFamily="34" charset="0"/>
                <a:ea typeface="微软雅黑" panose="020B0503020204020204" pitchFamily="34" charset="-122"/>
                <a:sym typeface="+mn-ea"/>
              </a:rPr>
              <a:t>。</a:t>
            </a:r>
            <a:r>
              <a:rPr lang="zh-CN" sz="2400" dirty="0">
                <a:solidFill>
                  <a:schemeClr val="bg1"/>
                </a:solidFill>
                <a:latin typeface="Arial" panose="020B0604020202020204" pitchFamily="34" charset="0"/>
                <a:ea typeface="微软雅黑" panose="020B0503020204020204" pitchFamily="34" charset="-122"/>
                <a:sym typeface="+mn-ea"/>
              </a:rPr>
              <a:t>经指出后已整改。柴油脱硫塔框架三层平台撇油线阀门上有扳手，未归位。已改正。含油污水泵旁水马无故打开。这是新出现的情况，已经同当班班组进行指正并改正。其余的规格化考核均为班组员工为装置规格化做的工作的加分考核</a:t>
            </a:r>
            <a:endParaRPr lang="zh-CN" sz="2400" dirty="0">
              <a:solidFill>
                <a:schemeClr val="bg1"/>
              </a:solidFill>
              <a:latin typeface="Arial" panose="020B0604020202020204" pitchFamily="34" charset="0"/>
              <a:ea typeface="微软雅黑" panose="020B0503020204020204" pitchFamily="34" charset="-122"/>
            </a:endParaRPr>
          </a:p>
        </p:txBody>
      </p:sp>
      <p:pic>
        <p:nvPicPr>
          <p:cNvPr id="3" name="图片 2" descr="11.03"/>
          <p:cNvPicPr>
            <a:picLocks noChangeAspect="1"/>
          </p:cNvPicPr>
          <p:nvPr/>
        </p:nvPicPr>
        <p:blipFill>
          <a:blip r:embed="rId2"/>
          <a:stretch>
            <a:fillRect/>
          </a:stretch>
        </p:blipFill>
        <p:spPr>
          <a:xfrm>
            <a:off x="929640" y="2446020"/>
            <a:ext cx="1448435" cy="3025140"/>
          </a:xfrm>
          <a:prstGeom prst="rect">
            <a:avLst/>
          </a:prstGeom>
        </p:spPr>
      </p:pic>
      <p:pic>
        <p:nvPicPr>
          <p:cNvPr id="5" name="图片 4" descr="IMG_20201105_113808"/>
          <p:cNvPicPr>
            <a:picLocks noChangeAspect="1"/>
          </p:cNvPicPr>
          <p:nvPr/>
        </p:nvPicPr>
        <p:blipFill>
          <a:blip r:embed="rId3"/>
          <a:stretch>
            <a:fillRect/>
          </a:stretch>
        </p:blipFill>
        <p:spPr>
          <a:xfrm>
            <a:off x="2538095" y="2446020"/>
            <a:ext cx="1499235" cy="30251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924" y="552315"/>
            <a:ext cx="10803422" cy="1210945"/>
          </a:xfrm>
          <a:prstGeom prst="rect">
            <a:avLst/>
          </a:prstGeom>
          <a:noFill/>
        </p:spPr>
        <p:txBody>
          <a:bodyPr wrap="square" rtlCol="0">
            <a:spAutoFit/>
          </a:bodyPr>
          <a:lstStyle/>
          <a:p>
            <a:pPr>
              <a:lnSpc>
                <a:spcPct val="130000"/>
              </a:lnSpc>
            </a:pPr>
            <a:r>
              <a:rPr lang="zh-CN" sz="2800" dirty="0">
                <a:solidFill>
                  <a:schemeClr val="bg1"/>
                </a:solidFill>
                <a:latin typeface="Arial" panose="020B0604020202020204" pitchFamily="34" charset="0"/>
                <a:ea typeface="微软雅黑" panose="020B0503020204020204" pitchFamily="34" charset="-122"/>
                <a:sym typeface="+mn-ea"/>
              </a:rPr>
              <a:t>加氢环保类问题</a:t>
            </a:r>
            <a:r>
              <a:rPr lang="en-US" altLang="zh-CN" sz="2800" dirty="0">
                <a:solidFill>
                  <a:schemeClr val="bg1"/>
                </a:solidFill>
                <a:latin typeface="+mj-ea"/>
                <a:ea typeface="+mj-ea"/>
                <a:sym typeface="+mn-ea"/>
              </a:rPr>
              <a:t>    </a:t>
            </a:r>
            <a:endParaRPr sz="28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662285" cy="536702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sym typeface="+mn-ea"/>
              </a:rPr>
              <a:t> </a:t>
            </a:r>
            <a:r>
              <a:rPr lang="zh-CN" sz="2400" dirty="0">
                <a:solidFill>
                  <a:schemeClr val="bg1"/>
                </a:solidFill>
                <a:latin typeface="Arial" panose="020B0604020202020204" pitchFamily="34" charset="0"/>
                <a:ea typeface="微软雅黑" panose="020B0503020204020204" pitchFamily="34" charset="-122"/>
                <a:sym typeface="+mn-ea"/>
              </a:rPr>
              <a:t>环保类问题细分三类</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1</a:t>
            </a:r>
            <a:r>
              <a:rPr lang="zh-CN" altLang="en-US" sz="2400" dirty="0">
                <a:solidFill>
                  <a:schemeClr val="bg1"/>
                </a:solidFill>
                <a:latin typeface="Arial" panose="020B0604020202020204" pitchFamily="34" charset="0"/>
                <a:ea typeface="微软雅黑" panose="020B0503020204020204" pitchFamily="34" charset="-122"/>
                <a:sym typeface="+mn-ea"/>
              </a:rPr>
              <a:t>、雨排系统问题（</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0%</a:t>
            </a:r>
            <a:r>
              <a:rPr lang="zh-CN" altLang="en-US" sz="2400" dirty="0">
                <a:solidFill>
                  <a:schemeClr val="bg1"/>
                </a:solidFill>
                <a:latin typeface="Arial" panose="020B0604020202020204" pitchFamily="34" charset="0"/>
                <a:ea typeface="微软雅黑" panose="020B0503020204020204" pitchFamily="34" charset="-122"/>
                <a:sym typeface="+mn-ea"/>
              </a:rPr>
              <a:t>）：本月对初期雨水地漏又进行了一次全面疏通。并要求各班组在雨天时对初期雨水沟进行检查确认，一旦存在下水不畅及时清理。班组检查时发现有沙袋破损的情况并及时修补，安全专业已给与加分奖励。</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、排污及垃圾分类问题</a:t>
            </a:r>
            <a:r>
              <a:rPr lang="zh-CN" altLang="en-US" sz="2400" dirty="0">
                <a:solidFill>
                  <a:schemeClr val="bg1"/>
                </a:solidFill>
                <a:latin typeface="Arial" panose="020B0604020202020204" pitchFamily="34" charset="0"/>
                <a:ea typeface="微软雅黑" panose="020B0503020204020204" pitchFamily="34" charset="-122"/>
                <a:sym typeface="+mn-ea"/>
              </a:rPr>
              <a:t>（</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0%</a:t>
            </a:r>
            <a:r>
              <a:rPr lang="zh-CN" altLang="en-US" sz="2400" dirty="0">
                <a:solidFill>
                  <a:schemeClr val="bg1"/>
                </a:solidFill>
                <a:latin typeface="Arial" panose="020B0604020202020204" pitchFamily="34" charset="0"/>
                <a:ea typeface="微软雅黑" panose="020B0503020204020204" pitchFamily="34" charset="-122"/>
                <a:sym typeface="+mn-ea"/>
              </a:rPr>
              <a:t>）：工业垃圾桶内有油漆桶和吸油毡，及时要求当班清理，并对各班组进行明确检查要求，本月班组主动清理垃圾箱两次，分别给予加分奖励。</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、含油污水系统问题（</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）：夜班含油污水外送后未关死泵出口阀导致泵旁的地面一直滴答含油水，直到</a:t>
            </a:r>
            <a:r>
              <a:rPr lang="en-US" altLang="zh-CN" sz="2400" dirty="0">
                <a:solidFill>
                  <a:schemeClr val="bg1"/>
                </a:solidFill>
                <a:latin typeface="Arial" panose="020B0604020202020204" pitchFamily="34" charset="0"/>
                <a:ea typeface="微软雅黑" panose="020B0503020204020204" pitchFamily="34" charset="-122"/>
                <a:sym typeface="+mn-ea"/>
              </a:rPr>
              <a:t>16</a:t>
            </a:r>
            <a:r>
              <a:rPr lang="zh-CN" altLang="en-US" sz="2400" dirty="0">
                <a:solidFill>
                  <a:schemeClr val="bg1"/>
                </a:solidFill>
                <a:latin typeface="Arial" panose="020B0604020202020204" pitchFamily="34" charset="0"/>
                <a:ea typeface="微软雅黑" panose="020B0503020204020204" pitchFamily="34" charset="-122"/>
                <a:sym typeface="+mn-ea"/>
              </a:rPr>
              <a:t>日白班才整改故给予中间的三个班考核。</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加氢高风险作业问题（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24%</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1529715"/>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sym typeface="+mn-ea"/>
              </a:rPr>
              <a:t>本月高风险作业主要是柴油反应器支吊架更换</a:t>
            </a:r>
            <a:r>
              <a:rPr lang="zh-CN" altLang="en-US" sz="2400" dirty="0">
                <a:solidFill>
                  <a:schemeClr val="bg1"/>
                </a:solidFill>
                <a:latin typeface="Arial" panose="020B0604020202020204" pitchFamily="34" charset="0"/>
                <a:ea typeface="微软雅黑" panose="020B0503020204020204" pitchFamily="34" charset="-122"/>
                <a:sym typeface="+mn-ea"/>
              </a:rPr>
              <a:t>作业和施工搭设脚手架作业。这十三项考核只有施工人员因从现场去库房拿材料返回后没有通知监护人就考核</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分外，其余的都是现场职责明确，监护到位的加分考核。</a:t>
            </a:r>
            <a:endParaRPr lang="en-US" altLang="zh-CN"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加氢消防类问题（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a:t>
            </a:r>
            <a:r>
              <a:rPr lang="en-US" altLang="zh-CN" sz="3200" dirty="0">
                <a:solidFill>
                  <a:schemeClr val="bg1"/>
                </a:solidFill>
                <a:latin typeface="Arial" panose="020B0604020202020204" pitchFamily="34" charset="0"/>
                <a:ea typeface="微软雅黑" panose="020B0503020204020204" pitchFamily="34" charset="-122"/>
                <a:sym typeface="+mn-ea"/>
              </a:rPr>
              <a:t>5%</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239359" y="1909758"/>
            <a:ext cx="3516356" cy="3936153"/>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296862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sym typeface="+mn-ea"/>
              </a:rPr>
              <a:t>消防类问题</a:t>
            </a:r>
            <a:r>
              <a:rPr lang="zh-CN" sz="2400" dirty="0">
                <a:solidFill>
                  <a:schemeClr val="bg1"/>
                </a:solidFill>
                <a:latin typeface="Arial" panose="020B0604020202020204" pitchFamily="34" charset="0"/>
                <a:ea typeface="微软雅黑" panose="020B0503020204020204" pitchFamily="34" charset="-122"/>
                <a:sym typeface="+mn-ea"/>
              </a:rPr>
              <a:t>主要还是检查卡损坏和模糊不清问题，其他消防器材保养未发现问题</a:t>
            </a:r>
            <a:r>
              <a:rPr lang="zh-CN" altLang="en-US" sz="2400" dirty="0">
                <a:solidFill>
                  <a:schemeClr val="bg1"/>
                </a:solidFill>
                <a:latin typeface="Arial" panose="020B0604020202020204" pitchFamily="34" charset="0"/>
                <a:ea typeface="微软雅黑" panose="020B0503020204020204" pitchFamily="34" charset="-122"/>
                <a:sym typeface="+mn-ea"/>
              </a:rPr>
              <a:t>。</a:t>
            </a:r>
            <a:r>
              <a:rPr lang="zh-CN" sz="2400" dirty="0">
                <a:solidFill>
                  <a:schemeClr val="bg1"/>
                </a:solidFill>
                <a:latin typeface="Arial" panose="020B0604020202020204" pitchFamily="34" charset="0"/>
                <a:ea typeface="微软雅黑" panose="020B0503020204020204" pitchFamily="34" charset="-122"/>
                <a:sym typeface="+mn-ea"/>
              </a:rPr>
              <a:t>检查卡损坏和模糊不清问题主要是因为户外温度高，塑料制品老化快。</a:t>
            </a:r>
            <a:r>
              <a:rPr lang="zh-CN" altLang="en-US" sz="2400" dirty="0">
                <a:solidFill>
                  <a:schemeClr val="bg1"/>
                </a:solidFill>
                <a:latin typeface="Arial" panose="020B0604020202020204" pitchFamily="34" charset="0"/>
                <a:ea typeface="微软雅黑" panose="020B0503020204020204" pitchFamily="34" charset="-122"/>
                <a:sym typeface="+mn-ea"/>
              </a:rPr>
              <a:t>再有就是服务点的消防蒸汽接管还有型号使用不对的问题。</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典型问题：</a:t>
            </a:r>
            <a:r>
              <a:rPr lang="zh-CN" altLang="en-US" sz="2400" dirty="0">
                <a:solidFill>
                  <a:schemeClr val="bg1"/>
                </a:solidFill>
                <a:latin typeface="Arial" panose="020B0604020202020204" pitchFamily="34" charset="0"/>
                <a:ea typeface="微软雅黑" panose="020B0503020204020204" pitchFamily="34" charset="-122"/>
                <a:sym typeface="+mn-ea"/>
              </a:rPr>
              <a:t>分馏二层平台消防箱内有杂物。</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p:txBody>
      </p:sp>
      <p:pic>
        <p:nvPicPr>
          <p:cNvPr id="9" name="图片 8" descr="10.9"/>
          <p:cNvPicPr>
            <a:picLocks noChangeAspect="1"/>
          </p:cNvPicPr>
          <p:nvPr/>
        </p:nvPicPr>
        <p:blipFill>
          <a:blip r:embed="rId2"/>
          <a:stretch>
            <a:fillRect/>
          </a:stretch>
        </p:blipFill>
        <p:spPr>
          <a:xfrm>
            <a:off x="8812530" y="4099560"/>
            <a:ext cx="2518410" cy="1357630"/>
          </a:xfrm>
          <a:prstGeom prst="rect">
            <a:avLst/>
          </a:prstGeom>
        </p:spPr>
      </p:pic>
      <p:pic>
        <p:nvPicPr>
          <p:cNvPr id="11" name="图片 10" descr="16.3"/>
          <p:cNvPicPr>
            <a:picLocks noChangeAspect="1"/>
          </p:cNvPicPr>
          <p:nvPr/>
        </p:nvPicPr>
        <p:blipFill>
          <a:blip r:embed="rId3"/>
          <a:stretch>
            <a:fillRect/>
          </a:stretch>
        </p:blipFill>
        <p:spPr>
          <a:xfrm>
            <a:off x="8812530" y="2096135"/>
            <a:ext cx="2369820" cy="14198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加氢装置卫生问题（</a:t>
            </a:r>
            <a:r>
              <a:rPr lang="en-US" altLang="zh-CN" sz="3200" dirty="0">
                <a:solidFill>
                  <a:schemeClr val="bg1"/>
                </a:solidFill>
                <a:latin typeface="Arial" panose="020B0604020202020204" pitchFamily="34" charset="0"/>
                <a:ea typeface="微软雅黑" panose="020B0503020204020204" pitchFamily="34" charset="-122"/>
                <a:sym typeface="+mn-ea"/>
              </a:rPr>
              <a:t>11</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20%</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1529715"/>
          </a:xfrm>
          <a:prstGeom prst="rect">
            <a:avLst/>
          </a:prstGeom>
          <a:noFill/>
        </p:spPr>
        <p:txBody>
          <a:bodyPr wrap="square" rtlCol="0">
            <a:spAutoFit/>
          </a:bodyPr>
          <a:lstStyle/>
          <a:p>
            <a:pPr>
              <a:lnSpc>
                <a:spcPct val="130000"/>
              </a:lnSpc>
            </a:pPr>
            <a:r>
              <a:rPr lang="zh-CN" altLang="en-US" sz="2000" dirty="0" smtClean="0">
                <a:solidFill>
                  <a:schemeClr val="bg1"/>
                </a:solidFill>
                <a:latin typeface="Arial" panose="020B0604020202020204" pitchFamily="34" charset="0"/>
                <a:ea typeface="微软雅黑" panose="020B0503020204020204" pitchFamily="34" charset="-122"/>
                <a:sym typeface="+mn-ea"/>
              </a:rPr>
              <a:t>       </a:t>
            </a:r>
            <a:r>
              <a:rPr lang="zh-CN" altLang="en-US" sz="2400" dirty="0">
                <a:solidFill>
                  <a:schemeClr val="bg1"/>
                </a:solidFill>
                <a:latin typeface="Arial" panose="020B0604020202020204" pitchFamily="34" charset="0"/>
                <a:ea typeface="微软雅黑" panose="020B0503020204020204" pitchFamily="34" charset="-122"/>
                <a:sym typeface="+mn-ea"/>
              </a:rPr>
              <a:t>本月的卫生问题主要集中在地面青苔上，还有卫生区小杂物较多。主要是最近雨水明显增多，交接班时下雨次数也较多，导致青苔滋生，卫生打扫不及时，地面卫生整体情况较以前有所下滑。</a:t>
            </a: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pic>
        <p:nvPicPr>
          <p:cNvPr id="5" name="图片 4" descr="9.4"/>
          <p:cNvPicPr>
            <a:picLocks noChangeAspect="1"/>
          </p:cNvPicPr>
          <p:nvPr/>
        </p:nvPicPr>
        <p:blipFill>
          <a:blip r:embed="rId2"/>
          <a:stretch>
            <a:fillRect/>
          </a:stretch>
        </p:blipFill>
        <p:spPr>
          <a:xfrm>
            <a:off x="3578225" y="4305300"/>
            <a:ext cx="2025015" cy="2038350"/>
          </a:xfrm>
          <a:prstGeom prst="rect">
            <a:avLst/>
          </a:prstGeom>
        </p:spPr>
      </p:pic>
      <p:pic>
        <p:nvPicPr>
          <p:cNvPr id="11" name="图片 10" descr="11.1"/>
          <p:cNvPicPr>
            <a:picLocks noChangeAspect="1"/>
          </p:cNvPicPr>
          <p:nvPr/>
        </p:nvPicPr>
        <p:blipFill>
          <a:blip r:embed="rId3"/>
          <a:stretch>
            <a:fillRect/>
          </a:stretch>
        </p:blipFill>
        <p:spPr>
          <a:xfrm>
            <a:off x="6363970" y="4305935"/>
            <a:ext cx="1731645" cy="20377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73088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加裂气分环保类问题</a:t>
            </a:r>
            <a:r>
              <a:rPr lang="zh-CN" sz="2800" dirty="0">
                <a:solidFill>
                  <a:schemeClr val="bg1"/>
                </a:solidFill>
                <a:latin typeface="+mj-ea"/>
                <a:ea typeface="+mj-ea"/>
                <a:sym typeface="+mn-ea"/>
              </a:rPr>
              <a:t>（</a:t>
            </a:r>
            <a:r>
              <a:rPr lang="en-US" altLang="zh-CN" sz="2800" dirty="0">
                <a:solidFill>
                  <a:schemeClr val="bg1"/>
                </a:solidFill>
                <a:latin typeface="+mj-ea"/>
                <a:ea typeface="+mj-ea"/>
                <a:sym typeface="+mn-ea"/>
              </a:rPr>
              <a:t>13</a:t>
            </a:r>
            <a:r>
              <a:rPr lang="zh-CN" altLang="en-US" sz="2800" dirty="0">
                <a:solidFill>
                  <a:schemeClr val="bg1"/>
                </a:solidFill>
                <a:latin typeface="+mj-ea"/>
                <a:ea typeface="+mj-ea"/>
                <a:sym typeface="+mn-ea"/>
              </a:rPr>
              <a:t>项，</a:t>
            </a:r>
            <a:r>
              <a:rPr lang="en-US" altLang="zh-CN" sz="2800" dirty="0">
                <a:solidFill>
                  <a:schemeClr val="bg1"/>
                </a:solidFill>
                <a:latin typeface="+mj-ea"/>
                <a:ea typeface="+mj-ea"/>
                <a:sym typeface="+mn-ea"/>
              </a:rPr>
              <a:t>25%</a:t>
            </a:r>
            <a:r>
              <a:rPr lang="zh-CN" altLang="en-US" sz="2800" dirty="0">
                <a:solidFill>
                  <a:schemeClr val="bg1"/>
                </a:solidFill>
                <a:latin typeface="+mj-ea"/>
                <a:ea typeface="+mj-ea"/>
                <a:sym typeface="+mn-ea"/>
              </a:rPr>
              <a:t>）</a:t>
            </a: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662285" cy="5846445"/>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环保类问题主要集中在：</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、区域轮换</a:t>
            </a:r>
            <a:r>
              <a:rPr lang="zh-CN" sz="2400" dirty="0">
                <a:solidFill>
                  <a:schemeClr val="bg1"/>
                </a:solidFill>
                <a:latin typeface="Arial" panose="020B0604020202020204" pitchFamily="34" charset="0"/>
                <a:ea typeface="微软雅黑" panose="020B0503020204020204" pitchFamily="34" charset="-122"/>
              </a:rPr>
              <a:t>专项联合检查问题</a:t>
            </a:r>
            <a:r>
              <a:rPr lang="zh-CN" altLang="en-US" sz="2400" dirty="0">
                <a:solidFill>
                  <a:schemeClr val="bg1"/>
                </a:solidFill>
                <a:latin typeface="Arial" panose="020B0604020202020204" pitchFamily="34" charset="0"/>
                <a:ea typeface="微软雅黑" panose="020B0503020204020204" pitchFamily="34" charset="-122"/>
              </a:rPr>
              <a:t>；</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、加裂新氢机</a:t>
            </a:r>
            <a:r>
              <a:rPr lang="en-US" altLang="zh-CN" sz="2400" dirty="0">
                <a:solidFill>
                  <a:schemeClr val="bg1"/>
                </a:solidFill>
                <a:latin typeface="Arial" panose="020B0604020202020204" pitchFamily="34" charset="0"/>
                <a:ea typeface="微软雅黑" panose="020B0503020204020204" pitchFamily="34" charset="-122"/>
              </a:rPr>
              <a:t>K102</a:t>
            </a:r>
            <a:r>
              <a:rPr lang="zh-CN" altLang="en-US" sz="2400" dirty="0">
                <a:solidFill>
                  <a:schemeClr val="bg1"/>
                </a:solidFill>
                <a:latin typeface="Arial" panose="020B0604020202020204" pitchFamily="34" charset="0"/>
                <a:ea typeface="微软雅黑" panose="020B0503020204020204" pitchFamily="34" charset="-122"/>
              </a:rPr>
              <a:t>因检修油渍洒落</a:t>
            </a:r>
            <a:r>
              <a:rPr lang="zh-CN" sz="2400" dirty="0">
                <a:solidFill>
                  <a:schemeClr val="bg1"/>
                </a:solidFill>
                <a:latin typeface="Arial" panose="020B0604020202020204" pitchFamily="34" charset="0"/>
                <a:ea typeface="微软雅黑" panose="020B0503020204020204" pitchFamily="34" charset="-122"/>
              </a:rPr>
              <a:t>集中整治问题</a:t>
            </a:r>
            <a:r>
              <a:rPr lang="zh-CN" altLang="en-US" sz="2400" dirty="0">
                <a:solidFill>
                  <a:schemeClr val="bg1"/>
                </a:solidFill>
                <a:latin typeface="Arial" panose="020B0604020202020204" pitchFamily="34" charset="0"/>
                <a:ea typeface="微软雅黑" panose="020B0503020204020204" pitchFamily="34" charset="-122"/>
              </a:rPr>
              <a:t>；</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现场固废和危废垃圾分类处置等其他类问题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本月环保类问题总数有所上升，主要原因在于区域轮换</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专项检查；加裂压缩机区地面和润滑油库房空桶区地面洒落</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油渍情况问题等进行整改，通过检查通报，各班组认真落实各类</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问题整改情况，装置现场面貌改善明显；以及通过持续对</a:t>
            </a:r>
            <a:r>
              <a:rPr lang="en-US" altLang="zh-CN" sz="2400" dirty="0">
                <a:solidFill>
                  <a:schemeClr val="bg1"/>
                </a:solidFill>
                <a:latin typeface="Arial" panose="020B0604020202020204" pitchFamily="34" charset="0"/>
                <a:ea typeface="微软雅黑" panose="020B0503020204020204" pitchFamily="34" charset="-122"/>
              </a:rPr>
              <a:t>“</a:t>
            </a:r>
            <a:r>
              <a:rPr lang="zh-CN" altLang="en-US" sz="2400" dirty="0">
                <a:solidFill>
                  <a:schemeClr val="bg1"/>
                </a:solidFill>
                <a:latin typeface="Arial" panose="020B0604020202020204" pitchFamily="34" charset="0"/>
                <a:ea typeface="微软雅黑" panose="020B0503020204020204" pitchFamily="34" charset="-122"/>
              </a:rPr>
              <a:t>跑冒滴</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漏</a:t>
            </a:r>
            <a:r>
              <a:rPr lang="en-US" altLang="zh-CN" sz="2400" dirty="0">
                <a:solidFill>
                  <a:schemeClr val="bg1"/>
                </a:solidFill>
                <a:latin typeface="Arial" panose="020B0604020202020204" pitchFamily="34" charset="0"/>
                <a:ea typeface="微软雅黑" panose="020B0503020204020204" pitchFamily="34" charset="-122"/>
              </a:rPr>
              <a:t>”</a:t>
            </a:r>
            <a:r>
              <a:rPr lang="zh-CN" altLang="en-US" sz="2400" dirty="0">
                <a:solidFill>
                  <a:schemeClr val="bg1"/>
                </a:solidFill>
                <a:latin typeface="Arial" panose="020B0604020202020204" pitchFamily="34" charset="0"/>
                <a:ea typeface="微软雅黑" panose="020B0503020204020204" pitchFamily="34" charset="-122"/>
              </a:rPr>
              <a:t>等问题集中整改治理，</a:t>
            </a:r>
            <a:r>
              <a:rPr lang="en-US" altLang="zh-CN" sz="2400" dirty="0">
                <a:solidFill>
                  <a:schemeClr val="bg1"/>
                </a:solidFill>
                <a:latin typeface="Arial" panose="020B0604020202020204" pitchFamily="34" charset="0"/>
                <a:ea typeface="微软雅黑" panose="020B0503020204020204" pitchFamily="34" charset="-122"/>
              </a:rPr>
              <a:t>12</a:t>
            </a:r>
            <a:r>
              <a:rPr lang="zh-CN" altLang="en-US" sz="2400" dirty="0">
                <a:solidFill>
                  <a:schemeClr val="bg1"/>
                </a:solidFill>
                <a:latin typeface="Arial" panose="020B0604020202020204" pitchFamily="34" charset="0"/>
                <a:ea typeface="微软雅黑" panose="020B0503020204020204" pitchFamily="34" charset="-122"/>
              </a:rPr>
              <a:t>月现场此类问题得以改善。针对集中</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在机泵暂时无法整改的漏点问题，使用接油盒在雨天及时倾倒规范</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现场环保管控。</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a:t>
            </a: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10" name="圆角矩形 9"/>
          <p:cNvSpPr/>
          <p:nvPr/>
        </p:nvSpPr>
        <p:spPr>
          <a:xfrm>
            <a:off x="9614535" y="1296670"/>
            <a:ext cx="2577465" cy="5561330"/>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abdb8e48a6a36571172663c299bec3"/>
          <p:cNvPicPr>
            <a:picLocks noChangeAspect="1"/>
          </p:cNvPicPr>
          <p:nvPr/>
        </p:nvPicPr>
        <p:blipFill>
          <a:blip r:embed="rId2"/>
          <a:stretch>
            <a:fillRect/>
          </a:stretch>
        </p:blipFill>
        <p:spPr>
          <a:xfrm>
            <a:off x="9741535" y="1419225"/>
            <a:ext cx="2322830" cy="2531745"/>
          </a:xfrm>
          <a:prstGeom prst="rect">
            <a:avLst/>
          </a:prstGeom>
        </p:spPr>
      </p:pic>
      <p:pic>
        <p:nvPicPr>
          <p:cNvPr id="4" name="图片 3" descr="1d425e555e0a6774d38e387e21cbeab"/>
          <p:cNvPicPr>
            <a:picLocks noChangeAspect="1"/>
          </p:cNvPicPr>
          <p:nvPr/>
        </p:nvPicPr>
        <p:blipFill>
          <a:blip r:embed="rId3"/>
          <a:stretch>
            <a:fillRect/>
          </a:stretch>
        </p:blipFill>
        <p:spPr>
          <a:xfrm rot="5400000">
            <a:off x="9622790" y="4168775"/>
            <a:ext cx="2560955" cy="23234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2209195" y="2810609"/>
            <a:ext cx="10803422" cy="1370965"/>
          </a:xfrm>
          <a:prstGeom prst="rect">
            <a:avLst/>
          </a:prstGeom>
          <a:noFill/>
        </p:spPr>
        <p:txBody>
          <a:bodyPr wrap="square" rtlCol="0">
            <a:spAutoFit/>
          </a:bodyPr>
          <a:lstStyle/>
          <a:p>
            <a:pPr>
              <a:lnSpc>
                <a:spcPct val="130000"/>
              </a:lnSpc>
            </a:pPr>
            <a:r>
              <a:rPr lang="zh-CN" altLang="en-US" sz="3200" dirty="0" smtClean="0">
                <a:solidFill>
                  <a:schemeClr val="bg1"/>
                </a:solidFill>
                <a:latin typeface="+mj-ea"/>
                <a:ea typeface="+mj-ea"/>
              </a:rPr>
              <a:t>安全经验共享</a:t>
            </a:r>
            <a:endParaRPr lang="en-US" altLang="zh-CN" sz="3200" dirty="0" smtClean="0">
              <a:solidFill>
                <a:schemeClr val="bg1"/>
              </a:solidFill>
              <a:latin typeface="+mj-ea"/>
              <a:ea typeface="+mj-ea"/>
            </a:endParaRPr>
          </a:p>
          <a:p>
            <a:pPr>
              <a:lnSpc>
                <a:spcPct val="130000"/>
              </a:lnSpc>
            </a:pPr>
            <a:r>
              <a:rPr lang="zh-CN" altLang="en-US" sz="3200" dirty="0">
                <a:solidFill>
                  <a:schemeClr val="bg1"/>
                </a:solidFill>
                <a:latin typeface="+mj-ea"/>
                <a:ea typeface="+mj-ea"/>
              </a:rPr>
              <a:t>视频：</a:t>
            </a:r>
            <a:r>
              <a:rPr lang="zh-CN" altLang="en-US" sz="3200" u="sng" dirty="0">
                <a:ln w="22225">
                  <a:solidFill>
                    <a:schemeClr val="accent2"/>
                  </a:solidFill>
                  <a:prstDash val="solid"/>
                </a:ln>
                <a:solidFill>
                  <a:schemeClr val="accent2">
                    <a:lumMod val="40000"/>
                    <a:lumOff val="60000"/>
                  </a:schemeClr>
                </a:solidFill>
                <a:effectLst/>
                <a:latin typeface="+mj-ea"/>
                <a:ea typeface="+mj-ea"/>
                <a:hlinkClick r:id="rId2" action="ppaction://hlinkfile"/>
              </a:rPr>
              <a:t>美</a:t>
            </a:r>
            <a:r>
              <a:rPr lang="zh-CN" altLang="en-US" sz="3200" u="sng" dirty="0">
                <a:ln w="22225">
                  <a:solidFill>
                    <a:schemeClr val="accent2"/>
                  </a:solidFill>
                  <a:prstDash val="solid"/>
                </a:ln>
                <a:solidFill>
                  <a:schemeClr val="accent2">
                    <a:lumMod val="40000"/>
                    <a:lumOff val="60000"/>
                  </a:schemeClr>
                </a:solidFill>
                <a:effectLst/>
                <a:latin typeface="+mj-ea"/>
                <a:ea typeface="+mj-ea"/>
              </a:rPr>
              <a:t>国炼油厂催化裂化装置着火事故</a:t>
            </a:r>
            <a:endParaRPr lang="zh-CN" altLang="en-US" sz="3200" u="sng" dirty="0">
              <a:ln w="22225">
                <a:solidFill>
                  <a:schemeClr val="accent2"/>
                </a:solidFill>
                <a:prstDash val="solid"/>
              </a:ln>
              <a:solidFill>
                <a:schemeClr val="accent2">
                  <a:lumMod val="40000"/>
                  <a:lumOff val="60000"/>
                </a:schemeClr>
              </a:solidFill>
              <a:effectLst/>
              <a:latin typeface="+mj-ea"/>
              <a:ea typeface="+mj-ea"/>
            </a:endParaRPr>
          </a:p>
        </p:txBody>
      </p:sp>
      <p:sp>
        <p:nvSpPr>
          <p:cNvPr id="8" name="矩形 7"/>
          <p:cNvSpPr/>
          <p:nvPr/>
        </p:nvSpPr>
        <p:spPr>
          <a:xfrm>
            <a:off x="2321737" y="34290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129774" y="552315"/>
            <a:ext cx="10803422" cy="1290955"/>
          </a:xfrm>
          <a:prstGeom prst="rect">
            <a:avLst/>
          </a:prstGeom>
          <a:noFill/>
        </p:spPr>
        <p:txBody>
          <a:bodyPr wrap="square" rtlCol="0">
            <a:spAutoFit/>
          </a:bodyPr>
          <a:lstStyle/>
          <a:p>
            <a:pPr>
              <a:lnSpc>
                <a:spcPct val="130000"/>
              </a:lnSpc>
            </a:pPr>
            <a:r>
              <a:rPr lang="zh-CN" sz="2800" dirty="0">
                <a:solidFill>
                  <a:schemeClr val="bg1"/>
                </a:solidFill>
                <a:latin typeface="Arial" panose="020B0604020202020204" pitchFamily="34" charset="0"/>
                <a:ea typeface="微软雅黑" panose="020B0503020204020204" pitchFamily="34" charset="-122"/>
                <a:sym typeface="+mn-ea"/>
              </a:rPr>
              <a:t>加裂气分安全问题：</a:t>
            </a:r>
            <a:r>
              <a:rPr lang="en-US" altLang="zh-CN" sz="2800" dirty="0">
                <a:solidFill>
                  <a:schemeClr val="bg1"/>
                </a:solidFill>
                <a:latin typeface="Arial" panose="020B0604020202020204" pitchFamily="34" charset="0"/>
                <a:ea typeface="微软雅黑" panose="020B0503020204020204" pitchFamily="34" charset="-122"/>
                <a:sym typeface="+mn-ea"/>
              </a:rPr>
              <a:t>3</a:t>
            </a:r>
            <a:r>
              <a:rPr lang="zh-CN" altLang="en-US" sz="2800" dirty="0">
                <a:solidFill>
                  <a:schemeClr val="bg1"/>
                </a:solidFill>
                <a:latin typeface="Arial" panose="020B0604020202020204" pitchFamily="34" charset="0"/>
                <a:ea typeface="微软雅黑" panose="020B0503020204020204" pitchFamily="34" charset="-122"/>
                <a:sym typeface="+mn-ea"/>
              </a:rPr>
              <a:t>项，</a:t>
            </a:r>
            <a:r>
              <a:rPr lang="en-US" altLang="zh-CN" sz="2800" dirty="0">
                <a:solidFill>
                  <a:schemeClr val="bg1"/>
                </a:solidFill>
                <a:latin typeface="Arial" panose="020B0604020202020204" pitchFamily="34" charset="0"/>
                <a:ea typeface="微软雅黑" panose="020B0503020204020204" pitchFamily="34" charset="-122"/>
                <a:sym typeface="+mn-ea"/>
              </a:rPr>
              <a:t>6</a:t>
            </a:r>
            <a:r>
              <a:rPr lang="en-US" altLang="zh-CN" sz="3200" dirty="0">
                <a:solidFill>
                  <a:schemeClr val="bg1"/>
                </a:solidFill>
                <a:latin typeface="Arial" panose="020B0604020202020204" pitchFamily="34" charset="0"/>
                <a:ea typeface="微软雅黑" panose="020B0503020204020204" pitchFamily="34" charset="-122"/>
                <a:sym typeface="+mn-ea"/>
              </a:rPr>
              <a:t>%</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733155" y="617855"/>
            <a:ext cx="2952750" cy="6240145"/>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3848735"/>
          </a:xfrm>
          <a:prstGeom prst="rect">
            <a:avLst/>
          </a:prstGeom>
          <a:noFill/>
        </p:spPr>
        <p:txBody>
          <a:bodyPr wrap="square" rtlCol="0">
            <a:spAutoFit/>
          </a:bodyPr>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12</a:t>
            </a:r>
            <a:r>
              <a:rPr lang="zh-CN" altLang="en-US" sz="2400" dirty="0">
                <a:solidFill>
                  <a:schemeClr val="bg1"/>
                </a:solidFill>
                <a:latin typeface="Arial" panose="020B0604020202020204" pitchFamily="34" charset="0"/>
                <a:ea typeface="微软雅黑" panose="020B0503020204020204" pitchFamily="34" charset="-122"/>
              </a:rPr>
              <a:t>月</a:t>
            </a:r>
            <a:r>
              <a:rPr lang="zh-CN" sz="2400" dirty="0">
                <a:solidFill>
                  <a:schemeClr val="bg1"/>
                </a:solidFill>
                <a:latin typeface="Arial" panose="020B0604020202020204" pitchFamily="34" charset="0"/>
                <a:ea typeface="微软雅黑" panose="020B0503020204020204" pitchFamily="34" charset="-122"/>
              </a:rPr>
              <a:t>现场检查发现存在的安全问题具体是：</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、加裂压缩机管廊区靠近</a:t>
            </a:r>
            <a:r>
              <a:rPr lang="en-US" altLang="zh-CN" sz="2400" dirty="0">
                <a:solidFill>
                  <a:schemeClr val="bg1"/>
                </a:solidFill>
                <a:latin typeface="Arial" panose="020B0604020202020204" pitchFamily="34" charset="0"/>
                <a:ea typeface="微软雅黑" panose="020B0503020204020204" pitchFamily="34" charset="-122"/>
              </a:rPr>
              <a:t>K101</a:t>
            </a:r>
            <a:r>
              <a:rPr lang="zh-CN" altLang="en-US" sz="2400" dirty="0">
                <a:solidFill>
                  <a:schemeClr val="bg1"/>
                </a:solidFill>
                <a:latin typeface="Arial" panose="020B0604020202020204" pitchFamily="34" charset="0"/>
                <a:ea typeface="微软雅黑" panose="020B0503020204020204" pitchFamily="34" charset="-122"/>
              </a:rPr>
              <a:t>侧平台电缆槽架处有人员坠落风险，及时</a:t>
            </a:r>
            <a:r>
              <a:rPr lang="zh-CN" sz="2400" dirty="0">
                <a:solidFill>
                  <a:schemeClr val="bg1"/>
                </a:solidFill>
                <a:latin typeface="Arial" panose="020B0604020202020204" pitchFamily="34" charset="0"/>
                <a:ea typeface="微软雅黑" panose="020B0503020204020204" pitchFamily="34" charset="-122"/>
              </a:rPr>
              <a:t>增加防护栏措施，</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、加裂空冷</a:t>
            </a:r>
            <a:r>
              <a:rPr lang="en-US" altLang="zh-CN" sz="2400" dirty="0">
                <a:solidFill>
                  <a:schemeClr val="bg1"/>
                </a:solidFill>
                <a:latin typeface="Arial" panose="020B0604020202020204" pitchFamily="34" charset="0"/>
                <a:ea typeface="微软雅黑" panose="020B0503020204020204" pitchFamily="34" charset="-122"/>
              </a:rPr>
              <a:t>A101</a:t>
            </a:r>
            <a:r>
              <a:rPr lang="zh-CN" altLang="en-US" sz="2400" dirty="0">
                <a:solidFill>
                  <a:schemeClr val="bg1"/>
                </a:solidFill>
                <a:latin typeface="Arial" panose="020B0604020202020204" pitchFamily="34" charset="0"/>
                <a:ea typeface="微软雅黑" panose="020B0503020204020204" pitchFamily="34" charset="-122"/>
              </a:rPr>
              <a:t>平台处梯凳损坏安排班组联系及时维修。</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、加裂压缩机</a:t>
            </a:r>
            <a:r>
              <a:rPr lang="en-US" altLang="zh-CN" sz="2400" dirty="0">
                <a:solidFill>
                  <a:schemeClr val="bg1"/>
                </a:solidFill>
                <a:latin typeface="Arial" panose="020B0604020202020204" pitchFamily="34" charset="0"/>
                <a:ea typeface="微软雅黑" panose="020B0503020204020204" pitchFamily="34" charset="-122"/>
              </a:rPr>
              <a:t>K102</a:t>
            </a:r>
            <a:r>
              <a:rPr lang="zh-CN" altLang="en-US" sz="2400" dirty="0">
                <a:solidFill>
                  <a:schemeClr val="bg1"/>
                </a:solidFill>
                <a:latin typeface="Arial" panose="020B0604020202020204" pitchFamily="34" charset="0"/>
                <a:ea typeface="微软雅黑" panose="020B0503020204020204" pitchFamily="34" charset="-122"/>
              </a:rPr>
              <a:t>检修期间施工车辆无通行证直接进入装置区，当班班组人员未询问检查。责任班组四班已落实考核</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a:t>
            </a:r>
            <a:endParaRPr lang="zh-CN" altLang="en-US" sz="2000" dirty="0">
              <a:solidFill>
                <a:schemeClr val="bg1"/>
              </a:solidFill>
              <a:latin typeface="Arial" panose="020B0604020202020204" pitchFamily="34" charset="0"/>
              <a:ea typeface="微软雅黑" panose="020B0503020204020204" pitchFamily="34" charset="-122"/>
            </a:endParaRPr>
          </a:p>
        </p:txBody>
      </p:sp>
      <p:pic>
        <p:nvPicPr>
          <p:cNvPr id="5" name="图片 4" descr="00e79c3d8cd5b0df6916d1c3db93d7d"/>
          <p:cNvPicPr>
            <a:picLocks noChangeAspect="1"/>
          </p:cNvPicPr>
          <p:nvPr/>
        </p:nvPicPr>
        <p:blipFill>
          <a:blip r:embed="rId2"/>
          <a:stretch>
            <a:fillRect/>
          </a:stretch>
        </p:blipFill>
        <p:spPr>
          <a:xfrm>
            <a:off x="8964295" y="2618105"/>
            <a:ext cx="2593975" cy="2112645"/>
          </a:xfrm>
          <a:prstGeom prst="rect">
            <a:avLst/>
          </a:prstGeom>
        </p:spPr>
      </p:pic>
      <p:pic>
        <p:nvPicPr>
          <p:cNvPr id="9" name="图片 8" descr="8cf3090c32b5db619fab70388c76e16"/>
          <p:cNvPicPr>
            <a:picLocks noChangeAspect="1"/>
          </p:cNvPicPr>
          <p:nvPr/>
        </p:nvPicPr>
        <p:blipFill>
          <a:blip r:embed="rId3"/>
          <a:stretch>
            <a:fillRect/>
          </a:stretch>
        </p:blipFill>
        <p:spPr>
          <a:xfrm>
            <a:off x="8930640" y="664845"/>
            <a:ext cx="2627630" cy="1897380"/>
          </a:xfrm>
          <a:prstGeom prst="rect">
            <a:avLst/>
          </a:prstGeom>
        </p:spPr>
      </p:pic>
      <p:pic>
        <p:nvPicPr>
          <p:cNvPr id="11" name="图片 10" descr="646dca15c75388a587fda90560d2730"/>
          <p:cNvPicPr>
            <a:picLocks noChangeAspect="1"/>
          </p:cNvPicPr>
          <p:nvPr/>
        </p:nvPicPr>
        <p:blipFill>
          <a:blip r:embed="rId4"/>
          <a:stretch>
            <a:fillRect/>
          </a:stretch>
        </p:blipFill>
        <p:spPr>
          <a:xfrm>
            <a:off x="8983345" y="4800600"/>
            <a:ext cx="2533015" cy="18999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635"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加裂气分高风险作业类（</a:t>
            </a:r>
            <a:r>
              <a:rPr lang="en-US" altLang="zh-CN" sz="3200" dirty="0">
                <a:solidFill>
                  <a:schemeClr val="bg1"/>
                </a:solidFill>
                <a:latin typeface="Arial" panose="020B0604020202020204" pitchFamily="34" charset="0"/>
                <a:ea typeface="微软雅黑" panose="020B0503020204020204" pitchFamily="34" charset="-122"/>
                <a:sym typeface="+mn-ea"/>
              </a:rPr>
              <a:t>7</a:t>
            </a:r>
            <a:r>
              <a:rPr lang="zh-CN" altLang="en-US" sz="3200" dirty="0">
                <a:solidFill>
                  <a:schemeClr val="bg1"/>
                </a:solidFill>
                <a:latin typeface="Arial" panose="020B0604020202020204" pitchFamily="34" charset="0"/>
                <a:ea typeface="微软雅黑" panose="020B0503020204020204" pitchFamily="34" charset="-122"/>
                <a:sym typeface="+mn-ea"/>
              </a:rPr>
              <a:t>项，未出现考核项</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055" y="1286510"/>
            <a:ext cx="8138795" cy="14478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432816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主要检查项是：</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、加裂</a:t>
            </a:r>
            <a:r>
              <a:rPr sz="2000" dirty="0">
                <a:solidFill>
                  <a:schemeClr val="bg1"/>
                </a:solidFill>
                <a:latin typeface="Arial" panose="020B0604020202020204" pitchFamily="34" charset="0"/>
                <a:ea typeface="微软雅黑" panose="020B0503020204020204" pitchFamily="34" charset="-122"/>
              </a:rPr>
              <a:t> </a:t>
            </a:r>
            <a:r>
              <a:rPr lang="en-US" sz="2400" dirty="0">
                <a:solidFill>
                  <a:schemeClr val="bg1"/>
                </a:solidFill>
                <a:latin typeface="Arial" panose="020B0604020202020204" pitchFamily="34" charset="0"/>
                <a:ea typeface="微软雅黑" panose="020B0503020204020204" pitchFamily="34" charset="-122"/>
              </a:rPr>
              <a:t>P104</a:t>
            </a:r>
            <a:r>
              <a:rPr lang="zh-CN" altLang="en-US"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K101</a:t>
            </a:r>
            <a:r>
              <a:rPr lang="zh-CN" altLang="en-US"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3.5MPa</a:t>
            </a:r>
            <a:r>
              <a:rPr lang="zh-CN" altLang="en-US" sz="2400" dirty="0">
                <a:solidFill>
                  <a:schemeClr val="bg1"/>
                </a:solidFill>
                <a:latin typeface="Arial" panose="020B0604020202020204" pitchFamily="34" charset="0"/>
                <a:ea typeface="微软雅黑" panose="020B0503020204020204" pitchFamily="34" charset="-122"/>
              </a:rPr>
              <a:t>蒸汽界区预热线手阀，</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伴热站动火作业监护人履职</a:t>
            </a:r>
            <a:r>
              <a:rPr sz="2400" dirty="0">
                <a:solidFill>
                  <a:schemeClr val="bg1"/>
                </a:solidFill>
                <a:latin typeface="Arial" panose="020B0604020202020204" pitchFamily="34" charset="0"/>
                <a:ea typeface="微软雅黑" panose="020B0503020204020204" pitchFamily="34" charset="-122"/>
              </a:rPr>
              <a:t>   </a:t>
            </a:r>
            <a:r>
              <a:rPr sz="2000" dirty="0">
                <a:solidFill>
                  <a:schemeClr val="bg1"/>
                </a:solidFill>
                <a:latin typeface="Arial" panose="020B0604020202020204" pitchFamily="34" charset="0"/>
                <a:ea typeface="微软雅黑" panose="020B0503020204020204" pitchFamily="34" charset="-122"/>
              </a:rPr>
              <a:t>   </a:t>
            </a:r>
            <a:endParaRPr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、加裂消防阀井受限空间人员进入检查作业</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、气分循环水流量计井下受限空间校表作业</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月份高风险作业</a:t>
            </a:r>
            <a:r>
              <a:rPr sz="2000" dirty="0">
                <a:solidFill>
                  <a:schemeClr val="bg1"/>
                </a:solidFill>
                <a:latin typeface="Arial" panose="020B0604020202020204" pitchFamily="34" charset="0"/>
                <a:ea typeface="微软雅黑" panose="020B0503020204020204" pitchFamily="34" charset="-122"/>
                <a:sym typeface="+mn-ea"/>
              </a:rPr>
              <a:t>相关</a:t>
            </a:r>
            <a:r>
              <a:rPr lang="zh-CN" sz="2000" dirty="0">
                <a:solidFill>
                  <a:schemeClr val="bg1"/>
                </a:solidFill>
                <a:latin typeface="Arial" panose="020B0604020202020204" pitchFamily="34" charset="0"/>
                <a:ea typeface="微软雅黑" panose="020B0503020204020204" pitchFamily="34" charset="-122"/>
                <a:sym typeface="+mn-ea"/>
              </a:rPr>
              <a:t>监护人履职合格</a:t>
            </a:r>
            <a:r>
              <a:rPr sz="2000" dirty="0">
                <a:solidFill>
                  <a:schemeClr val="bg1"/>
                </a:solidFill>
                <a:latin typeface="Arial" panose="020B0604020202020204" pitchFamily="34" charset="0"/>
                <a:ea typeface="微软雅黑" panose="020B0503020204020204" pitchFamily="34" charset="-122"/>
                <a:sym typeface="+mn-ea"/>
              </a:rPr>
              <a:t>，并</a:t>
            </a:r>
            <a:endParaRPr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sym typeface="+mn-ea"/>
              </a:rPr>
              <a:t>依据《炼油二部绩效考核细则》给予加分奖励</a:t>
            </a:r>
            <a:r>
              <a:rPr sz="2000" dirty="0">
                <a:solidFill>
                  <a:schemeClr val="bg1"/>
                </a:solidFill>
                <a:latin typeface="Arial" panose="020B0604020202020204" pitchFamily="34" charset="0"/>
                <a:ea typeface="微软雅黑" panose="020B0503020204020204" pitchFamily="34" charset="-122"/>
                <a:sym typeface="+mn-ea"/>
              </a:rPr>
              <a:t>。</a:t>
            </a:r>
            <a:endParaRPr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sz="24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10" name="圆角矩形 9"/>
          <p:cNvSpPr/>
          <p:nvPr/>
        </p:nvSpPr>
        <p:spPr>
          <a:xfrm>
            <a:off x="9348470" y="2032000"/>
            <a:ext cx="2577465" cy="4500880"/>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e73b711ad085e2661fd9547e1900fbd"/>
          <p:cNvPicPr>
            <a:picLocks noChangeAspect="1"/>
          </p:cNvPicPr>
          <p:nvPr/>
        </p:nvPicPr>
        <p:blipFill>
          <a:blip r:embed="rId2"/>
          <a:stretch>
            <a:fillRect/>
          </a:stretch>
        </p:blipFill>
        <p:spPr>
          <a:xfrm>
            <a:off x="9616440" y="4441190"/>
            <a:ext cx="2141220" cy="2003425"/>
          </a:xfrm>
          <a:prstGeom prst="rect">
            <a:avLst/>
          </a:prstGeom>
        </p:spPr>
      </p:pic>
      <p:pic>
        <p:nvPicPr>
          <p:cNvPr id="4" name="图片 3"/>
          <p:cNvPicPr>
            <a:picLocks noChangeAspect="1"/>
          </p:cNvPicPr>
          <p:nvPr/>
        </p:nvPicPr>
        <p:blipFill>
          <a:blip r:embed="rId3"/>
          <a:stretch>
            <a:fillRect/>
          </a:stretch>
        </p:blipFill>
        <p:spPr>
          <a:xfrm>
            <a:off x="9516745" y="2222500"/>
            <a:ext cx="2240915" cy="20040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加裂气分消防问题（</a:t>
            </a:r>
            <a:r>
              <a:rPr lang="en-US" altLang="zh-CN" sz="3200" dirty="0">
                <a:solidFill>
                  <a:schemeClr val="bg1"/>
                </a:solidFill>
                <a:latin typeface="Arial" panose="020B0604020202020204" pitchFamily="34" charset="0"/>
                <a:ea typeface="微软雅黑" panose="020B0503020204020204" pitchFamily="34" charset="-122"/>
                <a:sym typeface="+mn-ea"/>
              </a:rPr>
              <a:t>4</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8</a:t>
            </a:r>
            <a:r>
              <a:rPr lang="en-US" altLang="zh-CN" sz="3200" dirty="0">
                <a:solidFill>
                  <a:schemeClr val="bg1"/>
                </a:solidFill>
                <a:latin typeface="Arial" panose="020B0604020202020204" pitchFamily="34" charset="0"/>
                <a:ea typeface="微软雅黑" panose="020B0503020204020204" pitchFamily="34" charset="-122"/>
                <a:sym typeface="+mn-ea"/>
              </a:rPr>
              <a:t>%</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239125" y="619125"/>
            <a:ext cx="3516630" cy="6179185"/>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4407535"/>
          </a:xfrm>
          <a:prstGeom prst="rect">
            <a:avLst/>
          </a:prstGeom>
          <a:noFill/>
        </p:spPr>
        <p:txBody>
          <a:bodyPr wrap="square" rtlCol="0">
            <a:spAutoFit/>
          </a:bodyPr>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本月消防</a:t>
            </a:r>
            <a:r>
              <a:rPr lang="zh-CN" sz="2400" dirty="0">
                <a:solidFill>
                  <a:schemeClr val="bg1"/>
                </a:solidFill>
                <a:latin typeface="Arial" panose="020B0604020202020204" pitchFamily="34" charset="0"/>
                <a:ea typeface="微软雅黑" panose="020B0503020204020204" pitchFamily="34" charset="-122"/>
              </a:rPr>
              <a:t>问题主要集中在现场灭火器检查卡未确认和消防水枪</a:t>
            </a:r>
            <a:r>
              <a:rPr lang="zh-CN" altLang="en-US" sz="2400" dirty="0">
                <a:solidFill>
                  <a:schemeClr val="bg1"/>
                </a:solidFill>
                <a:latin typeface="Arial" panose="020B0604020202020204" pitchFamily="34" charset="0"/>
                <a:ea typeface="微软雅黑" panose="020B0503020204020204" pitchFamily="34" charset="-122"/>
              </a:rPr>
              <a:t>和外操室防火检查登记本</a:t>
            </a:r>
            <a:r>
              <a:rPr lang="zh-CN" sz="2400" dirty="0">
                <a:solidFill>
                  <a:schemeClr val="bg1"/>
                </a:solidFill>
                <a:latin typeface="Arial" panose="020B0604020202020204" pitchFamily="34" charset="0"/>
                <a:ea typeface="微软雅黑" panose="020B0503020204020204" pitchFamily="34" charset="-122"/>
              </a:rPr>
              <a:t>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典型问题：                                                              （</a:t>
            </a: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1</a:t>
            </a:r>
            <a:r>
              <a:rPr lang="en-US" altLang="zh-CN" sz="2400" dirty="0">
                <a:solidFill>
                  <a:schemeClr val="bg1"/>
                </a:solidFill>
                <a:latin typeface="Arial" panose="020B0604020202020204" pitchFamily="34" charset="0"/>
                <a:ea typeface="微软雅黑" panose="020B0503020204020204" pitchFamily="34" charset="-122"/>
              </a:rPr>
              <a:t>2</a:t>
            </a:r>
            <a:r>
              <a:rPr lang="zh-CN" sz="2400" dirty="0">
                <a:solidFill>
                  <a:schemeClr val="bg1"/>
                </a:solidFill>
                <a:latin typeface="Arial" panose="020B0604020202020204" pitchFamily="34" charset="0"/>
                <a:ea typeface="微软雅黑" panose="020B0503020204020204" pitchFamily="34" charset="-122"/>
              </a:rPr>
              <a:t>月</a:t>
            </a:r>
            <a:r>
              <a:rPr lang="en-US" altLang="zh-CN" sz="2400" dirty="0">
                <a:solidFill>
                  <a:schemeClr val="bg1"/>
                </a:solidFill>
                <a:latin typeface="Arial" panose="020B0604020202020204" pitchFamily="34" charset="0"/>
                <a:ea typeface="微软雅黑" panose="020B0503020204020204" pitchFamily="34" charset="-122"/>
              </a:rPr>
              <a:t>16</a:t>
            </a:r>
            <a:r>
              <a:rPr lang="zh-CN" sz="2400" dirty="0">
                <a:solidFill>
                  <a:schemeClr val="bg1"/>
                </a:solidFill>
                <a:latin typeface="Arial" panose="020B0604020202020204" pitchFamily="34" charset="0"/>
                <a:ea typeface="微软雅黑" panose="020B0503020204020204" pitchFamily="34" charset="-122"/>
              </a:rPr>
              <a:t>日针对上半月现场消防设施检查，三班区域部分消防卡未检查签字，了解原因是班组人员休假后未及时安排其他人补位导致漏检</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12</a:t>
            </a:r>
            <a:r>
              <a:rPr lang="zh-CN" altLang="en-US" sz="2400" dirty="0">
                <a:solidFill>
                  <a:schemeClr val="bg1"/>
                </a:solidFill>
                <a:latin typeface="Arial" panose="020B0604020202020204" pitchFamily="34" charset="0"/>
                <a:ea typeface="微软雅黑" panose="020B0503020204020204" pitchFamily="34" charset="-122"/>
              </a:rPr>
              <a:t>月</a:t>
            </a:r>
            <a:r>
              <a:rPr lang="zh-CN" sz="2400" dirty="0">
                <a:solidFill>
                  <a:schemeClr val="bg1"/>
                </a:solidFill>
                <a:latin typeface="Arial" panose="020B0604020202020204" pitchFamily="34" charset="0"/>
                <a:ea typeface="微软雅黑" panose="020B0503020204020204" pitchFamily="34" charset="-122"/>
              </a:rPr>
              <a:t>压缩机检修期间存在检修物质堆放在灭火器箱上或周围，现场及时要求整改。</a:t>
            </a:r>
            <a:r>
              <a:rPr lang="zh-CN" sz="2400" dirty="0">
                <a:solidFill>
                  <a:schemeClr val="bg1"/>
                </a:solidFill>
                <a:latin typeface="Arial" panose="020B0604020202020204" pitchFamily="34" charset="0"/>
                <a:ea typeface="微软雅黑" panose="020B0503020204020204" pitchFamily="34" charset="-122"/>
              </a:rPr>
              <a:t>        </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消防类问题涉及班组管理不到位的考核</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项</a:t>
            </a: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p:txBody>
      </p:sp>
      <p:pic>
        <p:nvPicPr>
          <p:cNvPr id="5" name="图片 4" descr="25ee2dfd99a20db8059680784c0d5a0"/>
          <p:cNvPicPr>
            <a:picLocks noChangeAspect="1"/>
          </p:cNvPicPr>
          <p:nvPr/>
        </p:nvPicPr>
        <p:blipFill>
          <a:blip r:embed="rId2"/>
          <a:stretch>
            <a:fillRect/>
          </a:stretch>
        </p:blipFill>
        <p:spPr>
          <a:xfrm>
            <a:off x="8589010" y="4881880"/>
            <a:ext cx="3002915" cy="1889125"/>
          </a:xfrm>
          <a:prstGeom prst="rect">
            <a:avLst/>
          </a:prstGeom>
        </p:spPr>
      </p:pic>
      <p:pic>
        <p:nvPicPr>
          <p:cNvPr id="4" name="图片 3" descr="96069e511c999bfc9c4db3b1ce3fefc"/>
          <p:cNvPicPr>
            <a:picLocks noChangeAspect="1"/>
          </p:cNvPicPr>
          <p:nvPr/>
        </p:nvPicPr>
        <p:blipFill>
          <a:blip r:embed="rId3"/>
          <a:stretch>
            <a:fillRect/>
          </a:stretch>
        </p:blipFill>
        <p:spPr>
          <a:xfrm>
            <a:off x="8589010" y="2349500"/>
            <a:ext cx="3002280" cy="2479040"/>
          </a:xfrm>
          <a:prstGeom prst="rect">
            <a:avLst/>
          </a:prstGeom>
        </p:spPr>
      </p:pic>
      <p:pic>
        <p:nvPicPr>
          <p:cNvPr id="11" name="图片 10" descr="db995c1eaa36bc245cafdf23cd439ff"/>
          <p:cNvPicPr>
            <a:picLocks noChangeAspect="1"/>
          </p:cNvPicPr>
          <p:nvPr/>
        </p:nvPicPr>
        <p:blipFill>
          <a:blip r:embed="rId4"/>
          <a:stretch>
            <a:fillRect/>
          </a:stretch>
        </p:blipFill>
        <p:spPr>
          <a:xfrm>
            <a:off x="8589645" y="627380"/>
            <a:ext cx="3002280" cy="17221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mj-ea"/>
                <a:ea typeface="+mj-ea"/>
              </a:rPr>
              <a:t>规格化问题（</a:t>
            </a:r>
            <a:r>
              <a:rPr lang="en-US" altLang="zh-CN" sz="3200" dirty="0">
                <a:solidFill>
                  <a:schemeClr val="bg1"/>
                </a:solidFill>
                <a:latin typeface="+mj-ea"/>
                <a:ea typeface="+mj-ea"/>
              </a:rPr>
              <a:t>10</a:t>
            </a:r>
            <a:r>
              <a:rPr lang="zh-CN" altLang="en-US" sz="3200" dirty="0">
                <a:solidFill>
                  <a:schemeClr val="bg1"/>
                </a:solidFill>
                <a:latin typeface="+mj-ea"/>
                <a:ea typeface="+mj-ea"/>
              </a:rPr>
              <a:t>项，</a:t>
            </a:r>
            <a:r>
              <a:rPr lang="en-US" altLang="zh-CN" sz="3200" dirty="0">
                <a:solidFill>
                  <a:schemeClr val="bg1"/>
                </a:solidFill>
                <a:latin typeface="+mj-ea"/>
                <a:ea typeface="+mj-ea"/>
              </a:rPr>
              <a:t>19</a:t>
            </a:r>
            <a:r>
              <a:rPr lang="en-US" altLang="zh-CN" sz="3200" dirty="0">
                <a:solidFill>
                  <a:schemeClr val="bg1"/>
                </a:solidFill>
                <a:latin typeface="+mj-ea"/>
                <a:ea typeface="+mj-ea"/>
              </a:rPr>
              <a:t>%</a:t>
            </a:r>
            <a:r>
              <a:rPr lang="zh-CN" altLang="en-US" sz="3200" dirty="0">
                <a:solidFill>
                  <a:schemeClr val="bg1"/>
                </a:solidFill>
                <a:latin typeface="+mj-ea"/>
                <a:ea typeface="+mj-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641350" y="1431290"/>
            <a:ext cx="3185795" cy="5367020"/>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78020" y="1431290"/>
            <a:ext cx="7411085" cy="5367020"/>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本月规格化问题数量较</a:t>
            </a:r>
            <a:r>
              <a:rPr lang="en-US" altLang="zh-CN" sz="2400" dirty="0">
                <a:solidFill>
                  <a:schemeClr val="bg1"/>
                </a:solidFill>
                <a:latin typeface="Arial" panose="020B0604020202020204" pitchFamily="34" charset="0"/>
                <a:ea typeface="微软雅黑" panose="020B0503020204020204" pitchFamily="34" charset="-122"/>
              </a:rPr>
              <a:t>11</a:t>
            </a:r>
            <a:r>
              <a:rPr lang="zh-CN" altLang="en-US" sz="2400" dirty="0">
                <a:solidFill>
                  <a:schemeClr val="bg1"/>
                </a:solidFill>
                <a:latin typeface="Arial" panose="020B0604020202020204" pitchFamily="34" charset="0"/>
                <a:ea typeface="微软雅黑" panose="020B0503020204020204" pitchFamily="34" charset="-122"/>
              </a:rPr>
              <a:t>月减少，通过连续几个月对</a:t>
            </a:r>
            <a:r>
              <a:rPr lang="zh-CN" sz="2400" dirty="0">
                <a:solidFill>
                  <a:schemeClr val="bg1"/>
                </a:solidFill>
                <a:latin typeface="Arial" panose="020B0604020202020204" pitchFamily="34" charset="0"/>
                <a:ea typeface="微软雅黑" panose="020B0503020204020204" pitchFamily="34" charset="-122"/>
              </a:rPr>
              <a:t>规格化问题集中检查，整改效果明显，装置面貌改善显著。存在的</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项问题</a:t>
            </a:r>
            <a:r>
              <a:rPr lang="zh-CN" sz="2400" dirty="0">
                <a:solidFill>
                  <a:schemeClr val="bg1"/>
                </a:solidFill>
                <a:latin typeface="Arial" panose="020B0604020202020204" pitchFamily="34" charset="0"/>
                <a:ea typeface="微软雅黑" panose="020B0503020204020204" pitchFamily="34" charset="-122"/>
              </a:rPr>
              <a:t>主要：</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存在问题：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加裂气分部分低洼区域积水形成青苔。</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）加裂</a:t>
            </a:r>
            <a:r>
              <a:rPr lang="zh-CN" sz="2400" dirty="0">
                <a:solidFill>
                  <a:schemeClr val="bg1"/>
                </a:solidFill>
                <a:latin typeface="Arial" panose="020B0604020202020204" pitchFamily="34" charset="0"/>
                <a:ea typeface="微软雅黑" panose="020B0503020204020204" pitchFamily="34" charset="-122"/>
              </a:rPr>
              <a:t>部分机泵边沟积水</a:t>
            </a: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）加裂新氢压缩机</a:t>
            </a:r>
            <a:r>
              <a:rPr lang="en-US" altLang="zh-CN" sz="2400" dirty="0">
                <a:solidFill>
                  <a:schemeClr val="bg1"/>
                </a:solidFill>
                <a:latin typeface="Arial" panose="020B0604020202020204" pitchFamily="34" charset="0"/>
                <a:ea typeface="微软雅黑" panose="020B0503020204020204" pitchFamily="34" charset="-122"/>
              </a:rPr>
              <a:t>K102</a:t>
            </a:r>
            <a:r>
              <a:rPr lang="zh-CN" altLang="en-US" sz="2400" dirty="0">
                <a:solidFill>
                  <a:schemeClr val="bg1"/>
                </a:solidFill>
                <a:latin typeface="Arial" panose="020B0604020202020204" pitchFamily="34" charset="0"/>
                <a:ea typeface="微软雅黑" panose="020B0503020204020204" pitchFamily="34" charset="-122"/>
              </a:rPr>
              <a:t>检修</a:t>
            </a:r>
            <a:r>
              <a:rPr lang="zh-CN" altLang="en-US" sz="2400" dirty="0">
                <a:solidFill>
                  <a:schemeClr val="bg1"/>
                </a:solidFill>
                <a:latin typeface="Arial" panose="020B0604020202020204" pitchFamily="34" charset="0"/>
                <a:ea typeface="微软雅黑" panose="020B0503020204020204" pitchFamily="34" charset="-122"/>
              </a:rPr>
              <a:t>现场遗留的施工物质。</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上述</a:t>
            </a:r>
            <a:r>
              <a:rPr lang="zh-CN" altLang="en-US" sz="2400" dirty="0">
                <a:solidFill>
                  <a:schemeClr val="bg1"/>
                </a:solidFill>
                <a:latin typeface="Arial" panose="020B0604020202020204" pitchFamily="34" charset="0"/>
                <a:ea typeface="微软雅黑" panose="020B0503020204020204" pitchFamily="34" charset="-122"/>
                <a:sym typeface="+mn-ea"/>
              </a:rPr>
              <a:t>问题已经清理整改完成。</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p:txBody>
      </p:sp>
      <p:pic>
        <p:nvPicPr>
          <p:cNvPr id="4" name="图片 3" descr="fcf828cf207d7eedd370277dd72552f"/>
          <p:cNvPicPr>
            <a:picLocks noChangeAspect="1"/>
          </p:cNvPicPr>
          <p:nvPr/>
        </p:nvPicPr>
        <p:blipFill>
          <a:blip r:embed="rId2"/>
          <a:stretch>
            <a:fillRect/>
          </a:stretch>
        </p:blipFill>
        <p:spPr>
          <a:xfrm>
            <a:off x="800100" y="1607185"/>
            <a:ext cx="2867660" cy="1450340"/>
          </a:xfrm>
          <a:prstGeom prst="rect">
            <a:avLst/>
          </a:prstGeom>
        </p:spPr>
      </p:pic>
      <p:pic>
        <p:nvPicPr>
          <p:cNvPr id="9" name="图片 8" descr="ff8b1004cba431a83bb069e92e1ce30"/>
          <p:cNvPicPr>
            <a:picLocks noChangeAspect="1"/>
          </p:cNvPicPr>
          <p:nvPr/>
        </p:nvPicPr>
        <p:blipFill>
          <a:blip r:embed="rId3"/>
          <a:stretch>
            <a:fillRect/>
          </a:stretch>
        </p:blipFill>
        <p:spPr>
          <a:xfrm>
            <a:off x="800100" y="3233420"/>
            <a:ext cx="2867660" cy="1641475"/>
          </a:xfrm>
          <a:prstGeom prst="rect">
            <a:avLst/>
          </a:prstGeom>
        </p:spPr>
      </p:pic>
      <p:pic>
        <p:nvPicPr>
          <p:cNvPr id="12" name="图片 11" descr="71f9026817841f66c93b5101caa1818"/>
          <p:cNvPicPr>
            <a:picLocks noChangeAspect="1"/>
          </p:cNvPicPr>
          <p:nvPr/>
        </p:nvPicPr>
        <p:blipFill>
          <a:blip r:embed="rId4"/>
          <a:stretch>
            <a:fillRect/>
          </a:stretch>
        </p:blipFill>
        <p:spPr>
          <a:xfrm>
            <a:off x="800100" y="4982210"/>
            <a:ext cx="2868295" cy="163449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其他问题（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23%</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4972050"/>
          </a:xfrm>
          <a:prstGeom prst="rect">
            <a:avLst/>
          </a:prstGeom>
          <a:noFill/>
        </p:spPr>
        <p:txBody>
          <a:bodyPr wrap="square" rtlCol="0">
            <a:spAutoFit/>
          </a:bodyPr>
          <a:lstStyle/>
          <a:p>
            <a:pPr>
              <a:lnSpc>
                <a:spcPct val="130000"/>
              </a:lnSpc>
            </a:pPr>
            <a:r>
              <a:rPr lang="en-US"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、一般固废和危险废物分类问题</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典型问题：1</a:t>
            </a:r>
            <a:r>
              <a:rPr lang="zh-CN" altLang="en-US" sz="2000" dirty="0">
                <a:solidFill>
                  <a:schemeClr val="bg1"/>
                </a:solidFill>
                <a:latin typeface="Arial" panose="020B0604020202020204" pitchFamily="34" charset="0"/>
                <a:ea typeface="微软雅黑" panose="020B0503020204020204" pitchFamily="34" charset="-122"/>
              </a:rPr>
              <a:t>、</a:t>
            </a:r>
            <a:r>
              <a:rPr lang="en-US" altLang="zh-CN" sz="2000" dirty="0">
                <a:solidFill>
                  <a:schemeClr val="bg1"/>
                </a:solidFill>
                <a:latin typeface="Arial" panose="020B0604020202020204" pitchFamily="34" charset="0"/>
                <a:ea typeface="微软雅黑" panose="020B0503020204020204" pitchFamily="34" charset="-122"/>
              </a:rPr>
              <a:t>12</a:t>
            </a:r>
            <a:r>
              <a:rPr lang="zh-CN" altLang="en-US" sz="2000" dirty="0">
                <a:solidFill>
                  <a:schemeClr val="bg1"/>
                </a:solidFill>
                <a:latin typeface="Arial" panose="020B0604020202020204" pitchFamily="34" charset="0"/>
                <a:ea typeface="微软雅黑" panose="020B0503020204020204" pitchFamily="34" charset="-122"/>
              </a:rPr>
              <a:t>月因检修压缩机存在废弃物未按规定分类处置的情况，针对</a:t>
            </a:r>
            <a:r>
              <a:rPr lang="en-US" altLang="zh-CN" sz="2000" dirty="0">
                <a:solidFill>
                  <a:schemeClr val="bg1"/>
                </a:solidFill>
                <a:latin typeface="Arial" panose="020B0604020202020204" pitchFamily="34" charset="0"/>
                <a:ea typeface="微软雅黑" panose="020B0503020204020204" pitchFamily="34" charset="-122"/>
              </a:rPr>
              <a:t>此问题</a:t>
            </a:r>
            <a:r>
              <a:rPr lang="zh-CN" altLang="en-US" sz="2000" dirty="0">
                <a:solidFill>
                  <a:schemeClr val="bg1"/>
                </a:solidFill>
                <a:latin typeface="Arial" panose="020B0604020202020204" pitchFamily="34" charset="0"/>
                <a:ea typeface="微软雅黑" panose="020B0503020204020204" pitchFamily="34" charset="-122"/>
              </a:rPr>
              <a:t>一是</a:t>
            </a:r>
            <a:r>
              <a:rPr lang="zh-CN" altLang="en-US" sz="2000" dirty="0">
                <a:solidFill>
                  <a:schemeClr val="bg1"/>
                </a:solidFill>
                <a:latin typeface="Arial" panose="020B0604020202020204" pitchFamily="34" charset="0"/>
                <a:ea typeface="微软雅黑" panose="020B0503020204020204" pitchFamily="34" charset="-122"/>
              </a:rPr>
              <a:t>和检修部现场管理人员强调沟通清理</a:t>
            </a:r>
            <a:r>
              <a:rPr lang="zh-CN" altLang="en-US" sz="2000" dirty="0">
                <a:solidFill>
                  <a:schemeClr val="bg1"/>
                </a:solidFill>
                <a:latin typeface="Arial" panose="020B0604020202020204" pitchFamily="34" charset="0"/>
                <a:ea typeface="微软雅黑" panose="020B0503020204020204" pitchFamily="34" charset="-122"/>
              </a:rPr>
              <a:t>废弃物桶。二是通过交接班和班组安全活动强调，班组现场监护人作为废弃物处置第一责任人，发现未履行职责加大考核力度。</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现场接油盒</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桶清理问题</a:t>
            </a:r>
            <a:endParaRPr lang="en-US" alt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典型问题：</a:t>
            </a:r>
            <a:r>
              <a:rPr lang="zh-CN" altLang="en-US" sz="2000" dirty="0">
                <a:solidFill>
                  <a:schemeClr val="bg1"/>
                </a:solidFill>
                <a:latin typeface="Arial" panose="020B0604020202020204" pitchFamily="34" charset="0"/>
                <a:ea typeface="微软雅黑" panose="020B0503020204020204" pitchFamily="34" charset="-122"/>
              </a:rPr>
              <a:t>因暴雨天气频繁，</a:t>
            </a:r>
            <a:r>
              <a:rPr lang="en-US" altLang="zh-CN" sz="2000" dirty="0">
                <a:solidFill>
                  <a:schemeClr val="bg1"/>
                </a:solidFill>
                <a:latin typeface="Arial" panose="020B0604020202020204" pitchFamily="34" charset="0"/>
                <a:ea typeface="微软雅黑" panose="020B0503020204020204" pitchFamily="34" charset="-122"/>
              </a:rPr>
              <a:t>检查</a:t>
            </a:r>
            <a:r>
              <a:rPr lang="zh-CN" altLang="en-US" sz="2000" dirty="0">
                <a:solidFill>
                  <a:schemeClr val="bg1"/>
                </a:solidFill>
                <a:latin typeface="Arial" panose="020B0604020202020204" pitchFamily="34" charset="0"/>
                <a:ea typeface="微软雅黑" panose="020B0503020204020204" pitchFamily="34" charset="-122"/>
              </a:rPr>
              <a:t>现场各接油盒</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桶容易满水，造成污油溢流到地面边沟，要求当班</a:t>
            </a:r>
            <a:r>
              <a:rPr lang="en-US" altLang="zh-CN" sz="2000" dirty="0">
                <a:solidFill>
                  <a:schemeClr val="bg1"/>
                </a:solidFill>
                <a:latin typeface="Arial" panose="020B0604020202020204" pitchFamily="34" charset="0"/>
                <a:ea typeface="微软雅黑" panose="020B0503020204020204" pitchFamily="34" charset="-122"/>
              </a:rPr>
              <a:t>班组</a:t>
            </a:r>
            <a:r>
              <a:rPr lang="zh-CN" altLang="en-US" sz="2000" dirty="0">
                <a:solidFill>
                  <a:schemeClr val="bg1"/>
                </a:solidFill>
                <a:latin typeface="Arial" panose="020B0604020202020204" pitchFamily="34" charset="0"/>
                <a:ea typeface="微软雅黑" panose="020B0503020204020204" pitchFamily="34" charset="-122"/>
              </a:rPr>
              <a:t>雨前雨后及时清理                                                                                                                </a:t>
            </a:r>
            <a:r>
              <a:rPr lang="en-US" altLang="zh-CN" sz="2000" dirty="0">
                <a:solidFill>
                  <a:schemeClr val="bg1"/>
                </a:solidFill>
                <a:latin typeface="Arial" panose="020B0604020202020204" pitchFamily="34" charset="0"/>
                <a:ea typeface="微软雅黑" panose="020B0503020204020204" pitchFamily="34" charset="-122"/>
              </a:rPr>
              <a:t>3、安技装备、应急物资/</a:t>
            </a:r>
            <a:r>
              <a:rPr lang="zh-CN" altLang="en-US" sz="2000" dirty="0">
                <a:solidFill>
                  <a:schemeClr val="bg1"/>
                </a:solidFill>
                <a:latin typeface="Arial" panose="020B0604020202020204" pitchFamily="34" charset="0"/>
                <a:ea typeface="微软雅黑" panose="020B0503020204020204" pitchFamily="34" charset="-122"/>
              </a:rPr>
              <a:t>药品</a:t>
            </a:r>
            <a:r>
              <a:rPr lang="en-US" altLang="zh-CN" sz="2000" dirty="0">
                <a:solidFill>
                  <a:schemeClr val="bg1"/>
                </a:solidFill>
                <a:latin typeface="Arial" panose="020B0604020202020204" pitchFamily="34" charset="0"/>
                <a:ea typeface="微软雅黑" panose="020B0503020204020204" pitchFamily="34" charset="-122"/>
              </a:rPr>
              <a:t>问题</a:t>
            </a:r>
            <a:endParaRPr lang="en-US" alt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sym typeface="+mn-ea"/>
              </a:rPr>
              <a:t>      典型问题：</a:t>
            </a:r>
            <a:r>
              <a:rPr lang="zh-CN" altLang="en-US" sz="2000" dirty="0">
                <a:solidFill>
                  <a:schemeClr val="bg1"/>
                </a:solidFill>
                <a:latin typeface="Arial" panose="020B0604020202020204" pitchFamily="34" charset="0"/>
                <a:ea typeface="微软雅黑" panose="020B0503020204020204" pitchFamily="34" charset="-122"/>
                <a:sym typeface="+mn-ea"/>
              </a:rPr>
              <a:t>急救箱药品部分过期还未补充</a:t>
            </a:r>
            <a:r>
              <a:rPr lang="en-US" altLang="zh-CN" sz="2000" dirty="0">
                <a:solidFill>
                  <a:schemeClr val="bg1"/>
                </a:solidFill>
                <a:latin typeface="Arial" panose="020B0604020202020204" pitchFamily="34" charset="0"/>
                <a:ea typeface="微软雅黑" panose="020B0503020204020204" pitchFamily="34" charset="-122"/>
                <a:sym typeface="+mn-ea"/>
              </a:rPr>
              <a:t>，</a:t>
            </a:r>
            <a:r>
              <a:rPr lang="zh-CN" altLang="en-US" sz="2000" dirty="0">
                <a:solidFill>
                  <a:schemeClr val="bg1"/>
                </a:solidFill>
                <a:latin typeface="Arial" panose="020B0604020202020204" pitchFamily="34" charset="0"/>
                <a:ea typeface="微软雅黑" panose="020B0503020204020204" pitchFamily="34" charset="-122"/>
                <a:sym typeface="+mn-ea"/>
              </a:rPr>
              <a:t>已经通过多次在公司</a:t>
            </a:r>
            <a:r>
              <a:rPr lang="en-US" altLang="zh-CN" sz="2000" dirty="0">
                <a:solidFill>
                  <a:schemeClr val="bg1"/>
                </a:solidFill>
                <a:latin typeface="Arial" panose="020B0604020202020204" pitchFamily="34" charset="0"/>
                <a:ea typeface="微软雅黑" panose="020B0503020204020204" pitchFamily="34" charset="-122"/>
                <a:sym typeface="+mn-ea"/>
              </a:rPr>
              <a:t>HSE</a:t>
            </a:r>
            <a:r>
              <a:rPr lang="zh-CN" altLang="en-US" sz="2000" dirty="0">
                <a:solidFill>
                  <a:schemeClr val="bg1"/>
                </a:solidFill>
                <a:latin typeface="Arial" panose="020B0604020202020204" pitchFamily="34" charset="0"/>
                <a:ea typeface="微软雅黑" panose="020B0503020204020204" pitchFamily="34" charset="-122"/>
                <a:sym typeface="+mn-ea"/>
              </a:rPr>
              <a:t>例会提出，目前</a:t>
            </a:r>
            <a:r>
              <a:rPr lang="en-US" altLang="zh-CN" sz="2000" dirty="0">
                <a:solidFill>
                  <a:schemeClr val="bg1"/>
                </a:solidFill>
                <a:latin typeface="Arial" panose="020B0604020202020204" pitchFamily="34" charset="0"/>
                <a:ea typeface="微软雅黑" panose="020B0503020204020204" pitchFamily="34" charset="-122"/>
                <a:sym typeface="+mn-ea"/>
              </a:rPr>
              <a:t>HSE</a:t>
            </a:r>
            <a:r>
              <a:rPr lang="zh-CN" altLang="en-US" sz="2000" dirty="0">
                <a:solidFill>
                  <a:schemeClr val="bg1"/>
                </a:solidFill>
                <a:latin typeface="Arial" panose="020B0604020202020204" pitchFamily="34" charset="0"/>
                <a:ea typeface="微软雅黑" panose="020B0503020204020204" pitchFamily="34" charset="-122"/>
                <a:sym typeface="+mn-ea"/>
              </a:rPr>
              <a:t>部补充一部分其余后续采购补充</a:t>
            </a:r>
            <a:r>
              <a:rPr lang="en-US" altLang="zh-CN" sz="2000" dirty="0">
                <a:solidFill>
                  <a:schemeClr val="bg1"/>
                </a:solidFill>
                <a:latin typeface="Arial" panose="020B0604020202020204" pitchFamily="34" charset="0"/>
                <a:ea typeface="微软雅黑" panose="020B0503020204020204" pitchFamily="34" charset="-122"/>
                <a:sym typeface="+mn-ea"/>
              </a:rPr>
              <a:t>。</a:t>
            </a:r>
            <a:endParaRPr lang="en-US" altLang="zh-CN"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、气分装置泵区青苔问题                                                                                             </a:t>
            </a:r>
            <a:r>
              <a:rPr lang="zh-CN" altLang="en-US" sz="2400" dirty="0">
                <a:solidFill>
                  <a:schemeClr val="bg1"/>
                </a:solidFill>
                <a:latin typeface="Arial" panose="020B0604020202020204" pitchFamily="34" charset="0"/>
                <a:ea typeface="微软雅黑" panose="020B0503020204020204" pitchFamily="34" charset="-122"/>
                <a:sym typeface="+mn-ea"/>
              </a:rPr>
              <a:t>                                               </a:t>
            </a:r>
            <a:endParaRPr lang="en-US" altLang="zh-CN"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典型问题：</a:t>
            </a:r>
            <a:r>
              <a:rPr lang="zh-CN" altLang="en-US" sz="2000" dirty="0">
                <a:solidFill>
                  <a:schemeClr val="bg1"/>
                </a:solidFill>
                <a:latin typeface="Arial" panose="020B0604020202020204" pitchFamily="34" charset="0"/>
                <a:ea typeface="微软雅黑" panose="020B0503020204020204" pitchFamily="34" charset="-122"/>
                <a:sym typeface="+mn-ea"/>
              </a:rPr>
              <a:t>气分装置泵区地面青苔已经要求班组每月定期清理干净</a:t>
            </a:r>
            <a:r>
              <a:rPr lang="zh-CN" altLang="en-US" sz="2000" b="1" dirty="0">
                <a:solidFill>
                  <a:schemeClr val="bg1"/>
                </a:solidFill>
                <a:latin typeface="Arial" panose="020B0604020202020204" pitchFamily="34" charset="0"/>
                <a:ea typeface="微软雅黑" panose="020B0503020204020204" pitchFamily="34" charset="-122"/>
                <a:sym typeface="+mn-ea"/>
              </a:rPr>
              <a:t>。</a:t>
            </a:r>
            <a:endParaRPr lang="zh-CN" altLang="en-US" sz="2000" b="1"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55231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其他问题（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23%</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94055" y="1490980"/>
            <a:ext cx="11227435" cy="553148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5</a:t>
            </a:r>
            <a:r>
              <a:rPr lang="zh-CN" sz="2400" dirty="0">
                <a:solidFill>
                  <a:schemeClr val="bg1"/>
                </a:solidFill>
                <a:latin typeface="Arial" panose="020B0604020202020204" pitchFamily="34" charset="0"/>
                <a:ea typeface="微软雅黑" panose="020B0503020204020204" pitchFamily="34" charset="-122"/>
                <a:sym typeface="+mn-ea"/>
              </a:rPr>
              <a:t>、隐患及登记问题</a:t>
            </a:r>
            <a:endParaRPr lang="zh-CN"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a:t>
            </a:r>
            <a:r>
              <a:rPr lang="zh-CN" altLang="en-US" sz="2400" dirty="0">
                <a:solidFill>
                  <a:schemeClr val="bg1"/>
                </a:solidFill>
                <a:latin typeface="Arial" panose="020B0604020202020204" pitchFamily="34" charset="0"/>
                <a:ea typeface="微软雅黑" panose="020B0503020204020204" pitchFamily="34" charset="-122"/>
                <a:sym typeface="+mn-ea"/>
              </a:rPr>
              <a:t> 本月各班组隐患登记问题共</a:t>
            </a:r>
            <a:r>
              <a:rPr lang="en-US" altLang="zh-CN" sz="2400" dirty="0">
                <a:solidFill>
                  <a:schemeClr val="bg1"/>
                </a:solidFill>
                <a:latin typeface="Arial" panose="020B0604020202020204" pitchFamily="34" charset="0"/>
                <a:ea typeface="微软雅黑" panose="020B0503020204020204" pitchFamily="34" charset="-122"/>
                <a:sym typeface="+mn-ea"/>
              </a:rPr>
              <a:t>20</a:t>
            </a:r>
            <a:r>
              <a:rPr lang="zh-CN" altLang="en-US" sz="2400" dirty="0">
                <a:solidFill>
                  <a:schemeClr val="bg1"/>
                </a:solidFill>
                <a:latin typeface="Arial" panose="020B0604020202020204" pitchFamily="34" charset="0"/>
                <a:ea typeface="微软雅黑" panose="020B0503020204020204" pitchFamily="34" charset="-122"/>
                <a:sym typeface="+mn-ea"/>
              </a:rPr>
              <a:t>项，全部闭环，</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向</a:t>
            </a:r>
            <a:r>
              <a:rPr lang="en-US" altLang="zh-CN" sz="2400" dirty="0">
                <a:solidFill>
                  <a:schemeClr val="bg1"/>
                </a:solidFill>
                <a:latin typeface="Arial" panose="020B0604020202020204" pitchFamily="34" charset="0"/>
                <a:ea typeface="微软雅黑" panose="020B0503020204020204" pitchFamily="34" charset="-122"/>
                <a:sym typeface="+mn-ea"/>
              </a:rPr>
              <a:t>HSE</a:t>
            </a:r>
            <a:r>
              <a:rPr lang="zh-CN" altLang="en-US" sz="2400" dirty="0">
                <a:solidFill>
                  <a:schemeClr val="bg1"/>
                </a:solidFill>
                <a:latin typeface="Arial" panose="020B0604020202020204" pitchFamily="34" charset="0"/>
                <a:ea typeface="微软雅黑" panose="020B0503020204020204" pitchFamily="34" charset="-122"/>
                <a:sym typeface="+mn-ea"/>
              </a:rPr>
              <a:t>申请隐患奖励</a:t>
            </a:r>
            <a:r>
              <a:rPr lang="en-US" altLang="zh-CN" sz="2400" dirty="0">
                <a:solidFill>
                  <a:schemeClr val="bg1"/>
                </a:solidFill>
                <a:latin typeface="Arial" panose="020B0604020202020204" pitchFamily="34" charset="0"/>
                <a:ea typeface="微软雅黑" panose="020B0503020204020204" pitchFamily="34" charset="-122"/>
                <a:sym typeface="+mn-ea"/>
              </a:rPr>
              <a:t>20</a:t>
            </a:r>
            <a:r>
              <a:rPr lang="zh-CN" altLang="en-US" sz="2400" dirty="0">
                <a:solidFill>
                  <a:schemeClr val="bg1"/>
                </a:solidFill>
                <a:latin typeface="Arial" panose="020B0604020202020204" pitchFamily="34" charset="0"/>
                <a:ea typeface="微软雅黑" panose="020B0503020204020204" pitchFamily="34" charset="-122"/>
                <a:sym typeface="+mn-ea"/>
              </a:rPr>
              <a:t>项：</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其中</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项公司级：1、加裂新氢机</a:t>
            </a:r>
            <a:r>
              <a:rPr lang="en-US" altLang="zh-CN" sz="2000" dirty="0">
                <a:solidFill>
                  <a:schemeClr val="bg1"/>
                </a:solidFill>
                <a:latin typeface="Arial" panose="020B0604020202020204" pitchFamily="34" charset="0"/>
                <a:ea typeface="微软雅黑" panose="020B0503020204020204" pitchFamily="34" charset="-122"/>
                <a:sym typeface="+mn-ea"/>
              </a:rPr>
              <a:t>K102C</a:t>
            </a:r>
            <a:r>
              <a:rPr lang="zh-CN" altLang="en-US" sz="2000" dirty="0">
                <a:solidFill>
                  <a:schemeClr val="bg1"/>
                </a:solidFill>
                <a:latin typeface="Arial" panose="020B0604020202020204" pitchFamily="34" charset="0"/>
                <a:ea typeface="微软雅黑" panose="020B0503020204020204" pitchFamily="34" charset="-122"/>
                <a:sym typeface="+mn-ea"/>
              </a:rPr>
              <a:t>三级进气阀故障；</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2、加裂新氢机</a:t>
            </a:r>
            <a:r>
              <a:rPr lang="en-US" altLang="zh-CN" sz="2000" dirty="0">
                <a:solidFill>
                  <a:schemeClr val="bg1"/>
                </a:solidFill>
                <a:latin typeface="Arial" panose="020B0604020202020204" pitchFamily="34" charset="0"/>
                <a:ea typeface="微软雅黑" panose="020B0503020204020204" pitchFamily="34" charset="-122"/>
                <a:sym typeface="+mn-ea"/>
              </a:rPr>
              <a:t>K102B</a:t>
            </a:r>
            <a:r>
              <a:rPr lang="zh-CN" altLang="en-US" sz="2000" dirty="0">
                <a:solidFill>
                  <a:schemeClr val="bg1"/>
                </a:solidFill>
                <a:latin typeface="Arial" panose="020B0604020202020204" pitchFamily="34" charset="0"/>
                <a:ea typeface="微软雅黑" panose="020B0503020204020204" pitchFamily="34" charset="-122"/>
                <a:sym typeface="+mn-ea"/>
              </a:rPr>
              <a:t>三级气缸堵头氢气较大量泄漏</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、气分</a:t>
            </a:r>
            <a:r>
              <a:rPr lang="en-US" altLang="zh-CN" sz="2000" dirty="0">
                <a:solidFill>
                  <a:schemeClr val="bg1"/>
                </a:solidFill>
                <a:latin typeface="Arial" panose="020B0604020202020204" pitchFamily="34" charset="0"/>
                <a:ea typeface="微软雅黑" panose="020B0503020204020204" pitchFamily="34" charset="-122"/>
                <a:sym typeface="+mn-ea"/>
              </a:rPr>
              <a:t>SR301</a:t>
            </a:r>
            <a:r>
              <a:rPr lang="zh-CN" altLang="en-US" sz="2000" dirty="0">
                <a:solidFill>
                  <a:schemeClr val="bg1"/>
                </a:solidFill>
                <a:latin typeface="Arial" panose="020B0604020202020204" pitchFamily="34" charset="0"/>
                <a:ea typeface="微软雅黑" panose="020B0503020204020204" pitchFamily="34" charset="-122"/>
                <a:sym typeface="+mn-ea"/>
              </a:rPr>
              <a:t>差压表接头崩开液化气较大量泄漏。 </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班组提交申请数量相比</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月增加，尤其是自查隐患工作开展</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以来第一次有四位文莱员工提交了查隐患申请，文莱员工积</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极参与。同时要求班组发现隐患后尽快与专业主管人员对接，</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留下痕迹避免虚报盲报 情况发生，同时积极落实隐患整改时间，形成隐患登记</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闭环管理要求。通过部门评优激励等工作引导班组积极对待现</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场隐患，切实提高巡检质量。</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6</a:t>
            </a:r>
            <a:r>
              <a:rPr lang="zh-CN" altLang="en-US" sz="2000" dirty="0">
                <a:solidFill>
                  <a:schemeClr val="bg1"/>
                </a:solidFill>
                <a:latin typeface="Arial" panose="020B0604020202020204" pitchFamily="34" charset="0"/>
                <a:ea typeface="微软雅黑" panose="020B0503020204020204" pitchFamily="34" charset="-122"/>
                <a:sym typeface="+mn-ea"/>
              </a:rPr>
              <a:t>、加裂初期雨水沟沙袋问题</a:t>
            </a:r>
            <a:r>
              <a:rPr lang="en-US" altLang="zh-CN" sz="2000" dirty="0">
                <a:solidFill>
                  <a:schemeClr val="bg1"/>
                </a:solidFill>
                <a:latin typeface="Arial" panose="020B0604020202020204" pitchFamily="34" charset="0"/>
                <a:ea typeface="微软雅黑" panose="020B0503020204020204" pitchFamily="34" charset="-122"/>
                <a:sym typeface="+mn-ea"/>
              </a:rPr>
              <a:t>：</a:t>
            </a:r>
            <a:r>
              <a:rPr lang="zh-CN" altLang="en-US" sz="2000" dirty="0">
                <a:solidFill>
                  <a:schemeClr val="bg1"/>
                </a:solidFill>
                <a:latin typeface="Arial" panose="020B0604020202020204" pitchFamily="34" charset="0"/>
                <a:ea typeface="微软雅黑" panose="020B0503020204020204" pitchFamily="34" charset="-122"/>
                <a:sym typeface="+mn-ea"/>
              </a:rPr>
              <a:t>加裂装置初期雨水沟沙袋班组</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月</a:t>
            </a:r>
            <a:r>
              <a:rPr lang="en-US" altLang="zh-CN" sz="2000" dirty="0">
                <a:solidFill>
                  <a:schemeClr val="bg1"/>
                </a:solidFill>
                <a:latin typeface="Arial" panose="020B0604020202020204" pitchFamily="34" charset="0"/>
                <a:ea typeface="微软雅黑" panose="020B0503020204020204" pitchFamily="34" charset="-122"/>
                <a:sym typeface="+mn-ea"/>
              </a:rPr>
              <a:t>20</a:t>
            </a:r>
            <a:r>
              <a:rPr lang="zh-CN" altLang="en-US" sz="2000" dirty="0">
                <a:solidFill>
                  <a:schemeClr val="bg1"/>
                </a:solidFill>
                <a:latin typeface="Arial" panose="020B0604020202020204" pitchFamily="34" charset="0"/>
                <a:ea typeface="微软雅黑" panose="020B0503020204020204" pitchFamily="34" charset="-122"/>
                <a:sym typeface="+mn-ea"/>
              </a:rPr>
              <a:t>日前已清理。</a:t>
            </a:r>
            <a:endParaRPr lang="zh-CN" sz="2000" dirty="0">
              <a:solidFill>
                <a:schemeClr val="bg1"/>
              </a:solidFill>
              <a:latin typeface="Arial" panose="020B0604020202020204" pitchFamily="34" charset="0"/>
              <a:ea typeface="微软雅黑" panose="020B0503020204020204" pitchFamily="34" charset="-122"/>
              <a:sym typeface="+mn-ea"/>
            </a:endParaRPr>
          </a:p>
        </p:txBody>
      </p:sp>
      <p:graphicFrame>
        <p:nvGraphicFramePr>
          <p:cNvPr id="4" name="图表 3"/>
          <p:cNvGraphicFramePr/>
          <p:nvPr/>
        </p:nvGraphicFramePr>
        <p:xfrm>
          <a:off x="7722235" y="1689735"/>
          <a:ext cx="4300220" cy="448056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12211050" cy="4171950"/>
          </a:xfrm>
          <a:prstGeom prst="rect">
            <a:avLst/>
          </a:prstGeom>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三</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907790" y="4993640"/>
              <a:ext cx="5334000" cy="645160"/>
            </a:xfrm>
            <a:prstGeom prst="rect">
              <a:avLst/>
            </a:prstGeom>
            <a:noFill/>
          </p:spPr>
          <p:txBody>
            <a:bodyPr wrap="square" rtlCol="0">
              <a:spAutoFit/>
            </a:bodyPr>
            <a:lstStyle/>
            <a:p>
              <a:r>
                <a:rPr lang="zh-CN" sz="36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原因分析及管理要求</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704723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300" dirty="0">
                <a:solidFill>
                  <a:schemeClr val="bg1"/>
                </a:solidFill>
                <a:latin typeface="Arial" panose="020B0604020202020204" pitchFamily="34" charset="0"/>
                <a:ea typeface="微软雅黑" panose="020B0503020204020204" pitchFamily="34" charset="-122"/>
                <a:sym typeface="+mn-ea"/>
              </a:rPr>
              <a:t>从本月检查的各类问题情况来看，加氢主要因为年底区域轮换检查包括规格化问题，卫生类问题项较多，高风险作业类和消防类问题相比上月较少。加裂主要</a:t>
            </a:r>
            <a:r>
              <a:rPr lang="zh-CN" sz="2300" dirty="0">
                <a:solidFill>
                  <a:schemeClr val="bg1"/>
                </a:solidFill>
                <a:latin typeface="Arial" panose="020B0604020202020204" pitchFamily="34" charset="0"/>
                <a:ea typeface="微软雅黑" panose="020B0503020204020204" pitchFamily="34" charset="-122"/>
                <a:sym typeface="+mn-ea"/>
              </a:rPr>
              <a:t>因为年底区域轮换检查包括规格化问题，卫生类问题项较多，</a:t>
            </a:r>
            <a:r>
              <a:rPr lang="zh-CN" sz="2300" dirty="0">
                <a:solidFill>
                  <a:schemeClr val="bg1"/>
                </a:solidFill>
                <a:latin typeface="Arial" panose="020B0604020202020204" pitchFamily="34" charset="0"/>
                <a:ea typeface="微软雅黑" panose="020B0503020204020204" pitchFamily="34" charset="-122"/>
                <a:sym typeface="+mn-ea"/>
              </a:rPr>
              <a:t>消防类问题主要原因消防设施定人管理，而近期又是班组大量人员休假或内外操轮换没有及时补位替换导致漏检，其余的问题加起来占比不到百分之二十。</a:t>
            </a:r>
            <a:endParaRPr lang="zh-CN" sz="23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300" dirty="0">
                <a:solidFill>
                  <a:schemeClr val="bg1"/>
                </a:solidFill>
                <a:latin typeface="Arial" panose="020B0604020202020204" pitchFamily="34" charset="0"/>
                <a:ea typeface="微软雅黑" panose="020B0503020204020204" pitchFamily="34" charset="-122"/>
                <a:sym typeface="+mn-ea"/>
              </a:rPr>
              <a:t>       加氢装置在高风险作业中除了一项是部门扣分考核外其余都是正面奖励，主要是经过这个月开始的严抓狠抓以及每天的对监护人的职责考试，强化了班组人员的责任心，监护人员现场的风险分析能力，落实措施能力，熟练掌握联系汇报流程，为现场作业的安全提供了有力的保障。共提问外操监护人职责六条</a:t>
            </a:r>
            <a:r>
              <a:rPr lang="en-US" altLang="zh-CN" sz="2300" dirty="0">
                <a:solidFill>
                  <a:schemeClr val="bg1"/>
                </a:solidFill>
                <a:latin typeface="Arial" panose="020B0604020202020204" pitchFamily="34" charset="0"/>
                <a:ea typeface="微软雅黑" panose="020B0503020204020204" pitchFamily="34" charset="-122"/>
                <a:sym typeface="+mn-ea"/>
              </a:rPr>
              <a:t>10</a:t>
            </a:r>
            <a:r>
              <a:rPr lang="zh-CN" altLang="en-US" sz="2300" dirty="0">
                <a:solidFill>
                  <a:schemeClr val="bg1"/>
                </a:solidFill>
                <a:latin typeface="Arial" panose="020B0604020202020204" pitchFamily="34" charset="0"/>
                <a:ea typeface="微软雅黑" panose="020B0503020204020204" pitchFamily="34" charset="-122"/>
                <a:sym typeface="+mn-ea"/>
              </a:rPr>
              <a:t>人次，现场监护人十条抽考</a:t>
            </a:r>
            <a:r>
              <a:rPr lang="en-US" altLang="zh-CN" sz="2300" dirty="0">
                <a:solidFill>
                  <a:schemeClr val="bg1"/>
                </a:solidFill>
                <a:latin typeface="Arial" panose="020B0604020202020204" pitchFamily="34" charset="0"/>
                <a:ea typeface="微软雅黑" panose="020B0503020204020204" pitchFamily="34" charset="-122"/>
                <a:sym typeface="+mn-ea"/>
              </a:rPr>
              <a:t>12</a:t>
            </a:r>
            <a:r>
              <a:rPr lang="zh-CN" altLang="en-US" sz="2300" dirty="0">
                <a:solidFill>
                  <a:schemeClr val="bg1"/>
                </a:solidFill>
                <a:latin typeface="Arial" panose="020B0604020202020204" pitchFamily="34" charset="0"/>
                <a:ea typeface="微软雅黑" panose="020B0503020204020204" pitchFamily="34" charset="-122"/>
                <a:sym typeface="+mn-ea"/>
              </a:rPr>
              <a:t>人次。</a:t>
            </a:r>
            <a:r>
              <a:rPr lang="zh-CN" sz="2300" dirty="0">
                <a:solidFill>
                  <a:schemeClr val="bg1"/>
                </a:solidFill>
                <a:latin typeface="Arial" panose="020B0604020202020204" pitchFamily="34" charset="0"/>
                <a:ea typeface="微软雅黑" panose="020B0503020204020204" pitchFamily="34" charset="-122"/>
                <a:sym typeface="+mn-ea"/>
              </a:rPr>
              <a:t>卫生的问题主要是本月降雨较多，基本一天一雨，造成地面青苔生长非常块，交接班时下雨也非常多，造成地面细小的杂物也较多，加上没有及时清理，所以考核也较多。下月通过班组责任区的轮换前的自查自改的契机应该会有好转。</a:t>
            </a:r>
            <a:endParaRPr lang="zh-CN" sz="23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536702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sym typeface="+mn-ea"/>
              </a:rPr>
              <a:t>  </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加裂气分装置在高风险作业中共提问外操监护人职责六条</a:t>
            </a:r>
            <a:r>
              <a:rPr lang="en-US" altLang="zh-CN" sz="2400" dirty="0">
                <a:solidFill>
                  <a:schemeClr val="bg1"/>
                </a:solidFill>
                <a:latin typeface="Arial" panose="020B0604020202020204" pitchFamily="34" charset="0"/>
                <a:ea typeface="微软雅黑" panose="020B0503020204020204" pitchFamily="34" charset="-122"/>
                <a:sym typeface="+mn-ea"/>
              </a:rPr>
              <a:t>8</a:t>
            </a:r>
            <a:r>
              <a:rPr lang="zh-CN" altLang="en-US" sz="2400" dirty="0">
                <a:solidFill>
                  <a:schemeClr val="bg1"/>
                </a:solidFill>
                <a:latin typeface="Arial" panose="020B0604020202020204" pitchFamily="34" charset="0"/>
                <a:ea typeface="微软雅黑" panose="020B0503020204020204" pitchFamily="34" charset="-122"/>
                <a:sym typeface="+mn-ea"/>
              </a:rPr>
              <a:t>人次，现场监护人十条抽考</a:t>
            </a:r>
            <a:r>
              <a:rPr lang="en-US" altLang="zh-CN" sz="2400" dirty="0">
                <a:solidFill>
                  <a:schemeClr val="bg1"/>
                </a:solidFill>
                <a:latin typeface="Arial" panose="020B0604020202020204" pitchFamily="34" charset="0"/>
                <a:ea typeface="微软雅黑" panose="020B0503020204020204" pitchFamily="34" charset="-122"/>
                <a:sym typeface="+mn-ea"/>
              </a:rPr>
              <a:t>6</a:t>
            </a:r>
            <a:r>
              <a:rPr lang="zh-CN" altLang="en-US" sz="2400" dirty="0">
                <a:solidFill>
                  <a:schemeClr val="bg1"/>
                </a:solidFill>
                <a:latin typeface="Arial" panose="020B0604020202020204" pitchFamily="34" charset="0"/>
                <a:ea typeface="微软雅黑" panose="020B0503020204020204" pitchFamily="34" charset="-122"/>
                <a:sym typeface="+mn-ea"/>
              </a:rPr>
              <a:t>人次。根据</a:t>
            </a:r>
            <a:r>
              <a:rPr lang="en-US" altLang="zh-CN" sz="2400" dirty="0">
                <a:solidFill>
                  <a:schemeClr val="bg1"/>
                </a:solidFill>
                <a:latin typeface="Arial" panose="020B0604020202020204" pitchFamily="34" charset="0"/>
                <a:ea typeface="微软雅黑" panose="020B0503020204020204" pitchFamily="34" charset="-122"/>
                <a:sym typeface="+mn-ea"/>
              </a:rPr>
              <a:t>HSE</a:t>
            </a:r>
            <a:r>
              <a:rPr lang="zh-CN" altLang="en-US" sz="2400" dirty="0">
                <a:solidFill>
                  <a:schemeClr val="bg1"/>
                </a:solidFill>
                <a:latin typeface="Arial" panose="020B0604020202020204" pitchFamily="34" charset="0"/>
                <a:ea typeface="微软雅黑" panose="020B0503020204020204" pitchFamily="34" charset="-122"/>
                <a:sym typeface="+mn-ea"/>
              </a:rPr>
              <a:t>部平时提问经验梳理出</a:t>
            </a:r>
            <a:r>
              <a:rPr lang="en-US" altLang="zh-CN" sz="2400" dirty="0">
                <a:solidFill>
                  <a:schemeClr val="bg1"/>
                </a:solidFill>
                <a:latin typeface="Arial" panose="020B0604020202020204" pitchFamily="34" charset="0"/>
                <a:ea typeface="微软雅黑" panose="020B0503020204020204" pitchFamily="34" charset="-122"/>
                <a:sym typeface="+mn-ea"/>
              </a:rPr>
              <a:t>10</a:t>
            </a:r>
            <a:r>
              <a:rPr lang="zh-CN" altLang="en-US" sz="2400" dirty="0">
                <a:solidFill>
                  <a:schemeClr val="bg1"/>
                </a:solidFill>
                <a:latin typeface="Arial" panose="020B0604020202020204" pitchFamily="34" charset="0"/>
                <a:ea typeface="微软雅黑" panose="020B0503020204020204" pitchFamily="34" charset="-122"/>
                <a:sym typeface="+mn-ea"/>
              </a:rPr>
              <a:t>条标准的监护问题答案下发班组学习。另外坚持每天每个班抽考一次报警电话和报警程序；每天每个班抽考一次</a:t>
            </a:r>
            <a:r>
              <a:rPr lang="en-US" altLang="zh-CN" sz="2400" dirty="0">
                <a:solidFill>
                  <a:schemeClr val="bg1"/>
                </a:solidFill>
                <a:latin typeface="Arial" panose="020B0604020202020204" pitchFamily="34" charset="0"/>
                <a:ea typeface="微软雅黑" panose="020B0503020204020204" pitchFamily="34" charset="-122"/>
                <a:sym typeface="+mn-ea"/>
              </a:rPr>
              <a:t>FGS</a:t>
            </a:r>
            <a:r>
              <a:rPr lang="zh-CN" altLang="en-US" sz="2400" dirty="0">
                <a:solidFill>
                  <a:schemeClr val="bg1"/>
                </a:solidFill>
                <a:latin typeface="Arial" panose="020B0604020202020204" pitchFamily="34" charset="0"/>
                <a:ea typeface="微软雅黑" panose="020B0503020204020204" pitchFamily="34" charset="-122"/>
                <a:sym typeface="+mn-ea"/>
              </a:rPr>
              <a:t>系统画面和报警类型。规格化</a:t>
            </a:r>
            <a:r>
              <a:rPr lang="zh-CN" sz="2400" dirty="0">
                <a:solidFill>
                  <a:schemeClr val="bg1"/>
                </a:solidFill>
                <a:latin typeface="Arial" panose="020B0604020202020204" pitchFamily="34" charset="0"/>
                <a:ea typeface="微软雅黑" panose="020B0503020204020204" pitchFamily="34" charset="-122"/>
                <a:sym typeface="+mn-ea"/>
              </a:rPr>
              <a:t>的问题主要是</a:t>
            </a:r>
            <a:r>
              <a:rPr lang="zh-CN" altLang="en-US" sz="2400" dirty="0">
                <a:solidFill>
                  <a:schemeClr val="bg1"/>
                </a:solidFill>
                <a:latin typeface="Arial" panose="020B0604020202020204" pitchFamily="34" charset="0"/>
                <a:ea typeface="微软雅黑" panose="020B0503020204020204" pitchFamily="34" charset="-122"/>
                <a:sym typeface="+mn-ea"/>
              </a:rPr>
              <a:t>因暴雨天气频繁，</a:t>
            </a:r>
            <a:r>
              <a:rPr lang="en-US" altLang="zh-CN" sz="2400" dirty="0">
                <a:solidFill>
                  <a:schemeClr val="bg1"/>
                </a:solidFill>
                <a:latin typeface="Arial" panose="020B0604020202020204" pitchFamily="34" charset="0"/>
                <a:ea typeface="微软雅黑" panose="020B0503020204020204" pitchFamily="34" charset="-122"/>
                <a:sym typeface="+mn-ea"/>
              </a:rPr>
              <a:t>检查</a:t>
            </a:r>
            <a:r>
              <a:rPr lang="zh-CN" altLang="en-US" sz="2400" dirty="0">
                <a:solidFill>
                  <a:schemeClr val="bg1"/>
                </a:solidFill>
                <a:latin typeface="Arial" panose="020B0604020202020204" pitchFamily="34" charset="0"/>
                <a:ea typeface="微软雅黑" panose="020B0503020204020204" pitchFamily="34" charset="-122"/>
                <a:sym typeface="+mn-ea"/>
              </a:rPr>
              <a:t>现场各接油盒</a:t>
            </a:r>
            <a:r>
              <a:rPr lang="en-US" altLang="zh-CN" sz="2400" dirty="0">
                <a:solidFill>
                  <a:schemeClr val="bg1"/>
                </a:solidFill>
                <a:latin typeface="Arial" panose="020B0604020202020204" pitchFamily="34" charset="0"/>
                <a:ea typeface="微软雅黑" panose="020B0503020204020204" pitchFamily="34" charset="-122"/>
                <a:sym typeface="+mn-ea"/>
              </a:rPr>
              <a:t>/</a:t>
            </a:r>
            <a:r>
              <a:rPr lang="zh-CN" altLang="en-US" sz="2400" dirty="0">
                <a:solidFill>
                  <a:schemeClr val="bg1"/>
                </a:solidFill>
                <a:latin typeface="Arial" panose="020B0604020202020204" pitchFamily="34" charset="0"/>
                <a:ea typeface="微软雅黑" panose="020B0503020204020204" pitchFamily="34" charset="-122"/>
                <a:sym typeface="+mn-ea"/>
              </a:rPr>
              <a:t>桶容易满水，造成污油溢流到地面边沟，管理上要求当班</a:t>
            </a:r>
            <a:r>
              <a:rPr lang="en-US" altLang="zh-CN" sz="2400" dirty="0">
                <a:solidFill>
                  <a:schemeClr val="bg1"/>
                </a:solidFill>
                <a:latin typeface="Arial" panose="020B0604020202020204" pitchFamily="34" charset="0"/>
                <a:ea typeface="微软雅黑" panose="020B0503020204020204" pitchFamily="34" charset="-122"/>
                <a:sym typeface="+mn-ea"/>
              </a:rPr>
              <a:t>班组</a:t>
            </a:r>
            <a:r>
              <a:rPr lang="zh-CN" altLang="en-US" sz="2400" dirty="0">
                <a:solidFill>
                  <a:schemeClr val="bg1"/>
                </a:solidFill>
                <a:latin typeface="Arial" panose="020B0604020202020204" pitchFamily="34" charset="0"/>
                <a:ea typeface="微软雅黑" panose="020B0503020204020204" pitchFamily="34" charset="-122"/>
                <a:sym typeface="+mn-ea"/>
              </a:rPr>
              <a:t>雨前雨后及时清理，而且通过</a:t>
            </a:r>
            <a:r>
              <a:rPr lang="zh-CN" sz="2400" dirty="0">
                <a:solidFill>
                  <a:schemeClr val="bg1"/>
                </a:solidFill>
                <a:latin typeface="Arial" panose="020B0604020202020204" pitchFamily="34" charset="0"/>
                <a:ea typeface="微软雅黑" panose="020B0503020204020204" pitchFamily="34" charset="-122"/>
                <a:sym typeface="+mn-ea"/>
              </a:rPr>
              <a:t>班组责任区的轮换前的自查自改的契机使现场面貌得以明显改善。本月因检修加裂新氢压缩机</a:t>
            </a:r>
            <a:r>
              <a:rPr lang="en-US" altLang="zh-CN" sz="2400" dirty="0">
                <a:solidFill>
                  <a:schemeClr val="bg1"/>
                </a:solidFill>
                <a:latin typeface="Arial" panose="020B0604020202020204" pitchFamily="34" charset="0"/>
                <a:ea typeface="微软雅黑" panose="020B0503020204020204" pitchFamily="34" charset="-122"/>
                <a:sym typeface="+mn-ea"/>
              </a:rPr>
              <a:t>K102</a:t>
            </a:r>
            <a:r>
              <a:rPr lang="zh-CN" sz="2400" dirty="0">
                <a:solidFill>
                  <a:schemeClr val="bg1"/>
                </a:solidFill>
                <a:latin typeface="Arial" panose="020B0604020202020204" pitchFamily="34" charset="0"/>
                <a:ea typeface="微软雅黑" panose="020B0503020204020204" pitchFamily="34" charset="-122"/>
                <a:sym typeface="+mn-ea"/>
              </a:rPr>
              <a:t>，压缩机区域现场面貌在作业过程中</a:t>
            </a:r>
            <a:r>
              <a:rPr lang="zh-CN" altLang="en-US" sz="2400" dirty="0">
                <a:solidFill>
                  <a:schemeClr val="bg1"/>
                </a:solidFill>
                <a:latin typeface="Arial" panose="020B0604020202020204" pitchFamily="34" charset="0"/>
                <a:ea typeface="微软雅黑" panose="020B0503020204020204" pitchFamily="34" charset="-122"/>
                <a:sym typeface="+mn-ea"/>
              </a:rPr>
              <a:t>地面泄漏少量污油和堆放大量废弃物，管理上要在下次作业计划时考虑废弃物收集和处理问题，同时及时联系</a:t>
            </a:r>
            <a:r>
              <a:rPr lang="en-US" altLang="zh-CN" sz="2400" dirty="0">
                <a:solidFill>
                  <a:schemeClr val="bg1"/>
                </a:solidFill>
                <a:latin typeface="Arial" panose="020B0604020202020204" pitchFamily="34" charset="0"/>
                <a:ea typeface="微软雅黑" panose="020B0503020204020204" pitchFamily="34" charset="-122"/>
                <a:sym typeface="+mn-ea"/>
              </a:rPr>
              <a:t>HSE</a:t>
            </a:r>
            <a:r>
              <a:rPr lang="zh-CN" altLang="en-US" sz="2400" dirty="0">
                <a:solidFill>
                  <a:schemeClr val="bg1"/>
                </a:solidFill>
                <a:latin typeface="Arial" panose="020B0604020202020204" pitchFamily="34" charset="0"/>
                <a:ea typeface="微软雅黑" panose="020B0503020204020204" pitchFamily="34" charset="-122"/>
                <a:sym typeface="+mn-ea"/>
              </a:rPr>
              <a:t>清</a:t>
            </a:r>
            <a:r>
              <a:rPr lang="zh-CN" altLang="en-US" sz="2400" dirty="0">
                <a:solidFill>
                  <a:schemeClr val="bg1"/>
                </a:solidFill>
                <a:latin typeface="Arial" panose="020B0604020202020204" pitchFamily="34" charset="0"/>
                <a:ea typeface="微软雅黑" panose="020B0503020204020204" pitchFamily="34" charset="-122"/>
                <a:sym typeface="+mn-ea"/>
              </a:rPr>
              <a:t>运。</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497"/>
            <a:ext cx="12192000" cy="6858000"/>
          </a:xfrm>
          <a:prstGeom prst="rect">
            <a:avLst/>
          </a:prstGeom>
          <a:solidFill>
            <a:srgbClr val="28283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 all</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smtClean="0">
                <a:solidFill>
                  <a:schemeClr val="bg1"/>
                </a:solidFill>
                <a:latin typeface="微软雅黑" panose="020B0503020204020204" pitchFamily="34" charset="-122"/>
                <a:ea typeface="微软雅黑" panose="020B0503020204020204" pitchFamily="34" charset="-122"/>
              </a:rPr>
              <a:t>谢谢</a:t>
            </a:r>
            <a:r>
              <a:rPr lang="zh-CN" altLang="en-US" sz="6000" dirty="0" smtClean="0">
                <a:solidFill>
                  <a:srgbClr val="FB912B"/>
                </a:solidFill>
                <a:latin typeface="微软雅黑" panose="020B0503020204020204" pitchFamily="34" charset="-122"/>
                <a:ea typeface="微软雅黑" panose="020B0503020204020204" pitchFamily="34" charset="-122"/>
              </a:rPr>
              <a:t>大家</a:t>
            </a:r>
            <a:endParaRPr lang="zh-CN" altLang="en-US" sz="6000" dirty="0">
              <a:solidFill>
                <a:srgbClr val="FB912B"/>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495549" y="895350"/>
            <a:ext cx="7200901" cy="5716475"/>
            <a:chOff x="2495549" y="895350"/>
            <a:chExt cx="7200901" cy="5716475"/>
          </a:xfrm>
        </p:grpSpPr>
        <p:grpSp>
          <p:nvGrpSpPr>
            <p:cNvPr id="12" name="组合 11"/>
            <p:cNvGrpSpPr/>
            <p:nvPr/>
          </p:nvGrpSpPr>
          <p:grpSpPr>
            <a:xfrm>
              <a:off x="2495549" y="3455536"/>
              <a:ext cx="7200901" cy="1205143"/>
              <a:chOff x="2495549" y="3417436"/>
              <a:chExt cx="7200901" cy="1205143"/>
            </a:xfrm>
          </p:grpSpPr>
          <p:sp>
            <p:nvSpPr>
              <p:cNvPr id="20" name="矩形 19"/>
              <p:cNvSpPr/>
              <p:nvPr/>
            </p:nvSpPr>
            <p:spPr>
              <a:xfrm>
                <a:off x="2495549" y="3417436"/>
                <a:ext cx="7200901" cy="1205143"/>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9" name="TextBox 28"/>
              <p:cNvSpPr txBox="1"/>
              <p:nvPr/>
            </p:nvSpPr>
            <p:spPr>
              <a:xfrm>
                <a:off x="3251684" y="3493709"/>
                <a:ext cx="5688632" cy="95776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defRPr/>
                </a:pPr>
                <a:r>
                  <a:rPr lang="zh-CN" altLang="en-US" sz="4800" kern="0" dirty="0" smtClean="0">
                    <a:solidFill>
                      <a:srgbClr val="FB912B"/>
                    </a:solidFill>
                    <a:effectLst>
                      <a:innerShdw blurRad="114300">
                        <a:prstClr val="black"/>
                      </a:innerShdw>
                    </a:effectLst>
                  </a:rPr>
                  <a:t>目录</a:t>
                </a:r>
                <a:endParaRPr lang="zh-CN" altLang="en-US" sz="3600" kern="0" dirty="0">
                  <a:solidFill>
                    <a:srgbClr val="FB912B"/>
                  </a:solidFill>
                  <a:effectLst>
                    <a:innerShdw blurRad="114300">
                      <a:prstClr val="black"/>
                    </a:innerShdw>
                  </a:effectLst>
                </a:endParaRPr>
              </a:p>
            </p:txBody>
          </p:sp>
        </p:grpSp>
        <p:grpSp>
          <p:nvGrpSpPr>
            <p:cNvPr id="2" name="组合 1"/>
            <p:cNvGrpSpPr/>
            <p:nvPr/>
          </p:nvGrpSpPr>
          <p:grpSpPr>
            <a:xfrm>
              <a:off x="2508437" y="895350"/>
              <a:ext cx="3024505" cy="3024336"/>
              <a:chOff x="2783976" y="188640"/>
              <a:chExt cx="3024505" cy="3024336"/>
            </a:xfrm>
          </p:grpSpPr>
          <p:sp>
            <p:nvSpPr>
              <p:cNvPr id="21" name="椭圆 4"/>
              <p:cNvSpPr/>
              <p:nvPr/>
            </p:nvSpPr>
            <p:spPr>
              <a:xfrm>
                <a:off x="2783976" y="188640"/>
                <a:ext cx="2723269" cy="3024336"/>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2" name="椭圆 21"/>
              <p:cNvSpPr/>
              <p:nvPr/>
            </p:nvSpPr>
            <p:spPr>
              <a:xfrm>
                <a:off x="2978663" y="360420"/>
                <a:ext cx="2232248" cy="2232248"/>
              </a:xfrm>
              <a:prstGeom prst="ellipse">
                <a:avLst/>
              </a:prstGeom>
              <a:solidFill>
                <a:srgbClr val="FB912B"/>
              </a:solidFill>
              <a:ln w="25400" cap="flat" cmpd="sng" algn="ctr">
                <a:noFill/>
                <a:prstDash val="solid"/>
              </a:ln>
              <a:effectLst>
                <a:outerShdw blurRad="165100" dist="63500" dir="2700000" algn="tl" rotWithShape="0">
                  <a:prstClr val="black">
                    <a:alpha val="6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0" name="TextBox 29"/>
              <p:cNvSpPr txBox="1"/>
              <p:nvPr/>
            </p:nvSpPr>
            <p:spPr>
              <a:xfrm>
                <a:off x="4566821" y="2315125"/>
                <a:ext cx="963821" cy="827919"/>
              </a:xfrm>
              <a:prstGeom prst="rect">
                <a:avLst/>
              </a:prstGeom>
              <a:noFill/>
            </p:spPr>
            <p:txBody>
              <a:bodyPr wrap="square" rtlCol="0">
                <a:spAutoFit/>
              </a:bodyPr>
              <a:lstStyle/>
              <a:p>
                <a:pPr algn="ctr">
                  <a:lnSpc>
                    <a:spcPct val="130000"/>
                  </a:lnSpc>
                </a:pPr>
                <a:r>
                  <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01</a:t>
                </a:r>
                <a:endParaRPr lang="en-US" altLang="zh-CN" sz="44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4" name="TextBox 33"/>
              <p:cNvSpPr txBox="1"/>
              <p:nvPr/>
            </p:nvSpPr>
            <p:spPr>
              <a:xfrm>
                <a:off x="3227206" y="1250995"/>
                <a:ext cx="2581275" cy="450850"/>
              </a:xfrm>
              <a:prstGeom prst="rect">
                <a:avLst/>
              </a:prstGeom>
              <a:noFill/>
            </p:spPr>
            <p:txBody>
              <a:bodyPr wrap="square" rtlCol="0">
                <a:spAutoFit/>
              </a:bodyPr>
              <a:lstStyle/>
              <a:p>
                <a:pPr>
                  <a:lnSpc>
                    <a:spcPct val="130000"/>
                  </a:lnSpc>
                  <a:defRPr/>
                </a:pPr>
                <a:r>
                  <a:rPr lang="zh-CN"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总体情况说明</a:t>
                </a:r>
                <a:endParaRPr lang="zh-CN"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2"/>
            <p:cNvGrpSpPr/>
            <p:nvPr/>
          </p:nvGrpSpPr>
          <p:grpSpPr>
            <a:xfrm>
              <a:off x="6987352" y="1373498"/>
              <a:ext cx="2683058" cy="2339839"/>
              <a:chOff x="6653303" y="666788"/>
              <a:chExt cx="2683058" cy="2339839"/>
            </a:xfrm>
          </p:grpSpPr>
          <p:sp>
            <p:nvSpPr>
              <p:cNvPr id="23" name="椭圆 4"/>
              <p:cNvSpPr/>
              <p:nvPr/>
            </p:nvSpPr>
            <p:spPr>
              <a:xfrm rot="5400000">
                <a:off x="6868565" y="537521"/>
                <a:ext cx="2338529" cy="259706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4" name="椭圆 23"/>
              <p:cNvSpPr/>
              <p:nvPr/>
            </p:nvSpPr>
            <p:spPr>
              <a:xfrm rot="5400000">
                <a:off x="7271970" y="826955"/>
                <a:ext cx="1916879" cy="1916879"/>
              </a:xfrm>
              <a:prstGeom prst="ellipse">
                <a:avLst/>
              </a:prstGeom>
              <a:solidFill>
                <a:srgbClr val="FB912B"/>
              </a:solidFill>
              <a:ln w="25400" cap="flat" cmpd="sng" algn="ctr">
                <a:noFill/>
                <a:prstDash val="solid"/>
              </a:ln>
              <a:effectLst>
                <a:outerShdw blurRad="139700" dist="50800" dir="8100000" algn="tr" rotWithShape="0">
                  <a:prstClr val="black">
                    <a:alpha val="5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1" name="TextBox 30"/>
              <p:cNvSpPr txBox="1"/>
              <p:nvPr/>
            </p:nvSpPr>
            <p:spPr>
              <a:xfrm>
                <a:off x="6653303" y="2178708"/>
                <a:ext cx="963821" cy="827919"/>
              </a:xfrm>
              <a:prstGeom prst="rect">
                <a:avLst/>
              </a:prstGeom>
              <a:noFill/>
            </p:spPr>
            <p:txBody>
              <a:bodyPr wrap="square" rtlCol="0">
                <a:spAutoFit/>
              </a:bodyPr>
              <a:lstStyle/>
              <a:p>
                <a:pPr algn="ctr">
                  <a:lnSpc>
                    <a:spcPct val="130000"/>
                  </a:lnSpc>
                </a:pPr>
                <a:r>
                  <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02</a:t>
                </a:r>
                <a:endParaRPr lang="en-US" altLang="zh-CN" sz="44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5" name="TextBox 34"/>
              <p:cNvSpPr txBox="1"/>
              <p:nvPr/>
            </p:nvSpPr>
            <p:spPr>
              <a:xfrm>
                <a:off x="7271793" y="1611033"/>
                <a:ext cx="2064385"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问题分类</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3"/>
            <p:cNvGrpSpPr/>
            <p:nvPr/>
          </p:nvGrpSpPr>
          <p:grpSpPr>
            <a:xfrm>
              <a:off x="2506995" y="3939283"/>
              <a:ext cx="2323805" cy="2070321"/>
              <a:chOff x="3188926" y="3943759"/>
              <a:chExt cx="2323805" cy="2070321"/>
            </a:xfrm>
          </p:grpSpPr>
          <p:sp>
            <p:nvSpPr>
              <p:cNvPr id="27" name="椭圆 4"/>
              <p:cNvSpPr/>
              <p:nvPr/>
            </p:nvSpPr>
            <p:spPr>
              <a:xfrm rot="5400000" flipH="1" flipV="1">
                <a:off x="3295998" y="3970000"/>
                <a:ext cx="1937008" cy="215115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8" name="椭圆 27"/>
              <p:cNvSpPr/>
              <p:nvPr/>
            </p:nvSpPr>
            <p:spPr>
              <a:xfrm rot="5400000" flipH="1" flipV="1">
                <a:off x="3363124" y="4293660"/>
                <a:ext cx="1587754" cy="1587755"/>
              </a:xfrm>
              <a:prstGeom prst="ellipse">
                <a:avLst/>
              </a:prstGeom>
              <a:solidFill>
                <a:srgbClr val="FB912B"/>
              </a:solidFill>
              <a:ln w="25400" cap="flat" cmpd="sng" algn="ctr">
                <a:noFill/>
                <a:prstDash val="solid"/>
              </a:ln>
              <a:effectLst>
                <a:outerShdw blurRad="139700" dist="50800" dir="18900000" algn="bl" rotWithShape="0">
                  <a:prstClr val="black">
                    <a:alpha val="4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3" name="TextBox 32"/>
              <p:cNvSpPr txBox="1"/>
              <p:nvPr/>
            </p:nvSpPr>
            <p:spPr>
              <a:xfrm>
                <a:off x="4548910" y="3943759"/>
                <a:ext cx="963821" cy="680827"/>
              </a:xfrm>
              <a:prstGeom prst="rect">
                <a:avLst/>
              </a:prstGeom>
              <a:noFill/>
            </p:spPr>
            <p:txBody>
              <a:bodyPr wrap="square" rtlCol="0">
                <a:spAutoFit/>
              </a:bodyPr>
              <a:lstStyle/>
              <a:p>
                <a:pPr algn="ctr">
                  <a:lnSpc>
                    <a:spcPct val="130000"/>
                  </a:lnSpc>
                </a:pPr>
                <a:r>
                  <a:rPr lang="en-US" altLang="zh-CN" sz="32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04</a:t>
                </a:r>
                <a:endParaRPr lang="en-US" altLang="zh-CN" sz="36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6" name="TextBox 35"/>
              <p:cNvSpPr txBox="1"/>
              <p:nvPr/>
            </p:nvSpPr>
            <p:spPr>
              <a:xfrm>
                <a:off x="3188926" y="4820059"/>
                <a:ext cx="1985010"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管控措施</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nvGrpSpPr>
            <p:cNvPr id="5" name="组合 4"/>
            <p:cNvGrpSpPr/>
            <p:nvPr/>
          </p:nvGrpSpPr>
          <p:grpSpPr>
            <a:xfrm>
              <a:off x="7265418" y="3958435"/>
              <a:ext cx="2415159" cy="2653390"/>
              <a:chOff x="6215636" y="3962911"/>
              <a:chExt cx="2415159" cy="2653390"/>
            </a:xfrm>
          </p:grpSpPr>
          <p:sp>
            <p:nvSpPr>
              <p:cNvPr id="25" name="椭圆 4"/>
              <p:cNvSpPr/>
              <p:nvPr/>
            </p:nvSpPr>
            <p:spPr>
              <a:xfrm flipH="1" flipV="1">
                <a:off x="6375106" y="4111238"/>
                <a:ext cx="2255689" cy="2505063"/>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6" name="椭圆 25"/>
              <p:cNvSpPr/>
              <p:nvPr/>
            </p:nvSpPr>
            <p:spPr>
              <a:xfrm flipH="1" flipV="1">
                <a:off x="6612811" y="4625040"/>
                <a:ext cx="1848976" cy="1848975"/>
              </a:xfrm>
              <a:prstGeom prst="ellipse">
                <a:avLst/>
              </a:prstGeom>
              <a:solidFill>
                <a:srgbClr val="FB912B"/>
              </a:solidFill>
              <a:ln w="25400" cap="flat" cmpd="sng" algn="ctr">
                <a:noFill/>
                <a:prstDash val="solid"/>
              </a:ln>
              <a:effectLst>
                <a:outerShdw blurRad="139700" dist="63500" dir="13500000" algn="br" rotWithShape="0">
                  <a:prstClr val="black">
                    <a:alpha val="49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2" name="TextBox 31"/>
              <p:cNvSpPr txBox="1"/>
              <p:nvPr/>
            </p:nvSpPr>
            <p:spPr>
              <a:xfrm>
                <a:off x="6215636" y="3962911"/>
                <a:ext cx="963821" cy="754374"/>
              </a:xfrm>
              <a:prstGeom prst="rect">
                <a:avLst/>
              </a:prstGeom>
              <a:noFill/>
            </p:spPr>
            <p:txBody>
              <a:bodyPr wrap="square" rtlCol="0">
                <a:spAutoFit/>
              </a:bodyPr>
              <a:lstStyle/>
              <a:p>
                <a:pPr algn="ctr">
                  <a:lnSpc>
                    <a:spcPct val="130000"/>
                  </a:lnSpc>
                </a:pPr>
                <a:r>
                  <a:rPr lang="en-US" altLang="zh-CN" sz="36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03</a:t>
                </a:r>
                <a:endPar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7" name="TextBox 36"/>
              <p:cNvSpPr txBox="1"/>
              <p:nvPr/>
            </p:nvSpPr>
            <p:spPr>
              <a:xfrm>
                <a:off x="6778604" y="5270897"/>
                <a:ext cx="1620261"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原因分析</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3952875"/>
            <a:ext cx="12211050" cy="2170430"/>
            <a:chOff x="-19050" y="3952875"/>
            <a:chExt cx="12211050" cy="2170430"/>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一</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083435" y="4924425"/>
              <a:ext cx="7684770" cy="1198880"/>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   </a:t>
              </a:r>
              <a:r>
                <a:rPr lang="zh-CN" sz="3600" dirty="0" smtClean="0">
                  <a:solidFill>
                    <a:schemeClr val="bg1"/>
                  </a:solidFill>
                  <a:latin typeface="微软雅黑" panose="020B0503020204020204" pitchFamily="34" charset="-122"/>
                  <a:ea typeface="微软雅黑" panose="020B0503020204020204" pitchFamily="34" charset="-122"/>
                </a:rPr>
                <a:t>日周月检问题总体情况说明</a:t>
              </a:r>
              <a:endParaRPr lang="zh-CN" sz="3600" dirty="0" smtClean="0">
                <a:solidFill>
                  <a:schemeClr val="bg1"/>
                </a:solidFill>
                <a:latin typeface="微软雅黑" panose="020B0503020204020204" pitchFamily="34" charset="-122"/>
                <a:ea typeface="微软雅黑" panose="020B0503020204020204" pitchFamily="34" charset="-122"/>
              </a:endParaRPr>
            </a:p>
            <a:p>
              <a:pPr algn="ctr"/>
              <a:endParaRPr 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65345"/>
            <a:ext cx="10803422" cy="62522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        </a:t>
            </a:r>
            <a:r>
              <a:rPr sz="2400" dirty="0" smtClean="0">
                <a:solidFill>
                  <a:schemeClr val="bg1"/>
                </a:solidFill>
                <a:latin typeface="Arial" panose="020B0604020202020204" pitchFamily="34" charset="0"/>
                <a:ea typeface="微软雅黑" panose="020B0503020204020204" pitchFamily="34" charset="-122"/>
              </a:rPr>
              <a:t>    自</a:t>
            </a:r>
            <a:r>
              <a:rPr lang="en-US" sz="2400" dirty="0" smtClean="0">
                <a:solidFill>
                  <a:schemeClr val="bg1"/>
                </a:solidFill>
                <a:latin typeface="Arial" panose="020B0604020202020204" pitchFamily="34" charset="0"/>
                <a:ea typeface="微软雅黑" panose="020B0503020204020204" pitchFamily="34" charset="-122"/>
              </a:rPr>
              <a:t>12</a:t>
            </a:r>
            <a:r>
              <a:rPr sz="2400" dirty="0" smtClean="0">
                <a:solidFill>
                  <a:schemeClr val="bg1"/>
                </a:solidFill>
                <a:latin typeface="Arial" panose="020B0604020202020204" pitchFamily="34" charset="0"/>
                <a:ea typeface="微软雅黑" panose="020B0503020204020204" pitchFamily="34" charset="-122"/>
              </a:rPr>
              <a:t>月</a:t>
            </a:r>
            <a:r>
              <a:rPr sz="2400" dirty="0">
                <a:solidFill>
                  <a:schemeClr val="bg1"/>
                </a:solidFill>
                <a:latin typeface="Arial" panose="020B0604020202020204" pitchFamily="34" charset="0"/>
                <a:ea typeface="微软雅黑" panose="020B0503020204020204" pitchFamily="34" charset="-122"/>
              </a:rPr>
              <a:t>1</a:t>
            </a:r>
            <a:r>
              <a:rPr sz="2400" dirty="0" smtClean="0">
                <a:solidFill>
                  <a:schemeClr val="bg1"/>
                </a:solidFill>
                <a:latin typeface="Arial" panose="020B0604020202020204" pitchFamily="34" charset="0"/>
                <a:ea typeface="微软雅黑" panose="020B0503020204020204" pitchFamily="34" charset="-122"/>
              </a:rPr>
              <a:t>日至</a:t>
            </a:r>
            <a:r>
              <a:rPr lang="en-US" sz="2400" dirty="0" smtClean="0">
                <a:solidFill>
                  <a:schemeClr val="bg1"/>
                </a:solidFill>
                <a:latin typeface="Arial" panose="020B0604020202020204" pitchFamily="34" charset="0"/>
                <a:ea typeface="微软雅黑" panose="020B0503020204020204" pitchFamily="34" charset="-122"/>
              </a:rPr>
              <a:t>12</a:t>
            </a:r>
            <a:r>
              <a:rPr sz="2400" dirty="0" smtClean="0">
                <a:solidFill>
                  <a:schemeClr val="bg1"/>
                </a:solidFill>
                <a:latin typeface="Arial" panose="020B0604020202020204" pitchFamily="34" charset="0"/>
                <a:ea typeface="微软雅黑" panose="020B0503020204020204" pitchFamily="34" charset="-122"/>
              </a:rPr>
              <a:t>月</a:t>
            </a:r>
            <a:r>
              <a:rPr sz="2400" dirty="0">
                <a:solidFill>
                  <a:schemeClr val="bg1"/>
                </a:solidFill>
                <a:latin typeface="Arial" panose="020B0604020202020204" pitchFamily="34" charset="0"/>
                <a:ea typeface="微软雅黑" panose="020B0503020204020204" pitchFamily="34" charset="-122"/>
              </a:rPr>
              <a:t>3</a:t>
            </a:r>
            <a:r>
              <a:rPr lang="en-US" sz="2400" dirty="0">
                <a:solidFill>
                  <a:schemeClr val="bg1"/>
                </a:solidFill>
                <a:latin typeface="Arial" panose="020B0604020202020204" pitchFamily="34" charset="0"/>
                <a:ea typeface="微软雅黑" panose="020B0503020204020204" pitchFamily="34" charset="-122"/>
              </a:rPr>
              <a:t>1</a:t>
            </a:r>
            <a:r>
              <a:rPr sz="2400" dirty="0">
                <a:solidFill>
                  <a:schemeClr val="bg1"/>
                </a:solidFill>
                <a:latin typeface="Arial" panose="020B0604020202020204" pitchFamily="34" charset="0"/>
                <a:ea typeface="微软雅黑" panose="020B0503020204020204" pitchFamily="34" charset="-122"/>
              </a:rPr>
              <a:t>日</a:t>
            </a:r>
            <a:r>
              <a:rPr sz="2400" dirty="0" smtClean="0">
                <a:solidFill>
                  <a:schemeClr val="bg1"/>
                </a:solidFill>
                <a:latin typeface="Arial" panose="020B0604020202020204" pitchFamily="34" charset="0"/>
                <a:ea typeface="微软雅黑" panose="020B0503020204020204" pitchFamily="34" charset="-122"/>
              </a:rPr>
              <a:t>，</a:t>
            </a:r>
            <a:r>
              <a:rPr lang="zh-CN" altLang="en-US" sz="2400" dirty="0" smtClean="0">
                <a:solidFill>
                  <a:schemeClr val="bg1"/>
                </a:solidFill>
                <a:latin typeface="Arial" panose="020B0604020202020204" pitchFamily="34" charset="0"/>
                <a:ea typeface="微软雅黑" panose="020B0503020204020204" pitchFamily="34" charset="-122"/>
              </a:rPr>
              <a:t>煤柴油加氢</a:t>
            </a:r>
            <a:r>
              <a:rPr sz="2400" dirty="0" smtClean="0">
                <a:solidFill>
                  <a:schemeClr val="bg1"/>
                </a:solidFill>
                <a:latin typeface="Arial" panose="020B0604020202020204" pitchFamily="34" charset="0"/>
                <a:ea typeface="微软雅黑" panose="020B0503020204020204" pitchFamily="34" charset="-122"/>
              </a:rPr>
              <a:t>安全专业日</a:t>
            </a:r>
            <a:r>
              <a:rPr sz="2400" dirty="0">
                <a:solidFill>
                  <a:schemeClr val="bg1"/>
                </a:solidFill>
                <a:latin typeface="Arial" panose="020B0604020202020204" pitchFamily="34" charset="0"/>
                <a:ea typeface="微软雅黑" panose="020B0503020204020204" pitchFamily="34" charset="-122"/>
              </a:rPr>
              <a:t>、周、月检共检查出</a:t>
            </a:r>
            <a:r>
              <a:rPr lang="en-US" sz="2400" dirty="0">
                <a:solidFill>
                  <a:schemeClr val="bg1"/>
                </a:solidFill>
                <a:latin typeface="Arial" panose="020B0604020202020204" pitchFamily="34" charset="0"/>
                <a:ea typeface="微软雅黑" panose="020B0503020204020204" pitchFamily="34" charset="-122"/>
              </a:rPr>
              <a:t>57</a:t>
            </a:r>
            <a:r>
              <a:rPr sz="2400" dirty="0">
                <a:solidFill>
                  <a:schemeClr val="bg1"/>
                </a:solidFill>
                <a:latin typeface="Arial" panose="020B0604020202020204" pitchFamily="34" charset="0"/>
                <a:ea typeface="微软雅黑" panose="020B0503020204020204" pitchFamily="34" charset="-122"/>
              </a:rPr>
              <a:t>项问题。</a:t>
            </a:r>
            <a:r>
              <a:rPr sz="2400" dirty="0" smtClean="0">
                <a:solidFill>
                  <a:schemeClr val="bg1"/>
                </a:solidFill>
                <a:latin typeface="Arial" panose="020B0604020202020204" pitchFamily="34" charset="0"/>
                <a:ea typeface="微软雅黑" panose="020B0503020204020204" pitchFamily="34" charset="-122"/>
              </a:rPr>
              <a:t>按问题性质共分为</a:t>
            </a:r>
            <a:r>
              <a:rPr lang="en-US" sz="2400" dirty="0" smtClean="0">
                <a:solidFill>
                  <a:schemeClr val="bg1"/>
                </a:solidFill>
                <a:latin typeface="Arial" panose="020B0604020202020204" pitchFamily="34" charset="0"/>
                <a:ea typeface="微软雅黑" panose="020B0503020204020204" pitchFamily="34" charset="-122"/>
              </a:rPr>
              <a:t>12</a:t>
            </a:r>
            <a:r>
              <a:rPr sz="2400" dirty="0" smtClean="0">
                <a:solidFill>
                  <a:schemeClr val="bg1"/>
                </a:solidFill>
                <a:latin typeface="Arial" panose="020B0604020202020204" pitchFamily="34" charset="0"/>
                <a:ea typeface="微软雅黑" panose="020B0503020204020204" pitchFamily="34" charset="-122"/>
              </a:rPr>
              <a:t>类</a:t>
            </a:r>
            <a:r>
              <a:rPr sz="2400" dirty="0">
                <a:solidFill>
                  <a:schemeClr val="bg1"/>
                </a:solidFill>
                <a:latin typeface="Arial" panose="020B0604020202020204" pitchFamily="34" charset="0"/>
                <a:ea typeface="微软雅黑" panose="020B0503020204020204" pitchFamily="34" charset="-122"/>
              </a:rPr>
              <a:t>：</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1.</a:t>
            </a:r>
            <a:r>
              <a:rPr sz="2000" dirty="0" err="1">
                <a:solidFill>
                  <a:schemeClr val="bg1"/>
                </a:solidFill>
                <a:latin typeface="Arial" panose="020B0604020202020204" pitchFamily="34" charset="0"/>
                <a:ea typeface="微软雅黑" panose="020B0503020204020204" pitchFamily="34" charset="-122"/>
                <a:sym typeface="+mn-ea"/>
              </a:rPr>
              <a:t>规格化</a:t>
            </a:r>
            <a:r>
              <a:rPr lang="zh-CN" sz="2000" dirty="0">
                <a:solidFill>
                  <a:schemeClr val="bg1"/>
                </a:solidFill>
                <a:latin typeface="Arial" panose="020B0604020202020204" pitchFamily="34" charset="0"/>
                <a:ea typeface="微软雅黑" panose="020B0503020204020204" pitchFamily="34" charset="-122"/>
                <a:sym typeface="+mn-ea"/>
              </a:rPr>
              <a:t>问题</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消防类问题</a:t>
            </a:r>
            <a:r>
              <a:rPr lang="en-US" altLang="zh-CN" sz="2000" dirty="0">
                <a:solidFill>
                  <a:schemeClr val="bg1"/>
                </a:solidFill>
                <a:latin typeface="Arial" panose="020B0604020202020204" pitchFamily="34" charset="0"/>
                <a:ea typeface="微软雅黑" panose="020B0503020204020204" pitchFamily="34" charset="-122"/>
                <a:sym typeface="+mn-ea"/>
              </a:rPr>
              <a:t>8</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卫生类问题</a:t>
            </a:r>
            <a:r>
              <a:rPr lang="en-US" altLang="zh-CN" sz="2000" dirty="0">
                <a:solidFill>
                  <a:schemeClr val="bg1"/>
                </a:solidFill>
                <a:latin typeface="Arial" panose="020B0604020202020204" pitchFamily="34" charset="0"/>
                <a:ea typeface="微软雅黑" panose="020B0503020204020204" pitchFamily="34" charset="-122"/>
                <a:sym typeface="+mn-ea"/>
              </a:rPr>
              <a:t>11</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 高风险作业类</a:t>
            </a:r>
            <a:r>
              <a:rPr lang="en-US" altLang="zh-CN" sz="2000" dirty="0">
                <a:solidFill>
                  <a:schemeClr val="bg1"/>
                </a:solidFill>
                <a:latin typeface="Arial" panose="020B0604020202020204" pitchFamily="34" charset="0"/>
                <a:ea typeface="微软雅黑" panose="020B0503020204020204" pitchFamily="34" charset="-122"/>
                <a:sym typeface="+mn-ea"/>
              </a:rPr>
              <a:t>13</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5.</a:t>
            </a:r>
            <a:r>
              <a:rPr lang="zh-CN" altLang="en-US" sz="2000" dirty="0">
                <a:solidFill>
                  <a:schemeClr val="bg1"/>
                </a:solidFill>
                <a:latin typeface="Arial" panose="020B0604020202020204" pitchFamily="34" charset="0"/>
                <a:ea typeface="微软雅黑" panose="020B0503020204020204" pitchFamily="34" charset="-122"/>
                <a:sym typeface="+mn-ea"/>
              </a:rPr>
              <a:t> 雨排系统类</a:t>
            </a: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6.</a:t>
            </a:r>
            <a:r>
              <a:rPr lang="zh-CN" altLang="en-US" sz="2000" dirty="0">
                <a:solidFill>
                  <a:schemeClr val="bg1"/>
                </a:solidFill>
                <a:latin typeface="Arial" panose="020B0604020202020204" pitchFamily="34" charset="0"/>
                <a:ea typeface="微软雅黑" panose="020B0503020204020204" pitchFamily="34" charset="-122"/>
                <a:sym typeface="+mn-ea"/>
              </a:rPr>
              <a:t>排放垃圾类问题</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7.</a:t>
            </a:r>
            <a:r>
              <a:rPr lang="zh-CN" altLang="en-US" sz="2000" dirty="0">
                <a:solidFill>
                  <a:schemeClr val="bg1"/>
                </a:solidFill>
                <a:latin typeface="Arial" panose="020B0604020202020204" pitchFamily="34" charset="0"/>
                <a:ea typeface="微软雅黑" panose="020B0503020204020204" pitchFamily="34" charset="-122"/>
                <a:sym typeface="+mn-ea"/>
              </a:rPr>
              <a:t>报警监控类问题</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8.</a:t>
            </a:r>
            <a:r>
              <a:rPr lang="zh-CN" altLang="en-US" sz="2000" dirty="0">
                <a:solidFill>
                  <a:schemeClr val="bg1"/>
                </a:solidFill>
                <a:latin typeface="Arial" panose="020B0604020202020204" pitchFamily="34" charset="0"/>
                <a:ea typeface="微软雅黑" panose="020B0503020204020204" pitchFamily="34" charset="-122"/>
                <a:sym typeface="+mn-ea"/>
              </a:rPr>
              <a:t>含油污水系统类</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9.</a:t>
            </a:r>
            <a:r>
              <a:rPr lang="zh-CN" altLang="en-US" sz="2000" dirty="0">
                <a:solidFill>
                  <a:schemeClr val="bg1"/>
                </a:solidFill>
                <a:latin typeface="Arial" panose="020B0604020202020204" pitchFamily="34" charset="0"/>
                <a:ea typeface="微软雅黑" panose="020B0503020204020204" pitchFamily="34" charset="-122"/>
                <a:sym typeface="+mn-ea"/>
              </a:rPr>
              <a:t>安技装备类</a:t>
            </a:r>
            <a:r>
              <a:rPr lang="en-US" altLang="zh-CN" sz="2000" dirty="0">
                <a:solidFill>
                  <a:schemeClr val="bg1"/>
                </a:solidFill>
                <a:latin typeface="Arial" panose="020B0604020202020204" pitchFamily="34" charset="0"/>
                <a:ea typeface="微软雅黑" panose="020B0503020204020204" pitchFamily="34" charset="-122"/>
                <a:sym typeface="+mn-ea"/>
              </a:rPr>
              <a:t>1</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10.</a:t>
            </a:r>
            <a:r>
              <a:rPr lang="zh-CN" altLang="en-US" sz="2000" dirty="0">
                <a:solidFill>
                  <a:schemeClr val="bg1"/>
                </a:solidFill>
                <a:latin typeface="Arial" panose="020B0604020202020204" pitchFamily="34" charset="0"/>
                <a:ea typeface="微软雅黑" panose="020B0503020204020204" pitchFamily="34" charset="-122"/>
                <a:sym typeface="+mn-ea"/>
              </a:rPr>
              <a:t>劳动防护类</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11.</a:t>
            </a:r>
            <a:r>
              <a:rPr lang="zh-CN" altLang="en-US" sz="2000" dirty="0">
                <a:solidFill>
                  <a:schemeClr val="bg1"/>
                </a:solidFill>
                <a:latin typeface="Arial" panose="020B0604020202020204" pitchFamily="34" charset="0"/>
                <a:ea typeface="微软雅黑" panose="020B0503020204020204" pitchFamily="34" charset="-122"/>
                <a:sym typeface="+mn-ea"/>
              </a:rPr>
              <a:t>  隐患登记 </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安防</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smtClean="0">
                <a:solidFill>
                  <a:schemeClr val="bg1"/>
                </a:solidFill>
                <a:latin typeface="Arial" panose="020B0604020202020204" pitchFamily="34" charset="0"/>
                <a:ea typeface="微软雅黑" panose="020B0503020204020204" pitchFamily="34" charset="-122"/>
                <a:sym typeface="+mn-ea"/>
              </a:rPr>
              <a:t>。</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5" name="图表 4"/>
          <p:cNvGraphicFramePr/>
          <p:nvPr/>
        </p:nvGraphicFramePr>
        <p:xfrm>
          <a:off x="3757295" y="1587500"/>
          <a:ext cx="8736965" cy="5015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2888615" y="1296670"/>
          <a:ext cx="8980805" cy="5306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nvGraphicFramePr>
        <p:xfrm>
          <a:off x="3667328" y="1756086"/>
          <a:ext cx="8524672" cy="5421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3" name="文本框 2"/>
          <p:cNvSpPr txBox="1"/>
          <p:nvPr/>
        </p:nvSpPr>
        <p:spPr>
          <a:xfrm>
            <a:off x="286619" y="2461125"/>
            <a:ext cx="10803422" cy="2730500"/>
          </a:xfrm>
          <a:prstGeom prst="rect">
            <a:avLst/>
          </a:prstGeom>
          <a:noFill/>
        </p:spPr>
        <p:txBody>
          <a:bodyPr wrap="square" rtlCol="0">
            <a:spAutoFit/>
          </a:bodyPr>
          <a:p>
            <a:pPr>
              <a:lnSpc>
                <a:spcPct val="130000"/>
              </a:lnSpc>
            </a:pPr>
            <a:r>
              <a:rPr lang="en-US" altLang="zh-CN" sz="1400" dirty="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按</a:t>
            </a:r>
            <a:r>
              <a:rPr lang="zh-CN" sz="2400" dirty="0">
                <a:solidFill>
                  <a:schemeClr val="bg1"/>
                </a:solidFill>
                <a:latin typeface="Arial" panose="020B0604020202020204" pitchFamily="34" charset="0"/>
                <a:ea typeface="微软雅黑" panose="020B0503020204020204" pitchFamily="34" charset="-122"/>
              </a:rPr>
              <a:t>班组分布情况划分</a:t>
            </a:r>
            <a:r>
              <a:rPr sz="2400" dirty="0">
                <a:solidFill>
                  <a:schemeClr val="bg1"/>
                </a:solidFill>
                <a:latin typeface="Arial" panose="020B0604020202020204" pitchFamily="34" charset="0"/>
                <a:ea typeface="微软雅黑" panose="020B0503020204020204" pitchFamily="34" charset="-122"/>
              </a:rPr>
              <a:t>：</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加氢一班</a:t>
            </a:r>
            <a:r>
              <a:rPr lang="en-US" altLang="zh-CN" sz="2000" dirty="0">
                <a:solidFill>
                  <a:schemeClr val="bg1"/>
                </a:solidFill>
                <a:latin typeface="Arial" panose="020B0604020202020204" pitchFamily="34" charset="0"/>
                <a:ea typeface="微软雅黑" panose="020B0503020204020204" pitchFamily="34" charset="-122"/>
              </a:rPr>
              <a:t>9</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7</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二班</a:t>
            </a:r>
            <a:r>
              <a:rPr lang="en-US" altLang="zh-CN" sz="2000" dirty="0">
                <a:solidFill>
                  <a:schemeClr val="bg1"/>
                </a:solidFill>
                <a:latin typeface="Arial" panose="020B0604020202020204" pitchFamily="34" charset="0"/>
                <a:ea typeface="微软雅黑" panose="020B0503020204020204" pitchFamily="34" charset="-122"/>
              </a:rPr>
              <a:t>15</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4</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三班</a:t>
            </a:r>
            <a:r>
              <a:rPr lang="en-US" altLang="zh-CN" sz="2000" dirty="0">
                <a:solidFill>
                  <a:schemeClr val="bg1"/>
                </a:solidFill>
                <a:latin typeface="Arial" panose="020B0604020202020204" pitchFamily="34" charset="0"/>
                <a:ea typeface="微软雅黑" panose="020B0503020204020204" pitchFamily="34" charset="-122"/>
              </a:rPr>
              <a:t>19</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四班</a:t>
            </a:r>
            <a:r>
              <a:rPr lang="en-US" altLang="zh-CN" sz="2000" dirty="0">
                <a:solidFill>
                  <a:schemeClr val="bg1"/>
                </a:solidFill>
                <a:latin typeface="Arial" panose="020B0604020202020204" pitchFamily="34" charset="0"/>
                <a:ea typeface="微软雅黑" panose="020B0503020204020204" pitchFamily="34" charset="-122"/>
              </a:rPr>
              <a:t>11</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3</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各班组共性问题 </a:t>
            </a:r>
            <a:r>
              <a:rPr lang="en-US" altLang="zh-CN" sz="2000" dirty="0">
                <a:solidFill>
                  <a:schemeClr val="bg1"/>
                </a:solidFill>
                <a:latin typeface="Arial" panose="020B0604020202020204" pitchFamily="34" charset="0"/>
                <a:ea typeface="微软雅黑" panose="020B0503020204020204" pitchFamily="34" charset="-122"/>
              </a:rPr>
              <a:t>3 </a:t>
            </a:r>
            <a:r>
              <a:rPr lang="zh-CN" altLang="en-US" sz="2000" dirty="0">
                <a:solidFill>
                  <a:schemeClr val="bg1"/>
                </a:solidFill>
                <a:latin typeface="Arial" panose="020B0604020202020204" pitchFamily="34" charset="0"/>
                <a:ea typeface="微软雅黑" panose="020B0503020204020204" pitchFamily="34" charset="-122"/>
              </a:rPr>
              <a:t>项。</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8" name="图表 7"/>
          <p:cNvGraphicFramePr/>
          <p:nvPr/>
        </p:nvGraphicFramePr>
        <p:xfrm>
          <a:off x="3827281" y="1805061"/>
          <a:ext cx="8078099" cy="479370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7588885" y="815975"/>
            <a:ext cx="4330700" cy="4887595"/>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从检查数量来看</a:t>
            </a:r>
            <a:r>
              <a:rPr lang="zh-CN" sz="2400" dirty="0" smtClean="0">
                <a:solidFill>
                  <a:schemeClr val="bg1"/>
                </a:solidFill>
                <a:latin typeface="Arial" panose="020B0604020202020204" pitchFamily="34" charset="0"/>
                <a:ea typeface="微软雅黑" panose="020B0503020204020204" pitchFamily="34" charset="-122"/>
              </a:rPr>
              <a:t>，</a:t>
            </a:r>
            <a:r>
              <a:rPr lang="zh-CN" altLang="en-US" sz="2400" dirty="0" smtClean="0">
                <a:solidFill>
                  <a:schemeClr val="bg1"/>
                </a:solidFill>
                <a:latin typeface="Arial" panose="020B0604020202020204" pitchFamily="34" charset="0"/>
                <a:ea typeface="微软雅黑" panose="020B0503020204020204" pitchFamily="34" charset="-122"/>
              </a:rPr>
              <a:t>近四个月加氢</a:t>
            </a:r>
            <a:r>
              <a:rPr lang="zh-CN" sz="2400" dirty="0" smtClean="0">
                <a:solidFill>
                  <a:schemeClr val="bg1"/>
                </a:solidFill>
                <a:latin typeface="Arial" panose="020B0604020202020204" pitchFamily="34" charset="0"/>
                <a:ea typeface="微软雅黑" panose="020B0503020204020204" pitchFamily="34" charset="-122"/>
              </a:rPr>
              <a:t>日</a:t>
            </a:r>
            <a:r>
              <a:rPr lang="zh-CN" sz="2400" dirty="0">
                <a:solidFill>
                  <a:schemeClr val="bg1"/>
                </a:solidFill>
                <a:latin typeface="Arial" panose="020B0604020202020204" pitchFamily="34" charset="0"/>
                <a:ea typeface="微软雅黑" panose="020B0503020204020204" pitchFamily="34" charset="-122"/>
              </a:rPr>
              <a:t>周月检工</a:t>
            </a:r>
            <a:r>
              <a:rPr lang="zh-CN" sz="2400" dirty="0" smtClean="0">
                <a:solidFill>
                  <a:schemeClr val="bg1"/>
                </a:solidFill>
                <a:latin typeface="Arial" panose="020B0604020202020204" pitchFamily="34" charset="0"/>
                <a:ea typeface="微软雅黑" panose="020B0503020204020204" pitchFamily="34" charset="-122"/>
              </a:rPr>
              <a:t>作共</a:t>
            </a:r>
            <a:r>
              <a:rPr lang="zh-CN" sz="2400" dirty="0">
                <a:solidFill>
                  <a:schemeClr val="bg1"/>
                </a:solidFill>
                <a:latin typeface="Arial" panose="020B0604020202020204" pitchFamily="34" charset="0"/>
                <a:ea typeface="微软雅黑" panose="020B0503020204020204" pitchFamily="34" charset="-122"/>
              </a:rPr>
              <a:t>查出问题总</a:t>
            </a:r>
            <a:r>
              <a:rPr lang="zh-CN" sz="2400" dirty="0" smtClean="0">
                <a:solidFill>
                  <a:schemeClr val="bg1"/>
                </a:solidFill>
                <a:latin typeface="Arial" panose="020B0604020202020204" pitchFamily="34" charset="0"/>
                <a:ea typeface="微软雅黑" panose="020B0503020204020204" pitchFamily="34" charset="-122"/>
              </a:rPr>
              <a:t>数</a:t>
            </a:r>
            <a:r>
              <a:rPr lang="en-US" altLang="zh-CN" sz="2400" dirty="0" smtClean="0">
                <a:solidFill>
                  <a:schemeClr val="bg1"/>
                </a:solidFill>
                <a:latin typeface="Arial" panose="020B0604020202020204" pitchFamily="34" charset="0"/>
                <a:ea typeface="微软雅黑" panose="020B0503020204020204" pitchFamily="34" charset="-122"/>
              </a:rPr>
              <a:t>224</a:t>
            </a:r>
            <a:r>
              <a:rPr lang="zh-CN" sz="2400" dirty="0" smtClean="0">
                <a:solidFill>
                  <a:schemeClr val="bg1"/>
                </a:solidFill>
                <a:latin typeface="Arial" panose="020B0604020202020204" pitchFamily="34" charset="0"/>
                <a:ea typeface="微软雅黑" panose="020B0503020204020204" pitchFamily="34" charset="-122"/>
              </a:rPr>
              <a:t>项</a:t>
            </a:r>
            <a:r>
              <a:rPr lang="zh-CN" sz="2400" dirty="0">
                <a:solidFill>
                  <a:schemeClr val="bg1"/>
                </a:solidFill>
                <a:latin typeface="Arial" panose="020B0604020202020204" pitchFamily="34" charset="0"/>
                <a:ea typeface="微软雅黑" panose="020B0503020204020204" pitchFamily="34" charset="-122"/>
              </a:rPr>
              <a:t>，其</a:t>
            </a:r>
            <a:r>
              <a:rPr lang="zh-CN" sz="2400" dirty="0" smtClean="0">
                <a:solidFill>
                  <a:schemeClr val="bg1"/>
                </a:solidFill>
                <a:latin typeface="Arial" panose="020B0604020202020204" pitchFamily="34" charset="0"/>
                <a:ea typeface="微软雅黑" panose="020B0503020204020204" pitchFamily="34" charset="-122"/>
              </a:rPr>
              <a:t>中</a:t>
            </a:r>
            <a:r>
              <a:rPr lang="en-US" altLang="zh-CN" sz="2400" dirty="0" smtClean="0">
                <a:solidFill>
                  <a:schemeClr val="bg1"/>
                </a:solidFill>
                <a:latin typeface="Arial" panose="020B0604020202020204" pitchFamily="34" charset="0"/>
                <a:ea typeface="微软雅黑" panose="020B0503020204020204" pitchFamily="34" charset="-122"/>
              </a:rPr>
              <a:t>9</a:t>
            </a:r>
            <a:r>
              <a:rPr lang="zh-CN"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57</a:t>
            </a:r>
            <a:r>
              <a:rPr lang="zh-CN" sz="2400" dirty="0" smtClean="0">
                <a:solidFill>
                  <a:schemeClr val="bg1"/>
                </a:solidFill>
                <a:latin typeface="Arial" panose="020B0604020202020204" pitchFamily="34" charset="0"/>
                <a:ea typeface="微软雅黑" panose="020B0503020204020204" pitchFamily="34" charset="-122"/>
              </a:rPr>
              <a:t>项、</a:t>
            </a:r>
            <a:r>
              <a:rPr lang="en-US" altLang="zh-CN" sz="2400" dirty="0" smtClean="0">
                <a:solidFill>
                  <a:schemeClr val="bg1"/>
                </a:solidFill>
                <a:latin typeface="Arial" panose="020B0604020202020204" pitchFamily="34" charset="0"/>
                <a:ea typeface="微软雅黑" panose="020B0503020204020204" pitchFamily="34" charset="-122"/>
              </a:rPr>
              <a:t>10</a:t>
            </a:r>
            <a:r>
              <a:rPr lang="zh-CN"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56</a:t>
            </a:r>
            <a:r>
              <a:rPr lang="zh-CN" altLang="en-US" sz="2400" dirty="0" smtClean="0">
                <a:solidFill>
                  <a:schemeClr val="bg1"/>
                </a:solidFill>
                <a:latin typeface="Arial" panose="020B0604020202020204" pitchFamily="34" charset="0"/>
                <a:ea typeface="微软雅黑" panose="020B0503020204020204" pitchFamily="34" charset="-122"/>
              </a:rPr>
              <a:t>项</a:t>
            </a:r>
            <a:r>
              <a:rPr lang="zh-CN" sz="2400" dirty="0" smtClean="0">
                <a:solidFill>
                  <a:schemeClr val="bg1"/>
                </a:solidFill>
                <a:latin typeface="Arial" panose="020B0604020202020204" pitchFamily="34" charset="0"/>
                <a:ea typeface="微软雅黑" panose="020B0503020204020204" pitchFamily="34" charset="-122"/>
                <a:sym typeface="+mn-ea"/>
              </a:rPr>
              <a:t>、</a:t>
            </a:r>
            <a:r>
              <a:rPr lang="en-US" altLang="zh-CN" sz="2400" dirty="0" smtClean="0">
                <a:solidFill>
                  <a:schemeClr val="bg1"/>
                </a:solidFill>
                <a:latin typeface="Arial" panose="020B0604020202020204" pitchFamily="34" charset="0"/>
                <a:ea typeface="微软雅黑" panose="020B0503020204020204" pitchFamily="34" charset="-122"/>
              </a:rPr>
              <a:t>11</a:t>
            </a:r>
            <a:r>
              <a:rPr lang="zh-CN" altLang="en-US"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54</a:t>
            </a:r>
            <a:r>
              <a:rPr lang="zh-CN" altLang="en-US" sz="2400" dirty="0" smtClean="0">
                <a:solidFill>
                  <a:schemeClr val="bg1"/>
                </a:solidFill>
                <a:latin typeface="Arial" panose="020B0604020202020204" pitchFamily="34" charset="0"/>
                <a:ea typeface="微软雅黑" panose="020B0503020204020204" pitchFamily="34" charset="-122"/>
              </a:rPr>
              <a:t>项，</a:t>
            </a:r>
            <a:r>
              <a:rPr lang="en-US" altLang="zh-CN" sz="2400" dirty="0" smtClean="0">
                <a:solidFill>
                  <a:schemeClr val="bg1"/>
                </a:solidFill>
                <a:latin typeface="Arial" panose="020B0604020202020204" pitchFamily="34" charset="0"/>
                <a:ea typeface="微软雅黑" panose="020B0503020204020204" pitchFamily="34" charset="-122"/>
              </a:rPr>
              <a:t>12</a:t>
            </a:r>
            <a:r>
              <a:rPr lang="zh-CN" altLang="en-US"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57</a:t>
            </a:r>
            <a:r>
              <a:rPr lang="zh-CN" altLang="en-US" sz="2400" dirty="0" smtClean="0">
                <a:solidFill>
                  <a:schemeClr val="bg1"/>
                </a:solidFill>
                <a:latin typeface="Arial" panose="020B0604020202020204" pitchFamily="34" charset="0"/>
                <a:ea typeface="微软雅黑" panose="020B0503020204020204" pitchFamily="34" charset="-122"/>
              </a:rPr>
              <a:t>项，</a:t>
            </a:r>
            <a:r>
              <a:rPr lang="zh-CN" altLang="en-US" sz="2400" dirty="0">
                <a:solidFill>
                  <a:schemeClr val="bg1"/>
                </a:solidFill>
                <a:latin typeface="Arial" panose="020B0604020202020204" pitchFamily="34" charset="0"/>
                <a:ea typeface="微软雅黑" panose="020B0503020204020204" pitchFamily="34" charset="-122"/>
              </a:rPr>
              <a:t>各月问题数基本一致</a:t>
            </a:r>
            <a:r>
              <a:rPr lang="zh-CN" altLang="en-US" sz="2400" dirty="0" smtClean="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从检查问题类别来看，问题主要还是集中在规格化、消防、环保、卫生、高风险作业等五方面，但里面有大部分是奖励项</a:t>
            </a:r>
            <a:r>
              <a:rPr lang="zh-CN" altLang="en-US" sz="24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4" name="图表 3"/>
          <p:cNvGraphicFramePr/>
          <p:nvPr/>
        </p:nvGraphicFramePr>
        <p:xfrm>
          <a:off x="34290" y="552450"/>
          <a:ext cx="7554595" cy="60623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524" y="2536055"/>
            <a:ext cx="10803422" cy="2009775"/>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综</a:t>
            </a:r>
            <a:r>
              <a:rPr lang="zh-CN" sz="2400" dirty="0" smtClean="0">
                <a:solidFill>
                  <a:schemeClr val="bg1"/>
                </a:solidFill>
                <a:latin typeface="Arial" panose="020B0604020202020204" pitchFamily="34" charset="0"/>
                <a:ea typeface="微软雅黑" panose="020B0503020204020204" pitchFamily="34" charset="-122"/>
              </a:rPr>
              <a:t>合</a:t>
            </a:r>
            <a:r>
              <a:rPr lang="zh-CN" altLang="en-US" sz="2400" dirty="0" smtClean="0">
                <a:solidFill>
                  <a:schemeClr val="bg1"/>
                </a:solidFill>
                <a:latin typeface="Arial" panose="020B0604020202020204" pitchFamily="34" charset="0"/>
                <a:ea typeface="微软雅黑" panose="020B0503020204020204" pitchFamily="34" charset="-122"/>
              </a:rPr>
              <a:t>四个</a:t>
            </a:r>
            <a:r>
              <a:rPr lang="zh-CN" altLang="en-US" sz="2400" dirty="0">
                <a:solidFill>
                  <a:schemeClr val="bg1"/>
                </a:solidFill>
                <a:latin typeface="Arial" panose="020B0604020202020204" pitchFamily="34" charset="0"/>
                <a:ea typeface="微软雅黑" panose="020B0503020204020204" pitchFamily="34" charset="-122"/>
              </a:rPr>
              <a:t>月检查情况来看，</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chemeClr val="bg1"/>
                </a:solidFill>
                <a:latin typeface="Arial" panose="020B0604020202020204" pitchFamily="34" charset="0"/>
                <a:ea typeface="微软雅黑" panose="020B0503020204020204" pitchFamily="34" charset="-122"/>
              </a:rPr>
              <a:t>加氢一、二、三班问题总数都有所                                                      下降，四班持</a:t>
            </a:r>
            <a:r>
              <a:rPr lang="zh-CN" altLang="en-US" sz="2400" dirty="0" smtClean="0">
                <a:solidFill>
                  <a:schemeClr val="bg1"/>
                </a:solidFill>
                <a:latin typeface="Arial" panose="020B0604020202020204" pitchFamily="34" charset="0"/>
                <a:ea typeface="微软雅黑" panose="020B0503020204020204" pitchFamily="34" charset="-122"/>
                <a:sym typeface="+mn-ea"/>
              </a:rPr>
              <a:t>下降</a:t>
            </a:r>
            <a:r>
              <a:rPr lang="zh-CN" altLang="en-US" sz="2400" dirty="0" smtClean="0">
                <a:solidFill>
                  <a:schemeClr val="bg1"/>
                </a:solidFill>
                <a:latin typeface="Arial" panose="020B0604020202020204" pitchFamily="34" charset="0"/>
                <a:ea typeface="微软雅黑" panose="020B0503020204020204" pitchFamily="34" charset="-122"/>
              </a:rPr>
              <a:t>，四</a:t>
            </a:r>
            <a:r>
              <a:rPr lang="zh-CN" altLang="en-US" sz="2400" dirty="0">
                <a:solidFill>
                  <a:schemeClr val="bg1"/>
                </a:solidFill>
                <a:latin typeface="Arial" panose="020B0604020202020204" pitchFamily="34" charset="0"/>
                <a:ea typeface="微软雅黑" panose="020B0503020204020204" pitchFamily="34" charset="-122"/>
              </a:rPr>
              <a:t>班问题总</a:t>
            </a:r>
            <a:r>
              <a:rPr lang="zh-CN" altLang="en-US" sz="2400" dirty="0" smtClean="0">
                <a:solidFill>
                  <a:schemeClr val="bg1"/>
                </a:solidFill>
                <a:latin typeface="Arial" panose="020B0604020202020204" pitchFamily="34" charset="0"/>
                <a:ea typeface="微软雅黑" panose="020B0503020204020204" pitchFamily="34" charset="-122"/>
              </a:rPr>
              <a:t>数持平</a:t>
            </a:r>
            <a:r>
              <a:rPr lang="zh-CN" altLang="en-US" sz="2400" dirty="0" smtClean="0">
                <a:solidFill>
                  <a:schemeClr val="bg1"/>
                </a:solidFill>
                <a:latin typeface="Arial" panose="020B0604020202020204" pitchFamily="34" charset="0"/>
                <a:ea typeface="微软雅黑" panose="020B0503020204020204" pitchFamily="34" charset="-122"/>
              </a:rPr>
              <a:t>。</a:t>
            </a:r>
            <a:endParaRPr lang="en-US" altLang="zh-CN" sz="2400" dirty="0" smtClean="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chemeClr val="bg1"/>
                </a:solidFill>
                <a:latin typeface="Arial" panose="020B0604020202020204" pitchFamily="34" charset="0"/>
                <a:ea typeface="微软雅黑" panose="020B0503020204020204" pitchFamily="34" charset="-122"/>
              </a:rPr>
              <a:t>    </a:t>
            </a:r>
            <a:r>
              <a:rPr sz="2400" dirty="0" smtClean="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10" name="图表 9"/>
          <p:cNvGraphicFramePr/>
          <p:nvPr/>
        </p:nvGraphicFramePr>
        <p:xfrm>
          <a:off x="4407535" y="704850"/>
          <a:ext cx="7670800" cy="59518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535539" y="605655"/>
            <a:ext cx="10803422" cy="665226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自</a:t>
            </a:r>
            <a:r>
              <a:rPr lang="en-US" sz="2400" dirty="0">
                <a:solidFill>
                  <a:schemeClr val="bg1"/>
                </a:solidFill>
                <a:latin typeface="Arial" panose="020B0604020202020204" pitchFamily="34" charset="0"/>
                <a:ea typeface="微软雅黑" panose="020B0503020204020204" pitchFamily="34" charset="-122"/>
              </a:rPr>
              <a:t>12</a:t>
            </a:r>
            <a:r>
              <a:rPr sz="2400" dirty="0">
                <a:solidFill>
                  <a:schemeClr val="bg1"/>
                </a:solidFill>
                <a:latin typeface="Arial" panose="020B0604020202020204" pitchFamily="34" charset="0"/>
                <a:ea typeface="微软雅黑" panose="020B0503020204020204" pitchFamily="34" charset="-122"/>
              </a:rPr>
              <a:t>月1日至</a:t>
            </a:r>
            <a:r>
              <a:rPr lang="en-US" sz="2400" dirty="0">
                <a:solidFill>
                  <a:schemeClr val="bg1"/>
                </a:solidFill>
                <a:latin typeface="Arial" panose="020B0604020202020204" pitchFamily="34" charset="0"/>
                <a:ea typeface="微软雅黑" panose="020B0503020204020204" pitchFamily="34" charset="-122"/>
              </a:rPr>
              <a:t>12</a:t>
            </a:r>
            <a:r>
              <a:rPr sz="2400" dirty="0">
                <a:solidFill>
                  <a:schemeClr val="bg1"/>
                </a:solidFill>
                <a:latin typeface="Arial" panose="020B0604020202020204" pitchFamily="34" charset="0"/>
                <a:ea typeface="微软雅黑" panose="020B0503020204020204" pitchFamily="34" charset="-122"/>
              </a:rPr>
              <a:t>月</a:t>
            </a:r>
            <a:r>
              <a:rPr lang="en-US" sz="2400" dirty="0">
                <a:solidFill>
                  <a:schemeClr val="bg1"/>
                </a:solidFill>
                <a:latin typeface="Arial" panose="020B0604020202020204" pitchFamily="34" charset="0"/>
                <a:ea typeface="微软雅黑" panose="020B0503020204020204" pitchFamily="34" charset="-122"/>
              </a:rPr>
              <a:t>31</a:t>
            </a:r>
            <a:r>
              <a:rPr sz="2400" dirty="0">
                <a:solidFill>
                  <a:schemeClr val="bg1"/>
                </a:solidFill>
                <a:latin typeface="Arial" panose="020B0604020202020204" pitchFamily="34" charset="0"/>
                <a:ea typeface="微软雅黑" panose="020B0503020204020204" pitchFamily="34" charset="-122"/>
              </a:rPr>
              <a:t>日，加裂气分安全专业日、周、月检共检查出</a:t>
            </a:r>
            <a:r>
              <a:rPr lang="en-US" sz="2400" dirty="0">
                <a:solidFill>
                  <a:schemeClr val="bg1"/>
                </a:solidFill>
                <a:latin typeface="Arial" panose="020B0604020202020204" pitchFamily="34" charset="0"/>
                <a:ea typeface="微软雅黑" panose="020B0503020204020204" pitchFamily="34" charset="-122"/>
              </a:rPr>
              <a:t>49</a:t>
            </a:r>
            <a:r>
              <a:rPr sz="2400" dirty="0">
                <a:solidFill>
                  <a:schemeClr val="bg1"/>
                </a:solidFill>
                <a:latin typeface="Arial" panose="020B0604020202020204" pitchFamily="34" charset="0"/>
                <a:ea typeface="微软雅黑" panose="020B0503020204020204" pitchFamily="34" charset="-122"/>
              </a:rPr>
              <a:t>项问题。按问题性质共分为</a:t>
            </a:r>
            <a:r>
              <a:rPr lang="en-US" sz="2400" dirty="0">
                <a:solidFill>
                  <a:schemeClr val="bg1"/>
                </a:solidFill>
                <a:latin typeface="Arial" panose="020B0604020202020204" pitchFamily="34" charset="0"/>
                <a:ea typeface="微软雅黑" panose="020B0503020204020204" pitchFamily="34" charset="-122"/>
              </a:rPr>
              <a:t>12</a:t>
            </a:r>
            <a:r>
              <a:rPr sz="2400" dirty="0">
                <a:solidFill>
                  <a:schemeClr val="bg1"/>
                </a:solidFill>
                <a:latin typeface="Arial" panose="020B0604020202020204" pitchFamily="34" charset="0"/>
                <a:ea typeface="微软雅黑" panose="020B0503020204020204" pitchFamily="34" charset="-122"/>
              </a:rPr>
              <a:t>类：</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环保类问题</a:t>
            </a:r>
            <a:r>
              <a:rPr lang="en-US" altLang="zh-CN" sz="2000" dirty="0">
                <a:solidFill>
                  <a:schemeClr val="bg1"/>
                </a:solidFill>
                <a:latin typeface="Arial" panose="020B0604020202020204" pitchFamily="34" charset="0"/>
                <a:ea typeface="微软雅黑" panose="020B0503020204020204" pitchFamily="34" charset="-122"/>
              </a:rPr>
              <a:t>13</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安全问题</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高风险作业类</a:t>
            </a:r>
            <a:r>
              <a:rPr lang="en-US" altLang="zh-CN" sz="2000" dirty="0">
                <a:solidFill>
                  <a:schemeClr val="bg1"/>
                </a:solidFill>
                <a:latin typeface="Arial" panose="020B0604020202020204" pitchFamily="34" charset="0"/>
                <a:ea typeface="微软雅黑" panose="020B0503020204020204" pitchFamily="34" charset="-122"/>
              </a:rPr>
              <a:t>7</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消防类问题</a:t>
            </a:r>
            <a:r>
              <a:rPr lang="en-US" altLang="zh-CN" sz="2000" dirty="0">
                <a:solidFill>
                  <a:schemeClr val="bg1"/>
                </a:solidFill>
                <a:latin typeface="Arial" panose="020B0604020202020204" pitchFamily="34" charset="0"/>
                <a:ea typeface="微软雅黑" panose="020B0503020204020204" pitchFamily="34" charset="-122"/>
              </a:rPr>
              <a:t>4</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隐患登记类</a:t>
            </a:r>
            <a:r>
              <a:rPr lang="en-US" altLang="zh-CN"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altLang="en-US" sz="2000" dirty="0">
                <a:solidFill>
                  <a:schemeClr val="bg1"/>
                </a:solidFill>
                <a:latin typeface="Arial" panose="020B0604020202020204" pitchFamily="34" charset="0"/>
                <a:ea typeface="微软雅黑" panose="020B0503020204020204" pitchFamily="34" charset="-122"/>
                <a:sym typeface="+mn-ea"/>
              </a:rPr>
              <a:t>规格化问题</a:t>
            </a:r>
            <a:r>
              <a:rPr lang="en-US" altLang="zh-CN" sz="2000" dirty="0">
                <a:solidFill>
                  <a:schemeClr val="bg1"/>
                </a:solidFill>
                <a:latin typeface="Arial" panose="020B0604020202020204" pitchFamily="34" charset="0"/>
                <a:ea typeface="微软雅黑" panose="020B0503020204020204" pitchFamily="34" charset="-122"/>
                <a:sym typeface="+mn-ea"/>
              </a:rPr>
              <a:t>10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安技装备类</a:t>
            </a:r>
            <a:r>
              <a:rPr lang="en-US" altLang="zh-CN" sz="2000" dirty="0">
                <a:solidFill>
                  <a:schemeClr val="bg1"/>
                </a:solidFill>
                <a:latin typeface="Arial" panose="020B0604020202020204" pitchFamily="34" charset="0"/>
                <a:ea typeface="微软雅黑" panose="020B0503020204020204" pitchFamily="34" charset="-122"/>
              </a:rPr>
              <a:t>5</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sym typeface="+mn-ea"/>
              </a:rPr>
              <a:t>        隐患类问题</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        劳动防护</a:t>
            </a:r>
            <a:r>
              <a:rPr lang="zh-CN" altLang="en-US" sz="2000" dirty="0">
                <a:solidFill>
                  <a:schemeClr val="bg1"/>
                </a:solidFill>
                <a:latin typeface="Arial" panose="020B0604020202020204" pitchFamily="34" charset="0"/>
                <a:ea typeface="微软雅黑" panose="020B0503020204020204" pitchFamily="34" charset="-122"/>
              </a:rPr>
              <a:t>类</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FGS/</a:t>
            </a:r>
            <a:r>
              <a:rPr lang="zh-CN" altLang="en-US" sz="2000" dirty="0">
                <a:solidFill>
                  <a:schemeClr val="bg1"/>
                </a:solidFill>
                <a:latin typeface="Arial" panose="020B0604020202020204" pitchFamily="34" charset="0"/>
                <a:ea typeface="微软雅黑" panose="020B0503020204020204" pitchFamily="34" charset="-122"/>
              </a:rPr>
              <a:t>监控类</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应急物资类</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违章指挥类</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5" name="图表 4"/>
          <p:cNvGraphicFramePr/>
          <p:nvPr/>
        </p:nvGraphicFramePr>
        <p:xfrm>
          <a:off x="3742055" y="1572260"/>
          <a:ext cx="8736965" cy="5015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3352800" y="1672590"/>
          <a:ext cx="8676005" cy="5022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5649</Words>
  <Application>WPS 演示</Application>
  <PresentationFormat>自定义</PresentationFormat>
  <Paragraphs>248</Paragraphs>
  <Slides>29</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微软雅黑</vt:lpstr>
      <vt:lpstr>Wingdings 2</vt:lpstr>
      <vt:lpstr>幼圆</vt:lpstr>
      <vt:lpstr>Calibri</vt:lpstr>
      <vt:lpstr>Agency FB</vt:lpstr>
      <vt:lpstr>Calibri</vt:lpstr>
      <vt:lpstr>Candara</vt:lpstr>
      <vt:lpstr>黑体</vt:lpstr>
      <vt:lpstr>Arial Unicode MS</vt:lpstr>
      <vt:lpstr>Arial Rounded MT Bold</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270</cp:revision>
  <dcterms:created xsi:type="dcterms:W3CDTF">2015-10-06T09:21:00Z</dcterms:created>
  <dcterms:modified xsi:type="dcterms:W3CDTF">2021-01-06T06:05:33Z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