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Lst>
  <p:notesMasterIdLst>
    <p:notesMasterId r:id="rId5"/>
  </p:notesMasterIdLst>
  <p:handoutMasterIdLst>
    <p:handoutMasterId r:id="rId26"/>
  </p:handoutMasterIdLst>
  <p:sldIdLst>
    <p:sldId id="391" r:id="rId4"/>
    <p:sldId id="390" r:id="rId6"/>
    <p:sldId id="461" r:id="rId7"/>
    <p:sldId id="307" r:id="rId8"/>
    <p:sldId id="308" r:id="rId9"/>
    <p:sldId id="392" r:id="rId10"/>
    <p:sldId id="393" r:id="rId11"/>
    <p:sldId id="396" r:id="rId12"/>
    <p:sldId id="310" r:id="rId13"/>
    <p:sldId id="311" r:id="rId14"/>
    <p:sldId id="315" r:id="rId15"/>
    <p:sldId id="317" r:id="rId16"/>
    <p:sldId id="323" r:id="rId17"/>
    <p:sldId id="354" r:id="rId18"/>
    <p:sldId id="328" r:id="rId19"/>
    <p:sldId id="407" r:id="rId20"/>
    <p:sldId id="457" r:id="rId21"/>
    <p:sldId id="458" r:id="rId22"/>
    <p:sldId id="324" r:id="rId23"/>
    <p:sldId id="462" r:id="rId24"/>
    <p:sldId id="456" r:id="rId25"/>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2225"/>
    <a:srgbClr val="202020"/>
    <a:srgbClr val="BF322D"/>
    <a:srgbClr val="B2B2B2"/>
    <a:srgbClr val="323232"/>
    <a:srgbClr val="CC3300"/>
    <a:srgbClr val="CC0000"/>
    <a:srgbClr val="FF3300"/>
    <a:srgbClr val="990000"/>
    <a:srgbClr val="FF8D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8" autoAdjust="0"/>
    <p:restoredTop sz="94660"/>
  </p:normalViewPr>
  <p:slideViewPr>
    <p:cSldViewPr snapToGrid="0" showGuides="1">
      <p:cViewPr varScale="1">
        <p:scale>
          <a:sx n="110" d="100"/>
          <a:sy n="110" d="100"/>
        </p:scale>
        <p:origin x="168" y="96"/>
      </p:cViewPr>
      <p:guideLst>
        <p:guide orient="horz" pos="2104"/>
        <p:guide pos="3712"/>
      </p:guideLst>
    </p:cSldViewPr>
  </p:slid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96F9A81-6F65-4064-B6DF-1A87E721043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96F9A81-6F65-4064-B6DF-1A87E721043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96F9A81-6F65-4064-B6DF-1A87E721043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62000" y="685800"/>
            <a:ext cx="5334000" cy="3429000"/>
          </a:xfrm>
        </p:spPr>
      </p:sp>
      <p:sp>
        <p:nvSpPr>
          <p:cNvPr id="3" name="备注占位符 2"/>
          <p:cNvSpPr>
            <a:spLocks noGrp="1"/>
          </p:cNvSpPr>
          <p:nvPr>
            <p:ph type="body" idx="1"/>
          </p:nvPr>
        </p:nvSpPr>
        <p:spPr/>
        <p:txBody>
          <a:bodyPr>
            <a:normAutofit fontScale="92500" lnSpcReduction="10000"/>
          </a:bodyPr>
          <a:lstStyle/>
          <a:p>
            <a:pPr>
              <a:lnSpc>
                <a:spcPct val="150000"/>
              </a:lnSpc>
              <a:buFont typeface="Wingdings" panose="05000000000000000000" pitchFamily="2" charset="2"/>
              <a:buChar char="l"/>
            </a:pPr>
            <a:r>
              <a:rPr lang="zh-CN" altLang="en-US" sz="1200" dirty="0" smtClean="0">
                <a:latin typeface="微软雅黑" panose="020B0503020204020204" charset="-122"/>
                <a:ea typeface="微软雅黑" panose="020B0503020204020204" charset="-122"/>
              </a:rPr>
              <a:t>安全标志、工具、仪表、电气设施和各种设备，应施工前进行检查，确认完好后投入使用。</a:t>
            </a:r>
            <a:endParaRPr lang="zh-CN" altLang="en-US" sz="1200" dirty="0" smtClean="0">
              <a:latin typeface="微软雅黑" panose="020B0503020204020204" charset="-122"/>
              <a:ea typeface="微软雅黑" panose="020B0503020204020204" charset="-122"/>
            </a:endParaRPr>
          </a:p>
          <a:p>
            <a:pPr>
              <a:lnSpc>
                <a:spcPct val="150000"/>
              </a:lnSpc>
              <a:buFont typeface="Wingdings" panose="05000000000000000000" pitchFamily="2" charset="2"/>
              <a:buChar char="l"/>
            </a:pPr>
            <a:r>
              <a:rPr lang="zh-CN" altLang="en-US" sz="1200" dirty="0" smtClean="0">
                <a:latin typeface="微软雅黑" panose="020B0503020204020204" charset="-122"/>
                <a:ea typeface="微软雅黑" panose="020B0503020204020204" charset="-122"/>
              </a:rPr>
              <a:t>患有高血压、心脏病、贫血、癫痫及恐高症等职业禁忌症和年老体弱、疲劳过度、视力不佳、酒后人员及其他健康状况不良者，不准高处作业。</a:t>
            </a:r>
            <a:endParaRPr lang="zh-CN" altLang="en-US" sz="1200" dirty="0" smtClean="0">
              <a:latin typeface="微软雅黑" panose="020B0503020204020204" charset="-122"/>
              <a:ea typeface="微软雅黑" panose="020B0503020204020204" charset="-122"/>
            </a:endParaRPr>
          </a:p>
          <a:p>
            <a:pPr>
              <a:lnSpc>
                <a:spcPct val="150000"/>
              </a:lnSpc>
              <a:buFont typeface="Wingdings" panose="05000000000000000000" pitchFamily="2" charset="2"/>
              <a:buChar char="l"/>
            </a:pPr>
            <a:r>
              <a:rPr lang="zh-CN" altLang="en-US" sz="1200" dirty="0" smtClean="0">
                <a:latin typeface="微软雅黑" panose="020B0503020204020204" charset="-122"/>
                <a:ea typeface="微软雅黑" panose="020B0503020204020204" charset="-122"/>
              </a:rPr>
              <a:t>应准确佩戴安全帽、安全带等防护用品，安全带不得低挂高用。</a:t>
            </a:r>
            <a:endParaRPr lang="zh-CN" altLang="en-US" sz="1200" dirty="0" smtClean="0">
              <a:latin typeface="微软雅黑" panose="020B0503020204020204" charset="-122"/>
              <a:ea typeface="微软雅黑" panose="020B0503020204020204" charset="-122"/>
            </a:endParaRPr>
          </a:p>
          <a:p>
            <a:pPr>
              <a:lnSpc>
                <a:spcPct val="150000"/>
              </a:lnSpc>
              <a:buFont typeface="Wingdings" panose="05000000000000000000" pitchFamily="2" charset="2"/>
              <a:buChar char="l"/>
            </a:pPr>
            <a:r>
              <a:rPr lang="zh-CN" altLang="en-US" sz="1200" dirty="0" smtClean="0">
                <a:latin typeface="微软雅黑" panose="020B0503020204020204" charset="-122"/>
                <a:ea typeface="微软雅黑" panose="020B0503020204020204" charset="-122"/>
              </a:rPr>
              <a:t>从事高处作业时，必须设置警戒区。</a:t>
            </a:r>
            <a:endParaRPr lang="zh-CN" altLang="en-US" sz="1200" dirty="0" smtClean="0">
              <a:latin typeface="微软雅黑" panose="020B0503020204020204" charset="-122"/>
              <a:ea typeface="微软雅黑" panose="020B0503020204020204" charset="-122"/>
            </a:endParaRPr>
          </a:p>
          <a:p>
            <a:pPr>
              <a:lnSpc>
                <a:spcPct val="150000"/>
              </a:lnSpc>
              <a:buFont typeface="Wingdings" panose="05000000000000000000" pitchFamily="2" charset="2"/>
              <a:buChar char="l"/>
            </a:pPr>
            <a:r>
              <a:rPr lang="zh-CN" altLang="en-US" sz="1200" dirty="0" smtClean="0">
                <a:latin typeface="微软雅黑" panose="020B0503020204020204" charset="-122"/>
                <a:ea typeface="微软雅黑" panose="020B0503020204020204" charset="-122"/>
              </a:rPr>
              <a:t>使用的脚手架、围栏、梯台等应符合国家有关规定。</a:t>
            </a:r>
            <a:endParaRPr lang="zh-CN" altLang="en-US" sz="1200" dirty="0" smtClean="0">
              <a:latin typeface="微软雅黑" panose="020B0503020204020204" charset="-122"/>
              <a:ea typeface="微软雅黑" panose="020B0503020204020204" charset="-122"/>
            </a:endParaRPr>
          </a:p>
          <a:p>
            <a:pPr>
              <a:lnSpc>
                <a:spcPct val="150000"/>
              </a:lnSpc>
              <a:buFont typeface="Wingdings" panose="05000000000000000000" pitchFamily="2" charset="2"/>
              <a:buChar char="l"/>
            </a:pPr>
            <a:r>
              <a:rPr lang="zh-CN" altLang="en-US" sz="1200" dirty="0" smtClean="0">
                <a:latin typeface="微软雅黑" panose="020B0503020204020204" charset="-122"/>
                <a:ea typeface="微软雅黑" panose="020B0503020204020204" charset="-122"/>
              </a:rPr>
              <a:t>在石棉瓦、瓦檩板等轻型材料上作业，应搭设并站在固定承重板上作业。</a:t>
            </a:r>
            <a:endParaRPr lang="zh-CN" altLang="en-US" sz="1200" dirty="0" smtClean="0">
              <a:latin typeface="微软雅黑" panose="020B0503020204020204" charset="-122"/>
              <a:ea typeface="微软雅黑" panose="020B0503020204020204" charset="-122"/>
            </a:endParaRPr>
          </a:p>
          <a:p>
            <a:pPr>
              <a:lnSpc>
                <a:spcPct val="150000"/>
              </a:lnSpc>
              <a:buFont typeface="Wingdings" panose="05000000000000000000" pitchFamily="2" charset="2"/>
              <a:buChar char="l"/>
            </a:pPr>
            <a:r>
              <a:rPr lang="zh-CN" altLang="en-US" sz="1200" dirty="0" smtClean="0">
                <a:latin typeface="微软雅黑" panose="020B0503020204020204" charset="-122"/>
                <a:ea typeface="微软雅黑" panose="020B0503020204020204" charset="-122"/>
              </a:rPr>
              <a:t>作业场所有坠落可能的物件，应一律先行撤除或加以固定。</a:t>
            </a:r>
            <a:endParaRPr lang="zh-CN" altLang="en-US" sz="1200" dirty="0" smtClean="0">
              <a:latin typeface="微软雅黑" panose="020B0503020204020204" charset="-122"/>
              <a:ea typeface="微软雅黑" panose="020B0503020204020204" charset="-122"/>
            </a:endParaRPr>
          </a:p>
          <a:p>
            <a:pPr>
              <a:lnSpc>
                <a:spcPct val="150000"/>
              </a:lnSpc>
              <a:buFont typeface="Wingdings" panose="05000000000000000000" pitchFamily="2" charset="2"/>
              <a:buChar char="l"/>
            </a:pPr>
            <a:r>
              <a:rPr lang="zh-CN" altLang="en-US" sz="1200" dirty="0" smtClean="0">
                <a:latin typeface="微软雅黑" panose="020B0503020204020204" charset="-122"/>
                <a:ea typeface="微软雅黑" panose="020B0503020204020204" charset="-122"/>
              </a:rPr>
              <a:t>涉及到临时用电，临时动火，应办理相关作业票。</a:t>
            </a:r>
            <a:endParaRPr lang="zh-CN" altLang="en-US" sz="1200" dirty="0" smtClean="0">
              <a:latin typeface="微软雅黑" panose="020B0503020204020204" charset="-122"/>
              <a:ea typeface="微软雅黑" panose="020B0503020204020204" charset="-122"/>
            </a:endParaRPr>
          </a:p>
          <a:p>
            <a:pPr>
              <a:lnSpc>
                <a:spcPct val="150000"/>
              </a:lnSpc>
              <a:buFont typeface="Wingdings" panose="05000000000000000000" pitchFamily="2" charset="2"/>
              <a:buChar char="l"/>
            </a:pPr>
            <a:r>
              <a:rPr lang="zh-CN" altLang="en-US" sz="1200" dirty="0" smtClean="0">
                <a:latin typeface="微软雅黑" panose="020B0503020204020204" charset="-122"/>
                <a:ea typeface="微软雅黑" panose="020B0503020204020204" charset="-122"/>
              </a:rPr>
              <a:t>在登高接近高压线或裸导线排，或距离低压线小于</a:t>
            </a:r>
            <a:r>
              <a:rPr lang="en-US" sz="1200" dirty="0" smtClean="0">
                <a:latin typeface="微软雅黑" panose="020B0503020204020204" charset="-122"/>
                <a:ea typeface="微软雅黑" panose="020B0503020204020204" charset="-122"/>
              </a:rPr>
              <a:t>2.5</a:t>
            </a:r>
            <a:r>
              <a:rPr lang="zh-CN" altLang="en-US" sz="1200" dirty="0" smtClean="0">
                <a:latin typeface="微软雅黑" panose="020B0503020204020204" charset="-122"/>
                <a:ea typeface="微软雅黑" panose="020B0503020204020204" charset="-122"/>
              </a:rPr>
              <a:t>米时，必须停电并经检查确无触电危险。电源切断后，应在电闸上挂出“有人工作，严禁合闸”的警告牌。在采取地（零）电位或等（同）电位作业方式进行带电高处作业时，必须使用绝缘工具。</a:t>
            </a:r>
            <a:endParaRPr lang="zh-CN" altLang="en-US" sz="1200" dirty="0" smtClean="0">
              <a:latin typeface="微软雅黑" panose="020B0503020204020204" charset="-122"/>
              <a:ea typeface="微软雅黑" panose="020B0503020204020204" charset="-122"/>
            </a:endParaRPr>
          </a:p>
          <a:p>
            <a:pPr>
              <a:lnSpc>
                <a:spcPct val="150000"/>
              </a:lnSpc>
              <a:buFont typeface="Wingdings" panose="05000000000000000000" pitchFamily="2" charset="2"/>
              <a:buChar char="l"/>
            </a:pPr>
            <a:r>
              <a:rPr lang="zh-CN" altLang="en-US" sz="1200" dirty="0" smtClean="0">
                <a:latin typeface="微软雅黑" panose="020B0503020204020204" charset="-122"/>
                <a:ea typeface="微软雅黑" panose="020B0503020204020204" charset="-122"/>
              </a:rPr>
              <a:t>高处作业应有足够的照明。</a:t>
            </a:r>
            <a:endParaRPr lang="zh-CN" altLang="en-US" sz="1200" dirty="0" smtClean="0">
              <a:latin typeface="微软雅黑" panose="020B0503020204020204" charset="-122"/>
              <a:ea typeface="微软雅黑" panose="020B0503020204020204" charset="-122"/>
            </a:endParaRPr>
          </a:p>
          <a:p>
            <a:pPr>
              <a:lnSpc>
                <a:spcPct val="150000"/>
              </a:lnSpc>
              <a:buFont typeface="Wingdings" panose="05000000000000000000" pitchFamily="2" charset="2"/>
              <a:buChar char="l"/>
            </a:pPr>
            <a:r>
              <a:rPr lang="en-US" sz="1200" dirty="0" smtClean="0">
                <a:latin typeface="微软雅黑" panose="020B0503020204020204" charset="-122"/>
                <a:ea typeface="微软雅黑" panose="020B0503020204020204" charset="-122"/>
              </a:rPr>
              <a:t>30</a:t>
            </a:r>
            <a:r>
              <a:rPr lang="zh-CN" altLang="en-US" sz="1200" dirty="0" smtClean="0">
                <a:latin typeface="微软雅黑" panose="020B0503020204020204" charset="-122"/>
                <a:ea typeface="微软雅黑" panose="020B0503020204020204" charset="-122"/>
              </a:rPr>
              <a:t>米以上高处作业应配备通讯、联络工具，指定专人负责联系。</a:t>
            </a:r>
            <a:endParaRPr lang="zh-CN" altLang="en-US" sz="1200" dirty="0" smtClean="0">
              <a:latin typeface="微软雅黑" panose="020B0503020204020204" charset="-122"/>
              <a:ea typeface="微软雅黑" panose="020B0503020204020204" charset="-122"/>
            </a:endParaRPr>
          </a:p>
        </p:txBody>
      </p:sp>
      <p:sp>
        <p:nvSpPr>
          <p:cNvPr id="4" name="灯片编号占位符 3"/>
          <p:cNvSpPr>
            <a:spLocks noGrp="1"/>
          </p:cNvSpPr>
          <p:nvPr>
            <p:ph type="sldNum" sz="quarter" idx="10"/>
          </p:nvPr>
        </p:nvSpPr>
        <p:spPr/>
        <p:txBody>
          <a:bodyPr/>
          <a:lstStyle/>
          <a:p>
            <a:pPr>
              <a:defRPr/>
            </a:pPr>
            <a:fld id="{FB391757-093A-48E5-A428-54241EC408D9}" type="slidenum">
              <a:rPr lang="en-US" altLang="zh-CN" smtClean="0"/>
            </a:fld>
            <a:endParaRPr lang="en-US" altLang="zh-C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62000" y="685800"/>
            <a:ext cx="5334000" cy="3429000"/>
          </a:xfrm>
        </p:spPr>
      </p:sp>
      <p:sp>
        <p:nvSpPr>
          <p:cNvPr id="3" name="备注占位符 2"/>
          <p:cNvSpPr>
            <a:spLocks noGrp="1"/>
          </p:cNvSpPr>
          <p:nvPr>
            <p:ph type="body" idx="1"/>
          </p:nvPr>
        </p:nvSpPr>
        <p:spPr/>
        <p:txBody>
          <a:bodyPr>
            <a:normAutofit/>
          </a:bodyPr>
          <a:lstStyle/>
          <a:p>
            <a:pPr>
              <a:lnSpc>
                <a:spcPct val="150000"/>
              </a:lnSpc>
              <a:buFont typeface="Wingdings" panose="05000000000000000000" pitchFamily="2" charset="2"/>
              <a:buNone/>
            </a:pPr>
            <a:endParaRPr lang="zh-CN" altLang="en-US" sz="1200" dirty="0" smtClean="0">
              <a:latin typeface="微软雅黑" panose="020B0503020204020204" charset="-122"/>
              <a:ea typeface="微软雅黑" panose="020B0503020204020204" charset="-122"/>
            </a:endParaRPr>
          </a:p>
        </p:txBody>
      </p:sp>
      <p:sp>
        <p:nvSpPr>
          <p:cNvPr id="4" name="灯片编号占位符 3"/>
          <p:cNvSpPr>
            <a:spLocks noGrp="1"/>
          </p:cNvSpPr>
          <p:nvPr>
            <p:ph type="sldNum" sz="quarter" idx="10"/>
          </p:nvPr>
        </p:nvSpPr>
        <p:spPr/>
        <p:txBody>
          <a:bodyPr/>
          <a:lstStyle/>
          <a:p>
            <a:pPr>
              <a:defRPr/>
            </a:pPr>
            <a:fld id="{FB391757-093A-48E5-A428-54241EC408D9}" type="slidenum">
              <a:rPr lang="en-US" altLang="zh-CN" smtClean="0"/>
            </a:fld>
            <a:endParaRPr lang="en-US" altLang="zh-CN"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E21FD59-C920-460C-B1C9-0346C59420B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image" Target="../media/image5.png"/><Relationship Id="rId2" Type="http://schemas.openxmlformats.org/officeDocument/2006/relationships/tags" Target="../tags/tag14.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defRPr sz="60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advTm="0">
        <p:random/>
      </p:transition>
    </mc:Choice>
    <mc:Fallback>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750" advClick="0" advTm="0">
        <p:random/>
      </p:transition>
    </mc:Choice>
    <mc:Fallback>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advTm="0">
    <p:wip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transition spd="slow" advTm="0">
    <p:wip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10" name="直接连接符 9"/>
          <p:cNvCxnSpPr/>
          <p:nvPr>
            <p:custDataLst>
              <p:tags r:id="rId3"/>
            </p:custDataLst>
          </p:nvPr>
        </p:nvCxnSpPr>
        <p:spPr>
          <a:xfrm>
            <a:off x="695550" y="3541797"/>
            <a:ext cx="5112426"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hasCustomPrompt="1"/>
            <p:custDataLst>
              <p:tags r:id="rId4"/>
            </p:custDataLst>
          </p:nvPr>
        </p:nvSpPr>
        <p:spPr>
          <a:xfrm>
            <a:off x="479532" y="3573012"/>
            <a:ext cx="5395779" cy="904863"/>
          </a:xfrm>
        </p:spPr>
        <p:txBody>
          <a:bodyPr wrap="square" anchor="t" anchorCtr="0">
            <a:normAutofit/>
          </a:bodyPr>
          <a:lstStyle>
            <a:lvl1pPr algn="r">
              <a:defRPr sz="4400" b="1"/>
            </a:lvl1pPr>
          </a:lstStyle>
          <a:p>
            <a:r>
              <a:rPr lang="zh-CN" altLang="en-US" dirty="0"/>
              <a:t>单击此处编辑标题</a:t>
            </a:r>
            <a:endParaRPr lang="zh-CN" altLang="en-US" dirty="0"/>
          </a:p>
        </p:txBody>
      </p:sp>
      <p:sp>
        <p:nvSpPr>
          <p:cNvPr id="4" name="日期占位符 3"/>
          <p:cNvSpPr>
            <a:spLocks noGrp="1"/>
          </p:cNvSpPr>
          <p:nvPr>
            <p:ph type="dt" sz="half" idx="10"/>
            <p:custDataLst>
              <p:tags r:id="rId5"/>
            </p:custDataLst>
          </p:nvPr>
        </p:nvSpPr>
        <p:spPr/>
        <p:txBody>
          <a:bodyPr/>
          <a:lstStyle/>
          <a:p>
            <a:fld id="{608B285D-0A31-4D85-AA43-71EEED718DD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a:lstStyle/>
          <a:p>
            <a:endParaRPr lang="zh-CN" altLang="en-US"/>
          </a:p>
        </p:txBody>
      </p:sp>
      <p:sp>
        <p:nvSpPr>
          <p:cNvPr id="6" name="灯片编号占位符 5"/>
          <p:cNvSpPr>
            <a:spLocks noGrp="1"/>
          </p:cNvSpPr>
          <p:nvPr>
            <p:ph type="sldNum" sz="quarter" idx="12"/>
            <p:custDataLst>
              <p:tags r:id="rId7"/>
            </p:custDataLst>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608B285D-0A31-4D85-AA43-71EEED718DD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bg>
      <p:bgPr>
        <a:gradFill>
          <a:gsLst>
            <a:gs pos="0">
              <a:schemeClr val="tx2"/>
            </a:gs>
            <a:gs pos="97000">
              <a:schemeClr val="bg2"/>
            </a:gs>
          </a:gsLst>
          <a:path path="circle">
            <a:fillToRect l="50000" t="50000" r="50000" b="50000"/>
          </a:path>
        </a:gradFill>
        <a:effectLst/>
      </p:bgPr>
    </p:bg>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rotWithShape="1">
          <a:blip r:embed="rId3" cstate="print">
            <a:extLst>
              <a:ext uri="{28A0092B-C50C-407E-A947-70E740481C1C}">
                <a14:useLocalDpi xmlns:a14="http://schemas.microsoft.com/office/drawing/2010/main" val="0"/>
              </a:ext>
            </a:extLst>
          </a:blip>
          <a:srcRect/>
          <a:stretch>
            <a:fillRect/>
          </a:stretch>
        </p:blipFill>
        <p:spPr>
          <a:xfrm rot="16200000">
            <a:off x="6963343" y="-17843"/>
            <a:ext cx="5210820" cy="5246500"/>
          </a:xfrm>
          <a:prstGeom prst="rect">
            <a:avLst/>
          </a:prstGeom>
        </p:spPr>
      </p:pic>
      <p:sp>
        <p:nvSpPr>
          <p:cNvPr id="2" name="标题 1"/>
          <p:cNvSpPr>
            <a:spLocks noGrp="1"/>
          </p:cNvSpPr>
          <p:nvPr>
            <p:ph type="title" hasCustomPrompt="1"/>
            <p:custDataLst>
              <p:tags r:id="rId4"/>
            </p:custDataLst>
          </p:nvPr>
        </p:nvSpPr>
        <p:spPr>
          <a:xfrm>
            <a:off x="479532" y="4394433"/>
            <a:ext cx="6056216" cy="978729"/>
          </a:xfrm>
        </p:spPr>
        <p:txBody>
          <a:bodyPr anchor="b">
            <a:normAutofit/>
          </a:bodyPr>
          <a:lstStyle>
            <a:lvl1pPr algn="r">
              <a:defRPr sz="48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5"/>
            </p:custDataLst>
          </p:nvPr>
        </p:nvSpPr>
        <p:spPr>
          <a:xfrm>
            <a:off x="479532" y="2442967"/>
            <a:ext cx="6056216" cy="1865126"/>
          </a:xfrm>
        </p:spPr>
        <p:txBody>
          <a:bodyPr anchor="b" anchorCtr="0">
            <a:normAutofit/>
          </a:bodyPr>
          <a:lstStyle>
            <a:lvl1pPr marL="0" indent="0" algn="r">
              <a:buNone/>
              <a:defRPr sz="8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文本</a:t>
            </a:r>
            <a:endParaRPr lang="zh-CN" altLang="en-US" dirty="0"/>
          </a:p>
        </p:txBody>
      </p:sp>
      <p:sp>
        <p:nvSpPr>
          <p:cNvPr id="4" name="日期占位符 3"/>
          <p:cNvSpPr>
            <a:spLocks noGrp="1"/>
          </p:cNvSpPr>
          <p:nvPr>
            <p:ph type="dt" sz="half" idx="10"/>
            <p:custDataLst>
              <p:tags r:id="rId6"/>
            </p:custDataLst>
          </p:nvPr>
        </p:nvSpPr>
        <p:spPr/>
        <p:txBody>
          <a:bodyPr/>
          <a:lstStyle/>
          <a:p>
            <a:fld id="{608B285D-0A31-4D85-AA43-71EEED718DDE}"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p:txBody>
          <a:bodyPr/>
          <a:lstStyle/>
          <a:p>
            <a:endParaRPr lang="zh-CN" altLang="en-US"/>
          </a:p>
        </p:txBody>
      </p:sp>
      <p:sp>
        <p:nvSpPr>
          <p:cNvPr id="6" name="灯片编号占位符 5"/>
          <p:cNvSpPr>
            <a:spLocks noGrp="1"/>
          </p:cNvSpPr>
          <p:nvPr>
            <p:ph type="sldNum" sz="quarter" idx="12"/>
            <p:custDataLst>
              <p:tags r:id="rId8"/>
            </p:custDataLst>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custDataLst>
              <p:tags r:id="rId4"/>
            </p:custDataLst>
          </p:nvPr>
        </p:nvSpPr>
        <p:spPr>
          <a:xfrm>
            <a:off x="6172200" y="1825625"/>
            <a:ext cx="5181600" cy="4351338"/>
          </a:xfrm>
        </p:spPr>
        <p:txBody>
          <a:bodyPr/>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608B285D-0A31-4D85-AA43-71EEED718DD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03287"/>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4"/>
            </p:custDataLst>
          </p:nvPr>
        </p:nvSpPr>
        <p:spPr>
          <a:xfrm>
            <a:off x="839788" y="2505075"/>
            <a:ext cx="5157787" cy="3684588"/>
          </a:xfrm>
        </p:spPr>
        <p:txBody>
          <a:bodyPr/>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6"/>
            </p:custDataLst>
          </p:nvPr>
        </p:nvSpPr>
        <p:spPr>
          <a:xfrm>
            <a:off x="6172200" y="2505075"/>
            <a:ext cx="5183188" cy="3684588"/>
          </a:xfrm>
        </p:spPr>
        <p:txBody>
          <a:bodyPr/>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custDataLst>
              <p:tags r:id="rId7"/>
            </p:custDataLst>
          </p:nvPr>
        </p:nvSpPr>
        <p:spPr/>
        <p:txBody>
          <a:bodyPr/>
          <a:lstStyle/>
          <a:p>
            <a:fld id="{608B285D-0A31-4D85-AA43-71EEED718DD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advTm="0">
        <p:random/>
      </p:transition>
    </mc:Choice>
    <mc:Fallback>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仅标题">
    <p:bg>
      <p:bgPr>
        <a:gradFill>
          <a:gsLst>
            <a:gs pos="0">
              <a:schemeClr val="tx2"/>
            </a:gs>
            <a:gs pos="97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608B285D-0A31-4D85-AA43-71EEED718DD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198F1463-BF54-4776-92C5-3E0A026AA90C}" type="slidenum">
              <a:rPr lang="zh-CN" altLang="en-US" smtClean="0"/>
            </a:fld>
            <a:endParaRPr lang="zh-CN" altLang="en-US"/>
          </a:p>
        </p:txBody>
      </p:sp>
      <p:sp>
        <p:nvSpPr>
          <p:cNvPr id="6" name="标题 5"/>
          <p:cNvSpPr>
            <a:spLocks noGrp="1"/>
          </p:cNvSpPr>
          <p:nvPr>
            <p:ph type="title"/>
            <p:custDataLst>
              <p:tags r:id="rId5"/>
            </p:custDataLst>
          </p:nvPr>
        </p:nvSpPr>
        <p:spPr/>
        <p:txBody>
          <a:bodyPr/>
          <a:lstStyle/>
          <a:p>
            <a:r>
              <a:rPr lang="zh-CN" altLang="en-US" dirty="0"/>
              <a:t>单击此处编辑母版标题样式</a:t>
            </a:r>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608B285D-0A31-4D85-AA43-71EEED718DD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7" y="457200"/>
            <a:ext cx="4165200" cy="1600200"/>
          </a:xfrm>
        </p:spPr>
        <p:txBody>
          <a:bodyPr anchor="t" anchorCtr="0">
            <a:normAutofit/>
          </a:bodyPr>
          <a:lstStyle>
            <a:lvl1pPr>
              <a:defRPr sz="3600"/>
            </a:lvl1pPr>
          </a:lstStyle>
          <a:p>
            <a:r>
              <a:rPr lang="zh-CN" altLang="en-US" dirty="0"/>
              <a:t>单击此处编辑母版标题样式</a:t>
            </a:r>
            <a:endParaRPr lang="zh-CN" altLang="en-US" dirty="0"/>
          </a:p>
        </p:txBody>
      </p:sp>
      <p:sp>
        <p:nvSpPr>
          <p:cNvPr id="3" name="图片占位符 2"/>
          <p:cNvSpPr>
            <a:spLocks noGrp="1" noChangeAspect="1"/>
          </p:cNvSpPr>
          <p:nvPr>
            <p:ph type="pic" idx="1"/>
            <p:custDataLst>
              <p:tags r:id="rId3"/>
            </p:custDataLst>
          </p:nvPr>
        </p:nvSpPr>
        <p:spPr>
          <a:xfrm>
            <a:off x="5184000" y="4572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custDataLst>
              <p:tags r:id="rId4"/>
            </p:custDataLst>
          </p:nvPr>
        </p:nvSpPr>
        <p:spPr>
          <a:xfrm>
            <a:off x="839787" y="2057400"/>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272348" y="365125"/>
            <a:ext cx="1081452" cy="5811838"/>
          </a:xfrm>
        </p:spPr>
        <p:txBody>
          <a:bodyPr vert="eaVert">
            <a:normAutofit/>
          </a:bodyPr>
          <a:lstStyle>
            <a:lvl1pPr>
              <a:defRPr sz="3600"/>
            </a:lvl1pPr>
          </a:lstStyle>
          <a:p>
            <a:r>
              <a:rPr lang="zh-CN" altLang="en-US" dirty="0"/>
              <a:t>单击此处编辑母版标题样式</a:t>
            </a:r>
            <a:endParaRPr lang="zh-CN" altLang="en-US" dirty="0"/>
          </a:p>
        </p:txBody>
      </p:sp>
      <p:sp>
        <p:nvSpPr>
          <p:cNvPr id="3" name="竖排文字占位符 2"/>
          <p:cNvSpPr>
            <a:spLocks noGrp="1"/>
          </p:cNvSpPr>
          <p:nvPr>
            <p:ph type="body" orient="vert" idx="1"/>
            <p:custDataLst>
              <p:tags r:id="rId3"/>
            </p:custDataLst>
          </p:nvPr>
        </p:nvSpPr>
        <p:spPr>
          <a:xfrm>
            <a:off x="838200" y="365125"/>
            <a:ext cx="9290136" cy="5811838"/>
          </a:xfrm>
        </p:spPr>
        <p:txBody>
          <a:bodyPr vert="eaVert"/>
          <a:lstStyle>
            <a:lvl1pPr>
              <a:defRPr/>
            </a:lvl1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608B285D-0A31-4D85-AA43-71EEED718DD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3"/>
            </p:custDataLst>
          </p:nvPr>
        </p:nvSpPr>
        <p:spPr>
          <a:xfrm>
            <a:off x="407526" y="3774010"/>
            <a:ext cx="5544462" cy="1311128"/>
          </a:xfrm>
        </p:spPr>
        <p:txBody>
          <a:bodyPr wrap="square" anchor="b" anchorCtr="0">
            <a:normAutofit/>
          </a:bodyPr>
          <a:lstStyle>
            <a:lvl1pPr algn="r">
              <a:defRPr sz="6600" b="1"/>
            </a:lvl1pPr>
          </a:lstStyle>
          <a:p>
            <a:r>
              <a:rPr lang="zh-CN" altLang="en-US" dirty="0"/>
              <a:t>编辑标题</a:t>
            </a:r>
            <a:endParaRPr lang="zh-CN" altLang="en-US" dirty="0"/>
          </a:p>
        </p:txBody>
      </p:sp>
      <p:sp>
        <p:nvSpPr>
          <p:cNvPr id="3" name="日期占位符 2"/>
          <p:cNvSpPr>
            <a:spLocks noGrp="1"/>
          </p:cNvSpPr>
          <p:nvPr>
            <p:ph type="dt" sz="half" idx="10"/>
            <p:custDataLst>
              <p:tags r:id="rId4"/>
            </p:custDataLst>
          </p:nvPr>
        </p:nvSpPr>
        <p:spPr/>
        <p:txBody>
          <a:bodyPr/>
          <a:lstStyle/>
          <a:p>
            <a:fld id="{608B285D-0A31-4D85-AA43-71EEED718DD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a:p>
        </p:txBody>
      </p:sp>
      <p:sp>
        <p:nvSpPr>
          <p:cNvPr id="5" name="灯片编号占位符 4"/>
          <p:cNvSpPr>
            <a:spLocks noGrp="1"/>
          </p:cNvSpPr>
          <p:nvPr>
            <p:ph type="sldNum" sz="quarter" idx="12"/>
            <p:custDataLst>
              <p:tags r:id="rId6"/>
            </p:custDataLst>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3751117"/>
            <a:ext cx="7321550"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610028"/>
            <a:ext cx="7321550" cy="647555"/>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advTm="0">
        <p:random/>
      </p:transition>
    </mc:Choice>
    <mc:Fallback>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advTm="0">
        <p:random/>
      </p:transition>
    </mc:Choice>
    <mc:Fallback>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advTm="0">
        <p:random/>
      </p:transition>
    </mc:Choice>
    <mc:Fallback>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advTm="0">
        <p:random/>
      </p:transition>
    </mc:Choice>
    <mc:Fallback>
      <p:transition spd="slow" advClick="0" advTm="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advTm="0">
        <p:random/>
      </p:transition>
    </mc:Choice>
    <mc:Fallback>
      <p:transition spd="slow" advClick="0" advTm="0">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08B285D-0A31-4D85-AA43-71EEED718DDE}" type="datetimeFigureOut">
              <a:rPr lang="zh-CN" altLang="en-US" smtClean="0"/>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98F1463-BF54-4776-92C5-3E0A026AA90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cxnSp>
        <p:nvCxnSpPr>
          <p:cNvPr id="8" name="直接连接符 7" hidden="1"/>
          <p:cNvCxnSpPr/>
          <p:nvPr userDrawn="1"/>
        </p:nvCxnSpPr>
        <p:spPr>
          <a:xfrm>
            <a:off x="742950" y="434340"/>
            <a:ext cx="0" cy="139128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750" advClick="0" advTm="0">
        <p:random/>
      </p:transition>
    </mc:Choice>
    <mc:Fallback>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3600"/>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advTm="0">
        <p:random/>
      </p:transition>
    </mc:Choice>
    <mc:Fallback>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image" Target="../media/image3.jpeg"/><Relationship Id="rId2" Type="http://schemas.openxmlformats.org/officeDocument/2006/relationships/slideLayout" Target="../slideLayouts/slideLayout2.xml"/><Relationship Id="rId19" Type="http://schemas.openxmlformats.org/officeDocument/2006/relationships/image" Target="../media/image2.png"/><Relationship Id="rId18" Type="http://schemas.openxmlformats.org/officeDocument/2006/relationships/tags" Target="../tags/tag3.xml"/><Relationship Id="rId17" Type="http://schemas.openxmlformats.org/officeDocument/2006/relationships/tags" Target="../tags/tag2.xml"/><Relationship Id="rId16" Type="http://schemas.openxmlformats.org/officeDocument/2006/relationships/tags" Target="../tags/tag1.xml"/><Relationship Id="rId15" Type="http://schemas.openxmlformats.org/officeDocument/2006/relationships/image" Target="../media/image1.jpeg"/><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8" Type="http://schemas.openxmlformats.org/officeDocument/2006/relationships/theme" Target="../theme/theme2.xml"/><Relationship Id="rId67" Type="http://schemas.openxmlformats.org/officeDocument/2006/relationships/tags" Target="../tags/tag65.xml"/><Relationship Id="rId66" Type="http://schemas.openxmlformats.org/officeDocument/2006/relationships/tags" Target="../tags/tag64.xml"/><Relationship Id="rId65" Type="http://schemas.openxmlformats.org/officeDocument/2006/relationships/tags" Target="../tags/tag63.xml"/><Relationship Id="rId64" Type="http://schemas.openxmlformats.org/officeDocument/2006/relationships/tags" Target="../tags/tag62.xml"/><Relationship Id="rId63" Type="http://schemas.openxmlformats.org/officeDocument/2006/relationships/tags" Target="../tags/tag61.xml"/><Relationship Id="rId62" Type="http://schemas.openxmlformats.org/officeDocument/2006/relationships/tags" Target="../tags/tag60.xml"/><Relationship Id="rId61" Type="http://schemas.openxmlformats.org/officeDocument/2006/relationships/slideLayout" Target="../slideLayouts/slideLayout75.xml"/><Relationship Id="rId60" Type="http://schemas.openxmlformats.org/officeDocument/2006/relationships/slideLayout" Target="../slideLayouts/slideLayout74.xml"/><Relationship Id="rId6" Type="http://schemas.openxmlformats.org/officeDocument/2006/relationships/slideLayout" Target="../slideLayouts/slideLayout20.xml"/><Relationship Id="rId59" Type="http://schemas.openxmlformats.org/officeDocument/2006/relationships/slideLayout" Target="../slideLayouts/slideLayout73.xml"/><Relationship Id="rId58" Type="http://schemas.openxmlformats.org/officeDocument/2006/relationships/slideLayout" Target="../slideLayouts/slideLayout72.xml"/><Relationship Id="rId57" Type="http://schemas.openxmlformats.org/officeDocument/2006/relationships/slideLayout" Target="../slideLayouts/slideLayout71.xml"/><Relationship Id="rId56" Type="http://schemas.openxmlformats.org/officeDocument/2006/relationships/slideLayout" Target="../slideLayouts/slideLayout70.xml"/><Relationship Id="rId55" Type="http://schemas.openxmlformats.org/officeDocument/2006/relationships/slideLayout" Target="../slideLayouts/slideLayout69.xml"/><Relationship Id="rId54" Type="http://schemas.openxmlformats.org/officeDocument/2006/relationships/slideLayout" Target="../slideLayouts/slideLayout68.xml"/><Relationship Id="rId53" Type="http://schemas.openxmlformats.org/officeDocument/2006/relationships/slideLayout" Target="../slideLayouts/slideLayout67.xml"/><Relationship Id="rId52" Type="http://schemas.openxmlformats.org/officeDocument/2006/relationships/slideLayout" Target="../slideLayouts/slideLayout66.xml"/><Relationship Id="rId51" Type="http://schemas.openxmlformats.org/officeDocument/2006/relationships/slideLayout" Target="../slideLayouts/slideLayout65.xml"/><Relationship Id="rId50" Type="http://schemas.openxmlformats.org/officeDocument/2006/relationships/slideLayout" Target="../slideLayouts/slideLayout64.xml"/><Relationship Id="rId5" Type="http://schemas.openxmlformats.org/officeDocument/2006/relationships/slideLayout" Target="../slideLayouts/slideLayout19.xml"/><Relationship Id="rId49" Type="http://schemas.openxmlformats.org/officeDocument/2006/relationships/slideLayout" Target="../slideLayouts/slideLayout63.xml"/><Relationship Id="rId48" Type="http://schemas.openxmlformats.org/officeDocument/2006/relationships/slideLayout" Target="../slideLayouts/slideLayout62.xml"/><Relationship Id="rId47" Type="http://schemas.openxmlformats.org/officeDocument/2006/relationships/slideLayout" Target="../slideLayouts/slideLayout61.xml"/><Relationship Id="rId46" Type="http://schemas.openxmlformats.org/officeDocument/2006/relationships/slideLayout" Target="../slideLayouts/slideLayout60.xml"/><Relationship Id="rId45" Type="http://schemas.openxmlformats.org/officeDocument/2006/relationships/slideLayout" Target="../slideLayouts/slideLayout59.xml"/><Relationship Id="rId44" Type="http://schemas.openxmlformats.org/officeDocument/2006/relationships/slideLayout" Target="../slideLayouts/slideLayout58.xml"/><Relationship Id="rId43" Type="http://schemas.openxmlformats.org/officeDocument/2006/relationships/slideLayout" Target="../slideLayouts/slideLayout57.xml"/><Relationship Id="rId42" Type="http://schemas.openxmlformats.org/officeDocument/2006/relationships/slideLayout" Target="../slideLayouts/slideLayout56.xml"/><Relationship Id="rId41" Type="http://schemas.openxmlformats.org/officeDocument/2006/relationships/slideLayout" Target="../slideLayouts/slideLayout55.xml"/><Relationship Id="rId40" Type="http://schemas.openxmlformats.org/officeDocument/2006/relationships/slideLayout" Target="../slideLayouts/slideLayout54.xml"/><Relationship Id="rId4" Type="http://schemas.openxmlformats.org/officeDocument/2006/relationships/slideLayout" Target="../slideLayouts/slideLayout18.xml"/><Relationship Id="rId39" Type="http://schemas.openxmlformats.org/officeDocument/2006/relationships/slideLayout" Target="../slideLayouts/slideLayout53.xml"/><Relationship Id="rId38" Type="http://schemas.openxmlformats.org/officeDocument/2006/relationships/slideLayout" Target="../slideLayouts/slideLayout52.xml"/><Relationship Id="rId37" Type="http://schemas.openxmlformats.org/officeDocument/2006/relationships/slideLayout" Target="../slideLayouts/slideLayout51.xml"/><Relationship Id="rId36" Type="http://schemas.openxmlformats.org/officeDocument/2006/relationships/slideLayout" Target="../slideLayouts/slideLayout50.xml"/><Relationship Id="rId35" Type="http://schemas.openxmlformats.org/officeDocument/2006/relationships/slideLayout" Target="../slideLayouts/slideLayout49.xml"/><Relationship Id="rId34" Type="http://schemas.openxmlformats.org/officeDocument/2006/relationships/slideLayout" Target="../slideLayouts/slideLayout48.xml"/><Relationship Id="rId33" Type="http://schemas.openxmlformats.org/officeDocument/2006/relationships/slideLayout" Target="../slideLayouts/slideLayout47.xml"/><Relationship Id="rId32" Type="http://schemas.openxmlformats.org/officeDocument/2006/relationships/slideLayout" Target="../slideLayouts/slideLayout46.xml"/><Relationship Id="rId31" Type="http://schemas.openxmlformats.org/officeDocument/2006/relationships/slideLayout" Target="../slideLayouts/slideLayout45.xml"/><Relationship Id="rId30" Type="http://schemas.openxmlformats.org/officeDocument/2006/relationships/slideLayout" Target="../slideLayouts/slideLayout44.xml"/><Relationship Id="rId3" Type="http://schemas.openxmlformats.org/officeDocument/2006/relationships/slideLayout" Target="../slideLayouts/slideLayout17.xml"/><Relationship Id="rId29" Type="http://schemas.openxmlformats.org/officeDocument/2006/relationships/slideLayout" Target="../slideLayouts/slideLayout43.xml"/><Relationship Id="rId28" Type="http://schemas.openxmlformats.org/officeDocument/2006/relationships/slideLayout" Target="../slideLayouts/slideLayout42.xml"/><Relationship Id="rId27" Type="http://schemas.openxmlformats.org/officeDocument/2006/relationships/slideLayout" Target="../slideLayouts/slideLayout41.xml"/><Relationship Id="rId26" Type="http://schemas.openxmlformats.org/officeDocument/2006/relationships/slideLayout" Target="../slideLayouts/slideLayout40.xml"/><Relationship Id="rId25" Type="http://schemas.openxmlformats.org/officeDocument/2006/relationships/slideLayout" Target="../slideLayouts/slideLayout39.xml"/><Relationship Id="rId24" Type="http://schemas.openxmlformats.org/officeDocument/2006/relationships/slideLayout" Target="../slideLayouts/slideLayout38.xml"/><Relationship Id="rId23" Type="http://schemas.openxmlformats.org/officeDocument/2006/relationships/slideLayout" Target="../slideLayouts/slideLayout37.xml"/><Relationship Id="rId22" Type="http://schemas.openxmlformats.org/officeDocument/2006/relationships/slideLayout" Target="../slideLayouts/slideLayout36.xml"/><Relationship Id="rId21" Type="http://schemas.openxmlformats.org/officeDocument/2006/relationships/slideLayout" Target="../slideLayouts/slideLayout35.xml"/><Relationship Id="rId20" Type="http://schemas.openxmlformats.org/officeDocument/2006/relationships/slideLayout" Target="../slideLayouts/slideLayout34.xml"/><Relationship Id="rId2" Type="http://schemas.openxmlformats.org/officeDocument/2006/relationships/slideLayout" Target="../slideLayouts/slideLayout16.xml"/><Relationship Id="rId19" Type="http://schemas.openxmlformats.org/officeDocument/2006/relationships/slideLayout" Target="../slideLayouts/slideLayout33.xml"/><Relationship Id="rId18" Type="http://schemas.openxmlformats.org/officeDocument/2006/relationships/slideLayout" Target="../slideLayouts/slideLayout32.xml"/><Relationship Id="rId17" Type="http://schemas.openxmlformats.org/officeDocument/2006/relationships/slideLayout" Target="../slideLayouts/slideLayout31.xml"/><Relationship Id="rId16" Type="http://schemas.openxmlformats.org/officeDocument/2006/relationships/slideLayout" Target="../slideLayouts/slideLayout30.xml"/><Relationship Id="rId15" Type="http://schemas.openxmlformats.org/officeDocument/2006/relationships/slideLayout" Target="../slideLayouts/slideLayout29.xml"/><Relationship Id="rId14" Type="http://schemas.openxmlformats.org/officeDocument/2006/relationships/slideLayout" Target="../slideLayouts/slideLayout28.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6"/>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7"/>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
        <p:nvSpPr>
          <p:cNvPr id="7" name="KSO_TEMPLATE" hidden="1"/>
          <p:cNvSpPr/>
          <p:nvPr userDrawn="1">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卡形3 副本"/>
          <p:cNvPicPr>
            <a:picLocks noChangeAspect="1"/>
          </p:cNvPicPr>
          <p:nvPr userDrawn="1"/>
        </p:nvPicPr>
        <p:blipFill>
          <a:blip r:embed="rId19"/>
          <a:stretch>
            <a:fillRect/>
          </a:stretch>
        </p:blipFill>
        <p:spPr>
          <a:xfrm>
            <a:off x="-74930" y="5812790"/>
            <a:ext cx="856615" cy="1047115"/>
          </a:xfrm>
          <a:prstGeom prst="rect">
            <a:avLst/>
          </a:prstGeom>
        </p:spPr>
      </p:pic>
      <p:pic>
        <p:nvPicPr>
          <p:cNvPr id="9" name="图片 8" descr="qrcode_for_gh_a2da7ae020e0_258"/>
          <p:cNvPicPr>
            <a:picLocks noChangeAspect="1"/>
          </p:cNvPicPr>
          <p:nvPr userDrawn="1"/>
        </p:nvPicPr>
        <p:blipFill>
          <a:blip r:embed="rId20"/>
          <a:stretch>
            <a:fillRect/>
          </a:stretch>
        </p:blipFill>
        <p:spPr>
          <a:xfrm>
            <a:off x="11181080" y="5852160"/>
            <a:ext cx="1007745" cy="100774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mc:Choice xmlns:p14="http://schemas.microsoft.com/office/powerpoint/2010/main" Requires="p14">
      <p:transition spd="slow" p14:dur="1750" advClick="0" advTm="0">
        <p:random/>
      </p:transition>
    </mc:Choice>
    <mc:Fallback>
      <p:transition spd="slow" advClick="0" advTm="0">
        <p:random/>
      </p:transition>
    </mc:Fallback>
  </mc:AlternateConten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tx2"/>
            </a:gs>
            <a:gs pos="97000">
              <a:schemeClr val="bg2"/>
            </a:gs>
          </a:gsLst>
          <a:path path="circle">
            <a:fillToRect l="50000" t="50000" r="50000" b="50000"/>
          </a:path>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6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6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64"/>
            </p:custDataLst>
          </p:nvPr>
        </p:nvSpPr>
        <p:spPr>
          <a:xfrm>
            <a:off x="838200" y="6356350"/>
            <a:ext cx="2743200" cy="365125"/>
          </a:xfrm>
          <a:prstGeom prst="rect">
            <a:avLst/>
          </a:prstGeom>
        </p:spPr>
        <p:txBody>
          <a:bodyPr vert="horz" lIns="91440" tIns="45720" rIns="91440" bIns="45720" rtlCol="0" anchor="ctr">
            <a:normAutofit/>
          </a:bodyPr>
          <a:lstStyle>
            <a:lvl1pPr algn="l">
              <a:lnSpc>
                <a:spcPct val="120000"/>
              </a:lnSpc>
              <a:defRPr sz="1200">
                <a:solidFill>
                  <a:schemeClr val="bg1">
                    <a:lumMod val="50000"/>
                  </a:schemeClr>
                </a:solidFill>
              </a:defRPr>
            </a:lvl1pPr>
          </a:lstStyle>
          <a:p>
            <a:fld id="{608B285D-0A31-4D85-AA43-71EEED718DDE}" type="datetimeFigureOut">
              <a:rPr lang="zh-CN" altLang="en-US" smtClean="0"/>
            </a:fld>
            <a:endParaRPr lang="zh-CN" altLang="en-US" dirty="0"/>
          </a:p>
        </p:txBody>
      </p:sp>
      <p:sp>
        <p:nvSpPr>
          <p:cNvPr id="5" name="页脚占位符 4"/>
          <p:cNvSpPr>
            <a:spLocks noGrp="1"/>
          </p:cNvSpPr>
          <p:nvPr>
            <p:ph type="ftr" sz="quarter" idx="3"/>
            <p:custDataLst>
              <p:tags r:id="rId65"/>
            </p:custDataLst>
          </p:nvPr>
        </p:nvSpPr>
        <p:spPr>
          <a:xfrm>
            <a:off x="4038600" y="6356350"/>
            <a:ext cx="4114800" cy="365125"/>
          </a:xfrm>
          <a:prstGeom prst="rect">
            <a:avLst/>
          </a:prstGeom>
        </p:spPr>
        <p:txBody>
          <a:bodyPr vert="horz" lIns="91440" tIns="45720" rIns="91440" bIns="45720" rtlCol="0" anchor="ctr">
            <a:normAutofit/>
          </a:bodyPr>
          <a:lstStyle>
            <a:lvl1pPr algn="ctr">
              <a:lnSpc>
                <a:spcPct val="120000"/>
              </a:lnSpc>
              <a:defRPr sz="1200">
                <a:solidFill>
                  <a:schemeClr val="bg1">
                    <a:lumMod val="50000"/>
                  </a:schemeClr>
                </a:solidFill>
              </a:defRPr>
            </a:lvl1pPr>
          </a:lstStyle>
          <a:p>
            <a:endParaRPr lang="zh-CN" altLang="en-US"/>
          </a:p>
        </p:txBody>
      </p:sp>
      <p:sp>
        <p:nvSpPr>
          <p:cNvPr id="6" name="灯片编号占位符 5"/>
          <p:cNvSpPr>
            <a:spLocks noGrp="1"/>
          </p:cNvSpPr>
          <p:nvPr>
            <p:ph type="sldNum" sz="quarter" idx="4"/>
            <p:custDataLst>
              <p:tags r:id="rId66"/>
            </p:custDataLst>
          </p:nvPr>
        </p:nvSpPr>
        <p:spPr>
          <a:xfrm>
            <a:off x="8610600" y="6356350"/>
            <a:ext cx="2743200" cy="365125"/>
          </a:xfrm>
          <a:prstGeom prst="rect">
            <a:avLst/>
          </a:prstGeom>
        </p:spPr>
        <p:txBody>
          <a:bodyPr vert="horz" lIns="91440" tIns="45720" rIns="91440" bIns="45720" rtlCol="0" anchor="ctr">
            <a:normAutofit/>
          </a:bodyPr>
          <a:lstStyle>
            <a:lvl1pPr algn="r">
              <a:lnSpc>
                <a:spcPct val="120000"/>
              </a:lnSpc>
              <a:defRPr sz="1200">
                <a:solidFill>
                  <a:schemeClr val="bg1">
                    <a:lumMod val="50000"/>
                  </a:schemeClr>
                </a:solidFill>
              </a:defRPr>
            </a:lvl1pPr>
          </a:lstStyle>
          <a:p>
            <a:fld id="{198F1463-BF54-4776-92C5-3E0A026AA90C}" type="slidenum">
              <a:rPr lang="zh-CN" altLang="en-US" smtClean="0"/>
            </a:fld>
            <a:endParaRPr lang="zh-CN" altLang="en-US"/>
          </a:p>
        </p:txBody>
      </p:sp>
      <p:sp>
        <p:nvSpPr>
          <p:cNvPr id="7" name="KSO_TEMPLATE" hidden="1"/>
          <p:cNvSpPr/>
          <p:nvPr>
            <p:custDataLst>
              <p:tags r:id="rId6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 id="2147483713" r:id="rId50"/>
    <p:sldLayoutId id="2147483714" r:id="rId51"/>
    <p:sldLayoutId id="2147483715" r:id="rId52"/>
    <p:sldLayoutId id="2147483716" r:id="rId53"/>
    <p:sldLayoutId id="2147483717" r:id="rId54"/>
    <p:sldLayoutId id="2147483718" r:id="rId55"/>
    <p:sldLayoutId id="2147483719" r:id="rId56"/>
    <p:sldLayoutId id="2147483720" r:id="rId57"/>
    <p:sldLayoutId id="2147483721" r:id="rId58"/>
    <p:sldLayoutId id="2147483722" r:id="rId59"/>
    <p:sldLayoutId id="2147483723" r:id="rId60"/>
    <p:sldLayoutId id="2147483724" r:id="rId61"/>
  </p:sldLayoutIdLst>
  <p:txStyles>
    <p:titleStyle>
      <a:lvl1pPr algn="l" defTabSz="914400" rtl="0" eaLnBrk="1" latinLnBrk="0" hangingPunct="1">
        <a:lnSpc>
          <a:spcPct val="12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2.xml"/><Relationship Id="rId4" Type="http://schemas.openxmlformats.org/officeDocument/2006/relationships/tags" Target="../tags/tag66.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tags" Target="../tags/tag83.xml"/><Relationship Id="rId3" Type="http://schemas.openxmlformats.org/officeDocument/2006/relationships/image" Target="../media/image10.png"/><Relationship Id="rId2" Type="http://schemas.openxmlformats.org/officeDocument/2006/relationships/tags" Target="../tags/tag82.xml"/><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21.xml"/><Relationship Id="rId5" Type="http://schemas.openxmlformats.org/officeDocument/2006/relationships/tags" Target="../tags/tag85.xml"/><Relationship Id="rId4" Type="http://schemas.openxmlformats.org/officeDocument/2006/relationships/image" Target="../media/image20.jpeg"/><Relationship Id="rId3" Type="http://schemas.openxmlformats.org/officeDocument/2006/relationships/image" Target="../media/image10.png"/><Relationship Id="rId2" Type="http://schemas.openxmlformats.org/officeDocument/2006/relationships/tags" Target="../tags/tag84.xml"/><Relationship Id="rId1" Type="http://schemas.openxmlformats.org/officeDocument/2006/relationships/image" Target="../media/image19.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1.xml"/><Relationship Id="rId5" Type="http://schemas.openxmlformats.org/officeDocument/2006/relationships/tags" Target="../tags/tag87.xml"/><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10.png"/><Relationship Id="rId1" Type="http://schemas.openxmlformats.org/officeDocument/2006/relationships/tags" Target="../tags/tag86.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1.xml"/><Relationship Id="rId5" Type="http://schemas.openxmlformats.org/officeDocument/2006/relationships/tags" Target="../tags/tag89.xml"/><Relationship Id="rId4" Type="http://schemas.openxmlformats.org/officeDocument/2006/relationships/image" Target="../media/image10.png"/><Relationship Id="rId3" Type="http://schemas.openxmlformats.org/officeDocument/2006/relationships/tags" Target="../tags/tag88.xml"/><Relationship Id="rId2" Type="http://schemas.openxmlformats.org/officeDocument/2006/relationships/image" Target="../media/image24.png"/><Relationship Id="rId1" Type="http://schemas.openxmlformats.org/officeDocument/2006/relationships/image" Target="../media/image23.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42.xml"/><Relationship Id="rId5" Type="http://schemas.openxmlformats.org/officeDocument/2006/relationships/tags" Target="../tags/tag91.xml"/><Relationship Id="rId4" Type="http://schemas.openxmlformats.org/officeDocument/2006/relationships/image" Target="../media/image10.png"/><Relationship Id="rId3" Type="http://schemas.openxmlformats.org/officeDocument/2006/relationships/tags" Target="../tags/tag90.xml"/><Relationship Id="rId2" Type="http://schemas.openxmlformats.org/officeDocument/2006/relationships/image" Target="../media/image26.jpeg"/><Relationship Id="rId1" Type="http://schemas.openxmlformats.org/officeDocument/2006/relationships/image" Target="../media/image25.jpe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57.xml"/><Relationship Id="rId6" Type="http://schemas.openxmlformats.org/officeDocument/2006/relationships/tags" Target="../tags/tag93.xml"/><Relationship Id="rId5" Type="http://schemas.openxmlformats.org/officeDocument/2006/relationships/image" Target="../media/image10.png"/><Relationship Id="rId4" Type="http://schemas.openxmlformats.org/officeDocument/2006/relationships/tags" Target="../tags/tag92.xml"/><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tags" Target="../tags/tag95.xml"/><Relationship Id="rId4" Type="http://schemas.openxmlformats.org/officeDocument/2006/relationships/image" Target="../media/image31.jpeg"/><Relationship Id="rId3" Type="http://schemas.openxmlformats.org/officeDocument/2006/relationships/image" Target="../media/image10.png"/><Relationship Id="rId2" Type="http://schemas.openxmlformats.org/officeDocument/2006/relationships/tags" Target="../tags/tag94.xml"/><Relationship Id="rId1" Type="http://schemas.openxmlformats.org/officeDocument/2006/relationships/image" Target="../media/image30.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35.xml"/><Relationship Id="rId3" Type="http://schemas.openxmlformats.org/officeDocument/2006/relationships/tags" Target="../tags/tag97.xml"/><Relationship Id="rId2" Type="http://schemas.openxmlformats.org/officeDocument/2006/relationships/image" Target="../media/image10.png"/><Relationship Id="rId1" Type="http://schemas.openxmlformats.org/officeDocument/2006/relationships/tags" Target="../tags/tag96.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tags" Target="../tags/tag99.xml"/><Relationship Id="rId4" Type="http://schemas.openxmlformats.org/officeDocument/2006/relationships/image" Target="../media/image33.jpeg"/><Relationship Id="rId3" Type="http://schemas.openxmlformats.org/officeDocument/2006/relationships/image" Target="../media/image32.jpeg"/><Relationship Id="rId2" Type="http://schemas.openxmlformats.org/officeDocument/2006/relationships/image" Target="../media/image10.png"/><Relationship Id="rId1" Type="http://schemas.openxmlformats.org/officeDocument/2006/relationships/tags" Target="../tags/tag98.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tags" Target="../tags/tag101.xml"/><Relationship Id="rId3" Type="http://schemas.openxmlformats.org/officeDocument/2006/relationships/image" Target="../media/image10.png"/><Relationship Id="rId2" Type="http://schemas.openxmlformats.org/officeDocument/2006/relationships/tags" Target="../tags/tag100.xml"/><Relationship Id="rId1" Type="http://schemas.openxmlformats.org/officeDocument/2006/relationships/image" Target="../media/image34.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3.xml"/><Relationship Id="rId2" Type="http://schemas.openxmlformats.org/officeDocument/2006/relationships/tags" Target="../tags/tag67.xml"/><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tags" Target="../tags/tag103.xml"/><Relationship Id="rId2" Type="http://schemas.openxmlformats.org/officeDocument/2006/relationships/image" Target="../media/image10.png"/><Relationship Id="rId1" Type="http://schemas.openxmlformats.org/officeDocument/2006/relationships/tags" Target="../tags/tag102.xml"/></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6.xml"/><Relationship Id="rId5" Type="http://schemas.openxmlformats.org/officeDocument/2006/relationships/tags" Target="../tags/tag104.xml"/><Relationship Id="rId4" Type="http://schemas.openxmlformats.org/officeDocument/2006/relationships/image" Target="../media/image36.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35.jpe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69.xml"/><Relationship Id="rId5" Type="http://schemas.openxmlformats.org/officeDocument/2006/relationships/tags" Target="../tags/tag69.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tags" Target="../tags/tag68.xml"/><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69.xml"/><Relationship Id="rId4" Type="http://schemas.openxmlformats.org/officeDocument/2006/relationships/tags" Target="../tags/tag71.xml"/><Relationship Id="rId3" Type="http://schemas.openxmlformats.org/officeDocument/2006/relationships/image" Target="../media/image10.png"/><Relationship Id="rId2" Type="http://schemas.openxmlformats.org/officeDocument/2006/relationships/tags" Target="../tags/tag70.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68.xml"/><Relationship Id="rId4" Type="http://schemas.openxmlformats.org/officeDocument/2006/relationships/tags" Target="../tags/tag73.xml"/><Relationship Id="rId3" Type="http://schemas.openxmlformats.org/officeDocument/2006/relationships/image" Target="../media/image10.png"/><Relationship Id="rId2" Type="http://schemas.openxmlformats.org/officeDocument/2006/relationships/tags" Target="../tags/tag72.xm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67.xml"/><Relationship Id="rId4" Type="http://schemas.openxmlformats.org/officeDocument/2006/relationships/tags" Target="../tags/tag75.xml"/><Relationship Id="rId3" Type="http://schemas.openxmlformats.org/officeDocument/2006/relationships/image" Target="../media/image10.png"/><Relationship Id="rId2" Type="http://schemas.openxmlformats.org/officeDocument/2006/relationships/tags" Target="../tags/tag74.xml"/><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66.xml"/><Relationship Id="rId5" Type="http://schemas.openxmlformats.org/officeDocument/2006/relationships/tags" Target="../tags/tag77.xml"/><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tags" Target="../tags/tag76.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64.xml"/><Relationship Id="rId5" Type="http://schemas.openxmlformats.org/officeDocument/2006/relationships/tags" Target="../tags/tag79.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tags" Target="../tags/tag78.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tags" Target="../tags/tag81.xml"/><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tags" Target="../tags/tag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a:extLst>
              <a:ext uri="{28A0092B-C50C-407E-A947-70E740481C1C}">
                <a14:useLocalDpi xmlns:a14="http://schemas.microsoft.com/office/drawing/2010/main" val="0"/>
              </a:ext>
            </a:extLst>
          </a:blip>
          <a:srcRect l="18417" r="35420"/>
          <a:stretch>
            <a:fillRect/>
          </a:stretch>
        </p:blipFill>
        <p:spPr>
          <a:xfrm flipH="1">
            <a:off x="5293178" y="0"/>
            <a:ext cx="6898822" cy="6858000"/>
          </a:xfrm>
          <a:prstGeom prst="rect">
            <a:avLst/>
          </a:prstGeom>
        </p:spPr>
      </p:pic>
      <p:pic>
        <p:nvPicPr>
          <p:cNvPr id="15" name="图片 14"/>
          <p:cNvPicPr>
            <a:picLocks noChangeAspect="1"/>
          </p:cNvPicPr>
          <p:nvPr/>
        </p:nvPicPr>
        <p:blipFill rotWithShape="1">
          <a:blip r:embed="rId1">
            <a:extLst>
              <a:ext uri="{28A0092B-C50C-407E-A947-70E740481C1C}">
                <a14:useLocalDpi xmlns:a14="http://schemas.microsoft.com/office/drawing/2010/main" val="0"/>
              </a:ext>
            </a:extLst>
          </a:blip>
          <a:srcRect l="18417" r="35420"/>
          <a:stretch>
            <a:fillRect/>
          </a:stretch>
        </p:blipFill>
        <p:spPr>
          <a:xfrm>
            <a:off x="8255" y="0"/>
            <a:ext cx="5293177" cy="6858000"/>
          </a:xfrm>
          <a:prstGeom prst="rect">
            <a:avLst/>
          </a:prstGeom>
        </p:spPr>
      </p:pic>
      <p:sp>
        <p:nvSpPr>
          <p:cNvPr id="7" name="5"/>
          <p:cNvSpPr/>
          <p:nvPr/>
        </p:nvSpPr>
        <p:spPr>
          <a:xfrm flipH="1">
            <a:off x="4453890" y="3306445"/>
            <a:ext cx="5080000" cy="829945"/>
          </a:xfrm>
          <a:prstGeom prst="rect">
            <a:avLst/>
          </a:prstGeom>
        </p:spPr>
        <p:txBody>
          <a:bodyPr wrap="none">
            <a:spAutoFit/>
          </a:bodyPr>
          <a:lstStyle/>
          <a:p>
            <a:pPr algn="l"/>
            <a:r>
              <a:rPr lang="zh-CN" altLang="en-US" sz="4800" b="1" dirty="0">
                <a:solidFill>
                  <a:srgbClr val="E10314"/>
                </a:solidFill>
                <a:latin typeface="Source Han Sans CN" panose="020F0502020204030204"/>
                <a:cs typeface="+mn-ea"/>
                <a:sym typeface="Source Han Sans CN" panose="020F0502020204030204"/>
              </a:rPr>
              <a:t>安全生产注意事项</a:t>
            </a:r>
            <a:endParaRPr lang="zh-CN" altLang="en-US" sz="4800" b="1" dirty="0">
              <a:solidFill>
                <a:srgbClr val="E10314"/>
              </a:solidFill>
              <a:latin typeface="Source Han Sans CN" panose="020F0502020204030204"/>
              <a:cs typeface="+mn-ea"/>
              <a:sym typeface="Source Han Sans CN" panose="020F0502020204030204"/>
            </a:endParaRPr>
          </a:p>
        </p:txBody>
      </p:sp>
      <p:cxnSp>
        <p:nvCxnSpPr>
          <p:cNvPr id="12" name="2"/>
          <p:cNvCxnSpPr/>
          <p:nvPr/>
        </p:nvCxnSpPr>
        <p:spPr>
          <a:xfrm flipH="1">
            <a:off x="3077451" y="4456313"/>
            <a:ext cx="401068" cy="0"/>
          </a:xfrm>
          <a:prstGeom prst="line">
            <a:avLst/>
          </a:prstGeom>
          <a:ln w="38100" cap="rnd">
            <a:solidFill>
              <a:srgbClr val="E10314"/>
            </a:solidFill>
          </a:ln>
        </p:spPr>
        <p:style>
          <a:lnRef idx="1">
            <a:schemeClr val="accent1"/>
          </a:lnRef>
          <a:fillRef idx="0">
            <a:schemeClr val="accent1"/>
          </a:fillRef>
          <a:effectRef idx="0">
            <a:schemeClr val="accent1"/>
          </a:effectRef>
          <a:fontRef idx="minor">
            <a:schemeClr val="tx1"/>
          </a:fontRef>
        </p:style>
      </p:cxnSp>
      <p:sp>
        <p:nvSpPr>
          <p:cNvPr id="13" name="1"/>
          <p:cNvSpPr/>
          <p:nvPr/>
        </p:nvSpPr>
        <p:spPr>
          <a:xfrm flipH="1">
            <a:off x="2858798" y="2692471"/>
            <a:ext cx="1431802" cy="1746953"/>
          </a:xfrm>
          <a:prstGeom prst="rect">
            <a:avLst/>
          </a:prstGeom>
        </p:spPr>
        <p:txBody>
          <a:bodyPr wrap="none">
            <a:spAutoFit/>
          </a:bodyPr>
          <a:lstStyle/>
          <a:p>
            <a:pPr algn="r">
              <a:lnSpc>
                <a:spcPct val="120000"/>
              </a:lnSpc>
            </a:pPr>
            <a:r>
              <a:rPr lang="en-US" altLang="zh-CN" sz="9600" b="1" dirty="0">
                <a:solidFill>
                  <a:srgbClr val="E10314"/>
                </a:solidFill>
                <a:latin typeface="Source Han Sans CN" panose="020F0502020204030204"/>
                <a:cs typeface="+mn-ea"/>
                <a:sym typeface="Source Han Sans CN" panose="020F0502020204030204"/>
              </a:rPr>
              <a:t>01</a:t>
            </a:r>
            <a:endParaRPr lang="zh-CN" altLang="en-US" sz="7200" b="1" dirty="0">
              <a:solidFill>
                <a:srgbClr val="E10314"/>
              </a:solidFill>
              <a:latin typeface="Source Han Sans CN" panose="020F0502020204030204"/>
              <a:cs typeface="+mn-ea"/>
              <a:sym typeface="Source Han Sans CN" panose="020F0502020204030204"/>
            </a:endParaRPr>
          </a:p>
        </p:txBody>
      </p:sp>
      <p:pic>
        <p:nvPicPr>
          <p:cNvPr id="2" name="图片 1"/>
          <p:cNvPicPr>
            <a:picLocks noChangeAspect="1"/>
          </p:cNvPicPr>
          <p:nvPr/>
        </p:nvPicPr>
        <p:blipFill>
          <a:blip r:embed="rId2"/>
          <a:stretch>
            <a:fillRect/>
          </a:stretch>
        </p:blipFill>
        <p:spPr>
          <a:xfrm>
            <a:off x="0" y="2835910"/>
            <a:ext cx="12192000" cy="4678045"/>
          </a:xfrm>
          <a:prstGeom prst="rect">
            <a:avLst/>
          </a:prstGeom>
        </p:spPr>
      </p:pic>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6195" y="-185420"/>
            <a:ext cx="6744335" cy="3318510"/>
          </a:xfrm>
          <a:prstGeom prst="rect">
            <a:avLst/>
          </a:prstGeom>
        </p:spPr>
      </p:pic>
      <p:sp>
        <p:nvSpPr>
          <p:cNvPr id="3" name="文本框 2"/>
          <p:cNvSpPr txBox="1"/>
          <p:nvPr/>
        </p:nvSpPr>
        <p:spPr>
          <a:xfrm>
            <a:off x="338455" y="2849880"/>
            <a:ext cx="11604625" cy="706755"/>
          </a:xfrm>
          <a:prstGeom prst="rect">
            <a:avLst/>
          </a:prstGeom>
          <a:noFill/>
        </p:spPr>
        <p:txBody>
          <a:bodyPr wrap="square" rtlCol="0">
            <a:spAutoFit/>
          </a:bodyPr>
          <a:p>
            <a:r>
              <a:rPr lang="zh-CN" altLang="en-US" sz="4000">
                <a:gradFill>
                  <a:gsLst>
                    <a:gs pos="0">
                      <a:srgbClr val="FE4444"/>
                    </a:gs>
                    <a:gs pos="100000">
                      <a:srgbClr val="832B2B"/>
                    </a:gs>
                  </a:gsLst>
                  <a:lin scaled="0"/>
                </a:gradFill>
                <a:latin typeface="华文琥珀" panose="02010800040101010101" charset="-122"/>
                <a:ea typeface="华文琥珀" panose="02010800040101010101" charset="-122"/>
                <a:cs typeface="华文琥珀" panose="02010800040101010101" charset="-122"/>
              </a:rPr>
              <a:t>炼油二部</a:t>
            </a:r>
            <a:r>
              <a:rPr lang="en-US" altLang="zh-CN" sz="4000">
                <a:gradFill>
                  <a:gsLst>
                    <a:gs pos="0">
                      <a:srgbClr val="FE4444"/>
                    </a:gs>
                    <a:gs pos="100000">
                      <a:srgbClr val="832B2B"/>
                    </a:gs>
                  </a:gsLst>
                  <a:lin scaled="0"/>
                </a:gradFill>
                <a:latin typeface="华文琥珀" panose="02010800040101010101" charset="-122"/>
                <a:ea typeface="华文琥珀" panose="02010800040101010101" charset="-122"/>
                <a:cs typeface="华文琥珀" panose="02010800040101010101" charset="-122"/>
              </a:rPr>
              <a:t>2021</a:t>
            </a:r>
            <a:r>
              <a:rPr lang="zh-CN" altLang="en-US" sz="4000">
                <a:gradFill>
                  <a:gsLst>
                    <a:gs pos="0">
                      <a:srgbClr val="FE4444"/>
                    </a:gs>
                    <a:gs pos="100000">
                      <a:srgbClr val="832B2B"/>
                    </a:gs>
                  </a:gsLst>
                  <a:lin scaled="0"/>
                </a:gradFill>
                <a:latin typeface="华文琥珀" panose="02010800040101010101" charset="-122"/>
                <a:ea typeface="华文琥珀" panose="02010800040101010101" charset="-122"/>
                <a:cs typeface="华文琥珀" panose="02010800040101010101" charset="-122"/>
              </a:rPr>
              <a:t>年</a:t>
            </a:r>
            <a:r>
              <a:rPr lang="en-US" altLang="zh-CN" sz="4000">
                <a:gradFill>
                  <a:gsLst>
                    <a:gs pos="0">
                      <a:srgbClr val="FE4444"/>
                    </a:gs>
                    <a:gs pos="100000">
                      <a:srgbClr val="832B2B"/>
                    </a:gs>
                  </a:gsLst>
                  <a:lin scaled="0"/>
                </a:gradFill>
                <a:latin typeface="华文琥珀" panose="02010800040101010101" charset="-122"/>
                <a:ea typeface="华文琥珀" panose="02010800040101010101" charset="-122"/>
                <a:cs typeface="华文琥珀" panose="02010800040101010101" charset="-122"/>
              </a:rPr>
              <a:t>1</a:t>
            </a:r>
            <a:r>
              <a:rPr lang="zh-CN" altLang="en-US" sz="4000">
                <a:gradFill>
                  <a:gsLst>
                    <a:gs pos="0">
                      <a:srgbClr val="FE4444"/>
                    </a:gs>
                    <a:gs pos="100000">
                      <a:srgbClr val="832B2B"/>
                    </a:gs>
                  </a:gsLst>
                  <a:lin scaled="0"/>
                </a:gradFill>
                <a:latin typeface="华文琥珀" panose="02010800040101010101" charset="-122"/>
                <a:ea typeface="华文琥珀" panose="02010800040101010101" charset="-122"/>
                <a:cs typeface="华文琥珀" panose="02010800040101010101" charset="-122"/>
              </a:rPr>
              <a:t>月份装置停检开</a:t>
            </a:r>
            <a:r>
              <a:rPr lang="en-US" altLang="zh-CN" sz="4000">
                <a:gradFill>
                  <a:gsLst>
                    <a:gs pos="0">
                      <a:srgbClr val="FE4444"/>
                    </a:gs>
                    <a:gs pos="100000">
                      <a:srgbClr val="832B2B"/>
                    </a:gs>
                  </a:gsLst>
                  <a:lin scaled="0"/>
                </a:gradFill>
                <a:latin typeface="华文琥珀" panose="02010800040101010101" charset="-122"/>
                <a:ea typeface="华文琥珀" panose="02010800040101010101" charset="-122"/>
                <a:cs typeface="华文琥珀" panose="02010800040101010101" charset="-122"/>
              </a:rPr>
              <a:t>HSE</a:t>
            </a:r>
            <a:r>
              <a:rPr lang="zh-CN" altLang="en-US" sz="4000">
                <a:gradFill>
                  <a:gsLst>
                    <a:gs pos="0">
                      <a:srgbClr val="FE4444"/>
                    </a:gs>
                    <a:gs pos="100000">
                      <a:srgbClr val="832B2B"/>
                    </a:gs>
                  </a:gsLst>
                  <a:lin scaled="0"/>
                </a:gradFill>
                <a:latin typeface="华文琥珀" panose="02010800040101010101" charset="-122"/>
                <a:ea typeface="华文琥珀" panose="02010800040101010101" charset="-122"/>
                <a:cs typeface="华文琥珀" panose="02010800040101010101" charset="-122"/>
              </a:rPr>
              <a:t>专业</a:t>
            </a:r>
            <a:r>
              <a:rPr lang="zh-CN" altLang="en-US" sz="4000">
                <a:gradFill>
                  <a:gsLst>
                    <a:gs pos="0">
                      <a:srgbClr val="FE4444"/>
                    </a:gs>
                    <a:gs pos="100000">
                      <a:srgbClr val="832B2B"/>
                    </a:gs>
                  </a:gsLst>
                  <a:lin scaled="0"/>
                </a:gradFill>
                <a:latin typeface="华文琥珀" panose="02010800040101010101" charset="-122"/>
                <a:ea typeface="华文琥珀" panose="02010800040101010101" charset="-122"/>
                <a:cs typeface="华文琥珀" panose="02010800040101010101" charset="-122"/>
              </a:rPr>
              <a:t>技术总结</a:t>
            </a:r>
            <a:endParaRPr lang="zh-CN" altLang="en-US" sz="4000">
              <a:gradFill>
                <a:gsLst>
                  <a:gs pos="0">
                    <a:srgbClr val="FE4444"/>
                  </a:gs>
                  <a:gs pos="100000">
                    <a:srgbClr val="832B2B"/>
                  </a:gs>
                </a:gsLst>
                <a:lin scaled="0"/>
              </a:gradFill>
              <a:latin typeface="华文琥珀" panose="02010800040101010101" charset="-122"/>
              <a:ea typeface="华文琥珀" panose="02010800040101010101" charset="-122"/>
              <a:cs typeface="华文琥珀" panose="02010800040101010101" charset="-122"/>
            </a:endParaRPr>
          </a:p>
        </p:txBody>
      </p:sp>
      <p:sp>
        <p:nvSpPr>
          <p:cNvPr id="4" name="文本框 3"/>
          <p:cNvSpPr txBox="1"/>
          <p:nvPr/>
        </p:nvSpPr>
        <p:spPr>
          <a:xfrm>
            <a:off x="2576195" y="3707765"/>
            <a:ext cx="9112250" cy="583565"/>
          </a:xfrm>
          <a:prstGeom prst="rect">
            <a:avLst/>
          </a:prstGeom>
          <a:noFill/>
        </p:spPr>
        <p:txBody>
          <a:bodyPr wrap="square" rtlCol="0">
            <a:spAutoFit/>
          </a:bodyPr>
          <a:p>
            <a:r>
              <a:rPr lang="en-US" altLang="zh-CN" sz="3200" b="1">
                <a:solidFill>
                  <a:schemeClr val="bg2"/>
                </a:solidFill>
                <a:latin typeface="华文行楷" panose="02010800040101010101" charset="-122"/>
                <a:ea typeface="华文行楷" panose="02010800040101010101" charset="-122"/>
                <a:cs typeface="华文行楷" panose="02010800040101010101" charset="-122"/>
              </a:rPr>
              <a:t>----   </a:t>
            </a:r>
            <a:r>
              <a:rPr lang="zh-CN" altLang="en-US" sz="3200" b="1">
                <a:solidFill>
                  <a:schemeClr val="bg2"/>
                </a:solidFill>
                <a:latin typeface="华文行楷" panose="02010800040101010101" charset="-122"/>
                <a:ea typeface="华文行楷" panose="02010800040101010101" charset="-122"/>
                <a:cs typeface="华文行楷" panose="02010800040101010101" charset="-122"/>
              </a:rPr>
              <a:t>生产一线的安全工作要盯在现场，做在现场</a:t>
            </a:r>
            <a:endParaRPr lang="zh-CN" altLang="en-US" sz="3200" b="1">
              <a:solidFill>
                <a:schemeClr val="bg2"/>
              </a:solidFill>
              <a:latin typeface="华文行楷" panose="02010800040101010101" charset="-122"/>
              <a:ea typeface="华文行楷" panose="02010800040101010101" charset="-122"/>
              <a:cs typeface="华文行楷" panose="02010800040101010101"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dur="1250" advClick="0" advTm="0"/>
    </mc:Choice>
    <mc:Fallback>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par>
                                <p:cTn id="9" presetID="16" presetClass="entr" presetSubtype="37" fill="hold" nodeType="withEffect">
                                  <p:stCondLst>
                                    <p:cond delay="25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lgn="r" rtl="0" eaLnBrk="0" fontAlgn="base" hangingPunct="0">
              <a:spcBef>
                <a:spcPct val="0"/>
              </a:spcBef>
              <a:spcAft>
                <a:spcPct val="0"/>
              </a:spcAft>
              <a:buFont typeface="Arial" panose="020B0604020202020204" pitchFamily="34" charset="0"/>
              <a:buNone/>
              <a:defRPr/>
            </a:pPr>
            <a:fld id="{B93C954D-0900-4998-BD53-3AC5D4A0AA92}" type="slidenum">
              <a:rPr lang="zh-CN" altLang="en-US">
                <a:latin typeface="Arial" panose="020B0604020202020204" pitchFamily="34" charset="0"/>
                <a:ea typeface="微软雅黑" panose="020B0503020204020204" charset="-122"/>
              </a:rPr>
            </a:fld>
            <a:endParaRPr lang="zh-CN" altLang="en-US" sz="1270" kern="1200">
              <a:solidFill>
                <a:srgbClr val="000000"/>
              </a:solidFill>
              <a:latin typeface="Arial" panose="020B0604020202020204" pitchFamily="34" charset="0"/>
              <a:ea typeface="微软雅黑" panose="020B0503020204020204" charset="-122"/>
              <a:cs typeface="+mn-cs"/>
            </a:endParaRPr>
          </a:p>
        </p:txBody>
      </p:sp>
      <p:sp>
        <p:nvSpPr>
          <p:cNvPr id="4" name="矩形 3"/>
          <p:cNvSpPr/>
          <p:nvPr/>
        </p:nvSpPr>
        <p:spPr>
          <a:xfrm>
            <a:off x="785716" y="1843410"/>
            <a:ext cx="2316480" cy="521970"/>
          </a:xfrm>
          <a:prstGeom prst="rect">
            <a:avLst/>
          </a:prstGeom>
        </p:spPr>
        <p:txBody>
          <a:bodyPr wrap="none">
            <a:spAutoFit/>
          </a:bodyPr>
          <a:lstStyle/>
          <a:p>
            <a:r>
              <a:rPr lang="zh-CN" altLang="en-US" sz="2800" b="1" dirty="0">
                <a:solidFill>
                  <a:srgbClr val="C00000"/>
                </a:solidFill>
                <a:latin typeface="微软雅黑" panose="020B0503020204020204" charset="-122"/>
                <a:ea typeface="微软雅黑" panose="020B0503020204020204" charset="-122"/>
              </a:rPr>
              <a:t>“三不原则”</a:t>
            </a:r>
            <a:endParaRPr lang="zh-CN" altLang="en-US" sz="2800" b="1" dirty="0">
              <a:solidFill>
                <a:srgbClr val="C00000"/>
              </a:solidFill>
              <a:latin typeface="微软雅黑" panose="020B0503020204020204" charset="-122"/>
              <a:ea typeface="微软雅黑" panose="020B0503020204020204" charset="-122"/>
            </a:endParaRPr>
          </a:p>
        </p:txBody>
      </p:sp>
      <p:pic>
        <p:nvPicPr>
          <p:cNvPr id="34819" name="Picture 3"/>
          <p:cNvPicPr>
            <a:picLocks noChangeAspect="1" noChangeArrowheads="1"/>
          </p:cNvPicPr>
          <p:nvPr/>
        </p:nvPicPr>
        <p:blipFill>
          <a:blip r:embed="rId1"/>
          <a:srcRect/>
          <a:stretch>
            <a:fillRect/>
          </a:stretch>
        </p:blipFill>
        <p:spPr bwMode="auto">
          <a:xfrm>
            <a:off x="6148070" y="2364740"/>
            <a:ext cx="5614670" cy="4356735"/>
          </a:xfrm>
          <a:prstGeom prst="rect">
            <a:avLst/>
          </a:prstGeom>
          <a:noFill/>
          <a:ln w="9525">
            <a:noFill/>
            <a:miter lim="800000"/>
            <a:headEnd/>
            <a:tailEnd/>
          </a:ln>
          <a:effectLst/>
        </p:spPr>
      </p:pic>
      <p:sp>
        <p:nvSpPr>
          <p:cNvPr id="7" name="TextBox 6"/>
          <p:cNvSpPr txBox="1"/>
          <p:nvPr/>
        </p:nvSpPr>
        <p:spPr>
          <a:xfrm>
            <a:off x="658495" y="2410461"/>
            <a:ext cx="5181600" cy="1753235"/>
          </a:xfrm>
          <a:prstGeom prst="rect">
            <a:avLst/>
          </a:prstGeom>
          <a:noFill/>
        </p:spPr>
        <p:txBody>
          <a:bodyPr wrap="square" rtlCol="0">
            <a:spAutoFit/>
          </a:bodyPr>
          <a:lstStyle/>
          <a:p>
            <a:pPr>
              <a:lnSpc>
                <a:spcPct val="150000"/>
              </a:lnSpc>
              <a:buFont typeface="Wingdings" panose="05000000000000000000" pitchFamily="2" charset="2"/>
              <a:buChar char="u"/>
            </a:pPr>
            <a:r>
              <a:rPr lang="zh-CN" altLang="en-US" sz="2400" dirty="0">
                <a:solidFill>
                  <a:schemeClr val="tx1">
                    <a:lumMod val="65000"/>
                    <a:lumOff val="35000"/>
                  </a:schemeClr>
                </a:solidFill>
                <a:latin typeface="微软雅黑" panose="020B0503020204020204" charset="-122"/>
                <a:ea typeface="微软雅黑" panose="020B0503020204020204" charset="-122"/>
              </a:rPr>
              <a:t>无作业票不作业</a:t>
            </a:r>
            <a:endParaRPr lang="en-US" altLang="zh-CN" sz="2400" dirty="0">
              <a:solidFill>
                <a:schemeClr val="tx1">
                  <a:lumMod val="65000"/>
                  <a:lumOff val="35000"/>
                </a:schemeClr>
              </a:solidFill>
              <a:latin typeface="微软雅黑" panose="020B0503020204020204" charset="-122"/>
              <a:ea typeface="微软雅黑" panose="020B0503020204020204" charset="-122"/>
            </a:endParaRPr>
          </a:p>
          <a:p>
            <a:pPr>
              <a:lnSpc>
                <a:spcPct val="150000"/>
              </a:lnSpc>
              <a:buFont typeface="Wingdings" panose="05000000000000000000" pitchFamily="2" charset="2"/>
              <a:buChar char="u"/>
            </a:pPr>
            <a:r>
              <a:rPr lang="zh-CN" altLang="en-US" sz="2400" dirty="0">
                <a:solidFill>
                  <a:schemeClr val="tx1">
                    <a:lumMod val="65000"/>
                    <a:lumOff val="35000"/>
                  </a:schemeClr>
                </a:solidFill>
                <a:latin typeface="微软雅黑" panose="020B0503020204020204" charset="-122"/>
                <a:ea typeface="微软雅黑" panose="020B0503020204020204" charset="-122"/>
              </a:rPr>
              <a:t>措施未落实不作业</a:t>
            </a:r>
            <a:endParaRPr lang="en-US" altLang="zh-CN" sz="2400" dirty="0">
              <a:solidFill>
                <a:schemeClr val="tx1">
                  <a:lumMod val="65000"/>
                  <a:lumOff val="35000"/>
                </a:schemeClr>
              </a:solidFill>
              <a:latin typeface="微软雅黑" panose="020B0503020204020204" charset="-122"/>
              <a:ea typeface="微软雅黑" panose="020B0503020204020204" charset="-122"/>
            </a:endParaRPr>
          </a:p>
          <a:p>
            <a:pPr>
              <a:lnSpc>
                <a:spcPct val="150000"/>
              </a:lnSpc>
              <a:buFont typeface="Wingdings" panose="05000000000000000000" pitchFamily="2" charset="2"/>
              <a:buChar char="u"/>
            </a:pPr>
            <a:r>
              <a:rPr lang="zh-CN" altLang="en-US" sz="2400" dirty="0">
                <a:solidFill>
                  <a:schemeClr val="tx1">
                    <a:lumMod val="65000"/>
                    <a:lumOff val="35000"/>
                  </a:schemeClr>
                </a:solidFill>
                <a:latin typeface="微软雅黑" panose="020B0503020204020204" charset="-122"/>
                <a:ea typeface="微软雅黑" panose="020B0503020204020204" charset="-122"/>
              </a:rPr>
              <a:t>无监护人或监护人不在场不作业</a:t>
            </a:r>
            <a:endParaRPr lang="en-US" altLang="zh-CN" sz="2400" dirty="0">
              <a:solidFill>
                <a:schemeClr val="tx1">
                  <a:lumMod val="65000"/>
                  <a:lumOff val="35000"/>
                </a:schemeClr>
              </a:solidFill>
              <a:latin typeface="微软雅黑" panose="020B0503020204020204" charset="-122"/>
              <a:ea typeface="微软雅黑" panose="020B0503020204020204" charset="-122"/>
            </a:endParaRPr>
          </a:p>
        </p:txBody>
      </p:sp>
      <p:sp>
        <p:nvSpPr>
          <p:cNvPr id="11" name="文本框 10"/>
          <p:cNvSpPr txBox="1"/>
          <p:nvPr/>
        </p:nvSpPr>
        <p:spPr>
          <a:xfrm>
            <a:off x="1082040" y="11430"/>
            <a:ext cx="6160135" cy="737235"/>
          </a:xfrm>
          <a:prstGeom prst="rect">
            <a:avLst/>
          </a:prstGeom>
          <a:noFill/>
        </p:spPr>
        <p:txBody>
          <a:bodyPr wrap="square" rtlCol="0" anchor="t">
            <a:spAutoFit/>
          </a:bodyPr>
          <a:p>
            <a:pPr algn="l" defTabSz="980440" eaLnBrk="1" hangingPunct="1">
              <a:lnSpc>
                <a:spcPct val="150000"/>
              </a:lnSpc>
              <a:defRPr/>
            </a:pPr>
            <a:r>
              <a:rPr lang="zh-CN" altLang="en-US" sz="2800" b="1" dirty="0">
                <a:solidFill>
                  <a:srgbClr val="C00000"/>
                </a:solidFill>
                <a:latin typeface="微软雅黑" panose="020B0503020204020204" charset="-122"/>
                <a:ea typeface="微软雅黑" panose="020B0503020204020204" charset="-122"/>
                <a:sym typeface="+mn-ea"/>
              </a:rPr>
              <a:t>装置危险作业</a:t>
            </a:r>
            <a:r>
              <a:rPr lang="en-US" altLang="zh-CN" sz="2800" b="1" dirty="0">
                <a:solidFill>
                  <a:srgbClr val="C00000"/>
                </a:solidFill>
                <a:latin typeface="微软雅黑" panose="020B0503020204020204" charset="-122"/>
                <a:ea typeface="微软雅黑" panose="020B0503020204020204" charset="-122"/>
                <a:sym typeface="+mn-ea"/>
              </a:rPr>
              <a:t>HSE</a:t>
            </a:r>
            <a:r>
              <a:rPr lang="zh-CN" altLang="en-US" sz="2800" b="1" dirty="0">
                <a:solidFill>
                  <a:srgbClr val="C00000"/>
                </a:solidFill>
                <a:latin typeface="微软雅黑" panose="020B0503020204020204" charset="-122"/>
                <a:ea typeface="微软雅黑" panose="020B0503020204020204" charset="-122"/>
                <a:sym typeface="+mn-ea"/>
              </a:rPr>
              <a:t>管控</a:t>
            </a:r>
            <a:r>
              <a:rPr lang="en-US" altLang="zh-CN" sz="2800" b="1" dirty="0">
                <a:solidFill>
                  <a:srgbClr val="C00000"/>
                </a:solidFill>
                <a:latin typeface="微软雅黑" panose="020B0503020204020204" charset="-122"/>
                <a:ea typeface="微软雅黑" panose="020B0503020204020204" charset="-122"/>
                <a:sym typeface="+mn-ea"/>
              </a:rPr>
              <a:t>·</a:t>
            </a:r>
            <a:r>
              <a:rPr lang="zh-CN" altLang="en-US" sz="2800" b="1" dirty="0">
                <a:solidFill>
                  <a:srgbClr val="9E2225"/>
                </a:solidFill>
                <a:latin typeface="微软雅黑" panose="020B0503020204020204" charset="-122"/>
                <a:ea typeface="微软雅黑" panose="020B0503020204020204" charset="-122"/>
                <a:sym typeface="+mn-ea"/>
              </a:rPr>
              <a:t>原则</a:t>
            </a:r>
            <a:endParaRPr lang="zh-CN" altLang="en-US" sz="2800" b="1" dirty="0">
              <a:solidFill>
                <a:srgbClr val="9E2225"/>
              </a:solidFill>
              <a:latin typeface="微软雅黑" panose="020B0503020204020204" charset="-122"/>
              <a:ea typeface="微软雅黑" panose="020B0503020204020204" charset="-122"/>
              <a:cs typeface="方正清刻本悦宋简体" panose="02000000000000000000" charset="-122"/>
              <a:sym typeface="+mn-ea"/>
            </a:endParaRPr>
          </a:p>
        </p:txBody>
      </p:sp>
      <p:pic>
        <p:nvPicPr>
          <p:cNvPr id="5" name="PA-102284"/>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spTree>
    <p:custDataLst>
      <p:tags r:id="rId4"/>
    </p:custDataLst>
  </p:cSld>
  <p:clrMapOvr>
    <a:masterClrMapping/>
  </p:clrMapOvr>
  <p:transition spd="med"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6"/>
          <p:cNvSpPr txBox="1">
            <a:spLocks noChangeArrowheads="1"/>
          </p:cNvSpPr>
          <p:nvPr/>
        </p:nvSpPr>
        <p:spPr bwMode="gray">
          <a:xfrm>
            <a:off x="6497223" y="183402"/>
            <a:ext cx="3653565" cy="384810"/>
          </a:xfrm>
          <a:prstGeom prst="rect">
            <a:avLst/>
          </a:prstGeom>
          <a:noFill/>
          <a:ln w="9525" algn="ctr">
            <a:noFill/>
            <a:miter lim="800000"/>
          </a:ln>
        </p:spPr>
        <p:txBody>
          <a:bodyPr wrap="square">
            <a:spAutoFit/>
          </a:bodyPr>
          <a:lstStyle/>
          <a:p>
            <a:pPr algn="l" rtl="0" eaLnBrk="0" fontAlgn="base" hangingPunct="0">
              <a:spcBef>
                <a:spcPct val="50000"/>
              </a:spcBef>
              <a:spcAft>
                <a:spcPct val="0"/>
              </a:spcAft>
            </a:pPr>
            <a:endParaRPr kumimoji="1" lang="zh-CN" altLang="en-US" sz="1905" kern="1200">
              <a:solidFill>
                <a:srgbClr val="000000"/>
              </a:solidFill>
              <a:latin typeface="微软雅黑" panose="020B0503020204020204" charset="-122"/>
              <a:ea typeface="微软雅黑" panose="020B0503020204020204" charset="-122"/>
            </a:endParaRPr>
          </a:p>
        </p:txBody>
      </p:sp>
      <p:sp>
        <p:nvSpPr>
          <p:cNvPr id="109" name="AutoShape 5"/>
          <p:cNvSpPr>
            <a:spLocks noChangeArrowheads="1"/>
          </p:cNvSpPr>
          <p:nvPr/>
        </p:nvSpPr>
        <p:spPr bwMode="gray">
          <a:xfrm>
            <a:off x="8534400" y="838201"/>
            <a:ext cx="1752600" cy="609600"/>
          </a:xfrm>
          <a:prstGeom prst="chevron">
            <a:avLst>
              <a:gd name="adj" fmla="val 16468"/>
            </a:avLst>
          </a:prstGeom>
          <a:solidFill>
            <a:srgbClr val="BF322D"/>
          </a:solidFill>
          <a:ln w="38100">
            <a:solidFill>
              <a:srgbClr val="EAEAEA"/>
            </a:solidFill>
            <a:miter lim="800000"/>
          </a:ln>
          <a:effectLst>
            <a:outerShdw dist="109250" dir="3267739" algn="ctr" rotWithShape="0">
              <a:srgbClr val="333333">
                <a:alpha val="50000"/>
              </a:srgbClr>
            </a:outerShdw>
          </a:effectLst>
        </p:spPr>
        <p:txBody>
          <a:bodyPr wrap="square" anchor="ctr">
            <a:noAutofit/>
          </a:bodyPr>
          <a:lstStyle/>
          <a:p>
            <a:pPr algn="ctr">
              <a:defRPr/>
            </a:pPr>
            <a:r>
              <a:rPr lang="zh-CN" altLang="en-US" sz="2400" b="1" dirty="0">
                <a:solidFill>
                  <a:schemeClr val="bg1"/>
                </a:solidFill>
                <a:latin typeface="微软雅黑" panose="020B0503020204020204" charset="-122"/>
                <a:ea typeface="微软雅黑" panose="020B0503020204020204" charset="-122"/>
              </a:rPr>
              <a:t>作业后</a:t>
            </a:r>
            <a:endParaRPr lang="zh-CN" altLang="en-US" sz="2400" b="1" dirty="0">
              <a:solidFill>
                <a:schemeClr val="bg1"/>
              </a:solidFill>
              <a:latin typeface="微软雅黑" panose="020B0503020204020204" charset="-122"/>
              <a:ea typeface="微软雅黑" panose="020B0503020204020204" charset="-122"/>
            </a:endParaRPr>
          </a:p>
        </p:txBody>
      </p:sp>
      <p:sp>
        <p:nvSpPr>
          <p:cNvPr id="110" name="AutoShape 7"/>
          <p:cNvSpPr>
            <a:spLocks noChangeArrowheads="1"/>
          </p:cNvSpPr>
          <p:nvPr/>
        </p:nvSpPr>
        <p:spPr bwMode="gray">
          <a:xfrm>
            <a:off x="1828805" y="838201"/>
            <a:ext cx="4952999" cy="609600"/>
          </a:xfrm>
          <a:prstGeom prst="chevron">
            <a:avLst>
              <a:gd name="adj" fmla="val 17842"/>
            </a:avLst>
          </a:prstGeom>
          <a:solidFill>
            <a:srgbClr val="CC3300"/>
          </a:solidFill>
          <a:ln w="38100">
            <a:solidFill>
              <a:srgbClr val="EAEAEA"/>
            </a:solidFill>
            <a:miter lim="800000"/>
          </a:ln>
          <a:effectLst>
            <a:outerShdw dist="109250" dir="3267739" algn="ctr" rotWithShape="0">
              <a:srgbClr val="333333">
                <a:alpha val="50000"/>
              </a:srgbClr>
            </a:outerShdw>
          </a:effectLst>
        </p:spPr>
        <p:txBody>
          <a:bodyPr wrap="square" anchor="ctr">
            <a:noAutofit/>
          </a:bodyPr>
          <a:lstStyle/>
          <a:p>
            <a:pPr algn="ctr" defTabSz="863600" eaLnBrk="1" hangingPunct="1">
              <a:defRPr/>
            </a:pPr>
            <a:r>
              <a:rPr lang="zh-CN" altLang="en-US" sz="2400" b="1" dirty="0">
                <a:solidFill>
                  <a:schemeClr val="bg1"/>
                </a:solidFill>
                <a:latin typeface="微软雅黑" panose="020B0503020204020204" charset="-122"/>
                <a:ea typeface="微软雅黑" panose="020B0503020204020204" charset="-122"/>
              </a:rPr>
              <a:t>作业前</a:t>
            </a:r>
            <a:endParaRPr lang="zh-CN" altLang="en-US" sz="2400" b="1" dirty="0">
              <a:solidFill>
                <a:schemeClr val="bg1"/>
              </a:solidFill>
              <a:latin typeface="微软雅黑" panose="020B0503020204020204" charset="-122"/>
              <a:ea typeface="微软雅黑" panose="020B0503020204020204" charset="-122"/>
            </a:endParaRPr>
          </a:p>
        </p:txBody>
      </p:sp>
      <p:sp>
        <p:nvSpPr>
          <p:cNvPr id="113" name="AutoShape 5"/>
          <p:cNvSpPr>
            <a:spLocks noChangeArrowheads="1"/>
          </p:cNvSpPr>
          <p:nvPr/>
        </p:nvSpPr>
        <p:spPr bwMode="gray">
          <a:xfrm>
            <a:off x="6781799" y="838201"/>
            <a:ext cx="1752600" cy="609600"/>
          </a:xfrm>
          <a:prstGeom prst="chevron">
            <a:avLst>
              <a:gd name="adj" fmla="val 16468"/>
            </a:avLst>
          </a:prstGeom>
          <a:solidFill>
            <a:srgbClr val="9E2225"/>
          </a:solidFill>
          <a:ln w="38100">
            <a:solidFill>
              <a:srgbClr val="EAEAEA"/>
            </a:solidFill>
            <a:miter lim="800000"/>
          </a:ln>
          <a:effectLst>
            <a:outerShdw dist="109250" dir="3267739" algn="ctr" rotWithShape="0">
              <a:srgbClr val="333333">
                <a:alpha val="50000"/>
              </a:srgbClr>
            </a:outerShdw>
          </a:effectLst>
        </p:spPr>
        <p:txBody>
          <a:bodyPr wrap="square" anchor="ctr">
            <a:noAutofit/>
          </a:bodyPr>
          <a:lstStyle/>
          <a:p>
            <a:pPr algn="ctr">
              <a:defRPr/>
            </a:pPr>
            <a:r>
              <a:rPr lang="zh-CN" altLang="en-US" sz="2400" b="1" dirty="0">
                <a:solidFill>
                  <a:schemeClr val="bg1"/>
                </a:solidFill>
                <a:latin typeface="微软雅黑" panose="020B0503020204020204" charset="-122"/>
                <a:ea typeface="微软雅黑" panose="020B0503020204020204" charset="-122"/>
              </a:rPr>
              <a:t>作业中</a:t>
            </a:r>
            <a:endParaRPr lang="zh-CN" altLang="en-US" sz="2400" b="1" dirty="0">
              <a:solidFill>
                <a:schemeClr val="bg1"/>
              </a:solidFill>
              <a:latin typeface="微软雅黑" panose="020B0503020204020204" charset="-122"/>
              <a:ea typeface="微软雅黑" panose="020B0503020204020204" charset="-122"/>
            </a:endParaRPr>
          </a:p>
        </p:txBody>
      </p:sp>
      <p:sp>
        <p:nvSpPr>
          <p:cNvPr id="115" name="矩形 114"/>
          <p:cNvSpPr/>
          <p:nvPr/>
        </p:nvSpPr>
        <p:spPr>
          <a:xfrm>
            <a:off x="1316989" y="1740537"/>
            <a:ext cx="6629400" cy="4055745"/>
          </a:xfrm>
          <a:prstGeom prst="rect">
            <a:avLst/>
          </a:prstGeom>
        </p:spPr>
        <p:txBody>
          <a:bodyPr wrap="square">
            <a:spAutoFit/>
          </a:bodyPr>
          <a:lstStyle/>
          <a:p>
            <a:pPr>
              <a:lnSpc>
                <a:spcPct val="150000"/>
              </a:lnSpc>
              <a:buFont typeface="Wingdings" panose="05000000000000000000" pitchFamily="2" charset="2"/>
              <a:buChar char="l"/>
            </a:pPr>
            <a:r>
              <a:rPr lang="zh-CN" altLang="en-US" sz="1905" dirty="0" smtClean="0">
                <a:solidFill>
                  <a:schemeClr val="tx1">
                    <a:lumMod val="85000"/>
                    <a:lumOff val="15000"/>
                  </a:schemeClr>
                </a:solidFill>
                <a:latin typeface="微软雅黑" panose="020B0503020204020204" charset="-122"/>
                <a:ea typeface="微软雅黑" panose="020B0503020204020204" charset="-122"/>
              </a:rPr>
              <a:t>设置警戒区；</a:t>
            </a:r>
            <a:endParaRPr lang="en-US" altLang="zh-CN" sz="1905" dirty="0" smtClean="0">
              <a:solidFill>
                <a:schemeClr val="tx1">
                  <a:lumMod val="85000"/>
                  <a:lumOff val="15000"/>
                </a:schemeClr>
              </a:solidFill>
              <a:latin typeface="微软雅黑" panose="020B0503020204020204" charset="-122"/>
              <a:ea typeface="微软雅黑" panose="020B0503020204020204" charset="-122"/>
            </a:endParaRPr>
          </a:p>
          <a:p>
            <a:pPr>
              <a:lnSpc>
                <a:spcPct val="150000"/>
              </a:lnSpc>
              <a:buFont typeface="Wingdings" panose="05000000000000000000" pitchFamily="2" charset="2"/>
              <a:buChar char="l"/>
            </a:pPr>
            <a:r>
              <a:rPr lang="zh-CN" altLang="en-US" sz="1905" dirty="0" smtClean="0">
                <a:solidFill>
                  <a:schemeClr val="tx1">
                    <a:lumMod val="85000"/>
                    <a:lumOff val="15000"/>
                  </a:schemeClr>
                </a:solidFill>
                <a:latin typeface="微软雅黑" panose="020B0503020204020204" charset="-122"/>
                <a:ea typeface="微软雅黑" panose="020B0503020204020204" charset="-122"/>
              </a:rPr>
              <a:t>设备设施工具安全可靠；</a:t>
            </a:r>
            <a:endParaRPr lang="en-US" altLang="zh-CN" sz="1905" dirty="0" smtClean="0">
              <a:solidFill>
                <a:schemeClr val="tx1">
                  <a:lumMod val="85000"/>
                  <a:lumOff val="15000"/>
                </a:schemeClr>
              </a:solidFill>
              <a:latin typeface="微软雅黑" panose="020B0503020204020204" charset="-122"/>
              <a:ea typeface="微软雅黑" panose="020B0503020204020204" charset="-122"/>
            </a:endParaRPr>
          </a:p>
          <a:p>
            <a:pPr>
              <a:lnSpc>
                <a:spcPct val="150000"/>
              </a:lnSpc>
              <a:buFont typeface="Wingdings" panose="05000000000000000000" pitchFamily="2" charset="2"/>
              <a:buChar char="l"/>
            </a:pPr>
            <a:r>
              <a:rPr lang="zh-CN" altLang="en-US" sz="1905" dirty="0" smtClean="0">
                <a:solidFill>
                  <a:schemeClr val="tx1">
                    <a:lumMod val="85000"/>
                    <a:lumOff val="15000"/>
                  </a:schemeClr>
                </a:solidFill>
                <a:latin typeface="微软雅黑" panose="020B0503020204020204" charset="-122"/>
                <a:ea typeface="微软雅黑" panose="020B0503020204020204" charset="-122"/>
              </a:rPr>
              <a:t>无高处职业禁忌症；</a:t>
            </a:r>
            <a:endParaRPr lang="en-US" altLang="zh-CN" sz="1905" dirty="0" smtClean="0">
              <a:solidFill>
                <a:schemeClr val="tx1">
                  <a:lumMod val="85000"/>
                  <a:lumOff val="15000"/>
                </a:schemeClr>
              </a:solidFill>
              <a:latin typeface="微软雅黑" panose="020B0503020204020204" charset="-122"/>
              <a:ea typeface="微软雅黑" panose="020B0503020204020204" charset="-122"/>
            </a:endParaRPr>
          </a:p>
          <a:p>
            <a:pPr>
              <a:lnSpc>
                <a:spcPct val="150000"/>
              </a:lnSpc>
              <a:buFont typeface="Wingdings" panose="05000000000000000000" pitchFamily="2" charset="2"/>
              <a:buChar char="l"/>
            </a:pPr>
            <a:r>
              <a:rPr lang="zh-CN" altLang="en-US" sz="1905" dirty="0" smtClean="0">
                <a:solidFill>
                  <a:schemeClr val="tx1">
                    <a:lumMod val="85000"/>
                    <a:lumOff val="15000"/>
                  </a:schemeClr>
                </a:solidFill>
                <a:latin typeface="微软雅黑" panose="020B0503020204020204" charset="-122"/>
                <a:ea typeface="微软雅黑" panose="020B0503020204020204" charset="-122"/>
              </a:rPr>
              <a:t>佩戴防护用品（安全帽、安全带等）并有效使用；</a:t>
            </a:r>
            <a:endParaRPr lang="en-US" altLang="zh-CN" sz="1905" dirty="0" smtClean="0">
              <a:solidFill>
                <a:schemeClr val="tx1">
                  <a:lumMod val="85000"/>
                  <a:lumOff val="15000"/>
                </a:schemeClr>
              </a:solidFill>
              <a:latin typeface="微软雅黑" panose="020B0503020204020204" charset="-122"/>
              <a:ea typeface="微软雅黑" panose="020B0503020204020204" charset="-122"/>
            </a:endParaRPr>
          </a:p>
          <a:p>
            <a:pPr>
              <a:lnSpc>
                <a:spcPct val="150000"/>
              </a:lnSpc>
              <a:buFont typeface="Wingdings" panose="05000000000000000000" pitchFamily="2" charset="2"/>
              <a:buChar char="l"/>
            </a:pPr>
            <a:r>
              <a:rPr lang="zh-CN" altLang="en-US" sz="1905" dirty="0" smtClean="0">
                <a:solidFill>
                  <a:schemeClr val="tx1">
                    <a:lumMod val="85000"/>
                    <a:lumOff val="15000"/>
                  </a:schemeClr>
                </a:solidFill>
                <a:latin typeface="微软雅黑" panose="020B0503020204020204" charset="-122"/>
                <a:ea typeface="微软雅黑" panose="020B0503020204020204" charset="-122"/>
              </a:rPr>
              <a:t>使用的承重工具（如脚手架、梯台）符合安全要求；</a:t>
            </a:r>
            <a:endParaRPr lang="en-US" altLang="zh-CN" sz="1905" dirty="0" smtClean="0">
              <a:solidFill>
                <a:schemeClr val="tx1">
                  <a:lumMod val="85000"/>
                  <a:lumOff val="15000"/>
                </a:schemeClr>
              </a:solidFill>
              <a:latin typeface="微软雅黑" panose="020B0503020204020204" charset="-122"/>
              <a:ea typeface="微软雅黑" panose="020B0503020204020204" charset="-122"/>
            </a:endParaRPr>
          </a:p>
          <a:p>
            <a:pPr>
              <a:lnSpc>
                <a:spcPct val="150000"/>
              </a:lnSpc>
              <a:buFont typeface="Wingdings" panose="05000000000000000000" pitchFamily="2" charset="2"/>
              <a:buChar char="l"/>
            </a:pPr>
            <a:r>
              <a:rPr lang="zh-CN" altLang="en-US" sz="1905" dirty="0" smtClean="0">
                <a:solidFill>
                  <a:schemeClr val="tx1">
                    <a:lumMod val="85000"/>
                    <a:lumOff val="15000"/>
                  </a:schemeClr>
                </a:solidFill>
                <a:latin typeface="微软雅黑" panose="020B0503020204020204" charset="-122"/>
                <a:ea typeface="微软雅黑" panose="020B0503020204020204" charset="-122"/>
              </a:rPr>
              <a:t>有触电危险时，已断电并悬挂警告牌；</a:t>
            </a:r>
            <a:endParaRPr lang="en-US" altLang="zh-CN" sz="1905" dirty="0" smtClean="0">
              <a:solidFill>
                <a:schemeClr val="tx1">
                  <a:lumMod val="85000"/>
                  <a:lumOff val="15000"/>
                </a:schemeClr>
              </a:solidFill>
              <a:latin typeface="微软雅黑" panose="020B0503020204020204" charset="-122"/>
              <a:ea typeface="微软雅黑" panose="020B0503020204020204" charset="-122"/>
            </a:endParaRPr>
          </a:p>
          <a:p>
            <a:pPr>
              <a:lnSpc>
                <a:spcPct val="150000"/>
              </a:lnSpc>
              <a:buFont typeface="Wingdings" panose="05000000000000000000" pitchFamily="2" charset="2"/>
              <a:buChar char="l"/>
            </a:pPr>
            <a:r>
              <a:rPr lang="en-US" sz="1905" dirty="0" smtClean="0">
                <a:solidFill>
                  <a:schemeClr val="tx1">
                    <a:lumMod val="85000"/>
                    <a:lumOff val="15000"/>
                  </a:schemeClr>
                </a:solidFill>
                <a:latin typeface="微软雅黑" panose="020B0503020204020204" charset="-122"/>
                <a:ea typeface="微软雅黑" panose="020B0503020204020204" charset="-122"/>
              </a:rPr>
              <a:t>30</a:t>
            </a:r>
            <a:r>
              <a:rPr lang="zh-CN" altLang="en-US" sz="1905" dirty="0" smtClean="0">
                <a:solidFill>
                  <a:schemeClr val="tx1">
                    <a:lumMod val="85000"/>
                    <a:lumOff val="15000"/>
                  </a:schemeClr>
                </a:solidFill>
                <a:latin typeface="微软雅黑" panose="020B0503020204020204" charset="-122"/>
                <a:ea typeface="微软雅黑" panose="020B0503020204020204" charset="-122"/>
              </a:rPr>
              <a:t>米以上高处作业应配备通讯、联络工具，指定专人</a:t>
            </a:r>
            <a:endParaRPr lang="zh-CN" altLang="en-US" sz="1905" dirty="0" smtClean="0">
              <a:solidFill>
                <a:schemeClr val="tx1">
                  <a:lumMod val="85000"/>
                  <a:lumOff val="15000"/>
                </a:schemeClr>
              </a:solidFill>
              <a:latin typeface="微软雅黑" panose="020B0503020204020204" charset="-122"/>
              <a:ea typeface="微软雅黑" panose="020B0503020204020204" charset="-122"/>
            </a:endParaRPr>
          </a:p>
          <a:p>
            <a:pPr indent="0">
              <a:lnSpc>
                <a:spcPct val="150000"/>
              </a:lnSpc>
              <a:buFont typeface="Wingdings" panose="05000000000000000000" pitchFamily="2" charset="2"/>
              <a:buNone/>
            </a:pPr>
            <a:r>
              <a:rPr lang="zh-CN" altLang="en-US" sz="1905" dirty="0" smtClean="0">
                <a:solidFill>
                  <a:schemeClr val="tx1">
                    <a:lumMod val="85000"/>
                    <a:lumOff val="15000"/>
                  </a:schemeClr>
                </a:solidFill>
                <a:latin typeface="微软雅黑" panose="020B0503020204020204" charset="-122"/>
                <a:ea typeface="微软雅黑" panose="020B0503020204020204" charset="-122"/>
              </a:rPr>
              <a:t>负责联系。</a:t>
            </a:r>
            <a:endParaRPr lang="en-US" altLang="zh-CN" sz="1905" dirty="0" smtClean="0">
              <a:solidFill>
                <a:schemeClr val="tx1">
                  <a:lumMod val="85000"/>
                  <a:lumOff val="15000"/>
                </a:schemeClr>
              </a:solidFill>
              <a:latin typeface="微软雅黑" panose="020B0503020204020204" charset="-122"/>
              <a:ea typeface="微软雅黑" panose="020B0503020204020204" charset="-122"/>
            </a:endParaRPr>
          </a:p>
          <a:p>
            <a:pPr>
              <a:lnSpc>
                <a:spcPct val="150000"/>
              </a:lnSpc>
              <a:buFont typeface="Wingdings" panose="05000000000000000000" pitchFamily="2" charset="2"/>
              <a:buChar char="l"/>
            </a:pPr>
            <a:r>
              <a:rPr lang="zh-CN" altLang="en-US" sz="1905" dirty="0" smtClean="0">
                <a:solidFill>
                  <a:schemeClr val="tx1">
                    <a:lumMod val="85000"/>
                    <a:lumOff val="15000"/>
                  </a:schemeClr>
                </a:solidFill>
                <a:latin typeface="微软雅黑" panose="020B0503020204020204" charset="-122"/>
                <a:ea typeface="微软雅黑" panose="020B0503020204020204" charset="-122"/>
              </a:rPr>
              <a:t>涉及其他危险作业时，应办理相应的作业票</a:t>
            </a:r>
            <a:endParaRPr lang="zh-CN" altLang="en-US" sz="1905" dirty="0" smtClean="0">
              <a:solidFill>
                <a:schemeClr val="tx1">
                  <a:lumMod val="85000"/>
                  <a:lumOff val="15000"/>
                </a:schemeClr>
              </a:solidFill>
              <a:latin typeface="微软雅黑" panose="020B0503020204020204" charset="-122"/>
              <a:ea typeface="微软雅黑" panose="020B0503020204020204" charset="-122"/>
            </a:endParaRPr>
          </a:p>
        </p:txBody>
      </p:sp>
      <p:pic>
        <p:nvPicPr>
          <p:cNvPr id="52233" name="Picture 9"/>
          <p:cNvPicPr>
            <a:picLocks noChangeAspect="1" noChangeArrowheads="1"/>
          </p:cNvPicPr>
          <p:nvPr/>
        </p:nvPicPr>
        <p:blipFill>
          <a:blip r:embed="rId1"/>
          <a:srcRect/>
          <a:stretch>
            <a:fillRect/>
          </a:stretch>
        </p:blipFill>
        <p:spPr bwMode="auto">
          <a:xfrm>
            <a:off x="7727315" y="1577340"/>
            <a:ext cx="3829685" cy="2575560"/>
          </a:xfrm>
          <a:prstGeom prst="rect">
            <a:avLst/>
          </a:prstGeom>
          <a:noFill/>
          <a:ln w="9525">
            <a:noFill/>
            <a:miter lim="800000"/>
            <a:headEnd/>
            <a:tailEnd/>
          </a:ln>
          <a:effectLst/>
        </p:spPr>
      </p:pic>
      <p:sp>
        <p:nvSpPr>
          <p:cNvPr id="11" name="文本框 10"/>
          <p:cNvSpPr txBox="1"/>
          <p:nvPr/>
        </p:nvSpPr>
        <p:spPr>
          <a:xfrm>
            <a:off x="1148715" y="208280"/>
            <a:ext cx="10942955" cy="521970"/>
          </a:xfrm>
          <a:prstGeom prst="rect">
            <a:avLst/>
          </a:prstGeom>
          <a:noFill/>
        </p:spPr>
        <p:txBody>
          <a:bodyPr wrap="square" rtlCol="0" anchor="t">
            <a:spAutoFit/>
          </a:bodyPr>
          <a:p>
            <a:pPr algn="l"/>
            <a:r>
              <a:rPr lang="zh-CN" altLang="en-US" sz="2800" b="1" dirty="0">
                <a:solidFill>
                  <a:srgbClr val="C00000"/>
                </a:solidFill>
                <a:latin typeface="微软雅黑" panose="020B0503020204020204" charset="-122"/>
                <a:ea typeface="微软雅黑" panose="020B0503020204020204" charset="-122"/>
                <a:sym typeface="+mn-ea"/>
              </a:rPr>
              <a:t>装置危险作业</a:t>
            </a:r>
            <a:r>
              <a:rPr lang="en-US" altLang="zh-CN" sz="2800" b="1" dirty="0">
                <a:solidFill>
                  <a:srgbClr val="C00000"/>
                </a:solidFill>
                <a:latin typeface="微软雅黑" panose="020B0503020204020204" charset="-122"/>
                <a:ea typeface="微软雅黑" panose="020B0503020204020204" charset="-122"/>
                <a:sym typeface="+mn-ea"/>
              </a:rPr>
              <a:t>HSE</a:t>
            </a:r>
            <a:r>
              <a:rPr lang="zh-CN" altLang="en-US" sz="2800" b="1" dirty="0">
                <a:solidFill>
                  <a:srgbClr val="C00000"/>
                </a:solidFill>
                <a:latin typeface="微软雅黑" panose="020B0503020204020204" charset="-122"/>
                <a:ea typeface="微软雅黑" panose="020B0503020204020204" charset="-122"/>
                <a:sym typeface="+mn-ea"/>
              </a:rPr>
              <a:t>管控</a:t>
            </a:r>
            <a:r>
              <a:rPr lang="en-US" altLang="zh-CN" sz="2800" b="1" dirty="0">
                <a:solidFill>
                  <a:srgbClr val="C00000"/>
                </a:solidFill>
                <a:latin typeface="微软雅黑" panose="020B0503020204020204" charset="-122"/>
                <a:ea typeface="微软雅黑" panose="020B0503020204020204" charset="-122"/>
                <a:sym typeface="+mn-ea"/>
              </a:rPr>
              <a:t>·</a:t>
            </a:r>
            <a:r>
              <a:rPr lang="zh-CN" altLang="en-US" sz="2800" b="1" dirty="0">
                <a:solidFill>
                  <a:srgbClr val="C00000"/>
                </a:solidFill>
                <a:latin typeface="微软雅黑" panose="020B0503020204020204" charset="-122"/>
                <a:ea typeface="微软雅黑" panose="020B0503020204020204" charset="-122"/>
                <a:sym typeface="+mn-ea"/>
              </a:rPr>
              <a:t>高处作业安全</a:t>
            </a:r>
            <a:endParaRPr lang="zh-CN" altLang="en-US" sz="2800" b="1" dirty="0">
              <a:solidFill>
                <a:srgbClr val="C00000"/>
              </a:solidFill>
              <a:latin typeface="微软雅黑" panose="020B0503020204020204" charset="-122"/>
              <a:ea typeface="微软雅黑" panose="020B0503020204020204" charset="-122"/>
              <a:cs typeface="方正清刻本悦宋简体" panose="02000000000000000000" charset="-122"/>
              <a:sym typeface="+mn-ea"/>
            </a:endParaRPr>
          </a:p>
        </p:txBody>
      </p:sp>
      <p:pic>
        <p:nvPicPr>
          <p:cNvPr id="12" name="PA-102284"/>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pic>
        <p:nvPicPr>
          <p:cNvPr id="2" name="图片 1" descr="8066979bd8ac40f4dac96ec5277e6cf"/>
          <p:cNvPicPr>
            <a:picLocks noChangeAspect="1"/>
          </p:cNvPicPr>
          <p:nvPr/>
        </p:nvPicPr>
        <p:blipFill>
          <a:blip r:embed="rId4"/>
          <a:stretch>
            <a:fillRect/>
          </a:stretch>
        </p:blipFill>
        <p:spPr>
          <a:xfrm>
            <a:off x="7727950" y="4241165"/>
            <a:ext cx="3829685" cy="2616835"/>
          </a:xfrm>
          <a:prstGeom prst="rect">
            <a:avLst/>
          </a:prstGeom>
        </p:spPr>
      </p:pic>
    </p:spTree>
    <p:custDataLst>
      <p:tags r:id="rId5"/>
    </p:custData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6"/>
          <p:cNvSpPr txBox="1">
            <a:spLocks noChangeArrowheads="1"/>
          </p:cNvSpPr>
          <p:nvPr/>
        </p:nvSpPr>
        <p:spPr bwMode="gray">
          <a:xfrm>
            <a:off x="6497223" y="183402"/>
            <a:ext cx="3653565" cy="384810"/>
          </a:xfrm>
          <a:prstGeom prst="rect">
            <a:avLst/>
          </a:prstGeom>
          <a:noFill/>
          <a:ln w="9525" algn="ctr">
            <a:noFill/>
            <a:miter lim="800000"/>
          </a:ln>
        </p:spPr>
        <p:txBody>
          <a:bodyPr wrap="square">
            <a:spAutoFit/>
          </a:bodyPr>
          <a:lstStyle/>
          <a:p>
            <a:pPr algn="l" rtl="0" eaLnBrk="0" fontAlgn="base" hangingPunct="0">
              <a:spcBef>
                <a:spcPct val="50000"/>
              </a:spcBef>
              <a:spcAft>
                <a:spcPct val="0"/>
              </a:spcAft>
            </a:pPr>
            <a:endParaRPr kumimoji="1" lang="zh-CN" altLang="en-US" sz="1905" kern="1200">
              <a:solidFill>
                <a:srgbClr val="000000"/>
              </a:solidFill>
              <a:latin typeface="微软雅黑" panose="020B0503020204020204" charset="-122"/>
              <a:ea typeface="微软雅黑" panose="020B0503020204020204" charset="-122"/>
            </a:endParaRPr>
          </a:p>
        </p:txBody>
      </p:sp>
      <p:sp>
        <p:nvSpPr>
          <p:cNvPr id="96" name="Text Box 6"/>
          <p:cNvSpPr txBox="1">
            <a:spLocks noChangeArrowheads="1"/>
          </p:cNvSpPr>
          <p:nvPr/>
        </p:nvSpPr>
        <p:spPr bwMode="gray">
          <a:xfrm>
            <a:off x="6497223" y="183402"/>
            <a:ext cx="3653565" cy="384810"/>
          </a:xfrm>
          <a:prstGeom prst="rect">
            <a:avLst/>
          </a:prstGeom>
          <a:noFill/>
          <a:ln w="9525" algn="ctr">
            <a:noFill/>
            <a:miter lim="800000"/>
          </a:ln>
        </p:spPr>
        <p:txBody>
          <a:bodyPr wrap="square">
            <a:spAutoFit/>
          </a:bodyPr>
          <a:lstStyle/>
          <a:p>
            <a:pPr algn="l" rtl="0" eaLnBrk="0" fontAlgn="base" hangingPunct="0">
              <a:spcBef>
                <a:spcPct val="50000"/>
              </a:spcBef>
              <a:spcAft>
                <a:spcPct val="0"/>
              </a:spcAft>
            </a:pPr>
            <a:endParaRPr kumimoji="1" lang="zh-CN" altLang="en-US" sz="1905" kern="1200">
              <a:solidFill>
                <a:srgbClr val="000000"/>
              </a:solidFill>
              <a:latin typeface="微软雅黑" panose="020B0503020204020204" charset="-122"/>
              <a:ea typeface="微软雅黑" panose="020B0503020204020204" charset="-122"/>
            </a:endParaRPr>
          </a:p>
        </p:txBody>
      </p:sp>
      <p:sp>
        <p:nvSpPr>
          <p:cNvPr id="109" name="AutoShape 5"/>
          <p:cNvSpPr>
            <a:spLocks noChangeArrowheads="1"/>
          </p:cNvSpPr>
          <p:nvPr/>
        </p:nvSpPr>
        <p:spPr bwMode="gray">
          <a:xfrm>
            <a:off x="4724399" y="838201"/>
            <a:ext cx="5486400" cy="609600"/>
          </a:xfrm>
          <a:prstGeom prst="chevron">
            <a:avLst>
              <a:gd name="adj" fmla="val 16468"/>
            </a:avLst>
          </a:prstGeom>
          <a:solidFill>
            <a:srgbClr val="9E2225"/>
          </a:solidFill>
          <a:ln w="38100">
            <a:solidFill>
              <a:srgbClr val="EAEAEA"/>
            </a:solidFill>
            <a:miter lim="800000"/>
          </a:ln>
          <a:effectLst>
            <a:outerShdw dist="109250" dir="3267739" algn="ctr" rotWithShape="0">
              <a:srgbClr val="333333">
                <a:alpha val="50000"/>
              </a:srgbClr>
            </a:outerShdw>
          </a:effectLst>
        </p:spPr>
        <p:txBody>
          <a:bodyPr wrap="square" anchor="ctr">
            <a:noAutofit/>
          </a:bodyPr>
          <a:lstStyle/>
          <a:p>
            <a:pPr algn="ctr">
              <a:defRPr/>
            </a:pPr>
            <a:r>
              <a:rPr lang="zh-CN" altLang="en-US" sz="2400" b="1" dirty="0">
                <a:solidFill>
                  <a:schemeClr val="bg1"/>
                </a:solidFill>
                <a:latin typeface="微软雅黑" panose="020B0503020204020204" charset="-122"/>
                <a:ea typeface="微软雅黑" panose="020B0503020204020204" charset="-122"/>
              </a:rPr>
              <a:t>作业后</a:t>
            </a:r>
            <a:endParaRPr lang="zh-CN" altLang="en-US" sz="2400" b="1" dirty="0">
              <a:solidFill>
                <a:schemeClr val="bg1"/>
              </a:solidFill>
              <a:latin typeface="微软雅黑" panose="020B0503020204020204" charset="-122"/>
              <a:ea typeface="微软雅黑" panose="020B0503020204020204" charset="-122"/>
            </a:endParaRPr>
          </a:p>
        </p:txBody>
      </p:sp>
      <p:sp>
        <p:nvSpPr>
          <p:cNvPr id="110" name="AutoShape 7"/>
          <p:cNvSpPr>
            <a:spLocks noChangeArrowheads="1"/>
          </p:cNvSpPr>
          <p:nvPr/>
        </p:nvSpPr>
        <p:spPr bwMode="gray">
          <a:xfrm>
            <a:off x="1828799" y="838201"/>
            <a:ext cx="1524000" cy="609600"/>
          </a:xfrm>
          <a:prstGeom prst="chevron">
            <a:avLst>
              <a:gd name="adj" fmla="val 17842"/>
            </a:avLst>
          </a:prstGeom>
          <a:solidFill>
            <a:srgbClr val="CC3300"/>
          </a:solidFill>
          <a:ln w="38100">
            <a:solidFill>
              <a:srgbClr val="EAEAEA"/>
            </a:solidFill>
            <a:miter lim="800000"/>
          </a:ln>
          <a:effectLst>
            <a:outerShdw dist="109250" dir="3267739" algn="ctr" rotWithShape="0">
              <a:srgbClr val="333333">
                <a:alpha val="50000"/>
              </a:srgbClr>
            </a:outerShdw>
          </a:effectLst>
        </p:spPr>
        <p:txBody>
          <a:bodyPr wrap="square" anchor="ctr">
            <a:noAutofit/>
          </a:bodyPr>
          <a:lstStyle/>
          <a:p>
            <a:pPr algn="ctr" defTabSz="863600" eaLnBrk="1" hangingPunct="1">
              <a:defRPr/>
            </a:pPr>
            <a:r>
              <a:rPr lang="zh-CN" altLang="en-US" sz="2400" b="1" dirty="0">
                <a:solidFill>
                  <a:schemeClr val="bg1"/>
                </a:solidFill>
                <a:latin typeface="微软雅黑" panose="020B0503020204020204" charset="-122"/>
                <a:ea typeface="微软雅黑" panose="020B0503020204020204" charset="-122"/>
              </a:rPr>
              <a:t>作业前</a:t>
            </a:r>
            <a:endParaRPr lang="zh-CN" altLang="en-US" sz="2400" b="1" dirty="0">
              <a:solidFill>
                <a:schemeClr val="bg1"/>
              </a:solidFill>
              <a:latin typeface="微软雅黑" panose="020B0503020204020204" charset="-122"/>
              <a:ea typeface="微软雅黑" panose="020B0503020204020204" charset="-122"/>
            </a:endParaRPr>
          </a:p>
        </p:txBody>
      </p:sp>
      <p:sp>
        <p:nvSpPr>
          <p:cNvPr id="113" name="AutoShape 5"/>
          <p:cNvSpPr>
            <a:spLocks noChangeArrowheads="1"/>
          </p:cNvSpPr>
          <p:nvPr/>
        </p:nvSpPr>
        <p:spPr bwMode="gray">
          <a:xfrm>
            <a:off x="3352799" y="838201"/>
            <a:ext cx="1371600" cy="609600"/>
          </a:xfrm>
          <a:prstGeom prst="chevron">
            <a:avLst>
              <a:gd name="adj" fmla="val 16468"/>
            </a:avLst>
          </a:prstGeom>
          <a:solidFill>
            <a:srgbClr val="BF322D"/>
          </a:solidFill>
          <a:ln w="38100">
            <a:solidFill>
              <a:srgbClr val="EAEAEA"/>
            </a:solidFill>
            <a:miter lim="800000"/>
          </a:ln>
          <a:effectLst>
            <a:outerShdw dist="109250" dir="3267739" algn="ctr" rotWithShape="0">
              <a:srgbClr val="333333">
                <a:alpha val="50000"/>
              </a:srgbClr>
            </a:outerShdw>
          </a:effectLst>
        </p:spPr>
        <p:txBody>
          <a:bodyPr wrap="square" anchor="ctr">
            <a:noAutofit/>
          </a:bodyPr>
          <a:lstStyle/>
          <a:p>
            <a:pPr algn="ctr">
              <a:defRPr/>
            </a:pPr>
            <a:r>
              <a:rPr lang="zh-CN" altLang="en-US" sz="2400" b="1" dirty="0">
                <a:solidFill>
                  <a:schemeClr val="bg1"/>
                </a:solidFill>
                <a:latin typeface="微软雅黑" panose="020B0503020204020204" charset="-122"/>
                <a:ea typeface="微软雅黑" panose="020B0503020204020204" charset="-122"/>
              </a:rPr>
              <a:t>作业中</a:t>
            </a:r>
            <a:endParaRPr lang="zh-CN" altLang="en-US" sz="2400" b="1" dirty="0">
              <a:solidFill>
                <a:schemeClr val="bg1"/>
              </a:solidFill>
              <a:latin typeface="微软雅黑" panose="020B0503020204020204" charset="-122"/>
              <a:ea typeface="微软雅黑" panose="020B0503020204020204" charset="-122"/>
            </a:endParaRPr>
          </a:p>
        </p:txBody>
      </p:sp>
      <p:sp>
        <p:nvSpPr>
          <p:cNvPr id="115" name="矩形 114"/>
          <p:cNvSpPr/>
          <p:nvPr/>
        </p:nvSpPr>
        <p:spPr>
          <a:xfrm>
            <a:off x="1981199" y="1981202"/>
            <a:ext cx="8153400" cy="2293620"/>
          </a:xfrm>
          <a:prstGeom prst="rect">
            <a:avLst/>
          </a:prstGeom>
        </p:spPr>
        <p:txBody>
          <a:bodyPr wrap="square">
            <a:spAutoFit/>
          </a:bodyPr>
          <a:lstStyle/>
          <a:p>
            <a:pPr>
              <a:lnSpc>
                <a:spcPct val="150000"/>
              </a:lnSpc>
              <a:buFont typeface="Wingdings" panose="05000000000000000000" pitchFamily="2" charset="2"/>
              <a:buChar char="l"/>
            </a:pPr>
            <a:r>
              <a:rPr lang="zh-CN" altLang="en-US" sz="1905" dirty="0" smtClean="0">
                <a:solidFill>
                  <a:schemeClr val="tx1">
                    <a:lumMod val="85000"/>
                    <a:lumOff val="15000"/>
                  </a:schemeClr>
                </a:solidFill>
                <a:latin typeface="微软雅黑" panose="020B0503020204020204" charset="-122"/>
                <a:ea typeface="微软雅黑" panose="020B0503020204020204" charset="-122"/>
              </a:rPr>
              <a:t>作业现场清扫干净，作业用的工具、拆卸下的物件及余料和废料应清理运走。做到工完料净场地清。</a:t>
            </a:r>
            <a:endParaRPr lang="zh-CN" altLang="en-US" sz="1905" dirty="0" smtClean="0">
              <a:solidFill>
                <a:schemeClr val="tx1">
                  <a:lumMod val="85000"/>
                  <a:lumOff val="15000"/>
                </a:schemeClr>
              </a:solidFill>
              <a:latin typeface="微软雅黑" panose="020B0503020204020204" charset="-122"/>
              <a:ea typeface="微软雅黑" panose="020B0503020204020204" charset="-122"/>
            </a:endParaRPr>
          </a:p>
          <a:p>
            <a:pPr>
              <a:lnSpc>
                <a:spcPct val="150000"/>
              </a:lnSpc>
              <a:buFont typeface="Wingdings" panose="05000000000000000000" pitchFamily="2" charset="2"/>
              <a:buChar char="l"/>
            </a:pPr>
            <a:r>
              <a:rPr lang="zh-CN" altLang="en-US" sz="1905" dirty="0" smtClean="0">
                <a:solidFill>
                  <a:schemeClr val="tx1">
                    <a:lumMod val="85000"/>
                    <a:lumOff val="15000"/>
                  </a:schemeClr>
                </a:solidFill>
                <a:latin typeface="微软雅黑" panose="020B0503020204020204" charset="-122"/>
                <a:ea typeface="微软雅黑" panose="020B0503020204020204" charset="-122"/>
              </a:rPr>
              <a:t>施工结束后保留的脚手架，要进行全员风险警示，</a:t>
            </a:r>
            <a:endParaRPr lang="zh-CN" altLang="en-US" sz="1905" dirty="0" smtClean="0">
              <a:solidFill>
                <a:schemeClr val="tx1">
                  <a:lumMod val="85000"/>
                  <a:lumOff val="15000"/>
                </a:schemeClr>
              </a:solidFill>
              <a:latin typeface="微软雅黑" panose="020B0503020204020204" charset="-122"/>
              <a:ea typeface="微软雅黑" panose="020B0503020204020204" charset="-122"/>
            </a:endParaRPr>
          </a:p>
          <a:p>
            <a:pPr indent="0">
              <a:lnSpc>
                <a:spcPct val="150000"/>
              </a:lnSpc>
              <a:buFont typeface="Wingdings" panose="05000000000000000000" pitchFamily="2" charset="2"/>
              <a:buNone/>
            </a:pPr>
            <a:r>
              <a:rPr lang="zh-CN" altLang="en-US" sz="1905" dirty="0" smtClean="0">
                <a:solidFill>
                  <a:schemeClr val="tx1">
                    <a:lumMod val="85000"/>
                    <a:lumOff val="15000"/>
                  </a:schemeClr>
                </a:solidFill>
                <a:latin typeface="微软雅黑" panose="020B0503020204020204" charset="-122"/>
                <a:ea typeface="微软雅黑" panose="020B0503020204020204" charset="-122"/>
              </a:rPr>
              <a:t>告知搭设的脚手架存在绊倒人或妨碍日常和应急处理</a:t>
            </a:r>
            <a:endParaRPr lang="zh-CN" altLang="en-US" sz="1905" dirty="0" smtClean="0">
              <a:solidFill>
                <a:schemeClr val="tx1">
                  <a:lumMod val="85000"/>
                  <a:lumOff val="15000"/>
                </a:schemeClr>
              </a:solidFill>
              <a:latin typeface="微软雅黑" panose="020B0503020204020204" charset="-122"/>
              <a:ea typeface="微软雅黑" panose="020B0503020204020204" charset="-122"/>
            </a:endParaRPr>
          </a:p>
          <a:p>
            <a:pPr indent="0">
              <a:lnSpc>
                <a:spcPct val="150000"/>
              </a:lnSpc>
              <a:buFont typeface="Wingdings" panose="05000000000000000000" pitchFamily="2" charset="2"/>
              <a:buNone/>
            </a:pPr>
            <a:r>
              <a:rPr lang="zh-CN" altLang="en-US" sz="1905" dirty="0" smtClean="0">
                <a:solidFill>
                  <a:schemeClr val="tx1">
                    <a:lumMod val="85000"/>
                    <a:lumOff val="15000"/>
                  </a:schemeClr>
                </a:solidFill>
                <a:latin typeface="微软雅黑" panose="020B0503020204020204" charset="-122"/>
                <a:ea typeface="微软雅黑" panose="020B0503020204020204" charset="-122"/>
              </a:rPr>
              <a:t>过程中作业、逃生的空间距离。</a:t>
            </a:r>
            <a:endParaRPr lang="zh-CN" altLang="en-US" sz="1905" dirty="0" smtClean="0">
              <a:solidFill>
                <a:schemeClr val="tx1">
                  <a:lumMod val="85000"/>
                  <a:lumOff val="15000"/>
                </a:schemeClr>
              </a:solidFill>
              <a:latin typeface="微软雅黑" panose="020B0503020204020204" charset="-122"/>
              <a:ea typeface="微软雅黑" panose="020B0503020204020204" charset="-122"/>
            </a:endParaRPr>
          </a:p>
        </p:txBody>
      </p:sp>
      <p:sp>
        <p:nvSpPr>
          <p:cNvPr id="11" name="文本框 10"/>
          <p:cNvSpPr txBox="1"/>
          <p:nvPr/>
        </p:nvSpPr>
        <p:spPr>
          <a:xfrm>
            <a:off x="1148715" y="208280"/>
            <a:ext cx="6160135" cy="521970"/>
          </a:xfrm>
          <a:prstGeom prst="rect">
            <a:avLst/>
          </a:prstGeom>
          <a:noFill/>
        </p:spPr>
        <p:txBody>
          <a:bodyPr wrap="square" rtlCol="0" anchor="t">
            <a:spAutoFit/>
          </a:bodyPr>
          <a:p>
            <a:pPr algn="l"/>
            <a:r>
              <a:rPr lang="zh-CN" altLang="en-US" sz="2800" b="1" dirty="0">
                <a:solidFill>
                  <a:srgbClr val="C00000"/>
                </a:solidFill>
                <a:latin typeface="微软雅黑" panose="020B0503020204020204" charset="-122"/>
                <a:ea typeface="微软雅黑" panose="020B0503020204020204" charset="-122"/>
                <a:sym typeface="+mn-ea"/>
              </a:rPr>
              <a:t>装置危险作业</a:t>
            </a:r>
            <a:r>
              <a:rPr lang="en-US" altLang="zh-CN" sz="2800" b="1" dirty="0">
                <a:solidFill>
                  <a:srgbClr val="C00000"/>
                </a:solidFill>
                <a:latin typeface="微软雅黑" panose="020B0503020204020204" charset="-122"/>
                <a:ea typeface="微软雅黑" panose="020B0503020204020204" charset="-122"/>
                <a:sym typeface="+mn-ea"/>
              </a:rPr>
              <a:t>HSE</a:t>
            </a:r>
            <a:r>
              <a:rPr lang="zh-CN" altLang="en-US" sz="2800" b="1" dirty="0">
                <a:solidFill>
                  <a:srgbClr val="C00000"/>
                </a:solidFill>
                <a:latin typeface="微软雅黑" panose="020B0503020204020204" charset="-122"/>
                <a:ea typeface="微软雅黑" panose="020B0503020204020204" charset="-122"/>
                <a:sym typeface="+mn-ea"/>
              </a:rPr>
              <a:t>管控</a:t>
            </a:r>
            <a:r>
              <a:rPr lang="en-US" altLang="zh-CN" sz="2800" b="1" dirty="0">
                <a:solidFill>
                  <a:srgbClr val="C00000"/>
                </a:solidFill>
                <a:latin typeface="微软雅黑" panose="020B0503020204020204" charset="-122"/>
                <a:ea typeface="微软雅黑" panose="020B0503020204020204" charset="-122"/>
                <a:sym typeface="+mn-ea"/>
              </a:rPr>
              <a:t>·</a:t>
            </a:r>
            <a:r>
              <a:rPr lang="zh-CN" altLang="en-US" sz="2800" b="1" dirty="0">
                <a:solidFill>
                  <a:srgbClr val="C00000"/>
                </a:solidFill>
                <a:latin typeface="微软雅黑" panose="020B0503020204020204" charset="-122"/>
                <a:ea typeface="微软雅黑" panose="020B0503020204020204" charset="-122"/>
                <a:sym typeface="+mn-ea"/>
              </a:rPr>
              <a:t>高处作业安全</a:t>
            </a:r>
            <a:endParaRPr lang="zh-CN" altLang="en-US" sz="2800" b="1" dirty="0">
              <a:solidFill>
                <a:srgbClr val="C00000"/>
              </a:solidFill>
              <a:latin typeface="微软雅黑" panose="020B0503020204020204" charset="-122"/>
              <a:ea typeface="微软雅黑" panose="020B0503020204020204" charset="-122"/>
              <a:cs typeface="方正清刻本悦宋简体" panose="02000000000000000000" charset="-122"/>
              <a:sym typeface="+mn-ea"/>
            </a:endParaRPr>
          </a:p>
        </p:txBody>
      </p:sp>
      <p:pic>
        <p:nvPicPr>
          <p:cNvPr id="12" name="PA-102284"/>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pic>
        <p:nvPicPr>
          <p:cNvPr id="3" name="图片 2" descr="7f94eaeb39a549af743af2416a23525"/>
          <p:cNvPicPr>
            <a:picLocks noChangeAspect="1"/>
          </p:cNvPicPr>
          <p:nvPr/>
        </p:nvPicPr>
        <p:blipFill>
          <a:blip r:embed="rId3"/>
          <a:stretch>
            <a:fillRect/>
          </a:stretch>
        </p:blipFill>
        <p:spPr>
          <a:xfrm>
            <a:off x="8282305" y="2499995"/>
            <a:ext cx="3677285" cy="4358005"/>
          </a:xfrm>
          <a:prstGeom prst="rect">
            <a:avLst/>
          </a:prstGeom>
        </p:spPr>
      </p:pic>
      <p:pic>
        <p:nvPicPr>
          <p:cNvPr id="4" name="图片 3" descr="e4d85bba62396a23e6ececdcf7692c8"/>
          <p:cNvPicPr>
            <a:picLocks noChangeAspect="1"/>
          </p:cNvPicPr>
          <p:nvPr/>
        </p:nvPicPr>
        <p:blipFill>
          <a:blip r:embed="rId4"/>
          <a:stretch>
            <a:fillRect/>
          </a:stretch>
        </p:blipFill>
        <p:spPr>
          <a:xfrm>
            <a:off x="5989320" y="3799840"/>
            <a:ext cx="2292985" cy="3058160"/>
          </a:xfrm>
          <a:prstGeom prst="rect">
            <a:avLst/>
          </a:prstGeom>
        </p:spPr>
      </p:pic>
    </p:spTree>
    <p:custDataLst>
      <p:tags r:id="rId5"/>
    </p:custData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lgn="r" rtl="0" eaLnBrk="0" fontAlgn="base" hangingPunct="0">
              <a:spcBef>
                <a:spcPct val="0"/>
              </a:spcBef>
              <a:spcAft>
                <a:spcPct val="0"/>
              </a:spcAft>
              <a:buFont typeface="Arial" panose="020B0604020202020204" pitchFamily="34" charset="0"/>
              <a:buNone/>
              <a:defRPr/>
            </a:pPr>
            <a:fld id="{B93C954D-0900-4998-BD53-3AC5D4A0AA92}" type="slidenum">
              <a:rPr lang="zh-CN" altLang="en-US">
                <a:latin typeface="Arial" panose="020B0604020202020204" pitchFamily="34" charset="0"/>
                <a:ea typeface="微软雅黑" panose="020B0503020204020204" charset="-122"/>
              </a:rPr>
            </a:fld>
            <a:endParaRPr lang="zh-CN" altLang="en-US" sz="1270" kern="1200">
              <a:solidFill>
                <a:srgbClr val="000000"/>
              </a:solidFill>
              <a:latin typeface="Arial" panose="020B0604020202020204" pitchFamily="34" charset="0"/>
              <a:ea typeface="微软雅黑" panose="020B0503020204020204" charset="-122"/>
              <a:cs typeface="+mn-cs"/>
            </a:endParaRPr>
          </a:p>
        </p:txBody>
      </p:sp>
      <p:pic>
        <p:nvPicPr>
          <p:cNvPr id="1029" name="Picture 5"/>
          <p:cNvPicPr>
            <a:picLocks noChangeAspect="1" noChangeArrowheads="1"/>
          </p:cNvPicPr>
          <p:nvPr/>
        </p:nvPicPr>
        <p:blipFill>
          <a:blip r:embed="rId1"/>
          <a:srcRect/>
          <a:stretch>
            <a:fillRect/>
          </a:stretch>
        </p:blipFill>
        <p:spPr bwMode="auto">
          <a:xfrm>
            <a:off x="7848601" y="4469765"/>
            <a:ext cx="3505200" cy="2251418"/>
          </a:xfrm>
          <a:prstGeom prst="rect">
            <a:avLst/>
          </a:prstGeom>
          <a:noFill/>
          <a:ln w="9525">
            <a:noFill/>
            <a:miter lim="800000"/>
            <a:headEnd/>
            <a:tailEnd/>
          </a:ln>
          <a:effectLst/>
        </p:spPr>
      </p:pic>
      <p:pic>
        <p:nvPicPr>
          <p:cNvPr id="1030" name="Picture 6"/>
          <p:cNvPicPr>
            <a:picLocks noChangeAspect="1" noChangeArrowheads="1"/>
          </p:cNvPicPr>
          <p:nvPr/>
        </p:nvPicPr>
        <p:blipFill>
          <a:blip r:embed="rId2"/>
          <a:srcRect/>
          <a:stretch>
            <a:fillRect/>
          </a:stretch>
        </p:blipFill>
        <p:spPr bwMode="auto">
          <a:xfrm>
            <a:off x="1316355" y="909955"/>
            <a:ext cx="3478530" cy="3124200"/>
          </a:xfrm>
          <a:prstGeom prst="rect">
            <a:avLst/>
          </a:prstGeom>
          <a:noFill/>
          <a:ln w="9525">
            <a:noFill/>
            <a:miter lim="800000"/>
            <a:headEnd/>
            <a:tailEnd/>
          </a:ln>
          <a:effectLst/>
        </p:spPr>
      </p:pic>
      <p:sp>
        <p:nvSpPr>
          <p:cNvPr id="1033" name="Rectangle 9"/>
          <p:cNvSpPr>
            <a:spLocks noChangeArrowheads="1"/>
          </p:cNvSpPr>
          <p:nvPr/>
        </p:nvSpPr>
        <p:spPr bwMode="auto">
          <a:xfrm>
            <a:off x="5029200" y="615633"/>
            <a:ext cx="6883400" cy="4091305"/>
          </a:xfrm>
          <a:prstGeom prst="rect">
            <a:avLst/>
          </a:prstGeom>
          <a:noFill/>
          <a:ln w="9525">
            <a:noFill/>
            <a:miter lim="800000"/>
          </a:ln>
          <a:effectLst/>
        </p:spPr>
        <p:txBody>
          <a:bodyPr vert="horz" wrap="square" lIns="91439" tIns="45719" rIns="91439" bIns="45719" numCol="1" anchor="ctr" anchorCtr="0" compatLnSpc="1">
            <a:spAutoFit/>
          </a:bodyPr>
          <a:lstStyle/>
          <a:p>
            <a:pPr indent="252095" defTabSz="863600" eaLnBrk="1" hangingPunct="1">
              <a:lnSpc>
                <a:spcPct val="150000"/>
              </a:lnSpc>
            </a:pPr>
            <a:r>
              <a:rPr lang="en-US" altLang="zh-CN" sz="2000" dirty="0">
                <a:latin typeface="微软雅黑" panose="020B0503020204020204" charset="-122"/>
                <a:ea typeface="微软雅黑" panose="020B0503020204020204" charset="-122"/>
                <a:cs typeface="Times New Roman" panose="02020603050405020304" pitchFamily="18" charset="0"/>
              </a:rPr>
              <a:t>1.</a:t>
            </a:r>
            <a:r>
              <a:rPr lang="zh-CN" altLang="en-US" sz="2000" dirty="0">
                <a:latin typeface="微软雅黑" panose="020B0503020204020204" charset="-122"/>
                <a:ea typeface="微软雅黑" panose="020B0503020204020204" charset="-122"/>
                <a:cs typeface="Times New Roman" panose="02020603050405020304" pitchFamily="18" charset="0"/>
              </a:rPr>
              <a:t>安装临时用电线路的电气作业人员，应持有电工作业证。</a:t>
            </a:r>
            <a:endParaRPr lang="zh-CN" altLang="en-US" sz="2000" dirty="0">
              <a:latin typeface="微软雅黑" panose="020B0503020204020204" charset="-122"/>
              <a:ea typeface="微软雅黑" panose="020B0503020204020204" charset="-122"/>
            </a:endParaRPr>
          </a:p>
          <a:p>
            <a:pPr indent="252095" defTabSz="863600">
              <a:lnSpc>
                <a:spcPct val="150000"/>
              </a:lnSpc>
            </a:pPr>
            <a:r>
              <a:rPr lang="en-US" altLang="zh-CN" sz="2000" dirty="0">
                <a:latin typeface="微软雅黑" panose="020B0503020204020204" charset="-122"/>
                <a:ea typeface="微软雅黑" panose="020B0503020204020204" charset="-122"/>
                <a:cs typeface="Times New Roman" panose="02020603050405020304" pitchFamily="18" charset="0"/>
              </a:rPr>
              <a:t>2.</a:t>
            </a:r>
            <a:r>
              <a:rPr lang="zh-CN" altLang="en-US" sz="2000" dirty="0">
                <a:latin typeface="微软雅黑" panose="020B0503020204020204" charset="-122"/>
                <a:ea typeface="微软雅黑" panose="020B0503020204020204" charset="-122"/>
                <a:cs typeface="Times New Roman" panose="02020603050405020304" pitchFamily="18" charset="0"/>
              </a:rPr>
              <a:t>在防爆场所使用的临时电源，电气元件和线路应达到相应的防爆等级要求，并采取相应的防爆安全措施。</a:t>
            </a:r>
            <a:endParaRPr lang="zh-CN" altLang="en-US" sz="2000" dirty="0">
              <a:latin typeface="微软雅黑" panose="020B0503020204020204" charset="-122"/>
              <a:ea typeface="微软雅黑" panose="020B0503020204020204" charset="-122"/>
            </a:endParaRPr>
          </a:p>
          <a:p>
            <a:pPr indent="252095" defTabSz="863600">
              <a:lnSpc>
                <a:spcPct val="150000"/>
              </a:lnSpc>
            </a:pPr>
            <a:r>
              <a:rPr lang="en-US" altLang="zh-CN" sz="2000" dirty="0">
                <a:latin typeface="微软雅黑" panose="020B0503020204020204" charset="-122"/>
                <a:ea typeface="微软雅黑" panose="020B0503020204020204" charset="-122"/>
                <a:cs typeface="Times New Roman" panose="02020603050405020304" pitchFamily="18" charset="0"/>
              </a:rPr>
              <a:t>3.</a:t>
            </a:r>
            <a:r>
              <a:rPr lang="zh-CN" altLang="en-US" sz="2000" dirty="0">
                <a:latin typeface="微软雅黑" panose="020B0503020204020204" charset="-122"/>
                <a:ea typeface="微软雅黑" panose="020B0503020204020204" charset="-122"/>
                <a:cs typeface="Times New Roman" panose="02020603050405020304" pitchFamily="18" charset="0"/>
              </a:rPr>
              <a:t>临时线路必须采用绝缘良好的导线，其截面应能满足用电负荷和机械强度的需要。应用合格绝缘设备固定架设，导线距地面的高度不低于</a:t>
            </a:r>
            <a:r>
              <a:rPr lang="en-US" altLang="zh-CN" sz="2000" dirty="0">
                <a:latin typeface="微软雅黑" panose="020B0503020204020204" charset="-122"/>
                <a:ea typeface="微软雅黑" panose="020B0503020204020204" charset="-122"/>
                <a:cs typeface="Times New Roman" panose="02020603050405020304" pitchFamily="18" charset="0"/>
              </a:rPr>
              <a:t>4.5</a:t>
            </a:r>
            <a:r>
              <a:rPr lang="zh-CN" altLang="en-US" sz="2000" dirty="0">
                <a:latin typeface="微软雅黑" panose="020B0503020204020204" charset="-122"/>
                <a:ea typeface="微软雅黑" panose="020B0503020204020204" charset="-122"/>
                <a:cs typeface="Times New Roman" panose="02020603050405020304" pitchFamily="18" charset="0"/>
              </a:rPr>
              <a:t>米，与道路交叉跨越时不低于</a:t>
            </a:r>
            <a:r>
              <a:rPr lang="en-US" altLang="zh-CN" sz="2000" dirty="0">
                <a:latin typeface="微软雅黑" panose="020B0503020204020204" charset="-122"/>
                <a:ea typeface="微软雅黑" panose="020B0503020204020204" charset="-122"/>
                <a:cs typeface="Times New Roman" panose="02020603050405020304" pitchFamily="18" charset="0"/>
              </a:rPr>
              <a:t>6</a:t>
            </a:r>
            <a:r>
              <a:rPr lang="zh-CN" altLang="en-US" sz="2000" dirty="0">
                <a:latin typeface="微软雅黑" panose="020B0503020204020204" charset="-122"/>
                <a:ea typeface="微软雅黑" panose="020B0503020204020204" charset="-122"/>
                <a:cs typeface="Times New Roman" panose="02020603050405020304" pitchFamily="18" charset="0"/>
              </a:rPr>
              <a:t>米，对过道路地表敷设的电缆线应穿钢管保护。防止车辆或人员碾压踩踏剐蹭。</a:t>
            </a:r>
            <a:endParaRPr lang="zh-CN" altLang="en-US" sz="2000" dirty="0">
              <a:latin typeface="微软雅黑" panose="020B0503020204020204" charset="-122"/>
              <a:ea typeface="微软雅黑" panose="020B0503020204020204" charset="-122"/>
            </a:endParaRPr>
          </a:p>
          <a:p>
            <a:pPr indent="252095" defTabSz="863600"/>
            <a:endParaRPr lang="zh-CN" altLang="en-US" sz="2000" dirty="0">
              <a:latin typeface="微软雅黑" panose="020B0503020204020204" charset="-122"/>
              <a:ea typeface="微软雅黑" panose="020B0503020204020204" charset="-122"/>
            </a:endParaRPr>
          </a:p>
        </p:txBody>
      </p:sp>
      <p:sp>
        <p:nvSpPr>
          <p:cNvPr id="1034" name="Rectangle 10"/>
          <p:cNvSpPr>
            <a:spLocks noChangeArrowheads="1"/>
          </p:cNvSpPr>
          <p:nvPr/>
        </p:nvSpPr>
        <p:spPr bwMode="auto">
          <a:xfrm rot="10800000" flipV="1">
            <a:off x="226060" y="4034155"/>
            <a:ext cx="5683250" cy="3475355"/>
          </a:xfrm>
          <a:prstGeom prst="rect">
            <a:avLst/>
          </a:prstGeom>
          <a:noFill/>
          <a:ln w="9525">
            <a:noFill/>
            <a:miter lim="800000"/>
          </a:ln>
          <a:effectLst/>
        </p:spPr>
        <p:txBody>
          <a:bodyPr vert="horz" wrap="square" lIns="91439" tIns="45719" rIns="91439" bIns="45719" numCol="1" anchor="ctr" anchorCtr="0" compatLnSpc="1">
            <a:spAutoFit/>
          </a:bodyPr>
          <a:lstStyle/>
          <a:p>
            <a:pPr indent="252095" defTabSz="863600" eaLnBrk="1" hangingPunct="1">
              <a:lnSpc>
                <a:spcPct val="150000"/>
              </a:lnSpc>
            </a:pPr>
            <a:r>
              <a:rPr lang="en-US" altLang="zh-CN" sz="2000" dirty="0">
                <a:latin typeface="微软雅黑" panose="020B0503020204020204" charset="-122"/>
                <a:ea typeface="微软雅黑" panose="020B0503020204020204" charset="-122"/>
                <a:cs typeface="Times New Roman" panose="02020603050405020304" pitchFamily="18" charset="0"/>
              </a:rPr>
              <a:t>4.</a:t>
            </a:r>
            <a:r>
              <a:rPr lang="zh-CN" altLang="en-US" sz="2000" dirty="0">
                <a:latin typeface="微软雅黑" panose="020B0503020204020204" charset="-122"/>
                <a:ea typeface="微软雅黑" panose="020B0503020204020204" charset="-122"/>
                <a:cs typeface="Times New Roman" panose="02020603050405020304" pitchFamily="18" charset="0"/>
              </a:rPr>
              <a:t>对现场临时用电配电盘、箱应有编号，</a:t>
            </a:r>
            <a:endParaRPr lang="zh-CN" altLang="en-US" sz="2000" dirty="0">
              <a:latin typeface="微软雅黑" panose="020B0503020204020204" charset="-122"/>
              <a:ea typeface="微软雅黑" panose="020B0503020204020204" charset="-122"/>
              <a:cs typeface="Times New Roman" panose="02020603050405020304" pitchFamily="18" charset="0"/>
            </a:endParaRPr>
          </a:p>
          <a:p>
            <a:pPr indent="252095" defTabSz="863600" eaLnBrk="1" hangingPunct="1">
              <a:lnSpc>
                <a:spcPct val="150000"/>
              </a:lnSpc>
            </a:pPr>
            <a:r>
              <a:rPr lang="zh-CN" altLang="en-US" sz="2000" dirty="0">
                <a:latin typeface="微软雅黑" panose="020B0503020204020204" charset="-122"/>
                <a:ea typeface="微软雅黑" panose="020B0503020204020204" charset="-122"/>
                <a:cs typeface="Times New Roman" panose="02020603050405020304" pitchFamily="18" charset="0"/>
              </a:rPr>
              <a:t>应有防雨措施，盘、箱、门应能牢靠的关闭。</a:t>
            </a:r>
            <a:endParaRPr lang="zh-CN" altLang="en-US" sz="2000" dirty="0">
              <a:latin typeface="微软雅黑" panose="020B0503020204020204" charset="-122"/>
              <a:ea typeface="微软雅黑" panose="020B0503020204020204" charset="-122"/>
            </a:endParaRPr>
          </a:p>
          <a:p>
            <a:pPr indent="252095" defTabSz="863600">
              <a:lnSpc>
                <a:spcPct val="150000"/>
              </a:lnSpc>
            </a:pPr>
            <a:r>
              <a:rPr lang="en-US" altLang="zh-CN" sz="2000" dirty="0">
                <a:latin typeface="微软雅黑" panose="020B0503020204020204" charset="-122"/>
                <a:ea typeface="微软雅黑" panose="020B0503020204020204" charset="-122"/>
                <a:cs typeface="Times New Roman" panose="02020603050405020304" pitchFamily="18" charset="0"/>
              </a:rPr>
              <a:t>5. </a:t>
            </a:r>
            <a:r>
              <a:rPr lang="zh-CN" altLang="en-US" sz="2000" dirty="0">
                <a:latin typeface="微软雅黑" panose="020B0503020204020204" charset="-122"/>
                <a:ea typeface="微软雅黑" panose="020B0503020204020204" charset="-122"/>
                <a:cs typeface="Times New Roman" panose="02020603050405020304" pitchFamily="18" charset="0"/>
              </a:rPr>
              <a:t>行灯电压不得超过</a:t>
            </a:r>
            <a:r>
              <a:rPr lang="en-US" altLang="zh-CN" sz="2000" dirty="0">
                <a:latin typeface="微软雅黑" panose="020B0503020204020204" charset="-122"/>
                <a:ea typeface="微软雅黑" panose="020B0503020204020204" charset="-122"/>
                <a:cs typeface="Times New Roman" panose="02020603050405020304" pitchFamily="18" charset="0"/>
              </a:rPr>
              <a:t>36</a:t>
            </a:r>
            <a:r>
              <a:rPr lang="zh-CN" altLang="en-US" sz="2000" dirty="0">
                <a:latin typeface="微软雅黑" panose="020B0503020204020204" charset="-122"/>
                <a:ea typeface="微软雅黑" panose="020B0503020204020204" charset="-122"/>
                <a:cs typeface="Times New Roman" panose="02020603050405020304" pitchFamily="18" charset="0"/>
              </a:rPr>
              <a:t>伏；在特别潮湿的场所或塔、罐等金属设备内作业装设的临时照明行灯电压不得超过</a:t>
            </a:r>
            <a:r>
              <a:rPr lang="en-US" altLang="zh-CN" sz="2000" dirty="0">
                <a:latin typeface="微软雅黑" panose="020B0503020204020204" charset="-122"/>
                <a:ea typeface="微软雅黑" panose="020B0503020204020204" charset="-122"/>
                <a:cs typeface="Times New Roman" panose="02020603050405020304" pitchFamily="18" charset="0"/>
              </a:rPr>
              <a:t>12</a:t>
            </a:r>
            <a:r>
              <a:rPr lang="zh-CN" altLang="en-US" sz="2000" dirty="0">
                <a:latin typeface="微软雅黑" panose="020B0503020204020204" charset="-122"/>
                <a:ea typeface="微软雅黑" panose="020B0503020204020204" charset="-122"/>
                <a:cs typeface="Times New Roman" panose="02020603050405020304" pitchFamily="18" charset="0"/>
              </a:rPr>
              <a:t>伏。</a:t>
            </a:r>
            <a:r>
              <a:rPr lang="zh-CN" altLang="en-US" sz="1600" dirty="0">
                <a:latin typeface="微软雅黑" panose="020B0503020204020204" charset="-122"/>
                <a:ea typeface="微软雅黑" panose="020B0503020204020204" charset="-122"/>
                <a:cs typeface="Times New Roman" panose="02020603050405020304" pitchFamily="18" charset="0"/>
              </a:rPr>
              <a:t> </a:t>
            </a:r>
            <a:r>
              <a:rPr lang="zh-CN" altLang="en-US" sz="2000" dirty="0" smtClean="0">
                <a:solidFill>
                  <a:schemeClr val="tx1">
                    <a:lumMod val="85000"/>
                    <a:lumOff val="15000"/>
                  </a:schemeClr>
                </a:solidFill>
                <a:latin typeface="微软雅黑" panose="020B0503020204020204" charset="-122"/>
                <a:ea typeface="微软雅黑" panose="020B0503020204020204" charset="-122"/>
                <a:sym typeface="+mn-ea"/>
              </a:rPr>
              <a:t>临时用电的线路应由具有电工作业操作证书的电工拆除。</a:t>
            </a:r>
            <a:endParaRPr lang="zh-CN" altLang="en-US" sz="2000" dirty="0" smtClean="0">
              <a:solidFill>
                <a:schemeClr val="tx1">
                  <a:lumMod val="85000"/>
                  <a:lumOff val="15000"/>
                </a:schemeClr>
              </a:solidFill>
              <a:latin typeface="微软雅黑" panose="020B0503020204020204" charset="-122"/>
              <a:ea typeface="微软雅黑" panose="020B0503020204020204" charset="-122"/>
            </a:endParaRPr>
          </a:p>
          <a:p>
            <a:pPr indent="252095" defTabSz="863600">
              <a:lnSpc>
                <a:spcPct val="150000"/>
              </a:lnSpc>
            </a:pPr>
            <a:endParaRPr lang="zh-CN" altLang="en-US" sz="1600" dirty="0">
              <a:latin typeface="微软雅黑" panose="020B0503020204020204" charset="-122"/>
              <a:ea typeface="微软雅黑" panose="020B0503020204020204" charset="-122"/>
            </a:endParaRPr>
          </a:p>
          <a:p>
            <a:pPr indent="252095" defTabSz="863600"/>
            <a:endParaRPr lang="zh-CN" altLang="en-US" sz="1600" dirty="0">
              <a:latin typeface="微软雅黑" panose="020B0503020204020204" charset="-122"/>
              <a:ea typeface="微软雅黑" panose="020B0503020204020204" charset="-122"/>
            </a:endParaRPr>
          </a:p>
        </p:txBody>
      </p:sp>
      <p:sp>
        <p:nvSpPr>
          <p:cNvPr id="11" name="文本框 10"/>
          <p:cNvSpPr txBox="1"/>
          <p:nvPr/>
        </p:nvSpPr>
        <p:spPr>
          <a:xfrm>
            <a:off x="1148715" y="208280"/>
            <a:ext cx="6160135" cy="521970"/>
          </a:xfrm>
          <a:prstGeom prst="rect">
            <a:avLst/>
          </a:prstGeom>
          <a:noFill/>
        </p:spPr>
        <p:txBody>
          <a:bodyPr wrap="square" rtlCol="0" anchor="t">
            <a:spAutoFit/>
          </a:bodyPr>
          <a:p>
            <a:pPr algn="l"/>
            <a:r>
              <a:rPr lang="zh-CN" altLang="en-US" sz="2800" b="1" dirty="0">
                <a:solidFill>
                  <a:srgbClr val="C00000"/>
                </a:solidFill>
                <a:latin typeface="微软雅黑" panose="020B0503020204020204" charset="-122"/>
                <a:ea typeface="微软雅黑" panose="020B0503020204020204" charset="-122"/>
                <a:sym typeface="+mn-ea"/>
              </a:rPr>
              <a:t>临时用电</a:t>
            </a:r>
            <a:r>
              <a:rPr lang="en-US" altLang="zh-CN" sz="2800" b="1" dirty="0">
                <a:solidFill>
                  <a:srgbClr val="C00000"/>
                </a:solidFill>
                <a:latin typeface="微软雅黑" panose="020B0503020204020204" charset="-122"/>
                <a:ea typeface="微软雅黑" panose="020B0503020204020204" charset="-122"/>
                <a:sym typeface="+mn-ea"/>
              </a:rPr>
              <a:t>HSE</a:t>
            </a:r>
            <a:r>
              <a:rPr lang="zh-CN" altLang="en-US" sz="2800" b="1" dirty="0">
                <a:solidFill>
                  <a:srgbClr val="C00000"/>
                </a:solidFill>
                <a:latin typeface="微软雅黑" panose="020B0503020204020204" charset="-122"/>
                <a:ea typeface="微软雅黑" panose="020B0503020204020204" charset="-122"/>
                <a:sym typeface="+mn-ea"/>
              </a:rPr>
              <a:t>管控</a:t>
            </a:r>
            <a:r>
              <a:rPr lang="en-US" altLang="zh-CN" sz="2800" b="1" dirty="0">
                <a:solidFill>
                  <a:srgbClr val="C00000"/>
                </a:solidFill>
                <a:latin typeface="微软雅黑" panose="020B0503020204020204" charset="-122"/>
                <a:ea typeface="微软雅黑" panose="020B0503020204020204" charset="-122"/>
                <a:sym typeface="+mn-ea"/>
              </a:rPr>
              <a:t>·</a:t>
            </a:r>
            <a:r>
              <a:rPr lang="zh-CN" altLang="en-US" sz="2800" b="1" dirty="0">
                <a:solidFill>
                  <a:srgbClr val="C00000"/>
                </a:solidFill>
                <a:latin typeface="微软雅黑" panose="020B0503020204020204" charset="-122"/>
                <a:ea typeface="微软雅黑" panose="020B0503020204020204" charset="-122"/>
                <a:sym typeface="+mn-ea"/>
              </a:rPr>
              <a:t>基本要求</a:t>
            </a:r>
            <a:endParaRPr lang="zh-CN" altLang="en-US" sz="2800" b="1" dirty="0">
              <a:solidFill>
                <a:srgbClr val="C00000"/>
              </a:solidFill>
              <a:latin typeface="微软雅黑" panose="020B0503020204020204" charset="-122"/>
              <a:ea typeface="微软雅黑" panose="020B0503020204020204" charset="-122"/>
              <a:cs typeface="方正清刻本悦宋简体" panose="02000000000000000000" charset="-122"/>
              <a:sym typeface="+mn-ea"/>
            </a:endParaRPr>
          </a:p>
        </p:txBody>
      </p:sp>
      <p:pic>
        <p:nvPicPr>
          <p:cNvPr id="3" name="PA-102284"/>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spTree>
    <p:custDataLst>
      <p:tags r:id="rId5"/>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53142" y="1654630"/>
            <a:ext cx="6806437" cy="4905100"/>
          </a:xfrm>
          <a:prstGeom prst="rect">
            <a:avLst/>
          </a:prstGeom>
          <a:noFill/>
          <a:ln>
            <a:noFill/>
          </a:ln>
          <a:extLst>
            <a:ext uri="{909E8E84-426E-40DD-AFC4-6F175D3DCCD1}">
              <a14:hiddenFill xmlns:a14="http://schemas.microsoft.com/office/drawing/2010/main">
                <a:solidFill>
                  <a:srgbClr val="D9FAB8"/>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lstStyle/>
          <a:p>
            <a:pPr algn="ctr"/>
            <a:endParaRPr lang="zh-CN" altLang="en-US" sz="2285"/>
          </a:p>
        </p:txBody>
      </p:sp>
      <p:sp>
        <p:nvSpPr>
          <p:cNvPr id="5" name="AutoShape 12"/>
          <p:cNvSpPr>
            <a:spLocks noChangeArrowheads="1"/>
          </p:cNvSpPr>
          <p:nvPr/>
        </p:nvSpPr>
        <p:spPr bwMode="auto">
          <a:xfrm>
            <a:off x="653142" y="1088571"/>
            <a:ext cx="5442857" cy="1127837"/>
          </a:xfrm>
          <a:prstGeom prst="homePlate">
            <a:avLst>
              <a:gd name="adj" fmla="val 63872"/>
            </a:avLst>
          </a:prstGeom>
          <a:solidFill>
            <a:srgbClr val="C00000"/>
          </a:solidFill>
          <a:ln w="9525">
            <a:noFill/>
            <a:miter lim="800000"/>
          </a:ln>
        </p:spPr>
        <p:txBody>
          <a:bodyPr wrap="none" lIns="87766" tIns="43883" rIns="87766" bIns="43883" anchor="ctr"/>
          <a:lstStyle/>
          <a:p>
            <a:r>
              <a:rPr lang="zh-CN" altLang="en-US" sz="2285" b="1" dirty="0">
                <a:solidFill>
                  <a:prstClr val="white"/>
                </a:solidFill>
                <a:latin typeface="微软雅黑" panose="020B0503020204020204" charset="-122"/>
                <a:ea typeface="微软雅黑" panose="020B0503020204020204" charset="-122"/>
              </a:rPr>
              <a:t>施工现场临时用电三项基本原则</a:t>
            </a:r>
            <a:endParaRPr lang="zh-CN" altLang="en-US" sz="2285" b="1" dirty="0">
              <a:solidFill>
                <a:prstClr val="white"/>
              </a:solidFill>
              <a:latin typeface="微软雅黑" panose="020B0503020204020204" charset="-122"/>
              <a:ea typeface="微软雅黑" panose="020B0503020204020204" charset="-122"/>
            </a:endParaRPr>
          </a:p>
        </p:txBody>
      </p:sp>
      <p:sp>
        <p:nvSpPr>
          <p:cNvPr id="6" name="TextBox 5"/>
          <p:cNvSpPr txBox="1"/>
          <p:nvPr/>
        </p:nvSpPr>
        <p:spPr>
          <a:xfrm>
            <a:off x="844395" y="2404765"/>
            <a:ext cx="6486847" cy="3411220"/>
          </a:xfrm>
          <a:prstGeom prst="rect">
            <a:avLst/>
          </a:prstGeom>
          <a:noFill/>
        </p:spPr>
        <p:txBody>
          <a:bodyPr wrap="square" lIns="87766" tIns="43883" rIns="87766" bIns="43883" rtlCol="0">
            <a:spAutoFit/>
          </a:bodyPr>
          <a:lstStyle/>
          <a:p>
            <a:pPr lvl="0">
              <a:lnSpc>
                <a:spcPct val="150000"/>
              </a:lnSpc>
            </a:pPr>
            <a:r>
              <a:rPr lang="zh-CN" altLang="en-US" sz="2400" b="1" dirty="0" smtClean="0"/>
              <a:t>        空冷除锈刷漆</a:t>
            </a:r>
            <a:r>
              <a:rPr lang="zh-CN" altLang="en-US" sz="2400" b="1" dirty="0"/>
              <a:t>施工现场临时用电工程专用的电源点是直接接地的</a:t>
            </a:r>
            <a:r>
              <a:rPr lang="en-US" altLang="zh-CN" sz="2400" b="1" dirty="0"/>
              <a:t>220∕380V</a:t>
            </a:r>
            <a:r>
              <a:rPr lang="zh-CN" altLang="en-US" sz="2400" b="1" dirty="0"/>
              <a:t>三相五线制动力低压电力系统，必须符合：</a:t>
            </a:r>
            <a:endParaRPr lang="zh-CN" altLang="en-US" sz="2400" b="1" dirty="0"/>
          </a:p>
          <a:p>
            <a:pPr lvl="0">
              <a:lnSpc>
                <a:spcPct val="150000"/>
              </a:lnSpc>
            </a:pPr>
            <a:r>
              <a:rPr lang="zh-CN" altLang="en-US" sz="2400" dirty="0"/>
              <a:t>  </a:t>
            </a:r>
            <a:r>
              <a:rPr lang="en-US" altLang="zh-CN" sz="2400" dirty="0"/>
              <a:t>1</a:t>
            </a:r>
            <a:r>
              <a:rPr lang="zh-CN" altLang="en-US" sz="2400" dirty="0"/>
              <a:t>、采用三级配电系统；</a:t>
            </a:r>
            <a:endParaRPr lang="zh-CN" altLang="en-US" sz="2400" dirty="0"/>
          </a:p>
          <a:p>
            <a:pPr lvl="0">
              <a:lnSpc>
                <a:spcPct val="150000"/>
              </a:lnSpc>
            </a:pPr>
            <a:r>
              <a:rPr lang="zh-CN" altLang="en-US" sz="2400" dirty="0"/>
              <a:t>  </a:t>
            </a:r>
            <a:r>
              <a:rPr lang="en-US" altLang="zh-CN" sz="2400" dirty="0"/>
              <a:t>2</a:t>
            </a:r>
            <a:r>
              <a:rPr lang="zh-CN" altLang="en-US" sz="2400" dirty="0"/>
              <a:t>、采用</a:t>
            </a:r>
            <a:r>
              <a:rPr lang="en-US" altLang="zh-CN" sz="2400" dirty="0"/>
              <a:t>TN-S</a:t>
            </a:r>
            <a:r>
              <a:rPr lang="zh-CN" altLang="en-US" sz="2400" dirty="0"/>
              <a:t>接零保护系统；</a:t>
            </a:r>
            <a:endParaRPr lang="zh-CN" altLang="en-US" sz="2400" dirty="0"/>
          </a:p>
          <a:p>
            <a:pPr lvl="0">
              <a:lnSpc>
                <a:spcPct val="150000"/>
              </a:lnSpc>
            </a:pPr>
            <a:r>
              <a:rPr lang="zh-CN" altLang="en-US" sz="2400" dirty="0"/>
              <a:t>  </a:t>
            </a:r>
            <a:r>
              <a:rPr lang="en-US" altLang="zh-CN" sz="2400" dirty="0"/>
              <a:t>3</a:t>
            </a:r>
            <a:r>
              <a:rPr lang="zh-CN" altLang="en-US" sz="2400" dirty="0"/>
              <a:t>、采用二级漏电保护系统。</a:t>
            </a:r>
            <a:endParaRPr lang="zh-CN" altLang="en-US" sz="2400" dirty="0"/>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843520" y="1225550"/>
            <a:ext cx="3818890" cy="2111375"/>
          </a:xfrm>
          <a:prstGeom prst="rect">
            <a:avLst/>
          </a:prstGeom>
          <a:ln w="28575">
            <a:solidFill>
              <a:schemeClr val="accent1"/>
            </a:solidFill>
          </a:ln>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3337" y="3764881"/>
            <a:ext cx="3819188" cy="2635919"/>
          </a:xfrm>
          <a:prstGeom prst="rect">
            <a:avLst/>
          </a:prstGeom>
          <a:ln w="28575">
            <a:solidFill>
              <a:srgbClr val="00B0F0"/>
            </a:solidFill>
          </a:ln>
        </p:spPr>
      </p:pic>
      <p:sp>
        <p:nvSpPr>
          <p:cNvPr id="7" name="文本框 2"/>
          <p:cNvSpPr txBox="1"/>
          <p:nvPr/>
        </p:nvSpPr>
        <p:spPr>
          <a:xfrm>
            <a:off x="1276985" y="208915"/>
            <a:ext cx="4819015" cy="518160"/>
          </a:xfrm>
          <a:prstGeom prst="rect">
            <a:avLst/>
          </a:prstGeom>
          <a:noFill/>
        </p:spPr>
        <p:txBody>
          <a:bodyPr wrap="square" lIns="87736" tIns="43868" rIns="87736" bIns="43868" rtlCol="0">
            <a:spAutoFit/>
          </a:bodyPr>
          <a:p>
            <a:r>
              <a:rPr lang="zh-CN" altLang="en-US" sz="2800" b="1" dirty="0">
                <a:solidFill>
                  <a:srgbClr val="C00000"/>
                </a:solidFill>
                <a:latin typeface="微软雅黑" panose="020B0503020204020204" charset="-122"/>
                <a:ea typeface="微软雅黑" panose="020B0503020204020204" charset="-122"/>
              </a:rPr>
              <a:t>临时用电</a:t>
            </a:r>
            <a:r>
              <a:rPr lang="en-US" altLang="zh-CN" sz="2800" b="1" dirty="0">
                <a:solidFill>
                  <a:srgbClr val="C00000"/>
                </a:solidFill>
                <a:latin typeface="微软雅黑" panose="020B0503020204020204" charset="-122"/>
                <a:ea typeface="微软雅黑" panose="020B0503020204020204" charset="-122"/>
              </a:rPr>
              <a:t>HSE</a:t>
            </a:r>
            <a:r>
              <a:rPr lang="zh-CN" altLang="en-US" sz="2800" b="1" dirty="0">
                <a:solidFill>
                  <a:srgbClr val="C00000"/>
                </a:solidFill>
                <a:latin typeface="微软雅黑" panose="020B0503020204020204" charset="-122"/>
                <a:ea typeface="微软雅黑" panose="020B0503020204020204" charset="-122"/>
              </a:rPr>
              <a:t>管控</a:t>
            </a:r>
            <a:r>
              <a:rPr lang="en-US" altLang="zh-CN" sz="2800" b="1" dirty="0">
                <a:solidFill>
                  <a:srgbClr val="C00000"/>
                </a:solidFill>
                <a:latin typeface="微软雅黑" panose="020B0503020204020204" charset="-122"/>
                <a:ea typeface="微软雅黑" panose="020B0503020204020204" charset="-122"/>
              </a:rPr>
              <a:t>·</a:t>
            </a:r>
            <a:r>
              <a:rPr lang="zh-CN" altLang="en-US" sz="2800" b="1" dirty="0">
                <a:solidFill>
                  <a:srgbClr val="C00000"/>
                </a:solidFill>
                <a:latin typeface="微软雅黑" panose="020B0503020204020204" charset="-122"/>
                <a:ea typeface="微软雅黑" panose="020B0503020204020204" charset="-122"/>
              </a:rPr>
              <a:t>基本原则</a:t>
            </a:r>
            <a:endParaRPr lang="zh-CN" altLang="en-US" sz="2800" b="1" dirty="0">
              <a:solidFill>
                <a:srgbClr val="C00000"/>
              </a:solidFill>
              <a:latin typeface="微软雅黑" panose="020B0503020204020204" charset="-122"/>
              <a:ea typeface="微软雅黑" panose="020B0503020204020204" charset="-122"/>
            </a:endParaRPr>
          </a:p>
        </p:txBody>
      </p:sp>
      <p:pic>
        <p:nvPicPr>
          <p:cNvPr id="13" name="PA-102284"/>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245745" y="208915"/>
            <a:ext cx="855980" cy="855980"/>
          </a:xfrm>
          <a:prstGeom prst="rect">
            <a:avLst/>
          </a:prstGeom>
        </p:spPr>
      </p:pic>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par>
                          <p:cTn id="13" fill="hold">
                            <p:stCondLst>
                              <p:cond delay="1000"/>
                            </p:stCondLst>
                            <p:childTnLst>
                              <p:par>
                                <p:cTn id="14" presetID="22" presetClass="entr" presetSubtype="8" fill="hold" grpId="0" nodeType="afterEffect">
                                  <p:stCondLst>
                                    <p:cond delay="0"/>
                                  </p:stCondLst>
                                  <p:iterate type="lt">
                                    <p:tmPct val="30000"/>
                                  </p:iterate>
                                  <p:childTnLst>
                                    <p:set>
                                      <p:cBhvr>
                                        <p:cTn id="15" dur="1" fill="hold">
                                          <p:stCondLst>
                                            <p:cond delay="0"/>
                                          </p:stCondLst>
                                        </p:cTn>
                                        <p:tgtEl>
                                          <p:spTgt spid="6"/>
                                        </p:tgtEl>
                                        <p:attrNameLst>
                                          <p:attrName>style.visibility</p:attrName>
                                        </p:attrNameLst>
                                      </p:cBhvr>
                                      <p:to>
                                        <p:strVal val="visible"/>
                                      </p:to>
                                    </p:set>
                                    <p:animEffect transition="in" filter="wipe(left)">
                                      <p:cBhvr>
                                        <p:cTn id="16" dur="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2"/>
          <p:cNvSpPr txBox="1"/>
          <p:nvPr/>
        </p:nvSpPr>
        <p:spPr>
          <a:xfrm>
            <a:off x="1093685" y="209048"/>
            <a:ext cx="4249973" cy="518160"/>
          </a:xfrm>
          <a:prstGeom prst="rect">
            <a:avLst/>
          </a:prstGeom>
          <a:noFill/>
        </p:spPr>
        <p:txBody>
          <a:bodyPr wrap="square" lIns="87736" tIns="43868" rIns="87736" bIns="43868" rtlCol="0">
            <a:spAutoFit/>
          </a:bodyPr>
          <a:lstStyle/>
          <a:p>
            <a:r>
              <a:rPr lang="zh-CN" altLang="en-US" sz="2800" b="1" dirty="0">
                <a:solidFill>
                  <a:srgbClr val="C00000"/>
                </a:solidFill>
                <a:latin typeface="微软雅黑" panose="020B0503020204020204" charset="-122"/>
                <a:ea typeface="微软雅黑" panose="020B0503020204020204" charset="-122"/>
              </a:rPr>
              <a:t>消防安全</a:t>
            </a:r>
            <a:r>
              <a:rPr lang="en-US" altLang="zh-CN" sz="2800" b="1" dirty="0">
                <a:solidFill>
                  <a:srgbClr val="C00000"/>
                </a:solidFill>
                <a:latin typeface="微软雅黑" panose="020B0503020204020204" charset="-122"/>
                <a:ea typeface="微软雅黑" panose="020B0503020204020204" charset="-122"/>
              </a:rPr>
              <a:t>HSE</a:t>
            </a:r>
            <a:r>
              <a:rPr lang="zh-CN" altLang="en-US" sz="2800" b="1" dirty="0">
                <a:solidFill>
                  <a:srgbClr val="C00000"/>
                </a:solidFill>
                <a:latin typeface="微软雅黑" panose="020B0503020204020204" charset="-122"/>
                <a:ea typeface="微软雅黑" panose="020B0503020204020204" charset="-122"/>
              </a:rPr>
              <a:t>管控</a:t>
            </a:r>
            <a:r>
              <a:rPr lang="en-US" altLang="zh-CN" sz="2800" b="1" dirty="0">
                <a:solidFill>
                  <a:srgbClr val="C00000"/>
                </a:solidFill>
                <a:latin typeface="微软雅黑" panose="020B0503020204020204" charset="-122"/>
                <a:ea typeface="微软雅黑" panose="020B0503020204020204" charset="-122"/>
              </a:rPr>
              <a:t>·</a:t>
            </a:r>
            <a:r>
              <a:rPr lang="zh-CN" altLang="en-US" sz="2800" b="1" dirty="0">
                <a:solidFill>
                  <a:srgbClr val="C00000"/>
                </a:solidFill>
                <a:latin typeface="微软雅黑" panose="020B0503020204020204" charset="-122"/>
                <a:ea typeface="微软雅黑" panose="020B0503020204020204" charset="-122"/>
              </a:rPr>
              <a:t>禁火令</a:t>
            </a:r>
            <a:endParaRPr lang="zh-CN" altLang="en-US" sz="2800" b="1" dirty="0">
              <a:solidFill>
                <a:srgbClr val="C00000"/>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19010" y="4665746"/>
            <a:ext cx="4863899" cy="2114739"/>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5099" y="4814355"/>
            <a:ext cx="3276600" cy="2043645"/>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6285" y="4744731"/>
            <a:ext cx="2717183" cy="1957694"/>
          </a:xfrm>
          <a:prstGeom prst="rect">
            <a:avLst/>
          </a:prstGeom>
        </p:spPr>
      </p:pic>
      <p:sp>
        <p:nvSpPr>
          <p:cNvPr id="11" name="六边形 10"/>
          <p:cNvSpPr/>
          <p:nvPr/>
        </p:nvSpPr>
        <p:spPr>
          <a:xfrm>
            <a:off x="237705" y="2304691"/>
            <a:ext cx="1803366" cy="1497689"/>
          </a:xfrm>
          <a:prstGeom prst="hexagon">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lIns="87766" tIns="43883" rIns="87766" bIns="43883" rtlCol="0" anchor="ctr"/>
          <a:p>
            <a:pPr algn="ctr"/>
            <a:r>
              <a:rPr lang="zh-CN" altLang="zh-CN" sz="2800" b="1" dirty="0"/>
              <a:t>火灾</a:t>
            </a:r>
            <a:r>
              <a:rPr lang="en-US" altLang="zh-CN" sz="2800" b="1" dirty="0"/>
              <a:t>·</a:t>
            </a:r>
            <a:r>
              <a:rPr lang="zh-CN" altLang="zh-CN" sz="2800" b="1" dirty="0"/>
              <a:t>起因</a:t>
            </a:r>
            <a:endParaRPr lang="zh-CN" altLang="en-US" sz="2800" dirty="0">
              <a:latin typeface="微软雅黑" panose="020B0503020204020204" charset="-122"/>
              <a:ea typeface="微软雅黑" panose="020B0503020204020204" charset="-122"/>
            </a:endParaRPr>
          </a:p>
        </p:txBody>
      </p:sp>
      <p:cxnSp>
        <p:nvCxnSpPr>
          <p:cNvPr id="12" name="直接箭头连接符 11"/>
          <p:cNvCxnSpPr/>
          <p:nvPr/>
        </p:nvCxnSpPr>
        <p:spPr>
          <a:xfrm flipV="1">
            <a:off x="2041071" y="3051901"/>
            <a:ext cx="729845" cy="2270"/>
          </a:xfrm>
          <a:prstGeom prst="straightConnector1">
            <a:avLst/>
          </a:prstGeom>
          <a:ln w="47625">
            <a:solidFill>
              <a:srgbClr val="9E2225"/>
            </a:solidFill>
            <a:tailEnd type="arrow"/>
          </a:ln>
        </p:spPr>
        <p:style>
          <a:lnRef idx="1">
            <a:schemeClr val="accent1"/>
          </a:lnRef>
          <a:fillRef idx="0">
            <a:schemeClr val="accent1"/>
          </a:fillRef>
          <a:effectRef idx="0">
            <a:schemeClr val="accent1"/>
          </a:effectRef>
          <a:fontRef idx="minor">
            <a:schemeClr val="tx1"/>
          </a:fontRef>
        </p:style>
      </p:cxnSp>
      <p:pic>
        <p:nvPicPr>
          <p:cNvPr id="13" name="PA-102284"/>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237490" y="208915"/>
            <a:ext cx="855980" cy="855980"/>
          </a:xfrm>
          <a:prstGeom prst="rect">
            <a:avLst/>
          </a:prstGeom>
        </p:spPr>
      </p:pic>
      <p:sp>
        <p:nvSpPr>
          <p:cNvPr id="3" name="文本框 2"/>
          <p:cNvSpPr txBox="1"/>
          <p:nvPr/>
        </p:nvSpPr>
        <p:spPr>
          <a:xfrm>
            <a:off x="2942590" y="741045"/>
            <a:ext cx="24670385" cy="4523105"/>
          </a:xfrm>
          <a:prstGeom prst="rect">
            <a:avLst/>
          </a:prstGeom>
          <a:noFill/>
        </p:spPr>
        <p:txBody>
          <a:bodyPr wrap="square" rtlCol="0">
            <a:spAutoFit/>
          </a:bodyPr>
          <a:p>
            <a:pPr algn="l"/>
            <a:r>
              <a:rPr lang="en-US" altLang="zh-CN" sz="3200"/>
              <a:t>----</a:t>
            </a:r>
            <a:r>
              <a:rPr lang="zh-CN" altLang="en-US" sz="3200"/>
              <a:t>装置已转入开工状态，系统条件随之发生变</a:t>
            </a:r>
            <a:endParaRPr lang="zh-CN" altLang="en-US" sz="3200"/>
          </a:p>
          <a:p>
            <a:pPr algn="l"/>
            <a:r>
              <a:rPr lang="zh-CN" altLang="en-US" sz="3200"/>
              <a:t>化，加氢类装置重点做好开工过程中的风险管控，</a:t>
            </a:r>
            <a:endParaRPr lang="zh-CN" altLang="en-US" sz="3200"/>
          </a:p>
          <a:p>
            <a:pPr algn="l"/>
            <a:r>
              <a:rPr lang="zh-CN" altLang="en-US" sz="3200"/>
              <a:t>如：设备法兰泄漏等，各岗位一定要对开工期间</a:t>
            </a:r>
            <a:endParaRPr lang="zh-CN" altLang="en-US" sz="3200"/>
          </a:p>
          <a:p>
            <a:pPr algn="l"/>
            <a:r>
              <a:rPr lang="zh-CN" altLang="en-US" sz="3200"/>
              <a:t>禁火令引起足够重视，加强现场管控、巡检盯表</a:t>
            </a:r>
            <a:endParaRPr lang="zh-CN" altLang="en-US" sz="3200"/>
          </a:p>
          <a:p>
            <a:pPr algn="l"/>
            <a:r>
              <a:rPr lang="zh-CN" altLang="en-US" sz="3200"/>
              <a:t>和漏点处置，预防生产安全事故的发生。</a:t>
            </a:r>
            <a:endParaRPr lang="zh-CN" altLang="en-US" sz="3200"/>
          </a:p>
          <a:p>
            <a:pPr algn="l"/>
            <a:endParaRPr lang="en-US" altLang="zh-CN" sz="3200">
              <a:sym typeface="+mn-ea"/>
            </a:endParaRPr>
          </a:p>
          <a:p>
            <a:pPr algn="l"/>
            <a:r>
              <a:rPr lang="en-US" altLang="zh-CN" sz="3200">
                <a:sym typeface="+mn-ea"/>
              </a:rPr>
              <a:t>----</a:t>
            </a:r>
            <a:r>
              <a:rPr lang="zh-CN" altLang="en-US" sz="3200">
                <a:sym typeface="+mn-ea"/>
              </a:rPr>
              <a:t>消防队在现场留守并处置在停开工过程中可能</a:t>
            </a:r>
            <a:endParaRPr lang="zh-CN" altLang="en-US" sz="3200">
              <a:sym typeface="+mn-ea"/>
            </a:endParaRPr>
          </a:p>
          <a:p>
            <a:pPr algn="l"/>
            <a:r>
              <a:rPr lang="zh-CN" altLang="en-US" sz="3200">
                <a:sym typeface="+mn-ea"/>
              </a:rPr>
              <a:t>出现的泄漏着火爆炸或人员中毒受伤等突发情况</a:t>
            </a:r>
            <a:endParaRPr lang="zh-CN" altLang="en-US" sz="3200"/>
          </a:p>
          <a:p>
            <a:pPr algn="l"/>
            <a:endParaRPr lang="zh-CN" altLang="en-US" sz="3200"/>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3" name="Group 2"/>
          <p:cNvGrpSpPr/>
          <p:nvPr/>
        </p:nvGrpSpPr>
        <p:grpSpPr bwMode="auto">
          <a:xfrm>
            <a:off x="831850" y="2279650"/>
            <a:ext cx="2454275" cy="4267200"/>
            <a:chOff x="960" y="1104"/>
            <a:chExt cx="1546" cy="2688"/>
          </a:xfrm>
        </p:grpSpPr>
        <p:sp>
          <p:nvSpPr>
            <p:cNvPr id="64540" name="AutoShape 3"/>
            <p:cNvSpPr>
              <a:spLocks noChangeArrowheads="1"/>
            </p:cNvSpPr>
            <p:nvPr/>
          </p:nvSpPr>
          <p:spPr bwMode="gray">
            <a:xfrm>
              <a:off x="1008" y="2112"/>
              <a:ext cx="1008" cy="1680"/>
            </a:xfrm>
            <a:prstGeom prst="roundRect">
              <a:avLst>
                <a:gd name="adj" fmla="val 7935"/>
              </a:avLst>
            </a:prstGeom>
            <a:gradFill rotWithShape="1">
              <a:gsLst>
                <a:gs pos="0">
                  <a:srgbClr val="3B5893"/>
                </a:gs>
                <a:gs pos="100000">
                  <a:srgbClr val="6699FF"/>
                </a:gs>
              </a:gsLst>
              <a:lin ang="5400000" scaled="1"/>
            </a:gradFill>
            <a:ln w="9525">
              <a:noFill/>
              <a:round/>
            </a:ln>
            <a:effectLst>
              <a:prstShdw prst="shdw12">
                <a:srgbClr val="000000">
                  <a:alpha val="50000"/>
                </a:srgbClr>
              </a:prstShdw>
            </a:effectLst>
          </p:spPr>
          <p:txBody>
            <a:bodyPr wrap="none" anchor="ctr"/>
            <a:lstStyle/>
            <a:p>
              <a:endParaRPr lang="zh-CN" altLang="en-US">
                <a:latin typeface="Calibri" panose="020F0502020204030204" charset="0"/>
              </a:endParaRPr>
            </a:p>
          </p:txBody>
        </p:sp>
        <p:sp>
          <p:nvSpPr>
            <p:cNvPr id="64541" name="Text Box 4"/>
            <p:cNvSpPr txBox="1">
              <a:spLocks noChangeArrowheads="1"/>
            </p:cNvSpPr>
            <p:nvPr/>
          </p:nvSpPr>
          <p:spPr bwMode="gray">
            <a:xfrm>
              <a:off x="1008" y="2400"/>
              <a:ext cx="1498" cy="1104"/>
            </a:xfrm>
            <a:prstGeom prst="rect">
              <a:avLst/>
            </a:prstGeom>
            <a:noFill/>
            <a:ln w="9525">
              <a:noFill/>
              <a:miter lim="800000"/>
            </a:ln>
          </p:spPr>
          <p:txBody>
            <a:bodyPr wrap="square">
              <a:spAutoFit/>
            </a:bodyPr>
            <a:lstStyle/>
            <a:p>
              <a:pPr eaLnBrk="0" hangingPunct="0"/>
              <a:r>
                <a:rPr lang="zh-CN" altLang="en-US" b="1">
                  <a:solidFill>
                    <a:srgbClr val="FFFFFF"/>
                  </a:solidFill>
                  <a:latin typeface="Calibri" panose="020F0502020204030204" charset="0"/>
                </a:rPr>
                <a:t>炼油化工生产</a:t>
              </a:r>
              <a:endParaRPr lang="zh-CN" altLang="en-US" b="1">
                <a:solidFill>
                  <a:srgbClr val="FFFFFF"/>
                </a:solidFill>
                <a:latin typeface="Calibri" panose="020F0502020204030204" charset="0"/>
              </a:endParaRPr>
            </a:p>
            <a:p>
              <a:pPr eaLnBrk="0" hangingPunct="0"/>
              <a:r>
                <a:rPr lang="zh-CN" altLang="en-US" b="1">
                  <a:solidFill>
                    <a:srgbClr val="FFFFFF"/>
                  </a:solidFill>
                  <a:latin typeface="Calibri" panose="020F0502020204030204" charset="0"/>
                </a:rPr>
                <a:t>装置属于易燃</a:t>
              </a:r>
              <a:endParaRPr lang="zh-CN" altLang="en-US" b="1">
                <a:solidFill>
                  <a:srgbClr val="FFFFFF"/>
                </a:solidFill>
                <a:latin typeface="Calibri" panose="020F0502020204030204" charset="0"/>
              </a:endParaRPr>
            </a:p>
            <a:p>
              <a:pPr eaLnBrk="0" hangingPunct="0"/>
              <a:r>
                <a:rPr lang="zh-CN" altLang="en-US" b="1">
                  <a:solidFill>
                    <a:srgbClr val="FFFFFF"/>
                  </a:solidFill>
                  <a:latin typeface="Calibri" panose="020F0502020204030204" charset="0"/>
                </a:rPr>
                <a:t>易爆区域，</a:t>
              </a:r>
              <a:endParaRPr lang="zh-CN" altLang="en-US" b="1">
                <a:solidFill>
                  <a:srgbClr val="FFFFFF"/>
                </a:solidFill>
                <a:latin typeface="Calibri" panose="020F0502020204030204" charset="0"/>
              </a:endParaRPr>
            </a:p>
            <a:p>
              <a:pPr eaLnBrk="0" hangingPunct="0"/>
              <a:r>
                <a:rPr lang="zh-CN" altLang="en-US" b="1">
                  <a:solidFill>
                    <a:srgbClr val="FFFFFF"/>
                  </a:solidFill>
                  <a:latin typeface="Calibri" panose="020F0502020204030204" charset="0"/>
                </a:rPr>
                <a:t>驾驶员不重视</a:t>
              </a:r>
              <a:endParaRPr lang="zh-CN" altLang="en-US" b="1">
                <a:solidFill>
                  <a:srgbClr val="FFFFFF"/>
                </a:solidFill>
                <a:latin typeface="Calibri" panose="020F0502020204030204" charset="0"/>
              </a:endParaRPr>
            </a:p>
            <a:p>
              <a:pPr eaLnBrk="0" hangingPunct="0"/>
              <a:r>
                <a:rPr lang="zh-CN" altLang="en-US" b="1">
                  <a:solidFill>
                    <a:srgbClr val="FFFFFF"/>
                  </a:solidFill>
                  <a:latin typeface="Calibri" panose="020F0502020204030204" charset="0"/>
                </a:rPr>
                <a:t>此特点，安全</a:t>
              </a:r>
              <a:endParaRPr lang="zh-CN" altLang="en-US" b="1">
                <a:solidFill>
                  <a:srgbClr val="FFFFFF"/>
                </a:solidFill>
                <a:latin typeface="Calibri" panose="020F0502020204030204" charset="0"/>
              </a:endParaRPr>
            </a:p>
            <a:p>
              <a:pPr eaLnBrk="0" hangingPunct="0"/>
              <a:r>
                <a:rPr lang="zh-CN" altLang="en-US" b="1">
                  <a:solidFill>
                    <a:srgbClr val="FFFFFF"/>
                  </a:solidFill>
                  <a:latin typeface="Calibri" panose="020F0502020204030204" charset="0"/>
                </a:rPr>
                <a:t>意识淡薄。</a:t>
              </a:r>
              <a:endParaRPr lang="zh-CN" altLang="en-US" b="1">
                <a:solidFill>
                  <a:srgbClr val="FFFFFF"/>
                </a:solidFill>
                <a:latin typeface="Calibri" panose="020F0502020204030204" charset="0"/>
              </a:endParaRPr>
            </a:p>
          </p:txBody>
        </p:sp>
        <p:sp>
          <p:nvSpPr>
            <p:cNvPr id="64542" name="AutoShape 5"/>
            <p:cNvSpPr>
              <a:spLocks noChangeArrowheads="1"/>
            </p:cNvSpPr>
            <p:nvPr/>
          </p:nvSpPr>
          <p:spPr bwMode="gray">
            <a:xfrm>
              <a:off x="960" y="1104"/>
              <a:ext cx="1104" cy="1296"/>
            </a:xfrm>
            <a:prstGeom prst="roundRect">
              <a:avLst>
                <a:gd name="adj" fmla="val 17509"/>
              </a:avLst>
            </a:prstGeom>
            <a:solidFill>
              <a:srgbClr val="4E91D4"/>
            </a:solidFill>
            <a:ln w="9525">
              <a:noFill/>
              <a:round/>
            </a:ln>
          </p:spPr>
          <p:txBody>
            <a:bodyPr wrap="none" anchor="ctr"/>
            <a:lstStyle/>
            <a:p>
              <a:endParaRPr lang="zh-CN" altLang="en-US">
                <a:latin typeface="Calibri" panose="020F0502020204030204" charset="0"/>
              </a:endParaRPr>
            </a:p>
          </p:txBody>
        </p:sp>
        <p:sp>
          <p:nvSpPr>
            <p:cNvPr id="64543" name="AutoShape 6"/>
            <p:cNvSpPr>
              <a:spLocks noChangeArrowheads="1"/>
            </p:cNvSpPr>
            <p:nvPr/>
          </p:nvSpPr>
          <p:spPr bwMode="gray">
            <a:xfrm>
              <a:off x="986" y="2044"/>
              <a:ext cx="1056" cy="322"/>
            </a:xfrm>
            <a:prstGeom prst="roundRect">
              <a:avLst>
                <a:gd name="adj" fmla="val 50000"/>
              </a:avLst>
            </a:prstGeom>
            <a:gradFill rotWithShape="1">
              <a:gsLst>
                <a:gs pos="0">
                  <a:srgbClr val="4E91D4"/>
                </a:gs>
                <a:gs pos="100000">
                  <a:srgbClr val="93BCE5"/>
                </a:gs>
              </a:gsLst>
              <a:lin ang="5400000" scaled="1"/>
            </a:gradFill>
            <a:ln w="9525">
              <a:noFill/>
              <a:round/>
            </a:ln>
          </p:spPr>
          <p:txBody>
            <a:bodyPr wrap="none" anchor="ctr"/>
            <a:lstStyle/>
            <a:p>
              <a:endParaRPr lang="zh-CN" altLang="en-US">
                <a:latin typeface="Calibri" panose="020F0502020204030204" charset="0"/>
              </a:endParaRPr>
            </a:p>
          </p:txBody>
        </p:sp>
        <p:sp>
          <p:nvSpPr>
            <p:cNvPr id="64544" name="AutoShape 7"/>
            <p:cNvSpPr>
              <a:spLocks noChangeArrowheads="1"/>
            </p:cNvSpPr>
            <p:nvPr/>
          </p:nvSpPr>
          <p:spPr bwMode="gray">
            <a:xfrm>
              <a:off x="986" y="1118"/>
              <a:ext cx="1056" cy="321"/>
            </a:xfrm>
            <a:prstGeom prst="roundRect">
              <a:avLst>
                <a:gd name="adj" fmla="val 50000"/>
              </a:avLst>
            </a:prstGeom>
            <a:gradFill rotWithShape="0">
              <a:gsLst>
                <a:gs pos="0">
                  <a:srgbClr val="CEE1F3"/>
                </a:gs>
                <a:gs pos="100000">
                  <a:srgbClr val="4E91D4"/>
                </a:gs>
              </a:gsLst>
              <a:lin ang="5400000" scaled="1"/>
            </a:gradFill>
            <a:ln w="9525">
              <a:noFill/>
              <a:round/>
            </a:ln>
          </p:spPr>
          <p:txBody>
            <a:bodyPr wrap="none" anchor="ctr"/>
            <a:lstStyle/>
            <a:p>
              <a:endParaRPr lang="zh-CN" altLang="en-US">
                <a:latin typeface="Calibri" panose="020F0502020204030204" charset="0"/>
              </a:endParaRPr>
            </a:p>
          </p:txBody>
        </p:sp>
        <p:sp>
          <p:nvSpPr>
            <p:cNvPr id="8" name="Text Box 8"/>
            <p:cNvSpPr txBox="1">
              <a:spLocks noChangeArrowheads="1"/>
            </p:cNvSpPr>
            <p:nvPr/>
          </p:nvSpPr>
          <p:spPr bwMode="gray">
            <a:xfrm>
              <a:off x="1285" y="1296"/>
              <a:ext cx="437" cy="442"/>
            </a:xfrm>
            <a:prstGeom prst="rect">
              <a:avLst/>
            </a:prstGeom>
            <a:noFill/>
            <a:ln>
              <a:noFill/>
            </a:ln>
            <a:effectLst/>
          </p:spPr>
          <p:txBody>
            <a:bodyPr wrap="none">
              <a:spAutoFit/>
            </a:bodyPr>
            <a:lstStyle/>
            <a:p>
              <a:pPr algn="ctr" eaLnBrk="0" fontAlgn="auto" hangingPunct="0">
                <a:spcBef>
                  <a:spcPts val="0"/>
                </a:spcBef>
                <a:spcAft>
                  <a:spcPts val="0"/>
                </a:spcAft>
                <a:defRPr/>
              </a:pPr>
              <a:r>
                <a:rPr lang="zh-CN" altLang="en-US" sz="4000" b="1">
                  <a:solidFill>
                    <a:srgbClr val="FFFFFF"/>
                  </a:solidFill>
                  <a:effectLst>
                    <a:outerShdw blurRad="38100" dist="38100" dir="2700000" algn="tl">
                      <a:srgbClr val="C0C0C0"/>
                    </a:outerShdw>
                  </a:effectLst>
                  <a:latin typeface="+mn-lt"/>
                  <a:ea typeface="+mn-ea"/>
                </a:rPr>
                <a:t>人</a:t>
              </a:r>
              <a:endParaRPr lang="zh-CN" altLang="en-US" sz="2400" b="1">
                <a:solidFill>
                  <a:srgbClr val="FFFFFF"/>
                </a:solidFill>
                <a:effectLst>
                  <a:outerShdw blurRad="38100" dist="38100" dir="2700000" algn="tl">
                    <a:srgbClr val="C0C0C0"/>
                  </a:outerShdw>
                </a:effectLst>
                <a:latin typeface="+mn-lt"/>
                <a:ea typeface="+mn-ea"/>
              </a:endParaRPr>
            </a:p>
          </p:txBody>
        </p:sp>
        <p:sp>
          <p:nvSpPr>
            <p:cNvPr id="64546" name="AutoShape 9"/>
            <p:cNvSpPr>
              <a:spLocks noChangeArrowheads="1"/>
            </p:cNvSpPr>
            <p:nvPr/>
          </p:nvSpPr>
          <p:spPr bwMode="gray">
            <a:xfrm flipV="1">
              <a:off x="1077" y="3582"/>
              <a:ext cx="864" cy="144"/>
            </a:xfrm>
            <a:prstGeom prst="roundRect">
              <a:avLst>
                <a:gd name="adj" fmla="val 50000"/>
              </a:avLst>
            </a:prstGeom>
            <a:gradFill rotWithShape="0">
              <a:gsLst>
                <a:gs pos="0">
                  <a:srgbClr val="B9D1FF"/>
                </a:gs>
                <a:gs pos="100000">
                  <a:srgbClr val="6699FF"/>
                </a:gs>
              </a:gsLst>
              <a:lin ang="5400000" scaled="1"/>
            </a:gradFill>
            <a:ln w="9525">
              <a:noFill/>
              <a:round/>
            </a:ln>
          </p:spPr>
          <p:txBody>
            <a:bodyPr wrap="none" anchor="ctr"/>
            <a:lstStyle/>
            <a:p>
              <a:endParaRPr lang="zh-CN" altLang="en-US">
                <a:latin typeface="Calibri" panose="020F0502020204030204" charset="0"/>
              </a:endParaRPr>
            </a:p>
          </p:txBody>
        </p:sp>
      </p:grpSp>
      <p:grpSp>
        <p:nvGrpSpPr>
          <p:cNvPr id="64514" name="Group 10"/>
          <p:cNvGrpSpPr/>
          <p:nvPr/>
        </p:nvGrpSpPr>
        <p:grpSpPr bwMode="auto">
          <a:xfrm>
            <a:off x="3178175" y="2811463"/>
            <a:ext cx="2870264" cy="3746500"/>
            <a:chOff x="2416" y="1296"/>
            <a:chExt cx="2062" cy="2496"/>
          </a:xfrm>
        </p:grpSpPr>
        <p:sp>
          <p:nvSpPr>
            <p:cNvPr id="64533" name="AutoShape 11"/>
            <p:cNvSpPr>
              <a:spLocks noChangeArrowheads="1"/>
            </p:cNvSpPr>
            <p:nvPr/>
          </p:nvSpPr>
          <p:spPr bwMode="gray">
            <a:xfrm>
              <a:off x="2464" y="2304"/>
              <a:ext cx="1008" cy="1488"/>
            </a:xfrm>
            <a:prstGeom prst="roundRect">
              <a:avLst>
                <a:gd name="adj" fmla="val 7935"/>
              </a:avLst>
            </a:prstGeom>
            <a:gradFill rotWithShape="1">
              <a:gsLst>
                <a:gs pos="0">
                  <a:srgbClr val="475E00"/>
                </a:gs>
                <a:gs pos="100000">
                  <a:srgbClr val="99CC00"/>
                </a:gs>
              </a:gsLst>
              <a:lin ang="5400000" scaled="1"/>
            </a:gradFill>
            <a:ln w="9525">
              <a:noFill/>
              <a:round/>
            </a:ln>
          </p:spPr>
          <p:txBody>
            <a:bodyPr wrap="none" anchor="ctr"/>
            <a:lstStyle/>
            <a:p>
              <a:endParaRPr lang="zh-CN" altLang="en-US">
                <a:latin typeface="Calibri" panose="020F0502020204030204" charset="0"/>
              </a:endParaRPr>
            </a:p>
          </p:txBody>
        </p:sp>
        <p:sp>
          <p:nvSpPr>
            <p:cNvPr id="64534" name="AutoShape 12"/>
            <p:cNvSpPr>
              <a:spLocks noChangeArrowheads="1"/>
            </p:cNvSpPr>
            <p:nvPr/>
          </p:nvSpPr>
          <p:spPr bwMode="gray">
            <a:xfrm>
              <a:off x="2416" y="1296"/>
              <a:ext cx="1088" cy="1248"/>
            </a:xfrm>
            <a:prstGeom prst="roundRect">
              <a:avLst>
                <a:gd name="adj" fmla="val 17509"/>
              </a:avLst>
            </a:prstGeom>
            <a:solidFill>
              <a:srgbClr val="34B034"/>
            </a:solidFill>
            <a:ln w="9525">
              <a:noFill/>
              <a:round/>
            </a:ln>
          </p:spPr>
          <p:txBody>
            <a:bodyPr wrap="none" anchor="ctr"/>
            <a:lstStyle/>
            <a:p>
              <a:endParaRPr lang="zh-CN" altLang="en-US">
                <a:latin typeface="Calibri" panose="020F0502020204030204" charset="0"/>
              </a:endParaRPr>
            </a:p>
          </p:txBody>
        </p:sp>
        <p:sp>
          <p:nvSpPr>
            <p:cNvPr id="64535" name="AutoShape 13"/>
            <p:cNvSpPr>
              <a:spLocks noChangeArrowheads="1"/>
            </p:cNvSpPr>
            <p:nvPr/>
          </p:nvSpPr>
          <p:spPr bwMode="gray">
            <a:xfrm>
              <a:off x="2442" y="2202"/>
              <a:ext cx="1040" cy="310"/>
            </a:xfrm>
            <a:prstGeom prst="roundRect">
              <a:avLst>
                <a:gd name="adj" fmla="val 50000"/>
              </a:avLst>
            </a:prstGeom>
            <a:gradFill rotWithShape="1">
              <a:gsLst>
                <a:gs pos="0">
                  <a:srgbClr val="34B034">
                    <a:alpha val="0"/>
                  </a:srgbClr>
                </a:gs>
                <a:gs pos="100000">
                  <a:srgbClr val="A3DBA3"/>
                </a:gs>
              </a:gsLst>
              <a:lin ang="5400000" scaled="1"/>
            </a:gradFill>
            <a:ln w="9525">
              <a:noFill/>
              <a:round/>
            </a:ln>
          </p:spPr>
          <p:txBody>
            <a:bodyPr wrap="none" anchor="ctr"/>
            <a:lstStyle/>
            <a:p>
              <a:endParaRPr lang="zh-CN" altLang="en-US">
                <a:latin typeface="Calibri" panose="020F0502020204030204" charset="0"/>
              </a:endParaRPr>
            </a:p>
          </p:txBody>
        </p:sp>
        <p:sp>
          <p:nvSpPr>
            <p:cNvPr id="64536" name="AutoShape 14"/>
            <p:cNvSpPr>
              <a:spLocks noChangeArrowheads="1"/>
            </p:cNvSpPr>
            <p:nvPr/>
          </p:nvSpPr>
          <p:spPr bwMode="gray">
            <a:xfrm>
              <a:off x="2442" y="1311"/>
              <a:ext cx="1040" cy="309"/>
            </a:xfrm>
            <a:prstGeom prst="roundRect">
              <a:avLst>
                <a:gd name="adj" fmla="val 50000"/>
              </a:avLst>
            </a:prstGeom>
            <a:gradFill rotWithShape="1">
              <a:gsLst>
                <a:gs pos="0">
                  <a:srgbClr val="E0F3E0"/>
                </a:gs>
                <a:gs pos="100000">
                  <a:srgbClr val="34B034"/>
                </a:gs>
              </a:gsLst>
              <a:lin ang="5400000" scaled="1"/>
            </a:gradFill>
            <a:ln w="9525">
              <a:noFill/>
              <a:round/>
            </a:ln>
          </p:spPr>
          <p:txBody>
            <a:bodyPr wrap="none" anchor="ctr"/>
            <a:lstStyle/>
            <a:p>
              <a:endParaRPr lang="zh-CN" altLang="en-US">
                <a:latin typeface="Calibri" panose="020F0502020204030204" charset="0"/>
              </a:endParaRPr>
            </a:p>
          </p:txBody>
        </p:sp>
        <p:sp>
          <p:nvSpPr>
            <p:cNvPr id="64537" name="Text Box 15"/>
            <p:cNvSpPr txBox="1">
              <a:spLocks noChangeArrowheads="1"/>
            </p:cNvSpPr>
            <p:nvPr/>
          </p:nvSpPr>
          <p:spPr bwMode="gray">
            <a:xfrm>
              <a:off x="2416" y="2688"/>
              <a:ext cx="2062" cy="799"/>
            </a:xfrm>
            <a:prstGeom prst="rect">
              <a:avLst/>
            </a:prstGeom>
            <a:noFill/>
            <a:ln w="9525">
              <a:noFill/>
              <a:miter lim="800000"/>
            </a:ln>
          </p:spPr>
          <p:txBody>
            <a:bodyPr wrap="square">
              <a:spAutoFit/>
            </a:bodyPr>
            <a:lstStyle/>
            <a:p>
              <a:pPr eaLnBrk="0" hangingPunct="0"/>
              <a:r>
                <a:rPr lang="zh-CN" b="1">
                  <a:solidFill>
                    <a:srgbClr val="FFFFFF"/>
                  </a:solidFill>
                  <a:latin typeface="Calibri" panose="020F0502020204030204" charset="0"/>
                </a:rPr>
                <a:t>车辆本身就是</a:t>
              </a:r>
              <a:endParaRPr lang="zh-CN" b="1">
                <a:solidFill>
                  <a:srgbClr val="FFFFFF"/>
                </a:solidFill>
                <a:latin typeface="Calibri" panose="020F0502020204030204" charset="0"/>
              </a:endParaRPr>
            </a:p>
            <a:p>
              <a:pPr eaLnBrk="0" hangingPunct="0"/>
              <a:r>
                <a:rPr lang="zh-CN" b="1">
                  <a:solidFill>
                    <a:srgbClr val="FFFFFF"/>
                  </a:solidFill>
                  <a:latin typeface="Calibri" panose="020F0502020204030204" charset="0"/>
                </a:rPr>
                <a:t>一个危险源，</a:t>
              </a:r>
              <a:endParaRPr lang="zh-CN" b="1">
                <a:solidFill>
                  <a:srgbClr val="FFFFFF"/>
                </a:solidFill>
                <a:latin typeface="Calibri" panose="020F0502020204030204" charset="0"/>
              </a:endParaRPr>
            </a:p>
            <a:p>
              <a:pPr eaLnBrk="0" hangingPunct="0"/>
              <a:r>
                <a:rPr lang="zh-CN" b="1">
                  <a:solidFill>
                    <a:srgbClr val="FFFFFF"/>
                  </a:solidFill>
                  <a:latin typeface="Calibri" panose="020F0502020204030204" charset="0"/>
                </a:rPr>
                <a:t>一个点火源。</a:t>
              </a:r>
              <a:endParaRPr lang="zh-CN" b="1">
                <a:solidFill>
                  <a:srgbClr val="FFFFFF"/>
                </a:solidFill>
                <a:latin typeface="Calibri" panose="020F0502020204030204" charset="0"/>
              </a:endParaRPr>
            </a:p>
            <a:p>
              <a:pPr eaLnBrk="0" hangingPunct="0"/>
              <a:endParaRPr lang="zh-CN" b="1">
                <a:solidFill>
                  <a:srgbClr val="FFFFFF"/>
                </a:solidFill>
                <a:latin typeface="Calibri" panose="020F0502020204030204" charset="0"/>
              </a:endParaRPr>
            </a:p>
          </p:txBody>
        </p:sp>
        <p:sp>
          <p:nvSpPr>
            <p:cNvPr id="16" name="Text Box 16"/>
            <p:cNvSpPr txBox="1">
              <a:spLocks noChangeArrowheads="1"/>
            </p:cNvSpPr>
            <p:nvPr/>
          </p:nvSpPr>
          <p:spPr bwMode="gray">
            <a:xfrm>
              <a:off x="2710" y="1564"/>
              <a:ext cx="498" cy="467"/>
            </a:xfrm>
            <a:prstGeom prst="rect">
              <a:avLst/>
            </a:prstGeom>
            <a:noFill/>
            <a:ln>
              <a:noFill/>
            </a:ln>
            <a:effectLst/>
          </p:spPr>
          <p:txBody>
            <a:bodyPr wrap="none">
              <a:spAutoFit/>
            </a:bodyPr>
            <a:lstStyle/>
            <a:p>
              <a:pPr algn="ctr" eaLnBrk="0" fontAlgn="auto" hangingPunct="0">
                <a:spcBef>
                  <a:spcPts val="0"/>
                </a:spcBef>
                <a:spcAft>
                  <a:spcPts val="0"/>
                </a:spcAft>
                <a:defRPr/>
              </a:pPr>
              <a:r>
                <a:rPr lang="zh-CN" altLang="en-US" sz="4000" b="1">
                  <a:solidFill>
                    <a:srgbClr val="FFFFFF"/>
                  </a:solidFill>
                  <a:effectLst>
                    <a:outerShdw blurRad="38100" dist="38100" dir="2700000" algn="tl">
                      <a:srgbClr val="C0C0C0"/>
                    </a:outerShdw>
                  </a:effectLst>
                  <a:latin typeface="+mn-lt"/>
                  <a:ea typeface="+mn-ea"/>
                </a:rPr>
                <a:t>车</a:t>
              </a:r>
              <a:endParaRPr lang="en-US" altLang="zh-CN" sz="2400" b="1">
                <a:solidFill>
                  <a:srgbClr val="FFFFFF"/>
                </a:solidFill>
                <a:effectLst>
                  <a:outerShdw blurRad="38100" dist="38100" dir="2700000" algn="tl">
                    <a:srgbClr val="C0C0C0"/>
                  </a:outerShdw>
                </a:effectLst>
                <a:latin typeface="+mn-lt"/>
                <a:ea typeface="+mn-ea"/>
              </a:endParaRPr>
            </a:p>
          </p:txBody>
        </p:sp>
        <p:sp>
          <p:nvSpPr>
            <p:cNvPr id="64539" name="AutoShape 17"/>
            <p:cNvSpPr>
              <a:spLocks noChangeArrowheads="1"/>
            </p:cNvSpPr>
            <p:nvPr/>
          </p:nvSpPr>
          <p:spPr bwMode="gray">
            <a:xfrm flipV="1">
              <a:off x="2544" y="3600"/>
              <a:ext cx="864" cy="144"/>
            </a:xfrm>
            <a:prstGeom prst="roundRect">
              <a:avLst>
                <a:gd name="adj" fmla="val 50000"/>
              </a:avLst>
            </a:prstGeom>
            <a:gradFill rotWithShape="0">
              <a:gsLst>
                <a:gs pos="0">
                  <a:srgbClr val="DDEEAA"/>
                </a:gs>
                <a:gs pos="100000">
                  <a:srgbClr val="99CC00"/>
                </a:gs>
              </a:gsLst>
              <a:lin ang="5400000" scaled="1"/>
            </a:gradFill>
            <a:ln w="9525">
              <a:noFill/>
              <a:round/>
            </a:ln>
          </p:spPr>
          <p:txBody>
            <a:bodyPr wrap="none" anchor="ctr"/>
            <a:lstStyle/>
            <a:p>
              <a:endParaRPr lang="zh-CN" altLang="en-US">
                <a:latin typeface="Calibri" panose="020F0502020204030204" charset="0"/>
              </a:endParaRPr>
            </a:p>
          </p:txBody>
        </p:sp>
      </p:grpSp>
      <p:sp>
        <p:nvSpPr>
          <p:cNvPr id="18" name="AutoShape 18"/>
          <p:cNvSpPr>
            <a:spLocks noChangeArrowheads="1"/>
          </p:cNvSpPr>
          <p:nvPr/>
        </p:nvSpPr>
        <p:spPr bwMode="auto">
          <a:xfrm>
            <a:off x="2135505" y="1007110"/>
            <a:ext cx="6971030" cy="863600"/>
          </a:xfrm>
          <a:prstGeom prst="roundRect">
            <a:avLst>
              <a:gd name="adj" fmla="val 16667"/>
            </a:avLst>
          </a:prstGeom>
          <a:solidFill>
            <a:srgbClr val="C00000"/>
          </a:solidFill>
          <a:ln w="38100">
            <a:noFill/>
            <a:round/>
          </a:ln>
          <a:effectLst/>
        </p:spPr>
        <p:txBody>
          <a:bodyPr wrap="none" anchor="ctr"/>
          <a:lstStyle/>
          <a:p>
            <a:pPr fontAlgn="auto">
              <a:spcBef>
                <a:spcPts val="0"/>
              </a:spcBef>
              <a:spcAft>
                <a:spcPts val="0"/>
              </a:spcAft>
              <a:defRPr/>
            </a:pPr>
            <a:r>
              <a:rPr lang="zh-CN" altLang="en-US" sz="2400" b="1">
                <a:solidFill>
                  <a:schemeClr val="bg1"/>
                </a:solidFill>
                <a:effectLst/>
                <a:latin typeface="宋体" panose="02010600030101010101" pitchFamily="2" charset="-122"/>
                <a:ea typeface="+mn-ea"/>
              </a:rPr>
              <a:t>施工车辆影响装置安全的三大要素：人、车、路。</a:t>
            </a:r>
            <a:endParaRPr lang="zh-CN" altLang="en-US" sz="2400" b="1">
              <a:solidFill>
                <a:schemeClr val="bg1"/>
              </a:solidFill>
              <a:effectLst/>
              <a:latin typeface="宋体" panose="02010600030101010101" pitchFamily="2" charset="-122"/>
              <a:ea typeface="+mn-ea"/>
            </a:endParaRPr>
          </a:p>
          <a:p>
            <a:pPr fontAlgn="auto">
              <a:spcBef>
                <a:spcPts val="0"/>
              </a:spcBef>
              <a:spcAft>
                <a:spcPts val="0"/>
              </a:spcAft>
              <a:defRPr/>
            </a:pPr>
            <a:endParaRPr lang="zh-CN" altLang="en-US" sz="2400" b="1">
              <a:solidFill>
                <a:schemeClr val="bg1"/>
              </a:solidFill>
              <a:effectLst/>
              <a:latin typeface="宋体" panose="02010600030101010101" pitchFamily="2" charset="-122"/>
              <a:ea typeface="+mn-ea"/>
            </a:endParaRPr>
          </a:p>
        </p:txBody>
      </p:sp>
      <p:grpSp>
        <p:nvGrpSpPr>
          <p:cNvPr id="64517" name="Group 28"/>
          <p:cNvGrpSpPr/>
          <p:nvPr/>
        </p:nvGrpSpPr>
        <p:grpSpPr bwMode="auto">
          <a:xfrm>
            <a:off x="5208588" y="3409950"/>
            <a:ext cx="1950997" cy="3105150"/>
            <a:chOff x="960" y="1104"/>
            <a:chExt cx="1574" cy="2688"/>
          </a:xfrm>
        </p:grpSpPr>
        <p:sp>
          <p:nvSpPr>
            <p:cNvPr id="64519" name="AutoShape 29"/>
            <p:cNvSpPr>
              <a:spLocks noChangeArrowheads="1"/>
            </p:cNvSpPr>
            <p:nvPr/>
          </p:nvSpPr>
          <p:spPr bwMode="gray">
            <a:xfrm>
              <a:off x="1008" y="2112"/>
              <a:ext cx="1008" cy="1680"/>
            </a:xfrm>
            <a:prstGeom prst="roundRect">
              <a:avLst>
                <a:gd name="adj" fmla="val 7935"/>
              </a:avLst>
            </a:prstGeom>
            <a:gradFill rotWithShape="1">
              <a:gsLst>
                <a:gs pos="0">
                  <a:srgbClr val="3B5893"/>
                </a:gs>
                <a:gs pos="100000">
                  <a:srgbClr val="6699FF"/>
                </a:gs>
              </a:gsLst>
              <a:lin ang="5400000" scaled="1"/>
            </a:gradFill>
            <a:ln w="9525">
              <a:noFill/>
              <a:round/>
            </a:ln>
            <a:effectLst>
              <a:prstShdw prst="shdw12">
                <a:srgbClr val="000000">
                  <a:alpha val="50000"/>
                </a:srgbClr>
              </a:prstShdw>
            </a:effectLst>
          </p:spPr>
          <p:txBody>
            <a:bodyPr wrap="none" anchor="ctr"/>
            <a:lstStyle/>
            <a:p>
              <a:endParaRPr lang="zh-CN" altLang="en-US">
                <a:latin typeface="Calibri" panose="020F0502020204030204" charset="0"/>
              </a:endParaRPr>
            </a:p>
          </p:txBody>
        </p:sp>
        <p:sp>
          <p:nvSpPr>
            <p:cNvPr id="64520" name="Text Box 30"/>
            <p:cNvSpPr txBox="1">
              <a:spLocks noChangeArrowheads="1"/>
            </p:cNvSpPr>
            <p:nvPr/>
          </p:nvSpPr>
          <p:spPr bwMode="gray">
            <a:xfrm>
              <a:off x="985" y="2400"/>
              <a:ext cx="1549" cy="1278"/>
            </a:xfrm>
            <a:prstGeom prst="rect">
              <a:avLst/>
            </a:prstGeom>
            <a:noFill/>
            <a:ln w="9525">
              <a:noFill/>
              <a:miter lim="800000"/>
            </a:ln>
          </p:spPr>
          <p:txBody>
            <a:bodyPr wrap="square">
              <a:spAutoFit/>
            </a:bodyPr>
            <a:lstStyle/>
            <a:p>
              <a:pPr eaLnBrk="0" hangingPunct="0"/>
              <a:r>
                <a:rPr lang="zh-CN" altLang="en-US" b="1">
                  <a:solidFill>
                    <a:srgbClr val="FFFFFF"/>
                  </a:solidFill>
                  <a:latin typeface="Calibri" panose="020F0502020204030204" charset="0"/>
                </a:rPr>
                <a:t>生产装置区</a:t>
              </a:r>
              <a:endParaRPr lang="zh-CN" altLang="en-US" b="1">
                <a:solidFill>
                  <a:srgbClr val="FFFFFF"/>
                </a:solidFill>
                <a:latin typeface="Calibri" panose="020F0502020204030204" charset="0"/>
              </a:endParaRPr>
            </a:p>
            <a:p>
              <a:pPr eaLnBrk="0" hangingPunct="0"/>
              <a:r>
                <a:rPr lang="zh-CN" altLang="en-US" b="1">
                  <a:solidFill>
                    <a:srgbClr val="FFFFFF"/>
                  </a:solidFill>
                  <a:latin typeface="Calibri" panose="020F0502020204030204" charset="0"/>
                </a:rPr>
                <a:t>空间距离有</a:t>
              </a:r>
              <a:endParaRPr lang="zh-CN" altLang="en-US" b="1">
                <a:solidFill>
                  <a:srgbClr val="FFFFFF"/>
                </a:solidFill>
                <a:latin typeface="Calibri" panose="020F0502020204030204" charset="0"/>
              </a:endParaRPr>
            </a:p>
            <a:p>
              <a:pPr eaLnBrk="0" hangingPunct="0"/>
              <a:r>
                <a:rPr lang="zh-CN" altLang="en-US" b="1">
                  <a:solidFill>
                    <a:srgbClr val="FFFFFF"/>
                  </a:solidFill>
                  <a:latin typeface="Calibri" panose="020F0502020204030204" charset="0"/>
                </a:rPr>
                <a:t>限且管线设</a:t>
              </a:r>
              <a:endParaRPr lang="zh-CN" altLang="en-US" b="1">
                <a:solidFill>
                  <a:srgbClr val="FFFFFF"/>
                </a:solidFill>
                <a:latin typeface="Calibri" panose="020F0502020204030204" charset="0"/>
              </a:endParaRPr>
            </a:p>
            <a:p>
              <a:pPr eaLnBrk="0" hangingPunct="0"/>
              <a:r>
                <a:rPr lang="zh-CN" altLang="en-US" b="1">
                  <a:solidFill>
                    <a:srgbClr val="FFFFFF"/>
                  </a:solidFill>
                  <a:latin typeface="Calibri" panose="020F0502020204030204" charset="0"/>
                </a:rPr>
                <a:t>备密集行车</a:t>
              </a:r>
              <a:endParaRPr lang="zh-CN" altLang="en-US" b="1">
                <a:solidFill>
                  <a:srgbClr val="FFFFFF"/>
                </a:solidFill>
                <a:latin typeface="Calibri" panose="020F0502020204030204" charset="0"/>
              </a:endParaRPr>
            </a:p>
            <a:p>
              <a:pPr eaLnBrk="0" hangingPunct="0"/>
              <a:r>
                <a:rPr lang="zh-CN" altLang="en-US" b="1">
                  <a:solidFill>
                    <a:srgbClr val="FFFFFF"/>
                  </a:solidFill>
                  <a:latin typeface="Calibri" panose="020F0502020204030204" charset="0"/>
                </a:rPr>
                <a:t>条件复杂</a:t>
              </a:r>
              <a:endParaRPr lang="zh-CN" altLang="en-US">
                <a:solidFill>
                  <a:srgbClr val="FFFFFF"/>
                </a:solidFill>
                <a:latin typeface="Calibri" panose="020F0502020204030204" charset="0"/>
              </a:endParaRPr>
            </a:p>
          </p:txBody>
        </p:sp>
        <p:sp>
          <p:nvSpPr>
            <p:cNvPr id="64521" name="AutoShape 31"/>
            <p:cNvSpPr>
              <a:spLocks noChangeArrowheads="1"/>
            </p:cNvSpPr>
            <p:nvPr/>
          </p:nvSpPr>
          <p:spPr bwMode="gray">
            <a:xfrm>
              <a:off x="960" y="1104"/>
              <a:ext cx="1104" cy="1296"/>
            </a:xfrm>
            <a:prstGeom prst="roundRect">
              <a:avLst>
                <a:gd name="adj" fmla="val 17509"/>
              </a:avLst>
            </a:prstGeom>
            <a:solidFill>
              <a:srgbClr val="4E91D4"/>
            </a:solidFill>
            <a:ln w="9525">
              <a:noFill/>
              <a:round/>
            </a:ln>
          </p:spPr>
          <p:txBody>
            <a:bodyPr wrap="none" anchor="ctr"/>
            <a:lstStyle/>
            <a:p>
              <a:endParaRPr lang="zh-CN" altLang="en-US">
                <a:latin typeface="Calibri" panose="020F0502020204030204" charset="0"/>
              </a:endParaRPr>
            </a:p>
          </p:txBody>
        </p:sp>
        <p:sp>
          <p:nvSpPr>
            <p:cNvPr id="64522" name="AutoShape 32"/>
            <p:cNvSpPr>
              <a:spLocks noChangeArrowheads="1"/>
            </p:cNvSpPr>
            <p:nvPr/>
          </p:nvSpPr>
          <p:spPr bwMode="gray">
            <a:xfrm>
              <a:off x="986" y="2044"/>
              <a:ext cx="1056" cy="322"/>
            </a:xfrm>
            <a:prstGeom prst="roundRect">
              <a:avLst>
                <a:gd name="adj" fmla="val 50000"/>
              </a:avLst>
            </a:prstGeom>
            <a:gradFill rotWithShape="1">
              <a:gsLst>
                <a:gs pos="0">
                  <a:srgbClr val="4E91D4"/>
                </a:gs>
                <a:gs pos="100000">
                  <a:srgbClr val="93BCE5"/>
                </a:gs>
              </a:gsLst>
              <a:lin ang="5400000" scaled="1"/>
            </a:gradFill>
            <a:ln w="9525">
              <a:noFill/>
              <a:round/>
            </a:ln>
          </p:spPr>
          <p:txBody>
            <a:bodyPr wrap="none" anchor="ctr"/>
            <a:lstStyle/>
            <a:p>
              <a:endParaRPr lang="zh-CN" altLang="en-US">
                <a:latin typeface="Calibri" panose="020F0502020204030204" charset="0"/>
              </a:endParaRPr>
            </a:p>
          </p:txBody>
        </p:sp>
        <p:sp>
          <p:nvSpPr>
            <p:cNvPr id="64523" name="AutoShape 33"/>
            <p:cNvSpPr>
              <a:spLocks noChangeArrowheads="1"/>
            </p:cNvSpPr>
            <p:nvPr/>
          </p:nvSpPr>
          <p:spPr bwMode="gray">
            <a:xfrm>
              <a:off x="986" y="1118"/>
              <a:ext cx="1056" cy="321"/>
            </a:xfrm>
            <a:prstGeom prst="roundRect">
              <a:avLst>
                <a:gd name="adj" fmla="val 50000"/>
              </a:avLst>
            </a:prstGeom>
            <a:gradFill rotWithShape="0">
              <a:gsLst>
                <a:gs pos="0">
                  <a:srgbClr val="CEE1F3"/>
                </a:gs>
                <a:gs pos="100000">
                  <a:srgbClr val="4E91D4"/>
                </a:gs>
              </a:gsLst>
              <a:lin ang="5400000" scaled="1"/>
            </a:gradFill>
            <a:ln w="9525">
              <a:noFill/>
              <a:round/>
            </a:ln>
          </p:spPr>
          <p:txBody>
            <a:bodyPr wrap="none" anchor="ctr"/>
            <a:lstStyle/>
            <a:p>
              <a:endParaRPr lang="zh-CN" altLang="en-US">
                <a:latin typeface="Calibri" panose="020F0502020204030204" charset="0"/>
              </a:endParaRPr>
            </a:p>
          </p:txBody>
        </p:sp>
        <p:sp>
          <p:nvSpPr>
            <p:cNvPr id="33" name="Text Box 34"/>
            <p:cNvSpPr txBox="1">
              <a:spLocks noChangeArrowheads="1"/>
            </p:cNvSpPr>
            <p:nvPr/>
          </p:nvSpPr>
          <p:spPr bwMode="gray">
            <a:xfrm>
              <a:off x="1225" y="1296"/>
              <a:ext cx="558" cy="607"/>
            </a:xfrm>
            <a:prstGeom prst="rect">
              <a:avLst/>
            </a:prstGeom>
            <a:noFill/>
            <a:ln>
              <a:noFill/>
            </a:ln>
            <a:effectLst/>
          </p:spPr>
          <p:txBody>
            <a:bodyPr wrap="none">
              <a:spAutoFit/>
            </a:bodyPr>
            <a:lstStyle/>
            <a:p>
              <a:pPr algn="ctr" eaLnBrk="0" fontAlgn="auto" hangingPunct="0">
                <a:spcBef>
                  <a:spcPts val="0"/>
                </a:spcBef>
                <a:spcAft>
                  <a:spcPts val="0"/>
                </a:spcAft>
                <a:defRPr/>
              </a:pPr>
              <a:r>
                <a:rPr lang="zh-CN" altLang="en-US" sz="4000" b="1">
                  <a:solidFill>
                    <a:srgbClr val="FFFFFF"/>
                  </a:solidFill>
                  <a:effectLst>
                    <a:outerShdw blurRad="38100" dist="38100" dir="2700000" algn="tl">
                      <a:srgbClr val="C0C0C0"/>
                    </a:outerShdw>
                  </a:effectLst>
                  <a:latin typeface="+mn-lt"/>
                  <a:ea typeface="+mn-ea"/>
                </a:rPr>
                <a:t>路</a:t>
              </a:r>
              <a:endParaRPr lang="zh-CN" altLang="en-US" sz="2400" b="1">
                <a:solidFill>
                  <a:srgbClr val="FFFFFF"/>
                </a:solidFill>
                <a:effectLst>
                  <a:outerShdw blurRad="38100" dist="38100" dir="2700000" algn="tl">
                    <a:srgbClr val="C0C0C0"/>
                  </a:outerShdw>
                </a:effectLst>
                <a:latin typeface="+mn-lt"/>
                <a:ea typeface="+mn-ea"/>
              </a:endParaRPr>
            </a:p>
          </p:txBody>
        </p:sp>
        <p:sp>
          <p:nvSpPr>
            <p:cNvPr id="64525" name="AutoShape 35"/>
            <p:cNvSpPr>
              <a:spLocks noChangeArrowheads="1"/>
            </p:cNvSpPr>
            <p:nvPr/>
          </p:nvSpPr>
          <p:spPr bwMode="gray">
            <a:xfrm flipV="1">
              <a:off x="1077" y="3582"/>
              <a:ext cx="864" cy="144"/>
            </a:xfrm>
            <a:prstGeom prst="roundRect">
              <a:avLst>
                <a:gd name="adj" fmla="val 50000"/>
              </a:avLst>
            </a:prstGeom>
            <a:gradFill rotWithShape="0">
              <a:gsLst>
                <a:gs pos="0">
                  <a:srgbClr val="B9D1FF"/>
                </a:gs>
                <a:gs pos="100000">
                  <a:srgbClr val="6699FF"/>
                </a:gs>
              </a:gsLst>
              <a:lin ang="5400000" scaled="1"/>
            </a:gradFill>
            <a:ln w="9525">
              <a:noFill/>
              <a:round/>
            </a:ln>
          </p:spPr>
          <p:txBody>
            <a:bodyPr wrap="none" anchor="ctr"/>
            <a:lstStyle/>
            <a:p>
              <a:endParaRPr lang="zh-CN" altLang="en-US">
                <a:latin typeface="Calibri" panose="020F0502020204030204" charset="0"/>
              </a:endParaRPr>
            </a:p>
          </p:txBody>
        </p:sp>
      </p:grpSp>
      <p:pic>
        <p:nvPicPr>
          <p:cNvPr id="64518" name="Picture 4" descr="5"/>
          <p:cNvPicPr>
            <a:picLocks noChangeAspect="1" noChangeArrowheads="1"/>
          </p:cNvPicPr>
          <p:nvPr/>
        </p:nvPicPr>
        <p:blipFill>
          <a:blip r:embed="rId1"/>
          <a:srcRect/>
          <a:stretch>
            <a:fillRect/>
          </a:stretch>
        </p:blipFill>
        <p:spPr bwMode="auto">
          <a:xfrm>
            <a:off x="7385685" y="-1240790"/>
            <a:ext cx="5415915" cy="2867025"/>
          </a:xfrm>
          <a:prstGeom prst="rect">
            <a:avLst/>
          </a:prstGeom>
          <a:noFill/>
          <a:ln w="9525">
            <a:noFill/>
            <a:miter lim="800000"/>
            <a:headEnd/>
            <a:tailEnd/>
          </a:ln>
        </p:spPr>
      </p:pic>
      <p:pic>
        <p:nvPicPr>
          <p:cNvPr id="13" name="PA-102284"/>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245745" y="208915"/>
            <a:ext cx="855980" cy="855980"/>
          </a:xfrm>
          <a:prstGeom prst="rect">
            <a:avLst/>
          </a:prstGeom>
        </p:spPr>
      </p:pic>
      <p:sp>
        <p:nvSpPr>
          <p:cNvPr id="7" name="文本框 2"/>
          <p:cNvSpPr txBox="1"/>
          <p:nvPr/>
        </p:nvSpPr>
        <p:spPr>
          <a:xfrm>
            <a:off x="1276985" y="208915"/>
            <a:ext cx="8949055" cy="518160"/>
          </a:xfrm>
          <a:prstGeom prst="rect">
            <a:avLst/>
          </a:prstGeom>
          <a:noFill/>
        </p:spPr>
        <p:txBody>
          <a:bodyPr wrap="square" lIns="87736" tIns="43868" rIns="87736" bIns="43868" rtlCol="0">
            <a:spAutoFit/>
          </a:bodyPr>
          <a:p>
            <a:r>
              <a:rPr lang="zh-CN" altLang="en-US" sz="2800" b="1" dirty="0">
                <a:solidFill>
                  <a:srgbClr val="C00000"/>
                </a:solidFill>
                <a:latin typeface="微软雅黑" panose="020B0503020204020204" charset="-122"/>
                <a:ea typeface="微软雅黑" panose="020B0503020204020204" charset="-122"/>
              </a:rPr>
              <a:t>装置施工车辆安全</a:t>
            </a:r>
            <a:r>
              <a:rPr lang="en-US" altLang="zh-CN" sz="2800" b="1" dirty="0">
                <a:solidFill>
                  <a:srgbClr val="C00000"/>
                </a:solidFill>
                <a:latin typeface="微软雅黑" panose="020B0503020204020204" charset="-122"/>
                <a:ea typeface="微软雅黑" panose="020B0503020204020204" charset="-122"/>
              </a:rPr>
              <a:t>HSE</a:t>
            </a:r>
            <a:r>
              <a:rPr lang="zh-CN" altLang="en-US" sz="2800" b="1" dirty="0">
                <a:solidFill>
                  <a:srgbClr val="C00000"/>
                </a:solidFill>
                <a:latin typeface="微软雅黑" panose="020B0503020204020204" charset="-122"/>
                <a:ea typeface="微软雅黑" panose="020B0503020204020204" charset="-122"/>
              </a:rPr>
              <a:t>管控</a:t>
            </a:r>
            <a:endParaRPr lang="zh-CN" altLang="en-US" sz="2800" b="1" dirty="0">
              <a:solidFill>
                <a:srgbClr val="C00000"/>
              </a:solidFill>
              <a:latin typeface="微软雅黑" panose="020B0503020204020204" charset="-122"/>
              <a:ea typeface="微软雅黑" panose="020B0503020204020204" charset="-122"/>
            </a:endParaRPr>
          </a:p>
        </p:txBody>
      </p:sp>
      <p:pic>
        <p:nvPicPr>
          <p:cNvPr id="2" name="图片 1" descr="fb5fe47f672b54a77fd3f96cfe6dc5c"/>
          <p:cNvPicPr>
            <a:picLocks noChangeAspect="1"/>
          </p:cNvPicPr>
          <p:nvPr/>
        </p:nvPicPr>
        <p:blipFill>
          <a:blip r:embed="rId4"/>
          <a:stretch>
            <a:fillRect/>
          </a:stretch>
        </p:blipFill>
        <p:spPr>
          <a:xfrm>
            <a:off x="7031990" y="3425190"/>
            <a:ext cx="5118100" cy="3433445"/>
          </a:xfrm>
          <a:prstGeom prst="rect">
            <a:avLst/>
          </a:prstGeom>
        </p:spPr>
      </p:pic>
    </p:spTree>
    <p:custDataLst>
      <p:tags r:id="rId5"/>
    </p:custData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A-102284"/>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245745" y="208915"/>
            <a:ext cx="855980" cy="855980"/>
          </a:xfrm>
          <a:prstGeom prst="rect">
            <a:avLst/>
          </a:prstGeom>
        </p:spPr>
      </p:pic>
      <p:sp>
        <p:nvSpPr>
          <p:cNvPr id="7" name="文本框 2"/>
          <p:cNvSpPr txBox="1"/>
          <p:nvPr/>
        </p:nvSpPr>
        <p:spPr>
          <a:xfrm>
            <a:off x="1276985" y="208915"/>
            <a:ext cx="8949055" cy="518160"/>
          </a:xfrm>
          <a:prstGeom prst="rect">
            <a:avLst/>
          </a:prstGeom>
          <a:noFill/>
        </p:spPr>
        <p:txBody>
          <a:bodyPr wrap="square" lIns="87736" tIns="43868" rIns="87736" bIns="43868" rtlCol="0">
            <a:spAutoFit/>
          </a:bodyPr>
          <a:p>
            <a:r>
              <a:rPr lang="zh-CN" altLang="en-US" sz="2800" b="1" dirty="0">
                <a:solidFill>
                  <a:srgbClr val="C00000"/>
                </a:solidFill>
                <a:latin typeface="微软雅黑" panose="020B0503020204020204" charset="-122"/>
                <a:ea typeface="微软雅黑" panose="020B0503020204020204" charset="-122"/>
              </a:rPr>
              <a:t>环保</a:t>
            </a:r>
            <a:r>
              <a:rPr lang="en-US" altLang="zh-CN" sz="2800" b="1" dirty="0">
                <a:solidFill>
                  <a:srgbClr val="C00000"/>
                </a:solidFill>
                <a:latin typeface="微软雅黑" panose="020B0503020204020204" charset="-122"/>
                <a:ea typeface="微软雅黑" panose="020B0503020204020204" charset="-122"/>
              </a:rPr>
              <a:t>·</a:t>
            </a:r>
            <a:r>
              <a:rPr lang="zh-CN" altLang="en-US" sz="2800" b="1" dirty="0">
                <a:solidFill>
                  <a:srgbClr val="C00000"/>
                </a:solidFill>
                <a:latin typeface="微软雅黑" panose="020B0503020204020204" charset="-122"/>
                <a:ea typeface="微软雅黑" panose="020B0503020204020204" charset="-122"/>
              </a:rPr>
              <a:t>环境</a:t>
            </a:r>
            <a:r>
              <a:rPr lang="en-US" altLang="zh-CN" sz="2800" b="1" dirty="0">
                <a:solidFill>
                  <a:srgbClr val="C00000"/>
                </a:solidFill>
                <a:latin typeface="微软雅黑" panose="020B0503020204020204" charset="-122"/>
                <a:ea typeface="微软雅黑" panose="020B0503020204020204" charset="-122"/>
              </a:rPr>
              <a:t>·</a:t>
            </a:r>
            <a:r>
              <a:rPr lang="zh-CN" altLang="en-US" sz="2800" b="1" dirty="0">
                <a:solidFill>
                  <a:srgbClr val="C00000"/>
                </a:solidFill>
                <a:latin typeface="微软雅黑" panose="020B0503020204020204" charset="-122"/>
                <a:ea typeface="微软雅黑" panose="020B0503020204020204" charset="-122"/>
              </a:rPr>
              <a:t>三废</a:t>
            </a:r>
            <a:r>
              <a:rPr lang="en-US" altLang="zh-CN" sz="2800" b="1" dirty="0">
                <a:solidFill>
                  <a:srgbClr val="C00000"/>
                </a:solidFill>
                <a:latin typeface="微软雅黑" panose="020B0503020204020204" charset="-122"/>
                <a:ea typeface="微软雅黑" panose="020B0503020204020204" charset="-122"/>
              </a:rPr>
              <a:t>HSE</a:t>
            </a:r>
            <a:r>
              <a:rPr lang="zh-CN" altLang="en-US" sz="2800" b="1" dirty="0">
                <a:solidFill>
                  <a:srgbClr val="C00000"/>
                </a:solidFill>
                <a:latin typeface="微软雅黑" panose="020B0503020204020204" charset="-122"/>
                <a:ea typeface="微软雅黑" panose="020B0503020204020204" charset="-122"/>
              </a:rPr>
              <a:t>管控</a:t>
            </a:r>
            <a:endParaRPr lang="zh-CN" altLang="en-US" sz="2800" b="1" dirty="0">
              <a:solidFill>
                <a:srgbClr val="C00000"/>
              </a:solidFill>
              <a:latin typeface="微软雅黑" panose="020B0503020204020204" charset="-122"/>
              <a:ea typeface="微软雅黑" panose="020B0503020204020204" charset="-122"/>
            </a:endParaRPr>
          </a:p>
        </p:txBody>
      </p:sp>
      <p:sp>
        <p:nvSpPr>
          <p:cNvPr id="3" name="文本框 2"/>
          <p:cNvSpPr txBox="1"/>
          <p:nvPr/>
        </p:nvSpPr>
        <p:spPr>
          <a:xfrm>
            <a:off x="2101850" y="1466850"/>
            <a:ext cx="7394575" cy="829945"/>
          </a:xfrm>
          <a:prstGeom prst="rect">
            <a:avLst/>
          </a:prstGeom>
          <a:noFill/>
        </p:spPr>
        <p:txBody>
          <a:bodyPr wrap="square" rtlCol="0">
            <a:spAutoFit/>
          </a:bodyPr>
          <a:p>
            <a:r>
              <a:rPr lang="en-US" altLang="zh-CN" sz="2400"/>
              <a:t>----</a:t>
            </a:r>
            <a:r>
              <a:rPr lang="zh-CN" altLang="en-US" sz="2400"/>
              <a:t>本次停检开所有退油退至罐区，无向地漏含油污水排放计划</a:t>
            </a:r>
            <a:endParaRPr lang="zh-CN" altLang="en-US" sz="2400"/>
          </a:p>
        </p:txBody>
      </p:sp>
      <p:sp>
        <p:nvSpPr>
          <p:cNvPr id="4" name="文本框 3"/>
          <p:cNvSpPr txBox="1"/>
          <p:nvPr/>
        </p:nvSpPr>
        <p:spPr>
          <a:xfrm>
            <a:off x="2101850" y="2710815"/>
            <a:ext cx="7500620" cy="2122805"/>
          </a:xfrm>
          <a:prstGeom prst="rect">
            <a:avLst/>
          </a:prstGeom>
          <a:noFill/>
        </p:spPr>
        <p:txBody>
          <a:bodyPr wrap="square" rtlCol="0">
            <a:spAutoFit/>
          </a:bodyPr>
          <a:p>
            <a:r>
              <a:rPr lang="en-US" altLang="zh-CN" sz="2400"/>
              <a:t>----</a:t>
            </a:r>
            <a:r>
              <a:rPr lang="zh-CN" altLang="en-US" sz="2400"/>
              <a:t>火炬排放严格按要求提前向计调部和</a:t>
            </a:r>
            <a:r>
              <a:rPr lang="en-US" altLang="zh-CN" sz="2400"/>
              <a:t>HSE</a:t>
            </a:r>
            <a:r>
              <a:rPr lang="zh-CN" altLang="en-US" sz="2400"/>
              <a:t>部汇报，</a:t>
            </a:r>
            <a:endParaRPr lang="zh-CN" altLang="en-US" sz="2400"/>
          </a:p>
          <a:p>
            <a:endParaRPr lang="en-US" altLang="zh-CN"/>
          </a:p>
          <a:p>
            <a:r>
              <a:rPr lang="en-US" altLang="zh-CN" sz="2400"/>
              <a:t>----</a:t>
            </a:r>
            <a:r>
              <a:rPr lang="zh-CN" altLang="en-US" sz="2400"/>
              <a:t>停工前准备接油桶、吸油毡，预防系统开停工过程法兰、机封等泄漏油渍</a:t>
            </a:r>
            <a:endParaRPr lang="zh-CN" altLang="en-US" sz="2400"/>
          </a:p>
          <a:p>
            <a:endParaRPr lang="en-US" altLang="zh-CN"/>
          </a:p>
          <a:p>
            <a:endParaRPr lang="zh-CN" altLang="en-US" sz="2400"/>
          </a:p>
        </p:txBody>
      </p:sp>
      <p:sp>
        <p:nvSpPr>
          <p:cNvPr id="5" name="文本框 4"/>
          <p:cNvSpPr txBox="1"/>
          <p:nvPr/>
        </p:nvSpPr>
        <p:spPr>
          <a:xfrm>
            <a:off x="2101850" y="1973580"/>
            <a:ext cx="4551680" cy="2953385"/>
          </a:xfrm>
          <a:prstGeom prst="rect">
            <a:avLst/>
          </a:prstGeom>
          <a:noFill/>
        </p:spPr>
        <p:txBody>
          <a:bodyPr wrap="none" rtlCol="0">
            <a:spAutoFit/>
          </a:bodyPr>
          <a:p>
            <a:endParaRPr lang="en-US" altLang="zh-CN"/>
          </a:p>
          <a:p>
            <a:endParaRPr lang="en-US" altLang="zh-CN" sz="2400"/>
          </a:p>
          <a:p>
            <a:endParaRPr lang="en-US" altLang="zh-CN" sz="2400"/>
          </a:p>
          <a:p>
            <a:endParaRPr lang="en-US" altLang="zh-CN" sz="2400"/>
          </a:p>
          <a:p>
            <a:endParaRPr lang="en-US" altLang="zh-CN" sz="2400"/>
          </a:p>
          <a:p>
            <a:endParaRPr lang="en-US" altLang="zh-CN" sz="2400"/>
          </a:p>
          <a:p>
            <a:endParaRPr lang="en-US" altLang="zh-CN" sz="2400"/>
          </a:p>
          <a:p>
            <a:r>
              <a:rPr lang="en-US" altLang="zh-CN" sz="2400"/>
              <a:t>----</a:t>
            </a:r>
            <a:r>
              <a:rPr lang="zh-CN" altLang="en-US" sz="2400"/>
              <a:t>本次停工无废水废渣排放计划</a:t>
            </a:r>
            <a:endParaRPr lang="zh-CN" altLang="en-US" sz="2400"/>
          </a:p>
        </p:txBody>
      </p:sp>
    </p:spTree>
    <p:custDataLst>
      <p:tags r:id="rId3"/>
    </p:custData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A-102284"/>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245745" y="208915"/>
            <a:ext cx="855980" cy="855980"/>
          </a:xfrm>
          <a:prstGeom prst="rect">
            <a:avLst/>
          </a:prstGeom>
        </p:spPr>
      </p:pic>
      <p:sp>
        <p:nvSpPr>
          <p:cNvPr id="7" name="文本框 2"/>
          <p:cNvSpPr txBox="1"/>
          <p:nvPr/>
        </p:nvSpPr>
        <p:spPr>
          <a:xfrm>
            <a:off x="1276985" y="208915"/>
            <a:ext cx="8949055" cy="518160"/>
          </a:xfrm>
          <a:prstGeom prst="rect">
            <a:avLst/>
          </a:prstGeom>
          <a:noFill/>
        </p:spPr>
        <p:txBody>
          <a:bodyPr wrap="square" lIns="87736" tIns="43868" rIns="87736" bIns="43868" rtlCol="0">
            <a:spAutoFit/>
          </a:bodyPr>
          <a:p>
            <a:r>
              <a:rPr lang="zh-CN" altLang="en-US" sz="2800" b="1" dirty="0">
                <a:solidFill>
                  <a:srgbClr val="C00000"/>
                </a:solidFill>
                <a:latin typeface="微软雅黑" panose="020B0503020204020204" charset="-122"/>
                <a:ea typeface="微软雅黑" panose="020B0503020204020204" charset="-122"/>
              </a:rPr>
              <a:t>职业健康卫生</a:t>
            </a:r>
            <a:r>
              <a:rPr lang="en-US" altLang="zh-CN" sz="2800" b="1" dirty="0">
                <a:solidFill>
                  <a:srgbClr val="C00000"/>
                </a:solidFill>
                <a:latin typeface="微软雅黑" panose="020B0503020204020204" charset="-122"/>
                <a:ea typeface="微软雅黑" panose="020B0503020204020204" charset="-122"/>
              </a:rPr>
              <a:t>HSE</a:t>
            </a:r>
            <a:r>
              <a:rPr lang="zh-CN" altLang="en-US" sz="2800" b="1" dirty="0">
                <a:solidFill>
                  <a:srgbClr val="C00000"/>
                </a:solidFill>
                <a:latin typeface="微软雅黑" panose="020B0503020204020204" charset="-122"/>
                <a:ea typeface="微软雅黑" panose="020B0503020204020204" charset="-122"/>
              </a:rPr>
              <a:t>管控</a:t>
            </a:r>
            <a:endParaRPr lang="zh-CN" altLang="en-US" sz="2800" b="1" dirty="0">
              <a:solidFill>
                <a:srgbClr val="C00000"/>
              </a:solidFill>
              <a:latin typeface="微软雅黑" panose="020B0503020204020204" charset="-122"/>
              <a:ea typeface="微软雅黑" panose="020B0503020204020204" charset="-122"/>
            </a:endParaRPr>
          </a:p>
        </p:txBody>
      </p:sp>
      <p:sp>
        <p:nvSpPr>
          <p:cNvPr id="2" name="文本框 1"/>
          <p:cNvSpPr txBox="1"/>
          <p:nvPr/>
        </p:nvSpPr>
        <p:spPr>
          <a:xfrm>
            <a:off x="1102360" y="727075"/>
            <a:ext cx="9900285" cy="3107690"/>
          </a:xfrm>
          <a:prstGeom prst="rect">
            <a:avLst/>
          </a:prstGeom>
          <a:noFill/>
        </p:spPr>
        <p:txBody>
          <a:bodyPr wrap="square" rtlCol="0">
            <a:spAutoFit/>
          </a:bodyPr>
          <a:p>
            <a:r>
              <a:rPr lang="zh-CN" altLang="en-US" sz="2800"/>
              <a:t>执行依据是《</a:t>
            </a:r>
            <a:r>
              <a:rPr lang="en-US" altLang="zh-CN" sz="2800"/>
              <a:t>工作场所职业卫生管理规定</a:t>
            </a:r>
            <a:r>
              <a:rPr lang="zh-CN" altLang="en-US" sz="2800"/>
              <a:t>》</a:t>
            </a:r>
            <a:endParaRPr lang="en-US" altLang="zh-CN" sz="2800"/>
          </a:p>
          <a:p>
            <a:endParaRPr lang="en-US" altLang="zh-CN" sz="2800"/>
          </a:p>
          <a:p>
            <a:r>
              <a:rPr lang="en-US" altLang="zh-CN" sz="2800"/>
              <a:t>----</a:t>
            </a:r>
            <a:r>
              <a:rPr lang="zh-CN" altLang="en-US" sz="2800"/>
              <a:t>避免长时间连续疲劳作业，应采取轮班替换制作业</a:t>
            </a:r>
            <a:endParaRPr lang="zh-CN" altLang="en-US" sz="2800"/>
          </a:p>
          <a:p>
            <a:endParaRPr lang="en-US" altLang="zh-CN" sz="2800"/>
          </a:p>
          <a:p>
            <a:r>
              <a:rPr lang="en-US" altLang="zh-CN" sz="2800"/>
              <a:t>----</a:t>
            </a:r>
            <a:r>
              <a:rPr lang="zh-CN" altLang="en-US" sz="2800"/>
              <a:t>为现场人员准备充足的防暑药品、饮用水等其他防暑措施</a:t>
            </a:r>
            <a:endParaRPr lang="zh-CN" altLang="en-US" sz="2800"/>
          </a:p>
          <a:p>
            <a:endParaRPr lang="en-US" altLang="zh-CN" sz="2800"/>
          </a:p>
          <a:p>
            <a:r>
              <a:rPr lang="en-US" altLang="zh-CN" sz="2800"/>
              <a:t>----</a:t>
            </a:r>
            <a:r>
              <a:rPr lang="zh-CN" altLang="en-US" sz="2800"/>
              <a:t>规范合规有效的劳动防护</a:t>
            </a:r>
            <a:endParaRPr lang="zh-CN" altLang="en-US" sz="2800"/>
          </a:p>
        </p:txBody>
      </p:sp>
      <p:pic>
        <p:nvPicPr>
          <p:cNvPr id="3" name="图片 2" descr="06751e703665df80e2dc892faeb17b0"/>
          <p:cNvPicPr>
            <a:picLocks noChangeAspect="1"/>
          </p:cNvPicPr>
          <p:nvPr/>
        </p:nvPicPr>
        <p:blipFill>
          <a:blip r:embed="rId3"/>
          <a:stretch>
            <a:fillRect/>
          </a:stretch>
        </p:blipFill>
        <p:spPr>
          <a:xfrm>
            <a:off x="3784600" y="4377690"/>
            <a:ext cx="2962910" cy="2217420"/>
          </a:xfrm>
          <a:prstGeom prst="rect">
            <a:avLst/>
          </a:prstGeom>
        </p:spPr>
      </p:pic>
      <p:pic>
        <p:nvPicPr>
          <p:cNvPr id="4" name="图片 3" descr="86b137e762e5b047b8d06511cc33e5d"/>
          <p:cNvPicPr>
            <a:picLocks noChangeAspect="1"/>
          </p:cNvPicPr>
          <p:nvPr/>
        </p:nvPicPr>
        <p:blipFill>
          <a:blip r:embed="rId4"/>
          <a:stretch>
            <a:fillRect/>
          </a:stretch>
        </p:blipFill>
        <p:spPr>
          <a:xfrm>
            <a:off x="764540" y="4335780"/>
            <a:ext cx="3020060" cy="2260600"/>
          </a:xfrm>
          <a:prstGeom prst="rect">
            <a:avLst/>
          </a:prstGeom>
        </p:spPr>
      </p:pic>
    </p:spTree>
    <p:custDataLst>
      <p:tags r:id="rId5"/>
    </p:custData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lgn="r" rtl="0" eaLnBrk="0" fontAlgn="base" hangingPunct="0">
              <a:spcBef>
                <a:spcPct val="0"/>
              </a:spcBef>
              <a:spcAft>
                <a:spcPct val="0"/>
              </a:spcAft>
              <a:buFont typeface="Arial" panose="020B0604020202020204" pitchFamily="34" charset="0"/>
              <a:buNone/>
              <a:defRPr/>
            </a:pPr>
            <a:fld id="{B93C954D-0900-4998-BD53-3AC5D4A0AA92}" type="slidenum">
              <a:rPr lang="zh-CN" altLang="en-US">
                <a:latin typeface="Arial" panose="020B0604020202020204" pitchFamily="34" charset="0"/>
                <a:ea typeface="微软雅黑" panose="020B0503020204020204" charset="-122"/>
              </a:rPr>
            </a:fld>
            <a:endParaRPr lang="zh-CN" altLang="en-US" sz="1270" kern="1200">
              <a:solidFill>
                <a:srgbClr val="000000"/>
              </a:solidFill>
              <a:latin typeface="Arial" panose="020B0604020202020204" pitchFamily="34" charset="0"/>
              <a:ea typeface="微软雅黑" panose="020B0503020204020204" charset="-122"/>
              <a:cs typeface="+mn-cs"/>
            </a:endParaRPr>
          </a:p>
        </p:txBody>
      </p:sp>
      <p:sp>
        <p:nvSpPr>
          <p:cNvPr id="69634" name="Rectangle 2"/>
          <p:cNvSpPr>
            <a:spLocks noChangeArrowheads="1"/>
          </p:cNvSpPr>
          <p:nvPr/>
        </p:nvSpPr>
        <p:spPr bwMode="auto">
          <a:xfrm>
            <a:off x="1524000" y="1151"/>
            <a:ext cx="433705" cy="367030"/>
          </a:xfrm>
          <a:prstGeom prst="rect">
            <a:avLst/>
          </a:prstGeom>
          <a:noFill/>
          <a:ln w="9525">
            <a:noFill/>
            <a:miter lim="800000"/>
          </a:ln>
          <a:effectLst/>
        </p:spPr>
        <p:txBody>
          <a:bodyPr vert="horz" wrap="none" lIns="91439" tIns="45719" rIns="91439" bIns="45719" numCol="1" anchor="ctr" anchorCtr="0" compatLnSpc="1">
            <a:spAutoFit/>
          </a:bodyPr>
          <a:lstStyle/>
          <a:p>
            <a:pPr indent="252095" defTabSz="863600" eaLnBrk="1" hangingPunct="1"/>
            <a:endParaRPr lang="zh-CN" altLang="zh-CN"/>
          </a:p>
        </p:txBody>
      </p:sp>
      <p:pic>
        <p:nvPicPr>
          <p:cNvPr id="69633" name="图片 3"/>
          <p:cNvPicPr>
            <a:picLocks noChangeAspect="1" noChangeArrowheads="1"/>
          </p:cNvPicPr>
          <p:nvPr/>
        </p:nvPicPr>
        <p:blipFill>
          <a:blip r:embed="rId1"/>
          <a:srcRect/>
          <a:stretch>
            <a:fillRect/>
          </a:stretch>
        </p:blipFill>
        <p:spPr bwMode="auto">
          <a:xfrm>
            <a:off x="7823200" y="3595370"/>
            <a:ext cx="4318000" cy="3262630"/>
          </a:xfrm>
          <a:prstGeom prst="rect">
            <a:avLst/>
          </a:prstGeom>
          <a:noFill/>
        </p:spPr>
      </p:pic>
      <p:sp>
        <p:nvSpPr>
          <p:cNvPr id="69635" name="Rectangle 3"/>
          <p:cNvSpPr>
            <a:spLocks noChangeArrowheads="1"/>
          </p:cNvSpPr>
          <p:nvPr/>
        </p:nvSpPr>
        <p:spPr bwMode="auto">
          <a:xfrm>
            <a:off x="1148715" y="960764"/>
            <a:ext cx="8305800" cy="3783330"/>
          </a:xfrm>
          <a:prstGeom prst="rect">
            <a:avLst/>
          </a:prstGeom>
          <a:noFill/>
          <a:ln w="9525">
            <a:noFill/>
            <a:miter lim="800000"/>
          </a:ln>
          <a:effectLst/>
        </p:spPr>
        <p:txBody>
          <a:bodyPr vert="horz" wrap="square" lIns="91439" tIns="45719" rIns="91439" bIns="45719" numCol="1" anchor="ctr" anchorCtr="0" compatLnSpc="1">
            <a:spAutoFit/>
          </a:bodyPr>
          <a:lstStyle/>
          <a:p>
            <a:pPr indent="252095" defTabSz="863600" eaLnBrk="1" hangingPunct="1">
              <a:lnSpc>
                <a:spcPct val="150000"/>
              </a:lnSpc>
            </a:pPr>
            <a:r>
              <a:rPr lang="en-US" altLang="zh-CN" sz="2000" dirty="0">
                <a:latin typeface="微软雅黑" panose="020B0503020204020204" charset="-122"/>
                <a:ea typeface="微软雅黑" panose="020B0503020204020204" charset="-122"/>
                <a:cs typeface="Times New Roman" panose="02020603050405020304" pitchFamily="18" charset="0"/>
              </a:rPr>
              <a:t>1.</a:t>
            </a:r>
            <a:r>
              <a:rPr lang="zh-CN" altLang="en-US" sz="2000" dirty="0">
                <a:latin typeface="微软雅黑" panose="020B0503020204020204" charset="-122"/>
                <a:ea typeface="微软雅黑" panose="020B0503020204020204" charset="-122"/>
                <a:cs typeface="Times New Roman" panose="02020603050405020304" pitchFamily="18" charset="0"/>
              </a:rPr>
              <a:t>实行一个作业点、一个作业周期、一张作业票的危险作业管理。</a:t>
            </a:r>
            <a:endParaRPr lang="zh-CN" altLang="en-US" sz="2000" dirty="0">
              <a:latin typeface="微软雅黑" panose="020B0503020204020204" charset="-122"/>
              <a:ea typeface="微软雅黑" panose="020B0503020204020204" charset="-122"/>
            </a:endParaRPr>
          </a:p>
          <a:p>
            <a:pPr indent="252095" defTabSz="863600">
              <a:lnSpc>
                <a:spcPct val="150000"/>
              </a:lnSpc>
            </a:pPr>
            <a:r>
              <a:rPr lang="en-US" altLang="zh-CN" sz="2000" dirty="0">
                <a:latin typeface="微软雅黑" panose="020B0503020204020204" charset="-122"/>
                <a:ea typeface="微软雅黑" panose="020B0503020204020204" charset="-122"/>
                <a:cs typeface="Times New Roman" panose="02020603050405020304" pitchFamily="18" charset="0"/>
              </a:rPr>
              <a:t>2.</a:t>
            </a:r>
            <a:r>
              <a:rPr lang="zh-CN" altLang="en-US" sz="2000" dirty="0">
                <a:latin typeface="微软雅黑" panose="020B0503020204020204" charset="-122"/>
                <a:ea typeface="微软雅黑" panose="020B0503020204020204" charset="-122"/>
                <a:cs typeface="Times New Roman" panose="02020603050405020304" pitchFamily="18" charset="0"/>
              </a:rPr>
              <a:t>禁止涂改、未经授权的代签、补签或未进行现场确认就签发作业票等  弄虚作假行为。对违规人员违规处理。</a:t>
            </a:r>
            <a:endParaRPr lang="zh-CN" altLang="en-US" sz="2000" dirty="0">
              <a:latin typeface="微软雅黑" panose="020B0503020204020204" charset="-122"/>
              <a:ea typeface="微软雅黑" panose="020B0503020204020204" charset="-122"/>
            </a:endParaRPr>
          </a:p>
          <a:p>
            <a:pPr indent="252095" defTabSz="863600">
              <a:lnSpc>
                <a:spcPct val="150000"/>
              </a:lnSpc>
            </a:pPr>
            <a:r>
              <a:rPr lang="en-US" altLang="zh-CN" sz="2000" dirty="0">
                <a:latin typeface="微软雅黑" panose="020B0503020204020204" charset="-122"/>
                <a:ea typeface="微软雅黑" panose="020B0503020204020204" charset="-122"/>
                <a:cs typeface="Times New Roman" panose="02020603050405020304" pitchFamily="18" charset="0"/>
              </a:rPr>
              <a:t>3.</a:t>
            </a:r>
            <a:r>
              <a:rPr lang="zh-CN" altLang="en-US" sz="2000" dirty="0">
                <a:latin typeface="微软雅黑" panose="020B0503020204020204" charset="-122"/>
                <a:ea typeface="微软雅黑" panose="020B0503020204020204" charset="-122"/>
                <a:cs typeface="Times New Roman" panose="02020603050405020304" pitchFamily="18" charset="0"/>
              </a:rPr>
              <a:t>严格落实申请、审核、审批责任程序，严格落实票证升级管理制度</a:t>
            </a:r>
            <a:endParaRPr lang="zh-CN" altLang="en-US" sz="2000" dirty="0">
              <a:latin typeface="微软雅黑" panose="020B0503020204020204" charset="-122"/>
              <a:ea typeface="微软雅黑" panose="020B0503020204020204" charset="-122"/>
              <a:cs typeface="Times New Roman" panose="02020603050405020304" pitchFamily="18" charset="0"/>
            </a:endParaRPr>
          </a:p>
          <a:p>
            <a:pPr indent="252095" defTabSz="863600">
              <a:lnSpc>
                <a:spcPct val="150000"/>
              </a:lnSpc>
            </a:pPr>
            <a:r>
              <a:rPr lang="en-US" altLang="zh-CN" sz="2000" dirty="0">
                <a:latin typeface="微软雅黑" panose="020B0503020204020204" charset="-122"/>
                <a:ea typeface="微软雅黑" panose="020B0503020204020204" charset="-122"/>
                <a:cs typeface="Times New Roman" panose="02020603050405020304" pitchFamily="18" charset="0"/>
              </a:rPr>
              <a:t>4.</a:t>
            </a:r>
            <a:r>
              <a:rPr lang="zh-CN" altLang="en-US" sz="2000" dirty="0">
                <a:latin typeface="微软雅黑" panose="020B0503020204020204" charset="-122"/>
                <a:ea typeface="微软雅黑" panose="020B0503020204020204" charset="-122"/>
                <a:cs typeface="Times New Roman" panose="02020603050405020304" pitchFamily="18" charset="0"/>
              </a:rPr>
              <a:t>不得扩大作业票使用范围或地点，不得更改作业票的作业人员及监护人员。如果发生变更，应当重新办理作业票申请。</a:t>
            </a:r>
            <a:endParaRPr lang="zh-CN" altLang="en-US" sz="2000" dirty="0">
              <a:latin typeface="微软雅黑" panose="020B0503020204020204" charset="-122"/>
              <a:ea typeface="微软雅黑" panose="020B0503020204020204" charset="-122"/>
            </a:endParaRPr>
          </a:p>
          <a:p>
            <a:pPr indent="252095" defTabSz="863600">
              <a:lnSpc>
                <a:spcPct val="150000"/>
              </a:lnSpc>
            </a:pPr>
            <a:r>
              <a:rPr lang="en-US" altLang="zh-CN" sz="2000" dirty="0">
                <a:latin typeface="微软雅黑" panose="020B0503020204020204" charset="-122"/>
                <a:ea typeface="微软雅黑" panose="020B0503020204020204" charset="-122"/>
                <a:cs typeface="Times New Roman" panose="02020603050405020304" pitchFamily="18" charset="0"/>
              </a:rPr>
              <a:t>5.</a:t>
            </a:r>
            <a:r>
              <a:rPr lang="zh-CN" altLang="en-US" sz="2000" dirty="0">
                <a:latin typeface="微软雅黑" panose="020B0503020204020204" charset="-122"/>
                <a:ea typeface="微软雅黑" panose="020B0503020204020204" charset="-122"/>
                <a:cs typeface="Times New Roman" panose="02020603050405020304" pitchFamily="18" charset="0"/>
              </a:rPr>
              <a:t>将开具的危险作业票的施工方、作业时间、作业部门、</a:t>
            </a:r>
            <a:endParaRPr lang="zh-CN" altLang="en-US" sz="2000" dirty="0">
              <a:latin typeface="微软雅黑" panose="020B0503020204020204" charset="-122"/>
              <a:ea typeface="微软雅黑" panose="020B0503020204020204" charset="-122"/>
              <a:cs typeface="Times New Roman" panose="02020603050405020304" pitchFamily="18" charset="0"/>
            </a:endParaRPr>
          </a:p>
          <a:p>
            <a:pPr indent="252095" defTabSz="863600">
              <a:lnSpc>
                <a:spcPct val="150000"/>
              </a:lnSpc>
            </a:pPr>
            <a:r>
              <a:rPr lang="zh-CN" altLang="en-US" sz="2000" dirty="0">
                <a:latin typeface="微软雅黑" panose="020B0503020204020204" charset="-122"/>
                <a:ea typeface="微软雅黑" panose="020B0503020204020204" charset="-122"/>
                <a:cs typeface="Times New Roman" panose="02020603050405020304" pitchFamily="18" charset="0"/>
              </a:rPr>
              <a:t>作业原因、负责人等相关信息确认清楚。</a:t>
            </a:r>
            <a:endParaRPr lang="zh-CN" altLang="en-US" sz="2000" dirty="0">
              <a:latin typeface="微软雅黑" panose="020B0503020204020204" charset="-122"/>
              <a:ea typeface="微软雅黑" panose="020B0503020204020204" charset="-122"/>
            </a:endParaRPr>
          </a:p>
        </p:txBody>
      </p:sp>
      <p:sp>
        <p:nvSpPr>
          <p:cNvPr id="3" name="文本框 2"/>
          <p:cNvSpPr txBox="1"/>
          <p:nvPr/>
        </p:nvSpPr>
        <p:spPr>
          <a:xfrm>
            <a:off x="1148715" y="208280"/>
            <a:ext cx="6160135" cy="521970"/>
          </a:xfrm>
          <a:prstGeom prst="rect">
            <a:avLst/>
          </a:prstGeom>
          <a:noFill/>
        </p:spPr>
        <p:txBody>
          <a:bodyPr wrap="square" rtlCol="0" anchor="t">
            <a:spAutoFit/>
          </a:bodyPr>
          <a:p>
            <a:pPr algn="l"/>
            <a:r>
              <a:rPr lang="zh-CN" altLang="en-US" sz="2800" b="1" dirty="0">
                <a:solidFill>
                  <a:srgbClr val="C00000"/>
                </a:solidFill>
                <a:latin typeface="微软雅黑" panose="020B0503020204020204" charset="-122"/>
                <a:ea typeface="微软雅黑" panose="020B0503020204020204" charset="-122"/>
                <a:sym typeface="+mn-ea"/>
              </a:rPr>
              <a:t>高风险作业票证管理使用要求</a:t>
            </a:r>
            <a:endParaRPr lang="zh-CN" altLang="en-US" sz="2800" b="1" dirty="0">
              <a:solidFill>
                <a:srgbClr val="C00000"/>
              </a:solidFill>
              <a:latin typeface="微软雅黑" panose="020B0503020204020204" charset="-122"/>
              <a:ea typeface="微软雅黑" panose="020B0503020204020204" charset="-122"/>
              <a:cs typeface="方正清刻本悦宋简体" panose="02000000000000000000" charset="-122"/>
              <a:sym typeface="+mn-ea"/>
            </a:endParaRPr>
          </a:p>
        </p:txBody>
      </p:sp>
      <p:pic>
        <p:nvPicPr>
          <p:cNvPr id="5" name="PA-102284"/>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spTree>
    <p:custDataLst>
      <p:tags r:id="rId4"/>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rcRect t="18409" r="237"/>
          <a:stretch>
            <a:fillRect/>
          </a:stretch>
        </p:blipFill>
        <p:spPr>
          <a:xfrm>
            <a:off x="-41910" y="-712470"/>
            <a:ext cx="12275820" cy="7546340"/>
          </a:xfrm>
          <a:prstGeom prst="rect">
            <a:avLst/>
          </a:prstGeom>
        </p:spPr>
      </p:pic>
      <p:sp>
        <p:nvSpPr>
          <p:cNvPr id="42" name="TextBox 67"/>
          <p:cNvSpPr txBox="1"/>
          <p:nvPr/>
        </p:nvSpPr>
        <p:spPr>
          <a:xfrm>
            <a:off x="3153226" y="2296409"/>
            <a:ext cx="1415772" cy="2221121"/>
          </a:xfrm>
          <a:prstGeom prst="rect">
            <a:avLst/>
          </a:prstGeom>
          <a:noFill/>
        </p:spPr>
        <p:txBody>
          <a:bodyPr vert="eaVert" wrap="none" rtlCol="0">
            <a:spAutoFit/>
          </a:bodyPr>
          <a:lstStyle/>
          <a:p>
            <a:r>
              <a:rPr lang="zh-CN" altLang="en-US" sz="8000" spc="300" dirty="0">
                <a:solidFill>
                  <a:srgbClr val="E72B2E"/>
                </a:solidFill>
                <a:latin typeface="Source Han Sans CN" panose="020F0502020204030204"/>
                <a:cs typeface="+mn-ea"/>
                <a:sym typeface="Source Han Sans CN" panose="020F0502020204030204"/>
              </a:rPr>
              <a:t>目录</a:t>
            </a:r>
            <a:endParaRPr lang="zh-CN" altLang="en-US" sz="8000" spc="300" dirty="0">
              <a:solidFill>
                <a:srgbClr val="E72B2E"/>
              </a:solidFill>
              <a:latin typeface="Source Han Sans CN" panose="020F0502020204030204"/>
              <a:cs typeface="+mn-ea"/>
              <a:sym typeface="Source Han Sans CN" panose="020F0502020204030204"/>
            </a:endParaRPr>
          </a:p>
        </p:txBody>
      </p:sp>
      <p:sp>
        <p:nvSpPr>
          <p:cNvPr id="43" name="TextBox 68"/>
          <p:cNvSpPr txBox="1"/>
          <p:nvPr/>
        </p:nvSpPr>
        <p:spPr>
          <a:xfrm>
            <a:off x="2409760" y="1992831"/>
            <a:ext cx="923330" cy="3454344"/>
          </a:xfrm>
          <a:prstGeom prst="rect">
            <a:avLst/>
          </a:prstGeom>
          <a:noFill/>
        </p:spPr>
        <p:txBody>
          <a:bodyPr vert="eaVert" wrap="none" rtlCol="0">
            <a:spAutoFit/>
          </a:bodyPr>
          <a:lstStyle/>
          <a:p>
            <a:r>
              <a:rPr lang="en-US" altLang="zh-CN" sz="4800" b="1" spc="600" dirty="0">
                <a:solidFill>
                  <a:srgbClr val="E72B2E"/>
                </a:solidFill>
                <a:latin typeface="Source Han Sans CN" panose="020F0502020204030204"/>
                <a:cs typeface="+mn-ea"/>
                <a:sym typeface="Source Han Sans CN" panose="020F0502020204030204"/>
              </a:rPr>
              <a:t>CONTENTS</a:t>
            </a:r>
            <a:endParaRPr lang="zh-CN" altLang="en-US" sz="4800" b="1" spc="600" dirty="0">
              <a:solidFill>
                <a:srgbClr val="E72B2E"/>
              </a:solidFill>
              <a:latin typeface="Source Han Sans CN" panose="020F0502020204030204"/>
              <a:cs typeface="+mn-ea"/>
              <a:sym typeface="Source Han Sans CN" panose="020F0502020204030204"/>
            </a:endParaRPr>
          </a:p>
        </p:txBody>
      </p:sp>
      <p:sp>
        <p:nvSpPr>
          <p:cNvPr id="44" name="圆角矩形 31"/>
          <p:cNvSpPr/>
          <p:nvPr/>
        </p:nvSpPr>
        <p:spPr>
          <a:xfrm>
            <a:off x="6839441" y="826683"/>
            <a:ext cx="3942534" cy="583999"/>
          </a:xfrm>
          <a:prstGeom prst="round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E72B2E"/>
              </a:solidFill>
              <a:latin typeface="Source Han Sans CN" panose="020F0502020204030204"/>
              <a:cs typeface="+mn-ea"/>
              <a:sym typeface="Source Han Sans CN" panose="020F0502020204030204"/>
            </a:endParaRPr>
          </a:p>
        </p:txBody>
      </p:sp>
      <p:sp>
        <p:nvSpPr>
          <p:cNvPr id="48" name="矩形 47"/>
          <p:cNvSpPr/>
          <p:nvPr/>
        </p:nvSpPr>
        <p:spPr>
          <a:xfrm>
            <a:off x="7335289" y="850579"/>
            <a:ext cx="3519170" cy="534035"/>
          </a:xfrm>
          <a:prstGeom prst="rect">
            <a:avLst/>
          </a:prstGeom>
          <a:effectLst/>
        </p:spPr>
        <p:txBody>
          <a:bodyPr wrap="none">
            <a:spAutoFit/>
          </a:bodyPr>
          <a:lstStyle/>
          <a:p>
            <a:pPr algn="l">
              <a:lnSpc>
                <a:spcPct val="120000"/>
              </a:lnSpc>
            </a:pPr>
            <a:r>
              <a:rPr lang="zh-CN" altLang="en-US" sz="2400" spc="300" dirty="0">
                <a:solidFill>
                  <a:srgbClr val="E72B2E"/>
                </a:solidFill>
                <a:latin typeface="Source Han Sans CN" panose="020F0502020204030204"/>
                <a:cs typeface="+mn-ea"/>
                <a:sym typeface="Source Han Sans CN" panose="020F0502020204030204"/>
              </a:rPr>
              <a:t>装置安全停开</a:t>
            </a:r>
            <a:r>
              <a:rPr lang="en-US" altLang="zh-CN" sz="2400" spc="300" dirty="0">
                <a:solidFill>
                  <a:srgbClr val="E72B2E"/>
                </a:solidFill>
                <a:latin typeface="Source Han Sans CN" panose="020F0502020204030204"/>
                <a:cs typeface="+mn-ea"/>
                <a:sym typeface="Source Han Sans CN" panose="020F0502020204030204"/>
              </a:rPr>
              <a:t>HSE</a:t>
            </a:r>
            <a:r>
              <a:rPr lang="zh-CN" altLang="en-US" sz="2400" spc="300" dirty="0">
                <a:solidFill>
                  <a:srgbClr val="E72B2E"/>
                </a:solidFill>
                <a:latin typeface="Source Han Sans CN" panose="020F0502020204030204"/>
                <a:cs typeface="+mn-ea"/>
                <a:sym typeface="Source Han Sans CN" panose="020F0502020204030204"/>
              </a:rPr>
              <a:t>管控</a:t>
            </a:r>
            <a:endParaRPr lang="zh-CN" altLang="en-US" sz="2400" spc="300" dirty="0">
              <a:solidFill>
                <a:srgbClr val="E72B2E"/>
              </a:solidFill>
              <a:latin typeface="Source Han Sans CN" panose="020F0502020204030204"/>
              <a:cs typeface="+mn-ea"/>
              <a:sym typeface="Source Han Sans CN" panose="020F0502020204030204"/>
            </a:endParaRPr>
          </a:p>
        </p:txBody>
      </p:sp>
      <p:grpSp>
        <p:nvGrpSpPr>
          <p:cNvPr id="50" name="组合 49"/>
          <p:cNvGrpSpPr/>
          <p:nvPr/>
        </p:nvGrpSpPr>
        <p:grpSpPr>
          <a:xfrm>
            <a:off x="5564118" y="774901"/>
            <a:ext cx="1461782" cy="687563"/>
            <a:chOff x="4304043" y="1286668"/>
            <a:chExt cx="3837944" cy="2757793"/>
          </a:xfrm>
          <a:effectLst>
            <a:outerShdw blurRad="381000" dist="254000" dir="8100000" algn="tr" rotWithShape="0">
              <a:prstClr val="black">
                <a:alpha val="40000"/>
              </a:prstClr>
            </a:outerShdw>
          </a:effectLst>
        </p:grpSpPr>
        <p:sp>
          <p:nvSpPr>
            <p:cNvPr id="55" name="圆角矩形 34"/>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Source Han Sans CN" panose="020F0502020204030204"/>
                <a:cs typeface="+mn-ea"/>
                <a:sym typeface="Source Han Sans CN" panose="020F0502020204030204"/>
              </a:endParaRPr>
            </a:p>
          </p:txBody>
        </p:sp>
        <p:sp>
          <p:nvSpPr>
            <p:cNvPr id="58" name="圆角矩形 35"/>
            <p:cNvSpPr/>
            <p:nvPr/>
          </p:nvSpPr>
          <p:spPr>
            <a:xfrm>
              <a:off x="4351931" y="1367703"/>
              <a:ext cx="3742172" cy="2595722"/>
            </a:xfrm>
            <a:prstGeom prst="round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Source Han Sans CN" panose="020F0502020204030204"/>
                <a:cs typeface="+mn-ea"/>
                <a:sym typeface="Source Han Sans CN" panose="020F0502020204030204"/>
              </a:endParaRPr>
            </a:p>
          </p:txBody>
        </p:sp>
      </p:grpSp>
      <p:sp>
        <p:nvSpPr>
          <p:cNvPr id="60" name="圆角矩形 36"/>
          <p:cNvSpPr/>
          <p:nvPr/>
        </p:nvSpPr>
        <p:spPr bwMode="auto">
          <a:xfrm>
            <a:off x="6034070" y="839538"/>
            <a:ext cx="677160" cy="558291"/>
          </a:xfrm>
          <a:prstGeom prst="roundRect">
            <a:avLst/>
          </a:prstGeom>
          <a:solidFill>
            <a:srgbClr val="E1031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200" b="1" dirty="0">
                <a:latin typeface="Source Han Sans CN" panose="020F0502020204030204"/>
                <a:cs typeface="+mn-ea"/>
                <a:sym typeface="Source Han Sans CN" panose="020F0502020204030204"/>
              </a:rPr>
              <a:t>1</a:t>
            </a:r>
            <a:endParaRPr lang="zh-CN" altLang="en-US" sz="3200" b="1" dirty="0">
              <a:latin typeface="Source Han Sans CN" panose="020F0502020204030204"/>
              <a:cs typeface="+mn-ea"/>
              <a:sym typeface="Source Han Sans CN" panose="020F0502020204030204"/>
            </a:endParaRPr>
          </a:p>
        </p:txBody>
      </p:sp>
      <p:sp>
        <p:nvSpPr>
          <p:cNvPr id="61" name="圆角矩形 37"/>
          <p:cNvSpPr/>
          <p:nvPr/>
        </p:nvSpPr>
        <p:spPr>
          <a:xfrm>
            <a:off x="6839441" y="1759600"/>
            <a:ext cx="3942534" cy="583999"/>
          </a:xfrm>
          <a:prstGeom prst="round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E72B2E"/>
              </a:solidFill>
              <a:latin typeface="Source Han Sans CN" panose="020F0502020204030204"/>
              <a:cs typeface="+mn-ea"/>
              <a:sym typeface="Source Han Sans CN" panose="020F0502020204030204"/>
            </a:endParaRPr>
          </a:p>
        </p:txBody>
      </p:sp>
      <p:sp>
        <p:nvSpPr>
          <p:cNvPr id="62" name="矩形 61"/>
          <p:cNvSpPr/>
          <p:nvPr/>
        </p:nvSpPr>
        <p:spPr>
          <a:xfrm>
            <a:off x="7335289" y="1759366"/>
            <a:ext cx="3519170" cy="534035"/>
          </a:xfrm>
          <a:prstGeom prst="rect">
            <a:avLst/>
          </a:prstGeom>
          <a:effectLst/>
        </p:spPr>
        <p:txBody>
          <a:bodyPr wrap="none">
            <a:spAutoFit/>
          </a:bodyPr>
          <a:lstStyle/>
          <a:p>
            <a:pPr algn="l">
              <a:lnSpc>
                <a:spcPct val="120000"/>
              </a:lnSpc>
            </a:pPr>
            <a:r>
              <a:rPr lang="zh-CN" altLang="en-US" sz="2400" spc="300" dirty="0">
                <a:solidFill>
                  <a:srgbClr val="E72B2E"/>
                </a:solidFill>
                <a:latin typeface="Source Han Sans CN" panose="020F0502020204030204"/>
                <a:cs typeface="+mn-ea"/>
                <a:sym typeface="Source Han Sans CN" panose="020F0502020204030204"/>
              </a:rPr>
              <a:t>装置危险作业</a:t>
            </a:r>
            <a:r>
              <a:rPr lang="en-US" altLang="zh-CN" sz="2400" spc="300" dirty="0">
                <a:solidFill>
                  <a:srgbClr val="E72B2E"/>
                </a:solidFill>
                <a:latin typeface="Source Han Sans CN" panose="020F0502020204030204"/>
                <a:cs typeface="+mn-ea"/>
                <a:sym typeface="Source Han Sans CN" panose="020F0502020204030204"/>
              </a:rPr>
              <a:t>HSE</a:t>
            </a:r>
            <a:r>
              <a:rPr lang="zh-CN" altLang="en-US" sz="2400" spc="300" dirty="0">
                <a:solidFill>
                  <a:srgbClr val="E72B2E"/>
                </a:solidFill>
                <a:latin typeface="Source Han Sans CN" panose="020F0502020204030204"/>
                <a:cs typeface="+mn-ea"/>
                <a:sym typeface="Source Han Sans CN" panose="020F0502020204030204"/>
              </a:rPr>
              <a:t>管控</a:t>
            </a:r>
            <a:endParaRPr lang="zh-CN" altLang="en-US" sz="2400" spc="300" dirty="0">
              <a:solidFill>
                <a:srgbClr val="E72B2E"/>
              </a:solidFill>
              <a:latin typeface="Source Han Sans CN" panose="020F0502020204030204"/>
              <a:cs typeface="+mn-ea"/>
              <a:sym typeface="Source Han Sans CN" panose="020F0502020204030204"/>
            </a:endParaRPr>
          </a:p>
        </p:txBody>
      </p:sp>
      <p:grpSp>
        <p:nvGrpSpPr>
          <p:cNvPr id="63" name="组合 62"/>
          <p:cNvGrpSpPr/>
          <p:nvPr/>
        </p:nvGrpSpPr>
        <p:grpSpPr>
          <a:xfrm>
            <a:off x="5578088" y="1707818"/>
            <a:ext cx="1461782" cy="687563"/>
            <a:chOff x="4304043" y="1286668"/>
            <a:chExt cx="3837944" cy="2757793"/>
          </a:xfrm>
          <a:effectLst>
            <a:outerShdw blurRad="381000" dist="254000" dir="8100000" algn="tr" rotWithShape="0">
              <a:prstClr val="black">
                <a:alpha val="40000"/>
              </a:prstClr>
            </a:outerShdw>
          </a:effectLst>
        </p:grpSpPr>
        <p:sp>
          <p:nvSpPr>
            <p:cNvPr id="64" name="圆角矩形 40"/>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latin typeface="Source Han Sans CN" panose="020F0502020204030204"/>
                <a:cs typeface="+mn-ea"/>
                <a:sym typeface="Source Han Sans CN" panose="020F0502020204030204"/>
              </a:endParaRPr>
            </a:p>
          </p:txBody>
        </p:sp>
        <p:sp>
          <p:nvSpPr>
            <p:cNvPr id="65" name="圆角矩形 41"/>
            <p:cNvSpPr/>
            <p:nvPr/>
          </p:nvSpPr>
          <p:spPr>
            <a:xfrm>
              <a:off x="4351931" y="1367703"/>
              <a:ext cx="3742172" cy="2595722"/>
            </a:xfrm>
            <a:prstGeom prst="round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Source Han Sans CN" panose="020F0502020204030204"/>
                <a:cs typeface="+mn-ea"/>
                <a:sym typeface="Source Han Sans CN" panose="020F0502020204030204"/>
              </a:endParaRPr>
            </a:p>
          </p:txBody>
        </p:sp>
      </p:grpSp>
      <p:sp>
        <p:nvSpPr>
          <p:cNvPr id="66" name="圆角矩形 42"/>
          <p:cNvSpPr/>
          <p:nvPr/>
        </p:nvSpPr>
        <p:spPr bwMode="auto">
          <a:xfrm>
            <a:off x="6034070" y="1772456"/>
            <a:ext cx="677160" cy="558291"/>
          </a:xfrm>
          <a:prstGeom prst="roundRect">
            <a:avLst/>
          </a:prstGeom>
          <a:solidFill>
            <a:srgbClr val="E1031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200" b="1" dirty="0">
                <a:latin typeface="Source Han Sans CN" panose="020F0502020204030204"/>
                <a:cs typeface="+mn-ea"/>
                <a:sym typeface="Source Han Sans CN" panose="020F0502020204030204"/>
              </a:rPr>
              <a:t>2</a:t>
            </a:r>
            <a:endParaRPr lang="zh-CN" altLang="en-US" sz="3200" b="1" dirty="0">
              <a:latin typeface="Source Han Sans CN" panose="020F0502020204030204"/>
              <a:cs typeface="+mn-ea"/>
              <a:sym typeface="Source Han Sans CN" panose="020F0502020204030204"/>
            </a:endParaRPr>
          </a:p>
        </p:txBody>
      </p:sp>
      <p:sp>
        <p:nvSpPr>
          <p:cNvPr id="5" name="矩形 4"/>
          <p:cNvSpPr/>
          <p:nvPr/>
        </p:nvSpPr>
        <p:spPr>
          <a:xfrm>
            <a:off x="0" y="7366635"/>
            <a:ext cx="12304395" cy="467360"/>
          </a:xfrm>
          <a:prstGeom prst="rect">
            <a:avLst/>
          </a:prstGeom>
          <a:solidFill>
            <a:srgbClr val="E103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ource Han Sans CN" panose="020F0502020204030204"/>
              <a:cs typeface="+mn-ea"/>
              <a:sym typeface="Source Han Sans CN" panose="020F0502020204030204"/>
            </a:endParaRPr>
          </a:p>
        </p:txBody>
      </p:sp>
      <p:sp>
        <p:nvSpPr>
          <p:cNvPr id="10" name="圆角矩形 49"/>
          <p:cNvSpPr/>
          <p:nvPr/>
        </p:nvSpPr>
        <p:spPr>
          <a:xfrm>
            <a:off x="6839441" y="4505484"/>
            <a:ext cx="3942534" cy="583999"/>
          </a:xfrm>
          <a:prstGeom prst="round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rgbClr val="E72B2E"/>
              </a:solidFill>
              <a:latin typeface="Source Han Sans CN" panose="020F0502020204030204"/>
              <a:cs typeface="+mn-ea"/>
              <a:sym typeface="Source Han Sans CN" panose="020F0502020204030204"/>
            </a:endParaRPr>
          </a:p>
        </p:txBody>
      </p:sp>
      <p:sp>
        <p:nvSpPr>
          <p:cNvPr id="11" name="矩形 10"/>
          <p:cNvSpPr/>
          <p:nvPr/>
        </p:nvSpPr>
        <p:spPr>
          <a:xfrm>
            <a:off x="7335289" y="4529380"/>
            <a:ext cx="3519170" cy="534035"/>
          </a:xfrm>
          <a:prstGeom prst="rect">
            <a:avLst/>
          </a:prstGeom>
          <a:effectLst/>
        </p:spPr>
        <p:txBody>
          <a:bodyPr wrap="none">
            <a:spAutoFit/>
          </a:bodyPr>
          <a:p>
            <a:pPr algn="l">
              <a:lnSpc>
                <a:spcPct val="120000"/>
              </a:lnSpc>
            </a:pPr>
            <a:r>
              <a:rPr lang="zh-CN" altLang="en-US" sz="2400" spc="300" dirty="0">
                <a:solidFill>
                  <a:srgbClr val="E72B2E"/>
                </a:solidFill>
                <a:latin typeface="Source Han Sans CN" panose="020F0502020204030204"/>
                <a:cs typeface="+mn-ea"/>
                <a:sym typeface="Source Han Sans CN" panose="020F0502020204030204"/>
              </a:rPr>
              <a:t>施工车辆安全</a:t>
            </a:r>
            <a:r>
              <a:rPr lang="en-US" altLang="zh-CN" sz="2400" spc="300" dirty="0">
                <a:solidFill>
                  <a:srgbClr val="E72B2E"/>
                </a:solidFill>
                <a:latin typeface="Source Han Sans CN" panose="020F0502020204030204"/>
                <a:cs typeface="+mn-ea"/>
                <a:sym typeface="Source Han Sans CN" panose="020F0502020204030204"/>
              </a:rPr>
              <a:t>HSE</a:t>
            </a:r>
            <a:r>
              <a:rPr lang="zh-CN" altLang="en-US" sz="2400" spc="300" dirty="0">
                <a:solidFill>
                  <a:srgbClr val="E72B2E"/>
                </a:solidFill>
                <a:latin typeface="Source Han Sans CN" panose="020F0502020204030204"/>
                <a:cs typeface="+mn-ea"/>
                <a:sym typeface="Source Han Sans CN" panose="020F0502020204030204"/>
              </a:rPr>
              <a:t>管控</a:t>
            </a:r>
            <a:endParaRPr lang="zh-CN" altLang="en-US" sz="2400" spc="300" dirty="0">
              <a:solidFill>
                <a:srgbClr val="E72B2E"/>
              </a:solidFill>
              <a:latin typeface="Source Han Sans CN" panose="020F0502020204030204"/>
              <a:cs typeface="+mn-ea"/>
              <a:sym typeface="Source Han Sans CN" panose="020F0502020204030204"/>
            </a:endParaRPr>
          </a:p>
        </p:txBody>
      </p:sp>
      <p:grpSp>
        <p:nvGrpSpPr>
          <p:cNvPr id="12" name="组合 11"/>
          <p:cNvGrpSpPr/>
          <p:nvPr/>
        </p:nvGrpSpPr>
        <p:grpSpPr>
          <a:xfrm>
            <a:off x="5633968" y="4453702"/>
            <a:ext cx="1461782" cy="687563"/>
            <a:chOff x="4304043" y="1286668"/>
            <a:chExt cx="3837944" cy="2757793"/>
          </a:xfrm>
          <a:effectLst>
            <a:outerShdw blurRad="381000" dist="254000" dir="8100000" algn="tr" rotWithShape="0">
              <a:prstClr val="black">
                <a:alpha val="40000"/>
              </a:prstClr>
            </a:outerShdw>
          </a:effectLst>
        </p:grpSpPr>
        <p:sp>
          <p:nvSpPr>
            <p:cNvPr id="13" name="圆角矩形 52"/>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latin typeface="Source Han Sans CN" panose="020F0502020204030204"/>
                <a:cs typeface="+mn-ea"/>
                <a:sym typeface="Source Han Sans CN" panose="020F0502020204030204"/>
              </a:endParaRPr>
            </a:p>
          </p:txBody>
        </p:sp>
        <p:sp>
          <p:nvSpPr>
            <p:cNvPr id="14" name="圆角矩形 53"/>
            <p:cNvSpPr/>
            <p:nvPr/>
          </p:nvSpPr>
          <p:spPr>
            <a:xfrm>
              <a:off x="4351931" y="1367703"/>
              <a:ext cx="3742172" cy="2595722"/>
            </a:xfrm>
            <a:prstGeom prst="round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latin typeface="Source Han Sans CN" panose="020F0502020204030204"/>
                <a:cs typeface="+mn-ea"/>
                <a:sym typeface="Source Han Sans CN" panose="020F0502020204030204"/>
              </a:endParaRPr>
            </a:p>
          </p:txBody>
        </p:sp>
      </p:grpSp>
      <p:sp>
        <p:nvSpPr>
          <p:cNvPr id="15" name="圆角矩形 54"/>
          <p:cNvSpPr/>
          <p:nvPr/>
        </p:nvSpPr>
        <p:spPr bwMode="auto">
          <a:xfrm>
            <a:off x="6034070" y="4518339"/>
            <a:ext cx="677160" cy="558291"/>
          </a:xfrm>
          <a:prstGeom prst="roundRect">
            <a:avLst/>
          </a:prstGeom>
          <a:solidFill>
            <a:srgbClr val="E1031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en-US" sz="3200" b="1" dirty="0">
                <a:latin typeface="Source Han Sans CN" panose="020F0502020204030204"/>
                <a:cs typeface="+mn-ea"/>
                <a:sym typeface="Source Han Sans CN" panose="020F0502020204030204"/>
              </a:rPr>
              <a:t>5</a:t>
            </a:r>
            <a:endParaRPr lang="en-US" sz="3200" b="1" dirty="0">
              <a:latin typeface="Source Han Sans CN" panose="020F0502020204030204"/>
              <a:cs typeface="+mn-ea"/>
              <a:sym typeface="Source Han Sans CN" panose="020F0502020204030204"/>
            </a:endParaRPr>
          </a:p>
        </p:txBody>
      </p:sp>
      <p:sp>
        <p:nvSpPr>
          <p:cNvPr id="3" name="矩形 2"/>
          <p:cNvSpPr/>
          <p:nvPr/>
        </p:nvSpPr>
        <p:spPr>
          <a:xfrm>
            <a:off x="7262899" y="5413300"/>
            <a:ext cx="3519170" cy="534035"/>
          </a:xfrm>
          <a:prstGeom prst="rect">
            <a:avLst/>
          </a:prstGeom>
          <a:effectLst/>
        </p:spPr>
        <p:txBody>
          <a:bodyPr wrap="none">
            <a:spAutoFit/>
          </a:bodyPr>
          <a:p>
            <a:pPr algn="l">
              <a:lnSpc>
                <a:spcPct val="120000"/>
              </a:lnSpc>
            </a:pPr>
            <a:r>
              <a:rPr lang="zh-CN" altLang="en-US" sz="2400" spc="300" dirty="0">
                <a:solidFill>
                  <a:srgbClr val="E72B2E"/>
                </a:solidFill>
                <a:latin typeface="Source Han Sans CN" panose="020F0502020204030204"/>
                <a:cs typeface="+mn-ea"/>
                <a:sym typeface="Source Han Sans CN" panose="020F0502020204030204"/>
              </a:rPr>
              <a:t>环保环境三废</a:t>
            </a:r>
            <a:r>
              <a:rPr lang="en-US" altLang="zh-CN" sz="2400" spc="300" dirty="0">
                <a:solidFill>
                  <a:srgbClr val="E72B2E"/>
                </a:solidFill>
                <a:latin typeface="Source Han Sans CN" panose="020F0502020204030204"/>
                <a:cs typeface="+mn-ea"/>
                <a:sym typeface="Source Han Sans CN" panose="020F0502020204030204"/>
              </a:rPr>
              <a:t>HSE</a:t>
            </a:r>
            <a:r>
              <a:rPr lang="zh-CN" altLang="en-US" sz="2400" spc="300" dirty="0">
                <a:solidFill>
                  <a:srgbClr val="E72B2E"/>
                </a:solidFill>
                <a:latin typeface="Source Han Sans CN" panose="020F0502020204030204"/>
                <a:cs typeface="+mn-ea"/>
                <a:sym typeface="Source Han Sans CN" panose="020F0502020204030204"/>
              </a:rPr>
              <a:t>管控</a:t>
            </a:r>
            <a:endParaRPr lang="zh-CN" altLang="en-US" sz="2400" spc="300" dirty="0">
              <a:solidFill>
                <a:srgbClr val="E72B2E"/>
              </a:solidFill>
              <a:latin typeface="Source Han Sans CN" panose="020F0502020204030204"/>
              <a:cs typeface="+mn-ea"/>
              <a:sym typeface="Source Han Sans CN" panose="020F0502020204030204"/>
            </a:endParaRPr>
          </a:p>
        </p:txBody>
      </p:sp>
      <p:grpSp>
        <p:nvGrpSpPr>
          <p:cNvPr id="6" name="组合 5"/>
          <p:cNvGrpSpPr/>
          <p:nvPr/>
        </p:nvGrpSpPr>
        <p:grpSpPr>
          <a:xfrm>
            <a:off x="5663178" y="5349052"/>
            <a:ext cx="1461782" cy="687563"/>
            <a:chOff x="4304043" y="1286668"/>
            <a:chExt cx="3837944" cy="2757793"/>
          </a:xfrm>
          <a:effectLst>
            <a:outerShdw blurRad="381000" dist="254000" dir="8100000" algn="tr" rotWithShape="0">
              <a:prstClr val="black">
                <a:alpha val="40000"/>
              </a:prstClr>
            </a:outerShdw>
          </a:effectLst>
        </p:grpSpPr>
        <p:sp>
          <p:nvSpPr>
            <p:cNvPr id="7" name="圆角矩形 52"/>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latin typeface="Source Han Sans CN" panose="020F0502020204030204"/>
                <a:cs typeface="+mn-ea"/>
                <a:sym typeface="Source Han Sans CN" panose="020F0502020204030204"/>
              </a:endParaRPr>
            </a:p>
          </p:txBody>
        </p:sp>
        <p:sp>
          <p:nvSpPr>
            <p:cNvPr id="8" name="圆角矩形 53"/>
            <p:cNvSpPr/>
            <p:nvPr/>
          </p:nvSpPr>
          <p:spPr>
            <a:xfrm>
              <a:off x="4351931" y="1367703"/>
              <a:ext cx="3742172" cy="2595722"/>
            </a:xfrm>
            <a:prstGeom prst="round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latin typeface="Source Han Sans CN" panose="020F0502020204030204"/>
                <a:cs typeface="+mn-ea"/>
                <a:sym typeface="Source Han Sans CN" panose="020F0502020204030204"/>
              </a:endParaRPr>
            </a:p>
          </p:txBody>
        </p:sp>
      </p:grpSp>
      <p:sp>
        <p:nvSpPr>
          <p:cNvPr id="9" name="圆角矩形 54"/>
          <p:cNvSpPr/>
          <p:nvPr/>
        </p:nvSpPr>
        <p:spPr bwMode="auto">
          <a:xfrm>
            <a:off x="6063280" y="5413689"/>
            <a:ext cx="677160" cy="558291"/>
          </a:xfrm>
          <a:prstGeom prst="roundRect">
            <a:avLst/>
          </a:prstGeom>
          <a:solidFill>
            <a:srgbClr val="E1031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en-US" sz="3200" b="1" dirty="0">
                <a:latin typeface="Source Han Sans CN" panose="020F0502020204030204"/>
                <a:cs typeface="+mn-ea"/>
                <a:sym typeface="Source Han Sans CN" panose="020F0502020204030204"/>
              </a:rPr>
              <a:t>6</a:t>
            </a:r>
            <a:endParaRPr lang="en-US" sz="3200" b="1" dirty="0">
              <a:latin typeface="Source Han Sans CN" panose="020F0502020204030204"/>
              <a:cs typeface="+mn-ea"/>
              <a:sym typeface="Source Han Sans CN" panose="020F0502020204030204"/>
            </a:endParaRPr>
          </a:p>
        </p:txBody>
      </p:sp>
      <p:sp>
        <p:nvSpPr>
          <p:cNvPr id="17" name="矩形 16"/>
          <p:cNvSpPr/>
          <p:nvPr/>
        </p:nvSpPr>
        <p:spPr>
          <a:xfrm>
            <a:off x="7292109" y="6099100"/>
            <a:ext cx="3519170" cy="534035"/>
          </a:xfrm>
          <a:prstGeom prst="rect">
            <a:avLst/>
          </a:prstGeom>
          <a:effectLst/>
        </p:spPr>
        <p:txBody>
          <a:bodyPr wrap="none">
            <a:spAutoFit/>
          </a:bodyPr>
          <a:p>
            <a:pPr algn="l">
              <a:lnSpc>
                <a:spcPct val="120000"/>
              </a:lnSpc>
            </a:pPr>
            <a:r>
              <a:rPr lang="zh-CN" altLang="en-US" sz="2400" spc="300" dirty="0">
                <a:solidFill>
                  <a:srgbClr val="E72B2E"/>
                </a:solidFill>
                <a:latin typeface="Source Han Sans CN" panose="020F0502020204030204"/>
                <a:cs typeface="+mn-ea"/>
                <a:sym typeface="Source Han Sans CN" panose="020F0502020204030204"/>
              </a:rPr>
              <a:t>职业健康卫生</a:t>
            </a:r>
            <a:r>
              <a:rPr lang="en-US" altLang="zh-CN" sz="2400" spc="300" dirty="0">
                <a:solidFill>
                  <a:srgbClr val="E72B2E"/>
                </a:solidFill>
                <a:latin typeface="Source Han Sans CN" panose="020F0502020204030204"/>
                <a:cs typeface="+mn-ea"/>
                <a:sym typeface="Source Han Sans CN" panose="020F0502020204030204"/>
              </a:rPr>
              <a:t>HSE</a:t>
            </a:r>
            <a:r>
              <a:rPr lang="zh-CN" altLang="en-US" sz="2400" spc="300" dirty="0">
                <a:solidFill>
                  <a:srgbClr val="E72B2E"/>
                </a:solidFill>
                <a:latin typeface="Source Han Sans CN" panose="020F0502020204030204"/>
                <a:cs typeface="+mn-ea"/>
                <a:sym typeface="Source Han Sans CN" panose="020F0502020204030204"/>
              </a:rPr>
              <a:t>管控</a:t>
            </a:r>
            <a:endParaRPr lang="zh-CN" altLang="en-US" sz="2400" spc="300" dirty="0">
              <a:solidFill>
                <a:srgbClr val="E72B2E"/>
              </a:solidFill>
              <a:latin typeface="Source Han Sans CN" panose="020F0502020204030204"/>
              <a:cs typeface="+mn-ea"/>
              <a:sym typeface="Source Han Sans CN" panose="020F0502020204030204"/>
            </a:endParaRPr>
          </a:p>
        </p:txBody>
      </p:sp>
      <p:grpSp>
        <p:nvGrpSpPr>
          <p:cNvPr id="18" name="组合 17"/>
          <p:cNvGrpSpPr/>
          <p:nvPr/>
        </p:nvGrpSpPr>
        <p:grpSpPr>
          <a:xfrm>
            <a:off x="5678418" y="6034852"/>
            <a:ext cx="1461782" cy="687563"/>
            <a:chOff x="4304043" y="1286668"/>
            <a:chExt cx="3837944" cy="2757793"/>
          </a:xfrm>
          <a:effectLst>
            <a:outerShdw blurRad="381000" dist="254000" dir="8100000" algn="tr" rotWithShape="0">
              <a:prstClr val="black">
                <a:alpha val="40000"/>
              </a:prstClr>
            </a:outerShdw>
          </a:effectLst>
        </p:grpSpPr>
        <p:sp>
          <p:nvSpPr>
            <p:cNvPr id="19" name="圆角矩形 52"/>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latin typeface="Source Han Sans CN" panose="020F0502020204030204"/>
                <a:cs typeface="+mn-ea"/>
                <a:sym typeface="Source Han Sans CN" panose="020F0502020204030204"/>
              </a:endParaRPr>
            </a:p>
          </p:txBody>
        </p:sp>
        <p:sp>
          <p:nvSpPr>
            <p:cNvPr id="20" name="圆角矩形 53"/>
            <p:cNvSpPr/>
            <p:nvPr/>
          </p:nvSpPr>
          <p:spPr>
            <a:xfrm>
              <a:off x="4351931" y="1367703"/>
              <a:ext cx="3742172" cy="2595722"/>
            </a:xfrm>
            <a:prstGeom prst="round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latin typeface="Source Han Sans CN" panose="020F0502020204030204"/>
                <a:cs typeface="+mn-ea"/>
                <a:sym typeface="Source Han Sans CN" panose="020F0502020204030204"/>
              </a:endParaRPr>
            </a:p>
          </p:txBody>
        </p:sp>
      </p:grpSp>
      <p:sp>
        <p:nvSpPr>
          <p:cNvPr id="21" name="圆角矩形 54"/>
          <p:cNvSpPr/>
          <p:nvPr/>
        </p:nvSpPr>
        <p:spPr bwMode="auto">
          <a:xfrm>
            <a:off x="6055660" y="6099489"/>
            <a:ext cx="677160" cy="558291"/>
          </a:xfrm>
          <a:prstGeom prst="roundRect">
            <a:avLst/>
          </a:prstGeom>
          <a:solidFill>
            <a:srgbClr val="E1031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en-US" sz="3200" b="1" dirty="0">
                <a:latin typeface="Source Han Sans CN" panose="020F0502020204030204"/>
                <a:cs typeface="+mn-ea"/>
                <a:sym typeface="Source Han Sans CN" panose="020F0502020204030204"/>
              </a:rPr>
              <a:t>7</a:t>
            </a:r>
            <a:endParaRPr lang="en-US" sz="3200" b="1" dirty="0">
              <a:latin typeface="Source Han Sans CN" panose="020F0502020204030204"/>
              <a:cs typeface="+mn-ea"/>
              <a:sym typeface="Source Han Sans CN" panose="020F0502020204030204"/>
            </a:endParaRPr>
          </a:p>
        </p:txBody>
      </p:sp>
      <p:sp>
        <p:nvSpPr>
          <p:cNvPr id="2" name="圆角矩形 43"/>
          <p:cNvSpPr/>
          <p:nvPr/>
        </p:nvSpPr>
        <p:spPr>
          <a:xfrm>
            <a:off x="6952471" y="2593913"/>
            <a:ext cx="3942534" cy="583999"/>
          </a:xfrm>
          <a:prstGeom prst="round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rgbClr val="E72B2E"/>
              </a:solidFill>
              <a:latin typeface="Source Han Sans CN" panose="020F0502020204030204"/>
              <a:cs typeface="+mn-ea"/>
              <a:sym typeface="Source Han Sans CN" panose="020F0502020204030204"/>
            </a:endParaRPr>
          </a:p>
        </p:txBody>
      </p:sp>
      <p:sp>
        <p:nvSpPr>
          <p:cNvPr id="16" name="矩形 15"/>
          <p:cNvSpPr/>
          <p:nvPr/>
        </p:nvSpPr>
        <p:spPr>
          <a:xfrm>
            <a:off x="7448319" y="2617808"/>
            <a:ext cx="3519170" cy="534035"/>
          </a:xfrm>
          <a:prstGeom prst="rect">
            <a:avLst/>
          </a:prstGeom>
          <a:effectLst/>
        </p:spPr>
        <p:txBody>
          <a:bodyPr wrap="none">
            <a:spAutoFit/>
          </a:bodyPr>
          <a:p>
            <a:pPr algn="l">
              <a:lnSpc>
                <a:spcPct val="120000"/>
              </a:lnSpc>
            </a:pPr>
            <a:r>
              <a:rPr lang="zh-CN" altLang="en-US" sz="2400" spc="300" dirty="0">
                <a:solidFill>
                  <a:srgbClr val="E72B2E"/>
                </a:solidFill>
                <a:latin typeface="Source Han Sans CN" panose="020F0502020204030204"/>
                <a:cs typeface="+mn-ea"/>
                <a:sym typeface="Source Han Sans CN" panose="020F0502020204030204"/>
              </a:rPr>
              <a:t>装置消防安全</a:t>
            </a:r>
            <a:r>
              <a:rPr lang="en-US" altLang="zh-CN" sz="2400" spc="300" dirty="0">
                <a:solidFill>
                  <a:srgbClr val="E72B2E"/>
                </a:solidFill>
                <a:latin typeface="Source Han Sans CN" panose="020F0502020204030204"/>
                <a:cs typeface="+mn-ea"/>
                <a:sym typeface="Source Han Sans CN" panose="020F0502020204030204"/>
              </a:rPr>
              <a:t>HSE</a:t>
            </a:r>
            <a:r>
              <a:rPr lang="zh-CN" altLang="en-US" sz="2400" spc="300" dirty="0">
                <a:solidFill>
                  <a:srgbClr val="E72B2E"/>
                </a:solidFill>
                <a:latin typeface="Source Han Sans CN" panose="020F0502020204030204"/>
                <a:cs typeface="+mn-ea"/>
                <a:sym typeface="Source Han Sans CN" panose="020F0502020204030204"/>
              </a:rPr>
              <a:t>管控</a:t>
            </a:r>
            <a:endParaRPr lang="zh-CN" altLang="en-US" sz="2400" spc="300" dirty="0">
              <a:solidFill>
                <a:srgbClr val="E72B2E"/>
              </a:solidFill>
              <a:latin typeface="Source Han Sans CN" panose="020F0502020204030204"/>
              <a:cs typeface="+mn-ea"/>
              <a:sym typeface="Source Han Sans CN" panose="020F0502020204030204"/>
            </a:endParaRPr>
          </a:p>
        </p:txBody>
      </p:sp>
      <p:grpSp>
        <p:nvGrpSpPr>
          <p:cNvPr id="22" name="组合 21"/>
          <p:cNvGrpSpPr/>
          <p:nvPr/>
        </p:nvGrpSpPr>
        <p:grpSpPr>
          <a:xfrm>
            <a:off x="5621268" y="2542131"/>
            <a:ext cx="1461782" cy="687563"/>
            <a:chOff x="4304043" y="1286668"/>
            <a:chExt cx="3837944" cy="2757793"/>
          </a:xfrm>
          <a:effectLst>
            <a:outerShdw blurRad="381000" dist="254000" dir="8100000" algn="tr" rotWithShape="0">
              <a:prstClr val="black">
                <a:alpha val="40000"/>
              </a:prstClr>
            </a:outerShdw>
          </a:effectLst>
        </p:grpSpPr>
        <p:sp>
          <p:nvSpPr>
            <p:cNvPr id="23" name="圆角矩形 4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latin typeface="Source Han Sans CN" panose="020F0502020204030204"/>
                <a:cs typeface="+mn-ea"/>
                <a:sym typeface="Source Han Sans CN" panose="020F0502020204030204"/>
              </a:endParaRPr>
            </a:p>
          </p:txBody>
        </p:sp>
        <p:sp>
          <p:nvSpPr>
            <p:cNvPr id="24" name="圆角矩形 47"/>
            <p:cNvSpPr/>
            <p:nvPr/>
          </p:nvSpPr>
          <p:spPr>
            <a:xfrm>
              <a:off x="4351931" y="1367703"/>
              <a:ext cx="3742172" cy="2595722"/>
            </a:xfrm>
            <a:prstGeom prst="round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latin typeface="Source Han Sans CN" panose="020F0502020204030204"/>
                <a:cs typeface="+mn-ea"/>
                <a:sym typeface="Source Han Sans CN" panose="020F0502020204030204"/>
              </a:endParaRPr>
            </a:p>
          </p:txBody>
        </p:sp>
      </p:grpSp>
      <p:sp>
        <p:nvSpPr>
          <p:cNvPr id="25" name="圆角矩形 48"/>
          <p:cNvSpPr/>
          <p:nvPr/>
        </p:nvSpPr>
        <p:spPr bwMode="auto">
          <a:xfrm>
            <a:off x="6077250" y="2606768"/>
            <a:ext cx="677160" cy="558291"/>
          </a:xfrm>
          <a:prstGeom prst="roundRect">
            <a:avLst/>
          </a:prstGeom>
          <a:solidFill>
            <a:srgbClr val="E1031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en-US" altLang="zh-CN" sz="3200" b="1" dirty="0">
                <a:latin typeface="Source Han Sans CN" panose="020F0502020204030204"/>
                <a:cs typeface="+mn-ea"/>
                <a:sym typeface="Source Han Sans CN" panose="020F0502020204030204"/>
              </a:rPr>
              <a:t>3</a:t>
            </a:r>
            <a:endParaRPr lang="zh-CN" altLang="en-US" sz="3200" b="1" dirty="0">
              <a:latin typeface="Source Han Sans CN" panose="020F0502020204030204"/>
              <a:cs typeface="+mn-ea"/>
              <a:sym typeface="Source Han Sans CN" panose="020F0502020204030204"/>
            </a:endParaRPr>
          </a:p>
        </p:txBody>
      </p:sp>
      <p:sp>
        <p:nvSpPr>
          <p:cNvPr id="26" name="圆角矩形 49"/>
          <p:cNvSpPr/>
          <p:nvPr/>
        </p:nvSpPr>
        <p:spPr>
          <a:xfrm>
            <a:off x="6952471" y="3544729"/>
            <a:ext cx="3942534" cy="583999"/>
          </a:xfrm>
          <a:prstGeom prst="round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rgbClr val="E72B2E"/>
              </a:solidFill>
              <a:latin typeface="Source Han Sans CN" panose="020F0502020204030204"/>
              <a:cs typeface="+mn-ea"/>
              <a:sym typeface="Source Han Sans CN" panose="020F0502020204030204"/>
            </a:endParaRPr>
          </a:p>
        </p:txBody>
      </p:sp>
      <p:sp>
        <p:nvSpPr>
          <p:cNvPr id="27" name="矩形 26"/>
          <p:cNvSpPr/>
          <p:nvPr/>
        </p:nvSpPr>
        <p:spPr>
          <a:xfrm>
            <a:off x="7448319" y="3568625"/>
            <a:ext cx="3519170" cy="534035"/>
          </a:xfrm>
          <a:prstGeom prst="rect">
            <a:avLst/>
          </a:prstGeom>
          <a:effectLst/>
        </p:spPr>
        <p:txBody>
          <a:bodyPr wrap="none">
            <a:spAutoFit/>
          </a:bodyPr>
          <a:p>
            <a:pPr algn="l">
              <a:lnSpc>
                <a:spcPct val="120000"/>
              </a:lnSpc>
            </a:pPr>
            <a:r>
              <a:rPr lang="zh-CN" altLang="en-US" sz="2400" spc="300" dirty="0">
                <a:solidFill>
                  <a:srgbClr val="E72B2E"/>
                </a:solidFill>
                <a:latin typeface="Source Han Sans CN" panose="020F0502020204030204"/>
                <a:cs typeface="+mn-ea"/>
                <a:sym typeface="Source Han Sans CN" panose="020F0502020204030204"/>
              </a:rPr>
              <a:t>施工用电安全</a:t>
            </a:r>
            <a:r>
              <a:rPr lang="en-US" altLang="zh-CN" sz="2400" spc="300" dirty="0">
                <a:solidFill>
                  <a:srgbClr val="E72B2E"/>
                </a:solidFill>
                <a:latin typeface="Source Han Sans CN" panose="020F0502020204030204"/>
                <a:cs typeface="+mn-ea"/>
                <a:sym typeface="Source Han Sans CN" panose="020F0502020204030204"/>
              </a:rPr>
              <a:t>HSE</a:t>
            </a:r>
            <a:r>
              <a:rPr lang="zh-CN" altLang="en-US" sz="2400" spc="300" dirty="0">
                <a:solidFill>
                  <a:srgbClr val="E72B2E"/>
                </a:solidFill>
                <a:latin typeface="Source Han Sans CN" panose="020F0502020204030204"/>
                <a:cs typeface="+mn-ea"/>
                <a:sym typeface="Source Han Sans CN" panose="020F0502020204030204"/>
              </a:rPr>
              <a:t>管控</a:t>
            </a:r>
            <a:endParaRPr lang="zh-CN" altLang="en-US" sz="2400" spc="300" dirty="0">
              <a:solidFill>
                <a:srgbClr val="E72B2E"/>
              </a:solidFill>
              <a:latin typeface="Source Han Sans CN" panose="020F0502020204030204"/>
              <a:cs typeface="+mn-ea"/>
              <a:sym typeface="Source Han Sans CN" panose="020F0502020204030204"/>
            </a:endParaRPr>
          </a:p>
        </p:txBody>
      </p:sp>
      <p:grpSp>
        <p:nvGrpSpPr>
          <p:cNvPr id="28" name="组合 27"/>
          <p:cNvGrpSpPr/>
          <p:nvPr/>
        </p:nvGrpSpPr>
        <p:grpSpPr>
          <a:xfrm>
            <a:off x="5621268" y="3492947"/>
            <a:ext cx="1461782" cy="687563"/>
            <a:chOff x="4304043" y="1286668"/>
            <a:chExt cx="3837944" cy="2757793"/>
          </a:xfrm>
          <a:effectLst>
            <a:outerShdw blurRad="381000" dist="254000" dir="8100000" algn="tr" rotWithShape="0">
              <a:prstClr val="black">
                <a:alpha val="40000"/>
              </a:prstClr>
            </a:outerShdw>
          </a:effectLst>
        </p:grpSpPr>
        <p:sp>
          <p:nvSpPr>
            <p:cNvPr id="29" name="圆角矩形 52"/>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latin typeface="Source Han Sans CN" panose="020F0502020204030204"/>
                <a:cs typeface="+mn-ea"/>
                <a:sym typeface="Source Han Sans CN" panose="020F0502020204030204"/>
              </a:endParaRPr>
            </a:p>
          </p:txBody>
        </p:sp>
        <p:sp>
          <p:nvSpPr>
            <p:cNvPr id="30" name="圆角矩形 53"/>
            <p:cNvSpPr/>
            <p:nvPr/>
          </p:nvSpPr>
          <p:spPr>
            <a:xfrm>
              <a:off x="4351931" y="1367703"/>
              <a:ext cx="3742172" cy="2595722"/>
            </a:xfrm>
            <a:prstGeom prst="round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latin typeface="Source Han Sans CN" panose="020F0502020204030204"/>
                <a:cs typeface="+mn-ea"/>
                <a:sym typeface="Source Han Sans CN" panose="020F0502020204030204"/>
              </a:endParaRPr>
            </a:p>
          </p:txBody>
        </p:sp>
      </p:grpSp>
      <p:sp>
        <p:nvSpPr>
          <p:cNvPr id="31" name="圆角矩形 54"/>
          <p:cNvSpPr/>
          <p:nvPr/>
        </p:nvSpPr>
        <p:spPr bwMode="auto">
          <a:xfrm>
            <a:off x="6077250" y="3557584"/>
            <a:ext cx="677160" cy="558291"/>
          </a:xfrm>
          <a:prstGeom prst="roundRect">
            <a:avLst/>
          </a:prstGeom>
          <a:solidFill>
            <a:srgbClr val="E1031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en-US" altLang="zh-CN" sz="3200" b="1" dirty="0">
                <a:latin typeface="Source Han Sans CN" panose="020F0502020204030204"/>
                <a:cs typeface="+mn-ea"/>
                <a:sym typeface="Source Han Sans CN" panose="020F0502020204030204"/>
              </a:rPr>
              <a:t>4</a:t>
            </a:r>
            <a:endParaRPr lang="zh-CN" altLang="en-US" sz="3200" b="1" dirty="0">
              <a:latin typeface="Source Han Sans CN" panose="020F0502020204030204"/>
              <a:cs typeface="+mn-ea"/>
              <a:sym typeface="Source Han Sans CN" panose="020F0502020204030204"/>
            </a:endParaRPr>
          </a:p>
        </p:txBody>
      </p:sp>
      <p:sp>
        <p:nvSpPr>
          <p:cNvPr id="33" name="矩形 32"/>
          <p:cNvSpPr/>
          <p:nvPr/>
        </p:nvSpPr>
        <p:spPr>
          <a:xfrm>
            <a:off x="7307349" y="6742990"/>
            <a:ext cx="3519170" cy="534035"/>
          </a:xfrm>
          <a:prstGeom prst="rect">
            <a:avLst/>
          </a:prstGeom>
          <a:effectLst/>
        </p:spPr>
        <p:txBody>
          <a:bodyPr wrap="none">
            <a:spAutoFit/>
          </a:bodyPr>
          <a:p>
            <a:pPr algn="l">
              <a:lnSpc>
                <a:spcPct val="120000"/>
              </a:lnSpc>
            </a:pPr>
            <a:r>
              <a:rPr lang="zh-CN" altLang="en-US" sz="2400" spc="300" dirty="0">
                <a:solidFill>
                  <a:srgbClr val="E72B2E"/>
                </a:solidFill>
                <a:latin typeface="Source Han Sans CN" panose="020F0502020204030204"/>
                <a:cs typeface="+mn-ea"/>
                <a:sym typeface="Source Han Sans CN" panose="020F0502020204030204"/>
              </a:rPr>
              <a:t>部门</a:t>
            </a:r>
            <a:r>
              <a:rPr lang="en-US" altLang="zh-CN" sz="2400" spc="300" dirty="0">
                <a:solidFill>
                  <a:srgbClr val="E72B2E"/>
                </a:solidFill>
                <a:latin typeface="Source Han Sans CN" panose="020F0502020204030204"/>
                <a:cs typeface="+mn-ea"/>
                <a:sym typeface="Source Han Sans CN" panose="020F0502020204030204"/>
              </a:rPr>
              <a:t>HSE</a:t>
            </a:r>
            <a:r>
              <a:rPr lang="zh-CN" altLang="en-US" sz="2400" spc="300" dirty="0">
                <a:solidFill>
                  <a:srgbClr val="E72B2E"/>
                </a:solidFill>
                <a:latin typeface="Source Han Sans CN" panose="020F0502020204030204"/>
                <a:cs typeface="+mn-ea"/>
                <a:sym typeface="Source Han Sans CN" panose="020F0502020204030204"/>
              </a:rPr>
              <a:t>管控技术总结</a:t>
            </a:r>
            <a:endParaRPr lang="en-US" altLang="zh-CN" sz="2400" spc="300" dirty="0">
              <a:solidFill>
                <a:srgbClr val="E72B2E"/>
              </a:solidFill>
              <a:latin typeface="Source Han Sans CN" panose="020F0502020204030204"/>
              <a:cs typeface="+mn-ea"/>
              <a:sym typeface="Source Han Sans CN" panose="020F0502020204030204"/>
            </a:endParaRPr>
          </a:p>
        </p:txBody>
      </p:sp>
      <p:grpSp>
        <p:nvGrpSpPr>
          <p:cNvPr id="34" name="组合 33"/>
          <p:cNvGrpSpPr/>
          <p:nvPr/>
        </p:nvGrpSpPr>
        <p:grpSpPr>
          <a:xfrm>
            <a:off x="5693658" y="6678742"/>
            <a:ext cx="1461782" cy="687563"/>
            <a:chOff x="4304043" y="1286668"/>
            <a:chExt cx="3837944" cy="2757793"/>
          </a:xfrm>
          <a:effectLst>
            <a:outerShdw blurRad="381000" dist="254000" dir="8100000" algn="tr" rotWithShape="0">
              <a:prstClr val="black">
                <a:alpha val="40000"/>
              </a:prstClr>
            </a:outerShdw>
          </a:effectLst>
        </p:grpSpPr>
        <p:sp>
          <p:nvSpPr>
            <p:cNvPr id="35" name="圆角矩形 52"/>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705">
                <a:latin typeface="Source Han Sans CN" panose="020F0502020204030204"/>
                <a:cs typeface="+mn-ea"/>
                <a:sym typeface="Source Han Sans CN" panose="020F0502020204030204"/>
              </a:endParaRPr>
            </a:p>
          </p:txBody>
        </p:sp>
        <p:sp>
          <p:nvSpPr>
            <p:cNvPr id="36" name="圆角矩形 53"/>
            <p:cNvSpPr/>
            <p:nvPr/>
          </p:nvSpPr>
          <p:spPr>
            <a:xfrm>
              <a:off x="4351931" y="1367703"/>
              <a:ext cx="3742172" cy="2595722"/>
            </a:xfrm>
            <a:prstGeom prst="round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latin typeface="Source Han Sans CN" panose="020F0502020204030204"/>
                <a:cs typeface="+mn-ea"/>
                <a:sym typeface="Source Han Sans CN" panose="020F0502020204030204"/>
              </a:endParaRPr>
            </a:p>
          </p:txBody>
        </p:sp>
      </p:grpSp>
      <p:sp>
        <p:nvSpPr>
          <p:cNvPr id="37" name="圆角矩形 54"/>
          <p:cNvSpPr/>
          <p:nvPr/>
        </p:nvSpPr>
        <p:spPr bwMode="auto">
          <a:xfrm>
            <a:off x="6070900" y="6743379"/>
            <a:ext cx="677160" cy="558291"/>
          </a:xfrm>
          <a:prstGeom prst="roundRect">
            <a:avLst/>
          </a:prstGeom>
          <a:solidFill>
            <a:srgbClr val="E10314"/>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en-US" sz="3200" b="1" dirty="0">
                <a:latin typeface="Source Han Sans CN" panose="020F0502020204030204"/>
                <a:cs typeface="+mn-ea"/>
                <a:sym typeface="Source Han Sans CN" panose="020F0502020204030204"/>
              </a:rPr>
              <a:t>8</a:t>
            </a:r>
            <a:endParaRPr lang="en-US" sz="3200" b="1" dirty="0">
              <a:latin typeface="Source Han Sans CN" panose="020F0502020204030204"/>
              <a:cs typeface="+mn-ea"/>
              <a:sym typeface="Source Han Sans CN" panose="020F0502020204030204"/>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1250" advClick="0" advTm="0"/>
    </mc:Choice>
    <mc:Fallback>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42"/>
                                        </p:tgtEl>
                                        <p:attrNameLst>
                                          <p:attrName>style.visibility</p:attrName>
                                        </p:attrNameLst>
                                      </p:cBhvr>
                                      <p:to>
                                        <p:strVal val="visible"/>
                                      </p:to>
                                    </p:set>
                                    <p:anim by="(-#ppt_w*2)" calcmode="lin" valueType="num">
                                      <p:cBhvr rctx="PPT">
                                        <p:cTn id="7" dur="500" autoRev="1" fill="hold">
                                          <p:stCondLst>
                                            <p:cond delay="0"/>
                                          </p:stCondLst>
                                        </p:cTn>
                                        <p:tgtEl>
                                          <p:spTgt spid="42"/>
                                        </p:tgtEl>
                                        <p:attrNameLst>
                                          <p:attrName>ppt_w</p:attrName>
                                        </p:attrNameLst>
                                      </p:cBhvr>
                                    </p:anim>
                                    <p:anim by="(#ppt_w*0.50)" calcmode="lin" valueType="num">
                                      <p:cBhvr>
                                        <p:cTn id="8" dur="500" decel="50000" autoRev="1" fill="hold">
                                          <p:stCondLst>
                                            <p:cond delay="0"/>
                                          </p:stCondLst>
                                        </p:cTn>
                                        <p:tgtEl>
                                          <p:spTgt spid="42"/>
                                        </p:tgtEl>
                                        <p:attrNameLst>
                                          <p:attrName>ppt_x</p:attrName>
                                        </p:attrNameLst>
                                      </p:cBhvr>
                                    </p:anim>
                                    <p:anim from="(-#ppt_h/2)" to="(#ppt_y)" calcmode="lin" valueType="num">
                                      <p:cBhvr>
                                        <p:cTn id="9" dur="1000" fill="hold">
                                          <p:stCondLst>
                                            <p:cond delay="0"/>
                                          </p:stCondLst>
                                        </p:cTn>
                                        <p:tgtEl>
                                          <p:spTgt spid="42"/>
                                        </p:tgtEl>
                                        <p:attrNameLst>
                                          <p:attrName>ppt_y</p:attrName>
                                        </p:attrNameLst>
                                      </p:cBhvr>
                                    </p:anim>
                                    <p:animRot by="21600000">
                                      <p:cBhvr>
                                        <p:cTn id="10" dur="1000" fill="hold">
                                          <p:stCondLst>
                                            <p:cond delay="0"/>
                                          </p:stCondLst>
                                        </p:cTn>
                                        <p:tgtEl>
                                          <p:spTgt spid="42"/>
                                        </p:tgtEl>
                                        <p:attrNameLst>
                                          <p:attrName>r</p:attrName>
                                        </p:attrNameLst>
                                      </p:cBhvr>
                                    </p:animRot>
                                  </p:childTnLst>
                                </p:cTn>
                              </p:par>
                              <p:par>
                                <p:cTn id="11" presetID="53" presetClass="entr" presetSubtype="16" fill="hold" grpId="0" nodeType="withEffect">
                                  <p:stCondLst>
                                    <p:cond delay="250"/>
                                  </p:stCondLst>
                                  <p:iterate type="lt">
                                    <p:tmPct val="10000"/>
                                  </p:iterate>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animEffect transition="in" filter="fade">
                                      <p:cBhvr>
                                        <p:cTn id="15" dur="500"/>
                                        <p:tgtEl>
                                          <p:spTgt spid="43"/>
                                        </p:tgtEl>
                                      </p:cBhvr>
                                    </p:animEffect>
                                  </p:childTnLst>
                                </p:cTn>
                              </p:par>
                            </p:childTnLst>
                          </p:cTn>
                        </p:par>
                        <p:par>
                          <p:cTn id="16" fill="hold">
                            <p:stCondLst>
                              <p:cond delay="1100"/>
                            </p:stCondLst>
                            <p:childTnLst>
                              <p:par>
                                <p:cTn id="17" presetID="22" presetClass="entr" presetSubtype="2"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right)">
                                      <p:cBhvr>
                                        <p:cTn id="19" dur="500"/>
                                        <p:tgtEl>
                                          <p:spTgt spid="50"/>
                                        </p:tgtEl>
                                      </p:cBhvr>
                                    </p:animEffect>
                                  </p:childTnLst>
                                </p:cTn>
                              </p:par>
                            </p:childTnLst>
                          </p:cTn>
                        </p:par>
                        <p:par>
                          <p:cTn id="20" fill="hold">
                            <p:stCondLst>
                              <p:cond delay="1600"/>
                            </p:stCondLst>
                            <p:childTnLst>
                              <p:par>
                                <p:cTn id="21" presetID="2" presetClass="entr" presetSubtype="1"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additive="base">
                                        <p:cTn id="23" dur="500" fill="hold"/>
                                        <p:tgtEl>
                                          <p:spTgt spid="60"/>
                                        </p:tgtEl>
                                        <p:attrNameLst>
                                          <p:attrName>ppt_x</p:attrName>
                                        </p:attrNameLst>
                                      </p:cBhvr>
                                      <p:tavLst>
                                        <p:tav tm="0">
                                          <p:val>
                                            <p:strVal val="#ppt_x"/>
                                          </p:val>
                                        </p:tav>
                                        <p:tav tm="100000">
                                          <p:val>
                                            <p:strVal val="#ppt_x"/>
                                          </p:val>
                                        </p:tav>
                                      </p:tavLst>
                                    </p:anim>
                                    <p:anim calcmode="lin" valueType="num">
                                      <p:cBhvr additive="base">
                                        <p:cTn id="24" dur="500" fill="hold"/>
                                        <p:tgtEl>
                                          <p:spTgt spid="60"/>
                                        </p:tgtEl>
                                        <p:attrNameLst>
                                          <p:attrName>ppt_y</p:attrName>
                                        </p:attrNameLst>
                                      </p:cBhvr>
                                      <p:tavLst>
                                        <p:tav tm="0">
                                          <p:val>
                                            <p:strVal val="0-#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fill="hold"/>
                                        <p:tgtEl>
                                          <p:spTgt spid="44"/>
                                        </p:tgtEl>
                                        <p:attrNameLst>
                                          <p:attrName>ppt_x</p:attrName>
                                        </p:attrNameLst>
                                      </p:cBhvr>
                                      <p:tavLst>
                                        <p:tav tm="0">
                                          <p:val>
                                            <p:strVal val="#ppt_x"/>
                                          </p:val>
                                        </p:tav>
                                        <p:tav tm="100000">
                                          <p:val>
                                            <p:strVal val="#ppt_x"/>
                                          </p:val>
                                        </p:tav>
                                      </p:tavLst>
                                    </p:anim>
                                    <p:anim calcmode="lin" valueType="num">
                                      <p:cBhvr additive="base">
                                        <p:cTn id="28" dur="500" fill="hold"/>
                                        <p:tgtEl>
                                          <p:spTgt spid="44"/>
                                        </p:tgtEl>
                                        <p:attrNameLst>
                                          <p:attrName>ppt_y</p:attrName>
                                        </p:attrNameLst>
                                      </p:cBhvr>
                                      <p:tavLst>
                                        <p:tav tm="0">
                                          <p:val>
                                            <p:strVal val="1+#ppt_h/2"/>
                                          </p:val>
                                        </p:tav>
                                        <p:tav tm="100000">
                                          <p:val>
                                            <p:strVal val="#ppt_y"/>
                                          </p:val>
                                        </p:tav>
                                      </p:tavLst>
                                    </p:anim>
                                  </p:childTnLst>
                                </p:cTn>
                              </p:par>
                            </p:childTnLst>
                          </p:cTn>
                        </p:par>
                        <p:par>
                          <p:cTn id="29" fill="hold">
                            <p:stCondLst>
                              <p:cond delay="2100"/>
                            </p:stCondLst>
                            <p:childTnLst>
                              <p:par>
                                <p:cTn id="30" presetID="22" presetClass="entr" presetSubtype="8" fill="hold" grpId="0" nodeType="after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left)">
                                      <p:cBhvr>
                                        <p:cTn id="32" dur="500"/>
                                        <p:tgtEl>
                                          <p:spTgt spid="48"/>
                                        </p:tgtEl>
                                      </p:cBhvr>
                                    </p:animEffect>
                                  </p:childTnLst>
                                </p:cTn>
                              </p:par>
                            </p:childTnLst>
                          </p:cTn>
                        </p:par>
                        <p:par>
                          <p:cTn id="33" fill="hold">
                            <p:stCondLst>
                              <p:cond delay="2600"/>
                            </p:stCondLst>
                            <p:childTnLst>
                              <p:par>
                                <p:cTn id="34" presetID="22" presetClass="entr" presetSubtype="2" fill="hold" nodeType="after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wipe(right)">
                                      <p:cBhvr>
                                        <p:cTn id="36" dur="500"/>
                                        <p:tgtEl>
                                          <p:spTgt spid="63"/>
                                        </p:tgtEl>
                                      </p:cBhvr>
                                    </p:animEffect>
                                  </p:childTnLst>
                                </p:cTn>
                              </p:par>
                            </p:childTnLst>
                          </p:cTn>
                        </p:par>
                        <p:par>
                          <p:cTn id="37" fill="hold">
                            <p:stCondLst>
                              <p:cond delay="3100"/>
                            </p:stCondLst>
                            <p:childTnLst>
                              <p:par>
                                <p:cTn id="38" presetID="2" presetClass="entr" presetSubtype="1" fill="hold" grpId="0" nodeType="afterEffect">
                                  <p:stCondLst>
                                    <p:cond delay="0"/>
                                  </p:stCondLst>
                                  <p:childTnLst>
                                    <p:set>
                                      <p:cBhvr>
                                        <p:cTn id="39" dur="1" fill="hold">
                                          <p:stCondLst>
                                            <p:cond delay="0"/>
                                          </p:stCondLst>
                                        </p:cTn>
                                        <p:tgtEl>
                                          <p:spTgt spid="66"/>
                                        </p:tgtEl>
                                        <p:attrNameLst>
                                          <p:attrName>style.visibility</p:attrName>
                                        </p:attrNameLst>
                                      </p:cBhvr>
                                      <p:to>
                                        <p:strVal val="visible"/>
                                      </p:to>
                                    </p:set>
                                    <p:anim calcmode="lin" valueType="num">
                                      <p:cBhvr additive="base">
                                        <p:cTn id="40" dur="500" fill="hold"/>
                                        <p:tgtEl>
                                          <p:spTgt spid="66"/>
                                        </p:tgtEl>
                                        <p:attrNameLst>
                                          <p:attrName>ppt_x</p:attrName>
                                        </p:attrNameLst>
                                      </p:cBhvr>
                                      <p:tavLst>
                                        <p:tav tm="0">
                                          <p:val>
                                            <p:strVal val="#ppt_x"/>
                                          </p:val>
                                        </p:tav>
                                        <p:tav tm="100000">
                                          <p:val>
                                            <p:strVal val="#ppt_x"/>
                                          </p:val>
                                        </p:tav>
                                      </p:tavLst>
                                    </p:anim>
                                    <p:anim calcmode="lin" valueType="num">
                                      <p:cBhvr additive="base">
                                        <p:cTn id="41" dur="500" fill="hold"/>
                                        <p:tgtEl>
                                          <p:spTgt spid="66"/>
                                        </p:tgtEl>
                                        <p:attrNameLst>
                                          <p:attrName>ppt_y</p:attrName>
                                        </p:attrNameLst>
                                      </p:cBhvr>
                                      <p:tavLst>
                                        <p:tav tm="0">
                                          <p:val>
                                            <p:strVal val="0-#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61"/>
                                        </p:tgtEl>
                                        <p:attrNameLst>
                                          <p:attrName>style.visibility</p:attrName>
                                        </p:attrNameLst>
                                      </p:cBhvr>
                                      <p:to>
                                        <p:strVal val="visible"/>
                                      </p:to>
                                    </p:set>
                                    <p:anim calcmode="lin" valueType="num">
                                      <p:cBhvr additive="base">
                                        <p:cTn id="44" dur="500" fill="hold"/>
                                        <p:tgtEl>
                                          <p:spTgt spid="61"/>
                                        </p:tgtEl>
                                        <p:attrNameLst>
                                          <p:attrName>ppt_x</p:attrName>
                                        </p:attrNameLst>
                                      </p:cBhvr>
                                      <p:tavLst>
                                        <p:tav tm="0">
                                          <p:val>
                                            <p:strVal val="#ppt_x"/>
                                          </p:val>
                                        </p:tav>
                                        <p:tav tm="100000">
                                          <p:val>
                                            <p:strVal val="#ppt_x"/>
                                          </p:val>
                                        </p:tav>
                                      </p:tavLst>
                                    </p:anim>
                                    <p:anim calcmode="lin" valueType="num">
                                      <p:cBhvr additive="base">
                                        <p:cTn id="45" dur="500" fill="hold"/>
                                        <p:tgtEl>
                                          <p:spTgt spid="61"/>
                                        </p:tgtEl>
                                        <p:attrNameLst>
                                          <p:attrName>ppt_y</p:attrName>
                                        </p:attrNameLst>
                                      </p:cBhvr>
                                      <p:tavLst>
                                        <p:tav tm="0">
                                          <p:val>
                                            <p:strVal val="1+#ppt_h/2"/>
                                          </p:val>
                                        </p:tav>
                                        <p:tav tm="100000">
                                          <p:val>
                                            <p:strVal val="#ppt_y"/>
                                          </p:val>
                                        </p:tav>
                                      </p:tavLst>
                                    </p:anim>
                                  </p:childTnLst>
                                </p:cTn>
                              </p:par>
                            </p:childTnLst>
                          </p:cTn>
                        </p:par>
                        <p:par>
                          <p:cTn id="46" fill="hold">
                            <p:stCondLst>
                              <p:cond delay="3600"/>
                            </p:stCondLst>
                            <p:childTnLst>
                              <p:par>
                                <p:cTn id="47" presetID="22" presetClass="entr" presetSubtype="8" fill="hold" grpId="0" nodeType="after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wipe(left)">
                                      <p:cBhvr>
                                        <p:cTn id="49" dur="500"/>
                                        <p:tgtEl>
                                          <p:spTgt spid="62"/>
                                        </p:tgtEl>
                                      </p:cBhvr>
                                    </p:animEffect>
                                  </p:childTnLst>
                                </p:cTn>
                              </p:par>
                            </p:childTnLst>
                          </p:cTn>
                        </p:par>
                        <p:par>
                          <p:cTn id="50" fill="hold">
                            <p:stCondLst>
                              <p:cond delay="4100"/>
                            </p:stCondLst>
                            <p:childTnLst>
                              <p:par>
                                <p:cTn id="51" presetID="22" presetClass="entr" presetSubtype="2"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right)">
                                      <p:cBhvr>
                                        <p:cTn id="53" dur="500"/>
                                        <p:tgtEl>
                                          <p:spTgt spid="12"/>
                                        </p:tgtEl>
                                      </p:cBhvr>
                                    </p:animEffect>
                                  </p:childTnLst>
                                </p:cTn>
                              </p:par>
                            </p:childTnLst>
                          </p:cTn>
                        </p:par>
                        <p:par>
                          <p:cTn id="54" fill="hold">
                            <p:stCondLst>
                              <p:cond delay="4600"/>
                            </p:stCondLst>
                            <p:childTnLst>
                              <p:par>
                                <p:cTn id="55" presetID="2" presetClass="entr" presetSubtype="1"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0-#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childTnLst>
                          </p:cTn>
                        </p:par>
                        <p:par>
                          <p:cTn id="63" fill="hold">
                            <p:stCondLst>
                              <p:cond delay="5100"/>
                            </p:stCondLst>
                            <p:childTnLst>
                              <p:par>
                                <p:cTn id="64" presetID="22" presetClass="entr" presetSubtype="8" fill="hold" grpId="0" nodeType="after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ipe(left)">
                                      <p:cBhvr>
                                        <p:cTn id="66" dur="500"/>
                                        <p:tgtEl>
                                          <p:spTgt spid="11"/>
                                        </p:tgtEl>
                                      </p:cBhvr>
                                    </p:animEffect>
                                  </p:childTnLst>
                                </p:cTn>
                              </p:par>
                            </p:childTnLst>
                          </p:cTn>
                        </p:par>
                        <p:par>
                          <p:cTn id="67" fill="hold">
                            <p:stCondLst>
                              <p:cond delay="5600"/>
                            </p:stCondLst>
                            <p:childTnLst>
                              <p:par>
                                <p:cTn id="68" presetID="22" presetClass="entr" presetSubtype="2" fill="hold" nodeType="after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wipe(right)">
                                      <p:cBhvr>
                                        <p:cTn id="70" dur="500"/>
                                        <p:tgtEl>
                                          <p:spTgt spid="6"/>
                                        </p:tgtEl>
                                      </p:cBhvr>
                                    </p:animEffect>
                                  </p:childTnLst>
                                </p:cTn>
                              </p:par>
                            </p:childTnLst>
                          </p:cTn>
                        </p:par>
                        <p:par>
                          <p:cTn id="71" fill="hold">
                            <p:stCondLst>
                              <p:cond delay="6100"/>
                            </p:stCondLst>
                            <p:childTnLst>
                              <p:par>
                                <p:cTn id="72" presetID="22" presetClass="entr" presetSubtype="8" fill="hold" grpId="0" nodeType="after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wipe(left)">
                                      <p:cBhvr>
                                        <p:cTn id="74" dur="500"/>
                                        <p:tgtEl>
                                          <p:spTgt spid="3"/>
                                        </p:tgtEl>
                                      </p:cBhvr>
                                    </p:animEffect>
                                  </p:childTnLst>
                                </p:cTn>
                              </p:par>
                            </p:childTnLst>
                          </p:cTn>
                        </p:par>
                        <p:par>
                          <p:cTn id="75" fill="hold">
                            <p:stCondLst>
                              <p:cond delay="6600"/>
                            </p:stCondLst>
                            <p:childTnLst>
                              <p:par>
                                <p:cTn id="76" presetID="2" presetClass="entr" presetSubtype="1" fill="hold" grpId="0" nodeType="afterEffect">
                                  <p:stCondLst>
                                    <p:cond delay="0"/>
                                  </p:stCondLst>
                                  <p:childTnLst>
                                    <p:set>
                                      <p:cBhvr>
                                        <p:cTn id="77" dur="1" fill="hold">
                                          <p:stCondLst>
                                            <p:cond delay="0"/>
                                          </p:stCondLst>
                                        </p:cTn>
                                        <p:tgtEl>
                                          <p:spTgt spid="9"/>
                                        </p:tgtEl>
                                        <p:attrNameLst>
                                          <p:attrName>style.visibility</p:attrName>
                                        </p:attrNameLst>
                                      </p:cBhvr>
                                      <p:to>
                                        <p:strVal val="visible"/>
                                      </p:to>
                                    </p:set>
                                    <p:anim calcmode="lin" valueType="num">
                                      <p:cBhvr additive="base">
                                        <p:cTn id="78" dur="500" fill="hold"/>
                                        <p:tgtEl>
                                          <p:spTgt spid="9"/>
                                        </p:tgtEl>
                                        <p:attrNameLst>
                                          <p:attrName>ppt_x</p:attrName>
                                        </p:attrNameLst>
                                      </p:cBhvr>
                                      <p:tavLst>
                                        <p:tav tm="0">
                                          <p:val>
                                            <p:strVal val="#ppt_x"/>
                                          </p:val>
                                        </p:tav>
                                        <p:tav tm="100000">
                                          <p:val>
                                            <p:strVal val="#ppt_x"/>
                                          </p:val>
                                        </p:tav>
                                      </p:tavLst>
                                    </p:anim>
                                    <p:anim calcmode="lin" valueType="num">
                                      <p:cBhvr additive="base">
                                        <p:cTn id="79" dur="500" fill="hold"/>
                                        <p:tgtEl>
                                          <p:spTgt spid="9"/>
                                        </p:tgtEl>
                                        <p:attrNameLst>
                                          <p:attrName>ppt_y</p:attrName>
                                        </p:attrNameLst>
                                      </p:cBhvr>
                                      <p:tavLst>
                                        <p:tav tm="0">
                                          <p:val>
                                            <p:strVal val="0-#ppt_h/2"/>
                                          </p:val>
                                        </p:tav>
                                        <p:tav tm="100000">
                                          <p:val>
                                            <p:strVal val="#ppt_y"/>
                                          </p:val>
                                        </p:tav>
                                      </p:tavLst>
                                    </p:anim>
                                  </p:childTnLst>
                                </p:cTn>
                              </p:par>
                            </p:childTnLst>
                          </p:cTn>
                        </p:par>
                        <p:par>
                          <p:cTn id="80" fill="hold">
                            <p:stCondLst>
                              <p:cond delay="7100"/>
                            </p:stCondLst>
                            <p:childTnLst>
                              <p:par>
                                <p:cTn id="81" presetID="22" presetClass="entr" presetSubtype="2" fill="hold" nodeType="after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wipe(right)">
                                      <p:cBhvr>
                                        <p:cTn id="83" dur="500"/>
                                        <p:tgtEl>
                                          <p:spTgt spid="18"/>
                                        </p:tgtEl>
                                      </p:cBhvr>
                                    </p:animEffect>
                                  </p:childTnLst>
                                </p:cTn>
                              </p:par>
                            </p:childTnLst>
                          </p:cTn>
                        </p:par>
                        <p:par>
                          <p:cTn id="84" fill="hold">
                            <p:stCondLst>
                              <p:cond delay="7600"/>
                            </p:stCondLst>
                            <p:childTnLst>
                              <p:par>
                                <p:cTn id="85" presetID="22" presetClass="entr" presetSubtype="8" fill="hold" grpId="0" nodeType="after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left)">
                                      <p:cBhvr>
                                        <p:cTn id="87" dur="500"/>
                                        <p:tgtEl>
                                          <p:spTgt spid="17"/>
                                        </p:tgtEl>
                                      </p:cBhvr>
                                    </p:animEffect>
                                  </p:childTnLst>
                                </p:cTn>
                              </p:par>
                            </p:childTnLst>
                          </p:cTn>
                        </p:par>
                        <p:par>
                          <p:cTn id="88" fill="hold">
                            <p:stCondLst>
                              <p:cond delay="8100"/>
                            </p:stCondLst>
                            <p:childTnLst>
                              <p:par>
                                <p:cTn id="89" presetID="2" presetClass="entr" presetSubtype="1" fill="hold" grpId="0" nodeType="after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500" fill="hold"/>
                                        <p:tgtEl>
                                          <p:spTgt spid="21"/>
                                        </p:tgtEl>
                                        <p:attrNameLst>
                                          <p:attrName>ppt_x</p:attrName>
                                        </p:attrNameLst>
                                      </p:cBhvr>
                                      <p:tavLst>
                                        <p:tav tm="0">
                                          <p:val>
                                            <p:strVal val="#ppt_x"/>
                                          </p:val>
                                        </p:tav>
                                        <p:tav tm="100000">
                                          <p:val>
                                            <p:strVal val="#ppt_x"/>
                                          </p:val>
                                        </p:tav>
                                      </p:tavLst>
                                    </p:anim>
                                    <p:anim calcmode="lin" valueType="num">
                                      <p:cBhvr additive="base">
                                        <p:cTn id="92" dur="500" fill="hold"/>
                                        <p:tgtEl>
                                          <p:spTgt spid="21"/>
                                        </p:tgtEl>
                                        <p:attrNameLst>
                                          <p:attrName>ppt_y</p:attrName>
                                        </p:attrNameLst>
                                      </p:cBhvr>
                                      <p:tavLst>
                                        <p:tav tm="0">
                                          <p:val>
                                            <p:strVal val="0-#ppt_h/2"/>
                                          </p:val>
                                        </p:tav>
                                        <p:tav tm="100000">
                                          <p:val>
                                            <p:strVal val="#ppt_y"/>
                                          </p:val>
                                        </p:tav>
                                      </p:tavLst>
                                    </p:anim>
                                  </p:childTnLst>
                                </p:cTn>
                              </p:par>
                            </p:childTnLst>
                          </p:cTn>
                        </p:par>
                        <p:par>
                          <p:cTn id="93" fill="hold">
                            <p:stCondLst>
                              <p:cond delay="8600"/>
                            </p:stCondLst>
                            <p:childTnLst>
                              <p:par>
                                <p:cTn id="94" presetID="22" presetClass="entr" presetSubtype="2" fill="hold" nodeType="after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wipe(right)">
                                      <p:cBhvr>
                                        <p:cTn id="96" dur="500"/>
                                        <p:tgtEl>
                                          <p:spTgt spid="22"/>
                                        </p:tgtEl>
                                      </p:cBhvr>
                                    </p:animEffect>
                                  </p:childTnLst>
                                </p:cTn>
                              </p:par>
                            </p:childTnLst>
                          </p:cTn>
                        </p:par>
                        <p:par>
                          <p:cTn id="97" fill="hold">
                            <p:stCondLst>
                              <p:cond delay="9100"/>
                            </p:stCondLst>
                            <p:childTnLst>
                              <p:par>
                                <p:cTn id="98" presetID="2" presetClass="entr" presetSubtype="1" fill="hold" grpId="0" nodeType="afterEffect">
                                  <p:stCondLst>
                                    <p:cond delay="0"/>
                                  </p:stCondLst>
                                  <p:childTnLst>
                                    <p:set>
                                      <p:cBhvr>
                                        <p:cTn id="99" dur="1" fill="hold">
                                          <p:stCondLst>
                                            <p:cond delay="0"/>
                                          </p:stCondLst>
                                        </p:cTn>
                                        <p:tgtEl>
                                          <p:spTgt spid="25"/>
                                        </p:tgtEl>
                                        <p:attrNameLst>
                                          <p:attrName>style.visibility</p:attrName>
                                        </p:attrNameLst>
                                      </p:cBhvr>
                                      <p:to>
                                        <p:strVal val="visible"/>
                                      </p:to>
                                    </p:set>
                                    <p:anim calcmode="lin" valueType="num">
                                      <p:cBhvr additive="base">
                                        <p:cTn id="100" dur="500" fill="hold"/>
                                        <p:tgtEl>
                                          <p:spTgt spid="25"/>
                                        </p:tgtEl>
                                        <p:attrNameLst>
                                          <p:attrName>ppt_x</p:attrName>
                                        </p:attrNameLst>
                                      </p:cBhvr>
                                      <p:tavLst>
                                        <p:tav tm="0">
                                          <p:val>
                                            <p:strVal val="#ppt_x"/>
                                          </p:val>
                                        </p:tav>
                                        <p:tav tm="100000">
                                          <p:val>
                                            <p:strVal val="#ppt_x"/>
                                          </p:val>
                                        </p:tav>
                                      </p:tavLst>
                                    </p:anim>
                                    <p:anim calcmode="lin" valueType="num">
                                      <p:cBhvr additive="base">
                                        <p:cTn id="101" dur="500" fill="hold"/>
                                        <p:tgtEl>
                                          <p:spTgt spid="25"/>
                                        </p:tgtEl>
                                        <p:attrNameLst>
                                          <p:attrName>ppt_y</p:attrName>
                                        </p:attrNameLst>
                                      </p:cBhvr>
                                      <p:tavLst>
                                        <p:tav tm="0">
                                          <p:val>
                                            <p:strVal val="0-#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2"/>
                                        </p:tgtEl>
                                        <p:attrNameLst>
                                          <p:attrName>style.visibility</p:attrName>
                                        </p:attrNameLst>
                                      </p:cBhvr>
                                      <p:to>
                                        <p:strVal val="visible"/>
                                      </p:to>
                                    </p:set>
                                    <p:anim calcmode="lin" valueType="num">
                                      <p:cBhvr additive="base">
                                        <p:cTn id="104" dur="500" fill="hold"/>
                                        <p:tgtEl>
                                          <p:spTgt spid="2"/>
                                        </p:tgtEl>
                                        <p:attrNameLst>
                                          <p:attrName>ppt_x</p:attrName>
                                        </p:attrNameLst>
                                      </p:cBhvr>
                                      <p:tavLst>
                                        <p:tav tm="0">
                                          <p:val>
                                            <p:strVal val="#ppt_x"/>
                                          </p:val>
                                        </p:tav>
                                        <p:tav tm="100000">
                                          <p:val>
                                            <p:strVal val="#ppt_x"/>
                                          </p:val>
                                        </p:tav>
                                      </p:tavLst>
                                    </p:anim>
                                    <p:anim calcmode="lin" valueType="num">
                                      <p:cBhvr additive="base">
                                        <p:cTn id="105" dur="500" fill="hold"/>
                                        <p:tgtEl>
                                          <p:spTgt spid="2"/>
                                        </p:tgtEl>
                                        <p:attrNameLst>
                                          <p:attrName>ppt_y</p:attrName>
                                        </p:attrNameLst>
                                      </p:cBhvr>
                                      <p:tavLst>
                                        <p:tav tm="0">
                                          <p:val>
                                            <p:strVal val="1+#ppt_h/2"/>
                                          </p:val>
                                        </p:tav>
                                        <p:tav tm="100000">
                                          <p:val>
                                            <p:strVal val="#ppt_y"/>
                                          </p:val>
                                        </p:tav>
                                      </p:tavLst>
                                    </p:anim>
                                  </p:childTnLst>
                                </p:cTn>
                              </p:par>
                            </p:childTnLst>
                          </p:cTn>
                        </p:par>
                        <p:par>
                          <p:cTn id="106" fill="hold">
                            <p:stCondLst>
                              <p:cond delay="9600"/>
                            </p:stCondLst>
                            <p:childTnLst>
                              <p:par>
                                <p:cTn id="107" presetID="22" presetClass="entr" presetSubtype="8" fill="hold" grpId="0" nodeType="afterEffect">
                                  <p:stCondLst>
                                    <p:cond delay="0"/>
                                  </p:stCondLst>
                                  <p:childTnLst>
                                    <p:set>
                                      <p:cBhvr>
                                        <p:cTn id="108" dur="1" fill="hold">
                                          <p:stCondLst>
                                            <p:cond delay="0"/>
                                          </p:stCondLst>
                                        </p:cTn>
                                        <p:tgtEl>
                                          <p:spTgt spid="16"/>
                                        </p:tgtEl>
                                        <p:attrNameLst>
                                          <p:attrName>style.visibility</p:attrName>
                                        </p:attrNameLst>
                                      </p:cBhvr>
                                      <p:to>
                                        <p:strVal val="visible"/>
                                      </p:to>
                                    </p:set>
                                    <p:animEffect transition="in" filter="wipe(left)">
                                      <p:cBhvr>
                                        <p:cTn id="109" dur="500"/>
                                        <p:tgtEl>
                                          <p:spTgt spid="16"/>
                                        </p:tgtEl>
                                      </p:cBhvr>
                                    </p:animEffect>
                                  </p:childTnLst>
                                </p:cTn>
                              </p:par>
                            </p:childTnLst>
                          </p:cTn>
                        </p:par>
                        <p:par>
                          <p:cTn id="110" fill="hold">
                            <p:stCondLst>
                              <p:cond delay="10100"/>
                            </p:stCondLst>
                            <p:childTnLst>
                              <p:par>
                                <p:cTn id="111" presetID="22" presetClass="entr" presetSubtype="2" fill="hold" nodeType="afterEffect">
                                  <p:stCondLst>
                                    <p:cond delay="0"/>
                                  </p:stCondLst>
                                  <p:childTnLst>
                                    <p:set>
                                      <p:cBhvr>
                                        <p:cTn id="112" dur="1" fill="hold">
                                          <p:stCondLst>
                                            <p:cond delay="0"/>
                                          </p:stCondLst>
                                        </p:cTn>
                                        <p:tgtEl>
                                          <p:spTgt spid="28"/>
                                        </p:tgtEl>
                                        <p:attrNameLst>
                                          <p:attrName>style.visibility</p:attrName>
                                        </p:attrNameLst>
                                      </p:cBhvr>
                                      <p:to>
                                        <p:strVal val="visible"/>
                                      </p:to>
                                    </p:set>
                                    <p:animEffect transition="in" filter="wipe(right)">
                                      <p:cBhvr>
                                        <p:cTn id="113" dur="500"/>
                                        <p:tgtEl>
                                          <p:spTgt spid="28"/>
                                        </p:tgtEl>
                                      </p:cBhvr>
                                    </p:animEffect>
                                  </p:childTnLst>
                                </p:cTn>
                              </p:par>
                            </p:childTnLst>
                          </p:cTn>
                        </p:par>
                        <p:par>
                          <p:cTn id="114" fill="hold">
                            <p:stCondLst>
                              <p:cond delay="10600"/>
                            </p:stCondLst>
                            <p:childTnLst>
                              <p:par>
                                <p:cTn id="115" presetID="2" presetClass="entr" presetSubtype="1" fill="hold" grpId="0" nodeType="afterEffect">
                                  <p:stCondLst>
                                    <p:cond delay="0"/>
                                  </p:stCondLst>
                                  <p:childTnLst>
                                    <p:set>
                                      <p:cBhvr>
                                        <p:cTn id="116" dur="1" fill="hold">
                                          <p:stCondLst>
                                            <p:cond delay="0"/>
                                          </p:stCondLst>
                                        </p:cTn>
                                        <p:tgtEl>
                                          <p:spTgt spid="31"/>
                                        </p:tgtEl>
                                        <p:attrNameLst>
                                          <p:attrName>style.visibility</p:attrName>
                                        </p:attrNameLst>
                                      </p:cBhvr>
                                      <p:to>
                                        <p:strVal val="visible"/>
                                      </p:to>
                                    </p:set>
                                    <p:anim calcmode="lin" valueType="num">
                                      <p:cBhvr additive="base">
                                        <p:cTn id="117" dur="500" fill="hold"/>
                                        <p:tgtEl>
                                          <p:spTgt spid="31"/>
                                        </p:tgtEl>
                                        <p:attrNameLst>
                                          <p:attrName>ppt_x</p:attrName>
                                        </p:attrNameLst>
                                      </p:cBhvr>
                                      <p:tavLst>
                                        <p:tav tm="0">
                                          <p:val>
                                            <p:strVal val="#ppt_x"/>
                                          </p:val>
                                        </p:tav>
                                        <p:tav tm="100000">
                                          <p:val>
                                            <p:strVal val="#ppt_x"/>
                                          </p:val>
                                        </p:tav>
                                      </p:tavLst>
                                    </p:anim>
                                    <p:anim calcmode="lin" valueType="num">
                                      <p:cBhvr additive="base">
                                        <p:cTn id="118" dur="500" fill="hold"/>
                                        <p:tgtEl>
                                          <p:spTgt spid="31"/>
                                        </p:tgtEl>
                                        <p:attrNameLst>
                                          <p:attrName>ppt_y</p:attrName>
                                        </p:attrNameLst>
                                      </p:cBhvr>
                                      <p:tavLst>
                                        <p:tav tm="0">
                                          <p:val>
                                            <p:strVal val="0-#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26"/>
                                        </p:tgtEl>
                                        <p:attrNameLst>
                                          <p:attrName>style.visibility</p:attrName>
                                        </p:attrNameLst>
                                      </p:cBhvr>
                                      <p:to>
                                        <p:strVal val="visible"/>
                                      </p:to>
                                    </p:set>
                                    <p:anim calcmode="lin" valueType="num">
                                      <p:cBhvr additive="base">
                                        <p:cTn id="121" dur="500" fill="hold"/>
                                        <p:tgtEl>
                                          <p:spTgt spid="26"/>
                                        </p:tgtEl>
                                        <p:attrNameLst>
                                          <p:attrName>ppt_x</p:attrName>
                                        </p:attrNameLst>
                                      </p:cBhvr>
                                      <p:tavLst>
                                        <p:tav tm="0">
                                          <p:val>
                                            <p:strVal val="#ppt_x"/>
                                          </p:val>
                                        </p:tav>
                                        <p:tav tm="100000">
                                          <p:val>
                                            <p:strVal val="#ppt_x"/>
                                          </p:val>
                                        </p:tav>
                                      </p:tavLst>
                                    </p:anim>
                                    <p:anim calcmode="lin" valueType="num">
                                      <p:cBhvr additive="base">
                                        <p:cTn id="122" dur="500" fill="hold"/>
                                        <p:tgtEl>
                                          <p:spTgt spid="26"/>
                                        </p:tgtEl>
                                        <p:attrNameLst>
                                          <p:attrName>ppt_y</p:attrName>
                                        </p:attrNameLst>
                                      </p:cBhvr>
                                      <p:tavLst>
                                        <p:tav tm="0">
                                          <p:val>
                                            <p:strVal val="1+#ppt_h/2"/>
                                          </p:val>
                                        </p:tav>
                                        <p:tav tm="100000">
                                          <p:val>
                                            <p:strVal val="#ppt_y"/>
                                          </p:val>
                                        </p:tav>
                                      </p:tavLst>
                                    </p:anim>
                                  </p:childTnLst>
                                </p:cTn>
                              </p:par>
                            </p:childTnLst>
                          </p:cTn>
                        </p:par>
                        <p:par>
                          <p:cTn id="123" fill="hold">
                            <p:stCondLst>
                              <p:cond delay="11100"/>
                            </p:stCondLst>
                            <p:childTnLst>
                              <p:par>
                                <p:cTn id="124" presetID="22" presetClass="entr" presetSubtype="8" fill="hold" grpId="0" nodeType="afterEffect">
                                  <p:stCondLst>
                                    <p:cond delay="0"/>
                                  </p:stCondLst>
                                  <p:childTnLst>
                                    <p:set>
                                      <p:cBhvr>
                                        <p:cTn id="125" dur="1" fill="hold">
                                          <p:stCondLst>
                                            <p:cond delay="0"/>
                                          </p:stCondLst>
                                        </p:cTn>
                                        <p:tgtEl>
                                          <p:spTgt spid="27"/>
                                        </p:tgtEl>
                                        <p:attrNameLst>
                                          <p:attrName>style.visibility</p:attrName>
                                        </p:attrNameLst>
                                      </p:cBhvr>
                                      <p:to>
                                        <p:strVal val="visible"/>
                                      </p:to>
                                    </p:set>
                                    <p:animEffect transition="in" filter="wipe(left)">
                                      <p:cBhvr>
                                        <p:cTn id="126" dur="500"/>
                                        <p:tgtEl>
                                          <p:spTgt spid="27"/>
                                        </p:tgtEl>
                                      </p:cBhvr>
                                    </p:animEffect>
                                  </p:childTnLst>
                                </p:cTn>
                              </p:par>
                            </p:childTnLst>
                          </p:cTn>
                        </p:par>
                        <p:par>
                          <p:cTn id="127" fill="hold">
                            <p:stCondLst>
                              <p:cond delay="11600"/>
                            </p:stCondLst>
                            <p:childTnLst>
                              <p:par>
                                <p:cTn id="128" presetID="22" presetClass="entr" presetSubtype="2" fill="hold" nodeType="afterEffect">
                                  <p:stCondLst>
                                    <p:cond delay="0"/>
                                  </p:stCondLst>
                                  <p:childTnLst>
                                    <p:set>
                                      <p:cBhvr>
                                        <p:cTn id="129" dur="1" fill="hold">
                                          <p:stCondLst>
                                            <p:cond delay="0"/>
                                          </p:stCondLst>
                                        </p:cTn>
                                        <p:tgtEl>
                                          <p:spTgt spid="34"/>
                                        </p:tgtEl>
                                        <p:attrNameLst>
                                          <p:attrName>style.visibility</p:attrName>
                                        </p:attrNameLst>
                                      </p:cBhvr>
                                      <p:to>
                                        <p:strVal val="visible"/>
                                      </p:to>
                                    </p:set>
                                    <p:animEffect transition="in" filter="wipe(right)">
                                      <p:cBhvr>
                                        <p:cTn id="130" dur="500"/>
                                        <p:tgtEl>
                                          <p:spTgt spid="34"/>
                                        </p:tgtEl>
                                      </p:cBhvr>
                                    </p:animEffect>
                                  </p:childTnLst>
                                </p:cTn>
                              </p:par>
                            </p:childTnLst>
                          </p:cTn>
                        </p:par>
                        <p:par>
                          <p:cTn id="131" fill="hold">
                            <p:stCondLst>
                              <p:cond delay="12100"/>
                            </p:stCondLst>
                            <p:childTnLst>
                              <p:par>
                                <p:cTn id="132" presetID="22" presetClass="entr" presetSubtype="8" fill="hold" grpId="0" nodeType="afterEffect">
                                  <p:stCondLst>
                                    <p:cond delay="0"/>
                                  </p:stCondLst>
                                  <p:childTnLst>
                                    <p:set>
                                      <p:cBhvr>
                                        <p:cTn id="133" dur="1" fill="hold">
                                          <p:stCondLst>
                                            <p:cond delay="0"/>
                                          </p:stCondLst>
                                        </p:cTn>
                                        <p:tgtEl>
                                          <p:spTgt spid="33"/>
                                        </p:tgtEl>
                                        <p:attrNameLst>
                                          <p:attrName>style.visibility</p:attrName>
                                        </p:attrNameLst>
                                      </p:cBhvr>
                                      <p:to>
                                        <p:strVal val="visible"/>
                                      </p:to>
                                    </p:set>
                                    <p:animEffect transition="in" filter="wipe(left)">
                                      <p:cBhvr>
                                        <p:cTn id="134" dur="500"/>
                                        <p:tgtEl>
                                          <p:spTgt spid="33"/>
                                        </p:tgtEl>
                                      </p:cBhvr>
                                    </p:animEffect>
                                  </p:childTnLst>
                                </p:cTn>
                              </p:par>
                            </p:childTnLst>
                          </p:cTn>
                        </p:par>
                        <p:par>
                          <p:cTn id="135" fill="hold">
                            <p:stCondLst>
                              <p:cond delay="12600"/>
                            </p:stCondLst>
                            <p:childTnLst>
                              <p:par>
                                <p:cTn id="136" presetID="2" presetClass="entr" presetSubtype="1" fill="hold" grpId="0" nodeType="afterEffect">
                                  <p:stCondLst>
                                    <p:cond delay="0"/>
                                  </p:stCondLst>
                                  <p:childTnLst>
                                    <p:set>
                                      <p:cBhvr>
                                        <p:cTn id="137" dur="1" fill="hold">
                                          <p:stCondLst>
                                            <p:cond delay="0"/>
                                          </p:stCondLst>
                                        </p:cTn>
                                        <p:tgtEl>
                                          <p:spTgt spid="37"/>
                                        </p:tgtEl>
                                        <p:attrNameLst>
                                          <p:attrName>style.visibility</p:attrName>
                                        </p:attrNameLst>
                                      </p:cBhvr>
                                      <p:to>
                                        <p:strVal val="visible"/>
                                      </p:to>
                                    </p:set>
                                    <p:anim calcmode="lin" valueType="num">
                                      <p:cBhvr additive="base">
                                        <p:cTn id="138" dur="500" fill="hold"/>
                                        <p:tgtEl>
                                          <p:spTgt spid="37"/>
                                        </p:tgtEl>
                                        <p:attrNameLst>
                                          <p:attrName>ppt_x</p:attrName>
                                        </p:attrNameLst>
                                      </p:cBhvr>
                                      <p:tavLst>
                                        <p:tav tm="0">
                                          <p:val>
                                            <p:strVal val="#ppt_x"/>
                                          </p:val>
                                        </p:tav>
                                        <p:tav tm="100000">
                                          <p:val>
                                            <p:strVal val="#ppt_x"/>
                                          </p:val>
                                        </p:tav>
                                      </p:tavLst>
                                    </p:anim>
                                    <p:anim calcmode="lin" valueType="num">
                                      <p:cBhvr additive="base">
                                        <p:cTn id="139"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bldLvl="0" animBg="1"/>
      <p:bldP spid="48" grpId="0" bldLvl="0" animBg="1"/>
      <p:bldP spid="60" grpId="0" bldLvl="0" animBg="1"/>
      <p:bldP spid="61" grpId="0" bldLvl="0" animBg="1"/>
      <p:bldP spid="62" grpId="0" bldLvl="0" animBg="1"/>
      <p:bldP spid="66" grpId="0" bldLvl="0" animBg="1"/>
      <p:bldP spid="10" grpId="0" bldLvl="0" animBg="1"/>
      <p:bldP spid="11" grpId="0" bldLvl="0" animBg="1"/>
      <p:bldP spid="15" grpId="0" bldLvl="0" animBg="1"/>
      <p:bldP spid="3" grpId="0" bldLvl="0" animBg="1"/>
      <p:bldP spid="9" grpId="0" bldLvl="0" animBg="1"/>
      <p:bldP spid="17" grpId="0" bldLvl="0" animBg="1"/>
      <p:bldP spid="21" grpId="0" bldLvl="0" animBg="1"/>
      <p:bldP spid="2" grpId="0" bldLvl="0" animBg="1"/>
      <p:bldP spid="16" grpId="0" bldLvl="0" animBg="1"/>
      <p:bldP spid="25" grpId="0" bldLvl="0" animBg="1"/>
      <p:bldP spid="26" grpId="0" bldLvl="0" animBg="1"/>
      <p:bldP spid="27" grpId="0" bldLvl="0" animBg="1"/>
      <p:bldP spid="31" grpId="0" bldLvl="0" animBg="1"/>
      <p:bldP spid="33" grpId="0" bldLvl="0" animBg="1"/>
      <p:bldP spid="37"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lgn="r" rtl="0" eaLnBrk="0" fontAlgn="base" hangingPunct="0">
              <a:spcBef>
                <a:spcPct val="0"/>
              </a:spcBef>
              <a:spcAft>
                <a:spcPct val="0"/>
              </a:spcAft>
              <a:buFont typeface="Arial" panose="020B0604020202020204" pitchFamily="34" charset="0"/>
              <a:buNone/>
              <a:defRPr/>
            </a:pPr>
            <a:fld id="{B93C954D-0900-4998-BD53-3AC5D4A0AA92}" type="slidenum">
              <a:rPr lang="zh-CN" altLang="en-US">
                <a:latin typeface="Arial" panose="020B0604020202020204" pitchFamily="34" charset="0"/>
                <a:ea typeface="微软雅黑" panose="020B0503020204020204" charset="-122"/>
              </a:rPr>
            </a:fld>
            <a:endParaRPr lang="zh-CN" altLang="en-US" sz="1270" kern="1200">
              <a:solidFill>
                <a:srgbClr val="000000"/>
              </a:solidFill>
              <a:latin typeface="Arial" panose="020B0604020202020204" pitchFamily="34" charset="0"/>
              <a:ea typeface="微软雅黑" panose="020B0503020204020204" charset="-122"/>
              <a:cs typeface="+mn-cs"/>
            </a:endParaRPr>
          </a:p>
        </p:txBody>
      </p:sp>
      <p:sp>
        <p:nvSpPr>
          <p:cNvPr id="69634" name="Rectangle 2"/>
          <p:cNvSpPr>
            <a:spLocks noChangeArrowheads="1"/>
          </p:cNvSpPr>
          <p:nvPr/>
        </p:nvSpPr>
        <p:spPr bwMode="auto">
          <a:xfrm>
            <a:off x="1524000" y="1151"/>
            <a:ext cx="433705" cy="367030"/>
          </a:xfrm>
          <a:prstGeom prst="rect">
            <a:avLst/>
          </a:prstGeom>
          <a:noFill/>
          <a:ln w="9525">
            <a:noFill/>
            <a:miter lim="800000"/>
          </a:ln>
          <a:effectLst/>
        </p:spPr>
        <p:txBody>
          <a:bodyPr vert="horz" wrap="none" lIns="91439" tIns="45719" rIns="91439" bIns="45719" numCol="1" anchor="ctr" anchorCtr="0" compatLnSpc="1">
            <a:spAutoFit/>
          </a:bodyPr>
          <a:lstStyle/>
          <a:p>
            <a:pPr indent="252095" defTabSz="863600" eaLnBrk="1" hangingPunct="1"/>
            <a:endParaRPr lang="zh-CN" altLang="zh-CN"/>
          </a:p>
        </p:txBody>
      </p:sp>
      <p:sp>
        <p:nvSpPr>
          <p:cNvPr id="69635" name="Rectangle 3"/>
          <p:cNvSpPr>
            <a:spLocks noChangeArrowheads="1"/>
          </p:cNvSpPr>
          <p:nvPr/>
        </p:nvSpPr>
        <p:spPr bwMode="auto">
          <a:xfrm>
            <a:off x="1148715" y="729942"/>
            <a:ext cx="8305800" cy="6091555"/>
          </a:xfrm>
          <a:prstGeom prst="rect">
            <a:avLst/>
          </a:prstGeom>
          <a:noFill/>
          <a:ln w="9525">
            <a:noFill/>
            <a:miter lim="800000"/>
          </a:ln>
          <a:effectLst/>
        </p:spPr>
        <p:txBody>
          <a:bodyPr vert="horz" wrap="square" lIns="91439" tIns="45719" rIns="91439" bIns="45719" numCol="1" anchor="ctr" anchorCtr="0" compatLnSpc="1">
            <a:spAutoFit/>
          </a:bodyPr>
          <a:lstStyle/>
          <a:p>
            <a:pPr indent="252095" defTabSz="863600" eaLnBrk="1" hangingPunct="1">
              <a:lnSpc>
                <a:spcPct val="150000"/>
              </a:lnSpc>
            </a:pPr>
            <a:r>
              <a:rPr lang="en-US" altLang="zh-CN" sz="2000" dirty="0">
                <a:latin typeface="微软雅黑" panose="020B0503020204020204" charset="-122"/>
                <a:ea typeface="微软雅黑" panose="020B0503020204020204" charset="-122"/>
                <a:cs typeface="Times New Roman" panose="02020603050405020304" pitchFamily="18" charset="0"/>
              </a:rPr>
              <a:t>--1.</a:t>
            </a:r>
            <a:r>
              <a:rPr lang="zh-CN" altLang="en-US" sz="2000" dirty="0">
                <a:latin typeface="微软雅黑" panose="020B0503020204020204" charset="-122"/>
                <a:ea typeface="微软雅黑" panose="020B0503020204020204" charset="-122"/>
                <a:cs typeface="Times New Roman" panose="02020603050405020304" pitchFamily="18" charset="0"/>
              </a:rPr>
              <a:t>部门自查发现还是存在监护失职情况：作业票证未按要求填写。监护的工作任重而道远</a:t>
            </a:r>
            <a:endParaRPr lang="zh-CN" altLang="en-US" sz="2000" dirty="0">
              <a:latin typeface="微软雅黑" panose="020B0503020204020204" charset="-122"/>
              <a:ea typeface="微软雅黑" panose="020B0503020204020204" charset="-122"/>
            </a:endParaRPr>
          </a:p>
          <a:p>
            <a:pPr indent="252095" defTabSz="863600">
              <a:lnSpc>
                <a:spcPct val="150000"/>
              </a:lnSpc>
            </a:pPr>
            <a:r>
              <a:rPr lang="en-US" altLang="zh-CN" sz="2000" dirty="0">
                <a:latin typeface="微软雅黑" panose="020B0503020204020204" charset="-122"/>
                <a:ea typeface="微软雅黑" panose="020B0503020204020204" charset="-122"/>
                <a:cs typeface="Times New Roman" panose="02020603050405020304" pitchFamily="18" charset="0"/>
              </a:rPr>
              <a:t>--2.</a:t>
            </a:r>
            <a:r>
              <a:rPr lang="zh-CN" altLang="en-US" sz="2000" dirty="0">
                <a:latin typeface="微软雅黑" panose="020B0503020204020204" charset="-122"/>
                <a:ea typeface="微软雅黑" panose="020B0503020204020204" charset="-122"/>
                <a:cs typeface="Times New Roman" panose="02020603050405020304" pitchFamily="18" charset="0"/>
              </a:rPr>
              <a:t>加裂空冷A201因为需要堵漏加盲板，部门安排的加班人员用氮气吹扫置换空冷，加班人员在下班后没有关闭氮气阀门且对吹扫情况未交接说明，后续当班人员未确认就安排拆卸法兰加盲板，存在带压拆装且导致人员误判为工艺介质侧阀门内漏，耽误施工作业进度。针对加裂空冷A201在氮气阀门未关闭情况下拆卸法兰情况，后期现场遗留工作在人员互换交接过程中以清单的形式传递信息，尤其是盲板的隔离、阀门的状态、施工的进度要逐项确认交接。从本次停检开总结经验，HSE各项工作和措施的有效执行是装置安全停检开的前提和基础。</a:t>
            </a:r>
            <a:endParaRPr lang="zh-CN" altLang="en-US" sz="2000" dirty="0">
              <a:latin typeface="微软雅黑" panose="020B0503020204020204" charset="-122"/>
              <a:ea typeface="微软雅黑" panose="020B0503020204020204" charset="-122"/>
              <a:cs typeface="Times New Roman" panose="02020603050405020304" pitchFamily="18" charset="0"/>
            </a:endParaRPr>
          </a:p>
          <a:p>
            <a:pPr indent="252095" defTabSz="863600">
              <a:lnSpc>
                <a:spcPct val="150000"/>
              </a:lnSpc>
            </a:pPr>
            <a:r>
              <a:rPr lang="zh-CN" altLang="en-US" sz="2000" dirty="0">
                <a:solidFill>
                  <a:srgbClr val="FF0000"/>
                </a:solidFill>
                <a:latin typeface="微软雅黑" panose="020B0503020204020204" charset="-122"/>
                <a:ea typeface="微软雅黑" panose="020B0503020204020204" charset="-122"/>
                <a:cs typeface="Times New Roman" panose="02020603050405020304" pitchFamily="18" charset="0"/>
              </a:rPr>
              <a:t>本次检修HSE管控工作在各专业、各岗位共同配合下有效推进。通过此次检修，不断纠偏、完善HSE管理思路和HSE管控方案，更好的确保每个环节的安全，为今后装置大检修工作的安全顺利开展积累技术和经验。</a:t>
            </a:r>
            <a:endParaRPr lang="zh-CN" altLang="en-US" sz="2000" dirty="0">
              <a:solidFill>
                <a:srgbClr val="FF0000"/>
              </a:solidFill>
              <a:latin typeface="微软雅黑" panose="020B0503020204020204" charset="-122"/>
              <a:ea typeface="微软雅黑" panose="020B0503020204020204" charset="-122"/>
              <a:cs typeface="Times New Roman" panose="02020603050405020304" pitchFamily="18" charset="0"/>
            </a:endParaRPr>
          </a:p>
        </p:txBody>
      </p:sp>
      <p:sp>
        <p:nvSpPr>
          <p:cNvPr id="3" name="文本框 2"/>
          <p:cNvSpPr txBox="1"/>
          <p:nvPr/>
        </p:nvSpPr>
        <p:spPr>
          <a:xfrm>
            <a:off x="1148715" y="208280"/>
            <a:ext cx="6160135" cy="521970"/>
          </a:xfrm>
          <a:prstGeom prst="rect">
            <a:avLst/>
          </a:prstGeom>
          <a:noFill/>
        </p:spPr>
        <p:txBody>
          <a:bodyPr wrap="square" rtlCol="0" anchor="t">
            <a:spAutoFit/>
          </a:bodyPr>
          <a:p>
            <a:pPr algn="l"/>
            <a:r>
              <a:rPr lang="en-US" altLang="zh-CN" sz="2800" b="1" dirty="0">
                <a:solidFill>
                  <a:srgbClr val="C00000"/>
                </a:solidFill>
                <a:latin typeface="微软雅黑" panose="020B0503020204020204" charset="-122"/>
                <a:ea typeface="微软雅黑" panose="020B0503020204020204" charset="-122"/>
                <a:cs typeface="方正清刻本悦宋简体" panose="02000000000000000000" charset="-122"/>
                <a:sym typeface="+mn-ea"/>
              </a:rPr>
              <a:t>1</a:t>
            </a:r>
            <a:r>
              <a:rPr lang="zh-CN" altLang="en-US" sz="2800" b="1" dirty="0">
                <a:solidFill>
                  <a:srgbClr val="C00000"/>
                </a:solidFill>
                <a:latin typeface="微软雅黑" panose="020B0503020204020204" charset="-122"/>
                <a:ea typeface="微软雅黑" panose="020B0503020204020204" charset="-122"/>
                <a:cs typeface="方正清刻本悦宋简体" panose="02000000000000000000" charset="-122"/>
                <a:sym typeface="+mn-ea"/>
              </a:rPr>
              <a:t>月份停检开出现的问题</a:t>
            </a:r>
            <a:r>
              <a:rPr lang="en-US" altLang="zh-CN" sz="2800" b="1" dirty="0">
                <a:solidFill>
                  <a:srgbClr val="C00000"/>
                </a:solidFill>
                <a:latin typeface="微软雅黑" panose="020B0503020204020204" charset="-122"/>
                <a:ea typeface="微软雅黑" panose="020B0503020204020204" charset="-122"/>
                <a:cs typeface="方正清刻本悦宋简体" panose="02000000000000000000" charset="-122"/>
                <a:sym typeface="+mn-ea"/>
              </a:rPr>
              <a:t>·</a:t>
            </a:r>
            <a:r>
              <a:rPr lang="zh-CN" altLang="en-US" sz="2800" b="1" dirty="0">
                <a:solidFill>
                  <a:srgbClr val="C00000"/>
                </a:solidFill>
                <a:latin typeface="微软雅黑" panose="020B0503020204020204" charset="-122"/>
                <a:ea typeface="微软雅黑" panose="020B0503020204020204" charset="-122"/>
                <a:cs typeface="方正清刻本悦宋简体" panose="02000000000000000000" charset="-122"/>
                <a:sym typeface="+mn-ea"/>
              </a:rPr>
              <a:t>分析</a:t>
            </a:r>
            <a:r>
              <a:rPr lang="en-US" altLang="zh-CN" sz="2800" b="1" dirty="0">
                <a:solidFill>
                  <a:srgbClr val="C00000"/>
                </a:solidFill>
                <a:latin typeface="微软雅黑" panose="020B0503020204020204" charset="-122"/>
                <a:ea typeface="微软雅黑" panose="020B0503020204020204" charset="-122"/>
                <a:cs typeface="方正清刻本悦宋简体" panose="02000000000000000000" charset="-122"/>
                <a:sym typeface="+mn-ea"/>
              </a:rPr>
              <a:t>·</a:t>
            </a:r>
            <a:r>
              <a:rPr lang="zh-CN" altLang="en-US" sz="2800" b="1" dirty="0">
                <a:solidFill>
                  <a:srgbClr val="C00000"/>
                </a:solidFill>
                <a:latin typeface="微软雅黑" panose="020B0503020204020204" charset="-122"/>
                <a:ea typeface="微软雅黑" panose="020B0503020204020204" charset="-122"/>
                <a:cs typeface="方正清刻本悦宋简体" panose="02000000000000000000" charset="-122"/>
                <a:sym typeface="+mn-ea"/>
              </a:rPr>
              <a:t>措施</a:t>
            </a:r>
            <a:endParaRPr lang="zh-CN" altLang="en-US" sz="2800" b="1" dirty="0">
              <a:solidFill>
                <a:srgbClr val="C00000"/>
              </a:solidFill>
              <a:latin typeface="微软雅黑" panose="020B0503020204020204" charset="-122"/>
              <a:ea typeface="微软雅黑" panose="020B0503020204020204" charset="-122"/>
              <a:cs typeface="方正清刻本悦宋简体" panose="02000000000000000000" charset="-122"/>
              <a:sym typeface="+mn-ea"/>
            </a:endParaRPr>
          </a:p>
        </p:txBody>
      </p:sp>
      <p:pic>
        <p:nvPicPr>
          <p:cNvPr id="5" name="PA-102284"/>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spTree>
    <p:custDataLst>
      <p:tags r:id="rId3"/>
    </p:custData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t="13539" r="1316" b="8611"/>
          <a:stretch>
            <a:fillRect/>
          </a:stretch>
        </p:blipFill>
        <p:spPr>
          <a:xfrm>
            <a:off x="13970" y="-13970"/>
            <a:ext cx="12164695" cy="6858000"/>
          </a:xfrm>
          <a:prstGeom prst="rect">
            <a:avLst/>
          </a:prstGeom>
        </p:spPr>
      </p:pic>
      <p:pic>
        <p:nvPicPr>
          <p:cNvPr id="39" name="守护甜心 - 唯美纯音乐">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8677003" y="-1894114"/>
            <a:ext cx="609521" cy="609521"/>
          </a:xfrm>
          <a:prstGeom prst="rect">
            <a:avLst/>
          </a:prstGeom>
        </p:spPr>
      </p:pic>
      <p:cxnSp>
        <p:nvCxnSpPr>
          <p:cNvPr id="26" name="直接连接符 25"/>
          <p:cNvCxnSpPr/>
          <p:nvPr/>
        </p:nvCxnSpPr>
        <p:spPr>
          <a:xfrm>
            <a:off x="2686010" y="5392171"/>
            <a:ext cx="64362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矩形 259"/>
          <p:cNvSpPr>
            <a:spLocks noChangeArrowheads="1"/>
          </p:cNvSpPr>
          <p:nvPr/>
        </p:nvSpPr>
        <p:spPr bwMode="auto">
          <a:xfrm>
            <a:off x="153164" y="2442841"/>
            <a:ext cx="11502133" cy="110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defRPr/>
            </a:pPr>
            <a:r>
              <a:rPr lang="en-US" altLang="zh-CN" sz="7200" b="1" dirty="0">
                <a:ln w="38100">
                  <a:solidFill>
                    <a:schemeClr val="bg1"/>
                  </a:solidFill>
                </a:ln>
                <a:solidFill>
                  <a:srgbClr val="FF0000"/>
                </a:solidFill>
                <a:effectLst>
                  <a:outerShdw blurRad="38100" dist="38100" dir="2700000" algn="tl">
                    <a:srgbClr val="000000">
                      <a:alpha val="43137"/>
                    </a:srgbClr>
                  </a:outerShdw>
                </a:effectLst>
                <a:latin typeface="汉仪菱心体简" panose="02010609000101010101" charset="-122"/>
                <a:ea typeface="汉仪菱心体简" panose="02010609000101010101" charset="-122"/>
                <a:cs typeface="+mn-ea"/>
                <a:sym typeface="Source Han Sans CN" panose="020F0502020204030204"/>
              </a:rPr>
              <a:t>TERIMA KASIH</a:t>
            </a:r>
            <a:endParaRPr lang="en-US" altLang="zh-CN" sz="7200" b="1" dirty="0">
              <a:ln w="38100">
                <a:solidFill>
                  <a:schemeClr val="bg1"/>
                </a:solidFill>
              </a:ln>
              <a:solidFill>
                <a:srgbClr val="FF0000"/>
              </a:solidFill>
              <a:effectLst>
                <a:outerShdw blurRad="38100" dist="38100" dir="2700000" algn="tl">
                  <a:srgbClr val="000000">
                    <a:alpha val="43137"/>
                  </a:srgbClr>
                </a:outerShdw>
              </a:effectLst>
              <a:latin typeface="汉仪菱心体简" panose="02010609000101010101" charset="-122"/>
              <a:ea typeface="汉仪菱心体简" panose="02010609000101010101" charset="-122"/>
              <a:cs typeface="+mn-ea"/>
              <a:sym typeface="Source Han Sans CN" panose="020F0502020204030204"/>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p14:dur="1250" advClick="0" advTm="0"/>
    </mc:Choice>
    <mc:Fallback>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9"/>
                                        </p:tgtEl>
                                      </p:cBhvr>
                                    </p:cmd>
                                  </p:childTnLst>
                                </p:cTn>
                              </p:par>
                              <p:par>
                                <p:cTn id="7" presetID="16" presetClass="entr" presetSubtype="21"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Effect transition="in" filter="barn(inVertical)">
                                      <p:cBhvr>
                                        <p:cTn id="9" dur="500"/>
                                        <p:tgtEl>
                                          <p:spTgt spid="26"/>
                                        </p:tgtEl>
                                      </p:cBhvr>
                                    </p:animEffect>
                                  </p:childTnLst>
                                </p:cTn>
                              </p:par>
                            </p:childTnLst>
                          </p:cTn>
                        </p:par>
                        <p:par>
                          <p:cTn id="10" fill="hold">
                            <p:stCondLst>
                              <p:cond delay="0"/>
                            </p:stCondLst>
                            <p:childTnLst>
                              <p:par>
                                <p:cTn id="11" presetID="41" presetClass="entr" presetSubtype="0" fill="hold" grpId="0" nodeType="afterEffect">
                                  <p:stCondLst>
                                    <p:cond delay="0"/>
                                  </p:stCondLst>
                                  <p:iterate type="lt">
                                    <p:tmPct val="10000"/>
                                  </p:iterate>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4"/>
                                        </p:tgtEl>
                                        <p:attrNameLst>
                                          <p:attrName>ppt_y</p:attrName>
                                        </p:attrNameLst>
                                      </p:cBhvr>
                                      <p:tavLst>
                                        <p:tav tm="0">
                                          <p:val>
                                            <p:strVal val="#ppt_y"/>
                                          </p:val>
                                        </p:tav>
                                        <p:tav tm="100000">
                                          <p:val>
                                            <p:strVal val="#ppt_y"/>
                                          </p:val>
                                        </p:tav>
                                      </p:tavLst>
                                    </p:anim>
                                    <p:anim calcmode="lin" valueType="num">
                                      <p:cBhvr>
                                        <p:cTn id="15"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8" repeatCount="indefinite" fill="remove" display="0">
                  <p:stCondLst>
                    <p:cond delay="indefinite"/>
                  </p:stCondLst>
                  <p:endCondLst>
                    <p:cond evt="onStopAudio" delay="0">
                      <p:tgtEl>
                        <p:sldTgt/>
                      </p:tgtEl>
                    </p:cond>
                  </p:endCondLst>
                </p:cTn>
                <p:tgtEl>
                  <p:spTgt spid="39"/>
                </p:tgtEl>
              </p:cMediaNode>
            </p:audio>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ph idx="1"/>
          </p:nvPr>
        </p:nvSpPr>
        <p:spPr>
          <a:xfrm>
            <a:off x="7331075" y="1786255"/>
            <a:ext cx="3399155" cy="1852930"/>
          </a:xfrm>
        </p:spPr>
        <p:txBody>
          <a:bodyPr>
            <a:noAutofit/>
          </a:bodyPr>
          <a:lstStyle/>
          <a:p>
            <a:pPr algn="l">
              <a:lnSpc>
                <a:spcPct val="130000"/>
              </a:lnSpc>
              <a:buNone/>
            </a:pPr>
            <a:r>
              <a:rPr lang="en-US" altLang="zh-CN" dirty="0" smtClean="0">
                <a:solidFill>
                  <a:schemeClr val="tx1"/>
                </a:solidFill>
                <a:latin typeface="微软雅黑" panose="020B0503020204020204" charset="-122"/>
                <a:ea typeface="微软雅黑" panose="020B0503020204020204" charset="-122"/>
                <a:cs typeface="微软雅黑" panose="020B0503020204020204" charset="-122"/>
              </a:rPr>
              <a:t>          </a:t>
            </a:r>
            <a:endParaRPr lang="zh-CN" dirty="0" smtClean="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30000"/>
              </a:lnSpc>
              <a:buNone/>
            </a:pPr>
            <a:endParaRPr lang="zh-CN" altLang="en-US"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30000"/>
              </a:lnSpc>
              <a:buNone/>
            </a:pPr>
            <a:endParaRPr lang="zh-CN" altLang="en-US" dirty="0" smtClean="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nvSpPr>
        <p:spPr>
          <a:xfrm>
            <a:off x="1082040" y="11430"/>
            <a:ext cx="7677785" cy="737235"/>
          </a:xfrm>
          <a:prstGeom prst="rect">
            <a:avLst/>
          </a:prstGeom>
          <a:noFill/>
        </p:spPr>
        <p:txBody>
          <a:bodyPr wrap="square" rtlCol="0" anchor="t">
            <a:spAutoFit/>
          </a:bodyPr>
          <a:p>
            <a:pPr algn="dist" defTabSz="980440" eaLnBrk="1" hangingPunct="1">
              <a:lnSpc>
                <a:spcPct val="150000"/>
              </a:lnSpc>
              <a:defRPr/>
            </a:pPr>
            <a:r>
              <a:rPr lang="zh-CN" altLang="en-US"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rPr>
              <a:t>装置安全停检开</a:t>
            </a:r>
            <a:r>
              <a:rPr lang="en-US" altLang="zh-CN"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rPr>
              <a:t>HSE</a:t>
            </a:r>
            <a:r>
              <a:rPr lang="zh-CN" altLang="en-US"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rPr>
              <a:t>管控</a:t>
            </a:r>
            <a:r>
              <a:rPr lang="en-US" altLang="zh-CN"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rPr>
              <a:t>·</a:t>
            </a:r>
            <a:r>
              <a:rPr lang="zh-CN" altLang="en-US"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rPr>
              <a:t>组织架构</a:t>
            </a:r>
            <a:endParaRPr lang="zh-CN" altLang="en-US"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endParaRPr>
          </a:p>
        </p:txBody>
      </p:sp>
      <p:pic>
        <p:nvPicPr>
          <p:cNvPr id="9" name="图片 8" descr="22"/>
          <p:cNvPicPr>
            <a:picLocks noChangeAspect="1"/>
          </p:cNvPicPr>
          <p:nvPr/>
        </p:nvPicPr>
        <p:blipFill>
          <a:blip r:embed="rId1">
            <a:lum contrast="-18000"/>
          </a:blip>
          <a:srcRect l="5682" t="20296" r="60637" b="73295"/>
          <a:stretch>
            <a:fillRect/>
          </a:stretch>
        </p:blipFill>
        <p:spPr>
          <a:xfrm rot="10800000" flipH="1">
            <a:off x="9335770" y="6343650"/>
            <a:ext cx="2858770" cy="534035"/>
          </a:xfrm>
          <a:prstGeom prst="rect">
            <a:avLst/>
          </a:prstGeom>
        </p:spPr>
      </p:pic>
      <p:pic>
        <p:nvPicPr>
          <p:cNvPr id="3" name="PA-102284"/>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pic>
        <p:nvPicPr>
          <p:cNvPr id="2" name="图片 1"/>
          <p:cNvPicPr>
            <a:picLocks noChangeAspect="1"/>
          </p:cNvPicPr>
          <p:nvPr/>
        </p:nvPicPr>
        <p:blipFill>
          <a:blip r:embed="rId4"/>
          <a:stretch>
            <a:fillRect/>
          </a:stretch>
        </p:blipFill>
        <p:spPr>
          <a:xfrm>
            <a:off x="3044825" y="1464945"/>
            <a:ext cx="5715000" cy="5153025"/>
          </a:xfrm>
          <a:prstGeom prst="rect">
            <a:avLst/>
          </a:prstGeom>
        </p:spPr>
      </p:pic>
      <p:sp>
        <p:nvSpPr>
          <p:cNvPr id="4" name="文本框 3"/>
          <p:cNvSpPr txBox="1"/>
          <p:nvPr/>
        </p:nvSpPr>
        <p:spPr>
          <a:xfrm>
            <a:off x="1082675" y="993140"/>
            <a:ext cx="7948930" cy="521970"/>
          </a:xfrm>
          <a:prstGeom prst="rect">
            <a:avLst/>
          </a:prstGeom>
          <a:noFill/>
        </p:spPr>
        <p:txBody>
          <a:bodyPr wrap="square" rtlCol="0">
            <a:spAutoFit/>
          </a:bodyPr>
          <a:p>
            <a:r>
              <a:rPr lang="en-US" altLang="zh-CN" sz="2800"/>
              <a:t>----</a:t>
            </a:r>
            <a:r>
              <a:rPr lang="zh-CN" altLang="en-US" sz="2800"/>
              <a:t>确定组织架构，明确岗位职责，确保时间节点</a:t>
            </a:r>
            <a:endParaRPr lang="zh-CN" altLang="en-US" sz="2800"/>
          </a:p>
        </p:txBody>
      </p:sp>
    </p:spTree>
    <p:custDataLst>
      <p:tags r:id="rId5"/>
    </p:custDataLst>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ph idx="1"/>
          </p:nvPr>
        </p:nvSpPr>
        <p:spPr>
          <a:xfrm>
            <a:off x="544195" y="955040"/>
            <a:ext cx="11102975" cy="5337175"/>
          </a:xfrm>
        </p:spPr>
        <p:txBody>
          <a:bodyPr>
            <a:noAutofit/>
          </a:bodyPr>
          <a:lstStyle/>
          <a:p>
            <a:pPr algn="l">
              <a:lnSpc>
                <a:spcPct val="130000"/>
              </a:lnSpc>
              <a:buNone/>
            </a:pPr>
            <a:r>
              <a:rPr lang="en-US" altLang="zh-CN" dirty="0" smtClean="0">
                <a:solidFill>
                  <a:schemeClr val="tx1"/>
                </a:solidFill>
                <a:latin typeface="微软雅黑" panose="020B0503020204020204" charset="-122"/>
                <a:ea typeface="微软雅黑" panose="020B0503020204020204" charset="-122"/>
                <a:cs typeface="微软雅黑" panose="020B0503020204020204" charset="-122"/>
              </a:rPr>
              <a:t>          炼油二部</a:t>
            </a:r>
            <a:r>
              <a:rPr lang="zh-CN" altLang="en-US" dirty="0" smtClean="0">
                <a:solidFill>
                  <a:schemeClr val="tx1"/>
                </a:solidFill>
                <a:latin typeface="微软雅黑" panose="020B0503020204020204" charset="-122"/>
                <a:ea typeface="微软雅黑" panose="020B0503020204020204" charset="-122"/>
                <a:cs typeface="微软雅黑" panose="020B0503020204020204" charset="-122"/>
              </a:rPr>
              <a:t>各</a:t>
            </a:r>
            <a:r>
              <a:rPr lang="en-US" altLang="zh-CN" dirty="0" smtClean="0">
                <a:solidFill>
                  <a:schemeClr val="tx1"/>
                </a:solidFill>
                <a:latin typeface="微软雅黑" panose="020B0503020204020204" charset="-122"/>
                <a:ea typeface="微软雅黑" panose="020B0503020204020204" charset="-122"/>
                <a:cs typeface="微软雅黑" panose="020B0503020204020204" charset="-122"/>
              </a:rPr>
              <a:t>装置于1月</a:t>
            </a:r>
            <a:r>
              <a:rPr lang="zh-CN" altLang="en-US" dirty="0" smtClean="0">
                <a:solidFill>
                  <a:schemeClr val="tx1"/>
                </a:solidFill>
                <a:latin typeface="微软雅黑" panose="020B0503020204020204" charset="-122"/>
                <a:ea typeface="微软雅黑" panose="020B0503020204020204" charset="-122"/>
                <a:cs typeface="微软雅黑" panose="020B0503020204020204" charset="-122"/>
              </a:rPr>
              <a:t>份</a:t>
            </a:r>
            <a:r>
              <a:rPr lang="en-US" altLang="zh-CN" dirty="0" smtClean="0">
                <a:solidFill>
                  <a:schemeClr val="tx1"/>
                </a:solidFill>
                <a:latin typeface="微软雅黑" panose="020B0503020204020204" charset="-122"/>
                <a:ea typeface="微软雅黑" panose="020B0503020204020204" charset="-122"/>
                <a:cs typeface="微软雅黑" panose="020B0503020204020204" charset="-122"/>
              </a:rPr>
              <a:t>进行装置停检开工作，主要检修项目为“加裂和气分装置复合空冷腐蚀情况检查”、“加裂空冷A201B/C管束堵漏”、“柴油复合空冷腐蚀情况检查”和内漏阀门更换等。各项检修作业按计划开展，对作业全过程进行风险管控，落实各项HSE管控措施。检修作业全部结束装置进入开工阶段。</a:t>
            </a:r>
            <a:r>
              <a:rPr lang="zh-CN" altLang="en-US" dirty="0" smtClean="0">
                <a:solidFill>
                  <a:schemeClr val="tx1"/>
                </a:solidFill>
                <a:latin typeface="微软雅黑" panose="020B0503020204020204" charset="-122"/>
                <a:ea typeface="微软雅黑" panose="020B0503020204020204" charset="-122"/>
                <a:cs typeface="微软雅黑" panose="020B0503020204020204" charset="-122"/>
              </a:rPr>
              <a:t>具体是：</a:t>
            </a:r>
            <a:endParaRPr lang="en-US" altLang="zh-CN" dirty="0" smtClean="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30000"/>
              </a:lnSpc>
              <a:buNone/>
            </a:pPr>
            <a:r>
              <a:rPr lang="en-US" altLang="zh-CN" dirty="0" smtClean="0">
                <a:solidFill>
                  <a:schemeClr val="tx1"/>
                </a:solidFill>
                <a:latin typeface="微软雅黑" panose="020B0503020204020204" charset="-122"/>
                <a:ea typeface="微软雅黑" panose="020B0503020204020204" charset="-122"/>
                <a:cs typeface="微软雅黑" panose="020B0503020204020204" charset="-122"/>
              </a:rPr>
              <a:t>----</a:t>
            </a:r>
            <a:r>
              <a:rPr lang="zh-CN" altLang="zh-CN" dirty="0" smtClean="0">
                <a:solidFill>
                  <a:schemeClr val="tx1"/>
                </a:solidFill>
                <a:latin typeface="微软雅黑" panose="020B0503020204020204" charset="-122"/>
                <a:ea typeface="微软雅黑" panose="020B0503020204020204" charset="-122"/>
                <a:cs typeface="微软雅黑" panose="020B0503020204020204" charset="-122"/>
              </a:rPr>
              <a:t>严格遵守各项停检开方案，统一思想，盯牢节点，坚守岗位，循章办事。</a:t>
            </a:r>
            <a:endParaRPr lang="zh-CN" altLang="zh-CN" dirty="0" smtClean="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30000"/>
              </a:lnSpc>
              <a:buNone/>
            </a:pPr>
            <a:r>
              <a:rPr lang="en-US" altLang="zh-CN" dirty="0" smtClean="0">
                <a:solidFill>
                  <a:schemeClr val="tx1"/>
                </a:solidFill>
                <a:latin typeface="微软雅黑" panose="020B0503020204020204" charset="-122"/>
                <a:ea typeface="微软雅黑" panose="020B0503020204020204" charset="-122"/>
                <a:cs typeface="微软雅黑" panose="020B0503020204020204" charset="-122"/>
              </a:rPr>
              <a:t>----</a:t>
            </a:r>
            <a:r>
              <a:rPr lang="zh-CN" dirty="0" smtClean="0">
                <a:solidFill>
                  <a:schemeClr val="tx1"/>
                </a:solidFill>
                <a:latin typeface="微软雅黑" panose="020B0503020204020204" charset="-122"/>
                <a:ea typeface="微软雅黑" panose="020B0503020204020204" charset="-122"/>
                <a:cs typeface="微软雅黑" panose="020B0503020204020204" charset="-122"/>
              </a:rPr>
              <a:t>在装置停工作业开始前，根据《装置停开工方案》中具体实施内容，制定《装置停检开HSE管控方案》，用工作危害分析（JHA）进行危险源辨识与风险评价工作。按照停工、检修、开工等10大关键节点步骤，辨识出15类危险源或潜在事件，结合现有安全措施制定风险消减、控制措施。针对柴油加氢产品污染事件，完善JHA关于如何避免物料互串以及阀门开关状态管控的三级确认履职危害分析。</a:t>
            </a:r>
            <a:endParaRPr lang="zh-CN" dirty="0" smtClean="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30000"/>
              </a:lnSpc>
              <a:buNone/>
            </a:pPr>
            <a:endParaRPr lang="zh-CN" altLang="en-US"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30000"/>
              </a:lnSpc>
              <a:buNone/>
            </a:pPr>
            <a:endParaRPr lang="zh-CN" altLang="en-US" dirty="0" smtClean="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nvSpPr>
        <p:spPr>
          <a:xfrm>
            <a:off x="1082040" y="11430"/>
            <a:ext cx="7677785" cy="737235"/>
          </a:xfrm>
          <a:prstGeom prst="rect">
            <a:avLst/>
          </a:prstGeom>
          <a:noFill/>
        </p:spPr>
        <p:txBody>
          <a:bodyPr wrap="square" rtlCol="0" anchor="t">
            <a:spAutoFit/>
          </a:bodyPr>
          <a:p>
            <a:pPr algn="dist" defTabSz="980440" eaLnBrk="1" hangingPunct="1">
              <a:lnSpc>
                <a:spcPct val="150000"/>
              </a:lnSpc>
              <a:defRPr/>
            </a:pPr>
            <a:r>
              <a:rPr lang="zh-CN" altLang="en-US"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rPr>
              <a:t>装置安全停检开</a:t>
            </a:r>
            <a:r>
              <a:rPr lang="en-US" altLang="zh-CN"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rPr>
              <a:t>HSE</a:t>
            </a:r>
            <a:r>
              <a:rPr lang="zh-CN" altLang="en-US"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rPr>
              <a:t>管控</a:t>
            </a:r>
            <a:r>
              <a:rPr lang="en-US" altLang="zh-CN"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rPr>
              <a:t>·</a:t>
            </a:r>
            <a:r>
              <a:rPr lang="zh-CN" altLang="en-US"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rPr>
              <a:t>前期准备工作</a:t>
            </a:r>
            <a:endParaRPr lang="zh-CN" altLang="en-US"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endParaRPr>
          </a:p>
        </p:txBody>
      </p:sp>
      <p:pic>
        <p:nvPicPr>
          <p:cNvPr id="9" name="图片 8" descr="22"/>
          <p:cNvPicPr>
            <a:picLocks noChangeAspect="1"/>
          </p:cNvPicPr>
          <p:nvPr/>
        </p:nvPicPr>
        <p:blipFill>
          <a:blip r:embed="rId1">
            <a:lum contrast="-18000"/>
          </a:blip>
          <a:srcRect l="5682" t="20296" r="60637" b="73295"/>
          <a:stretch>
            <a:fillRect/>
          </a:stretch>
        </p:blipFill>
        <p:spPr>
          <a:xfrm rot="10800000" flipH="1">
            <a:off x="9335770" y="6343650"/>
            <a:ext cx="2858770" cy="534035"/>
          </a:xfrm>
          <a:prstGeom prst="rect">
            <a:avLst/>
          </a:prstGeom>
        </p:spPr>
      </p:pic>
      <p:pic>
        <p:nvPicPr>
          <p:cNvPr id="3" name="PA-102284"/>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spTree>
    <p:custDataLst>
      <p:tags r:id="rId4"/>
    </p:custDataLst>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082040" y="11430"/>
            <a:ext cx="7969250" cy="737235"/>
          </a:xfrm>
          <a:prstGeom prst="rect">
            <a:avLst/>
          </a:prstGeom>
          <a:noFill/>
        </p:spPr>
        <p:txBody>
          <a:bodyPr wrap="square" rtlCol="0" anchor="t">
            <a:spAutoFit/>
          </a:bodyPr>
          <a:p>
            <a:pPr algn="l" defTabSz="980440" eaLnBrk="1" hangingPunct="1">
              <a:lnSpc>
                <a:spcPct val="150000"/>
              </a:lnSpc>
              <a:defRPr/>
            </a:pPr>
            <a:r>
              <a:rPr lang="zh-CN" altLang="en-US"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rPr>
              <a:t>装置安全停检开</a:t>
            </a:r>
            <a:r>
              <a:rPr lang="en-US" altLang="zh-CN"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rPr>
              <a:t>HSE</a:t>
            </a:r>
            <a:r>
              <a:rPr lang="zh-CN" altLang="en-US"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rPr>
              <a:t>管控</a:t>
            </a:r>
            <a:r>
              <a:rPr lang="en-US" altLang="zh-CN"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rPr>
              <a:t>·JHA</a:t>
            </a:r>
            <a:r>
              <a:rPr lang="zh-CN" altLang="en-US"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rPr>
              <a:t>分析以及应急</a:t>
            </a:r>
            <a:endParaRPr lang="zh-CN" altLang="en-US"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endParaRPr>
          </a:p>
        </p:txBody>
      </p:sp>
      <p:pic>
        <p:nvPicPr>
          <p:cNvPr id="9" name="图片 8" descr="22"/>
          <p:cNvPicPr>
            <a:picLocks noChangeAspect="1"/>
          </p:cNvPicPr>
          <p:nvPr/>
        </p:nvPicPr>
        <p:blipFill>
          <a:blip r:embed="rId1">
            <a:lum contrast="-18000"/>
          </a:blip>
          <a:srcRect l="5682" t="20296" r="60637" b="73295"/>
          <a:stretch>
            <a:fillRect/>
          </a:stretch>
        </p:blipFill>
        <p:spPr>
          <a:xfrm rot="10800000" flipH="1">
            <a:off x="9335770" y="6343650"/>
            <a:ext cx="2858770" cy="534035"/>
          </a:xfrm>
          <a:prstGeom prst="rect">
            <a:avLst/>
          </a:prstGeom>
        </p:spPr>
      </p:pic>
      <p:sp>
        <p:nvSpPr>
          <p:cNvPr id="10" name="内容占位符 9"/>
          <p:cNvSpPr>
            <a:spLocks noGrp="1"/>
          </p:cNvSpPr>
          <p:nvPr>
            <p:ph idx="1"/>
          </p:nvPr>
        </p:nvSpPr>
        <p:spPr>
          <a:xfrm>
            <a:off x="1383665" y="1188085"/>
            <a:ext cx="10562590" cy="4579620"/>
          </a:xfrm>
        </p:spPr>
        <p:txBody>
          <a:bodyPr>
            <a:normAutofit fontScale="90000"/>
          </a:bodyPr>
          <a:lstStyle/>
          <a:p>
            <a:pPr algn="l">
              <a:lnSpc>
                <a:spcPct val="130000"/>
              </a:lnSpc>
              <a:buNone/>
            </a:pPr>
            <a:endParaRPr lang="en-US" altLang="zh-CN" sz="2000" dirty="0" smtClean="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30000"/>
              </a:lnSpc>
              <a:buNone/>
            </a:pPr>
            <a:r>
              <a:rPr lang="en-US" altLang="zh-CN" sz="3600" dirty="0" smtClean="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zh-CN" sz="3600" u="sng" dirty="0" smtClean="0">
                <a:solidFill>
                  <a:schemeClr val="tx1"/>
                </a:solidFill>
                <a:latin typeface="微软雅黑" panose="020B0503020204020204" charset="-122"/>
                <a:ea typeface="微软雅黑" panose="020B0503020204020204" charset="-122"/>
                <a:cs typeface="微软雅黑" panose="020B0503020204020204" charset="-122"/>
                <a:sym typeface="+mn-ea"/>
              </a:rPr>
              <a:t>《炼油二部装置停检开</a:t>
            </a:r>
            <a:r>
              <a:rPr lang="en-US" altLang="zh-CN" sz="3600" u="sng" dirty="0" smtClean="0">
                <a:solidFill>
                  <a:schemeClr val="tx1"/>
                </a:solidFill>
                <a:latin typeface="微软雅黑" panose="020B0503020204020204" charset="-122"/>
                <a:ea typeface="微软雅黑" panose="020B0503020204020204" charset="-122"/>
                <a:cs typeface="微软雅黑" panose="020B0503020204020204" charset="-122"/>
                <a:sym typeface="+mn-ea"/>
              </a:rPr>
              <a:t>HSE</a:t>
            </a:r>
            <a:r>
              <a:rPr lang="zh-CN" altLang="en-US" sz="3600" u="sng" dirty="0" smtClean="0">
                <a:solidFill>
                  <a:schemeClr val="tx1"/>
                </a:solidFill>
                <a:latin typeface="微软雅黑" panose="020B0503020204020204" charset="-122"/>
                <a:ea typeface="微软雅黑" panose="020B0503020204020204" charset="-122"/>
                <a:cs typeface="微软雅黑" panose="020B0503020204020204" charset="-122"/>
                <a:sym typeface="+mn-ea"/>
              </a:rPr>
              <a:t>管控方案》</a:t>
            </a:r>
            <a:endParaRPr lang="en-US" altLang="zh-CN" sz="3600" u="sng" dirty="0" smtClean="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30000"/>
              </a:lnSpc>
              <a:buNone/>
            </a:pPr>
            <a:r>
              <a:rPr lang="en-US" altLang="zh-CN" sz="3600" dirty="0" smtClean="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sz="3600" u="sng" dirty="0" smtClean="0">
                <a:solidFill>
                  <a:schemeClr val="tx1"/>
                </a:solidFill>
                <a:latin typeface="微软雅黑" panose="020B0503020204020204" charset="-122"/>
                <a:ea typeface="微软雅黑" panose="020B0503020204020204" charset="-122"/>
                <a:cs typeface="微软雅黑" panose="020B0503020204020204" charset="-122"/>
                <a:sym typeface="+mn-ea"/>
              </a:rPr>
              <a:t>《炼油二部加裂气分装置停检开</a:t>
            </a:r>
            <a:r>
              <a:rPr lang="en-US" altLang="zh-CN" sz="3600" u="sng" dirty="0" smtClean="0">
                <a:solidFill>
                  <a:schemeClr val="tx1"/>
                </a:solidFill>
                <a:latin typeface="微软雅黑" panose="020B0503020204020204" charset="-122"/>
                <a:ea typeface="微软雅黑" panose="020B0503020204020204" charset="-122"/>
                <a:cs typeface="微软雅黑" panose="020B0503020204020204" charset="-122"/>
                <a:sym typeface="+mn-ea"/>
              </a:rPr>
              <a:t>JHA</a:t>
            </a:r>
            <a:r>
              <a:rPr lang="zh-CN" altLang="en-US" sz="3600" u="sng" dirty="0" smtClean="0">
                <a:solidFill>
                  <a:schemeClr val="tx1"/>
                </a:solidFill>
                <a:latin typeface="微软雅黑" panose="020B0503020204020204" charset="-122"/>
                <a:ea typeface="微软雅黑" panose="020B0503020204020204" charset="-122"/>
                <a:cs typeface="微软雅黑" panose="020B0503020204020204" charset="-122"/>
                <a:sym typeface="+mn-ea"/>
              </a:rPr>
              <a:t>分析》</a:t>
            </a:r>
            <a:endParaRPr lang="zh-CN" altLang="en-US" sz="3600" dirty="0" smtClean="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30000"/>
              </a:lnSpc>
              <a:buNone/>
            </a:pPr>
            <a:r>
              <a:rPr lang="en-US" altLang="zh-CN" sz="3600" dirty="0" smtClean="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sz="3600" u="sng" dirty="0" smtClean="0">
                <a:solidFill>
                  <a:schemeClr val="tx1"/>
                </a:solidFill>
                <a:latin typeface="微软雅黑" panose="020B0503020204020204" charset="-122"/>
                <a:ea typeface="微软雅黑" panose="020B0503020204020204" charset="-122"/>
                <a:cs typeface="微软雅黑" panose="020B0503020204020204" charset="-122"/>
                <a:sym typeface="+mn-ea"/>
              </a:rPr>
              <a:t>《炼油二部加裂气分装置复合空冷检修</a:t>
            </a:r>
            <a:r>
              <a:rPr lang="en-US" altLang="zh-CN" sz="3600" u="sng" dirty="0" smtClean="0">
                <a:solidFill>
                  <a:schemeClr val="tx1"/>
                </a:solidFill>
                <a:latin typeface="微软雅黑" panose="020B0503020204020204" charset="-122"/>
                <a:ea typeface="微软雅黑" panose="020B0503020204020204" charset="-122"/>
                <a:cs typeface="微软雅黑" panose="020B0503020204020204" charset="-122"/>
                <a:sym typeface="+mn-ea"/>
              </a:rPr>
              <a:t>JHA</a:t>
            </a:r>
            <a:r>
              <a:rPr lang="zh-CN" altLang="en-US" sz="3600" u="sng" dirty="0" smtClean="0">
                <a:solidFill>
                  <a:schemeClr val="tx1"/>
                </a:solidFill>
                <a:latin typeface="微软雅黑" panose="020B0503020204020204" charset="-122"/>
                <a:ea typeface="微软雅黑" panose="020B0503020204020204" charset="-122"/>
                <a:cs typeface="微软雅黑" panose="020B0503020204020204" charset="-122"/>
                <a:sym typeface="+mn-ea"/>
              </a:rPr>
              <a:t>分析》</a:t>
            </a:r>
            <a:endParaRPr lang="zh-CN" altLang="en-US" sz="3600" dirty="0" smtClean="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30000"/>
              </a:lnSpc>
              <a:buNone/>
            </a:pPr>
            <a:r>
              <a:rPr lang="en-US" altLang="zh-CN" sz="3600" dirty="0" smtClean="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sz="3600" dirty="0" smtClean="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sz="3600" u="sng" dirty="0" smtClean="0">
                <a:solidFill>
                  <a:schemeClr val="tx1"/>
                </a:solidFill>
                <a:latin typeface="微软雅黑" panose="020B0503020204020204" charset="-122"/>
                <a:ea typeface="微软雅黑" panose="020B0503020204020204" charset="-122"/>
                <a:cs typeface="微软雅黑" panose="020B0503020204020204" charset="-122"/>
                <a:sym typeface="+mn-ea"/>
              </a:rPr>
              <a:t>炼油二部煤柴油加氢装置停检开</a:t>
            </a:r>
            <a:r>
              <a:rPr lang="en-US" altLang="zh-CN" sz="3600" u="sng" dirty="0" smtClean="0">
                <a:solidFill>
                  <a:schemeClr val="tx1"/>
                </a:solidFill>
                <a:latin typeface="微软雅黑" panose="020B0503020204020204" charset="-122"/>
                <a:ea typeface="微软雅黑" panose="020B0503020204020204" charset="-122"/>
                <a:cs typeface="微软雅黑" panose="020B0503020204020204" charset="-122"/>
                <a:sym typeface="+mn-ea"/>
              </a:rPr>
              <a:t>JHA</a:t>
            </a:r>
            <a:r>
              <a:rPr lang="zh-CN" altLang="en-US" sz="3600" u="sng" dirty="0" smtClean="0">
                <a:solidFill>
                  <a:schemeClr val="tx1"/>
                </a:solidFill>
                <a:latin typeface="微软雅黑" panose="020B0503020204020204" charset="-122"/>
                <a:ea typeface="微软雅黑" panose="020B0503020204020204" charset="-122"/>
                <a:cs typeface="微软雅黑" panose="020B0503020204020204" charset="-122"/>
                <a:sym typeface="+mn-ea"/>
              </a:rPr>
              <a:t>分析》</a:t>
            </a:r>
            <a:endParaRPr lang="zh-CN" altLang="en-US" sz="3600" u="sng" dirty="0" smtClean="0">
              <a:solidFill>
                <a:schemeClr val="tx1"/>
              </a:solidFill>
              <a:latin typeface="微软雅黑" panose="020B0503020204020204" charset="-122"/>
              <a:ea typeface="微软雅黑" panose="020B0503020204020204" charset="-122"/>
              <a:cs typeface="微软雅黑" panose="020B0503020204020204" charset="-122"/>
              <a:sym typeface="+mn-ea"/>
            </a:endParaRPr>
          </a:p>
          <a:p>
            <a:pPr algn="l">
              <a:lnSpc>
                <a:spcPct val="130000"/>
              </a:lnSpc>
              <a:buNone/>
            </a:pPr>
            <a:r>
              <a:rPr lang="en-US" altLang="zh-CN" sz="3600" dirty="0" smtClean="0">
                <a:solidFill>
                  <a:schemeClr val="tx1"/>
                </a:solidFill>
                <a:latin typeface="微软雅黑" panose="020B0503020204020204" charset="-122"/>
                <a:ea typeface="微软雅黑" panose="020B0503020204020204" charset="-122"/>
                <a:cs typeface="微软雅黑" panose="020B0503020204020204" charset="-122"/>
              </a:rPr>
              <a:t>----</a:t>
            </a:r>
            <a:r>
              <a:rPr lang="zh-CN" altLang="en-US" sz="3600" u="sng" dirty="0" smtClean="0">
                <a:solidFill>
                  <a:schemeClr val="tx1"/>
                </a:solidFill>
                <a:latin typeface="微软雅黑" panose="020B0503020204020204" charset="-122"/>
                <a:ea typeface="微软雅黑" panose="020B0503020204020204" charset="-122"/>
                <a:cs typeface="微软雅黑" panose="020B0503020204020204" charset="-122"/>
              </a:rPr>
              <a:t>《炼油二部装置异常泄漏或着火爆炸应急处置预案》</a:t>
            </a:r>
            <a:endParaRPr lang="en-US" altLang="zh-CN" sz="3600" dirty="0" smtClean="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30000"/>
              </a:lnSpc>
              <a:buNone/>
            </a:pPr>
            <a:endParaRPr lang="zh-CN" altLang="zh-CN" sz="3600" dirty="0" smtClean="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3" name="PA-102284"/>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226060" y="198120"/>
            <a:ext cx="855980" cy="855980"/>
          </a:xfrm>
          <a:prstGeom prst="rect">
            <a:avLst/>
          </a:prstGeom>
        </p:spPr>
      </p:pic>
    </p:spTree>
    <p:custDataLst>
      <p:tags r:id="rId4"/>
    </p:custDataLst>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图片 2"/>
          <p:cNvPicPr>
            <a:picLocks noChangeAspect="1"/>
          </p:cNvPicPr>
          <p:nvPr/>
        </p:nvPicPr>
        <p:blipFill>
          <a:blip r:embed="rId1"/>
          <a:srcRect l="1813" t="19568" r="1112" b="1967"/>
          <a:stretch>
            <a:fillRect/>
          </a:stretch>
        </p:blipFill>
        <p:spPr bwMode="auto">
          <a:xfrm>
            <a:off x="2001520" y="2215833"/>
            <a:ext cx="7962900" cy="4627562"/>
          </a:xfrm>
          <a:prstGeom prst="rect">
            <a:avLst/>
          </a:prstGeom>
          <a:noFill/>
          <a:ln w="9525">
            <a:noFill/>
            <a:miter lim="800000"/>
            <a:headEnd/>
            <a:tailEnd/>
          </a:ln>
        </p:spPr>
      </p:pic>
      <p:sp>
        <p:nvSpPr>
          <p:cNvPr id="5" name="云形标注 4"/>
          <p:cNvSpPr/>
          <p:nvPr/>
        </p:nvSpPr>
        <p:spPr>
          <a:xfrm>
            <a:off x="337820" y="2755583"/>
            <a:ext cx="2024063" cy="1905000"/>
          </a:xfrm>
          <a:prstGeom prst="cloudCallout">
            <a:avLst>
              <a:gd name="adj1" fmla="val 70883"/>
              <a:gd name="adj2" fmla="val 10136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200" b="1" dirty="0">
                <a:solidFill>
                  <a:schemeClr val="tx1"/>
                </a:solidFill>
                <a:latin typeface="华文行楷" panose="02010800040101010101" charset="-122"/>
                <a:ea typeface="华文行楷" panose="02010800040101010101" charset="-122"/>
              </a:rPr>
              <a:t>及时找出不安全行为和条件</a:t>
            </a:r>
            <a:endParaRPr lang="zh-CN" altLang="en-US" sz="2200" b="1" dirty="0">
              <a:solidFill>
                <a:schemeClr val="tx1"/>
              </a:solidFill>
              <a:latin typeface="华文行楷" panose="02010800040101010101" charset="-122"/>
              <a:ea typeface="华文行楷" panose="02010800040101010101" charset="-122"/>
            </a:endParaRPr>
          </a:p>
        </p:txBody>
      </p:sp>
      <p:sp>
        <p:nvSpPr>
          <p:cNvPr id="6" name="云形标注 5"/>
          <p:cNvSpPr/>
          <p:nvPr/>
        </p:nvSpPr>
        <p:spPr>
          <a:xfrm>
            <a:off x="9734233" y="3493770"/>
            <a:ext cx="2017712" cy="173990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200" b="1" dirty="0">
                <a:solidFill>
                  <a:schemeClr val="tx1"/>
                </a:solidFill>
                <a:latin typeface="华文行楷" panose="02010800040101010101" charset="-122"/>
                <a:ea typeface="华文行楷" panose="02010800040101010101" charset="-122"/>
              </a:rPr>
              <a:t>防患事故于未然</a:t>
            </a:r>
            <a:endParaRPr lang="zh-CN" altLang="en-US" sz="2200" b="1" dirty="0">
              <a:solidFill>
                <a:schemeClr val="tx1"/>
              </a:solidFill>
              <a:latin typeface="华文行楷" panose="02010800040101010101" charset="-122"/>
              <a:ea typeface="华文行楷" panose="02010800040101010101" charset="-122"/>
            </a:endParaRPr>
          </a:p>
        </p:txBody>
      </p:sp>
      <p:sp>
        <p:nvSpPr>
          <p:cNvPr id="2" name="文本框 1"/>
          <p:cNvSpPr txBox="1">
            <a:spLocks noChangeArrowheads="1"/>
          </p:cNvSpPr>
          <p:nvPr/>
        </p:nvSpPr>
        <p:spPr bwMode="auto">
          <a:xfrm>
            <a:off x="1177925" y="748665"/>
            <a:ext cx="9519920" cy="1198880"/>
          </a:xfrm>
          <a:prstGeom prst="rect">
            <a:avLst/>
          </a:prstGeom>
          <a:noFill/>
          <a:ln w="9525">
            <a:noFill/>
            <a:miter lim="800000"/>
          </a:ln>
        </p:spPr>
        <p:txBody>
          <a:bodyPr wrap="square">
            <a:spAutoFit/>
          </a:bodyPr>
          <a:lstStyle/>
          <a:p>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latin typeface="微软雅黑" panose="020B0503020204020204" charset="-122"/>
                <a:ea typeface="微软雅黑" panose="020B0503020204020204" charset="-122"/>
                <a:cs typeface="微软雅黑" panose="020B0503020204020204" charset="-122"/>
              </a:rPr>
              <a:t>安全，应该从一点一滴做起从自身做起，发挥带头以及引导作用</a:t>
            </a:r>
            <a:endParaRPr lang="zh-CN" altLang="en-US" sz="2400" b="1">
              <a:latin typeface="微软雅黑" panose="020B0503020204020204" charset="-122"/>
              <a:ea typeface="微软雅黑" panose="020B0503020204020204" charset="-122"/>
              <a:cs typeface="微软雅黑" panose="020B0503020204020204" charset="-122"/>
            </a:endParaRPr>
          </a:p>
          <a:p>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latin typeface="微软雅黑" panose="020B0503020204020204" charset="-122"/>
                <a:ea typeface="微软雅黑" panose="020B0503020204020204" charset="-122"/>
                <a:cs typeface="微软雅黑" panose="020B0503020204020204" charset="-122"/>
              </a:rPr>
              <a:t>安全，管理要具备专业性、技术性、规范性</a:t>
            </a:r>
            <a:endParaRPr lang="zh-CN" altLang="en-US" sz="2400" b="1">
              <a:latin typeface="微软雅黑" panose="020B0503020204020204" charset="-122"/>
              <a:ea typeface="微软雅黑" panose="020B0503020204020204" charset="-122"/>
              <a:cs typeface="微软雅黑" panose="020B0503020204020204" charset="-122"/>
            </a:endParaRPr>
          </a:p>
          <a:p>
            <a:r>
              <a:rPr lang="en-US" altLang="zh-CN" sz="2400" b="1">
                <a:latin typeface="微软雅黑" panose="020B0503020204020204" charset="-122"/>
                <a:ea typeface="微软雅黑" panose="020B0503020204020204" charset="-122"/>
                <a:cs typeface="微软雅黑" panose="020B0503020204020204" charset="-122"/>
              </a:rPr>
              <a:t>----</a:t>
            </a:r>
            <a:r>
              <a:rPr lang="zh-CN" altLang="en-US" sz="2400" b="1">
                <a:latin typeface="微软雅黑" panose="020B0503020204020204" charset="-122"/>
                <a:ea typeface="微软雅黑" panose="020B0503020204020204" charset="-122"/>
                <a:cs typeface="微软雅黑" panose="020B0503020204020204" charset="-122"/>
              </a:rPr>
              <a:t>安全，特点是归零性（一旦发生事故一切都归零）</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nvSpPr>
        <p:spPr>
          <a:xfrm>
            <a:off x="1082040" y="11430"/>
            <a:ext cx="10506075" cy="737235"/>
          </a:xfrm>
          <a:prstGeom prst="rect">
            <a:avLst/>
          </a:prstGeom>
          <a:noFill/>
        </p:spPr>
        <p:txBody>
          <a:bodyPr wrap="square" rtlCol="0" anchor="t">
            <a:spAutoFit/>
          </a:bodyPr>
          <a:p>
            <a:pPr algn="l" defTabSz="980440" eaLnBrk="1" hangingPunct="1">
              <a:lnSpc>
                <a:spcPct val="150000"/>
              </a:lnSpc>
              <a:defRPr/>
            </a:pPr>
            <a:r>
              <a:rPr lang="zh-CN" altLang="en-US"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rPr>
              <a:t>装置安全停检开</a:t>
            </a:r>
            <a:r>
              <a:rPr lang="en-US" altLang="zh-CN"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rPr>
              <a:t>HSE</a:t>
            </a:r>
            <a:r>
              <a:rPr lang="zh-CN" altLang="en-US"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rPr>
              <a:t>管控</a:t>
            </a:r>
            <a:r>
              <a:rPr lang="en-US" altLang="zh-CN"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rPr>
              <a:t>·</a:t>
            </a:r>
            <a:r>
              <a:rPr lang="zh-CN" altLang="en-US"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rPr>
              <a:t>管理人员安全态度和意识</a:t>
            </a:r>
            <a:endParaRPr lang="zh-CN" altLang="en-US"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endParaRPr>
          </a:p>
        </p:txBody>
      </p:sp>
      <p:pic>
        <p:nvPicPr>
          <p:cNvPr id="4" name="PA-102284"/>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sp>
        <p:nvSpPr>
          <p:cNvPr id="3" name="文本框 2"/>
          <p:cNvSpPr txBox="1"/>
          <p:nvPr/>
        </p:nvSpPr>
        <p:spPr>
          <a:xfrm>
            <a:off x="4852670" y="1847850"/>
            <a:ext cx="3613785" cy="368300"/>
          </a:xfrm>
          <a:prstGeom prst="rect">
            <a:avLst/>
          </a:prstGeom>
          <a:noFill/>
        </p:spPr>
        <p:txBody>
          <a:bodyPr wrap="square" rtlCol="0">
            <a:spAutoFit/>
          </a:bodyPr>
          <a:p>
            <a:r>
              <a:rPr lang="zh-CN" altLang="en-US" b="1">
                <a:solidFill>
                  <a:srgbClr val="FF0000"/>
                </a:solidFill>
              </a:rPr>
              <a:t>海 因 里 希 法 则</a:t>
            </a:r>
            <a:endParaRPr lang="zh-CN" altLang="en-US" b="1">
              <a:solidFill>
                <a:srgbClr val="FF0000"/>
              </a:solidFill>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1649095" y="1925955"/>
            <a:ext cx="9219565" cy="829945"/>
          </a:xfrm>
          <a:prstGeom prst="rect">
            <a:avLst/>
          </a:prstGeom>
          <a:noFill/>
          <a:ln w="9525">
            <a:noFill/>
            <a:miter lim="800000"/>
          </a:ln>
        </p:spPr>
        <p:txBody>
          <a:bodyPr wrap="square">
            <a:spAutoFit/>
          </a:bodyPr>
          <a:lstStyle/>
          <a:p>
            <a:r>
              <a:rPr lang="en-US" altLang="zh-CN" sz="2400" b="1">
                <a:latin typeface="黑体" panose="02010609060101010101" charset="-122"/>
                <a:ea typeface="黑体" panose="02010609060101010101" charset="-122"/>
              </a:rPr>
              <a:t>---</a:t>
            </a:r>
            <a:r>
              <a:rPr lang="zh-CN" altLang="en-US" sz="2400" b="1">
                <a:latin typeface="黑体" panose="02010609060101010101" charset="-122"/>
                <a:ea typeface="黑体" panose="02010609060101010101" charset="-122"/>
              </a:rPr>
              <a:t>工作场所内</a:t>
            </a:r>
            <a:r>
              <a:rPr lang="zh-CN" altLang="en-US" sz="2400" b="1">
                <a:solidFill>
                  <a:srgbClr val="FF0000"/>
                </a:solidFill>
                <a:latin typeface="黑体" panose="02010609060101010101" charset="-122"/>
                <a:ea typeface="黑体" panose="02010609060101010101" charset="-122"/>
              </a:rPr>
              <a:t>永远</a:t>
            </a:r>
            <a:r>
              <a:rPr lang="zh-CN" altLang="en-US" sz="2400" b="1">
                <a:latin typeface="黑体" panose="02010609060101010101" charset="-122"/>
                <a:ea typeface="黑体" panose="02010609060101010101" charset="-122"/>
              </a:rPr>
              <a:t>都达不到绝对的安全，避免人身伤亡始终要靠自觉的安全意识</a:t>
            </a:r>
            <a:endParaRPr lang="zh-CN" altLang="en-US" sz="2400" b="1">
              <a:latin typeface="黑体" panose="02010609060101010101" charset="-122"/>
              <a:ea typeface="黑体" panose="02010609060101010101" charset="-122"/>
            </a:endParaRPr>
          </a:p>
        </p:txBody>
      </p:sp>
      <p:sp>
        <p:nvSpPr>
          <p:cNvPr id="4" name="文本框 3"/>
          <p:cNvSpPr txBox="1">
            <a:spLocks noChangeArrowheads="1"/>
          </p:cNvSpPr>
          <p:nvPr/>
        </p:nvSpPr>
        <p:spPr bwMode="auto">
          <a:xfrm>
            <a:off x="1323340" y="1197610"/>
            <a:ext cx="9545320" cy="460375"/>
          </a:xfrm>
          <a:prstGeom prst="rect">
            <a:avLst/>
          </a:prstGeom>
          <a:noFill/>
          <a:ln w="9525">
            <a:noFill/>
            <a:miter lim="800000"/>
          </a:ln>
        </p:spPr>
        <p:txBody>
          <a:bodyPr wrap="square">
            <a:spAutoFit/>
          </a:bodyPr>
          <a:lstStyle/>
          <a:p>
            <a:r>
              <a:rPr lang="en-US" altLang="zh-CN" sz="2400" b="1">
                <a:latin typeface="黑体" panose="02010609060101010101" charset="-122"/>
                <a:ea typeface="黑体" panose="02010609060101010101" charset="-122"/>
              </a:rPr>
              <a:t>  ---</a:t>
            </a:r>
            <a:r>
              <a:rPr lang="zh-CN" altLang="en-US" sz="2400" b="1">
                <a:latin typeface="黑体" panose="02010609060101010101" charset="-122"/>
                <a:ea typeface="黑体" panose="02010609060101010101" charset="-122"/>
              </a:rPr>
              <a:t>工作场所内</a:t>
            </a:r>
            <a:r>
              <a:rPr lang="zh-CN" altLang="en-US" sz="2400" b="1">
                <a:solidFill>
                  <a:srgbClr val="FF0000"/>
                </a:solidFill>
                <a:latin typeface="黑体" panose="02010609060101010101" charset="-122"/>
                <a:ea typeface="黑体" panose="02010609060101010101" charset="-122"/>
              </a:rPr>
              <a:t>所有人的行为，物的状态</a:t>
            </a:r>
            <a:r>
              <a:rPr lang="zh-CN" altLang="en-US" sz="2400" b="1">
                <a:latin typeface="黑体" panose="02010609060101010101" charset="-122"/>
                <a:ea typeface="黑体" panose="02010609060101010101" charset="-122"/>
              </a:rPr>
              <a:t>决定了事故或伤害是否发生</a:t>
            </a:r>
            <a:endParaRPr lang="zh-CN" altLang="en-US" sz="2400" b="1">
              <a:latin typeface="黑体" panose="02010609060101010101" charset="-122"/>
              <a:ea typeface="黑体" panose="02010609060101010101" charset="-122"/>
            </a:endParaRPr>
          </a:p>
        </p:txBody>
      </p:sp>
      <p:sp>
        <p:nvSpPr>
          <p:cNvPr id="11" name="文本框 10"/>
          <p:cNvSpPr txBox="1"/>
          <p:nvPr/>
        </p:nvSpPr>
        <p:spPr>
          <a:xfrm>
            <a:off x="1195070" y="95885"/>
            <a:ext cx="10591165" cy="737235"/>
          </a:xfrm>
          <a:prstGeom prst="rect">
            <a:avLst/>
          </a:prstGeom>
          <a:noFill/>
        </p:spPr>
        <p:txBody>
          <a:bodyPr wrap="square" rtlCol="0" anchor="t">
            <a:spAutoFit/>
          </a:bodyPr>
          <a:p>
            <a:pPr algn="l" defTabSz="980440" eaLnBrk="1" hangingPunct="1">
              <a:lnSpc>
                <a:spcPct val="150000"/>
              </a:lnSpc>
              <a:defRPr/>
            </a:pPr>
            <a:r>
              <a:rPr lang="zh-CN" altLang="en-US"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rPr>
              <a:t>装置安全停检开</a:t>
            </a:r>
            <a:r>
              <a:rPr lang="en-US" altLang="zh-CN"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rPr>
              <a:t>HSE</a:t>
            </a:r>
            <a:r>
              <a:rPr lang="zh-CN" altLang="en-US"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rPr>
              <a:t>管控</a:t>
            </a:r>
            <a:r>
              <a:rPr lang="en-US" altLang="zh-CN"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rPr>
              <a:t>·</a:t>
            </a:r>
            <a:r>
              <a:rPr lang="zh-CN" altLang="en-US"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rPr>
              <a:t>现场</a:t>
            </a:r>
            <a:r>
              <a:rPr lang="zh-CN" altLang="en-US"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rPr>
              <a:t>人员安全态度和意识</a:t>
            </a:r>
            <a:endParaRPr lang="zh-CN" altLang="en-US"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endParaRPr>
          </a:p>
        </p:txBody>
      </p:sp>
      <p:pic>
        <p:nvPicPr>
          <p:cNvPr id="5" name="PA-102284"/>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pic>
        <p:nvPicPr>
          <p:cNvPr id="6" name="图片 5" descr="22200e25-13fc-4248-a507-fe2d31de80b5"/>
          <p:cNvPicPr>
            <a:picLocks noChangeAspect="1"/>
          </p:cNvPicPr>
          <p:nvPr/>
        </p:nvPicPr>
        <p:blipFill>
          <a:blip r:embed="rId3"/>
          <a:stretch>
            <a:fillRect/>
          </a:stretch>
        </p:blipFill>
        <p:spPr>
          <a:xfrm>
            <a:off x="2228215" y="3210560"/>
            <a:ext cx="4111625" cy="2983865"/>
          </a:xfrm>
          <a:prstGeom prst="rect">
            <a:avLst/>
          </a:prstGeom>
        </p:spPr>
      </p:pic>
      <p:sp>
        <p:nvSpPr>
          <p:cNvPr id="7" name="文本框 6"/>
          <p:cNvSpPr txBox="1">
            <a:spLocks noChangeArrowheads="1"/>
          </p:cNvSpPr>
          <p:nvPr/>
        </p:nvSpPr>
        <p:spPr bwMode="auto">
          <a:xfrm>
            <a:off x="1649095" y="2718435"/>
            <a:ext cx="9219565" cy="460375"/>
          </a:xfrm>
          <a:prstGeom prst="rect">
            <a:avLst/>
          </a:prstGeom>
          <a:noFill/>
          <a:ln w="9525">
            <a:noFill/>
            <a:miter lim="800000"/>
          </a:ln>
        </p:spPr>
        <p:txBody>
          <a:bodyPr wrap="square">
            <a:spAutoFit/>
          </a:bodyPr>
          <a:p>
            <a:r>
              <a:rPr lang="en-US" altLang="zh-CN" sz="2400" b="1">
                <a:latin typeface="黑体" panose="02010609060101010101" charset="-122"/>
                <a:ea typeface="黑体" panose="02010609060101010101" charset="-122"/>
              </a:rPr>
              <a:t>---</a:t>
            </a:r>
            <a:r>
              <a:rPr lang="zh-CN" altLang="en-US" sz="2400" b="1">
                <a:latin typeface="黑体" panose="02010609060101010101" charset="-122"/>
                <a:ea typeface="黑体" panose="02010609060101010101" charset="-122"/>
              </a:rPr>
              <a:t>工作场所内安全喊话和现场交底</a:t>
            </a:r>
            <a:r>
              <a:rPr lang="zh-CN" altLang="en-US" sz="2400" b="1">
                <a:solidFill>
                  <a:srgbClr val="FF0000"/>
                </a:solidFill>
                <a:latin typeface="黑体" panose="02010609060101010101" charset="-122"/>
                <a:ea typeface="黑体" panose="02010609060101010101" charset="-122"/>
              </a:rPr>
              <a:t>是最贴近危险的安全措施</a:t>
            </a:r>
            <a:endParaRPr lang="zh-CN" altLang="en-US" sz="2400" b="1">
              <a:latin typeface="黑体" panose="02010609060101010101" charset="-122"/>
              <a:ea typeface="黑体" panose="02010609060101010101" charset="-122"/>
            </a:endParaRPr>
          </a:p>
        </p:txBody>
      </p:sp>
      <p:pic>
        <p:nvPicPr>
          <p:cNvPr id="8" name="图片 7" descr="8d31a37e9cc30c93e6fc4b00698c01a"/>
          <p:cNvPicPr>
            <a:picLocks noChangeAspect="1"/>
          </p:cNvPicPr>
          <p:nvPr/>
        </p:nvPicPr>
        <p:blipFill>
          <a:blip r:embed="rId4"/>
          <a:stretch>
            <a:fillRect/>
          </a:stretch>
        </p:blipFill>
        <p:spPr>
          <a:xfrm>
            <a:off x="6682105" y="3178810"/>
            <a:ext cx="3984625" cy="2988945"/>
          </a:xfrm>
          <a:prstGeom prst="rect">
            <a:avLst/>
          </a:prstGeom>
        </p:spPr>
      </p:pic>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文本框 2"/>
          <p:cNvSpPr txBox="1">
            <a:spLocks noChangeArrowheads="1"/>
          </p:cNvSpPr>
          <p:nvPr/>
        </p:nvSpPr>
        <p:spPr bwMode="auto">
          <a:xfrm>
            <a:off x="993775" y="1163955"/>
            <a:ext cx="7526655" cy="737235"/>
          </a:xfrm>
          <a:prstGeom prst="rect">
            <a:avLst/>
          </a:prstGeom>
          <a:noFill/>
          <a:ln w="9525">
            <a:noFill/>
            <a:miter lim="800000"/>
          </a:ln>
        </p:spPr>
        <p:txBody>
          <a:bodyPr wrap="square">
            <a:spAutoFit/>
          </a:bodyPr>
          <a:lstStyle/>
          <a:p>
            <a:r>
              <a:rPr lang="zh-CN" altLang="en-US" sz="2100">
                <a:solidFill>
                  <a:schemeClr val="tx1"/>
                </a:solidFill>
                <a:latin typeface="黑体" panose="02010609060101010101" charset="-122"/>
                <a:ea typeface="黑体" panose="02010609060101010101" charset="-122"/>
              </a:rPr>
              <a:t>（</a:t>
            </a:r>
            <a:r>
              <a:rPr lang="en-US" altLang="zh-CN" sz="2100">
                <a:solidFill>
                  <a:schemeClr val="tx1"/>
                </a:solidFill>
                <a:latin typeface="黑体" panose="02010609060101010101" charset="-122"/>
                <a:ea typeface="黑体" panose="02010609060101010101" charset="-122"/>
              </a:rPr>
              <a:t>1</a:t>
            </a:r>
            <a:r>
              <a:rPr lang="zh-CN" altLang="en-US" sz="2100">
                <a:solidFill>
                  <a:schemeClr val="tx1"/>
                </a:solidFill>
                <a:latin typeface="黑体" panose="02010609060101010101" charset="-122"/>
                <a:ea typeface="黑体" panose="02010609060101010101" charset="-122"/>
              </a:rPr>
              <a:t>）操作错误，忽视警告，麻痹大意，侥幸心理</a:t>
            </a:r>
            <a:endParaRPr lang="zh-CN" altLang="en-US" sz="2100">
              <a:solidFill>
                <a:schemeClr val="tx1"/>
              </a:solidFill>
              <a:latin typeface="黑体" panose="02010609060101010101" charset="-122"/>
              <a:ea typeface="黑体" panose="02010609060101010101" charset="-122"/>
            </a:endParaRPr>
          </a:p>
          <a:p>
            <a:r>
              <a:rPr lang="zh-CN" altLang="en-US" sz="2100">
                <a:solidFill>
                  <a:schemeClr val="tx1"/>
                </a:solidFill>
                <a:latin typeface="黑体" panose="02010609060101010101" charset="-122"/>
                <a:ea typeface="黑体" panose="02010609060101010101" charset="-122"/>
              </a:rPr>
              <a:t> （</a:t>
            </a:r>
            <a:r>
              <a:rPr lang="en-US" altLang="zh-CN" sz="2100">
                <a:solidFill>
                  <a:schemeClr val="tx1"/>
                </a:solidFill>
                <a:latin typeface="黑体" panose="02010609060101010101" charset="-122"/>
                <a:ea typeface="黑体" panose="02010609060101010101" charset="-122"/>
              </a:rPr>
              <a:t>2</a:t>
            </a:r>
            <a:r>
              <a:rPr lang="zh-CN" altLang="en-US" sz="2100">
                <a:solidFill>
                  <a:schemeClr val="tx1"/>
                </a:solidFill>
                <a:latin typeface="黑体" panose="02010609060101010101" charset="-122"/>
                <a:ea typeface="黑体" panose="02010609060101010101" charset="-122"/>
              </a:rPr>
              <a:t>）人为地使安全装置失效</a:t>
            </a:r>
            <a:endParaRPr lang="zh-CN" altLang="en-US" sz="2100">
              <a:solidFill>
                <a:schemeClr val="tx1"/>
              </a:solidFill>
              <a:latin typeface="黑体" panose="02010609060101010101" charset="-122"/>
              <a:ea typeface="黑体" panose="02010609060101010101" charset="-122"/>
            </a:endParaRPr>
          </a:p>
        </p:txBody>
      </p:sp>
      <p:sp>
        <p:nvSpPr>
          <p:cNvPr id="37891" name="文本框 6"/>
          <p:cNvSpPr txBox="1">
            <a:spLocks noChangeArrowheads="1"/>
          </p:cNvSpPr>
          <p:nvPr/>
        </p:nvSpPr>
        <p:spPr bwMode="auto">
          <a:xfrm rot="10800000" flipV="1">
            <a:off x="993775" y="1848485"/>
            <a:ext cx="5197475" cy="414020"/>
          </a:xfrm>
          <a:prstGeom prst="rect">
            <a:avLst/>
          </a:prstGeom>
          <a:noFill/>
          <a:ln w="9525">
            <a:noFill/>
            <a:miter lim="800000"/>
          </a:ln>
        </p:spPr>
        <p:txBody>
          <a:bodyPr wrap="square">
            <a:spAutoFit/>
          </a:bodyPr>
          <a:lstStyle/>
          <a:p>
            <a:r>
              <a:rPr lang="en-US" altLang="zh-CN" sz="2100">
                <a:solidFill>
                  <a:schemeClr val="tx1"/>
                </a:solidFill>
                <a:latin typeface="黑体" panose="02010609060101010101" charset="-122"/>
                <a:ea typeface="黑体" panose="02010609060101010101" charset="-122"/>
              </a:rPr>
              <a:t>  </a:t>
            </a:r>
            <a:r>
              <a:rPr lang="zh-CN" altLang="en-US" sz="2100">
                <a:solidFill>
                  <a:schemeClr val="tx1"/>
                </a:solidFill>
                <a:latin typeface="黑体" panose="02010609060101010101" charset="-122"/>
                <a:ea typeface="黑体" panose="02010609060101010101" charset="-122"/>
              </a:rPr>
              <a:t>（</a:t>
            </a:r>
            <a:r>
              <a:rPr lang="en-US" altLang="zh-CN" sz="2100">
                <a:solidFill>
                  <a:schemeClr val="tx1"/>
                </a:solidFill>
                <a:latin typeface="黑体" panose="02010609060101010101" charset="-122"/>
                <a:ea typeface="黑体" panose="02010609060101010101" charset="-122"/>
              </a:rPr>
              <a:t>3</a:t>
            </a:r>
            <a:r>
              <a:rPr lang="zh-CN" altLang="en-US" sz="2100">
                <a:solidFill>
                  <a:schemeClr val="tx1"/>
                </a:solidFill>
                <a:latin typeface="黑体" panose="02010609060101010101" charset="-122"/>
                <a:ea typeface="黑体" panose="02010609060101010101" charset="-122"/>
              </a:rPr>
              <a:t>）使用不安全设备</a:t>
            </a:r>
            <a:endParaRPr lang="zh-CN" altLang="en-US" sz="2100">
              <a:solidFill>
                <a:schemeClr val="tx1"/>
              </a:solidFill>
              <a:latin typeface="黑体" panose="02010609060101010101" charset="-122"/>
              <a:ea typeface="黑体" panose="02010609060101010101" charset="-122"/>
            </a:endParaRPr>
          </a:p>
        </p:txBody>
      </p:sp>
      <p:sp>
        <p:nvSpPr>
          <p:cNvPr id="37893" name="文本框 8"/>
          <p:cNvSpPr txBox="1">
            <a:spLocks noChangeArrowheads="1"/>
          </p:cNvSpPr>
          <p:nvPr/>
        </p:nvSpPr>
        <p:spPr bwMode="auto">
          <a:xfrm>
            <a:off x="1082040" y="2262505"/>
            <a:ext cx="5374640" cy="414020"/>
          </a:xfrm>
          <a:prstGeom prst="rect">
            <a:avLst/>
          </a:prstGeom>
          <a:noFill/>
          <a:ln w="9525">
            <a:noFill/>
            <a:miter lim="800000"/>
          </a:ln>
        </p:spPr>
        <p:txBody>
          <a:bodyPr wrap="square">
            <a:spAutoFit/>
          </a:bodyPr>
          <a:lstStyle/>
          <a:p>
            <a:r>
              <a:rPr lang="en-US" altLang="zh-CN" sz="2100">
                <a:solidFill>
                  <a:schemeClr val="tx1"/>
                </a:solidFill>
                <a:latin typeface="黑体" panose="02010609060101010101" charset="-122"/>
                <a:ea typeface="黑体" panose="02010609060101010101" charset="-122"/>
              </a:rPr>
              <a:t>  </a:t>
            </a:r>
            <a:r>
              <a:rPr lang="zh-CN" altLang="en-US" sz="2100">
                <a:solidFill>
                  <a:schemeClr val="tx1"/>
                </a:solidFill>
                <a:latin typeface="黑体" panose="02010609060101010101" charset="-122"/>
                <a:ea typeface="黑体" panose="02010609060101010101" charset="-122"/>
              </a:rPr>
              <a:t>（</a:t>
            </a:r>
            <a:r>
              <a:rPr lang="en-US" altLang="zh-CN" sz="2100">
                <a:solidFill>
                  <a:schemeClr val="tx1"/>
                </a:solidFill>
                <a:latin typeface="黑体" panose="02010609060101010101" charset="-122"/>
                <a:ea typeface="黑体" panose="02010609060101010101" charset="-122"/>
              </a:rPr>
              <a:t>4</a:t>
            </a:r>
            <a:r>
              <a:rPr lang="zh-CN" altLang="en-US" sz="2100">
                <a:solidFill>
                  <a:schemeClr val="tx1"/>
                </a:solidFill>
                <a:latin typeface="黑体" panose="02010609060101010101" charset="-122"/>
                <a:ea typeface="黑体" panose="02010609060101010101" charset="-122"/>
              </a:rPr>
              <a:t>）手代替工具操作</a:t>
            </a:r>
            <a:endParaRPr lang="zh-CN" altLang="en-US" sz="2100">
              <a:solidFill>
                <a:schemeClr val="tx1"/>
              </a:solidFill>
              <a:latin typeface="黑体" panose="02010609060101010101" charset="-122"/>
              <a:ea typeface="黑体" panose="02010609060101010101" charset="-122"/>
            </a:endParaRPr>
          </a:p>
        </p:txBody>
      </p:sp>
      <p:sp>
        <p:nvSpPr>
          <p:cNvPr id="37894" name="文本框 9"/>
          <p:cNvSpPr txBox="1">
            <a:spLocks noChangeArrowheads="1"/>
          </p:cNvSpPr>
          <p:nvPr/>
        </p:nvSpPr>
        <p:spPr bwMode="auto">
          <a:xfrm>
            <a:off x="1188720" y="2677160"/>
            <a:ext cx="5267960" cy="414020"/>
          </a:xfrm>
          <a:prstGeom prst="rect">
            <a:avLst/>
          </a:prstGeom>
          <a:noFill/>
          <a:ln w="9525">
            <a:noFill/>
            <a:miter lim="800000"/>
          </a:ln>
        </p:spPr>
        <p:txBody>
          <a:bodyPr wrap="square">
            <a:spAutoFit/>
          </a:bodyPr>
          <a:lstStyle/>
          <a:p>
            <a:r>
              <a:rPr lang="en-US" altLang="zh-CN" sz="2100">
                <a:solidFill>
                  <a:schemeClr val="tx1"/>
                </a:solidFill>
                <a:latin typeface="黑体" panose="02010609060101010101" charset="-122"/>
                <a:ea typeface="黑体" panose="02010609060101010101" charset="-122"/>
              </a:rPr>
              <a:t>  </a:t>
            </a:r>
            <a:r>
              <a:rPr lang="zh-CN" altLang="en-US" sz="2100">
                <a:solidFill>
                  <a:schemeClr val="tx1"/>
                </a:solidFill>
                <a:latin typeface="黑体" panose="02010609060101010101" charset="-122"/>
                <a:ea typeface="黑体" panose="02010609060101010101" charset="-122"/>
              </a:rPr>
              <a:t>（</a:t>
            </a:r>
            <a:r>
              <a:rPr lang="en-US" altLang="zh-CN" sz="2100">
                <a:solidFill>
                  <a:schemeClr val="tx1"/>
                </a:solidFill>
                <a:latin typeface="黑体" panose="02010609060101010101" charset="-122"/>
                <a:ea typeface="黑体" panose="02010609060101010101" charset="-122"/>
              </a:rPr>
              <a:t>5</a:t>
            </a:r>
            <a:r>
              <a:rPr lang="zh-CN" altLang="en-US" sz="2100">
                <a:solidFill>
                  <a:schemeClr val="tx1"/>
                </a:solidFill>
                <a:latin typeface="黑体" panose="02010609060101010101" charset="-122"/>
                <a:ea typeface="黑体" panose="02010609060101010101" charset="-122"/>
              </a:rPr>
              <a:t>）冒险进入危险场所</a:t>
            </a:r>
            <a:endParaRPr lang="zh-CN" altLang="en-US" sz="2100">
              <a:solidFill>
                <a:schemeClr val="tx1"/>
              </a:solidFill>
              <a:latin typeface="黑体" panose="02010609060101010101" charset="-122"/>
              <a:ea typeface="黑体" panose="02010609060101010101" charset="-122"/>
            </a:endParaRPr>
          </a:p>
        </p:txBody>
      </p:sp>
      <p:sp>
        <p:nvSpPr>
          <p:cNvPr id="11" name="文本框 10"/>
          <p:cNvSpPr txBox="1"/>
          <p:nvPr/>
        </p:nvSpPr>
        <p:spPr>
          <a:xfrm>
            <a:off x="1082040" y="-3175"/>
            <a:ext cx="10052685" cy="737235"/>
          </a:xfrm>
          <a:prstGeom prst="rect">
            <a:avLst/>
          </a:prstGeom>
          <a:noFill/>
        </p:spPr>
        <p:txBody>
          <a:bodyPr wrap="square" rtlCol="0" anchor="t">
            <a:spAutoFit/>
          </a:bodyPr>
          <a:p>
            <a:pPr algn="l" defTabSz="980440" eaLnBrk="1" hangingPunct="1">
              <a:lnSpc>
                <a:spcPct val="150000"/>
              </a:lnSpc>
              <a:defRPr/>
            </a:pPr>
            <a:r>
              <a:rPr lang="zh-CN" altLang="en-US"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rPr>
              <a:t>装置安全停检开</a:t>
            </a:r>
            <a:r>
              <a:rPr lang="en-US" altLang="zh-CN"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rPr>
              <a:t>HSE</a:t>
            </a:r>
            <a:r>
              <a:rPr lang="zh-CN" altLang="en-US"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rPr>
              <a:t>管控</a:t>
            </a:r>
            <a:r>
              <a:rPr lang="en-US" altLang="zh-CN"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rPr>
              <a:t>·</a:t>
            </a:r>
            <a:r>
              <a:rPr lang="zh-CN" altLang="en-US"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rPr>
              <a:t>典型不</a:t>
            </a:r>
            <a:r>
              <a:rPr lang="zh-CN" altLang="en-US"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rPr>
              <a:t>安全态度和意识</a:t>
            </a:r>
            <a:endParaRPr lang="zh-CN" altLang="en-US" sz="2800" b="1" dirty="0">
              <a:solidFill>
                <a:srgbClr val="9E2225"/>
              </a:solidFill>
              <a:latin typeface="方正楷体简体" panose="03000509000000000000" charset="-122"/>
              <a:ea typeface="方正楷体简体" panose="03000509000000000000" charset="-122"/>
              <a:cs typeface="方正清刻本悦宋简体" panose="02000000000000000000" charset="-122"/>
              <a:sym typeface="+mn-ea"/>
            </a:endParaRPr>
          </a:p>
        </p:txBody>
      </p:sp>
      <p:pic>
        <p:nvPicPr>
          <p:cNvPr id="2" name="PA-102284"/>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sp>
        <p:nvSpPr>
          <p:cNvPr id="38913" name="文本框 6"/>
          <p:cNvSpPr txBox="1">
            <a:spLocks noChangeArrowheads="1"/>
          </p:cNvSpPr>
          <p:nvPr/>
        </p:nvSpPr>
        <p:spPr bwMode="auto">
          <a:xfrm>
            <a:off x="1369060" y="3091180"/>
            <a:ext cx="4567555" cy="429895"/>
          </a:xfrm>
          <a:prstGeom prst="rect">
            <a:avLst/>
          </a:prstGeom>
          <a:noFill/>
          <a:ln w="9525">
            <a:noFill/>
            <a:miter lim="800000"/>
          </a:ln>
        </p:spPr>
        <p:txBody>
          <a:bodyPr wrap="square">
            <a:spAutoFit/>
          </a:bodyPr>
          <a:p>
            <a:r>
              <a:rPr lang="en-US" altLang="zh-CN" sz="2200">
                <a:solidFill>
                  <a:schemeClr val="tx1"/>
                </a:solidFill>
                <a:latin typeface="黑体" panose="02010609060101010101" charset="-122"/>
                <a:ea typeface="黑体" panose="02010609060101010101" charset="-122"/>
              </a:rPr>
              <a:t> </a:t>
            </a:r>
            <a:r>
              <a:rPr lang="zh-CN" altLang="en-US" sz="2200">
                <a:solidFill>
                  <a:schemeClr val="tx1"/>
                </a:solidFill>
                <a:latin typeface="黑体" panose="02010609060101010101" charset="-122"/>
                <a:ea typeface="黑体" panose="02010609060101010101" charset="-122"/>
              </a:rPr>
              <a:t>（</a:t>
            </a:r>
            <a:r>
              <a:rPr lang="en-US" altLang="zh-CN" sz="2200">
                <a:solidFill>
                  <a:schemeClr val="tx1"/>
                </a:solidFill>
                <a:latin typeface="黑体" panose="02010609060101010101" charset="-122"/>
                <a:ea typeface="黑体" panose="02010609060101010101" charset="-122"/>
              </a:rPr>
              <a:t>6</a:t>
            </a:r>
            <a:r>
              <a:rPr lang="zh-CN" altLang="en-US" sz="2200">
                <a:solidFill>
                  <a:schemeClr val="tx1"/>
                </a:solidFill>
                <a:latin typeface="黑体" panose="02010609060101010101" charset="-122"/>
                <a:ea typeface="黑体" panose="02010609060101010101" charset="-122"/>
              </a:rPr>
              <a:t>）攀、坐不安全位置</a:t>
            </a:r>
            <a:endParaRPr lang="zh-CN" altLang="en-US" sz="2200">
              <a:solidFill>
                <a:schemeClr val="tx1"/>
              </a:solidFill>
              <a:latin typeface="黑体" panose="02010609060101010101" charset="-122"/>
              <a:ea typeface="黑体" panose="02010609060101010101" charset="-122"/>
            </a:endParaRPr>
          </a:p>
        </p:txBody>
      </p:sp>
      <p:sp>
        <p:nvSpPr>
          <p:cNvPr id="38916" name="文本框 10"/>
          <p:cNvSpPr txBox="1">
            <a:spLocks noChangeArrowheads="1"/>
          </p:cNvSpPr>
          <p:nvPr/>
        </p:nvSpPr>
        <p:spPr bwMode="auto">
          <a:xfrm>
            <a:off x="782320" y="3521075"/>
            <a:ext cx="5464175" cy="429895"/>
          </a:xfrm>
          <a:prstGeom prst="rect">
            <a:avLst/>
          </a:prstGeom>
          <a:noFill/>
          <a:ln w="9525">
            <a:noFill/>
            <a:miter lim="800000"/>
          </a:ln>
        </p:spPr>
        <p:txBody>
          <a:bodyPr wrap="square">
            <a:spAutoFit/>
          </a:bodyPr>
          <a:p>
            <a:r>
              <a:rPr lang="en-US" altLang="zh-CN" sz="2200">
                <a:latin typeface="黑体" panose="02010609060101010101" charset="-122"/>
                <a:ea typeface="黑体" panose="02010609060101010101" charset="-122"/>
              </a:rPr>
              <a:t>      </a:t>
            </a:r>
            <a:r>
              <a:rPr lang="zh-CN" altLang="en-US" sz="2200">
                <a:latin typeface="黑体" panose="02010609060101010101" charset="-122"/>
                <a:ea typeface="黑体" panose="02010609060101010101" charset="-122"/>
              </a:rPr>
              <a:t>（</a:t>
            </a:r>
            <a:r>
              <a:rPr lang="en-US" altLang="zh-CN" sz="2200">
                <a:latin typeface="黑体" panose="02010609060101010101" charset="-122"/>
                <a:ea typeface="黑体" panose="02010609060101010101" charset="-122"/>
              </a:rPr>
              <a:t>7</a:t>
            </a:r>
            <a:r>
              <a:rPr lang="zh-CN" altLang="en-US" sz="2200">
                <a:solidFill>
                  <a:schemeClr val="tx1"/>
                </a:solidFill>
                <a:latin typeface="黑体" panose="02010609060101010101" charset="-122"/>
                <a:ea typeface="黑体" panose="02010609060101010101" charset="-122"/>
              </a:rPr>
              <a:t>）未穿戴劳保用品或未正确使用</a:t>
            </a:r>
            <a:r>
              <a:rPr lang="zh-CN" altLang="en-US" sz="2200">
                <a:latin typeface="黑体" panose="02010609060101010101" charset="-122"/>
                <a:ea typeface="黑体" panose="02010609060101010101" charset="-122"/>
              </a:rPr>
              <a:t>。</a:t>
            </a:r>
            <a:endParaRPr lang="zh-CN" altLang="en-US" sz="2200">
              <a:latin typeface="黑体" panose="02010609060101010101" charset="-122"/>
              <a:ea typeface="黑体" panose="02010609060101010101" charset="-122"/>
            </a:endParaRPr>
          </a:p>
        </p:txBody>
      </p:sp>
      <p:sp>
        <p:nvSpPr>
          <p:cNvPr id="38915" name="文本框 9"/>
          <p:cNvSpPr txBox="1">
            <a:spLocks noChangeArrowheads="1"/>
          </p:cNvSpPr>
          <p:nvPr/>
        </p:nvSpPr>
        <p:spPr bwMode="auto">
          <a:xfrm>
            <a:off x="1292543" y="3950653"/>
            <a:ext cx="4953000" cy="429895"/>
          </a:xfrm>
          <a:prstGeom prst="rect">
            <a:avLst/>
          </a:prstGeom>
          <a:noFill/>
          <a:ln w="9525">
            <a:noFill/>
            <a:miter lim="800000"/>
          </a:ln>
        </p:spPr>
        <p:txBody>
          <a:bodyPr>
            <a:spAutoFit/>
          </a:bodyPr>
          <a:p>
            <a:r>
              <a:rPr lang="en-US" altLang="zh-CN" sz="2200">
                <a:latin typeface="黑体" panose="02010609060101010101" charset="-122"/>
                <a:ea typeface="黑体" panose="02010609060101010101" charset="-122"/>
              </a:rPr>
              <a:t>   </a:t>
            </a:r>
            <a:r>
              <a:rPr lang="zh-CN" altLang="en-US" sz="2200">
                <a:latin typeface="黑体" panose="02010609060101010101" charset="-122"/>
                <a:ea typeface="黑体" panose="02010609060101010101" charset="-122"/>
              </a:rPr>
              <a:t>（</a:t>
            </a:r>
            <a:r>
              <a:rPr lang="en-US" altLang="zh-CN" sz="2200">
                <a:latin typeface="黑体" panose="02010609060101010101" charset="-122"/>
                <a:ea typeface="黑体" panose="02010609060101010101" charset="-122"/>
              </a:rPr>
              <a:t>8</a:t>
            </a:r>
            <a:r>
              <a:rPr lang="zh-CN" altLang="en-US" sz="2200">
                <a:latin typeface="黑体" panose="02010609060101010101" charset="-122"/>
                <a:ea typeface="黑体" panose="02010609060101010101" charset="-122"/>
              </a:rPr>
              <a:t>）连续疲劳作业</a:t>
            </a:r>
            <a:endParaRPr lang="zh-CN" altLang="en-US" sz="2200">
              <a:latin typeface="黑体" panose="02010609060101010101" charset="-122"/>
              <a:ea typeface="黑体" panose="02010609060101010101" charset="-122"/>
            </a:endParaRPr>
          </a:p>
        </p:txBody>
      </p:sp>
      <p:sp>
        <p:nvSpPr>
          <p:cNvPr id="3" name="文本框 9"/>
          <p:cNvSpPr txBox="1">
            <a:spLocks noChangeArrowheads="1"/>
          </p:cNvSpPr>
          <p:nvPr/>
        </p:nvSpPr>
        <p:spPr bwMode="auto">
          <a:xfrm>
            <a:off x="1116330" y="734060"/>
            <a:ext cx="5615940" cy="429895"/>
          </a:xfrm>
          <a:prstGeom prst="rect">
            <a:avLst/>
          </a:prstGeom>
          <a:noFill/>
          <a:ln w="9525">
            <a:noFill/>
            <a:miter lim="800000"/>
          </a:ln>
        </p:spPr>
        <p:txBody>
          <a:bodyPr wrap="square">
            <a:spAutoFit/>
          </a:bodyPr>
          <a:lstStyle/>
          <a:p>
            <a:r>
              <a:rPr lang="zh-CN" sz="2200">
                <a:latin typeface="黑体" panose="02010609060101010101" charset="-122"/>
                <a:ea typeface="黑体" panose="02010609060101010101" charset="-122"/>
              </a:rPr>
              <a:t>员工在装置现场最常见的八种不安全行为：</a:t>
            </a:r>
            <a:endParaRPr lang="zh-CN" sz="2200">
              <a:latin typeface="黑体" panose="02010609060101010101" charset="-122"/>
              <a:ea typeface="黑体" panose="02010609060101010101" charset="-122"/>
            </a:endParaRPr>
          </a:p>
        </p:txBody>
      </p:sp>
      <p:pic>
        <p:nvPicPr>
          <p:cNvPr id="54275" name="Picture 3"/>
          <p:cNvPicPr>
            <a:picLocks noChangeAspect="1" noChangeArrowheads="1"/>
          </p:cNvPicPr>
          <p:nvPr/>
        </p:nvPicPr>
        <p:blipFill>
          <a:blip r:embed="rId3"/>
          <a:srcRect/>
          <a:stretch>
            <a:fillRect/>
          </a:stretch>
        </p:blipFill>
        <p:spPr bwMode="auto">
          <a:xfrm>
            <a:off x="6191250" y="2822575"/>
            <a:ext cx="5909945" cy="3912235"/>
          </a:xfrm>
          <a:prstGeom prst="rect">
            <a:avLst/>
          </a:prstGeom>
          <a:noFill/>
          <a:ln w="9525">
            <a:noFill/>
            <a:miter lim="800000"/>
            <a:headEnd/>
            <a:tailEnd/>
          </a:ln>
          <a:effectLst/>
        </p:spPr>
      </p:pic>
      <p:pic>
        <p:nvPicPr>
          <p:cNvPr id="4" name="图片 3"/>
          <p:cNvPicPr>
            <a:picLocks noChangeAspect="1"/>
          </p:cNvPicPr>
          <p:nvPr/>
        </p:nvPicPr>
        <p:blipFill>
          <a:blip r:embed="rId4"/>
          <a:stretch>
            <a:fillRect/>
          </a:stretch>
        </p:blipFill>
        <p:spPr>
          <a:xfrm>
            <a:off x="138430" y="4380865"/>
            <a:ext cx="3227705" cy="2340610"/>
          </a:xfrm>
          <a:prstGeom prst="rect">
            <a:avLst/>
          </a:prstGeom>
        </p:spPr>
      </p:pic>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lgn="r" rtl="0" eaLnBrk="0" fontAlgn="base" hangingPunct="0">
              <a:spcBef>
                <a:spcPct val="0"/>
              </a:spcBef>
              <a:spcAft>
                <a:spcPct val="0"/>
              </a:spcAft>
              <a:buFont typeface="Arial" panose="020B0604020202020204" pitchFamily="34" charset="0"/>
              <a:buNone/>
              <a:defRPr/>
            </a:pPr>
            <a:fld id="{B93C954D-0900-4998-BD53-3AC5D4A0AA92}" type="slidenum">
              <a:rPr lang="zh-CN" altLang="en-US">
                <a:latin typeface="微软雅黑" panose="020B0503020204020204" charset="-122"/>
              </a:rPr>
            </a:fld>
            <a:endParaRPr lang="zh-CN" altLang="en-US" sz="1270" kern="1200" dirty="0">
              <a:solidFill>
                <a:srgbClr val="000000"/>
              </a:solidFill>
              <a:latin typeface="微软雅黑" panose="020B0503020204020204" charset="-122"/>
            </a:endParaRPr>
          </a:p>
        </p:txBody>
      </p:sp>
      <p:sp>
        <p:nvSpPr>
          <p:cNvPr id="3" name="椭圆 2"/>
          <p:cNvSpPr/>
          <p:nvPr/>
        </p:nvSpPr>
        <p:spPr>
          <a:xfrm>
            <a:off x="6629406" y="2209801"/>
            <a:ext cx="2293937" cy="2292349"/>
          </a:xfrm>
          <a:prstGeom prst="ellipse">
            <a:avLst/>
          </a:prstGeom>
          <a:solidFill>
            <a:srgbClr val="C00000"/>
          </a:solidFill>
          <a:ln w="38100">
            <a:solidFill>
              <a:srgbClr val="EAEAEA"/>
            </a:solidFill>
            <a:miter lim="800000"/>
          </a:ln>
          <a:effectLst>
            <a:outerShdw dist="109250" dir="3267739" algn="ctr" rotWithShape="0">
              <a:srgbClr val="333333">
                <a:alpha val="50000"/>
              </a:srgbClr>
            </a:outerShdw>
          </a:effectLst>
        </p:spPr>
        <p:txBody>
          <a:bodyPr wrap="square" anchor="ctr">
            <a:noAutofit/>
          </a:bodyPr>
          <a:lstStyle/>
          <a:p>
            <a:pPr algn="ctr">
              <a:defRPr/>
            </a:pPr>
            <a:r>
              <a:rPr lang="zh-CN" altLang="en-US" sz="2400" b="1" dirty="0">
                <a:solidFill>
                  <a:schemeClr val="bg1"/>
                </a:solidFill>
                <a:latin typeface="微软雅黑" panose="020B0503020204020204" charset="-122"/>
                <a:ea typeface="微软雅黑" panose="020B0503020204020204" charset="-122"/>
              </a:rPr>
              <a:t>危险作业</a:t>
            </a:r>
            <a:endParaRPr lang="en-US" altLang="zh-CN" sz="2400" b="1" dirty="0">
              <a:solidFill>
                <a:schemeClr val="bg1"/>
              </a:solidFill>
              <a:latin typeface="微软雅黑" panose="020B0503020204020204" charset="-122"/>
              <a:ea typeface="微软雅黑" panose="020B0503020204020204" charset="-122"/>
            </a:endParaRPr>
          </a:p>
        </p:txBody>
      </p:sp>
      <p:sp>
        <p:nvSpPr>
          <p:cNvPr id="5" name="泪滴形 4"/>
          <p:cNvSpPr/>
          <p:nvPr/>
        </p:nvSpPr>
        <p:spPr>
          <a:xfrm rot="8877207">
            <a:off x="7452834" y="825972"/>
            <a:ext cx="1209675" cy="1209675"/>
          </a:xfrm>
          <a:prstGeom prst="teardrop">
            <a:avLst/>
          </a:prstGeom>
          <a:solidFill>
            <a:srgbClr val="BF32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905">
              <a:latin typeface="微软雅黑" panose="020B0503020204020204" charset="-122"/>
              <a:ea typeface="微软雅黑" panose="020B0503020204020204" charset="-122"/>
            </a:endParaRPr>
          </a:p>
        </p:txBody>
      </p:sp>
      <p:sp>
        <p:nvSpPr>
          <p:cNvPr id="6" name="泪滴形 5"/>
          <p:cNvSpPr/>
          <p:nvPr/>
        </p:nvSpPr>
        <p:spPr>
          <a:xfrm rot="16492939">
            <a:off x="8620434" y="4121462"/>
            <a:ext cx="1209675" cy="1209675"/>
          </a:xfrm>
          <a:prstGeom prst="teardrop">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1905">
              <a:latin typeface="微软雅黑" panose="020B0503020204020204" charset="-122"/>
              <a:ea typeface="微软雅黑" panose="020B0503020204020204" charset="-122"/>
            </a:endParaRPr>
          </a:p>
        </p:txBody>
      </p:sp>
      <p:sp>
        <p:nvSpPr>
          <p:cNvPr id="8" name="泪滴形 7"/>
          <p:cNvSpPr/>
          <p:nvPr/>
        </p:nvSpPr>
        <p:spPr>
          <a:xfrm rot="690599">
            <a:off x="5442011" y="3721584"/>
            <a:ext cx="1209675" cy="1209675"/>
          </a:xfrm>
          <a:prstGeom prst="teardrop">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1905">
              <a:latin typeface="微软雅黑" panose="020B0503020204020204" charset="-122"/>
              <a:ea typeface="微软雅黑" panose="020B0503020204020204" charset="-122"/>
            </a:endParaRPr>
          </a:p>
        </p:txBody>
      </p:sp>
      <p:sp>
        <p:nvSpPr>
          <p:cNvPr id="16" name="矩形 255"/>
          <p:cNvSpPr>
            <a:spLocks noChangeArrowheads="1"/>
          </p:cNvSpPr>
          <p:nvPr/>
        </p:nvSpPr>
        <p:spPr bwMode="auto">
          <a:xfrm>
            <a:off x="7595706" y="1137127"/>
            <a:ext cx="914400" cy="678180"/>
          </a:xfrm>
          <a:prstGeom prst="rect">
            <a:avLst/>
          </a:prstGeom>
          <a:noFill/>
          <a:ln w="9525">
            <a:noFill/>
            <a:miter lim="800000"/>
          </a:ln>
        </p:spPr>
        <p:txBody>
          <a:bodyPr wrap="square">
            <a:spAutoFit/>
          </a:bodyPr>
          <a:lstStyle/>
          <a:p>
            <a:pPr algn="ctr"/>
            <a:r>
              <a:rPr lang="zh-CN" altLang="en-US" sz="1905" dirty="0" smtClean="0">
                <a:solidFill>
                  <a:schemeClr val="bg1"/>
                </a:solidFill>
                <a:latin typeface="微软雅黑" panose="020B0503020204020204" charset="-122"/>
                <a:ea typeface="微软雅黑" panose="020B0503020204020204" charset="-122"/>
                <a:cs typeface="方正正准黑简体"/>
              </a:rPr>
              <a:t>射线</a:t>
            </a:r>
            <a:endParaRPr lang="zh-CN" altLang="en-US" sz="1905" dirty="0" smtClean="0">
              <a:solidFill>
                <a:schemeClr val="bg1"/>
              </a:solidFill>
              <a:latin typeface="微软雅黑" panose="020B0503020204020204" charset="-122"/>
              <a:ea typeface="微软雅黑" panose="020B0503020204020204" charset="-122"/>
              <a:cs typeface="方正正准黑简体"/>
            </a:endParaRPr>
          </a:p>
          <a:p>
            <a:pPr algn="ctr"/>
            <a:r>
              <a:rPr lang="zh-CN" altLang="en-US" sz="1905" dirty="0" smtClean="0">
                <a:solidFill>
                  <a:schemeClr val="bg1"/>
                </a:solidFill>
                <a:latin typeface="微软雅黑" panose="020B0503020204020204" charset="-122"/>
                <a:ea typeface="微软雅黑" panose="020B0503020204020204" charset="-122"/>
                <a:cs typeface="方正正准黑简体"/>
              </a:rPr>
              <a:t>作业</a:t>
            </a:r>
            <a:endParaRPr lang="zh-CN" altLang="en-US" sz="1905" dirty="0" smtClean="0">
              <a:solidFill>
                <a:schemeClr val="bg1"/>
              </a:solidFill>
              <a:latin typeface="微软雅黑" panose="020B0503020204020204" charset="-122"/>
              <a:ea typeface="微软雅黑" panose="020B0503020204020204" charset="-122"/>
              <a:cs typeface="方正正准黑简体"/>
            </a:endParaRPr>
          </a:p>
        </p:txBody>
      </p:sp>
      <p:sp>
        <p:nvSpPr>
          <p:cNvPr id="18" name="矩形 255"/>
          <p:cNvSpPr>
            <a:spLocks noChangeArrowheads="1"/>
          </p:cNvSpPr>
          <p:nvPr/>
        </p:nvSpPr>
        <p:spPr bwMode="auto">
          <a:xfrm>
            <a:off x="5638800" y="3987334"/>
            <a:ext cx="914400" cy="678180"/>
          </a:xfrm>
          <a:prstGeom prst="rect">
            <a:avLst/>
          </a:prstGeom>
          <a:noFill/>
          <a:ln w="9525">
            <a:noFill/>
            <a:miter lim="800000"/>
          </a:ln>
        </p:spPr>
        <p:txBody>
          <a:bodyPr wrap="square">
            <a:spAutoFit/>
          </a:bodyPr>
          <a:lstStyle/>
          <a:p>
            <a:pPr algn="ctr"/>
            <a:r>
              <a:rPr lang="zh-CN" altLang="en-US" sz="1905" dirty="0" smtClean="0">
                <a:solidFill>
                  <a:schemeClr val="bg1"/>
                </a:solidFill>
                <a:latin typeface="微软雅黑" panose="020B0503020204020204" charset="-122"/>
                <a:ea typeface="微软雅黑" panose="020B0503020204020204" charset="-122"/>
                <a:cs typeface="方正正准黑简体"/>
              </a:rPr>
              <a:t>吊装</a:t>
            </a:r>
            <a:endParaRPr lang="zh-CN" altLang="en-US" sz="1905" dirty="0" smtClean="0">
              <a:solidFill>
                <a:schemeClr val="bg1"/>
              </a:solidFill>
              <a:latin typeface="微软雅黑" panose="020B0503020204020204" charset="-122"/>
              <a:ea typeface="微软雅黑" panose="020B0503020204020204" charset="-122"/>
              <a:cs typeface="方正正准黑简体"/>
            </a:endParaRPr>
          </a:p>
          <a:p>
            <a:pPr algn="ctr"/>
            <a:r>
              <a:rPr lang="zh-CN" altLang="en-US" sz="1905" dirty="0" smtClean="0">
                <a:solidFill>
                  <a:schemeClr val="bg1"/>
                </a:solidFill>
                <a:latin typeface="微软雅黑" panose="020B0503020204020204" charset="-122"/>
                <a:ea typeface="微软雅黑" panose="020B0503020204020204" charset="-122"/>
                <a:cs typeface="方正正准黑简体"/>
              </a:rPr>
              <a:t>作业</a:t>
            </a:r>
            <a:endParaRPr lang="zh-CN" altLang="en-US" sz="1905" dirty="0" smtClean="0">
              <a:solidFill>
                <a:schemeClr val="bg1"/>
              </a:solidFill>
              <a:latin typeface="微软雅黑" panose="020B0503020204020204" charset="-122"/>
              <a:ea typeface="微软雅黑" panose="020B0503020204020204" charset="-122"/>
              <a:cs typeface="方正正准黑简体"/>
            </a:endParaRPr>
          </a:p>
        </p:txBody>
      </p:sp>
      <p:sp>
        <p:nvSpPr>
          <p:cNvPr id="19" name="矩形 255"/>
          <p:cNvSpPr>
            <a:spLocks noChangeArrowheads="1"/>
          </p:cNvSpPr>
          <p:nvPr/>
        </p:nvSpPr>
        <p:spPr bwMode="auto">
          <a:xfrm>
            <a:off x="8768385" y="4387308"/>
            <a:ext cx="914400" cy="678180"/>
          </a:xfrm>
          <a:prstGeom prst="rect">
            <a:avLst/>
          </a:prstGeom>
          <a:noFill/>
          <a:ln w="9525">
            <a:noFill/>
            <a:miter lim="800000"/>
          </a:ln>
        </p:spPr>
        <p:txBody>
          <a:bodyPr wrap="square">
            <a:spAutoFit/>
          </a:bodyPr>
          <a:lstStyle/>
          <a:p>
            <a:pPr algn="ctr"/>
            <a:r>
              <a:rPr lang="zh-CN" altLang="en-US" sz="1905" dirty="0" smtClean="0">
                <a:solidFill>
                  <a:schemeClr val="bg1"/>
                </a:solidFill>
                <a:latin typeface="微软雅黑" panose="020B0503020204020204" charset="-122"/>
                <a:ea typeface="微软雅黑" panose="020B0503020204020204" charset="-122"/>
                <a:cs typeface="方正正准黑简体"/>
              </a:rPr>
              <a:t>临时</a:t>
            </a:r>
            <a:endParaRPr lang="zh-CN" altLang="en-US" sz="1905" dirty="0" smtClean="0">
              <a:solidFill>
                <a:schemeClr val="bg1"/>
              </a:solidFill>
              <a:latin typeface="微软雅黑" panose="020B0503020204020204" charset="-122"/>
              <a:ea typeface="微软雅黑" panose="020B0503020204020204" charset="-122"/>
              <a:cs typeface="方正正准黑简体"/>
            </a:endParaRPr>
          </a:p>
          <a:p>
            <a:pPr algn="ctr"/>
            <a:r>
              <a:rPr lang="zh-CN" altLang="en-US" sz="1905" dirty="0" smtClean="0">
                <a:solidFill>
                  <a:schemeClr val="bg1"/>
                </a:solidFill>
                <a:latin typeface="微软雅黑" panose="020B0503020204020204" charset="-122"/>
                <a:ea typeface="微软雅黑" panose="020B0503020204020204" charset="-122"/>
                <a:cs typeface="方正正准黑简体"/>
              </a:rPr>
              <a:t>用电</a:t>
            </a:r>
            <a:endParaRPr lang="zh-CN" altLang="en-US" sz="1905" dirty="0" smtClean="0">
              <a:solidFill>
                <a:schemeClr val="bg1"/>
              </a:solidFill>
              <a:latin typeface="微软雅黑" panose="020B0503020204020204" charset="-122"/>
              <a:ea typeface="微软雅黑" panose="020B0503020204020204" charset="-122"/>
              <a:cs typeface="方正正准黑简体"/>
            </a:endParaRPr>
          </a:p>
        </p:txBody>
      </p:sp>
      <p:cxnSp>
        <p:nvCxnSpPr>
          <p:cNvPr id="23" name="直接连接符 22"/>
          <p:cNvCxnSpPr/>
          <p:nvPr/>
        </p:nvCxnSpPr>
        <p:spPr>
          <a:xfrm>
            <a:off x="366395" y="6166485"/>
            <a:ext cx="5727065" cy="2413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421005" y="5523865"/>
            <a:ext cx="6664325" cy="737235"/>
          </a:xfrm>
          <a:prstGeom prst="rect">
            <a:avLst/>
          </a:prstGeom>
        </p:spPr>
        <p:txBody>
          <a:bodyPr wrap="square">
            <a:spAutoFit/>
          </a:bodyPr>
          <a:lstStyle/>
          <a:p>
            <a:pPr>
              <a:lnSpc>
                <a:spcPct val="150000"/>
              </a:lnSpc>
            </a:pPr>
            <a:r>
              <a:rPr lang="zh-CN" altLang="en-US" sz="2800" b="1" dirty="0">
                <a:solidFill>
                  <a:srgbClr val="C00000"/>
                </a:solidFill>
                <a:latin typeface="微软雅黑" panose="020B0503020204020204" charset="-122"/>
                <a:ea typeface="微软雅黑" panose="020B0503020204020204" charset="-122"/>
              </a:rPr>
              <a:t>危险作业开始前必须办理相应的作业票！</a:t>
            </a:r>
            <a:endParaRPr lang="zh-CN" altLang="en-US" sz="2800" b="1" dirty="0">
              <a:solidFill>
                <a:srgbClr val="C00000"/>
              </a:solidFill>
              <a:latin typeface="微软雅黑" panose="020B0503020204020204" charset="-122"/>
              <a:ea typeface="微软雅黑" panose="020B0503020204020204" charset="-122"/>
            </a:endParaRPr>
          </a:p>
        </p:txBody>
      </p:sp>
      <p:sp>
        <p:nvSpPr>
          <p:cNvPr id="11" name="文本框 10"/>
          <p:cNvSpPr txBox="1"/>
          <p:nvPr/>
        </p:nvSpPr>
        <p:spPr>
          <a:xfrm>
            <a:off x="1082040" y="80010"/>
            <a:ext cx="6160135" cy="737235"/>
          </a:xfrm>
          <a:prstGeom prst="rect">
            <a:avLst/>
          </a:prstGeom>
          <a:noFill/>
        </p:spPr>
        <p:txBody>
          <a:bodyPr wrap="square" rtlCol="0" anchor="t">
            <a:spAutoFit/>
          </a:bodyPr>
          <a:p>
            <a:pPr algn="l" defTabSz="980440" eaLnBrk="1" hangingPunct="1">
              <a:lnSpc>
                <a:spcPct val="150000"/>
              </a:lnSpc>
              <a:defRPr/>
            </a:pPr>
            <a:r>
              <a:rPr lang="zh-CN" altLang="en-US" sz="2800" b="1" dirty="0">
                <a:solidFill>
                  <a:srgbClr val="C00000"/>
                </a:solidFill>
                <a:latin typeface="微软雅黑" panose="020B0503020204020204" charset="-122"/>
                <a:ea typeface="微软雅黑" panose="020B0503020204020204" charset="-122"/>
                <a:sym typeface="+mn-ea"/>
              </a:rPr>
              <a:t>装置危险作业</a:t>
            </a:r>
            <a:r>
              <a:rPr lang="en-US" altLang="zh-CN" sz="2800" b="1" dirty="0">
                <a:solidFill>
                  <a:srgbClr val="C00000"/>
                </a:solidFill>
                <a:latin typeface="微软雅黑" panose="020B0503020204020204" charset="-122"/>
                <a:ea typeface="微软雅黑" panose="020B0503020204020204" charset="-122"/>
                <a:sym typeface="+mn-ea"/>
              </a:rPr>
              <a:t>HSE</a:t>
            </a:r>
            <a:r>
              <a:rPr lang="zh-CN" altLang="en-US" sz="2800" b="1" dirty="0">
                <a:solidFill>
                  <a:srgbClr val="C00000"/>
                </a:solidFill>
                <a:latin typeface="微软雅黑" panose="020B0503020204020204" charset="-122"/>
                <a:ea typeface="微软雅黑" panose="020B0503020204020204" charset="-122"/>
                <a:sym typeface="+mn-ea"/>
              </a:rPr>
              <a:t>管控</a:t>
            </a:r>
            <a:r>
              <a:rPr lang="en-US" altLang="zh-CN" sz="2800" b="1" dirty="0">
                <a:solidFill>
                  <a:srgbClr val="C00000"/>
                </a:solidFill>
                <a:latin typeface="微软雅黑" panose="020B0503020204020204" charset="-122"/>
                <a:ea typeface="微软雅黑" panose="020B0503020204020204" charset="-122"/>
                <a:sym typeface="+mn-ea"/>
              </a:rPr>
              <a:t>·</a:t>
            </a:r>
            <a:r>
              <a:rPr lang="zh-CN" altLang="en-US" sz="2800" b="1" dirty="0">
                <a:solidFill>
                  <a:srgbClr val="C00000"/>
                </a:solidFill>
                <a:latin typeface="微软雅黑" panose="020B0503020204020204" charset="-122"/>
                <a:ea typeface="微软雅黑" panose="020B0503020204020204" charset="-122"/>
                <a:sym typeface="+mn-ea"/>
              </a:rPr>
              <a:t>高风险</a:t>
            </a:r>
            <a:r>
              <a:rPr lang="zh-CN" altLang="en-US" sz="2800" b="1" dirty="0">
                <a:solidFill>
                  <a:srgbClr val="C00000"/>
                </a:solidFill>
                <a:latin typeface="微软雅黑" panose="020B0503020204020204" charset="-122"/>
                <a:ea typeface="微软雅黑" panose="020B0503020204020204" charset="-122"/>
                <a:sym typeface="+mn-ea"/>
              </a:rPr>
              <a:t>分类</a:t>
            </a:r>
            <a:endParaRPr lang="zh-CN" altLang="en-US" sz="2800" b="1" dirty="0">
              <a:solidFill>
                <a:srgbClr val="C00000"/>
              </a:solidFill>
              <a:latin typeface="微软雅黑" panose="020B0503020204020204" charset="-122"/>
              <a:ea typeface="微软雅黑" panose="020B0503020204020204" charset="-122"/>
              <a:cs typeface="方正清刻本悦宋简体" panose="02000000000000000000" charset="-122"/>
              <a:sym typeface="+mn-ea"/>
            </a:endParaRPr>
          </a:p>
        </p:txBody>
      </p:sp>
      <p:pic>
        <p:nvPicPr>
          <p:cNvPr id="12" name="PA-102284"/>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226060" y="240665"/>
            <a:ext cx="855980" cy="855980"/>
          </a:xfrm>
          <a:prstGeom prst="rect">
            <a:avLst/>
          </a:prstGeom>
        </p:spPr>
      </p:pic>
      <p:sp>
        <p:nvSpPr>
          <p:cNvPr id="4" name="泪滴形 3"/>
          <p:cNvSpPr/>
          <p:nvPr/>
        </p:nvSpPr>
        <p:spPr>
          <a:xfrm rot="2670598">
            <a:off x="5185471" y="2456664"/>
            <a:ext cx="1209675" cy="1209675"/>
          </a:xfrm>
          <a:prstGeom prst="teardrop">
            <a:avLst/>
          </a:prstGeom>
          <a:solidFill>
            <a:srgbClr val="BF32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endParaRPr lang="zh-CN" altLang="en-US" sz="1905">
              <a:latin typeface="微软雅黑" panose="020B0503020204020204" charset="-122"/>
              <a:ea typeface="微软雅黑" panose="020B0503020204020204" charset="-122"/>
            </a:endParaRPr>
          </a:p>
        </p:txBody>
      </p:sp>
      <p:sp>
        <p:nvSpPr>
          <p:cNvPr id="7" name="矩形 255"/>
          <p:cNvSpPr>
            <a:spLocks noChangeArrowheads="1"/>
          </p:cNvSpPr>
          <p:nvPr/>
        </p:nvSpPr>
        <p:spPr bwMode="auto">
          <a:xfrm>
            <a:off x="5333365" y="2722414"/>
            <a:ext cx="914400" cy="678180"/>
          </a:xfrm>
          <a:prstGeom prst="rect">
            <a:avLst/>
          </a:prstGeom>
          <a:noFill/>
          <a:ln w="9525">
            <a:noFill/>
            <a:miter lim="800000"/>
          </a:ln>
        </p:spPr>
        <p:txBody>
          <a:bodyPr wrap="square">
            <a:spAutoFit/>
          </a:bodyPr>
          <a:p>
            <a:pPr algn="ctr"/>
            <a:r>
              <a:rPr lang="zh-CN" altLang="en-US" sz="1905" dirty="0" smtClean="0">
                <a:solidFill>
                  <a:schemeClr val="bg1"/>
                </a:solidFill>
                <a:latin typeface="微软雅黑" panose="020B0503020204020204" charset="-122"/>
                <a:ea typeface="微软雅黑" panose="020B0503020204020204" charset="-122"/>
                <a:cs typeface="方正正准黑简体"/>
              </a:rPr>
              <a:t>断</a:t>
            </a:r>
            <a:r>
              <a:rPr lang="en-US" altLang="zh-CN" sz="1905" dirty="0" smtClean="0">
                <a:solidFill>
                  <a:schemeClr val="bg1"/>
                </a:solidFill>
                <a:latin typeface="微软雅黑" panose="020B0503020204020204" charset="-122"/>
                <a:ea typeface="微软雅黑" panose="020B0503020204020204" charset="-122"/>
                <a:cs typeface="方正正准黑简体"/>
              </a:rPr>
              <a:t>/</a:t>
            </a:r>
            <a:r>
              <a:rPr lang="zh-CN" altLang="en-US" sz="1905" dirty="0" smtClean="0">
                <a:solidFill>
                  <a:schemeClr val="bg1"/>
                </a:solidFill>
                <a:latin typeface="微软雅黑" panose="020B0503020204020204" charset="-122"/>
                <a:ea typeface="微软雅黑" panose="020B0503020204020204" charset="-122"/>
                <a:cs typeface="方正正准黑简体"/>
              </a:rPr>
              <a:t>占</a:t>
            </a:r>
            <a:r>
              <a:rPr lang="zh-CN" altLang="en-US" sz="1905" dirty="0" smtClean="0">
                <a:solidFill>
                  <a:schemeClr val="bg1"/>
                </a:solidFill>
                <a:latin typeface="微软雅黑" panose="020B0503020204020204" charset="-122"/>
                <a:ea typeface="微软雅黑" panose="020B0503020204020204" charset="-122"/>
                <a:cs typeface="方正正准黑简体"/>
              </a:rPr>
              <a:t>路作业</a:t>
            </a:r>
            <a:endParaRPr lang="zh-CN" altLang="en-US" sz="1905" dirty="0" smtClean="0">
              <a:solidFill>
                <a:schemeClr val="bg1"/>
              </a:solidFill>
              <a:latin typeface="微软雅黑" panose="020B0503020204020204" charset="-122"/>
              <a:ea typeface="微软雅黑" panose="020B0503020204020204" charset="-122"/>
              <a:cs typeface="方正正准黑简体"/>
            </a:endParaRPr>
          </a:p>
        </p:txBody>
      </p:sp>
      <p:sp>
        <p:nvSpPr>
          <p:cNvPr id="9" name="泪滴形 8"/>
          <p:cNvSpPr/>
          <p:nvPr/>
        </p:nvSpPr>
        <p:spPr>
          <a:xfrm rot="20430598">
            <a:off x="6805991" y="4649954"/>
            <a:ext cx="1209675" cy="1209675"/>
          </a:xfrm>
          <a:prstGeom prst="teardrop">
            <a:avLst/>
          </a:prstGeom>
          <a:solidFill>
            <a:srgbClr val="BF32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905">
              <a:latin typeface="微软雅黑" panose="020B0503020204020204" charset="-122"/>
              <a:ea typeface="微软雅黑" panose="020B0503020204020204" charset="-122"/>
            </a:endParaRPr>
          </a:p>
        </p:txBody>
      </p:sp>
      <p:sp>
        <p:nvSpPr>
          <p:cNvPr id="10" name="矩形 255"/>
          <p:cNvSpPr>
            <a:spLocks noChangeArrowheads="1"/>
          </p:cNvSpPr>
          <p:nvPr/>
        </p:nvSpPr>
        <p:spPr bwMode="auto">
          <a:xfrm>
            <a:off x="6953885" y="4916339"/>
            <a:ext cx="914400" cy="678180"/>
          </a:xfrm>
          <a:prstGeom prst="rect">
            <a:avLst/>
          </a:prstGeom>
          <a:noFill/>
          <a:ln w="9525">
            <a:noFill/>
            <a:miter lim="800000"/>
          </a:ln>
        </p:spPr>
        <p:txBody>
          <a:bodyPr wrap="square">
            <a:spAutoFit/>
          </a:bodyPr>
          <a:lstStyle/>
          <a:p>
            <a:pPr algn="ctr"/>
            <a:r>
              <a:rPr lang="zh-CN" altLang="en-US" sz="1905" dirty="0" smtClean="0">
                <a:solidFill>
                  <a:schemeClr val="bg1"/>
                </a:solidFill>
                <a:latin typeface="微软雅黑" panose="020B0503020204020204" charset="-122"/>
                <a:ea typeface="微软雅黑" panose="020B0503020204020204" charset="-122"/>
                <a:cs typeface="方正正准黑简体"/>
              </a:rPr>
              <a:t>受限</a:t>
            </a:r>
            <a:endParaRPr lang="zh-CN" altLang="en-US" sz="1905" dirty="0" smtClean="0">
              <a:solidFill>
                <a:schemeClr val="bg1"/>
              </a:solidFill>
              <a:latin typeface="微软雅黑" panose="020B0503020204020204" charset="-122"/>
              <a:ea typeface="微软雅黑" panose="020B0503020204020204" charset="-122"/>
              <a:cs typeface="方正正准黑简体"/>
            </a:endParaRPr>
          </a:p>
          <a:p>
            <a:pPr algn="ctr"/>
            <a:r>
              <a:rPr lang="zh-CN" altLang="en-US" sz="1905" dirty="0" smtClean="0">
                <a:solidFill>
                  <a:schemeClr val="bg1"/>
                </a:solidFill>
                <a:latin typeface="微软雅黑" panose="020B0503020204020204" charset="-122"/>
                <a:ea typeface="微软雅黑" panose="020B0503020204020204" charset="-122"/>
                <a:cs typeface="方正正准黑简体"/>
              </a:rPr>
              <a:t>空间</a:t>
            </a:r>
            <a:endParaRPr lang="zh-CN" altLang="en-US" sz="1905" dirty="0" smtClean="0">
              <a:solidFill>
                <a:schemeClr val="bg1"/>
              </a:solidFill>
              <a:latin typeface="微软雅黑" panose="020B0503020204020204" charset="-122"/>
              <a:ea typeface="微软雅黑" panose="020B0503020204020204" charset="-122"/>
              <a:cs typeface="方正正准黑简体"/>
            </a:endParaRPr>
          </a:p>
        </p:txBody>
      </p:sp>
      <p:sp>
        <p:nvSpPr>
          <p:cNvPr id="13" name="泪滴形 12"/>
          <p:cNvSpPr/>
          <p:nvPr/>
        </p:nvSpPr>
        <p:spPr>
          <a:xfrm rot="5400000">
            <a:off x="5995731" y="1185394"/>
            <a:ext cx="1209675" cy="1209675"/>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905">
              <a:latin typeface="微软雅黑" panose="020B0503020204020204" charset="-122"/>
              <a:ea typeface="微软雅黑" panose="020B0503020204020204" charset="-122"/>
            </a:endParaRPr>
          </a:p>
        </p:txBody>
      </p:sp>
      <p:sp>
        <p:nvSpPr>
          <p:cNvPr id="14" name="矩形 255"/>
          <p:cNvSpPr>
            <a:spLocks noChangeArrowheads="1"/>
          </p:cNvSpPr>
          <p:nvPr/>
        </p:nvSpPr>
        <p:spPr bwMode="auto">
          <a:xfrm>
            <a:off x="6170930" y="1460034"/>
            <a:ext cx="914400" cy="678180"/>
          </a:xfrm>
          <a:prstGeom prst="rect">
            <a:avLst/>
          </a:prstGeom>
          <a:noFill/>
          <a:ln w="9525">
            <a:noFill/>
            <a:miter lim="800000"/>
          </a:ln>
        </p:spPr>
        <p:txBody>
          <a:bodyPr wrap="square">
            <a:spAutoFit/>
          </a:bodyPr>
          <a:lstStyle/>
          <a:p>
            <a:pPr algn="ctr"/>
            <a:r>
              <a:rPr lang="zh-CN" altLang="en-US" sz="1905" dirty="0" smtClean="0">
                <a:solidFill>
                  <a:schemeClr val="bg1"/>
                </a:solidFill>
                <a:latin typeface="微软雅黑" panose="020B0503020204020204" charset="-122"/>
                <a:ea typeface="微软雅黑" panose="020B0503020204020204" charset="-122"/>
                <a:cs typeface="方正正准黑简体"/>
              </a:rPr>
              <a:t>动火</a:t>
            </a:r>
            <a:endParaRPr lang="zh-CN" altLang="en-US" sz="1905" dirty="0" smtClean="0">
              <a:solidFill>
                <a:schemeClr val="bg1"/>
              </a:solidFill>
              <a:latin typeface="微软雅黑" panose="020B0503020204020204" charset="-122"/>
              <a:ea typeface="微软雅黑" panose="020B0503020204020204" charset="-122"/>
              <a:cs typeface="方正正准黑简体"/>
            </a:endParaRPr>
          </a:p>
          <a:p>
            <a:pPr algn="ctr"/>
            <a:r>
              <a:rPr lang="zh-CN" altLang="en-US" sz="1905" dirty="0" smtClean="0">
                <a:solidFill>
                  <a:schemeClr val="bg1"/>
                </a:solidFill>
                <a:latin typeface="微软雅黑" panose="020B0503020204020204" charset="-122"/>
                <a:ea typeface="微软雅黑" panose="020B0503020204020204" charset="-122"/>
                <a:cs typeface="方正正准黑简体"/>
              </a:rPr>
              <a:t>作业</a:t>
            </a:r>
            <a:endParaRPr lang="zh-CN" altLang="en-US" sz="1905" dirty="0" smtClean="0">
              <a:solidFill>
                <a:schemeClr val="bg1"/>
              </a:solidFill>
              <a:latin typeface="微软雅黑" panose="020B0503020204020204" charset="-122"/>
              <a:ea typeface="微软雅黑" panose="020B0503020204020204" charset="-122"/>
              <a:cs typeface="方正正准黑简体"/>
            </a:endParaRPr>
          </a:p>
        </p:txBody>
      </p:sp>
      <p:sp>
        <p:nvSpPr>
          <p:cNvPr id="15" name="泪滴形 14"/>
          <p:cNvSpPr/>
          <p:nvPr/>
        </p:nvSpPr>
        <p:spPr>
          <a:xfrm rot="14370598">
            <a:off x="9180891" y="2750034"/>
            <a:ext cx="1209675" cy="1209675"/>
          </a:xfrm>
          <a:prstGeom prst="teardrop">
            <a:avLst/>
          </a:prstGeom>
          <a:solidFill>
            <a:srgbClr val="BF322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905">
              <a:latin typeface="微软雅黑" panose="020B0503020204020204" charset="-122"/>
              <a:ea typeface="微软雅黑" panose="020B0503020204020204" charset="-122"/>
            </a:endParaRPr>
          </a:p>
        </p:txBody>
      </p:sp>
      <p:sp>
        <p:nvSpPr>
          <p:cNvPr id="17" name="矩形 255"/>
          <p:cNvSpPr>
            <a:spLocks noChangeArrowheads="1"/>
          </p:cNvSpPr>
          <p:nvPr/>
        </p:nvSpPr>
        <p:spPr bwMode="auto">
          <a:xfrm>
            <a:off x="9356090" y="3024674"/>
            <a:ext cx="914400" cy="678180"/>
          </a:xfrm>
          <a:prstGeom prst="rect">
            <a:avLst/>
          </a:prstGeom>
          <a:noFill/>
          <a:ln w="9525">
            <a:noFill/>
            <a:miter lim="800000"/>
          </a:ln>
        </p:spPr>
        <p:txBody>
          <a:bodyPr wrap="square">
            <a:spAutoFit/>
          </a:bodyPr>
          <a:lstStyle/>
          <a:p>
            <a:pPr algn="ctr"/>
            <a:r>
              <a:rPr lang="zh-CN" altLang="en-US" sz="1905" dirty="0" smtClean="0">
                <a:solidFill>
                  <a:schemeClr val="bg1"/>
                </a:solidFill>
                <a:latin typeface="微软雅黑" panose="020B0503020204020204" charset="-122"/>
                <a:ea typeface="微软雅黑" panose="020B0503020204020204" charset="-122"/>
                <a:cs typeface="方正正准黑简体"/>
              </a:rPr>
              <a:t>动土</a:t>
            </a:r>
            <a:endParaRPr lang="zh-CN" altLang="en-US" sz="1905" dirty="0" smtClean="0">
              <a:solidFill>
                <a:schemeClr val="bg1"/>
              </a:solidFill>
              <a:latin typeface="微软雅黑" panose="020B0503020204020204" charset="-122"/>
              <a:ea typeface="微软雅黑" panose="020B0503020204020204" charset="-122"/>
              <a:cs typeface="方正正准黑简体"/>
            </a:endParaRPr>
          </a:p>
          <a:p>
            <a:pPr algn="ctr"/>
            <a:r>
              <a:rPr lang="zh-CN" altLang="en-US" sz="1905" dirty="0" smtClean="0">
                <a:solidFill>
                  <a:schemeClr val="bg1"/>
                </a:solidFill>
                <a:latin typeface="微软雅黑" panose="020B0503020204020204" charset="-122"/>
                <a:ea typeface="微软雅黑" panose="020B0503020204020204" charset="-122"/>
                <a:cs typeface="方正正准黑简体"/>
              </a:rPr>
              <a:t>作业</a:t>
            </a:r>
            <a:endParaRPr lang="zh-CN" altLang="en-US" sz="1905" dirty="0" smtClean="0">
              <a:solidFill>
                <a:schemeClr val="bg1"/>
              </a:solidFill>
              <a:latin typeface="微软雅黑" panose="020B0503020204020204" charset="-122"/>
              <a:ea typeface="微软雅黑" panose="020B0503020204020204" charset="-122"/>
              <a:cs typeface="方正正准黑简体"/>
            </a:endParaRPr>
          </a:p>
        </p:txBody>
      </p:sp>
      <p:sp>
        <p:nvSpPr>
          <p:cNvPr id="21" name="泪滴形 20"/>
          <p:cNvSpPr/>
          <p:nvPr/>
        </p:nvSpPr>
        <p:spPr>
          <a:xfrm rot="11577206">
            <a:off x="8725374" y="1455892"/>
            <a:ext cx="1209675" cy="1209675"/>
          </a:xfrm>
          <a:prstGeom prst="teardrop">
            <a:avLst/>
          </a:prstGeom>
        </p:spPr>
        <p:style>
          <a:lnRef idx="2">
            <a:schemeClr val="dk1">
              <a:shade val="50000"/>
            </a:schemeClr>
          </a:lnRef>
          <a:fillRef idx="1">
            <a:schemeClr val="dk1"/>
          </a:fillRef>
          <a:effectRef idx="0">
            <a:schemeClr val="dk1"/>
          </a:effectRef>
          <a:fontRef idx="minor">
            <a:schemeClr val="lt1"/>
          </a:fontRef>
        </p:style>
        <p:txBody>
          <a:bodyPr anchor="ctr"/>
          <a:p>
            <a:pPr algn="ctr" fontAlgn="auto">
              <a:spcBef>
                <a:spcPts val="0"/>
              </a:spcBef>
              <a:spcAft>
                <a:spcPts val="0"/>
              </a:spcAft>
              <a:defRPr/>
            </a:pPr>
            <a:endParaRPr lang="zh-CN" altLang="en-US" sz="1905">
              <a:latin typeface="微软雅黑" panose="020B0503020204020204" charset="-122"/>
              <a:ea typeface="微软雅黑" panose="020B0503020204020204" charset="-122"/>
            </a:endParaRPr>
          </a:p>
        </p:txBody>
      </p:sp>
      <p:sp>
        <p:nvSpPr>
          <p:cNvPr id="24" name="矩形 255"/>
          <p:cNvSpPr>
            <a:spLocks noChangeArrowheads="1"/>
          </p:cNvSpPr>
          <p:nvPr/>
        </p:nvSpPr>
        <p:spPr bwMode="auto">
          <a:xfrm>
            <a:off x="8868246" y="1767047"/>
            <a:ext cx="914400" cy="678180"/>
          </a:xfrm>
          <a:prstGeom prst="rect">
            <a:avLst/>
          </a:prstGeom>
          <a:noFill/>
          <a:ln w="9525">
            <a:noFill/>
            <a:miter lim="800000"/>
          </a:ln>
        </p:spPr>
        <p:txBody>
          <a:bodyPr wrap="square">
            <a:spAutoFit/>
          </a:bodyPr>
          <a:p>
            <a:pPr algn="ctr"/>
            <a:r>
              <a:rPr lang="zh-CN" altLang="en-US" sz="1905" dirty="0" smtClean="0">
                <a:solidFill>
                  <a:schemeClr val="bg1"/>
                </a:solidFill>
                <a:latin typeface="微软雅黑" panose="020B0503020204020204" charset="-122"/>
                <a:ea typeface="微软雅黑" panose="020B0503020204020204" charset="-122"/>
                <a:cs typeface="方正正准黑简体"/>
              </a:rPr>
              <a:t>高处</a:t>
            </a:r>
            <a:endParaRPr lang="zh-CN" altLang="en-US" sz="1905" dirty="0" smtClean="0">
              <a:solidFill>
                <a:schemeClr val="bg1"/>
              </a:solidFill>
              <a:latin typeface="微软雅黑" panose="020B0503020204020204" charset="-122"/>
              <a:ea typeface="微软雅黑" panose="020B0503020204020204" charset="-122"/>
              <a:cs typeface="方正正准黑简体"/>
            </a:endParaRPr>
          </a:p>
          <a:p>
            <a:pPr algn="ctr"/>
            <a:r>
              <a:rPr lang="zh-CN" altLang="en-US" sz="1905" dirty="0" smtClean="0">
                <a:solidFill>
                  <a:schemeClr val="bg1"/>
                </a:solidFill>
                <a:latin typeface="微软雅黑" panose="020B0503020204020204" charset="-122"/>
                <a:ea typeface="微软雅黑" panose="020B0503020204020204" charset="-122"/>
                <a:cs typeface="方正正准黑简体"/>
              </a:rPr>
              <a:t>作业</a:t>
            </a:r>
            <a:endParaRPr lang="zh-CN" altLang="en-US" sz="1905" dirty="0" smtClean="0">
              <a:solidFill>
                <a:schemeClr val="bg1"/>
              </a:solidFill>
              <a:latin typeface="微软雅黑" panose="020B0503020204020204" charset="-122"/>
              <a:ea typeface="微软雅黑" panose="020B0503020204020204" charset="-122"/>
              <a:cs typeface="方正正准黑简体"/>
            </a:endParaRPr>
          </a:p>
        </p:txBody>
      </p:sp>
      <p:pic>
        <p:nvPicPr>
          <p:cNvPr id="20" name="图片 19" descr="65bd8edbe19e741bdbd3abd0433965e"/>
          <p:cNvPicPr>
            <a:picLocks noChangeAspect="1"/>
          </p:cNvPicPr>
          <p:nvPr/>
        </p:nvPicPr>
        <p:blipFill>
          <a:blip r:embed="rId3"/>
          <a:stretch>
            <a:fillRect/>
          </a:stretch>
        </p:blipFill>
        <p:spPr>
          <a:xfrm>
            <a:off x="226060" y="1450975"/>
            <a:ext cx="4762500" cy="4133850"/>
          </a:xfrm>
          <a:prstGeom prst="rect">
            <a:avLst/>
          </a:prstGeom>
        </p:spPr>
      </p:pic>
    </p:spTree>
    <p:custDataLst>
      <p:tags r:id="rId4"/>
    </p:custDataLst>
  </p:cSld>
  <p:clrMapOvr>
    <a:masterClrMapping/>
  </p:clrMapOvr>
  <p:transition spd="med" advClick="0"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linds(horizontal)">
                                      <p:cBhvr>
                                        <p:cTn id="20" dur="500"/>
                                        <p:tgtEl>
                                          <p:spTgt spid="1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linds(horizontal)">
                                      <p:cBhvr>
                                        <p:cTn id="23" dur="500"/>
                                        <p:tgtEl>
                                          <p:spTgt spid="18"/>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linds(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blinds(horizontal)">
                                      <p:cBhvr>
                                        <p:cTn id="48" dur="500"/>
                                        <p:tgtEl>
                                          <p:spTgt spid="7"/>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blinds(horizontal)">
                                      <p:cBhvr>
                                        <p:cTn id="51" dur="500"/>
                                        <p:tgtEl>
                                          <p:spTgt spid="9"/>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blinds(horizontal)">
                                      <p:cBhvr>
                                        <p:cTn id="54" dur="500"/>
                                        <p:tgtEl>
                                          <p:spTgt spid="10"/>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linds(horizontal)">
                                      <p:cBhvr>
                                        <p:cTn id="57" dur="500"/>
                                        <p:tgtEl>
                                          <p:spTgt spid="13"/>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linds(horizontal)">
                                      <p:cBhvr>
                                        <p:cTn id="60" dur="500"/>
                                        <p:tgtEl>
                                          <p:spTgt spid="14"/>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linds(horizontal)">
                                      <p:cBhvr>
                                        <p:cTn id="63" dur="500"/>
                                        <p:tgtEl>
                                          <p:spTgt spid="15"/>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blinds(horizontal)">
                                      <p:cBhvr>
                                        <p:cTn id="66" dur="500"/>
                                        <p:tgtEl>
                                          <p:spTgt spid="17"/>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blinds(horizontal)">
                                      <p:cBhvr>
                                        <p:cTn id="69" dur="500"/>
                                        <p:tgtEl>
                                          <p:spTgt spid="21"/>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blinds(horizontal)">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P spid="8" grpId="0" bldLvl="0" animBg="1"/>
      <p:bldP spid="16" grpId="0"/>
      <p:bldP spid="18" grpId="0"/>
      <p:bldP spid="19" grpId="0"/>
      <p:bldP spid="25" grpId="0"/>
      <p:bldP spid="4" grpId="0" bldLvl="0" animBg="1"/>
      <p:bldP spid="7" grpId="0"/>
      <p:bldP spid="9" grpId="0" bldLvl="0" animBg="1"/>
      <p:bldP spid="10" grpId="0"/>
      <p:bldP spid="13" grpId="0" bldLvl="0" animBg="1"/>
      <p:bldP spid="14" grpId="0"/>
      <p:bldP spid="15" grpId="0" bldLvl="0" animBg="1"/>
      <p:bldP spid="17" grpId="0"/>
      <p:bldP spid="21" grpId="0" bldLvl="0" animBg="1"/>
      <p:bldP spid="24" grpId="0"/>
    </p:bldLst>
  </p:timing>
</p:sld>
</file>

<file path=ppt/tags/tag1.xml><?xml version="1.0" encoding="utf-8"?>
<p:tagLst xmlns:p="http://schemas.openxmlformats.org/presentationml/2006/main">
  <p:tag name="KSO_WM_TAG_VERSION" val="1.0"/>
  <p:tag name="KSO_WM_TEMPLATE_CATEGORY" val="custom"/>
  <p:tag name="KSO_WM_TEMPLATE_INDEX" val="20187308"/>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PA" val="v5.2.7"/>
</p:tagLst>
</file>

<file path=ppt/tags/tag101.xml><?xml version="1.0" encoding="utf-8"?>
<p:tagLst xmlns:p="http://schemas.openxmlformats.org/presentationml/2006/main">
  <p:tag name="KSO_WM_TEMPLATE_CATEGORY" val="custom"/>
  <p:tag name="KSO_WM_TEMPLATE_INDEX" val="20184571"/>
</p:tagLst>
</file>

<file path=ppt/tags/tag102.xml><?xml version="1.0" encoding="utf-8"?>
<p:tagLst xmlns:p="http://schemas.openxmlformats.org/presentationml/2006/main">
  <p:tag name="PA" val="v5.2.7"/>
</p:tagLst>
</file>

<file path=ppt/tags/tag103.xml><?xml version="1.0" encoding="utf-8"?>
<p:tagLst xmlns:p="http://schemas.openxmlformats.org/presentationml/2006/main">
  <p:tag name="KSO_WM_TEMPLATE_CATEGORY" val="custom"/>
  <p:tag name="KSO_WM_TEMPLATE_INDEX" val="20184571"/>
</p:tagLst>
</file>

<file path=ppt/tags/tag104.xml><?xml version="1.0" encoding="utf-8"?>
<p:tagLst xmlns:p="http://schemas.openxmlformats.org/presentationml/2006/main">
  <p:tag name="KSO_WM_TEMPLATE_CATEGORY" val="custom"/>
  <p:tag name="KSO_WM_TEMPLATE_INDEX" val="2018457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p="http://schemas.openxmlformats.org/presentationml/2006/main">
  <p:tag name="KSO_WM_TAG_VERSION" val="1.0"/>
  <p:tag name="KSO_WM_TEMPLATE_CATEGORY" val="custom"/>
  <p:tag name="KSO_WM_TEMPLATE_INDEX" val="20187308"/>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TAG_VERSION" val="1.0"/>
  <p:tag name="KSO_WM_BEAUTIFY_FLAG" val="#wm#"/>
  <p:tag name="KSO_WM_TEMPLATE_CATEGORY" val="custom"/>
  <p:tag name="KSO_WM_TEMPLATE_INDEX" val="20187308"/>
  <p:tag name="KSO_WM_TEMPLATE_THUMBS_INDEX" val="1、2、3、6、8、10、11、12、15"/>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4571"/>
</p:tagLst>
</file>

<file path=ppt/tags/tag61.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4571"/>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5.xml><?xml version="1.0" encoding="utf-8"?>
<p:tagLst xmlns:p="http://schemas.openxmlformats.org/presentationml/2006/main">
  <p:tag name="KSO_WM_TEMPLATE_CATEGORY" val="custom"/>
  <p:tag name="KSO_WM_TEMPLATE_INDEX" val="20184571"/>
  <p:tag name="KSO_WM_TAG_VERSION" val="1.0"/>
  <p:tag name="KSO_WM_TEMPLATE_THUMBS_INDEX" val="1、9、12、16、5、21"/>
  <p:tag name="KSO_WM_BEAUTIFY_FLAG" val="#wm#"/>
  <p:tag name="KSO_WM_TEMPLATE_SUBCATEGORY" val="0"/>
</p:tagLst>
</file>

<file path=ppt/tags/tag66.xml><?xml version="1.0" encoding="utf-8"?>
<p:tagLst xmlns:p="http://schemas.openxmlformats.org/presentationml/2006/main">
  <p:tag name="KSO_WM_TEMPLATE_CATEGORY" val="custom"/>
  <p:tag name="KSO_WM_TEMPLATE_INDEX" val="20184571"/>
</p:tagLst>
</file>

<file path=ppt/tags/tag67.xml><?xml version="1.0" encoding="utf-8"?>
<p:tagLst xmlns:p="http://schemas.openxmlformats.org/presentationml/2006/main">
  <p:tag name="KSO_WM_TEMPLATE_CATEGORY" val="custom"/>
  <p:tag name="KSO_WM_TEMPLATE_INDEX" val="20184571"/>
</p:tagLst>
</file>

<file path=ppt/tags/tag68.xml><?xml version="1.0" encoding="utf-8"?>
<p:tagLst xmlns:p="http://schemas.openxmlformats.org/presentationml/2006/main">
  <p:tag name="PA" val="v5.2.7"/>
</p:tagLst>
</file>

<file path=ppt/tags/tag69.xml><?xml version="1.0" encoding="utf-8"?>
<p:tagLst xmlns:p="http://schemas.openxmlformats.org/presentationml/2006/main">
  <p:tag name="KSO_WM_SLIDE_ID" val="custom20187308_1"/>
  <p:tag name="KSO_WM_SLIDE_TYPE" val="title"/>
  <p:tag name="KSO_WM_SLIDE_SUBTYPE" val="pureTxt"/>
  <p:tag name="KSO_WM_SLIDE_ITEM_CNT" val="2"/>
  <p:tag name="KSO_WM_SLIDE_INDEX" val="1"/>
  <p:tag name="KSO_WM_TAG_VERSION" val="1.0"/>
  <p:tag name="KSO_WM_BEAUTIFY_FLAG" val="#wm#"/>
  <p:tag name="KSO_WM_TEMPLATE_CATEGORY" val="custom"/>
  <p:tag name="KSO_WM_TEMPLATE_INDEX" val="20184571"/>
  <p:tag name="KSO_WM_SLIDE_LAYOUT" val="a_b"/>
  <p:tag name="KSO_WM_SLIDE_LAYOUT_CNT" val="1_1"/>
  <p:tag name="KSO_WM_TEMPLATE_THUMBS_INDEX" val="1、2、3、6、8、10、11、12、15"/>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PA" val="v5.2.7"/>
</p:tagLst>
</file>

<file path=ppt/tags/tag71.xml><?xml version="1.0" encoding="utf-8"?>
<p:tagLst xmlns:p="http://schemas.openxmlformats.org/presentationml/2006/main">
  <p:tag name="KSO_WM_SLIDE_ID" val="custom20187308_1"/>
  <p:tag name="KSO_WM_SLIDE_TYPE" val="title"/>
  <p:tag name="KSO_WM_SLIDE_SUBTYPE" val="pureTxt"/>
  <p:tag name="KSO_WM_SLIDE_ITEM_CNT" val="2"/>
  <p:tag name="KSO_WM_SLIDE_INDEX" val="1"/>
  <p:tag name="KSO_WM_TAG_VERSION" val="1.0"/>
  <p:tag name="KSO_WM_BEAUTIFY_FLAG" val="#wm#"/>
  <p:tag name="KSO_WM_TEMPLATE_CATEGORY" val="custom"/>
  <p:tag name="KSO_WM_TEMPLATE_INDEX" val="20184571"/>
  <p:tag name="KSO_WM_SLIDE_LAYOUT" val="a_b"/>
  <p:tag name="KSO_WM_SLIDE_LAYOUT_CNT" val="1_1"/>
  <p:tag name="KSO_WM_TEMPLATE_THUMBS_INDEX" val="1、2、3、6、8、10、11、12、15"/>
</p:tagLst>
</file>

<file path=ppt/tags/tag72.xml><?xml version="1.0" encoding="utf-8"?>
<p:tagLst xmlns:p="http://schemas.openxmlformats.org/presentationml/2006/main">
  <p:tag name="PA" val="v5.2.7"/>
</p:tagLst>
</file>

<file path=ppt/tags/tag73.xml><?xml version="1.0" encoding="utf-8"?>
<p:tagLst xmlns:p="http://schemas.openxmlformats.org/presentationml/2006/main">
  <p:tag name="KSO_WM_SLIDE_ID" val="custom20187308_1"/>
  <p:tag name="KSO_WM_SLIDE_TYPE" val="title"/>
  <p:tag name="KSO_WM_SLIDE_SUBTYPE" val="pureTxt"/>
  <p:tag name="KSO_WM_SLIDE_ITEM_CNT" val="2"/>
  <p:tag name="KSO_WM_SLIDE_INDEX" val="1"/>
  <p:tag name="KSO_WM_TAG_VERSION" val="1.0"/>
  <p:tag name="KSO_WM_BEAUTIFY_FLAG" val="#wm#"/>
  <p:tag name="KSO_WM_TEMPLATE_CATEGORY" val="custom"/>
  <p:tag name="KSO_WM_TEMPLATE_INDEX" val="20184571"/>
  <p:tag name="KSO_WM_SLIDE_LAYOUT" val="a_b"/>
  <p:tag name="KSO_WM_SLIDE_LAYOUT_CNT" val="1_1"/>
  <p:tag name="KSO_WM_TEMPLATE_THUMBS_INDEX" val="1、2、3、6、8、10、11、12、15"/>
</p:tagLst>
</file>

<file path=ppt/tags/tag74.xml><?xml version="1.0" encoding="utf-8"?>
<p:tagLst xmlns:p="http://schemas.openxmlformats.org/presentationml/2006/main">
  <p:tag name="PA" val="v5.2.7"/>
</p:tagLst>
</file>

<file path=ppt/tags/tag75.xml><?xml version="1.0" encoding="utf-8"?>
<p:tagLst xmlns:p="http://schemas.openxmlformats.org/presentationml/2006/main">
  <p:tag name="KSO_WM_TEMPLATE_CATEGORY" val="custom"/>
  <p:tag name="KSO_WM_TEMPLATE_INDEX" val="20184571"/>
</p:tagLst>
</file>

<file path=ppt/tags/tag76.xml><?xml version="1.0" encoding="utf-8"?>
<p:tagLst xmlns:p="http://schemas.openxmlformats.org/presentationml/2006/main">
  <p:tag name="PA" val="v5.2.7"/>
</p:tagLst>
</file>

<file path=ppt/tags/tag77.xml><?xml version="1.0" encoding="utf-8"?>
<p:tagLst xmlns:p="http://schemas.openxmlformats.org/presentationml/2006/main">
  <p:tag name="KSO_WM_TEMPLATE_CATEGORY" val="custom"/>
  <p:tag name="KSO_WM_TEMPLATE_INDEX" val="20184571"/>
</p:tagLst>
</file>

<file path=ppt/tags/tag78.xml><?xml version="1.0" encoding="utf-8"?>
<p:tagLst xmlns:p="http://schemas.openxmlformats.org/presentationml/2006/main">
  <p:tag name="PA" val="v5.2.7"/>
</p:tagLst>
</file>

<file path=ppt/tags/tag79.xml><?xml version="1.0" encoding="utf-8"?>
<p:tagLst xmlns:p="http://schemas.openxmlformats.org/presentationml/2006/main">
  <p:tag name="KSO_WM_TEMPLATE_CATEGORY" val="custom"/>
  <p:tag name="KSO_WM_TEMPLATE_INDEX" val="2018457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PA" val="v5.2.7"/>
</p:tagLst>
</file>

<file path=ppt/tags/tag81.xml><?xml version="1.0" encoding="utf-8"?>
<p:tagLst xmlns:p="http://schemas.openxmlformats.org/presentationml/2006/main">
  <p:tag name="KSO_WM_TEMPLATE_CATEGORY" val="custom"/>
  <p:tag name="KSO_WM_TEMPLATE_INDEX" val="20184571"/>
</p:tagLst>
</file>

<file path=ppt/tags/tag82.xml><?xml version="1.0" encoding="utf-8"?>
<p:tagLst xmlns:p="http://schemas.openxmlformats.org/presentationml/2006/main">
  <p:tag name="PA" val="v5.2.7"/>
</p:tagLst>
</file>

<file path=ppt/tags/tag83.xml><?xml version="1.0" encoding="utf-8"?>
<p:tagLst xmlns:p="http://schemas.openxmlformats.org/presentationml/2006/main">
  <p:tag name="KSO_WM_TEMPLATE_CATEGORY" val="custom"/>
  <p:tag name="KSO_WM_TEMPLATE_INDEX" val="20184571"/>
</p:tagLst>
</file>

<file path=ppt/tags/tag84.xml><?xml version="1.0" encoding="utf-8"?>
<p:tagLst xmlns:p="http://schemas.openxmlformats.org/presentationml/2006/main">
  <p:tag name="PA" val="v5.2.7"/>
</p:tagLst>
</file>

<file path=ppt/tags/tag85.xml><?xml version="1.0" encoding="utf-8"?>
<p:tagLst xmlns:p="http://schemas.openxmlformats.org/presentationml/2006/main">
  <p:tag name="KSO_WM_TEMPLATE_CATEGORY" val="custom"/>
  <p:tag name="KSO_WM_TEMPLATE_INDEX" val="20184571"/>
</p:tagLst>
</file>

<file path=ppt/tags/tag86.xml><?xml version="1.0" encoding="utf-8"?>
<p:tagLst xmlns:p="http://schemas.openxmlformats.org/presentationml/2006/main">
  <p:tag name="PA" val="v5.2.7"/>
</p:tagLst>
</file>

<file path=ppt/tags/tag87.xml><?xml version="1.0" encoding="utf-8"?>
<p:tagLst xmlns:p="http://schemas.openxmlformats.org/presentationml/2006/main">
  <p:tag name="KSO_WM_TEMPLATE_CATEGORY" val="custom"/>
  <p:tag name="KSO_WM_TEMPLATE_INDEX" val="20184571"/>
</p:tagLst>
</file>

<file path=ppt/tags/tag88.xml><?xml version="1.0" encoding="utf-8"?>
<p:tagLst xmlns:p="http://schemas.openxmlformats.org/presentationml/2006/main">
  <p:tag name="PA" val="v5.2.7"/>
</p:tagLst>
</file>

<file path=ppt/tags/tag89.xml><?xml version="1.0" encoding="utf-8"?>
<p:tagLst xmlns:p="http://schemas.openxmlformats.org/presentationml/2006/main">
  <p:tag name="KSO_WM_TEMPLATE_CATEGORY" val="custom"/>
  <p:tag name="KSO_WM_TEMPLATE_INDEX" val="2018457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PA" val="v5.2.7"/>
</p:tagLst>
</file>

<file path=ppt/tags/tag91.xml><?xml version="1.0" encoding="utf-8"?>
<p:tagLst xmlns:p="http://schemas.openxmlformats.org/presentationml/2006/main">
  <p:tag name="KSO_WM_TEMPLATE_CATEGORY" val="custom"/>
  <p:tag name="KSO_WM_TEMPLATE_INDEX" val="20184571"/>
</p:tagLst>
</file>

<file path=ppt/tags/tag92.xml><?xml version="1.0" encoding="utf-8"?>
<p:tagLst xmlns:p="http://schemas.openxmlformats.org/presentationml/2006/main">
  <p:tag name="PA" val="v5.2.7"/>
</p:tagLst>
</file>

<file path=ppt/tags/tag93.xml><?xml version="1.0" encoding="utf-8"?>
<p:tagLst xmlns:p="http://schemas.openxmlformats.org/presentationml/2006/main">
  <p:tag name="KSO_WM_TEMPLATE_CATEGORY" val="custom"/>
  <p:tag name="KSO_WM_TEMPLATE_INDEX" val="20184571"/>
</p:tagLst>
</file>

<file path=ppt/tags/tag94.xml><?xml version="1.0" encoding="utf-8"?>
<p:tagLst xmlns:p="http://schemas.openxmlformats.org/presentationml/2006/main">
  <p:tag name="PA" val="v5.2.7"/>
</p:tagLst>
</file>

<file path=ppt/tags/tag95.xml><?xml version="1.0" encoding="utf-8"?>
<p:tagLst xmlns:p="http://schemas.openxmlformats.org/presentationml/2006/main">
  <p:tag name="KSO_WM_TEMPLATE_CATEGORY" val="custom"/>
  <p:tag name="KSO_WM_TEMPLATE_INDEX" val="20184571"/>
</p:tagLst>
</file>

<file path=ppt/tags/tag96.xml><?xml version="1.0" encoding="utf-8"?>
<p:tagLst xmlns:p="http://schemas.openxmlformats.org/presentationml/2006/main">
  <p:tag name="PA" val="v5.2.7"/>
</p:tagLst>
</file>

<file path=ppt/tags/tag97.xml><?xml version="1.0" encoding="utf-8"?>
<p:tagLst xmlns:p="http://schemas.openxmlformats.org/presentationml/2006/main">
  <p:tag name="KSO_WM_TEMPLATE_CATEGORY" val="custom"/>
  <p:tag name="KSO_WM_TEMPLATE_INDEX" val="20184571"/>
</p:tagLst>
</file>

<file path=ppt/tags/tag98.xml><?xml version="1.0" encoding="utf-8"?>
<p:tagLst xmlns:p="http://schemas.openxmlformats.org/presentationml/2006/main">
  <p:tag name="PA" val="v5.2.7"/>
</p:tagLst>
</file>

<file path=ppt/tags/tag99.xml><?xml version="1.0" encoding="utf-8"?>
<p:tagLst xmlns:p="http://schemas.openxmlformats.org/presentationml/2006/main">
  <p:tag name="KSO_WM_TEMPLATE_CATEGORY" val="custom"/>
  <p:tag name="KSO_WM_TEMPLATE_INDEX" val="20184571"/>
</p:tagLst>
</file>

<file path=ppt/theme/theme1.xml><?xml version="1.0" encoding="utf-8"?>
<a:theme xmlns:a="http://schemas.openxmlformats.org/drawingml/2006/main" name="千图网海量PPT模板www.58pic.com">
  <a:themeElements>
    <a:clrScheme name="2019空白演示文档">
      <a:dk1>
        <a:srgbClr val="000000"/>
      </a:dk1>
      <a:lt1>
        <a:srgbClr val="FFFFFF"/>
      </a:lt1>
      <a:dk2>
        <a:srgbClr val="E6E4E4"/>
      </a:dk2>
      <a:lt2>
        <a:srgbClr val="FFFFFF"/>
      </a:lt2>
      <a:accent1>
        <a:srgbClr val="477DEA"/>
      </a:accent1>
      <a:accent2>
        <a:srgbClr val="9B9B9B"/>
      </a:accent2>
      <a:accent3>
        <a:srgbClr val="F3B745"/>
      </a:accent3>
      <a:accent4>
        <a:srgbClr val="477EE7"/>
      </a:accent4>
      <a:accent5>
        <a:srgbClr val="4BA151"/>
      </a:accent5>
      <a:accent6>
        <a:srgbClr val="E9403C"/>
      </a:accent6>
      <a:hlink>
        <a:srgbClr val="0563C1"/>
      </a:hlink>
      <a:folHlink>
        <a:srgbClr val="954D72"/>
      </a:folHlink>
    </a:clrScheme>
    <a:fontScheme name="2019空白演示文档">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rgbClr val="00A4E3"/>
      </a:dk1>
      <a:lt1>
        <a:srgbClr val="FFFFFF"/>
      </a:lt1>
      <a:dk2>
        <a:srgbClr val="0D2A4D"/>
      </a:dk2>
      <a:lt2>
        <a:srgbClr val="000F21"/>
      </a:lt2>
      <a:accent1>
        <a:srgbClr val="00AEEF"/>
      </a:accent1>
      <a:accent2>
        <a:srgbClr val="ED7D31"/>
      </a:accent2>
      <a:accent3>
        <a:srgbClr val="A5A5A5"/>
      </a:accent3>
      <a:accent4>
        <a:srgbClr val="FFC000"/>
      </a:accent4>
      <a:accent5>
        <a:srgbClr val="FFFFFF"/>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3205</Words>
  <Application>WPS 演示</Application>
  <PresentationFormat>宽屏</PresentationFormat>
  <Paragraphs>296</Paragraphs>
  <Slides>21</Slides>
  <Notes>15</Notes>
  <HiddenSlides>0</HiddenSlides>
  <MMClips>0</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21</vt:i4>
      </vt:variant>
    </vt:vector>
  </HeadingPairs>
  <TitlesOfParts>
    <vt:vector size="39" baseType="lpstr">
      <vt:lpstr>Arial</vt:lpstr>
      <vt:lpstr>宋体</vt:lpstr>
      <vt:lpstr>Wingdings</vt:lpstr>
      <vt:lpstr>Source Han Sans CN</vt:lpstr>
      <vt:lpstr>Calibri</vt:lpstr>
      <vt:lpstr>华文琥珀</vt:lpstr>
      <vt:lpstr>华文行楷</vt:lpstr>
      <vt:lpstr>微软雅黑</vt:lpstr>
      <vt:lpstr>方正楷体简体</vt:lpstr>
      <vt:lpstr>方正清刻本悦宋简体</vt:lpstr>
      <vt:lpstr>黑体</vt:lpstr>
      <vt:lpstr>方正正准黑简体</vt:lpstr>
      <vt:lpstr>Arial Unicode MS</vt:lpstr>
      <vt:lpstr>等线</vt:lpstr>
      <vt:lpstr>Times New Roman</vt:lpstr>
      <vt:lpstr>汉仪菱心体简</vt:lpstr>
      <vt:lpstr>千图网海量PPT模板www.58pic.com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kingsoft</dc:creator>
  <cp:lastModifiedBy>ASUS</cp:lastModifiedBy>
  <cp:revision>664</cp:revision>
  <dcterms:created xsi:type="dcterms:W3CDTF">2017-08-03T09:01:00Z</dcterms:created>
  <dcterms:modified xsi:type="dcterms:W3CDTF">2021-02-24T09:10:01Z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