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355" r:id="rId5"/>
    <p:sldId id="258" r:id="rId6"/>
    <p:sldId id="357" r:id="rId7"/>
    <p:sldId id="280" r:id="rId8"/>
    <p:sldId id="356" r:id="rId9"/>
    <p:sldId id="330" r:id="rId10"/>
    <p:sldId id="281" r:id="rId11"/>
    <p:sldId id="358" r:id="rId12"/>
    <p:sldId id="329" r:id="rId13"/>
    <p:sldId id="260" r:id="rId14"/>
    <p:sldId id="359" r:id="rId15"/>
    <p:sldId id="267" r:id="rId16"/>
    <p:sldId id="268" r:id="rId17"/>
    <p:sldId id="308" r:id="rId18"/>
    <p:sldId id="261" r:id="rId19"/>
    <p:sldId id="262" r:id="rId20"/>
    <p:sldId id="263" r:id="rId21"/>
    <p:sldId id="375" r:id="rId22"/>
    <p:sldId id="266" r:id="rId23"/>
    <p:sldId id="383" r:id="rId24"/>
    <p:sldId id="378" r:id="rId25"/>
    <p:sldId id="379" r:id="rId26"/>
    <p:sldId id="380" r:id="rId27"/>
    <p:sldId id="384" r:id="rId28"/>
    <p:sldId id="381" r:id="rId29"/>
    <p:sldId id="30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0" d="100"/>
          <a:sy n="90" d="100"/>
        </p:scale>
        <p:origin x="528" y="84"/>
      </p:cViewPr>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3.png"/><Relationship Id="rId3" Type="http://schemas.openxmlformats.org/officeDocument/2006/relationships/image" Target="../media/image2.png"/><Relationship Id="rId2" Type="http://schemas.openxmlformats.org/officeDocument/2006/relationships/tags" Target="../tags/tag3.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 name="文本框 1"/>
          <p:cNvSpPr txBox="1"/>
          <p:nvPr/>
        </p:nvSpPr>
        <p:spPr>
          <a:xfrm>
            <a:off x="3275916" y="320870"/>
            <a:ext cx="7259955" cy="1088390"/>
          </a:xfrm>
          <a:prstGeom prst="rect">
            <a:avLst/>
          </a:prstGeom>
          <a:noFill/>
          <a:ln w="9525">
            <a:noFill/>
          </a:ln>
        </p:spPr>
        <p:txBody>
          <a:bodyPr wrap="square" anchor="t">
            <a:spAutoFit/>
          </a:bodyPr>
          <a:lstStyle/>
          <a:p>
            <a:pPr marR="0" defTabSz="914400">
              <a:lnSpc>
                <a:spcPct val="120000"/>
              </a:lnSpc>
              <a:buClrTx/>
              <a:buSzTx/>
              <a:buFontTx/>
              <a:defRPr/>
            </a:pPr>
            <a:r>
              <a:rPr lang="en-US" altLang="zh-CN" sz="5400" b="1" noProof="0" dirty="0">
                <a:effectLst>
                  <a:outerShdw blurRad="38100" dist="38100" dir="2700000" algn="tl">
                    <a:srgbClr val="C0C0C0"/>
                  </a:outerShdw>
                </a:effectLst>
                <a:latin typeface="+mj-ea"/>
                <a:ea typeface="+mj-ea"/>
                <a:sym typeface="+mn-ea"/>
              </a:rPr>
              <a:t>4001-P004</a:t>
            </a:r>
            <a:r>
              <a:rPr lang="zh-CN" altLang="en-US" sz="5400" b="1" noProof="0" dirty="0">
                <a:effectLst>
                  <a:outerShdw blurRad="38100" dist="38100" dir="2700000" algn="tl">
                    <a:srgbClr val="C0C0C0"/>
                  </a:outerShdw>
                </a:effectLst>
                <a:latin typeface="+mj-ea"/>
                <a:ea typeface="+mj-ea"/>
                <a:sym typeface="+mn-ea"/>
              </a:rPr>
              <a:t>检修总结</a:t>
            </a:r>
            <a:endParaRPr lang="zh-CN" altLang="en-US" sz="5400" b="1" noProof="0" dirty="0">
              <a:effectLst>
                <a:outerShdw blurRad="38100" dist="38100" dir="2700000" algn="tl">
                  <a:srgbClr val="C0C0C0"/>
                </a:outerShdw>
              </a:effectLst>
              <a:latin typeface="+mj-ea"/>
              <a:ea typeface="+mj-ea"/>
              <a:sym typeface="+mn-ea"/>
            </a:endParaRPr>
          </a:p>
        </p:txBody>
      </p:sp>
      <p:pic>
        <p:nvPicPr>
          <p:cNvPr id="11" name="图片 10" descr="LOGO标准色"/>
          <p:cNvPicPr>
            <a:picLocks noChangeAspect="1"/>
          </p:cNvPicPr>
          <p:nvPr/>
        </p:nvPicPr>
        <p:blipFill>
          <a:blip r:embed="rId2" cstate="email"/>
          <a:stretch>
            <a:fillRect/>
          </a:stretch>
        </p:blipFill>
        <p:spPr>
          <a:xfrm>
            <a:off x="480010" y="262254"/>
            <a:ext cx="1972945" cy="1205865"/>
          </a:xfrm>
          <a:prstGeom prst="rect">
            <a:avLst/>
          </a:prstGeom>
        </p:spPr>
      </p:pic>
      <p:sp>
        <p:nvSpPr>
          <p:cNvPr id="12" name="Rectangle 2"/>
          <p:cNvSpPr txBox="1">
            <a:spLocks noRot="1" noChangeArrowheads="1"/>
          </p:cNvSpPr>
          <p:nvPr/>
        </p:nvSpPr>
        <p:spPr>
          <a:xfrm>
            <a:off x="947420" y="1727835"/>
            <a:ext cx="6971030" cy="4951730"/>
          </a:xfrm>
          <a:solidFill>
            <a:srgbClr val="FFFF00"/>
          </a:solidFill>
        </p:spPr>
        <p:txBody>
          <a:bodyPr lIns="45720" rIns="45720" anchor="b">
            <a:normAutofit fontScale="57500" lnSpcReduction="20000"/>
          </a:bodyPr>
          <a:lstStyle/>
          <a:p>
            <a:pPr marR="0" defTabSz="914400">
              <a:lnSpc>
                <a:spcPct val="120000"/>
              </a:lnSpc>
              <a:buClrTx/>
              <a:buSzTx/>
              <a:buFontTx/>
              <a:defRPr/>
            </a:pPr>
            <a:r>
              <a:rPr kumimoji="0" lang="zh-CN" altLang="en-US" sz="8800" b="1" kern="1200" cap="none" spc="0" normalizeH="0" baseline="0" noProof="0" dirty="0">
                <a:solidFill>
                  <a:schemeClr val="tx1"/>
                </a:solidFill>
                <a:effectLst>
                  <a:outerShdw blurRad="38100" dist="38100" dir="2700000" algn="tl">
                    <a:srgbClr val="C0C0C0"/>
                  </a:outerShdw>
                </a:effectLst>
                <a:latin typeface="+mj-ea"/>
                <a:ea typeface="+mj-ea"/>
                <a:cs typeface="+mn-cs"/>
              </a:rPr>
              <a:t>  </a:t>
            </a:r>
            <a:r>
              <a:rPr kumimoji="0" lang="zh-CN" altLang="en-US" sz="8800" b="1" kern="1200" cap="none" spc="0" normalizeH="0" baseline="0" noProof="0" dirty="0">
                <a:solidFill>
                  <a:schemeClr val="tx1"/>
                </a:solidFill>
                <a:effectLst>
                  <a:outerShdw blurRad="38100" dist="38100" dir="2700000" algn="tl">
                    <a:srgbClr val="C0C0C0"/>
                  </a:outerShdw>
                </a:effectLst>
                <a:latin typeface="+mj-ea"/>
                <a:ea typeface="+mj-ea"/>
                <a:cs typeface="+mj-ea"/>
              </a:rPr>
              <a:t>  </a:t>
            </a:r>
            <a:r>
              <a:rPr lang="zh-CN" altLang="en-US" sz="8000" b="1" noProof="0" dirty="0">
                <a:solidFill>
                  <a:srgbClr val="FF0000"/>
                </a:solidFill>
                <a:effectLst>
                  <a:outerShdw blurRad="38100" dist="38100" dir="2700000" algn="tl">
                    <a:srgbClr val="C0C0C0"/>
                  </a:outerShdw>
                </a:effectLst>
                <a:latin typeface="+mj-ea"/>
                <a:ea typeface="+mj-ea"/>
                <a:cs typeface="+mj-ea"/>
                <a:sym typeface="+mn-ea"/>
              </a:rPr>
              <a:t>                  </a:t>
            </a:r>
            <a:r>
              <a:rPr kumimoji="0" lang="zh-CN" altLang="en-US" sz="8000" kern="1200" cap="none" spc="0" normalizeH="0" baseline="0" noProof="0" dirty="0">
                <a:solidFill>
                  <a:schemeClr val="tx1"/>
                </a:solidFill>
                <a:effectLst>
                  <a:outerShdw blurRad="38100" dist="38100" dir="2700000" algn="tl">
                    <a:srgbClr val="000000">
                      <a:alpha val="43137"/>
                    </a:srgbClr>
                  </a:outerShdw>
                </a:effectLst>
                <a:latin typeface="+mj-ea"/>
                <a:ea typeface="+mj-ea"/>
                <a:cs typeface="+mj-ea"/>
              </a:rPr>
              <a:t>  </a:t>
            </a:r>
            <a:r>
              <a:rPr kumimoji="0" lang="zh-CN" altLang="en-US" kern="1200" cap="none" spc="0" normalizeH="0" baseline="0" noProof="0" dirty="0">
                <a:solidFill>
                  <a:schemeClr val="tx1"/>
                </a:solidFill>
                <a:effectLst>
                  <a:outerShdw blurRad="38100" dist="38100" dir="2700000" algn="tl">
                    <a:srgbClr val="000000">
                      <a:alpha val="43137"/>
                    </a:srgbClr>
                  </a:outerShdw>
                </a:effectLst>
                <a:latin typeface="+mj-ea"/>
                <a:ea typeface="+mj-ea"/>
                <a:cs typeface="+mj-ea"/>
              </a:rPr>
              <a:t>      </a:t>
            </a:r>
            <a:r>
              <a:rPr kumimoji="0" lang="zh-CN" altLang="en-US" sz="6000" kern="1200" cap="none" spc="0" normalizeH="0" baseline="0" noProof="0" dirty="0">
                <a:solidFill>
                  <a:schemeClr val="tx1"/>
                </a:solidFill>
                <a:effectLst>
                  <a:outerShdw blurRad="38100" dist="38100" dir="2700000" algn="tl">
                    <a:srgbClr val="000000">
                      <a:alpha val="43137"/>
                    </a:srgbClr>
                  </a:outerShdw>
                </a:effectLst>
                <a:latin typeface="+mj-ea"/>
                <a:ea typeface="+mj-ea"/>
                <a:cs typeface="+mj-ea"/>
              </a:rPr>
              <a:t> </a:t>
            </a:r>
            <a:endParaRPr kumimoji="0" lang="zh-CN" altLang="en-US" sz="6000" b="1" kern="1200" cap="none" spc="0" normalizeH="0" baseline="0" noProof="0" dirty="0">
              <a:solidFill>
                <a:srgbClr val="FF0000"/>
              </a:solidFill>
              <a:effectLst>
                <a:outerShdw blurRad="38100" dist="38100" dir="2700000" algn="tl">
                  <a:srgbClr val="C0C0C0"/>
                </a:outerShdw>
              </a:effectLst>
              <a:latin typeface="+mj-ea"/>
              <a:ea typeface="+mj-ea"/>
              <a:cs typeface="+mj-ea"/>
            </a:endParaRPr>
          </a:p>
          <a:p>
            <a:pPr marR="0" defTabSz="914400" fontAlgn="auto">
              <a:lnSpc>
                <a:spcPct val="150000"/>
              </a:lnSpc>
              <a:buClrTx/>
              <a:buSzTx/>
              <a:buFontTx/>
              <a:defRPr/>
            </a:pPr>
            <a:r>
              <a:rPr kumimoji="0" lang="zh-CN" altLang="en-US" kern="1200" cap="none" spc="0" normalizeH="0" baseline="0" noProof="0" dirty="0">
                <a:solidFill>
                  <a:schemeClr val="tx1"/>
                </a:solidFill>
                <a:effectLst>
                  <a:outerShdw blurRad="38100" dist="38100" dir="2700000" algn="tl">
                    <a:srgbClr val="000000">
                      <a:alpha val="43137"/>
                    </a:srgbClr>
                  </a:outerShdw>
                </a:effectLst>
                <a:latin typeface="+mj-ea"/>
                <a:ea typeface="+mj-ea"/>
                <a:cs typeface="+mj-ea"/>
              </a:rPr>
              <a:t>      </a:t>
            </a:r>
            <a:r>
              <a:rPr kumimoji="0" lang="zh-CN" altLang="en-US" sz="2800" kern="1200" cap="none" spc="0" normalizeH="0" baseline="0" noProof="0" dirty="0">
                <a:solidFill>
                  <a:schemeClr val="tx1"/>
                </a:solidFill>
                <a:effectLst>
                  <a:outerShdw blurRad="38100" dist="38100" dir="2700000" algn="tl">
                    <a:srgbClr val="C0C0C0"/>
                  </a:outerShdw>
                </a:effectLst>
                <a:latin typeface="+mj-ea"/>
                <a:ea typeface="+mj-ea"/>
                <a:cs typeface="+mj-ea"/>
              </a:rPr>
              <a:t>  </a:t>
            </a:r>
            <a:r>
              <a:rPr kumimoji="0" lang="zh-CN" altLang="en-US" sz="2800" b="1" kern="1200" cap="none" spc="0" normalizeH="0" baseline="0" noProof="0" dirty="0">
                <a:solidFill>
                  <a:schemeClr val="tx1"/>
                </a:solidFill>
                <a:effectLst>
                  <a:outerShdw blurRad="38100" dist="38100" dir="2700000" algn="tl">
                    <a:srgbClr val="C0C0C0"/>
                  </a:outerShdw>
                </a:effectLst>
                <a:latin typeface="+mj-ea"/>
                <a:ea typeface="+mj-ea"/>
                <a:cs typeface="+mj-ea"/>
              </a:rPr>
              <a:t>检修原因       </a:t>
            </a:r>
            <a:endParaRPr kumimoji="0" lang="zh-CN" altLang="en-US" sz="2800" b="1" kern="1200" cap="none" spc="0" normalizeH="0" baseline="0" noProof="0" dirty="0">
              <a:solidFill>
                <a:schemeClr val="tx1"/>
              </a:solidFill>
              <a:effectLst>
                <a:outerShdw blurRad="38100" dist="38100" dir="2700000" algn="tl">
                  <a:srgbClr val="C0C0C0"/>
                </a:outerShdw>
              </a:effectLst>
              <a:latin typeface="+mj-ea"/>
              <a:ea typeface="+mj-ea"/>
              <a:cs typeface="+mj-ea"/>
            </a:endParaRPr>
          </a:p>
          <a:p>
            <a:pPr marR="0" defTabSz="914400" fontAlgn="auto">
              <a:lnSpc>
                <a:spcPct val="150000"/>
              </a:lnSpc>
              <a:buClrTx/>
              <a:buSzTx/>
              <a:buFontTx/>
              <a:defRPr/>
            </a:pPr>
            <a:endParaRPr kumimoji="0" lang="zh-CN" altLang="en-US" sz="2800" b="1" kern="1200" cap="none" spc="0" normalizeH="0" baseline="0" noProof="0" dirty="0">
              <a:solidFill>
                <a:schemeClr val="tx1"/>
              </a:solidFill>
              <a:effectLst>
                <a:outerShdw blurRad="38100" dist="38100" dir="2700000" algn="tl">
                  <a:srgbClr val="C0C0C0"/>
                </a:outerShdw>
              </a:effectLst>
              <a:latin typeface="+mj-ea"/>
              <a:ea typeface="+mj-ea"/>
              <a:cs typeface="+mj-ea"/>
            </a:endParaRPr>
          </a:p>
          <a:p>
            <a:pPr marR="0" defTabSz="914400" fontAlgn="auto">
              <a:lnSpc>
                <a:spcPct val="150000"/>
              </a:lnSpc>
              <a:buClrTx/>
              <a:buSzTx/>
              <a:buFontTx/>
              <a:defRPr/>
            </a:pPr>
            <a:r>
              <a:rPr kumimoji="0" lang="zh-CN" altLang="en-US" sz="2800" b="1" kern="1200" cap="none" spc="0" normalizeH="0" baseline="0" noProof="0" dirty="0">
                <a:solidFill>
                  <a:schemeClr val="tx1"/>
                </a:solidFill>
                <a:effectLst>
                  <a:outerShdw blurRad="38100" dist="38100" dir="2700000" algn="tl">
                    <a:srgbClr val="C0C0C0"/>
                  </a:outerShdw>
                </a:effectLst>
                <a:latin typeface="+mj-ea"/>
                <a:ea typeface="+mj-ea"/>
                <a:cs typeface="+mj-ea"/>
              </a:rPr>
              <a:t>       </a:t>
            </a:r>
            <a:r>
              <a:rPr kumimoji="0" lang="en-US" altLang="zh-CN" sz="2800" b="1" kern="1200" cap="none" spc="0" normalizeH="0" baseline="0" noProof="0" dirty="0">
                <a:solidFill>
                  <a:schemeClr val="tx1"/>
                </a:solidFill>
                <a:effectLst>
                  <a:outerShdw blurRad="38100" dist="38100" dir="2700000" algn="tl">
                    <a:srgbClr val="C0C0C0"/>
                  </a:outerShdw>
                </a:effectLst>
                <a:latin typeface="+mj-ea"/>
                <a:ea typeface="+mj-ea"/>
                <a:cs typeface="+mj-ea"/>
              </a:rPr>
              <a:t>1.</a:t>
            </a:r>
            <a:r>
              <a:rPr kumimoji="0" lang="zh-CN" altLang="en-US" sz="2800" b="1" kern="1200" cap="none" spc="0" normalizeH="0" baseline="0" noProof="0" dirty="0">
                <a:solidFill>
                  <a:schemeClr val="tx1"/>
                </a:solidFill>
                <a:effectLst>
                  <a:outerShdw blurRad="38100" dist="38100" dir="2700000" algn="tl">
                    <a:srgbClr val="C0C0C0"/>
                  </a:outerShdw>
                </a:effectLst>
                <a:latin typeface="+mj-ea"/>
                <a:ea typeface="+mj-ea"/>
                <a:cs typeface="+mj-ea"/>
              </a:rPr>
              <a:t>泵运行中水平振动大</a:t>
            </a:r>
            <a:endParaRPr kumimoji="0" lang="zh-CN" altLang="en-US" sz="2800" b="1" kern="1200" cap="none" spc="0" normalizeH="0" baseline="0" noProof="0" dirty="0">
              <a:solidFill>
                <a:schemeClr val="tx1"/>
              </a:solidFill>
              <a:effectLst>
                <a:outerShdw blurRad="38100" dist="38100" dir="2700000" algn="tl">
                  <a:srgbClr val="C0C0C0"/>
                </a:outerShdw>
              </a:effectLst>
              <a:latin typeface="+mj-ea"/>
              <a:ea typeface="+mj-ea"/>
              <a:cs typeface="+mj-ea"/>
            </a:endParaRPr>
          </a:p>
          <a:p>
            <a:pPr marR="0" defTabSz="914400" fontAlgn="auto">
              <a:lnSpc>
                <a:spcPct val="150000"/>
              </a:lnSpc>
              <a:buClrTx/>
              <a:buSzTx/>
              <a:buFontTx/>
              <a:defRPr/>
            </a:pPr>
            <a:r>
              <a:rPr kumimoji="0" lang="zh-CN" altLang="en-US" sz="2800" b="1" kern="1200" cap="none" spc="0" normalizeH="0" baseline="0" noProof="0" dirty="0">
                <a:solidFill>
                  <a:schemeClr val="tx1"/>
                </a:solidFill>
                <a:effectLst>
                  <a:outerShdw blurRad="38100" dist="38100" dir="2700000" algn="tl">
                    <a:srgbClr val="C0C0C0"/>
                  </a:outerShdw>
                </a:effectLst>
                <a:latin typeface="+mj-ea"/>
                <a:ea typeface="+mj-ea"/>
                <a:cs typeface="+mj-ea"/>
              </a:rPr>
              <a:t>       </a:t>
            </a:r>
            <a:r>
              <a:rPr kumimoji="0" lang="en-US" altLang="zh-CN" sz="2800" b="1" kern="1200" cap="none" spc="0" normalizeH="0" baseline="0" noProof="0" dirty="0">
                <a:solidFill>
                  <a:schemeClr val="tx1"/>
                </a:solidFill>
                <a:effectLst>
                  <a:outerShdw blurRad="38100" dist="38100" dir="2700000" algn="tl">
                    <a:srgbClr val="C0C0C0"/>
                  </a:outerShdw>
                </a:effectLst>
                <a:latin typeface="+mj-ea"/>
                <a:ea typeface="+mj-ea"/>
                <a:cs typeface="+mj-ea"/>
              </a:rPr>
              <a:t>2.</a:t>
            </a:r>
            <a:r>
              <a:rPr kumimoji="0" lang="zh-CN" altLang="en-US" sz="2800" b="1" kern="1200" cap="none" spc="0" normalizeH="0" baseline="0" noProof="0" dirty="0">
                <a:solidFill>
                  <a:schemeClr val="tx1"/>
                </a:solidFill>
                <a:effectLst>
                  <a:outerShdw blurRad="38100" dist="38100" dir="2700000" algn="tl">
                    <a:srgbClr val="C0C0C0"/>
                  </a:outerShdw>
                </a:effectLst>
                <a:latin typeface="+mj-ea"/>
                <a:ea typeface="+mj-ea"/>
                <a:cs typeface="+mj-ea"/>
              </a:rPr>
              <a:t> 频谱分析以</a:t>
            </a:r>
            <a:r>
              <a:rPr kumimoji="0" lang="en-US" altLang="zh-CN" sz="2800" b="1" kern="1200" cap="none" spc="0" normalizeH="0" baseline="0" noProof="0" dirty="0">
                <a:solidFill>
                  <a:schemeClr val="tx1"/>
                </a:solidFill>
                <a:effectLst>
                  <a:outerShdw blurRad="38100" dist="38100" dir="2700000" algn="tl">
                    <a:srgbClr val="C0C0C0"/>
                  </a:outerShdw>
                </a:effectLst>
                <a:latin typeface="+mj-ea"/>
                <a:ea typeface="+mj-ea"/>
                <a:cs typeface="+mj-ea"/>
              </a:rPr>
              <a:t>1</a:t>
            </a:r>
            <a:r>
              <a:rPr kumimoji="0" lang="zh-CN" altLang="en-US" sz="2800" b="1" kern="1200" cap="none" spc="0" normalizeH="0" baseline="0" noProof="0" dirty="0">
                <a:solidFill>
                  <a:schemeClr val="tx1"/>
                </a:solidFill>
                <a:effectLst>
                  <a:outerShdw blurRad="38100" dist="38100" dir="2700000" algn="tl">
                    <a:srgbClr val="C0C0C0"/>
                  </a:outerShdw>
                </a:effectLst>
                <a:latin typeface="+mj-ea"/>
                <a:ea typeface="+mj-ea"/>
                <a:cs typeface="+mj-ea"/>
              </a:rPr>
              <a:t>倍频主导，可能为转子不平衡引起振动 </a:t>
            </a:r>
            <a:endParaRPr kumimoji="0" lang="zh-CN" altLang="en-US" sz="2800" b="1" kern="1200" cap="none" spc="0" normalizeH="0" baseline="0" noProof="0" dirty="0">
              <a:solidFill>
                <a:schemeClr val="tx1"/>
              </a:solidFill>
              <a:effectLst>
                <a:outerShdw blurRad="38100" dist="38100" dir="2700000" algn="tl">
                  <a:srgbClr val="C0C0C0"/>
                </a:outerShdw>
              </a:effectLst>
              <a:latin typeface="+mj-ea"/>
              <a:ea typeface="+mj-ea"/>
              <a:cs typeface="+mj-ea"/>
            </a:endParaRPr>
          </a:p>
          <a:p>
            <a:pPr marR="0" defTabSz="914400" fontAlgn="auto">
              <a:lnSpc>
                <a:spcPct val="150000"/>
              </a:lnSpc>
              <a:buClrTx/>
              <a:buSzTx/>
              <a:buFontTx/>
              <a:defRPr/>
            </a:pPr>
            <a:r>
              <a:rPr kumimoji="0" lang="en-US" altLang="zh-CN" sz="2800" b="1" kern="1200" cap="none" spc="0" normalizeH="0" baseline="0" noProof="0" dirty="0">
                <a:solidFill>
                  <a:schemeClr val="tx1"/>
                </a:solidFill>
                <a:effectLst>
                  <a:outerShdw blurRad="38100" dist="38100" dir="2700000" algn="tl">
                    <a:srgbClr val="C0C0C0"/>
                  </a:outerShdw>
                </a:effectLst>
                <a:latin typeface="+mj-ea"/>
                <a:ea typeface="+mj-ea"/>
                <a:cs typeface="+mj-ea"/>
              </a:rPr>
              <a:t>       3.</a:t>
            </a:r>
            <a:r>
              <a:rPr kumimoji="0" lang="zh-CN" altLang="en-US" sz="2800" b="1" kern="1200" cap="none" spc="0" normalizeH="0" baseline="0" noProof="0" dirty="0">
                <a:solidFill>
                  <a:schemeClr val="tx1"/>
                </a:solidFill>
                <a:effectLst>
                  <a:outerShdw blurRad="38100" dist="38100" dir="2700000" algn="tl">
                    <a:srgbClr val="C0C0C0"/>
                  </a:outerShdw>
                </a:effectLst>
                <a:latin typeface="+mj-ea"/>
                <a:ea typeface="+mj-ea"/>
                <a:cs typeface="+mj-ea"/>
              </a:rPr>
              <a:t> 泵解体大修检查各部尺寸，转子做动平衡        </a:t>
            </a:r>
            <a:endParaRPr kumimoji="0" lang="zh-CN" altLang="en-US" sz="2800" b="1" kern="1200" cap="none" spc="0" normalizeH="0" baseline="0" noProof="0" dirty="0">
              <a:solidFill>
                <a:schemeClr val="tx1"/>
              </a:solidFill>
              <a:effectLst>
                <a:outerShdw blurRad="38100" dist="38100" dir="2700000" algn="tl">
                  <a:srgbClr val="C0C0C0"/>
                </a:outerShdw>
              </a:effectLst>
              <a:latin typeface="+mj-ea"/>
              <a:ea typeface="+mj-ea"/>
              <a:cs typeface="+mj-ea"/>
            </a:endParaRPr>
          </a:p>
          <a:p>
            <a:pPr marR="0" defTabSz="914400">
              <a:buClrTx/>
              <a:buSzTx/>
              <a:buFontTx/>
              <a:defRPr/>
            </a:pPr>
            <a:endParaRPr kumimoji="0" lang="zh-CN" altLang="en-US" sz="2800" kern="1200" cap="none" spc="0" normalizeH="0" baseline="0" noProof="0" dirty="0">
              <a:solidFill>
                <a:srgbClr val="FFFF00"/>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a:lnSpc>
                <a:spcPct val="120000"/>
              </a:lnSpc>
              <a:buClrTx/>
              <a:buSzTx/>
              <a:buFontTx/>
              <a:defRPr/>
            </a:pPr>
            <a:r>
              <a:rPr kumimoji="0" lang="zh-CN" altLang="en-US" sz="6600" kern="1200" cap="none" spc="0" normalizeH="0" baseline="0" noProof="0" dirty="0">
                <a:solidFill>
                  <a:schemeClr val="tx1"/>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        </a:t>
            </a:r>
            <a:endParaRPr lang="en-US" altLang="zh-CN" sz="6600" b="1" dirty="0">
              <a:effectLst>
                <a:outerShdw blurRad="38100" dist="38100" dir="2700000" algn="tl">
                  <a:srgbClr val="C0C0C0"/>
                </a:outerShdw>
              </a:effectLst>
              <a:latin typeface="Arial" panose="020B0604020202020204" pitchFamily="34" charset="0"/>
              <a:ea typeface="宋体" panose="02010600030101010101" pitchFamily="2" charset="-122"/>
            </a:endParaRPr>
          </a:p>
          <a:p>
            <a:pPr marR="0" defTabSz="914400">
              <a:buClrTx/>
              <a:buSzTx/>
              <a:buFontTx/>
              <a:defRPr/>
            </a:pPr>
            <a:endParaRPr kumimoji="0" lang="zh-CN" altLang="en-US" sz="6000" b="1" kern="1200" cap="none" spc="0" normalizeH="0" baseline="0" noProof="0" dirty="0">
              <a:solidFill>
                <a:schemeClr val="tx1"/>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800"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800"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a:buClrTx/>
              <a:buSzTx/>
              <a:buFontTx/>
              <a:defRPr/>
            </a:pPr>
            <a:r>
              <a:rPr kumimoji="0" lang="zh-CN" altLang="en-US" sz="2800"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rPr>
              <a:t>      </a:t>
            </a:r>
            <a:endParaRPr kumimoji="0" lang="en-US" altLang="zh-CN" sz="2800"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algn="r" defTabSz="914400">
              <a:buClrTx/>
              <a:buSzTx/>
              <a:buFontTx/>
              <a:defRPr/>
            </a:pPr>
            <a:endParaRPr kumimoji="0" lang="en-US" altLang="zh-CN" sz="4400"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2" name="文本框 1"/>
          <p:cNvSpPr txBox="1"/>
          <p:nvPr/>
        </p:nvSpPr>
        <p:spPr>
          <a:xfrm>
            <a:off x="6728460" y="4589780"/>
            <a:ext cx="4994910" cy="1229995"/>
          </a:xfrm>
          <a:prstGeom prst="rect">
            <a:avLst/>
          </a:prstGeom>
          <a:noFill/>
        </p:spPr>
        <p:txBody>
          <a:bodyPr wrap="square" rtlCol="0">
            <a:spAutoFit/>
          </a:bodyPr>
          <a:p>
            <a:endParaRPr lang="zh-CN" altLang="en-US"/>
          </a:p>
          <a:p>
            <a:r>
              <a:rPr lang="zh-CN" altLang="en-US" sz="2800"/>
              <a:t>                              钳工四班</a:t>
            </a:r>
            <a:endParaRPr lang="zh-CN" altLang="en-US" sz="2800"/>
          </a:p>
          <a:p>
            <a:r>
              <a:rPr lang="zh-CN" altLang="en-US" sz="2800"/>
              <a:t>                          </a:t>
            </a:r>
            <a:r>
              <a:rPr lang="en-US" altLang="zh-CN" sz="2800"/>
              <a:t>2021</a:t>
            </a:r>
            <a:r>
              <a:rPr lang="zh-CN" altLang="en-US" sz="2800"/>
              <a:t>年</a:t>
            </a:r>
            <a:r>
              <a:rPr lang="en-US" altLang="zh-CN" sz="2800"/>
              <a:t>1</a:t>
            </a:r>
            <a:r>
              <a:rPr lang="zh-CN" altLang="en-US" sz="2800"/>
              <a:t>月</a:t>
            </a:r>
            <a:r>
              <a:rPr lang="en-US" altLang="zh-CN" sz="2800"/>
              <a:t>14</a:t>
            </a:r>
            <a:r>
              <a:rPr lang="zh-CN" altLang="en-US" sz="2800"/>
              <a:t>日</a:t>
            </a:r>
            <a:endParaRPr lang="zh-CN" altLang="en-US" sz="28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990725" y="512445"/>
            <a:ext cx="8211185" cy="706755"/>
          </a:xfrm>
          <a:prstGeom prst="rect">
            <a:avLst/>
          </a:prstGeom>
          <a:noFill/>
        </p:spPr>
        <p:txBody>
          <a:bodyPr wrap="square" rtlCol="0">
            <a:spAutoFit/>
          </a:bodyPr>
          <a:p>
            <a:pPr algn="ctr"/>
            <a:r>
              <a:rPr lang="zh-CN" altLang="en-US" sz="4000" b="1">
                <a:sym typeface="+mn-ea"/>
              </a:rPr>
              <a:t>检修步骤</a:t>
            </a:r>
            <a:endParaRPr lang="zh-CN" altLang="en-US" sz="4000" b="1">
              <a:sym typeface="+mn-ea"/>
            </a:endParaRPr>
          </a:p>
        </p:txBody>
      </p:sp>
      <p:sp>
        <p:nvSpPr>
          <p:cNvPr id="2" name="文本框 1"/>
          <p:cNvSpPr txBox="1"/>
          <p:nvPr/>
        </p:nvSpPr>
        <p:spPr>
          <a:xfrm>
            <a:off x="1028700" y="990600"/>
            <a:ext cx="3860800" cy="521970"/>
          </a:xfrm>
          <a:prstGeom prst="rect">
            <a:avLst/>
          </a:prstGeom>
          <a:noFill/>
        </p:spPr>
        <p:txBody>
          <a:bodyPr wrap="square" rtlCol="0">
            <a:spAutoFit/>
          </a:bodyPr>
          <a:p>
            <a:r>
              <a:rPr lang="zh-CN" altLang="en-US" sz="2800">
                <a:solidFill>
                  <a:srgbClr val="FF0000"/>
                </a:solidFill>
              </a:rPr>
              <a:t>拆卸检查</a:t>
            </a:r>
            <a:endParaRPr lang="zh-CN" altLang="en-US" sz="2800">
              <a:solidFill>
                <a:srgbClr val="FF0000"/>
              </a:solidFill>
            </a:endParaRPr>
          </a:p>
        </p:txBody>
      </p:sp>
      <p:sp>
        <p:nvSpPr>
          <p:cNvPr id="100" name="文本框 99"/>
          <p:cNvSpPr txBox="1"/>
          <p:nvPr/>
        </p:nvSpPr>
        <p:spPr>
          <a:xfrm>
            <a:off x="584200" y="1306195"/>
            <a:ext cx="8369300" cy="2999740"/>
          </a:xfrm>
          <a:prstGeom prst="rect">
            <a:avLst/>
          </a:prstGeom>
          <a:noFill/>
          <a:ln w="9525">
            <a:noFill/>
          </a:ln>
        </p:spPr>
        <p:txBody>
          <a:bodyPr wrap="square">
            <a:spAutoFit/>
          </a:bodyPr>
          <a:p>
            <a:pPr marL="457200" indent="-457200" algn="l" fontAlgn="auto">
              <a:lnSpc>
                <a:spcPct val="150000"/>
              </a:lnSpc>
            </a:pPr>
            <a:r>
              <a:rPr lang="en-US" altLang="zh-CN" sz="1800" b="1">
                <a:latin typeface="Times New Roman" panose="02020603050405020304" charset="0"/>
                <a:ea typeface="宋体" panose="02010600030101010101" pitchFamily="2" charset="-122"/>
              </a:rPr>
              <a:t>        1.拆除联轴节护罩，拆卸联轴节中间短节，做好标记;</a:t>
            </a:r>
            <a:r>
              <a:rPr lang="zh-CN" altLang="en-US" sz="1800" b="1">
                <a:latin typeface="Times New Roman" panose="02020603050405020304" charset="0"/>
                <a:ea typeface="宋体" panose="02010600030101010101" pitchFamily="2" charset="-122"/>
              </a:rPr>
              <a:t>拆机封</a:t>
            </a:r>
            <a:r>
              <a:rPr lang="en-US" altLang="zh-CN" sz="1800" b="1">
                <a:latin typeface="Times New Roman" panose="02020603050405020304" charset="0"/>
                <a:ea typeface="宋体" panose="02010600030101010101" pitchFamily="2" charset="-122"/>
              </a:rPr>
              <a:t>冷</a:t>
            </a:r>
            <a:r>
              <a:rPr lang="zh-CN" altLang="en-US" sz="1800" b="1">
                <a:latin typeface="Times New Roman" panose="02020603050405020304" charset="0"/>
                <a:ea typeface="宋体" panose="02010600030101010101" pitchFamily="2" charset="-122"/>
              </a:rPr>
              <a:t>冲洗</a:t>
            </a:r>
            <a:r>
              <a:rPr lang="en-US" altLang="zh-CN" sz="1800" b="1">
                <a:latin typeface="Times New Roman" panose="02020603050405020304" charset="0"/>
                <a:ea typeface="宋体" panose="02010600030101010101" pitchFamily="2" charset="-122"/>
              </a:rPr>
              <a:t>管</a:t>
            </a:r>
            <a:r>
              <a:rPr lang="zh-CN" altLang="en-US" sz="1800" b="1">
                <a:latin typeface="Times New Roman" panose="02020603050405020304" charset="0"/>
                <a:ea typeface="宋体" panose="02010600030101010101" pitchFamily="2" charset="-122"/>
              </a:rPr>
              <a:t>，做好管口分封包</a:t>
            </a:r>
            <a:r>
              <a:rPr lang="en-US" altLang="zh-CN" sz="1800" b="1">
                <a:latin typeface="Times New Roman" panose="02020603050405020304" charset="0"/>
                <a:ea typeface="宋体" panose="02010600030101010101" pitchFamily="2" charset="-122"/>
              </a:rPr>
              <a:t>;</a:t>
            </a:r>
            <a:r>
              <a:rPr lang="zh-CN" altLang="en-US" sz="1800" b="1">
                <a:latin typeface="Times New Roman" panose="02020603050405020304" charset="0"/>
                <a:ea typeface="宋体" panose="02010600030101010101" pitchFamily="2" charset="-122"/>
              </a:rPr>
              <a:t>锁紧机封定位卡板，松开轴套锁圈</a:t>
            </a:r>
            <a:r>
              <a:rPr lang="en-US" altLang="zh-CN" sz="1800" b="1">
                <a:latin typeface="Times New Roman" panose="02020603050405020304" charset="0"/>
                <a:ea typeface="宋体" panose="02010600030101010101" pitchFamily="2" charset="-122"/>
              </a:rPr>
              <a:t>。</a:t>
            </a:r>
            <a:endParaRPr lang="en-US" altLang="zh-CN" sz="1800" b="1">
              <a:latin typeface="Times New Roman" panose="02020603050405020304" charset="0"/>
              <a:ea typeface="宋体" panose="02010600030101010101" pitchFamily="2" charset="-122"/>
            </a:endParaRPr>
          </a:p>
          <a:p>
            <a:pPr marL="457200" indent="-457200" algn="l" fontAlgn="auto">
              <a:lnSpc>
                <a:spcPct val="150000"/>
              </a:lnSpc>
            </a:pPr>
            <a:r>
              <a:rPr lang="en-US" altLang="zh-CN" sz="1800" b="1">
                <a:latin typeface="Times New Roman" panose="02020603050405020304" charset="0"/>
                <a:ea typeface="宋体" panose="02010600030101010101" pitchFamily="2" charset="-122"/>
              </a:rPr>
              <a:t>        2.</a:t>
            </a:r>
            <a:r>
              <a:rPr lang="zh-CN" sz="1800" b="1">
                <a:latin typeface="Times New Roman" panose="02020603050405020304" charset="0"/>
                <a:ea typeface="宋体" panose="02010600030101010101" pitchFamily="2" charset="-122"/>
              </a:rPr>
              <a:t>拆卸出入口法兰，用百分表复查管线应力。</a:t>
            </a:r>
            <a:endParaRPr lang="zh-CN" sz="1800" b="1">
              <a:latin typeface="Times New Roman" panose="02020603050405020304" charset="0"/>
              <a:ea typeface="宋体" panose="02010600030101010101" pitchFamily="2" charset="-122"/>
            </a:endParaRPr>
          </a:p>
          <a:p>
            <a:pPr marL="457200" indent="-457200" algn="l" fontAlgn="auto">
              <a:lnSpc>
                <a:spcPct val="150000"/>
              </a:lnSpc>
            </a:pPr>
            <a:r>
              <a:rPr lang="en-US" altLang="zh-CN" sz="1800" b="1">
                <a:latin typeface="Times New Roman" panose="02020603050405020304" charset="0"/>
                <a:ea typeface="宋体" panose="02010600030101010101" pitchFamily="2" charset="-122"/>
              </a:rPr>
              <a:t>3.</a:t>
            </a:r>
            <a:r>
              <a:rPr lang="zh-CN" sz="1800" b="1">
                <a:latin typeface="Times New Roman" panose="02020603050405020304" charset="0"/>
                <a:ea typeface="宋体" panose="02010600030101010101" pitchFamily="2" charset="-122"/>
              </a:rPr>
              <a:t>复查机泵对中，复查两半联轴节端面距离。</a:t>
            </a:r>
            <a:endParaRPr lang="zh-CN" sz="1800" b="1">
              <a:latin typeface="Times New Roman" panose="02020603050405020304" charset="0"/>
              <a:ea typeface="宋体" panose="02010600030101010101" pitchFamily="2" charset="-122"/>
            </a:endParaRPr>
          </a:p>
          <a:p>
            <a:pPr marL="457200" indent="-457200" algn="l" fontAlgn="auto">
              <a:lnSpc>
                <a:spcPct val="150000"/>
              </a:lnSpc>
            </a:pPr>
            <a:r>
              <a:rPr lang="en-US" altLang="zh-CN" sz="1800" b="1">
                <a:latin typeface="Times New Roman" panose="02020603050405020304" charset="0"/>
                <a:ea typeface="宋体" panose="02010600030101010101" pitchFamily="2" charset="-122"/>
              </a:rPr>
              <a:t>        4.</a:t>
            </a:r>
            <a:r>
              <a:rPr lang="zh-CN" sz="1800" b="1">
                <a:latin typeface="Times New Roman" panose="02020603050405020304" charset="0"/>
                <a:ea typeface="宋体" panose="02010600030101010101" pitchFamily="2" charset="-122"/>
              </a:rPr>
              <a:t> 拆卸转子联轴节，记录半联轴节与转子轴端凹进量，复查半联轴节推进量。</a:t>
            </a:r>
            <a:endParaRPr lang="zh-CN" sz="1800" b="1">
              <a:latin typeface="Times New Roman" panose="02020603050405020304" charset="0"/>
              <a:ea typeface="宋体" panose="02010600030101010101" pitchFamily="2" charset="-122"/>
            </a:endParaRPr>
          </a:p>
          <a:p>
            <a:pPr marL="457200" indent="-457200" algn="l" fontAlgn="auto">
              <a:lnSpc>
                <a:spcPct val="150000"/>
              </a:lnSpc>
            </a:pPr>
            <a:endParaRPr lang="zh-CN" sz="1800" b="1">
              <a:latin typeface="Times New Roman" panose="02020603050405020304" charset="0"/>
              <a:ea typeface="宋体" panose="02010600030101010101" pitchFamily="2" charset="-122"/>
            </a:endParaRPr>
          </a:p>
          <a:p>
            <a:pPr marL="457200" indent="-457200" algn="l" fontAlgn="auto">
              <a:lnSpc>
                <a:spcPct val="150000"/>
              </a:lnSpc>
            </a:pPr>
            <a:r>
              <a:rPr lang="zh-CN" sz="1800" b="1">
                <a:latin typeface="Times New Roman" panose="02020603050405020304" charset="0"/>
                <a:ea typeface="宋体" panose="02010600030101010101" pitchFamily="2" charset="-122"/>
              </a:rPr>
              <a:t>     </a:t>
            </a:r>
            <a:endParaRPr lang="zh-CN" altLang="en-US"/>
          </a:p>
        </p:txBody>
      </p:sp>
      <p:graphicFrame>
        <p:nvGraphicFramePr>
          <p:cNvPr id="7" name="表格 6"/>
          <p:cNvGraphicFramePr/>
          <p:nvPr/>
        </p:nvGraphicFramePr>
        <p:xfrm>
          <a:off x="3556000" y="4355783"/>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9" name="文本框 8"/>
          <p:cNvSpPr txBox="1"/>
          <p:nvPr/>
        </p:nvSpPr>
        <p:spPr>
          <a:xfrm>
            <a:off x="3556000" y="5087303"/>
            <a:ext cx="5080000" cy="529590"/>
          </a:xfrm>
          <a:prstGeom prst="rect">
            <a:avLst/>
          </a:prstGeom>
          <a:noFill/>
          <a:ln w="9525">
            <a:noFill/>
          </a:ln>
        </p:spPr>
        <p:txBody>
          <a:bodyPr>
            <a:spAutoFit/>
          </a:bodyPr>
          <a:p>
            <a:pPr indent="0"/>
            <a:r>
              <a:rPr lang="en-US" sz="1050" b="1">
                <a:latin typeface="Times New Roman" panose="02020603050405020304" charset="0"/>
                <a:ea typeface="宋体" panose="02010600030101010101" pitchFamily="2" charset="-122"/>
              </a:rPr>
              <a:t> </a:t>
            </a:r>
            <a:endParaRPr lang="en-US" sz="1050" b="1">
              <a:solidFill>
                <a:srgbClr val="000000"/>
              </a:solidFill>
              <a:latin typeface="Times New Roman" panose="02020603050405020304" charset="0"/>
              <a:ea typeface="宋体" panose="02010600030101010101" pitchFamily="2" charset="-122"/>
            </a:endParaRPr>
          </a:p>
          <a:p>
            <a:endParaRPr lang="zh-CN" altLang="en-US"/>
          </a:p>
        </p:txBody>
      </p:sp>
      <p:pic>
        <p:nvPicPr>
          <p:cNvPr id="10" name="图片 9"/>
          <p:cNvPicPr>
            <a:picLocks noChangeAspect="1"/>
          </p:cNvPicPr>
          <p:nvPr/>
        </p:nvPicPr>
        <p:blipFill>
          <a:blip r:embed="rId2"/>
          <a:stretch>
            <a:fillRect/>
          </a:stretch>
        </p:blipFill>
        <p:spPr>
          <a:xfrm>
            <a:off x="1155700" y="3606800"/>
            <a:ext cx="9363075" cy="303847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8000" y="732155"/>
            <a:ext cx="6096000" cy="4661535"/>
          </a:xfrm>
          <a:prstGeom prst="rect">
            <a:avLst/>
          </a:prstGeom>
          <a:noFill/>
        </p:spPr>
        <p:txBody>
          <a:bodyPr wrap="square" rtlCol="0" anchor="t">
            <a:spAutoFit/>
          </a:bodyPr>
          <a:p>
            <a:pPr marL="457200" indent="-457200" algn="l" fontAlgn="auto">
              <a:lnSpc>
                <a:spcPct val="150000"/>
              </a:lnSpc>
            </a:pPr>
            <a:r>
              <a:rPr lang="zh-CN" b="1">
                <a:latin typeface="Times New Roman" panose="02020603050405020304" charset="0"/>
                <a:ea typeface="宋体" panose="02010600030101010101" pitchFamily="2" charset="-122"/>
                <a:sym typeface="+mn-ea"/>
              </a:rPr>
              <a:t> 5 </a:t>
            </a:r>
            <a:r>
              <a:rPr lang="en-US" altLang="zh-CN" b="1">
                <a:latin typeface="Times New Roman" panose="02020603050405020304" charset="0"/>
                <a:ea typeface="宋体" panose="02010600030101010101" pitchFamily="2" charset="-122"/>
                <a:sym typeface="+mn-ea"/>
              </a:rPr>
              <a:t>.</a:t>
            </a:r>
            <a:r>
              <a:rPr lang="zh-CN" b="1">
                <a:latin typeface="Times New Roman" panose="02020603050405020304" charset="0"/>
                <a:ea typeface="宋体" panose="02010600030101010101" pitchFamily="2" charset="-122"/>
                <a:sym typeface="+mn-ea"/>
              </a:rPr>
              <a:t>拆卸驱动端轴承箱两侧轴承压盖，复测迷宫环和轴颈的配合间隙。</a:t>
            </a:r>
            <a:endParaRPr lang="zh-CN" b="1">
              <a:latin typeface="Times New Roman" panose="02020603050405020304" charset="0"/>
              <a:ea typeface="宋体" panose="02010600030101010101" pitchFamily="2" charset="-122"/>
              <a:sym typeface="+mn-ea"/>
            </a:endParaRPr>
          </a:p>
          <a:p>
            <a:pPr marL="457200" indent="-457200" algn="l" fontAlgn="auto">
              <a:lnSpc>
                <a:spcPct val="150000"/>
              </a:lnSpc>
            </a:pPr>
            <a:r>
              <a:rPr lang="zh-CN" b="1">
                <a:latin typeface="Times New Roman" panose="02020603050405020304" charset="0"/>
                <a:ea typeface="宋体" panose="02010600030101010101" pitchFamily="2" charset="-122"/>
                <a:sym typeface="+mn-ea"/>
              </a:rPr>
              <a:t>6 </a:t>
            </a:r>
            <a:r>
              <a:rPr lang="en-US" altLang="zh-CN" b="1">
                <a:latin typeface="Times New Roman" panose="02020603050405020304" charset="0"/>
                <a:ea typeface="宋体" panose="02010600030101010101" pitchFamily="2" charset="-122"/>
                <a:sym typeface="+mn-ea"/>
              </a:rPr>
              <a:t>.</a:t>
            </a:r>
            <a:r>
              <a:rPr lang="zh-CN" altLang="en-US" b="1">
                <a:latin typeface="Times New Roman" panose="02020603050405020304" charset="0"/>
                <a:ea typeface="宋体" panose="02010600030101010101" pitchFamily="2" charset="-122"/>
                <a:sym typeface="+mn-ea"/>
              </a:rPr>
              <a:t>拆驱动端轴承箱及轴承组件，检查</a:t>
            </a:r>
            <a:r>
              <a:rPr lang="zh-CN" b="1">
                <a:latin typeface="Times New Roman" panose="02020603050405020304" charset="0"/>
                <a:ea typeface="宋体" panose="02010600030101010101" pitchFamily="2" charset="-122"/>
                <a:sym typeface="+mn-ea"/>
              </a:rPr>
              <a:t>驱动端轴承6215径向间隙，检查保持架完好情况。</a:t>
            </a:r>
            <a:endParaRPr lang="zh-CN" b="1">
              <a:latin typeface="Times New Roman" panose="02020603050405020304" charset="0"/>
              <a:ea typeface="宋体" panose="02010600030101010101" pitchFamily="2" charset="-122"/>
            </a:endParaRPr>
          </a:p>
          <a:p>
            <a:pPr marL="457200" indent="-457200" algn="l" fontAlgn="auto">
              <a:lnSpc>
                <a:spcPct val="150000"/>
              </a:lnSpc>
            </a:pPr>
            <a:r>
              <a:rPr lang="zh-CN" altLang="en-US">
                <a:sym typeface="+mn-ea"/>
              </a:rPr>
              <a:t> </a:t>
            </a:r>
            <a:r>
              <a:rPr lang="en-US" altLang="zh-CN" b="1">
                <a:sym typeface="+mn-ea"/>
              </a:rPr>
              <a:t>7.</a:t>
            </a:r>
            <a:r>
              <a:rPr lang="zh-CN" b="1">
                <a:latin typeface="Times New Roman" panose="02020603050405020304" charset="0"/>
                <a:ea typeface="宋体" panose="02010600030101010101" pitchFamily="2" charset="-122"/>
                <a:sym typeface="+mn-ea"/>
              </a:rPr>
              <a:t>拆卸驱动端机械密封。</a:t>
            </a:r>
            <a:endParaRPr lang="en-US" altLang="zh-CN" b="1">
              <a:latin typeface="Times New Roman" panose="02020603050405020304" charset="0"/>
              <a:ea typeface="宋体" panose="02010600030101010101" pitchFamily="2" charset="-122"/>
              <a:sym typeface="+mn-ea"/>
            </a:endParaRPr>
          </a:p>
          <a:p>
            <a:pPr marL="457200" indent="-457200" fontAlgn="auto">
              <a:lnSpc>
                <a:spcPct val="150000"/>
              </a:lnSpc>
            </a:pPr>
            <a:r>
              <a:rPr lang="en-US" altLang="zh-CN" b="1">
                <a:latin typeface="Times New Roman" panose="02020603050405020304" charset="0"/>
                <a:ea typeface="宋体" panose="02010600030101010101" pitchFamily="2" charset="-122"/>
                <a:sym typeface="+mn-ea"/>
              </a:rPr>
              <a:t>8.</a:t>
            </a:r>
            <a:r>
              <a:rPr lang="zh-CN" b="1">
                <a:latin typeface="Times New Roman" panose="02020603050405020304" charset="0"/>
                <a:ea typeface="宋体" panose="02010600030101010101" pitchFamily="2" charset="-122"/>
                <a:sym typeface="+mn-ea"/>
              </a:rPr>
              <a:t> 拆卸非驱动端散热风扇，检查风扇和旋转轴的配合间隙。</a:t>
            </a:r>
            <a:endParaRPr lang="zh-CN" b="1">
              <a:latin typeface="Times New Roman" panose="02020603050405020304" charset="0"/>
              <a:ea typeface="宋体" panose="02010600030101010101" pitchFamily="2" charset="-122"/>
              <a:sym typeface="+mn-ea"/>
            </a:endParaRPr>
          </a:p>
          <a:p>
            <a:pPr marL="457200" indent="-457200" fontAlgn="auto">
              <a:lnSpc>
                <a:spcPct val="150000"/>
              </a:lnSpc>
            </a:pPr>
            <a:r>
              <a:rPr lang="en-US" b="1">
                <a:solidFill>
                  <a:srgbClr val="000000"/>
                </a:solidFill>
                <a:latin typeface="Times New Roman" panose="02020603050405020304" charset="0"/>
                <a:ea typeface="宋体" panose="02010600030101010101" pitchFamily="2" charset="-122"/>
                <a:sym typeface="+mn-ea"/>
              </a:rPr>
              <a:t>9. </a:t>
            </a:r>
            <a:r>
              <a:rPr lang="zh-CN" altLang="en-US" b="1">
                <a:latin typeface="Times New Roman" panose="02020603050405020304" charset="0"/>
                <a:ea typeface="宋体" panose="02010600030101010101" pitchFamily="2" charset="-122"/>
                <a:sym typeface="+mn-ea"/>
              </a:rPr>
              <a:t>拆非驱动端轴承箱及轴承组件，检查非</a:t>
            </a:r>
            <a:r>
              <a:rPr lang="zh-CN" b="1">
                <a:latin typeface="Times New Roman" panose="02020603050405020304" charset="0"/>
                <a:ea typeface="宋体" panose="02010600030101010101" pitchFamily="2" charset="-122"/>
                <a:sym typeface="+mn-ea"/>
              </a:rPr>
              <a:t>驱动端角接触轴承</a:t>
            </a:r>
            <a:r>
              <a:rPr lang="en-US" altLang="zh-CN" b="1">
                <a:latin typeface="Times New Roman" panose="02020603050405020304" charset="0"/>
                <a:ea typeface="宋体" panose="02010600030101010101" pitchFamily="2" charset="-122"/>
                <a:sym typeface="+mn-ea"/>
              </a:rPr>
              <a:t>7313</a:t>
            </a:r>
            <a:r>
              <a:rPr lang="zh-CN" b="1">
                <a:latin typeface="Times New Roman" panose="02020603050405020304" charset="0"/>
                <a:ea typeface="宋体" panose="02010600030101010101" pitchFamily="2" charset="-122"/>
                <a:sym typeface="+mn-ea"/>
              </a:rPr>
              <a:t>径向间隙，检查保持架完好情况。</a:t>
            </a:r>
            <a:r>
              <a:rPr lang="zh-CN" altLang="en-US"/>
              <a:t>测量转子分窜量（</a:t>
            </a:r>
            <a:r>
              <a:rPr lang="en-US" altLang="zh-CN"/>
              <a:t>2.90mm</a:t>
            </a:r>
            <a:r>
              <a:rPr lang="zh-CN" altLang="en-US"/>
              <a:t>）。</a:t>
            </a:r>
            <a:endParaRPr lang="zh-CN" altLang="en-US"/>
          </a:p>
          <a:p>
            <a:pPr marL="457200" indent="-457200" fontAlgn="auto">
              <a:lnSpc>
                <a:spcPct val="150000"/>
              </a:lnSpc>
            </a:pPr>
            <a:endParaRPr lang="zh-CN" altLang="en-US"/>
          </a:p>
          <a:p>
            <a:pPr marL="457200" indent="-457200" fontAlgn="auto">
              <a:lnSpc>
                <a:spcPct val="150000"/>
              </a:lnSpc>
            </a:pPr>
            <a:endParaRPr lang="zh-CN" altLang="en-US"/>
          </a:p>
        </p:txBody>
      </p:sp>
      <p:pic>
        <p:nvPicPr>
          <p:cNvPr id="4" name="图片 3"/>
          <p:cNvPicPr>
            <a:picLocks noChangeAspect="1"/>
          </p:cNvPicPr>
          <p:nvPr/>
        </p:nvPicPr>
        <p:blipFill>
          <a:blip r:embed="rId2"/>
          <a:stretch>
            <a:fillRect/>
          </a:stretch>
        </p:blipFill>
        <p:spPr>
          <a:xfrm>
            <a:off x="6868160" y="1073785"/>
            <a:ext cx="5265420" cy="39497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02285" y="351155"/>
            <a:ext cx="10831830" cy="2445385"/>
          </a:xfrm>
          <a:prstGeom prst="rect">
            <a:avLst/>
          </a:prstGeom>
          <a:noFill/>
        </p:spPr>
        <p:txBody>
          <a:bodyPr wrap="square" rtlCol="0" anchor="t">
            <a:spAutoFit/>
          </a:bodyPr>
          <a:p>
            <a:pPr marL="457200" indent="-457200" fontAlgn="auto">
              <a:lnSpc>
                <a:spcPct val="150000"/>
              </a:lnSpc>
            </a:pPr>
            <a:endParaRPr lang="zh-CN" altLang="en-US"/>
          </a:p>
          <a:p>
            <a:pPr marL="457200" indent="-457200" fontAlgn="auto">
              <a:lnSpc>
                <a:spcPct val="150000"/>
              </a:lnSpc>
            </a:pPr>
            <a:r>
              <a:rPr lang="en-US" altLang="zh-CN"/>
              <a:t>10.</a:t>
            </a:r>
            <a:r>
              <a:rPr lang="zh-CN" altLang="en-US"/>
              <a:t>拆卸非驱动端机械密封</a:t>
            </a:r>
            <a:r>
              <a:rPr lang="en-US" altLang="zh-CN"/>
              <a:t>,</a:t>
            </a:r>
            <a:r>
              <a:rPr lang="zh-CN" altLang="en-US"/>
              <a:t>测量记录转子总窜量</a:t>
            </a:r>
            <a:r>
              <a:rPr lang="en-US" altLang="zh-CN"/>
              <a:t>(5.8mm)</a:t>
            </a:r>
            <a:r>
              <a:rPr lang="zh-CN" altLang="en-US"/>
              <a:t>。</a:t>
            </a:r>
            <a:endParaRPr lang="zh-CN" altLang="en-US"/>
          </a:p>
          <a:p>
            <a:pPr marL="457200" indent="-457200" fontAlgn="auto">
              <a:lnSpc>
                <a:spcPct val="150000"/>
              </a:lnSpc>
            </a:pPr>
            <a:r>
              <a:rPr lang="en-US" altLang="zh-CN"/>
              <a:t>11</a:t>
            </a:r>
            <a:r>
              <a:rPr lang="zh-CN" b="1">
                <a:latin typeface="Times New Roman" panose="02020603050405020304" charset="0"/>
                <a:ea typeface="宋体" panose="02010600030101010101" pitchFamily="2" charset="-122"/>
                <a:sym typeface="+mn-ea"/>
              </a:rPr>
              <a:t> </a:t>
            </a:r>
            <a:r>
              <a:rPr lang="en-US" altLang="zh-CN" b="1">
                <a:latin typeface="Times New Roman" panose="02020603050405020304" charset="0"/>
                <a:ea typeface="宋体" panose="02010600030101010101" pitchFamily="2" charset="-122"/>
                <a:sym typeface="+mn-ea"/>
              </a:rPr>
              <a:t>.</a:t>
            </a:r>
            <a:r>
              <a:rPr lang="zh-CN" b="1">
                <a:latin typeface="Times New Roman" panose="02020603050405020304" charset="0"/>
                <a:ea typeface="宋体" panose="02010600030101010101" pitchFamily="2" charset="-122"/>
                <a:sym typeface="+mn-ea"/>
              </a:rPr>
              <a:t>松开非驱动端泵壳与泵盖的螺母，将起吊工具固定到泵盖吊环上</a:t>
            </a:r>
            <a:r>
              <a:rPr lang="en-US" altLang="zh-CN"/>
              <a:t>.</a:t>
            </a:r>
            <a:endParaRPr lang="zh-CN" altLang="en-US"/>
          </a:p>
          <a:p>
            <a:pPr marL="457200" indent="-457200" fontAlgn="auto">
              <a:lnSpc>
                <a:spcPct val="150000"/>
              </a:lnSpc>
            </a:pPr>
            <a:r>
              <a:rPr lang="en-US" altLang="zh-CN" b="1">
                <a:latin typeface="Times New Roman" panose="02020603050405020304" charset="0"/>
                <a:ea typeface="宋体" panose="02010600030101010101" pitchFamily="2" charset="-122"/>
                <a:sym typeface="+mn-ea"/>
              </a:rPr>
              <a:t>12.</a:t>
            </a:r>
            <a:r>
              <a:rPr lang="zh-CN" b="1">
                <a:latin typeface="Times New Roman" panose="02020603050405020304" charset="0"/>
                <a:ea typeface="宋体" panose="02010600030101010101" pitchFamily="2" charset="-122"/>
                <a:sym typeface="+mn-ea"/>
              </a:rPr>
              <a:t>将泵体端盖与转子、一级、二级叶轮、一级二级导叶隔板、一同从非驱动端抽出，放在专用托架上</a:t>
            </a:r>
            <a:endParaRPr lang="zh-CN" b="1">
              <a:latin typeface="Times New Roman" panose="02020603050405020304" charset="0"/>
              <a:ea typeface="宋体" panose="02010600030101010101" pitchFamily="2" charset="-122"/>
              <a:sym typeface="+mn-ea"/>
            </a:endParaRPr>
          </a:p>
          <a:p>
            <a:pPr marL="457200" indent="-457200" fontAlgn="auto">
              <a:lnSpc>
                <a:spcPct val="150000"/>
              </a:lnSpc>
            </a:pPr>
            <a:endParaRPr lang="en-US" b="1">
              <a:solidFill>
                <a:srgbClr val="000000"/>
              </a:solidFill>
              <a:latin typeface="Times New Roman" panose="02020603050405020304" charset="0"/>
              <a:ea typeface="宋体" panose="02010600030101010101" pitchFamily="2" charset="-122"/>
              <a:sym typeface="+mn-ea"/>
            </a:endParaRPr>
          </a:p>
          <a:p>
            <a:endParaRPr lang="zh-CN" altLang="en-US"/>
          </a:p>
        </p:txBody>
      </p:sp>
      <p:pic>
        <p:nvPicPr>
          <p:cNvPr id="3" name="图片 2"/>
          <p:cNvPicPr>
            <a:picLocks noChangeAspect="1"/>
          </p:cNvPicPr>
          <p:nvPr/>
        </p:nvPicPr>
        <p:blipFill>
          <a:blip r:embed="rId2"/>
          <a:stretch>
            <a:fillRect/>
          </a:stretch>
        </p:blipFill>
        <p:spPr>
          <a:xfrm>
            <a:off x="990600" y="2180590"/>
            <a:ext cx="5169535" cy="3877310"/>
          </a:xfrm>
          <a:prstGeom prst="rect">
            <a:avLst/>
          </a:prstGeom>
        </p:spPr>
      </p:pic>
      <p:pic>
        <p:nvPicPr>
          <p:cNvPr id="4" name="图片 3"/>
          <p:cNvPicPr>
            <a:picLocks noChangeAspect="1"/>
          </p:cNvPicPr>
          <p:nvPr/>
        </p:nvPicPr>
        <p:blipFill>
          <a:blip r:embed="rId3"/>
          <a:stretch>
            <a:fillRect/>
          </a:stretch>
        </p:blipFill>
        <p:spPr>
          <a:xfrm>
            <a:off x="6865620" y="2180590"/>
            <a:ext cx="3971925" cy="433387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1" name="图片 10" descr="LOGO标准色"/>
          <p:cNvPicPr>
            <a:picLocks noChangeAspect="1"/>
          </p:cNvPicPr>
          <p:nvPr>
            <p:custDataLst>
              <p:tags r:id="rId2"/>
            </p:custDataLst>
          </p:nvPr>
        </p:nvPicPr>
        <p:blipFill>
          <a:blip r:embed="rId3" cstate="email"/>
          <a:stretch>
            <a:fillRect/>
          </a:stretch>
        </p:blipFill>
        <p:spPr>
          <a:xfrm>
            <a:off x="312420" y="228600"/>
            <a:ext cx="1141730" cy="697865"/>
          </a:xfrm>
          <a:prstGeom prst="rect">
            <a:avLst/>
          </a:prstGeom>
        </p:spPr>
      </p:pic>
      <p:sp>
        <p:nvSpPr>
          <p:cNvPr id="2" name="文本框 1"/>
          <p:cNvSpPr txBox="1"/>
          <p:nvPr/>
        </p:nvSpPr>
        <p:spPr>
          <a:xfrm>
            <a:off x="609600" y="3943985"/>
            <a:ext cx="9854565" cy="1753235"/>
          </a:xfrm>
          <a:prstGeom prst="rect">
            <a:avLst/>
          </a:prstGeom>
          <a:noFill/>
        </p:spPr>
        <p:txBody>
          <a:bodyPr wrap="square" rtlCol="0" anchor="t">
            <a:spAutoFit/>
          </a:bodyPr>
          <a:p>
            <a:pPr marL="457200" indent="-457200" fontAlgn="auto">
              <a:lnSpc>
                <a:spcPct val="150000"/>
              </a:lnSpc>
            </a:pPr>
            <a:r>
              <a:rPr lang="en-US" altLang="zh-CN" b="1">
                <a:latin typeface="Times New Roman" panose="02020603050405020304" charset="0"/>
                <a:ea typeface="宋体" panose="02010600030101010101" pitchFamily="2" charset="-122"/>
                <a:sym typeface="+mn-ea"/>
              </a:rPr>
              <a:t>13.</a:t>
            </a:r>
            <a:r>
              <a:rPr lang="zh-CN" b="1">
                <a:latin typeface="Times New Roman" panose="02020603050405020304" charset="0"/>
                <a:ea typeface="宋体" panose="02010600030101010101" pitchFamily="2" charset="-122"/>
                <a:sym typeface="+mn-ea"/>
              </a:rPr>
              <a:t>测量联轴器侧轴端与二级叶轮螺母的前端之间的尺寸x，为回转时保证叶轮与流道中心提供数据。</a:t>
            </a:r>
            <a:endParaRPr lang="zh-CN" b="1">
              <a:latin typeface="Times New Roman" panose="02020603050405020304" charset="0"/>
              <a:ea typeface="宋体" panose="02010600030101010101" pitchFamily="2" charset="-122"/>
            </a:endParaRPr>
          </a:p>
          <a:p>
            <a:pPr marL="457200" indent="-457200" fontAlgn="auto">
              <a:lnSpc>
                <a:spcPct val="150000"/>
              </a:lnSpc>
            </a:pPr>
            <a:r>
              <a:rPr lang="en-US" b="1">
                <a:solidFill>
                  <a:srgbClr val="000000"/>
                </a:solidFill>
                <a:latin typeface="Times New Roman" panose="02020603050405020304" charset="0"/>
                <a:ea typeface="宋体" panose="02010600030101010101" pitchFamily="2" charset="-122"/>
                <a:sym typeface="+mn-ea"/>
              </a:rPr>
              <a:t>14. </a:t>
            </a:r>
            <a:r>
              <a:rPr lang="zh-CN" b="1">
                <a:latin typeface="Times New Roman" panose="02020603050405020304" charset="0"/>
                <a:ea typeface="宋体" panose="02010600030101010101" pitchFamily="2" charset="-122"/>
                <a:sym typeface="+mn-ea"/>
              </a:rPr>
              <a:t>依次拆卸端盖、一级叶轮锁帽、一级叶轮隔板、一级叶轮、二级隔板、二级叶轮、二级叶轮定距套（喉部衬套）、二级叶轮锁帽。</a:t>
            </a:r>
            <a:endParaRPr lang="zh-CN" altLang="en-US"/>
          </a:p>
        </p:txBody>
      </p:sp>
      <p:pic>
        <p:nvPicPr>
          <p:cNvPr id="3" name="图片 3"/>
          <p:cNvPicPr>
            <a:picLocks noChangeAspect="1"/>
          </p:cNvPicPr>
          <p:nvPr/>
        </p:nvPicPr>
        <p:blipFill>
          <a:blip r:embed="rId4"/>
          <a:stretch>
            <a:fillRect/>
          </a:stretch>
        </p:blipFill>
        <p:spPr>
          <a:xfrm>
            <a:off x="1960245" y="0"/>
            <a:ext cx="7890510" cy="410908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93700" y="520065"/>
            <a:ext cx="11353800" cy="922020"/>
          </a:xfrm>
          <a:prstGeom prst="rect">
            <a:avLst/>
          </a:prstGeom>
          <a:noFill/>
        </p:spPr>
        <p:txBody>
          <a:bodyPr wrap="square" rtlCol="0" anchor="t">
            <a:spAutoFit/>
          </a:bodyPr>
          <a:p>
            <a:pPr marL="457200" indent="-457200" fontAlgn="auto">
              <a:lnSpc>
                <a:spcPct val="150000"/>
              </a:lnSpc>
            </a:pPr>
            <a:r>
              <a:rPr lang="zh-CN" b="1">
                <a:latin typeface="Times New Roman" panose="02020603050405020304" charset="0"/>
                <a:ea typeface="宋体" panose="02010600030101010101" pitchFamily="2" charset="-122"/>
                <a:sym typeface="+mn-ea"/>
              </a:rPr>
              <a:t>复查各配合部位间隙，测量轴弯曲。</a:t>
            </a:r>
            <a:endParaRPr lang="zh-CN" b="1">
              <a:latin typeface="Times New Roman" panose="02020603050405020304" charset="0"/>
              <a:ea typeface="宋体" panose="02010600030101010101" pitchFamily="2" charset="-122"/>
              <a:sym typeface="+mn-ea"/>
            </a:endParaRPr>
          </a:p>
          <a:p>
            <a:pPr marL="457200" indent="-457200" fontAlgn="auto">
              <a:lnSpc>
                <a:spcPct val="150000"/>
              </a:lnSpc>
            </a:pPr>
            <a:endParaRPr lang="zh-CN" altLang="en-US"/>
          </a:p>
        </p:txBody>
      </p:sp>
      <p:pic>
        <p:nvPicPr>
          <p:cNvPr id="4" name="图片 3"/>
          <p:cNvPicPr>
            <a:picLocks noChangeAspect="1"/>
          </p:cNvPicPr>
          <p:nvPr/>
        </p:nvPicPr>
        <p:blipFill>
          <a:blip r:embed="rId2"/>
          <a:stretch>
            <a:fillRect/>
          </a:stretch>
        </p:blipFill>
        <p:spPr>
          <a:xfrm>
            <a:off x="160655" y="1010285"/>
            <a:ext cx="11819890" cy="505206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905510" y="962660"/>
            <a:ext cx="10365105" cy="1896110"/>
          </a:xfrm>
          <a:prstGeom prst="rect">
            <a:avLst/>
          </a:prstGeom>
        </p:spPr>
      </p:pic>
      <p:pic>
        <p:nvPicPr>
          <p:cNvPr id="8" name="图片 7"/>
          <p:cNvPicPr>
            <a:picLocks noChangeAspect="1"/>
          </p:cNvPicPr>
          <p:nvPr/>
        </p:nvPicPr>
        <p:blipFill>
          <a:blip r:embed="rId3"/>
          <a:stretch>
            <a:fillRect/>
          </a:stretch>
        </p:blipFill>
        <p:spPr>
          <a:xfrm>
            <a:off x="904875" y="2858770"/>
            <a:ext cx="10365740" cy="1889125"/>
          </a:xfrm>
          <a:prstGeom prst="rect">
            <a:avLst/>
          </a:prstGeom>
        </p:spPr>
      </p:pic>
      <p:pic>
        <p:nvPicPr>
          <p:cNvPr id="9" name="图片 8"/>
          <p:cNvPicPr>
            <a:picLocks noChangeAspect="1"/>
          </p:cNvPicPr>
          <p:nvPr/>
        </p:nvPicPr>
        <p:blipFill>
          <a:blip r:embed="rId4"/>
          <a:stretch>
            <a:fillRect/>
          </a:stretch>
        </p:blipFill>
        <p:spPr>
          <a:xfrm>
            <a:off x="913765" y="4747895"/>
            <a:ext cx="10364470" cy="152717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558165" y="483235"/>
            <a:ext cx="6675120" cy="506730"/>
          </a:xfrm>
          <a:prstGeom prst="rect">
            <a:avLst/>
          </a:prstGeom>
          <a:noFill/>
        </p:spPr>
        <p:txBody>
          <a:bodyPr wrap="none" rtlCol="0" anchor="t">
            <a:spAutoFit/>
          </a:bodyPr>
          <a:p>
            <a:pPr marL="457200" indent="-457200" fontAlgn="auto">
              <a:lnSpc>
                <a:spcPct val="150000"/>
              </a:lnSpc>
            </a:pPr>
            <a:r>
              <a:rPr lang="en-US" altLang="zh-CN" b="1">
                <a:latin typeface="Times New Roman" panose="02020603050405020304" charset="0"/>
                <a:ea typeface="宋体" panose="02010600030101010101" pitchFamily="2" charset="-122"/>
                <a:sym typeface="+mn-ea"/>
              </a:rPr>
              <a:t>15.</a:t>
            </a:r>
            <a:r>
              <a:rPr lang="zh-CN" altLang="en-US" b="1">
                <a:latin typeface="Times New Roman" panose="02020603050405020304" charset="0"/>
                <a:ea typeface="宋体" panose="02010600030101010101" pitchFamily="2" charset="-122"/>
                <a:sym typeface="+mn-ea"/>
              </a:rPr>
              <a:t>清理叶轮、轴及各转动部件，重新装入转子锁紧，做动平衡。</a:t>
            </a:r>
            <a:endParaRPr lang="zh-CN" altLang="en-US"/>
          </a:p>
        </p:txBody>
      </p:sp>
      <p:pic>
        <p:nvPicPr>
          <p:cNvPr id="2" name="图片 1"/>
          <p:cNvPicPr>
            <a:picLocks noChangeAspect="1"/>
          </p:cNvPicPr>
          <p:nvPr/>
        </p:nvPicPr>
        <p:blipFill>
          <a:blip r:embed="rId2"/>
          <a:stretch>
            <a:fillRect/>
          </a:stretch>
        </p:blipFill>
        <p:spPr>
          <a:xfrm>
            <a:off x="1040130" y="1193800"/>
            <a:ext cx="5710555" cy="532511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38200" y="228600"/>
            <a:ext cx="3860800" cy="521970"/>
          </a:xfrm>
          <a:prstGeom prst="rect">
            <a:avLst/>
          </a:prstGeom>
          <a:noFill/>
        </p:spPr>
        <p:txBody>
          <a:bodyPr wrap="square" rtlCol="0">
            <a:spAutoFit/>
          </a:bodyPr>
          <a:p>
            <a:r>
              <a:rPr lang="zh-CN" altLang="en-US" sz="2800">
                <a:solidFill>
                  <a:srgbClr val="FF0000"/>
                </a:solidFill>
              </a:rPr>
              <a:t>清洗回装</a:t>
            </a:r>
            <a:endParaRPr lang="zh-CN" altLang="en-US" sz="2800">
              <a:solidFill>
                <a:srgbClr val="FF0000"/>
              </a:solidFill>
            </a:endParaRPr>
          </a:p>
        </p:txBody>
      </p:sp>
      <p:sp>
        <p:nvSpPr>
          <p:cNvPr id="100" name="文本框 99"/>
          <p:cNvSpPr txBox="1"/>
          <p:nvPr/>
        </p:nvSpPr>
        <p:spPr>
          <a:xfrm>
            <a:off x="368935" y="831850"/>
            <a:ext cx="9672955" cy="2168525"/>
          </a:xfrm>
          <a:prstGeom prst="rect">
            <a:avLst/>
          </a:prstGeom>
          <a:noFill/>
          <a:ln w="9525">
            <a:noFill/>
          </a:ln>
        </p:spPr>
        <p:txBody>
          <a:bodyPr wrap="square">
            <a:spAutoFit/>
          </a:bodyPr>
          <a:p>
            <a:pPr marL="457200" indent="-457200" fontAlgn="auto">
              <a:lnSpc>
                <a:spcPct val="150000"/>
              </a:lnSpc>
            </a:pPr>
            <a:r>
              <a:rPr lang="en-US" b="1">
                <a:solidFill>
                  <a:srgbClr val="000000"/>
                </a:solidFill>
                <a:latin typeface="宋体" panose="02010600030101010101" pitchFamily="2" charset="-122"/>
                <a:ea typeface="宋体" panose="02010600030101010101" pitchFamily="2" charset="-122"/>
                <a:cs typeface="宋体" panose="02010600030101010101" pitchFamily="2" charset="-122"/>
              </a:rPr>
              <a:t>1. </a:t>
            </a:r>
            <a:r>
              <a:rPr lang="zh-CN" b="1">
                <a:latin typeface="宋体" panose="02010600030101010101" pitchFamily="2" charset="-122"/>
                <a:ea typeface="宋体" panose="02010600030101010101" pitchFamily="2" charset="-122"/>
                <a:cs typeface="宋体" panose="02010600030101010101" pitchFamily="2" charset="-122"/>
              </a:rPr>
              <a:t>修复损坏备件，转子、叶轮和半联轴器整体做动不平衡。剩余不平衡量小于</a:t>
            </a:r>
            <a:r>
              <a:rPr lang="en-US" b="1">
                <a:latin typeface="宋体" panose="02010600030101010101" pitchFamily="2" charset="-122"/>
                <a:ea typeface="宋体" panose="02010600030101010101" pitchFamily="2" charset="-122"/>
                <a:cs typeface="宋体" panose="02010600030101010101" pitchFamily="2" charset="-122"/>
              </a:rPr>
              <a:t>5g</a:t>
            </a:r>
            <a:endParaRPr lang="en-US" b="1">
              <a:latin typeface="宋体" panose="02010600030101010101" pitchFamily="2" charset="-122"/>
              <a:ea typeface="宋体" panose="02010600030101010101" pitchFamily="2" charset="-122"/>
              <a:cs typeface="宋体" panose="02010600030101010101" pitchFamily="2" charset="-122"/>
            </a:endParaRPr>
          </a:p>
          <a:p>
            <a:pPr marL="457200" indent="-457200" fontAlgn="auto">
              <a:lnSpc>
                <a:spcPct val="150000"/>
              </a:lnSpc>
            </a:pPr>
            <a:r>
              <a:rPr lang="en-US" b="1">
                <a:solidFill>
                  <a:srgbClr val="000000"/>
                </a:solidFill>
                <a:latin typeface="宋体" panose="02010600030101010101" pitchFamily="2" charset="-122"/>
                <a:ea typeface="宋体" panose="02010600030101010101" pitchFamily="2" charset="-122"/>
                <a:cs typeface="宋体" panose="02010600030101010101" pitchFamily="2" charset="-122"/>
              </a:rPr>
              <a:t>2 .</a:t>
            </a:r>
            <a:r>
              <a:rPr lang="zh-CN" altLang="en-US" b="1">
                <a:solidFill>
                  <a:srgbClr val="000000"/>
                </a:solidFill>
                <a:latin typeface="宋体" panose="02010600030101010101" pitchFamily="2" charset="-122"/>
                <a:ea typeface="宋体" panose="02010600030101010101" pitchFamily="2" charset="-122"/>
                <a:cs typeface="宋体" panose="02010600030101010101" pitchFamily="2" charset="-122"/>
              </a:rPr>
              <a:t>回装转子组件，顺序与拆卸相反。</a:t>
            </a:r>
            <a:r>
              <a:rPr lang="zh-CN" b="1">
                <a:latin typeface="宋体" panose="02010600030101010101" pitchFamily="2" charset="-122"/>
                <a:ea typeface="宋体" panose="02010600030101010101" pitchFamily="2" charset="-122"/>
                <a:cs typeface="宋体" panose="02010600030101010101" pitchFamily="2" charset="-122"/>
              </a:rPr>
              <a:t>复查</a:t>
            </a:r>
            <a:r>
              <a:rPr lang="en-US" b="1">
                <a:latin typeface="宋体" panose="02010600030101010101" pitchFamily="2" charset="-122"/>
                <a:ea typeface="宋体" panose="02010600030101010101" pitchFamily="2" charset="-122"/>
                <a:cs typeface="宋体" panose="02010600030101010101" pitchFamily="2" charset="-122"/>
              </a:rPr>
              <a:t>4</a:t>
            </a:r>
            <a:r>
              <a:rPr lang="zh-CN" b="1">
                <a:latin typeface="宋体" panose="02010600030101010101" pitchFamily="2" charset="-122"/>
                <a:ea typeface="宋体" panose="02010600030101010101" pitchFamily="2" charset="-122"/>
                <a:cs typeface="宋体" panose="02010600030101010101" pitchFamily="2" charset="-122"/>
              </a:rPr>
              <a:t>个壳体缠绕垫厚度（</a:t>
            </a:r>
            <a:r>
              <a:rPr lang="en-US" b="1">
                <a:latin typeface="宋体" panose="02010600030101010101" pitchFamily="2" charset="-122"/>
                <a:ea typeface="宋体" panose="02010600030101010101" pitchFamily="2" charset="-122"/>
                <a:cs typeface="宋体" panose="02010600030101010101" pitchFamily="2" charset="-122"/>
              </a:rPr>
              <a:t>4.5mm</a:t>
            </a:r>
            <a:r>
              <a:rPr lang="zh-CN" b="1">
                <a:latin typeface="宋体" panose="02010600030101010101" pitchFamily="2" charset="-122"/>
                <a:ea typeface="宋体" panose="02010600030101010101" pitchFamily="2" charset="-122"/>
                <a:cs typeface="宋体" panose="02010600030101010101" pitchFamily="2" charset="-122"/>
              </a:rPr>
              <a:t>），将螺旋缠绕垫圈放在泵盖上。</a:t>
            </a:r>
            <a:endParaRPr lang="zh-CN" b="1">
              <a:latin typeface="宋体" panose="02010600030101010101" pitchFamily="2" charset="-122"/>
              <a:ea typeface="宋体" panose="02010600030101010101" pitchFamily="2" charset="-122"/>
              <a:cs typeface="宋体" panose="02010600030101010101" pitchFamily="2" charset="-122"/>
            </a:endParaRPr>
          </a:p>
          <a:p>
            <a:pPr marL="457200" indent="-457200"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rPr>
              <a:t>3.</a:t>
            </a:r>
            <a:r>
              <a:rPr lang="en-US"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b="1">
                <a:latin typeface="宋体" panose="02010600030101010101" pitchFamily="2" charset="-122"/>
                <a:ea typeface="宋体" panose="02010600030101010101" pitchFamily="2" charset="-122"/>
                <a:cs typeface="宋体" panose="02010600030101010101" pitchFamily="2" charset="-122"/>
              </a:rPr>
              <a:t>复查流道对中，回装转子，紧固端盖螺栓。测量转子总窜（</a:t>
            </a:r>
            <a:r>
              <a:rPr lang="en-US" altLang="zh-CN" b="1">
                <a:latin typeface="宋体" panose="02010600030101010101" pitchFamily="2" charset="-122"/>
                <a:ea typeface="宋体" panose="02010600030101010101" pitchFamily="2" charset="-122"/>
                <a:cs typeface="宋体" panose="02010600030101010101" pitchFamily="2" charset="-122"/>
              </a:rPr>
              <a:t>5.6mm</a:t>
            </a:r>
            <a:r>
              <a:rPr lang="zh-CN" b="1">
                <a:latin typeface="宋体" panose="02010600030101010101" pitchFamily="2" charset="-122"/>
                <a:ea typeface="宋体" panose="02010600030101010101" pitchFamily="2" charset="-122"/>
                <a:cs typeface="宋体" panose="02010600030101010101" pitchFamily="2" charset="-122"/>
              </a:rPr>
              <a:t>）</a:t>
            </a:r>
            <a:endParaRPr lang="zh-CN" b="1">
              <a:latin typeface="宋体" panose="02010600030101010101" pitchFamily="2" charset="-122"/>
              <a:ea typeface="宋体" panose="02010600030101010101" pitchFamily="2" charset="-122"/>
              <a:cs typeface="宋体" panose="02010600030101010101" pitchFamily="2" charset="-122"/>
            </a:endParaRPr>
          </a:p>
          <a:p>
            <a:pPr marL="457200" indent="-457200" fontAlgn="auto">
              <a:lnSpc>
                <a:spcPct val="150000"/>
              </a:lnSpc>
            </a:pP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5527675" y="2619375"/>
            <a:ext cx="3676650" cy="3819525"/>
          </a:xfrm>
          <a:prstGeom prst="rect">
            <a:avLst/>
          </a:prstGeom>
        </p:spPr>
      </p:pic>
      <p:sp>
        <p:nvSpPr>
          <p:cNvPr id="4" name="文本框 3"/>
          <p:cNvSpPr txBox="1"/>
          <p:nvPr/>
        </p:nvSpPr>
        <p:spPr>
          <a:xfrm>
            <a:off x="368935" y="2898775"/>
            <a:ext cx="4951730" cy="2168525"/>
          </a:xfrm>
          <a:prstGeom prst="rect">
            <a:avLst/>
          </a:prstGeom>
          <a:noFill/>
        </p:spPr>
        <p:txBody>
          <a:bodyPr wrap="square" rtlCol="0" anchor="t">
            <a:spAutoFit/>
          </a:bodyPr>
          <a:p>
            <a:pPr marL="457200" indent="-457200"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sym typeface="+mn-ea"/>
              </a:rPr>
              <a:t>4.</a:t>
            </a:r>
            <a:r>
              <a:rPr lang="zh-CN" b="1">
                <a:latin typeface="宋体" panose="02010600030101010101" pitchFamily="2" charset="-122"/>
                <a:ea typeface="宋体" panose="02010600030101010101" pitchFamily="2" charset="-122"/>
                <a:cs typeface="宋体" panose="02010600030101010101" pitchFamily="2" charset="-122"/>
                <a:sym typeface="+mn-ea"/>
              </a:rPr>
              <a:t>复查轴承箱径向对中定位尺寸（驱动转转子低</a:t>
            </a:r>
            <a:r>
              <a:rPr lang="en-US" altLang="zh-CN" b="1">
                <a:latin typeface="宋体" panose="02010600030101010101" pitchFamily="2" charset="-122"/>
                <a:ea typeface="宋体" panose="02010600030101010101" pitchFamily="2" charset="-122"/>
                <a:cs typeface="宋体" panose="02010600030101010101" pitchFamily="2" charset="-122"/>
                <a:sym typeface="+mn-ea"/>
              </a:rPr>
              <a:t>0.15mm,</a:t>
            </a:r>
            <a:r>
              <a:rPr lang="zh-CN" altLang="en-US" b="1">
                <a:latin typeface="宋体" panose="02010600030101010101" pitchFamily="2" charset="-122"/>
                <a:ea typeface="宋体" panose="02010600030101010101" pitchFamily="2" charset="-122"/>
                <a:cs typeface="宋体" panose="02010600030101010101" pitchFamily="2" charset="-122"/>
                <a:sym typeface="+mn-ea"/>
              </a:rPr>
              <a:t>非驱动端转子低</a:t>
            </a:r>
            <a:r>
              <a:rPr lang="en-US" altLang="zh-CN" b="1">
                <a:latin typeface="宋体" panose="02010600030101010101" pitchFamily="2" charset="-122"/>
                <a:ea typeface="宋体" panose="02010600030101010101" pitchFamily="2" charset="-122"/>
                <a:cs typeface="宋体" panose="02010600030101010101" pitchFamily="2" charset="-122"/>
                <a:sym typeface="+mn-ea"/>
              </a:rPr>
              <a:t>0.10mm</a:t>
            </a:r>
            <a:r>
              <a:rPr lang="zh-CN" b="1">
                <a:latin typeface="宋体" panose="02010600030101010101" pitchFamily="2" charset="-122"/>
                <a:ea typeface="宋体" panose="02010600030101010101" pitchFamily="2" charset="-122"/>
                <a:cs typeface="宋体" panose="02010600030101010101" pitchFamily="2" charset="-122"/>
                <a:sym typeface="+mn-ea"/>
              </a:rPr>
              <a:t>）</a:t>
            </a:r>
            <a:endParaRPr lang="zh-CN" b="1">
              <a:latin typeface="宋体" panose="02010600030101010101" pitchFamily="2" charset="-122"/>
              <a:ea typeface="宋体" panose="02010600030101010101" pitchFamily="2" charset="-122"/>
              <a:cs typeface="宋体" panose="02010600030101010101" pitchFamily="2" charset="-122"/>
            </a:endParaRPr>
          </a:p>
          <a:p>
            <a:pPr marL="457200" indent="-457200"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sym typeface="+mn-ea"/>
              </a:rPr>
              <a:t>5.</a:t>
            </a:r>
            <a:r>
              <a:rPr lang="zh-CN" b="1">
                <a:latin typeface="宋体" panose="02010600030101010101" pitchFamily="2" charset="-122"/>
                <a:ea typeface="宋体" panose="02010600030101010101" pitchFamily="2" charset="-122"/>
                <a:cs typeface="宋体" panose="02010600030101010101" pitchFamily="2" charset="-122"/>
                <a:sym typeface="+mn-ea"/>
              </a:rPr>
              <a:t>回装机械密封。</a:t>
            </a:r>
            <a:endParaRPr lang="zh-CN" b="1">
              <a:latin typeface="宋体" panose="02010600030101010101" pitchFamily="2" charset="-122"/>
              <a:ea typeface="宋体" panose="02010600030101010101" pitchFamily="2" charset="-122"/>
              <a:cs typeface="宋体" panose="02010600030101010101" pitchFamily="2" charset="-122"/>
            </a:endParaRPr>
          </a:p>
          <a:p>
            <a:pPr marL="457200" indent="-457200"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sym typeface="+mn-ea"/>
              </a:rPr>
              <a:t>6.</a:t>
            </a:r>
            <a:r>
              <a:rPr lang="zh-CN" altLang="en-US" b="1">
                <a:latin typeface="宋体" panose="02010600030101010101" pitchFamily="2" charset="-122"/>
                <a:ea typeface="宋体" panose="02010600030101010101" pitchFamily="2" charset="-122"/>
                <a:cs typeface="宋体" panose="02010600030101010101" pitchFamily="2" charset="-122"/>
                <a:sym typeface="+mn-ea"/>
              </a:rPr>
              <a:t>复查转子分窜量（</a:t>
            </a:r>
            <a:r>
              <a:rPr lang="en-US" altLang="zh-CN" b="1">
                <a:latin typeface="宋体" panose="02010600030101010101" pitchFamily="2" charset="-122"/>
                <a:ea typeface="宋体" panose="02010600030101010101" pitchFamily="2" charset="-122"/>
                <a:cs typeface="宋体" panose="02010600030101010101" pitchFamily="2" charset="-122"/>
                <a:sym typeface="+mn-ea"/>
              </a:rPr>
              <a:t>2.80mm</a:t>
            </a:r>
            <a:r>
              <a:rPr lang="zh-CN" altLang="en-US" b="1">
                <a:latin typeface="宋体" panose="02010600030101010101" pitchFamily="2" charset="-122"/>
                <a:ea typeface="宋体" panose="02010600030101010101" pitchFamily="2" charset="-122"/>
                <a:cs typeface="宋体" panose="02010600030101010101" pitchFamily="2" charset="-122"/>
                <a:sym typeface="+mn-ea"/>
              </a:rPr>
              <a:t>），回装两端轴承</a:t>
            </a:r>
            <a:r>
              <a:rPr lang="zh-CN" b="1">
                <a:latin typeface="宋体" panose="02010600030101010101" pitchFamily="2" charset="-122"/>
                <a:ea typeface="宋体" panose="02010600030101010101" pitchFamily="2" charset="-122"/>
                <a:cs typeface="宋体" panose="02010600030101010101" pitchFamily="2" charset="-122"/>
                <a:sym typeface="+mn-ea"/>
              </a:rPr>
              <a:t>。</a:t>
            </a:r>
            <a:endParaRPr lang="zh-CN" b="1">
              <a:latin typeface="宋体" panose="02010600030101010101" pitchFamily="2" charset="-122"/>
              <a:ea typeface="宋体" panose="02010600030101010101" pitchFamily="2" charset="-122"/>
              <a:cs typeface="宋体" panose="02010600030101010101" pitchFamily="2" charset="-122"/>
            </a:endParaRPr>
          </a:p>
          <a:p>
            <a:pPr marL="457200" indent="-457200"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sym typeface="+mn-ea"/>
              </a:rPr>
              <a:t>7.</a:t>
            </a:r>
            <a:r>
              <a:rPr lang="en-US"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b="1">
                <a:latin typeface="宋体" panose="02010600030101010101" pitchFamily="2" charset="-122"/>
                <a:ea typeface="宋体" panose="02010600030101010101" pitchFamily="2" charset="-122"/>
                <a:cs typeface="宋体" panose="02010600030101010101" pitchFamily="2" charset="-122"/>
                <a:sym typeface="+mn-ea"/>
              </a:rPr>
              <a:t>复查机泵对中。</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aphicFrame>
        <p:nvGraphicFramePr>
          <p:cNvPr id="3" name="表格 2"/>
          <p:cNvGraphicFramePr/>
          <p:nvPr>
            <p:custDataLst>
              <p:tags r:id="rId2"/>
            </p:custDataLst>
          </p:nvPr>
        </p:nvGraphicFramePr>
        <p:xfrm>
          <a:off x="981710" y="1264920"/>
          <a:ext cx="10150475" cy="5303520"/>
        </p:xfrm>
        <a:graphic>
          <a:graphicData uri="http://schemas.openxmlformats.org/drawingml/2006/table">
            <a:tbl>
              <a:tblPr firstRow="1" bandRow="1">
                <a:tableStyleId>{5940675A-B579-460E-94D1-54222C63F5DA}</a:tableStyleId>
              </a:tblPr>
              <a:tblGrid>
                <a:gridCol w="2402840"/>
                <a:gridCol w="775970"/>
                <a:gridCol w="773430"/>
                <a:gridCol w="774065"/>
                <a:gridCol w="777240"/>
                <a:gridCol w="772795"/>
                <a:gridCol w="776605"/>
                <a:gridCol w="772795"/>
                <a:gridCol w="774700"/>
                <a:gridCol w="777240"/>
                <a:gridCol w="772795"/>
              </a:tblGrid>
              <a:tr h="331470">
                <a:tc rowSpan="3">
                  <a:txBody>
                    <a:bodyPr/>
                    <a:p>
                      <a:pPr indent="0" algn="l">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l">
                        <a:buNone/>
                      </a:pPr>
                      <a:r>
                        <a:rPr lang="en-US" sz="1600" b="1">
                          <a:latin typeface="宋体" panose="02010600030101010101" pitchFamily="2" charset="-122"/>
                          <a:ea typeface="宋体" panose="02010600030101010101" pitchFamily="2" charset="-122"/>
                          <a:cs typeface="宋体" panose="02010600030101010101" pitchFamily="2" charset="-122"/>
                        </a:rPr>
                        <a:t>记录时间</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驱动端</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4">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非驱动端</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3">
                  <a:txBody>
                    <a:bodyPr/>
                    <a:p>
                      <a:pPr indent="0" algn="ctr">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 电流</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A</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 压力Mpa</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gridSpan="3">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振动mm/s</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温度℃</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振动mm/s</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温度℃</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3147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水平</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垂直</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轴向</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水平</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垂直</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轴向</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r h="331470">
                <a:tc>
                  <a:txBody>
                    <a:bodyPr/>
                    <a:p>
                      <a:pPr indent="0" algn="l">
                        <a:buNone/>
                      </a:pPr>
                      <a:r>
                        <a:rPr lang="en-US" sz="1800" b="0">
                          <a:latin typeface="Times New Roman" panose="02020603050405020304" charset="0"/>
                          <a:cs typeface="Times New Roman" panose="02020603050405020304" charset="0"/>
                        </a:rPr>
                        <a:t> 2021.1.6</a:t>
                      </a:r>
                      <a:r>
                        <a:rPr lang="zh-CN" altLang="en-US" sz="1800" b="0">
                          <a:latin typeface="Times New Roman" panose="02020603050405020304" charset="0"/>
                          <a:cs typeface="Times New Roman" panose="02020603050405020304" charset="0"/>
                        </a:rPr>
                        <a:t>检修后试车</a:t>
                      </a:r>
                      <a:endParaRPr lang="zh-CN" altLang="en-US" sz="1800" b="0">
                        <a:latin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indent="0" algn="l">
                        <a:buNone/>
                      </a:pPr>
                      <a:r>
                        <a:rPr lang="en-US" sz="1800" b="0">
                          <a:latin typeface="Times New Roman" panose="02020603050405020304" charset="0"/>
                          <a:cs typeface="Times New Roman" panose="02020603050405020304" charset="0"/>
                        </a:rPr>
                        <a:t> 2021.1.12</a:t>
                      </a:r>
                      <a:r>
                        <a:rPr lang="zh-CN" altLang="en-US" sz="1800" b="0">
                          <a:latin typeface="Times New Roman" panose="02020603050405020304" charset="0"/>
                          <a:cs typeface="Times New Roman" panose="02020603050405020304" charset="0"/>
                        </a:rPr>
                        <a:t>（灌浆后试车）</a:t>
                      </a:r>
                      <a:endParaRPr lang="zh-CN"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3.2</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1.8</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2.3</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4.0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1.9</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4.1</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35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3.0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indent="0" algn="l">
                        <a:buNone/>
                      </a:pPr>
                      <a:r>
                        <a:rPr lang="en-US" sz="1800" b="0">
                          <a:latin typeface="Times New Roman" panose="02020603050405020304" charset="0"/>
                          <a:cs typeface="Times New Roman" panose="02020603050405020304" charset="0"/>
                        </a:rPr>
                        <a:t> 2021.1.12</a:t>
                      </a:r>
                      <a:r>
                        <a:rPr lang="zh-CN" altLang="en-US" sz="1800" b="0">
                          <a:latin typeface="Times New Roman" panose="02020603050405020304" charset="0"/>
                          <a:cs typeface="Times New Roman" panose="02020603050405020304" charset="0"/>
                        </a:rPr>
                        <a:t>夜班</a:t>
                      </a:r>
                      <a:endParaRPr lang="zh-CN" altLang="en-US" sz="1800" b="0">
                        <a:latin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5.1</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6.1</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indent="0" algn="l">
                        <a:buNone/>
                      </a:pPr>
                      <a:r>
                        <a:rPr lang="en-US" sz="1800" b="0">
                          <a:latin typeface="Times New Roman" panose="02020603050405020304" charset="0"/>
                          <a:cs typeface="Times New Roman" panose="02020603050405020304" charset="0"/>
                        </a:rPr>
                        <a:t>2021.1.12夜班</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5.7</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7.0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42</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3.18</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indent="0" algn="l">
                        <a:buNone/>
                      </a:pPr>
                      <a:r>
                        <a:rPr lang="en-US" sz="1800" b="0">
                          <a:latin typeface="Times New Roman" panose="02020603050405020304" charset="0"/>
                          <a:cs typeface="Times New Roman" panose="02020603050405020304" charset="0"/>
                        </a:rPr>
                        <a:t>2021.1.12夜班</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5.4</a:t>
                      </a:r>
                      <a:endParaRPr lang="en-US" altLang="zh-CN"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6.4</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Times New Roman" panose="02020603050405020304" charset="0"/>
                          <a:cs typeface="Times New Roman" panose="02020603050405020304" charset="0"/>
                        </a:rPr>
                        <a:t> 40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indent="0" algn="l">
                        <a:buNone/>
                      </a:pPr>
                      <a:r>
                        <a:rPr lang="en-US" sz="1800">
                          <a:latin typeface="Times New Roman" panose="02020603050405020304" charset="0"/>
                          <a:cs typeface="Times New Roman" panose="02020603050405020304" charset="0"/>
                          <a:sym typeface="+mn-ea"/>
                        </a:rPr>
                        <a:t>2021.1.12夜班</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1800" b="0">
                          <a:latin typeface="Times New Roman" panose="02020603050405020304" charset="0"/>
                          <a:ea typeface="Times New Roman" panose="02020603050405020304" charset="0"/>
                          <a:cs typeface="Times New Roman" panose="02020603050405020304" charset="0"/>
                        </a:rPr>
                        <a:t>5.1</a:t>
                      </a:r>
                      <a:endParaRPr lang="en-US" altLang="zh-CN"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1.5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1.3</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6.0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1.6</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5.5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40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3.18</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indent="0" algn="l">
                        <a:buNone/>
                      </a:pPr>
                      <a:r>
                        <a:rPr lang="en-US" sz="1800">
                          <a:latin typeface="Times New Roman" panose="02020603050405020304" charset="0"/>
                          <a:cs typeface="Times New Roman" panose="02020603050405020304" charset="0"/>
                          <a:sym typeface="+mn-ea"/>
                        </a:rPr>
                        <a:t> 2021.1.13</a:t>
                      </a:r>
                      <a:r>
                        <a:rPr lang="zh-CN" altLang="en-US" sz="1800">
                          <a:latin typeface="Times New Roman" panose="02020603050405020304" charset="0"/>
                          <a:cs typeface="Times New Roman" panose="02020603050405020304" charset="0"/>
                          <a:sym typeface="+mn-ea"/>
                        </a:rPr>
                        <a:t>夜班</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1800" b="0">
                          <a:latin typeface="Times New Roman" panose="02020603050405020304" charset="0"/>
                          <a:ea typeface="Times New Roman" panose="02020603050405020304" charset="0"/>
                          <a:cs typeface="Times New Roman" panose="02020603050405020304" charset="0"/>
                        </a:rPr>
                        <a:t>5.9</a:t>
                      </a:r>
                      <a:endParaRPr lang="en-US" altLang="zh-CN"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2.0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2.1</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40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6.9</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1.2</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5.3</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42</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40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3.18</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indent="0" algn="l">
                        <a:buNone/>
                      </a:pPr>
                      <a:r>
                        <a:rPr lang="en-US" sz="1800">
                          <a:latin typeface="Times New Roman" panose="02020603050405020304" charset="0"/>
                          <a:cs typeface="Times New Roman" panose="02020603050405020304" charset="0"/>
                          <a:sym typeface="+mn-ea"/>
                        </a:rPr>
                        <a:t> 2021.1.13</a:t>
                      </a:r>
                      <a:r>
                        <a:rPr lang="zh-CN" altLang="en-US" sz="1800">
                          <a:latin typeface="Times New Roman" panose="02020603050405020304" charset="0"/>
                          <a:cs typeface="Times New Roman" panose="02020603050405020304" charset="0"/>
                          <a:sym typeface="+mn-ea"/>
                        </a:rPr>
                        <a:t>夜班</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1800" b="0">
                          <a:latin typeface="Times New Roman" panose="02020603050405020304" charset="0"/>
                          <a:ea typeface="Times New Roman" panose="02020603050405020304" charset="0"/>
                          <a:cs typeface="Times New Roman" panose="02020603050405020304" charset="0"/>
                        </a:rPr>
                        <a:t>6.2</a:t>
                      </a:r>
                      <a:endParaRPr lang="en-US" altLang="zh-CN"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1.9</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1.9</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41</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6.7</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1.2</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6.3</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43</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40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Times New Roman" panose="02020603050405020304" charset="0"/>
                          <a:ea typeface="Times New Roman" panose="02020603050405020304" charset="0"/>
                          <a:cs typeface="Times New Roman" panose="02020603050405020304" charset="0"/>
                        </a:rPr>
                        <a:t>3.16</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2129790" y="291465"/>
            <a:ext cx="8211185" cy="706755"/>
          </a:xfrm>
          <a:prstGeom prst="rect">
            <a:avLst/>
          </a:prstGeom>
          <a:noFill/>
        </p:spPr>
        <p:txBody>
          <a:bodyPr wrap="square" rtlCol="0">
            <a:spAutoFit/>
          </a:bodyPr>
          <a:p>
            <a:pPr algn="ctr"/>
            <a:r>
              <a:rPr lang="zh-CN" altLang="en-US" sz="4000" b="1">
                <a:sym typeface="+mn-ea"/>
              </a:rPr>
              <a:t>设备检修后试车</a:t>
            </a:r>
            <a:r>
              <a:rPr lang="zh-CN" altLang="en-US" sz="4000" b="1">
                <a:sym typeface="+mn-ea"/>
              </a:rPr>
              <a:t>状态记录</a:t>
            </a:r>
            <a:endParaRPr lang="zh-CN" altLang="en-US" sz="4000" b="1">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aphicFrame>
        <p:nvGraphicFramePr>
          <p:cNvPr id="3" name="表格 2"/>
          <p:cNvGraphicFramePr/>
          <p:nvPr>
            <p:custDataLst>
              <p:tags r:id="rId2"/>
            </p:custDataLst>
          </p:nvPr>
        </p:nvGraphicFramePr>
        <p:xfrm>
          <a:off x="969010" y="1264920"/>
          <a:ext cx="10163175" cy="4309110"/>
        </p:xfrm>
        <a:graphic>
          <a:graphicData uri="http://schemas.openxmlformats.org/drawingml/2006/table">
            <a:tbl>
              <a:tblPr firstRow="1" bandRow="1">
                <a:tableStyleId>{5940675A-B579-460E-94D1-54222C63F5DA}</a:tableStyleId>
              </a:tblPr>
              <a:tblGrid>
                <a:gridCol w="2415540"/>
                <a:gridCol w="775970"/>
                <a:gridCol w="773430"/>
                <a:gridCol w="774065"/>
                <a:gridCol w="777240"/>
                <a:gridCol w="772795"/>
                <a:gridCol w="776605"/>
                <a:gridCol w="772795"/>
                <a:gridCol w="774700"/>
                <a:gridCol w="777240"/>
                <a:gridCol w="772795"/>
              </a:tblGrid>
              <a:tr h="331470">
                <a:tc rowSpan="3">
                  <a:txBody>
                    <a:bodyPr/>
                    <a:p>
                      <a:pPr indent="0" algn="ctr">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记录时间</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驱动端</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4">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非驱动端</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3">
                  <a:txBody>
                    <a:bodyPr/>
                    <a:p>
                      <a:pPr indent="0" algn="ctr">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 电流</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A</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 压力Mpa</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gridSpan="3">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振动mm/s</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温度℃</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振动mm/s</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温度℃</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33147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水平</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垂直</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轴向</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水平</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垂直</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轴向</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r h="331470">
                <a:tc>
                  <a:txBody>
                    <a:bodyPr/>
                    <a:p>
                      <a:pPr indent="0">
                        <a:buNone/>
                      </a:pPr>
                      <a:r>
                        <a:rPr lang="en-US" altLang="zh-CN" sz="1800" b="0">
                          <a:latin typeface="Times New Roman" panose="02020603050405020304" charset="0"/>
                          <a:ea typeface="Times New Roman" panose="02020603050405020304" charset="0"/>
                          <a:cs typeface="Times New Roman" panose="02020603050405020304" charset="0"/>
                        </a:rPr>
                        <a:t>10</a:t>
                      </a:r>
                      <a:r>
                        <a:rPr lang="zh-CN" altLang="en-US" sz="1800" b="0">
                          <a:latin typeface="Times New Roman" panose="02020603050405020304" charset="0"/>
                          <a:ea typeface="宋体" panose="02010600030101010101" pitchFamily="2" charset="-122"/>
                          <a:cs typeface="Times New Roman" panose="02020603050405020304" charset="0"/>
                        </a:rPr>
                        <a:t>：</a:t>
                      </a:r>
                      <a:r>
                        <a:rPr lang="en-US" altLang="zh-CN" sz="1800" b="0">
                          <a:latin typeface="Times New Roman" panose="02020603050405020304" charset="0"/>
                          <a:ea typeface="宋体" panose="02010600030101010101" pitchFamily="2" charset="-122"/>
                          <a:cs typeface="Times New Roman" panose="02020603050405020304" charset="0"/>
                        </a:rPr>
                        <a:t>10</a:t>
                      </a:r>
                      <a:r>
                        <a:rPr lang="zh-CN" altLang="en-US" sz="1800" b="0">
                          <a:latin typeface="Times New Roman" panose="02020603050405020304" charset="0"/>
                          <a:ea typeface="宋体" panose="02010600030101010101" pitchFamily="2" charset="-122"/>
                          <a:cs typeface="Times New Roman" panose="02020603050405020304" charset="0"/>
                        </a:rPr>
                        <a:t>（</a:t>
                      </a:r>
                      <a:r>
                        <a:rPr lang="en-US" altLang="en-US" sz="1800">
                          <a:latin typeface="Times New Roman" panose="02020603050405020304" charset="0"/>
                          <a:ea typeface="Times New Roman" panose="02020603050405020304" charset="0"/>
                          <a:cs typeface="Times New Roman" panose="02020603050405020304" charset="0"/>
                          <a:sym typeface="+mn-ea"/>
                        </a:rPr>
                        <a:t>2021.1.14</a:t>
                      </a:r>
                      <a:r>
                        <a:rPr lang="zh-CN" altLang="en-US" sz="1800">
                          <a:latin typeface="Times New Roman" panose="02020603050405020304" charset="0"/>
                          <a:ea typeface="Times New Roman" panose="02020603050405020304" charset="0"/>
                          <a:cs typeface="Times New Roman" panose="02020603050405020304" charset="0"/>
                          <a:sym typeface="+mn-ea"/>
                        </a:rPr>
                        <a:t>流量调节</a:t>
                      </a:r>
                      <a:r>
                        <a:rPr lang="zh-CN" altLang="en-US" sz="1800" b="0">
                          <a:latin typeface="Times New Roman" panose="02020603050405020304" charset="0"/>
                          <a:ea typeface="宋体" panose="02010600030101010101" pitchFamily="2" charset="-122"/>
                          <a:cs typeface="Times New Roman" panose="02020603050405020304" charset="0"/>
                        </a:rPr>
                        <a:t>）</a:t>
                      </a:r>
                      <a:endParaRPr lang="zh-CN" altLang="en-US" sz="1800" b="0">
                        <a:latin typeface="Times New Roman" panose="02020603050405020304" charset="0"/>
                        <a:ea typeface="宋体" panose="02010600030101010101" pitchFamily="2" charset="-122"/>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1800" b="0">
                          <a:latin typeface="Times New Roman" panose="02020603050405020304" charset="0"/>
                          <a:ea typeface="Times New Roman" panose="02020603050405020304" charset="0"/>
                          <a:cs typeface="Times New Roman" panose="02020603050405020304" charset="0"/>
                        </a:rPr>
                        <a:t>6.6</a:t>
                      </a:r>
                      <a:endParaRPr lang="en-US" altLang="zh-CN"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1.5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2.0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7.3</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2.0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5.0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42</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42</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3.11</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10：15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1800" b="0">
                          <a:latin typeface="Times New Roman" panose="02020603050405020304" charset="0"/>
                          <a:ea typeface="Times New Roman" panose="02020603050405020304" charset="0"/>
                          <a:cs typeface="Times New Roman" panose="02020603050405020304" charset="0"/>
                        </a:rPr>
                        <a:t>6.2</a:t>
                      </a:r>
                      <a:endParaRPr lang="en-US" altLang="zh-CN"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1.9</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2.0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7.9</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1.5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5.7</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43</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42</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3.05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10：20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1800" b="0">
                          <a:latin typeface="Times New Roman" panose="02020603050405020304" charset="0"/>
                          <a:ea typeface="Times New Roman" panose="02020603050405020304" charset="0"/>
                          <a:cs typeface="Times New Roman" panose="02020603050405020304" charset="0"/>
                        </a:rPr>
                        <a:t>6.4</a:t>
                      </a:r>
                      <a:endParaRPr lang="en-US" altLang="zh-CN"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2.1</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2.4</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7.3</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1.3</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5.5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43</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42</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3.06</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10：25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1800" b="0">
                          <a:latin typeface="Times New Roman" panose="02020603050405020304" charset="0"/>
                          <a:ea typeface="Times New Roman" panose="02020603050405020304" charset="0"/>
                          <a:cs typeface="Times New Roman" panose="02020603050405020304" charset="0"/>
                        </a:rPr>
                        <a:t>6.8</a:t>
                      </a:r>
                      <a:endParaRPr lang="en-US" altLang="zh-CN"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1.2</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2.5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39</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7.3</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3.2</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6.1</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43</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44</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3.00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10：30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1800" b="0">
                          <a:latin typeface="Times New Roman" panose="02020603050405020304" charset="0"/>
                          <a:ea typeface="Times New Roman" panose="02020603050405020304" charset="0"/>
                          <a:cs typeface="Times New Roman" panose="02020603050405020304" charset="0"/>
                        </a:rPr>
                        <a:t>6.5</a:t>
                      </a:r>
                      <a:endParaRPr lang="en-US" altLang="zh-CN"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1.2</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2.5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7.4</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2.5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5.8</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43</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44</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2.96</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10：35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1800" b="0">
                          <a:latin typeface="Times New Roman" panose="02020603050405020304" charset="0"/>
                          <a:ea typeface="Times New Roman" panose="02020603050405020304" charset="0"/>
                          <a:cs typeface="Times New Roman" panose="02020603050405020304" charset="0"/>
                        </a:rPr>
                        <a:t>6.7</a:t>
                      </a:r>
                      <a:endParaRPr lang="en-US" altLang="zh-CN"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1.7</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2.1</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41</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7.5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3.8</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5.5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43.6</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44</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2.95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indent="0">
                        <a:buNone/>
                      </a:pPr>
                      <a:r>
                        <a:rPr lang="en-US" altLang="en-US" sz="1800">
                          <a:latin typeface="Times New Roman" panose="02020603050405020304" charset="0"/>
                          <a:ea typeface="Times New Roman" panose="02020603050405020304" charset="0"/>
                          <a:cs typeface="Times New Roman" panose="02020603050405020304" charset="0"/>
                          <a:sym typeface="+mn-ea"/>
                        </a:rPr>
                        <a:t>2021.1.15</a:t>
                      </a:r>
                      <a:endParaRPr lang="en-US" altLang="zh-CN" sz="1800" b="0">
                        <a:latin typeface="Times New Roman" panose="02020603050405020304" charset="0"/>
                        <a:ea typeface="宋体" panose="02010600030101010101" pitchFamily="2" charset="-122"/>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1800" b="0">
                          <a:latin typeface="Times New Roman" panose="02020603050405020304" charset="0"/>
                          <a:ea typeface="Times New Roman" panose="02020603050405020304" charset="0"/>
                          <a:cs typeface="Times New Roman" panose="02020603050405020304" charset="0"/>
                        </a:rPr>
                        <a:t>6.6</a:t>
                      </a:r>
                      <a:endParaRPr lang="en-US" altLang="zh-CN"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1.6</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2.0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7.2</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5.7</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43</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44</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2.96</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indent="0">
                        <a:buNone/>
                      </a:pPr>
                      <a:r>
                        <a:rPr lang="en-US" altLang="en-US" sz="1800">
                          <a:latin typeface="Times New Roman" panose="02020603050405020304" charset="0"/>
                          <a:ea typeface="Times New Roman" panose="02020603050405020304" charset="0"/>
                          <a:cs typeface="Times New Roman" panose="02020603050405020304" charset="0"/>
                          <a:sym typeface="+mn-ea"/>
                        </a:rPr>
                        <a:t>2021.1.15</a:t>
                      </a:r>
                      <a:r>
                        <a:rPr lang="zh-CN" altLang="en-US" sz="1800">
                          <a:latin typeface="Times New Roman" panose="02020603050405020304" charset="0"/>
                          <a:ea typeface="Times New Roman" panose="02020603050405020304" charset="0"/>
                          <a:cs typeface="Times New Roman" panose="02020603050405020304" charset="0"/>
                          <a:sym typeface="+mn-ea"/>
                        </a:rPr>
                        <a:t>夜班</a:t>
                      </a:r>
                      <a:endParaRPr lang="zh-CN" altLang="en-US" sz="1800">
                        <a:latin typeface="Times New Roman" panose="02020603050405020304" charset="0"/>
                        <a:ea typeface="Times New Roman" panose="02020603050405020304" charset="0"/>
                        <a:cs typeface="Times New Roman" panose="02020603050405020304" charset="0"/>
                        <a:sym typeface="+mn-ea"/>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1800" b="0">
                          <a:latin typeface="Times New Roman" panose="02020603050405020304" charset="0"/>
                          <a:ea typeface="Times New Roman" panose="02020603050405020304" charset="0"/>
                          <a:cs typeface="Times New Roman" panose="02020603050405020304" charset="0"/>
                        </a:rPr>
                        <a:t>6.7</a:t>
                      </a:r>
                      <a:endParaRPr lang="en-US" altLang="zh-CN"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1.5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2.0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41.5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7.0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3.0</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5.9</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43</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44</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800" b="0">
                          <a:latin typeface="Times New Roman" panose="02020603050405020304" charset="0"/>
                          <a:ea typeface="Times New Roman" panose="02020603050405020304" charset="0"/>
                          <a:cs typeface="Times New Roman" panose="02020603050405020304" charset="0"/>
                        </a:rPr>
                        <a:t>2.95</a:t>
                      </a:r>
                      <a:endParaRPr lang="en-US" altLang="en-US" sz="1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2129790" y="291465"/>
            <a:ext cx="8211185" cy="706755"/>
          </a:xfrm>
          <a:prstGeom prst="rect">
            <a:avLst/>
          </a:prstGeom>
          <a:noFill/>
        </p:spPr>
        <p:txBody>
          <a:bodyPr wrap="square" rtlCol="0">
            <a:spAutoFit/>
          </a:bodyPr>
          <a:p>
            <a:pPr algn="ctr"/>
            <a:r>
              <a:rPr lang="zh-CN" altLang="en-US" sz="4000" b="1">
                <a:sym typeface="+mn-ea"/>
              </a:rPr>
              <a:t>设备检修后试车</a:t>
            </a:r>
            <a:r>
              <a:rPr lang="zh-CN" altLang="en-US" sz="4000" b="1">
                <a:sym typeface="+mn-ea"/>
              </a:rPr>
              <a:t>状态记录</a:t>
            </a:r>
            <a:endParaRPr lang="zh-CN" altLang="en-US" sz="4000" b="1">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1990090" y="487045"/>
            <a:ext cx="8211185" cy="706755"/>
          </a:xfrm>
          <a:prstGeom prst="rect">
            <a:avLst/>
          </a:prstGeom>
          <a:noFill/>
        </p:spPr>
        <p:txBody>
          <a:bodyPr wrap="square" rtlCol="0">
            <a:spAutoFit/>
          </a:bodyPr>
          <a:lstStyle/>
          <a:p>
            <a:pPr algn="ctr"/>
            <a:r>
              <a:rPr lang="en-US" sz="4000" b="1">
                <a:sym typeface="+mn-ea"/>
              </a:rPr>
              <a:t>4001-P004</a:t>
            </a:r>
            <a:r>
              <a:rPr lang="zh-CN" altLang="en-US" sz="4000" b="1">
                <a:sym typeface="+mn-ea"/>
              </a:rPr>
              <a:t>泵设备介绍</a:t>
            </a:r>
            <a:endParaRPr lang="zh-CN" altLang="en-US" sz="4000" b="1">
              <a:sym typeface="+mn-ea"/>
            </a:endParaRPr>
          </a:p>
        </p:txBody>
      </p:sp>
      <p:sp>
        <p:nvSpPr>
          <p:cNvPr id="7" name="文本框 6"/>
          <p:cNvSpPr txBox="1"/>
          <p:nvPr/>
        </p:nvSpPr>
        <p:spPr>
          <a:xfrm>
            <a:off x="386715" y="2573020"/>
            <a:ext cx="11417935" cy="3538220"/>
          </a:xfrm>
          <a:prstGeom prst="rect">
            <a:avLst/>
          </a:prstGeom>
          <a:solidFill>
            <a:schemeClr val="accent2">
              <a:lumMod val="40000"/>
              <a:lumOff val="60000"/>
            </a:schemeClr>
          </a:solidFill>
        </p:spPr>
        <p:txBody>
          <a:bodyPr wrap="square" rtlCol="0">
            <a:spAutoFit/>
          </a:bodyPr>
          <a:p>
            <a:r>
              <a:rPr lang="zh-CN" altLang="en-US" sz="2800"/>
              <a:t>RON-D 泵是一种两级卧式重载离心泵。 进口和出口是偏置的上进上出布置</a:t>
            </a:r>
            <a:endParaRPr lang="zh-CN" altLang="en-US" sz="2800"/>
          </a:p>
          <a:p>
            <a:r>
              <a:rPr lang="zh-CN" altLang="en-US" sz="2800"/>
              <a:t>泵的壳体径向剖分。这使转子能够从壳体中拉出，而不必将壳体与基础框架或管道分离。泵壳和转子配备有可更换的叶轮和壳体磨损环。导叶减小了第一叶轮后面的径向力。排气口和排残管路焊接并法兰连接到壳体 。首级叶轮为闭式双吸径向叶轮。第二叶轮为闭式单吸径向叶轮。泵转子的轴向和径向力被球轴承吸收。</a:t>
            </a:r>
            <a:endParaRPr lang="zh-CN" altLang="en-US" sz="2800"/>
          </a:p>
          <a:p>
            <a:r>
              <a:rPr lang="zh-CN" altLang="en-US" sz="2800"/>
              <a:t>驱动侧用深沟球轴承</a:t>
            </a:r>
            <a:r>
              <a:rPr lang="en-US" altLang="zh-CN" sz="2800"/>
              <a:t>6215-M-C3</a:t>
            </a:r>
            <a:r>
              <a:rPr lang="zh-CN" altLang="en-US" sz="2800"/>
              <a:t>，非驱动侧用角接触球轴承</a:t>
            </a:r>
            <a:r>
              <a:rPr lang="en-US" altLang="zh-CN" sz="2800"/>
              <a:t>7313-BECBM</a:t>
            </a:r>
            <a:endParaRPr lang="en-US" altLang="zh-CN" sz="2800"/>
          </a:p>
        </p:txBody>
      </p:sp>
      <p:sp>
        <p:nvSpPr>
          <p:cNvPr id="2" name="文本框 1"/>
          <p:cNvSpPr txBox="1"/>
          <p:nvPr/>
        </p:nvSpPr>
        <p:spPr>
          <a:xfrm>
            <a:off x="499745" y="1496695"/>
            <a:ext cx="10887075" cy="1076325"/>
          </a:xfrm>
          <a:prstGeom prst="rect">
            <a:avLst/>
          </a:prstGeom>
          <a:noFill/>
        </p:spPr>
        <p:txBody>
          <a:bodyPr wrap="square" rtlCol="0">
            <a:spAutoFit/>
          </a:bodyPr>
          <a:p>
            <a:r>
              <a:rPr lang="en-US" altLang="zh-CN" sz="3200">
                <a:sym typeface="+mn-ea"/>
              </a:rPr>
              <a:t>4001-P004</a:t>
            </a:r>
            <a:r>
              <a:rPr lang="zh-CN" altLang="en-US" sz="3200">
                <a:sym typeface="+mn-ea"/>
              </a:rPr>
              <a:t>采用鲁尔制造，</a:t>
            </a:r>
            <a:r>
              <a:rPr lang="en-US" altLang="zh-CN" sz="3200">
                <a:sym typeface="+mn-ea"/>
              </a:rPr>
              <a:t>RON-D8</a:t>
            </a:r>
            <a:r>
              <a:rPr lang="en-US" altLang="zh-CN" sz="3200">
                <a:latin typeface="Arial" panose="020B0604020202020204" pitchFamily="34" charset="0"/>
                <a:sym typeface="+mn-ea"/>
              </a:rPr>
              <a:t>×18(A)C-C</a:t>
            </a:r>
            <a:r>
              <a:rPr lang="zh-CN" altLang="en-US" sz="3200">
                <a:latin typeface="Arial" panose="020B0604020202020204" pitchFamily="34" charset="0"/>
                <a:sym typeface="+mn-ea"/>
              </a:rPr>
              <a:t>型双</a:t>
            </a:r>
            <a:r>
              <a:rPr lang="zh-CN" altLang="en-US" sz="3200">
                <a:latin typeface="Arial" panose="020B0604020202020204" pitchFamily="34" charset="0"/>
                <a:sym typeface="+mn-ea"/>
              </a:rPr>
              <a:t>离心泵。</a:t>
            </a:r>
            <a:endParaRPr lang="zh-CN" altLang="en-US" sz="3200"/>
          </a:p>
          <a:p>
            <a:endParaRPr lang="zh-CN" altLang="en-US" sz="32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66090" y="503555"/>
            <a:ext cx="12781280" cy="460375"/>
          </a:xfrm>
          <a:prstGeom prst="rect">
            <a:avLst/>
          </a:prstGeom>
          <a:noFill/>
        </p:spPr>
        <p:txBody>
          <a:bodyPr wrap="square" rtlCol="0">
            <a:spAutoFit/>
          </a:bodyPr>
          <a:p>
            <a:pPr algn="ctr"/>
            <a:r>
              <a:rPr lang="zh-CN" altLang="en-US" sz="2400" b="1">
                <a:sym typeface="+mn-ea"/>
              </a:rPr>
              <a:t>运行至</a:t>
            </a:r>
            <a:r>
              <a:rPr lang="en-US" altLang="zh-CN" sz="2400" b="1">
                <a:sym typeface="+mn-ea"/>
              </a:rPr>
              <a:t>3.17</a:t>
            </a:r>
            <a:r>
              <a:rPr lang="zh-CN" altLang="en-US" sz="2400" b="1">
                <a:sym typeface="+mn-ea"/>
              </a:rPr>
              <a:t>非驱动端水平</a:t>
            </a:r>
            <a:r>
              <a:rPr lang="zh-CN" altLang="en-US" sz="2400" b="1">
                <a:sym typeface="+mn-ea"/>
              </a:rPr>
              <a:t>振动升高，达</a:t>
            </a:r>
            <a:r>
              <a:rPr lang="en-US" altLang="zh-CN" sz="2400" b="1">
                <a:sym typeface="+mn-ea"/>
              </a:rPr>
              <a:t>6.7mm/s,</a:t>
            </a:r>
            <a:r>
              <a:rPr lang="zh-CN" altLang="en-US" sz="2400" b="1">
                <a:sym typeface="+mn-ea"/>
              </a:rPr>
              <a:t>再次检修</a:t>
            </a:r>
            <a:endParaRPr lang="zh-CN" altLang="en-US" sz="2400" b="1">
              <a:sym typeface="+mn-ea"/>
            </a:endParaRPr>
          </a:p>
        </p:txBody>
      </p:sp>
      <p:sp>
        <p:nvSpPr>
          <p:cNvPr id="3" name="文本框 2"/>
          <p:cNvSpPr txBox="1"/>
          <p:nvPr/>
        </p:nvSpPr>
        <p:spPr>
          <a:xfrm>
            <a:off x="918210" y="1238885"/>
            <a:ext cx="9677400" cy="922020"/>
          </a:xfrm>
          <a:prstGeom prst="rect">
            <a:avLst/>
          </a:prstGeom>
          <a:solidFill>
            <a:srgbClr val="FFFF00"/>
          </a:solidFill>
        </p:spPr>
        <p:txBody>
          <a:bodyPr wrap="square" rtlCol="0">
            <a:spAutoFit/>
          </a:bodyPr>
          <a:p>
            <a:pPr fontAlgn="auto">
              <a:lnSpc>
                <a:spcPct val="150000"/>
              </a:lnSpc>
            </a:pPr>
            <a:r>
              <a:rPr lang="zh-CN" b="1">
                <a:latin typeface="宋体" panose="02010600030101010101" pitchFamily="2" charset="-122"/>
                <a:ea typeface="宋体" panose="02010600030101010101" pitchFamily="2" charset="-122"/>
                <a:cs typeface="宋体" panose="02010600030101010101" pitchFamily="2" charset="-122"/>
              </a:rPr>
              <a:t>1.拆除冷却风叶，改临时风管对轴承箱降温。</a:t>
            </a:r>
            <a:endParaRPr lang="zh-CN"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rPr>
              <a:t>2.</a:t>
            </a:r>
            <a:r>
              <a:rPr lang="zh-CN" altLang="en-US" b="1">
                <a:latin typeface="宋体" panose="02010600030101010101" pitchFamily="2" charset="-122"/>
                <a:ea typeface="宋体" panose="02010600030101010101" pitchFamily="2" charset="-122"/>
                <a:cs typeface="宋体" panose="02010600030101010101" pitchFamily="2" charset="-122"/>
              </a:rPr>
              <a:t>重新复查对中。</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
        <p:nvSpPr>
          <p:cNvPr id="4" name="椭圆 3"/>
          <p:cNvSpPr/>
          <p:nvPr/>
        </p:nvSpPr>
        <p:spPr>
          <a:xfrm>
            <a:off x="918210" y="4374515"/>
            <a:ext cx="3457575" cy="2059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713105" y="2766695"/>
            <a:ext cx="2272030" cy="521970"/>
          </a:xfrm>
          <a:prstGeom prst="rect">
            <a:avLst/>
          </a:prstGeom>
          <a:noFill/>
        </p:spPr>
        <p:txBody>
          <a:bodyPr wrap="square" rtlCol="0">
            <a:spAutoFit/>
          </a:bodyPr>
          <a:p>
            <a:pPr algn="ctr"/>
            <a:r>
              <a:rPr lang="zh-CN" altLang="en-US" sz="2800" b="1">
                <a:solidFill>
                  <a:srgbClr val="FF0000"/>
                </a:solidFill>
              </a:rPr>
              <a:t>对中数据</a:t>
            </a:r>
            <a:endParaRPr lang="zh-CN" altLang="en-US" sz="2800" b="1">
              <a:solidFill>
                <a:srgbClr val="FF0000"/>
              </a:solidFill>
            </a:endParaRPr>
          </a:p>
        </p:txBody>
      </p:sp>
      <p:sp>
        <p:nvSpPr>
          <p:cNvPr id="8" name="文本框 7"/>
          <p:cNvSpPr txBox="1"/>
          <p:nvPr/>
        </p:nvSpPr>
        <p:spPr>
          <a:xfrm>
            <a:off x="2903855" y="3414395"/>
            <a:ext cx="677545" cy="368300"/>
          </a:xfrm>
          <a:prstGeom prst="rect">
            <a:avLst/>
          </a:prstGeom>
          <a:noFill/>
        </p:spPr>
        <p:txBody>
          <a:bodyPr wrap="square" rtlCol="0">
            <a:spAutoFit/>
          </a:bodyPr>
          <a:p>
            <a:endParaRPr lang="zh-CN" altLang="en-US"/>
          </a:p>
        </p:txBody>
      </p:sp>
      <p:sp>
        <p:nvSpPr>
          <p:cNvPr id="9" name="文本框 8"/>
          <p:cNvSpPr txBox="1"/>
          <p:nvPr/>
        </p:nvSpPr>
        <p:spPr>
          <a:xfrm>
            <a:off x="2220595" y="6489700"/>
            <a:ext cx="764540" cy="368300"/>
          </a:xfrm>
          <a:prstGeom prst="rect">
            <a:avLst/>
          </a:prstGeom>
          <a:solidFill>
            <a:schemeClr val="accent4">
              <a:lumMod val="60000"/>
              <a:lumOff val="40000"/>
            </a:schemeClr>
          </a:solidFill>
        </p:spPr>
        <p:txBody>
          <a:bodyPr wrap="square" rtlCol="0">
            <a:spAutoFit/>
          </a:bodyPr>
          <a:p>
            <a:r>
              <a:rPr lang="en-US" altLang="zh-CN"/>
              <a:t>0.01</a:t>
            </a:r>
            <a:endParaRPr lang="en-US" altLang="zh-CN"/>
          </a:p>
        </p:txBody>
      </p:sp>
      <p:sp>
        <p:nvSpPr>
          <p:cNvPr id="10" name="文本框 9"/>
          <p:cNvSpPr txBox="1"/>
          <p:nvPr/>
        </p:nvSpPr>
        <p:spPr>
          <a:xfrm>
            <a:off x="240665" y="4888230"/>
            <a:ext cx="677545" cy="368300"/>
          </a:xfrm>
          <a:prstGeom prst="rect">
            <a:avLst/>
          </a:prstGeom>
          <a:noFill/>
        </p:spPr>
        <p:txBody>
          <a:bodyPr wrap="square" rtlCol="0">
            <a:spAutoFit/>
          </a:bodyPr>
          <a:p>
            <a:endParaRPr lang="zh-CN" altLang="en-US"/>
          </a:p>
        </p:txBody>
      </p:sp>
      <p:sp>
        <p:nvSpPr>
          <p:cNvPr id="12" name="文本框 11"/>
          <p:cNvSpPr txBox="1"/>
          <p:nvPr/>
        </p:nvSpPr>
        <p:spPr>
          <a:xfrm>
            <a:off x="4508500" y="5256530"/>
            <a:ext cx="750570" cy="368300"/>
          </a:xfrm>
          <a:prstGeom prst="rect">
            <a:avLst/>
          </a:prstGeom>
          <a:solidFill>
            <a:schemeClr val="accent4">
              <a:lumMod val="60000"/>
              <a:lumOff val="40000"/>
            </a:schemeClr>
          </a:solidFill>
        </p:spPr>
        <p:txBody>
          <a:bodyPr wrap="square" rtlCol="0">
            <a:spAutoFit/>
          </a:bodyPr>
          <a:p>
            <a:pPr algn="ctr"/>
            <a:r>
              <a:rPr lang="en-US" altLang="zh-CN"/>
              <a:t>0.05</a:t>
            </a:r>
            <a:endParaRPr lang="en-US" altLang="zh-CN"/>
          </a:p>
        </p:txBody>
      </p:sp>
      <p:sp>
        <p:nvSpPr>
          <p:cNvPr id="13" name="文本框 12"/>
          <p:cNvSpPr txBox="1"/>
          <p:nvPr/>
        </p:nvSpPr>
        <p:spPr>
          <a:xfrm>
            <a:off x="2395220" y="3894455"/>
            <a:ext cx="508635" cy="368300"/>
          </a:xfrm>
          <a:prstGeom prst="rect">
            <a:avLst/>
          </a:prstGeom>
          <a:solidFill>
            <a:schemeClr val="accent4">
              <a:lumMod val="60000"/>
              <a:lumOff val="40000"/>
            </a:schemeClr>
          </a:solidFill>
        </p:spPr>
        <p:txBody>
          <a:bodyPr wrap="square" rtlCol="0">
            <a:spAutoFit/>
          </a:bodyPr>
          <a:p>
            <a:pPr algn="ctr"/>
            <a:r>
              <a:rPr lang="en-US" altLang="zh-CN"/>
              <a:t>0</a:t>
            </a:r>
            <a:endParaRPr lang="en-US" altLang="zh-CN"/>
          </a:p>
        </p:txBody>
      </p:sp>
      <p:sp>
        <p:nvSpPr>
          <p:cNvPr id="14" name="文本框 13"/>
          <p:cNvSpPr txBox="1"/>
          <p:nvPr/>
        </p:nvSpPr>
        <p:spPr>
          <a:xfrm>
            <a:off x="0" y="5219700"/>
            <a:ext cx="864870" cy="368300"/>
          </a:xfrm>
          <a:prstGeom prst="rect">
            <a:avLst/>
          </a:prstGeom>
          <a:solidFill>
            <a:schemeClr val="accent4">
              <a:lumMod val="60000"/>
              <a:lumOff val="40000"/>
            </a:schemeClr>
          </a:solidFill>
        </p:spPr>
        <p:txBody>
          <a:bodyPr wrap="square" rtlCol="0">
            <a:spAutoFit/>
          </a:bodyPr>
          <a:p>
            <a:pPr algn="ctr"/>
            <a:r>
              <a:rPr lang="en-US" altLang="zh-CN"/>
              <a:t>-0.05</a:t>
            </a:r>
            <a:endParaRPr lang="en-US" altLang="zh-CN"/>
          </a:p>
        </p:txBody>
      </p:sp>
      <p:sp>
        <p:nvSpPr>
          <p:cNvPr id="15" name="文本框 14"/>
          <p:cNvSpPr txBox="1"/>
          <p:nvPr/>
        </p:nvSpPr>
        <p:spPr>
          <a:xfrm>
            <a:off x="2348865" y="4519930"/>
            <a:ext cx="596265" cy="368300"/>
          </a:xfrm>
          <a:prstGeom prst="rect">
            <a:avLst/>
          </a:prstGeom>
          <a:solidFill>
            <a:schemeClr val="accent4">
              <a:lumMod val="60000"/>
              <a:lumOff val="40000"/>
            </a:schemeClr>
          </a:solidFill>
        </p:spPr>
        <p:txBody>
          <a:bodyPr wrap="square" rtlCol="0">
            <a:spAutoFit/>
          </a:bodyPr>
          <a:p>
            <a:r>
              <a:rPr lang="en-US" altLang="zh-CN"/>
              <a:t>0.02</a:t>
            </a:r>
            <a:endParaRPr lang="en-US" altLang="zh-CN"/>
          </a:p>
        </p:txBody>
      </p:sp>
      <p:sp>
        <p:nvSpPr>
          <p:cNvPr id="16" name="文本框 15"/>
          <p:cNvSpPr txBox="1"/>
          <p:nvPr/>
        </p:nvSpPr>
        <p:spPr>
          <a:xfrm>
            <a:off x="2348865" y="5937250"/>
            <a:ext cx="592455" cy="368300"/>
          </a:xfrm>
          <a:prstGeom prst="rect">
            <a:avLst/>
          </a:prstGeom>
          <a:solidFill>
            <a:schemeClr val="accent4">
              <a:lumMod val="60000"/>
              <a:lumOff val="40000"/>
            </a:schemeClr>
          </a:solidFill>
        </p:spPr>
        <p:txBody>
          <a:bodyPr wrap="square" rtlCol="0">
            <a:spAutoFit/>
          </a:bodyPr>
          <a:p>
            <a:r>
              <a:rPr lang="en-US" altLang="zh-CN"/>
              <a:t>0.01</a:t>
            </a:r>
            <a:endParaRPr lang="en-US" altLang="zh-CN"/>
          </a:p>
        </p:txBody>
      </p:sp>
      <p:sp>
        <p:nvSpPr>
          <p:cNvPr id="17" name="文本框 16"/>
          <p:cNvSpPr txBox="1"/>
          <p:nvPr/>
        </p:nvSpPr>
        <p:spPr>
          <a:xfrm>
            <a:off x="3581400" y="5256530"/>
            <a:ext cx="744220" cy="368300"/>
          </a:xfrm>
          <a:prstGeom prst="rect">
            <a:avLst/>
          </a:prstGeom>
          <a:solidFill>
            <a:schemeClr val="accent4">
              <a:lumMod val="60000"/>
              <a:lumOff val="40000"/>
            </a:schemeClr>
          </a:solidFill>
        </p:spPr>
        <p:txBody>
          <a:bodyPr wrap="square" rtlCol="0">
            <a:spAutoFit/>
          </a:bodyPr>
          <a:p>
            <a:r>
              <a:rPr lang="en-US" altLang="zh-CN"/>
              <a:t>-0.01</a:t>
            </a:r>
            <a:endParaRPr lang="en-US" altLang="zh-CN"/>
          </a:p>
        </p:txBody>
      </p:sp>
      <p:sp>
        <p:nvSpPr>
          <p:cNvPr id="18" name="文本框 17"/>
          <p:cNvSpPr txBox="1"/>
          <p:nvPr/>
        </p:nvSpPr>
        <p:spPr>
          <a:xfrm>
            <a:off x="1241425" y="5219700"/>
            <a:ext cx="666115" cy="368300"/>
          </a:xfrm>
          <a:prstGeom prst="rect">
            <a:avLst/>
          </a:prstGeom>
          <a:solidFill>
            <a:schemeClr val="accent4">
              <a:lumMod val="60000"/>
              <a:lumOff val="40000"/>
            </a:schemeClr>
          </a:solidFill>
        </p:spPr>
        <p:txBody>
          <a:bodyPr wrap="square" rtlCol="0">
            <a:spAutoFit/>
          </a:bodyPr>
          <a:p>
            <a:r>
              <a:rPr lang="en-US" altLang="zh-CN"/>
              <a:t>0.03</a:t>
            </a:r>
            <a:endParaRPr lang="en-US" altLang="zh-CN"/>
          </a:p>
        </p:txBody>
      </p:sp>
      <p:pic>
        <p:nvPicPr>
          <p:cNvPr id="20" name="图片 19"/>
          <p:cNvPicPr>
            <a:picLocks noChangeAspect="1"/>
          </p:cNvPicPr>
          <p:nvPr/>
        </p:nvPicPr>
        <p:blipFill>
          <a:blip r:embed="rId2"/>
          <a:stretch>
            <a:fillRect/>
          </a:stretch>
        </p:blipFill>
        <p:spPr>
          <a:xfrm>
            <a:off x="4011930" y="2610485"/>
            <a:ext cx="8180070" cy="2277745"/>
          </a:xfrm>
          <a:prstGeom prst="rect">
            <a:avLst/>
          </a:prstGeom>
        </p:spPr>
      </p:pic>
      <p:sp>
        <p:nvSpPr>
          <p:cNvPr id="21" name="文本框 20"/>
          <p:cNvSpPr txBox="1"/>
          <p:nvPr/>
        </p:nvSpPr>
        <p:spPr>
          <a:xfrm>
            <a:off x="4011930" y="2088515"/>
            <a:ext cx="2272030" cy="521970"/>
          </a:xfrm>
          <a:prstGeom prst="rect">
            <a:avLst/>
          </a:prstGeom>
          <a:noFill/>
        </p:spPr>
        <p:txBody>
          <a:bodyPr wrap="square" rtlCol="0">
            <a:spAutoFit/>
          </a:bodyPr>
          <a:p>
            <a:pPr algn="ctr"/>
            <a:r>
              <a:rPr lang="zh-CN" altLang="en-US" sz="2800" b="1">
                <a:solidFill>
                  <a:srgbClr val="FF0000"/>
                </a:solidFill>
              </a:rPr>
              <a:t>试车情况</a:t>
            </a:r>
            <a:endParaRPr lang="zh-CN" altLang="en-US" sz="2800" b="1">
              <a:solidFill>
                <a:srgbClr val="FF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129790" y="291465"/>
            <a:ext cx="8211185" cy="706755"/>
          </a:xfrm>
          <a:prstGeom prst="rect">
            <a:avLst/>
          </a:prstGeom>
          <a:noFill/>
        </p:spPr>
        <p:txBody>
          <a:bodyPr wrap="square" rtlCol="0">
            <a:spAutoFit/>
          </a:bodyPr>
          <a:p>
            <a:pPr algn="ctr"/>
            <a:r>
              <a:rPr lang="zh-CN" altLang="en-US" sz="4000" b="1">
                <a:sym typeface="+mn-ea"/>
              </a:rPr>
              <a:t>遗留问题</a:t>
            </a:r>
            <a:endParaRPr lang="zh-CN" altLang="en-US" sz="4000" b="1">
              <a:sym typeface="+mn-ea"/>
            </a:endParaRPr>
          </a:p>
        </p:txBody>
      </p:sp>
      <p:sp>
        <p:nvSpPr>
          <p:cNvPr id="3" name="文本框 2"/>
          <p:cNvSpPr txBox="1"/>
          <p:nvPr/>
        </p:nvSpPr>
        <p:spPr>
          <a:xfrm>
            <a:off x="1257300" y="1295400"/>
            <a:ext cx="9677400" cy="2168525"/>
          </a:xfrm>
          <a:prstGeom prst="rect">
            <a:avLst/>
          </a:prstGeom>
          <a:solidFill>
            <a:srgbClr val="FFFF00"/>
          </a:solidFill>
        </p:spPr>
        <p:txBody>
          <a:bodyPr wrap="square" rtlCol="0">
            <a:spAutoFit/>
          </a:bodyPr>
          <a:p>
            <a:pPr fontAlgn="auto">
              <a:lnSpc>
                <a:spcPct val="150000"/>
              </a:lnSpc>
            </a:pPr>
            <a:r>
              <a:rPr lang="zh-CN" b="1">
                <a:latin typeface="宋体" panose="02010600030101010101" pitchFamily="2" charset="-122"/>
                <a:ea typeface="宋体" panose="02010600030101010101" pitchFamily="2" charset="-122"/>
                <a:cs typeface="宋体" panose="02010600030101010101" pitchFamily="2" charset="-122"/>
              </a:rPr>
              <a:t>1.一二级叶轮与轴间隙配合0.10mm</a:t>
            </a:r>
            <a:endParaRPr lang="zh-CN"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b="1">
                <a:latin typeface="宋体" panose="02010600030101010101" pitchFamily="2" charset="-122"/>
                <a:ea typeface="宋体" panose="02010600030101010101" pitchFamily="2" charset="-122"/>
                <a:cs typeface="宋体" panose="02010600030101010101" pitchFamily="2" charset="-122"/>
              </a:rPr>
              <a:t>2.候补衬套间隙超出标准（0.22mm-0.28mm）,实测值为（驱动端0.75mm，非驱端0.47mm）,级间套、候补衬套均有轻微磨损。</a:t>
            </a:r>
            <a:endParaRPr lang="zh-CN"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b="1">
                <a:latin typeface="宋体" panose="02010600030101010101" pitchFamily="2" charset="-122"/>
                <a:ea typeface="宋体" panose="02010600030101010101" pitchFamily="2" charset="-122"/>
                <a:cs typeface="宋体" panose="02010600030101010101" pitchFamily="2" charset="-122"/>
              </a:rPr>
              <a:t>3.</a:t>
            </a:r>
            <a:r>
              <a:rPr lang="zh-CN" b="1">
                <a:latin typeface="宋体" panose="02010600030101010101" pitchFamily="2" charset="-122"/>
                <a:ea typeface="宋体" panose="02010600030101010101" pitchFamily="2" charset="-122"/>
                <a:cs typeface="宋体" panose="02010600030101010101" pitchFamily="2" charset="-122"/>
                <a:sym typeface="+mn-ea"/>
              </a:rPr>
              <a:t>复查轴承箱径向对中定位尺寸（驱动转转子低0.15mm,非驱动端转子低0.10mm）</a:t>
            </a:r>
            <a:endParaRPr lang="zh-CN" b="1">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pPr>
            <a:endParaRPr lang="zh-CN"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129790" y="291465"/>
            <a:ext cx="8211185" cy="706755"/>
          </a:xfrm>
          <a:prstGeom prst="rect">
            <a:avLst/>
          </a:prstGeom>
          <a:noFill/>
        </p:spPr>
        <p:txBody>
          <a:bodyPr wrap="square" rtlCol="0">
            <a:spAutoFit/>
          </a:bodyPr>
          <a:p>
            <a:pPr algn="ctr"/>
            <a:r>
              <a:rPr lang="zh-CN" altLang="en-US" sz="4000" b="1">
                <a:sym typeface="+mn-ea"/>
              </a:rPr>
              <a:t>本次检修要点总结</a:t>
            </a:r>
            <a:endParaRPr lang="zh-CN" altLang="en-US" sz="4000" b="1">
              <a:sym typeface="+mn-ea"/>
            </a:endParaRPr>
          </a:p>
        </p:txBody>
      </p:sp>
      <p:sp>
        <p:nvSpPr>
          <p:cNvPr id="3" name="文本框 2"/>
          <p:cNvSpPr txBox="1"/>
          <p:nvPr/>
        </p:nvSpPr>
        <p:spPr>
          <a:xfrm>
            <a:off x="1094740" y="1108075"/>
            <a:ext cx="9677400" cy="5492750"/>
          </a:xfrm>
          <a:prstGeom prst="rect">
            <a:avLst/>
          </a:prstGeom>
          <a:solidFill>
            <a:srgbClr val="FFFF00"/>
          </a:solidFill>
        </p:spPr>
        <p:txBody>
          <a:bodyPr wrap="square" rtlCol="0">
            <a:spAutoFit/>
          </a:bodyPr>
          <a:p>
            <a:pPr fontAlgn="auto">
              <a:lnSpc>
                <a:spcPct val="150000"/>
              </a:lnSpc>
            </a:pPr>
            <a:r>
              <a:rPr lang="zh-CN" b="1">
                <a:latin typeface="宋体" panose="02010600030101010101" pitchFamily="2" charset="-122"/>
                <a:ea typeface="宋体" panose="02010600030101010101" pitchFamily="2" charset="-122"/>
                <a:cs typeface="宋体" panose="02010600030101010101" pitchFamily="2" charset="-122"/>
              </a:rPr>
              <a:t>1.泵体拆检前，每天监测振动数据驱动端水平</a:t>
            </a:r>
            <a:r>
              <a:rPr lang="en-US" altLang="zh-CN" b="1">
                <a:latin typeface="宋体" panose="02010600030101010101" pitchFamily="2" charset="-122"/>
                <a:ea typeface="宋体" panose="02010600030101010101" pitchFamily="2" charset="-122"/>
                <a:cs typeface="宋体" panose="02010600030101010101" pitchFamily="2" charset="-122"/>
              </a:rPr>
              <a:t>5.5mm/s,</a:t>
            </a:r>
            <a:r>
              <a:rPr lang="zh-CN" altLang="en-US" b="1">
                <a:latin typeface="宋体" panose="02010600030101010101" pitchFamily="2" charset="-122"/>
                <a:ea typeface="宋体" panose="02010600030101010101" pitchFamily="2" charset="-122"/>
                <a:cs typeface="宋体" panose="02010600030101010101" pitchFamily="2" charset="-122"/>
              </a:rPr>
              <a:t>非驱动端</a:t>
            </a:r>
            <a:r>
              <a:rPr lang="en-US" altLang="zh-CN" b="1">
                <a:latin typeface="宋体" panose="02010600030101010101" pitchFamily="2" charset="-122"/>
                <a:ea typeface="宋体" panose="02010600030101010101" pitchFamily="2" charset="-122"/>
                <a:cs typeface="宋体" panose="02010600030101010101" pitchFamily="2" charset="-122"/>
              </a:rPr>
              <a:t>6.0-7.0mm/s</a:t>
            </a:r>
            <a:r>
              <a:rPr lang="zh-CN" altLang="en-US" b="1">
                <a:latin typeface="宋体" panose="02010600030101010101" pitchFamily="2" charset="-122"/>
                <a:ea typeface="宋体" panose="02010600030101010101" pitchFamily="2" charset="-122"/>
                <a:cs typeface="宋体" panose="02010600030101010101" pitchFamily="2" charset="-122"/>
              </a:rPr>
              <a:t>。第一次状态检测数据分析为基础松动，灌浆不实引起振动，</a:t>
            </a:r>
            <a:r>
              <a:rPr lang="en-US" altLang="zh-CN" b="1">
                <a:latin typeface="宋体" panose="02010600030101010101" pitchFamily="2" charset="-122"/>
                <a:ea typeface="宋体" panose="02010600030101010101" pitchFamily="2" charset="-122"/>
                <a:cs typeface="宋体" panose="02010600030101010101" pitchFamily="2" charset="-122"/>
              </a:rPr>
              <a:t>2010.12.30</a:t>
            </a:r>
            <a:r>
              <a:rPr lang="zh-CN" altLang="en-US" b="1">
                <a:latin typeface="宋体" panose="02010600030101010101" pitchFamily="2" charset="-122"/>
                <a:ea typeface="宋体" panose="02010600030101010101" pitchFamily="2" charset="-122"/>
                <a:cs typeface="宋体" panose="02010600030101010101" pitchFamily="2" charset="-122"/>
              </a:rPr>
              <a:t>停泵做了基础加固后试车，振动数据不理想，跟加固前差不多，</a:t>
            </a:r>
            <a:r>
              <a:rPr lang="en-US" altLang="zh-CN" b="1">
                <a:latin typeface="宋体" panose="02010600030101010101" pitchFamily="2" charset="-122"/>
                <a:ea typeface="宋体" panose="02010600030101010101" pitchFamily="2" charset="-122"/>
                <a:cs typeface="宋体" panose="02010600030101010101" pitchFamily="2" charset="-122"/>
              </a:rPr>
              <a:t>2021.1.4</a:t>
            </a:r>
            <a:r>
              <a:rPr lang="zh-CN" altLang="en-US" b="1">
                <a:latin typeface="宋体" panose="02010600030101010101" pitchFamily="2" charset="-122"/>
                <a:ea typeface="宋体" panose="02010600030101010101" pitchFamily="2" charset="-122"/>
                <a:cs typeface="宋体" panose="02010600030101010101" pitchFamily="2" charset="-122"/>
              </a:rPr>
              <a:t>振动值呈上升趋势，接近</a:t>
            </a:r>
            <a:r>
              <a:rPr lang="en-US" altLang="zh-CN" b="1">
                <a:latin typeface="宋体" panose="02010600030101010101" pitchFamily="2" charset="-122"/>
                <a:ea typeface="宋体" panose="02010600030101010101" pitchFamily="2" charset="-122"/>
                <a:cs typeface="宋体" panose="02010600030101010101" pitchFamily="2" charset="-122"/>
              </a:rPr>
              <a:t>8.0mm/s</a:t>
            </a:r>
            <a:r>
              <a:rPr lang="zh-CN" altLang="en-US" b="1">
                <a:latin typeface="宋体" panose="02010600030101010101" pitchFamily="2" charset="-122"/>
                <a:ea typeface="宋体" panose="02010600030101010101" pitchFamily="2" charset="-122"/>
                <a:cs typeface="宋体" panose="02010600030101010101" pitchFamily="2" charset="-122"/>
              </a:rPr>
              <a:t>，做二次状态检测数据分析，一倍频峰值较大，判断为转子动平衡问题导致振动，于是决定停泵大修消除动不平衡，以解决振动问题。</a:t>
            </a:r>
            <a:endParaRPr lang="zh-CN" altLang="en-US"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rPr>
              <a:t>2.</a:t>
            </a:r>
            <a:r>
              <a:rPr lang="zh-CN" altLang="en-US" b="1">
                <a:latin typeface="宋体" panose="02010600030101010101" pitchFamily="2" charset="-122"/>
                <a:ea typeface="宋体" panose="02010600030101010101" pitchFamily="2" charset="-122"/>
                <a:cs typeface="宋体" panose="02010600030101010101" pitchFamily="2" charset="-122"/>
              </a:rPr>
              <a:t>转子吊运厂房检查：除叶轮口环、喉部衬套等几处有轻微磨损痕迹外，没有发现大的问题。复查各零部件配合尺寸，一、二级叶轮与轴配合有</a:t>
            </a:r>
            <a:r>
              <a:rPr lang="en-US" altLang="zh-CN" b="1">
                <a:latin typeface="宋体" panose="02010600030101010101" pitchFamily="2" charset="-122"/>
                <a:ea typeface="宋体" panose="02010600030101010101" pitchFamily="2" charset="-122"/>
                <a:cs typeface="宋体" panose="02010600030101010101" pitchFamily="2" charset="-122"/>
              </a:rPr>
              <a:t>0.10mm</a:t>
            </a:r>
            <a:r>
              <a:rPr lang="zh-CN" altLang="en-US" b="1">
                <a:latin typeface="宋体" panose="02010600030101010101" pitchFamily="2" charset="-122"/>
                <a:ea typeface="宋体" panose="02010600030101010101" pitchFamily="2" charset="-122"/>
                <a:cs typeface="宋体" panose="02010600030101010101" pitchFamily="2" charset="-122"/>
              </a:rPr>
              <a:t>间隙，其他所有衬套、级间套、导叶轮都是间隙配合。</a:t>
            </a:r>
            <a:endParaRPr lang="zh-CN" altLang="en-US"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rPr>
              <a:t>3.</a:t>
            </a:r>
            <a:r>
              <a:rPr lang="zh-CN" altLang="en-US" b="1">
                <a:latin typeface="宋体" panose="02010600030101010101" pitchFamily="2" charset="-122"/>
                <a:ea typeface="宋体" panose="02010600030101010101" pitchFamily="2" charset="-122"/>
                <a:cs typeface="宋体" panose="02010600030101010101" pitchFamily="2" charset="-122"/>
              </a:rPr>
              <a:t>转子做动平衡一级叶轮偏重</a:t>
            </a:r>
            <a:r>
              <a:rPr lang="en-US" altLang="zh-CN" b="1">
                <a:latin typeface="宋体" panose="02010600030101010101" pitchFamily="2" charset="-122"/>
                <a:ea typeface="宋体" panose="02010600030101010101" pitchFamily="2" charset="-122"/>
                <a:cs typeface="宋体" panose="02010600030101010101" pitchFamily="2" charset="-122"/>
              </a:rPr>
              <a:t>50g,</a:t>
            </a:r>
            <a:r>
              <a:rPr lang="zh-CN" altLang="en-US" b="1">
                <a:latin typeface="宋体" panose="02010600030101010101" pitchFamily="2" charset="-122"/>
                <a:ea typeface="宋体" panose="02010600030101010101" pitchFamily="2" charset="-122"/>
                <a:cs typeface="宋体" panose="02010600030101010101" pitchFamily="2" charset="-122"/>
              </a:rPr>
              <a:t>二级叶轮偏重</a:t>
            </a:r>
            <a:r>
              <a:rPr lang="en-US" altLang="zh-CN" b="1">
                <a:latin typeface="宋体" panose="02010600030101010101" pitchFamily="2" charset="-122"/>
                <a:ea typeface="宋体" panose="02010600030101010101" pitchFamily="2" charset="-122"/>
                <a:cs typeface="宋体" panose="02010600030101010101" pitchFamily="2" charset="-122"/>
              </a:rPr>
              <a:t>37g,</a:t>
            </a:r>
            <a:r>
              <a:rPr lang="zh-CN" altLang="en-US" b="1">
                <a:latin typeface="宋体" panose="02010600030101010101" pitchFamily="2" charset="-122"/>
                <a:ea typeface="宋体" panose="02010600030101010101" pitchFamily="2" charset="-122"/>
                <a:cs typeface="宋体" panose="02010600030101010101" pitchFamily="2" charset="-122"/>
              </a:rPr>
              <a:t>采用去除法消除不平衡量，最终是不平衡值小于</a:t>
            </a:r>
            <a:r>
              <a:rPr lang="en-US" altLang="zh-CN" b="1">
                <a:latin typeface="宋体" panose="02010600030101010101" pitchFamily="2" charset="-122"/>
                <a:ea typeface="宋体" panose="02010600030101010101" pitchFamily="2" charset="-122"/>
                <a:cs typeface="宋体" panose="02010600030101010101" pitchFamily="2" charset="-122"/>
              </a:rPr>
              <a:t>5g,</a:t>
            </a:r>
            <a:r>
              <a:rPr lang="zh-CN" altLang="en-US" b="1">
                <a:latin typeface="宋体" panose="02010600030101010101" pitchFamily="2" charset="-122"/>
                <a:ea typeface="宋体" panose="02010600030101010101" pitchFamily="2" charset="-122"/>
                <a:cs typeface="宋体" panose="02010600030101010101" pitchFamily="2" charset="-122"/>
              </a:rPr>
              <a:t>在允许范围内。</a:t>
            </a:r>
            <a:endParaRPr lang="zh-CN" altLang="en-US"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rPr>
              <a:t>4.</a:t>
            </a:r>
            <a:r>
              <a:rPr lang="zh-CN" altLang="en-US" b="1">
                <a:latin typeface="宋体" panose="02010600030101010101" pitchFamily="2" charset="-122"/>
                <a:ea typeface="宋体" panose="02010600030101010101" pitchFamily="2" charset="-122"/>
                <a:cs typeface="宋体" panose="02010600030101010101" pitchFamily="2" charset="-122"/>
              </a:rPr>
              <a:t>转子回装完做了转子与壳体端面同心度和垂直度检查。驱动端转子偏移中心下沉</a:t>
            </a:r>
            <a:r>
              <a:rPr lang="en-US" altLang="zh-CN" b="1">
                <a:latin typeface="宋体" panose="02010600030101010101" pitchFamily="2" charset="-122"/>
                <a:ea typeface="宋体" panose="02010600030101010101" pitchFamily="2" charset="-122"/>
                <a:cs typeface="宋体" panose="02010600030101010101" pitchFamily="2" charset="-122"/>
              </a:rPr>
              <a:t>0.07mm,</a:t>
            </a:r>
            <a:r>
              <a:rPr lang="zh-CN" altLang="en-US" b="1">
                <a:latin typeface="宋体" panose="02010600030101010101" pitchFamily="2" charset="-122"/>
                <a:ea typeface="宋体" panose="02010600030101010101" pitchFamily="2" charset="-122"/>
                <a:cs typeface="宋体" panose="02010600030101010101" pitchFamily="2" charset="-122"/>
              </a:rPr>
              <a:t>非驱动端下沉</a:t>
            </a:r>
            <a:r>
              <a:rPr lang="en-US" altLang="zh-CN" b="1">
                <a:latin typeface="宋体" panose="02010600030101010101" pitchFamily="2" charset="-122"/>
                <a:ea typeface="宋体" panose="02010600030101010101" pitchFamily="2" charset="-122"/>
                <a:cs typeface="宋体" panose="02010600030101010101" pitchFamily="2" charset="-122"/>
              </a:rPr>
              <a:t>0.05mm,</a:t>
            </a:r>
            <a:r>
              <a:rPr lang="zh-CN" altLang="en-US" b="1">
                <a:latin typeface="宋体" panose="02010600030101010101" pitchFamily="2" charset="-122"/>
                <a:ea typeface="宋体" panose="02010600030101010101" pitchFamily="2" charset="-122"/>
                <a:cs typeface="宋体" panose="02010600030101010101" pitchFamily="2" charset="-122"/>
              </a:rPr>
              <a:t>水平方向偏差仅</a:t>
            </a:r>
            <a:r>
              <a:rPr lang="en-US" altLang="zh-CN" b="1">
                <a:latin typeface="宋体" panose="02010600030101010101" pitchFamily="2" charset="-122"/>
                <a:ea typeface="宋体" panose="02010600030101010101" pitchFamily="2" charset="-122"/>
                <a:cs typeface="宋体" panose="02010600030101010101" pitchFamily="2" charset="-122"/>
              </a:rPr>
              <a:t>0.01mm,</a:t>
            </a:r>
            <a:r>
              <a:rPr lang="zh-CN" altLang="en-US" b="1">
                <a:latin typeface="宋体" panose="02010600030101010101" pitchFamily="2" charset="-122"/>
                <a:ea typeface="宋体" panose="02010600030101010101" pitchFamily="2" charset="-122"/>
                <a:cs typeface="宋体" panose="02010600030101010101" pitchFamily="2" charset="-122"/>
              </a:rPr>
              <a:t>垂直度两端均</a:t>
            </a:r>
            <a:r>
              <a:rPr lang="en-US" altLang="zh-CN" b="1">
                <a:latin typeface="宋体" panose="02010600030101010101" pitchFamily="2" charset="-122"/>
                <a:ea typeface="宋体" panose="02010600030101010101" pitchFamily="2" charset="-122"/>
                <a:cs typeface="宋体" panose="02010600030101010101" pitchFamily="2" charset="-122"/>
              </a:rPr>
              <a:t>0.02mm,</a:t>
            </a:r>
            <a:r>
              <a:rPr lang="zh-CN" altLang="en-US" b="1">
                <a:latin typeface="宋体" panose="02010600030101010101" pitchFamily="2" charset="-122"/>
                <a:ea typeface="宋体" panose="02010600030101010101" pitchFamily="2" charset="-122"/>
                <a:cs typeface="宋体" panose="02010600030101010101" pitchFamily="2" charset="-122"/>
              </a:rPr>
              <a:t>基本符合标准所以没做修整。</a:t>
            </a:r>
            <a:endParaRPr lang="zh-CN"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lang="zh-CN"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129790" y="291465"/>
            <a:ext cx="8211185" cy="706755"/>
          </a:xfrm>
          <a:prstGeom prst="rect">
            <a:avLst/>
          </a:prstGeom>
          <a:noFill/>
        </p:spPr>
        <p:txBody>
          <a:bodyPr wrap="square" rtlCol="0">
            <a:spAutoFit/>
          </a:bodyPr>
          <a:p>
            <a:pPr algn="ctr"/>
            <a:r>
              <a:rPr lang="zh-CN" altLang="en-US" sz="4000" b="1">
                <a:sym typeface="+mn-ea"/>
              </a:rPr>
              <a:t>本次检修要点总结</a:t>
            </a:r>
            <a:endParaRPr lang="zh-CN" altLang="en-US" sz="4000" b="1">
              <a:sym typeface="+mn-ea"/>
            </a:endParaRPr>
          </a:p>
        </p:txBody>
      </p:sp>
      <p:sp>
        <p:nvSpPr>
          <p:cNvPr id="3" name="文本框 2"/>
          <p:cNvSpPr txBox="1"/>
          <p:nvPr/>
        </p:nvSpPr>
        <p:spPr>
          <a:xfrm>
            <a:off x="1257300" y="1295400"/>
            <a:ext cx="9677400" cy="2168525"/>
          </a:xfrm>
          <a:prstGeom prst="rect">
            <a:avLst/>
          </a:prstGeom>
          <a:solidFill>
            <a:srgbClr val="FFFF00"/>
          </a:solidFill>
        </p:spPr>
        <p:txBody>
          <a:bodyPr wrap="square" rtlCol="0">
            <a:spAutoFit/>
          </a:bodyPr>
          <a:p>
            <a:pPr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rPr>
              <a:t>5.</a:t>
            </a:r>
            <a:r>
              <a:rPr lang="zh-CN" altLang="en-US" b="1">
                <a:latin typeface="宋体" panose="02010600030101010101" pitchFamily="2" charset="-122"/>
                <a:ea typeface="宋体" panose="02010600030101010101" pitchFamily="2" charset="-122"/>
                <a:cs typeface="宋体" panose="02010600030101010101" pitchFamily="2" charset="-122"/>
              </a:rPr>
              <a:t>考虑到管线应力对设备的影响，我们做了消除管线应力工作。用百分表检查偏移量，分别全部松开出入口法兰螺栓，偏移量不大约</a:t>
            </a:r>
            <a:r>
              <a:rPr lang="en-US" altLang="zh-CN" b="1">
                <a:latin typeface="宋体" panose="02010600030101010101" pitchFamily="2" charset="-122"/>
                <a:ea typeface="宋体" panose="02010600030101010101" pitchFamily="2" charset="-122"/>
                <a:cs typeface="宋体" panose="02010600030101010101" pitchFamily="2" charset="-122"/>
              </a:rPr>
              <a:t>0.20mm,</a:t>
            </a:r>
            <a:r>
              <a:rPr lang="zh-CN" altLang="en-US" b="1">
                <a:latin typeface="宋体" panose="02010600030101010101" pitchFamily="2" charset="-122"/>
                <a:ea typeface="宋体" panose="02010600030101010101" pitchFamily="2" charset="-122"/>
                <a:cs typeface="宋体" panose="02010600030101010101" pitchFamily="2" charset="-122"/>
              </a:rPr>
              <a:t>所有螺栓均能在螺孔内自由活动。</a:t>
            </a:r>
            <a:endParaRPr lang="zh-CN" altLang="en-US"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rPr>
              <a:t>6.</a:t>
            </a:r>
            <a:r>
              <a:rPr lang="zh-CN" altLang="en-US" b="1">
                <a:latin typeface="宋体" panose="02010600030101010101" pitchFamily="2" charset="-122"/>
                <a:ea typeface="宋体" panose="02010600030101010101" pitchFamily="2" charset="-122"/>
                <a:cs typeface="宋体" panose="02010600030101010101" pitchFamily="2" charset="-122"/>
              </a:rPr>
              <a:t>松开泵座螺栓，用塞尺检查泵支座与支腿贴合情况，以防止有虚脚或闪脚情况，检查结果四脚均贴合严密，</a:t>
            </a:r>
            <a:r>
              <a:rPr lang="en-US" altLang="zh-CN" b="1">
                <a:latin typeface="宋体" panose="02010600030101010101" pitchFamily="2" charset="-122"/>
                <a:ea typeface="宋体" panose="02010600030101010101" pitchFamily="2" charset="-122"/>
                <a:cs typeface="宋体" panose="02010600030101010101" pitchFamily="2" charset="-122"/>
              </a:rPr>
              <a:t>0.02mm</a:t>
            </a:r>
            <a:r>
              <a:rPr lang="zh-CN" altLang="en-US" b="1">
                <a:latin typeface="宋体" panose="02010600030101010101" pitchFamily="2" charset="-122"/>
                <a:ea typeface="宋体" panose="02010600030101010101" pitchFamily="2" charset="-122"/>
                <a:cs typeface="宋体" panose="02010600030101010101" pitchFamily="2" charset="-122"/>
              </a:rPr>
              <a:t>塞尺不入。</a:t>
            </a:r>
            <a:endParaRPr lang="zh-CN" altLang="en-US"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rPr>
              <a:t>7.</a:t>
            </a:r>
            <a:r>
              <a:rPr lang="zh-CN" altLang="en-US" b="1">
                <a:latin typeface="宋体" panose="02010600030101010101" pitchFamily="2" charset="-122"/>
                <a:ea typeface="宋体" panose="02010600030101010101" pitchFamily="2" charset="-122"/>
                <a:cs typeface="宋体" panose="02010600030101010101" pitchFamily="2" charset="-122"/>
              </a:rPr>
              <a:t>检修后做基础灌浆，消除可能因基础不牢固引起振动。</a:t>
            </a:r>
            <a:endParaRPr lang="en-US" altLang="zh-CN"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129790" y="291465"/>
            <a:ext cx="8211185" cy="706755"/>
          </a:xfrm>
          <a:prstGeom prst="rect">
            <a:avLst/>
          </a:prstGeom>
          <a:noFill/>
        </p:spPr>
        <p:txBody>
          <a:bodyPr wrap="square" rtlCol="0">
            <a:spAutoFit/>
          </a:bodyPr>
          <a:p>
            <a:pPr algn="ctr"/>
            <a:r>
              <a:rPr lang="zh-CN" altLang="en-US" sz="4000" b="1">
                <a:sym typeface="+mn-ea"/>
              </a:rPr>
              <a:t>振动原因反思分析</a:t>
            </a:r>
            <a:endParaRPr lang="zh-CN" altLang="en-US" sz="4000" b="1">
              <a:sym typeface="+mn-ea"/>
            </a:endParaRPr>
          </a:p>
        </p:txBody>
      </p:sp>
      <p:sp>
        <p:nvSpPr>
          <p:cNvPr id="3" name="文本框 2"/>
          <p:cNvSpPr txBox="1"/>
          <p:nvPr/>
        </p:nvSpPr>
        <p:spPr>
          <a:xfrm>
            <a:off x="1257300" y="998220"/>
            <a:ext cx="9677400" cy="5492750"/>
          </a:xfrm>
          <a:prstGeom prst="rect">
            <a:avLst/>
          </a:prstGeom>
          <a:solidFill>
            <a:srgbClr val="FFFF00"/>
          </a:solidFill>
        </p:spPr>
        <p:txBody>
          <a:bodyPr wrap="square" rtlCol="0">
            <a:spAutoFit/>
          </a:bodyPr>
          <a:p>
            <a:pPr fontAlgn="auto">
              <a:lnSpc>
                <a:spcPct val="150000"/>
              </a:lnSpc>
            </a:pPr>
            <a:r>
              <a:rPr lang="zh-CN" b="1">
                <a:latin typeface="宋体" panose="02010600030101010101" pitchFamily="2" charset="-122"/>
                <a:ea typeface="宋体" panose="02010600030101010101" pitchFamily="2" charset="-122"/>
                <a:cs typeface="宋体" panose="02010600030101010101" pitchFamily="2" charset="-122"/>
              </a:rPr>
              <a:t>1</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检修完成后第一次试车测得驱动端水平振动</a:t>
            </a:r>
            <a:r>
              <a:rPr lang="en-US" altLang="zh-CN" b="1">
                <a:latin typeface="宋体" panose="02010600030101010101" pitchFamily="2" charset="-122"/>
                <a:ea typeface="宋体" panose="02010600030101010101" pitchFamily="2" charset="-122"/>
                <a:cs typeface="宋体" panose="02010600030101010101" pitchFamily="2" charset="-122"/>
              </a:rPr>
              <a:t>4.5mm/s,</a:t>
            </a:r>
            <a:r>
              <a:rPr lang="zh-CN" altLang="en-US" b="1">
                <a:latin typeface="宋体" panose="02010600030101010101" pitchFamily="2" charset="-122"/>
                <a:ea typeface="宋体" panose="02010600030101010101" pitchFamily="2" charset="-122"/>
                <a:cs typeface="宋体" panose="02010600030101010101" pitchFamily="2" charset="-122"/>
              </a:rPr>
              <a:t>非驱动端振动</a:t>
            </a:r>
            <a:r>
              <a:rPr lang="en-US" altLang="zh-CN" b="1">
                <a:latin typeface="宋体" panose="02010600030101010101" pitchFamily="2" charset="-122"/>
                <a:ea typeface="宋体" panose="02010600030101010101" pitchFamily="2" charset="-122"/>
                <a:cs typeface="宋体" panose="02010600030101010101" pitchFamily="2" charset="-122"/>
              </a:rPr>
              <a:t>5.5mm/s</a:t>
            </a:r>
            <a:r>
              <a:rPr lang="zh-CN" altLang="en-US" b="1">
                <a:latin typeface="宋体" panose="02010600030101010101" pitchFamily="2" charset="-122"/>
                <a:ea typeface="宋体" panose="02010600030101010101" pitchFamily="2" charset="-122"/>
                <a:cs typeface="宋体" panose="02010600030101010101" pitchFamily="2" charset="-122"/>
              </a:rPr>
              <a:t>。停泵基础灌浆后，二次开启试泵刚开始振动值有所下降，驱动端水平振动</a:t>
            </a:r>
            <a:r>
              <a:rPr lang="en-US" altLang="zh-CN" b="1">
                <a:latin typeface="宋体" panose="02010600030101010101" pitchFamily="2" charset="-122"/>
                <a:ea typeface="宋体" panose="02010600030101010101" pitchFamily="2" charset="-122"/>
                <a:cs typeface="宋体" panose="02010600030101010101" pitchFamily="2" charset="-122"/>
              </a:rPr>
              <a:t>3.5mm/s</a:t>
            </a:r>
            <a:r>
              <a:rPr lang="zh-CN" altLang="en-US" b="1">
                <a:latin typeface="宋体" panose="02010600030101010101" pitchFamily="2" charset="-122"/>
                <a:ea typeface="宋体" panose="02010600030101010101" pitchFamily="2" charset="-122"/>
                <a:cs typeface="宋体" panose="02010600030101010101" pitchFamily="2" charset="-122"/>
              </a:rPr>
              <a:t>，非驱动端</a:t>
            </a:r>
            <a:r>
              <a:rPr lang="en-US" altLang="zh-CN" b="1">
                <a:latin typeface="宋体" panose="02010600030101010101" pitchFamily="2" charset="-122"/>
                <a:ea typeface="宋体" panose="02010600030101010101" pitchFamily="2" charset="-122"/>
                <a:cs typeface="宋体" panose="02010600030101010101" pitchFamily="2" charset="-122"/>
              </a:rPr>
              <a:t>4.0-4.5mm/s</a:t>
            </a:r>
            <a:r>
              <a:rPr lang="zh-CN" altLang="en-US" b="1">
                <a:latin typeface="宋体" panose="02010600030101010101" pitchFamily="2" charset="-122"/>
                <a:ea typeface="宋体" panose="02010600030101010101" pitchFamily="2" charset="-122"/>
                <a:cs typeface="宋体" panose="02010600030101010101" pitchFamily="2" charset="-122"/>
              </a:rPr>
              <a:t>。</a:t>
            </a:r>
            <a:endParaRPr lang="zh-CN" altLang="en-US"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b="1">
                <a:latin typeface="宋体" panose="02010600030101010101" pitchFamily="2" charset="-122"/>
                <a:ea typeface="宋体" panose="02010600030101010101" pitchFamily="2" charset="-122"/>
                <a:cs typeface="宋体" panose="02010600030101010101" pitchFamily="2" charset="-122"/>
              </a:rPr>
              <a:t>切至送料状态运行约两小时后驱动端</a:t>
            </a:r>
            <a:r>
              <a:rPr lang="en-US" altLang="zh-CN" b="1">
                <a:latin typeface="宋体" panose="02010600030101010101" pitchFamily="2" charset="-122"/>
                <a:ea typeface="宋体" panose="02010600030101010101" pitchFamily="2" charset="-122"/>
                <a:cs typeface="宋体" panose="02010600030101010101" pitchFamily="2" charset="-122"/>
              </a:rPr>
              <a:t>4.5mm/s,</a:t>
            </a:r>
            <a:r>
              <a:rPr lang="zh-CN" altLang="en-US" b="1">
                <a:latin typeface="宋体" panose="02010600030101010101" pitchFamily="2" charset="-122"/>
                <a:ea typeface="宋体" panose="02010600030101010101" pitchFamily="2" charset="-122"/>
                <a:cs typeface="宋体" panose="02010600030101010101" pitchFamily="2" charset="-122"/>
              </a:rPr>
              <a:t>非驱动端</a:t>
            </a:r>
            <a:r>
              <a:rPr lang="en-US" altLang="zh-CN" b="1">
                <a:latin typeface="宋体" panose="02010600030101010101" pitchFamily="2" charset="-122"/>
                <a:ea typeface="宋体" panose="02010600030101010101" pitchFamily="2" charset="-122"/>
                <a:cs typeface="宋体" panose="02010600030101010101" pitchFamily="2" charset="-122"/>
              </a:rPr>
              <a:t>5.5mm/s</a:t>
            </a:r>
            <a:r>
              <a:rPr lang="zh-CN" altLang="en-US" b="1">
                <a:latin typeface="宋体" panose="02010600030101010101" pitchFamily="2" charset="-122"/>
                <a:ea typeface="宋体" panose="02010600030101010101" pitchFamily="2" charset="-122"/>
                <a:cs typeface="宋体" panose="02010600030101010101" pitchFamily="2" charset="-122"/>
              </a:rPr>
              <a:t>，运行</a:t>
            </a:r>
            <a:r>
              <a:rPr lang="en-US" altLang="zh-CN" b="1">
                <a:latin typeface="宋体" panose="02010600030101010101" pitchFamily="2" charset="-122"/>
                <a:ea typeface="宋体" panose="02010600030101010101" pitchFamily="2" charset="-122"/>
                <a:cs typeface="宋体" panose="02010600030101010101" pitchFamily="2" charset="-122"/>
              </a:rPr>
              <a:t>24</a:t>
            </a:r>
            <a:r>
              <a:rPr lang="zh-CN" altLang="en-US" b="1">
                <a:latin typeface="宋体" panose="02010600030101010101" pitchFamily="2" charset="-122"/>
                <a:ea typeface="宋体" panose="02010600030101010101" pitchFamily="2" charset="-122"/>
                <a:cs typeface="宋体" panose="02010600030101010101" pitchFamily="2" charset="-122"/>
              </a:rPr>
              <a:t>小时后振动值机泵稳定在驱动端水平</a:t>
            </a:r>
            <a:r>
              <a:rPr lang="en-US" altLang="zh-CN" b="1">
                <a:latin typeface="宋体" panose="02010600030101010101" pitchFamily="2" charset="-122"/>
                <a:ea typeface="宋体" panose="02010600030101010101" pitchFamily="2" charset="-122"/>
                <a:cs typeface="宋体" panose="02010600030101010101" pitchFamily="2" charset="-122"/>
              </a:rPr>
              <a:t>5.5-6.0mm/s</a:t>
            </a:r>
            <a:r>
              <a:rPr lang="zh-CN" altLang="en-US" b="1">
                <a:latin typeface="宋体" panose="02010600030101010101" pitchFamily="2" charset="-122"/>
                <a:ea typeface="宋体" panose="02010600030101010101" pitchFamily="2" charset="-122"/>
                <a:cs typeface="宋体" panose="02010600030101010101" pitchFamily="2" charset="-122"/>
              </a:rPr>
              <a:t>，非驱动端</a:t>
            </a:r>
            <a:r>
              <a:rPr lang="en-US" altLang="zh-CN" b="1">
                <a:latin typeface="宋体" panose="02010600030101010101" pitchFamily="2" charset="-122"/>
                <a:ea typeface="宋体" panose="02010600030101010101" pitchFamily="2" charset="-122"/>
                <a:cs typeface="宋体" panose="02010600030101010101" pitchFamily="2" charset="-122"/>
              </a:rPr>
              <a:t>6.0-7.0mm/s</a:t>
            </a:r>
            <a:r>
              <a:rPr lang="zh-CN" altLang="en-US" b="1">
                <a:latin typeface="宋体" panose="02010600030101010101" pitchFamily="2" charset="-122"/>
                <a:ea typeface="宋体" panose="02010600030101010101" pitchFamily="2" charset="-122"/>
                <a:cs typeface="宋体" panose="02010600030101010101" pitchFamily="2" charset="-122"/>
              </a:rPr>
              <a:t>，与之前检修没有区别说明我们在检修过程中做的工作与解决振动问题</a:t>
            </a:r>
            <a:r>
              <a:rPr lang="zh-CN" altLang="en-US" b="1">
                <a:latin typeface="宋体" panose="02010600030101010101" pitchFamily="2" charset="-122"/>
                <a:ea typeface="宋体" panose="02010600030101010101" pitchFamily="2" charset="-122"/>
                <a:cs typeface="宋体" panose="02010600030101010101" pitchFamily="2" charset="-122"/>
              </a:rPr>
              <a:t>无关。</a:t>
            </a:r>
            <a:endParaRPr lang="zh-CN" altLang="en-US"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rPr>
              <a:t>2.</a:t>
            </a:r>
            <a:r>
              <a:rPr lang="zh-CN" altLang="en-US" b="1">
                <a:latin typeface="宋体" panose="02010600030101010101" pitchFamily="2" charset="-122"/>
                <a:ea typeface="宋体" panose="02010600030101010101" pitchFamily="2" charset="-122"/>
                <a:cs typeface="宋体" panose="02010600030101010101" pitchFamily="2" charset="-122"/>
              </a:rPr>
              <a:t>反思为什么检修完还是振动大</a:t>
            </a:r>
            <a:r>
              <a:rPr lang="en-US" altLang="zh-CN" b="1">
                <a:latin typeface="宋体" panose="02010600030101010101" pitchFamily="2" charset="-122"/>
                <a:ea typeface="宋体" panose="02010600030101010101" pitchFamily="2" charset="-122"/>
                <a:cs typeface="宋体" panose="02010600030101010101" pitchFamily="2" charset="-122"/>
              </a:rPr>
              <a:t>?</a:t>
            </a:r>
            <a:r>
              <a:rPr lang="en-US" altLang="zh-CN" b="1">
                <a:latin typeface="宋体" panose="02010600030101010101" pitchFamily="2" charset="-122"/>
                <a:ea typeface="宋体" panose="02010600030101010101" pitchFamily="2" charset="-122"/>
                <a:cs typeface="宋体" panose="02010600030101010101" pitchFamily="2" charset="-122"/>
              </a:rPr>
              <a:t>??</a:t>
            </a:r>
            <a:endParaRPr lang="en-US" altLang="zh-CN"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rPr>
              <a:t>  (1).</a:t>
            </a:r>
            <a:r>
              <a:rPr lang="zh-CN" altLang="en-US" b="1">
                <a:latin typeface="宋体" panose="02010600030101010101" pitchFamily="2" charset="-122"/>
                <a:ea typeface="宋体" panose="02010600030101010101" pitchFamily="2" charset="-122"/>
                <a:cs typeface="宋体" panose="02010600030101010101" pitchFamily="2" charset="-122"/>
              </a:rPr>
              <a:t>在拆检复查尺寸时发现一二级叶轮与轴有</a:t>
            </a:r>
            <a:r>
              <a:rPr lang="en-US" altLang="zh-CN" b="1">
                <a:latin typeface="宋体" panose="02010600030101010101" pitchFamily="2" charset="-122"/>
                <a:ea typeface="宋体" panose="02010600030101010101" pitchFamily="2" charset="-122"/>
                <a:cs typeface="宋体" panose="02010600030101010101" pitchFamily="2" charset="-122"/>
              </a:rPr>
              <a:t>0.10mm </a:t>
            </a:r>
            <a:r>
              <a:rPr lang="zh-CN" altLang="en-US" b="1">
                <a:latin typeface="宋体" panose="02010600030101010101" pitchFamily="2" charset="-122"/>
                <a:ea typeface="宋体" panose="02010600030101010101" pitchFamily="2" charset="-122"/>
                <a:cs typeface="宋体" panose="02010600030101010101" pitchFamily="2" charset="-122"/>
              </a:rPr>
              <a:t>间隙，之所以当时没有祛除</a:t>
            </a:r>
            <a:r>
              <a:rPr lang="en-US" altLang="zh-CN" b="1">
                <a:latin typeface="宋体" panose="02010600030101010101" pitchFamily="2" charset="-122"/>
                <a:ea typeface="宋体" panose="02010600030101010101" pitchFamily="2" charset="-122"/>
                <a:cs typeface="宋体" panose="02010600030101010101" pitchFamily="2" charset="-122"/>
              </a:rPr>
              <a:t>0.10mm</a:t>
            </a:r>
            <a:r>
              <a:rPr lang="zh-CN" altLang="en-US" b="1">
                <a:latin typeface="宋体" panose="02010600030101010101" pitchFamily="2" charset="-122"/>
                <a:ea typeface="宋体" panose="02010600030101010101" pitchFamily="2" charset="-122"/>
                <a:cs typeface="宋体" panose="02010600030101010101" pitchFamily="2" charset="-122"/>
              </a:rPr>
              <a:t>间隙，考虑到设计时可能就存在间隙，加之主观上认为振动是因为转子不平衡引起（事实转子不平衡值也超大</a:t>
            </a:r>
            <a:r>
              <a:rPr lang="en-US" altLang="zh-CN" b="1">
                <a:latin typeface="宋体" panose="02010600030101010101" pitchFamily="2" charset="-122"/>
                <a:ea typeface="宋体" panose="02010600030101010101" pitchFamily="2" charset="-122"/>
                <a:cs typeface="宋体" panose="02010600030101010101" pitchFamily="2" charset="-122"/>
              </a:rPr>
              <a:t>50g</a:t>
            </a:r>
            <a:r>
              <a:rPr lang="zh-CN" altLang="en-US" b="1">
                <a:latin typeface="宋体" panose="02010600030101010101" pitchFamily="2" charset="-122"/>
                <a:ea typeface="宋体" panose="02010600030101010101" pitchFamily="2" charset="-122"/>
                <a:cs typeface="宋体" panose="02010600030101010101" pitchFamily="2" charset="-122"/>
              </a:rPr>
              <a:t>）</a:t>
            </a:r>
            <a:r>
              <a:rPr lang="en-US" altLang="zh-CN" b="1">
                <a:latin typeface="宋体" panose="02010600030101010101" pitchFamily="2" charset="-122"/>
                <a:ea typeface="宋体" panose="02010600030101010101" pitchFamily="2" charset="-122"/>
                <a:cs typeface="宋体" panose="02010600030101010101" pitchFamily="2" charset="-122"/>
              </a:rPr>
              <a:t> ,</a:t>
            </a:r>
            <a:r>
              <a:rPr lang="zh-CN" altLang="en-US" b="1">
                <a:latin typeface="宋体" panose="02010600030101010101" pitchFamily="2" charset="-122"/>
                <a:ea typeface="宋体" panose="02010600030101010101" pitchFamily="2" charset="-122"/>
                <a:cs typeface="宋体" panose="02010600030101010101" pitchFamily="2" charset="-122"/>
              </a:rPr>
              <a:t>所以在消除不平衡值就回装了，但实际上这不是振动的主要原因。</a:t>
            </a:r>
            <a:endParaRPr lang="zh-CN" altLang="en-US"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b="1">
                <a:latin typeface="宋体" panose="02010600030101010101" pitchFamily="2" charset="-122"/>
                <a:ea typeface="宋体" panose="02010600030101010101" pitchFamily="2" charset="-122"/>
                <a:cs typeface="宋体" panose="02010600030101010101" pitchFamily="2" charset="-122"/>
              </a:rPr>
              <a:t> （</a:t>
            </a:r>
            <a:r>
              <a:rPr lang="en-US" altLang="zh-CN" b="1">
                <a:latin typeface="宋体" panose="02010600030101010101" pitchFamily="2" charset="-122"/>
                <a:ea typeface="宋体" panose="02010600030101010101" pitchFamily="2" charset="-122"/>
                <a:cs typeface="宋体" panose="02010600030101010101" pitchFamily="2" charset="-122"/>
              </a:rPr>
              <a:t>2</a:t>
            </a:r>
            <a:r>
              <a:rPr lang="zh-CN" altLang="en-US" b="1">
                <a:latin typeface="宋体" panose="02010600030101010101" pitchFamily="2" charset="-122"/>
                <a:ea typeface="宋体" panose="02010600030101010101" pitchFamily="2" charset="-122"/>
                <a:cs typeface="宋体" panose="02010600030101010101" pitchFamily="2" charset="-122"/>
              </a:rPr>
              <a:t>）</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转子上所有零部件全部间隙配合，仅靠两端</a:t>
            </a:r>
            <a:r>
              <a:rPr lang="en-US" altLang="zh-CN" b="1">
                <a:latin typeface="宋体" panose="02010600030101010101" pitchFamily="2" charset="-122"/>
                <a:ea typeface="宋体" panose="02010600030101010101" pitchFamily="2" charset="-122"/>
                <a:cs typeface="宋体" panose="02010600030101010101" pitchFamily="2" charset="-122"/>
              </a:rPr>
              <a:t>M90</a:t>
            </a:r>
            <a:r>
              <a:rPr lang="en-US" altLang="zh-CN" b="1">
                <a:latin typeface="Arial" panose="020B0604020202020204" pitchFamily="34" charset="0"/>
                <a:ea typeface="宋体" panose="02010600030101010101" pitchFamily="2" charset="-122"/>
                <a:cs typeface="宋体" panose="02010600030101010101" pitchFamily="2" charset="-122"/>
              </a:rPr>
              <a:t>×2</a:t>
            </a:r>
            <a:r>
              <a:rPr lang="zh-CN" altLang="en-US" b="1">
                <a:latin typeface="Arial" panose="020B0604020202020204" pitchFamily="34" charset="0"/>
                <a:ea typeface="宋体" panose="02010600030101010101" pitchFamily="2" charset="-122"/>
                <a:cs typeface="宋体" panose="02010600030101010101" pitchFamily="2" charset="-122"/>
              </a:rPr>
              <a:t>背帽锁紧到轴上，由于叶轮直径大（一级</a:t>
            </a:r>
            <a:r>
              <a:rPr lang="zh-CN" altLang="en-US" b="1">
                <a:latin typeface="宋体" panose="02010600030101010101" pitchFamily="2" charset="-122"/>
                <a:ea typeface="宋体" panose="02010600030101010101" pitchFamily="2" charset="-122"/>
                <a:cs typeface="宋体" panose="02010600030101010101" pitchFamily="2" charset="-122"/>
              </a:rPr>
              <a:t>Φ</a:t>
            </a:r>
            <a:r>
              <a:rPr lang="en-US" altLang="zh-CN" b="1">
                <a:latin typeface="宋体" panose="02010600030101010101" pitchFamily="2" charset="-122"/>
                <a:ea typeface="宋体" panose="02010600030101010101" pitchFamily="2" charset="-122"/>
                <a:cs typeface="宋体" panose="02010600030101010101" pitchFamily="2" charset="-122"/>
              </a:rPr>
              <a:t>485</a:t>
            </a:r>
            <a:r>
              <a:rPr lang="zh-CN" altLang="en-US" b="1">
                <a:latin typeface="宋体" panose="02010600030101010101" pitchFamily="2" charset="-122"/>
                <a:ea typeface="宋体" panose="02010600030101010101" pitchFamily="2" charset="-122"/>
                <a:cs typeface="宋体" panose="02010600030101010101" pitchFamily="2" charset="-122"/>
              </a:rPr>
              <a:t>，二级</a:t>
            </a:r>
            <a:r>
              <a:rPr lang="zh-CN" altLang="en-US" b="1">
                <a:latin typeface="宋体" panose="02010600030101010101" pitchFamily="2" charset="-122"/>
                <a:ea typeface="宋体" panose="02010600030101010101" pitchFamily="2" charset="-122"/>
                <a:cs typeface="宋体" panose="02010600030101010101" pitchFamily="2" charset="-122"/>
                <a:sym typeface="+mn-ea"/>
              </a:rPr>
              <a:t>Φ</a:t>
            </a:r>
            <a:r>
              <a:rPr lang="en-US" altLang="zh-CN" b="1">
                <a:latin typeface="宋体" panose="02010600030101010101" pitchFamily="2" charset="-122"/>
                <a:ea typeface="宋体" panose="02010600030101010101" pitchFamily="2" charset="-122"/>
                <a:cs typeface="宋体" panose="02010600030101010101" pitchFamily="2" charset="-122"/>
                <a:sym typeface="+mn-ea"/>
              </a:rPr>
              <a:t>380</a:t>
            </a:r>
            <a:r>
              <a:rPr lang="zh-CN" altLang="en-US" b="1">
                <a:latin typeface="宋体" panose="02010600030101010101" pitchFamily="2" charset="-122"/>
                <a:ea typeface="宋体" panose="02010600030101010101" pitchFamily="2" charset="-122"/>
                <a:cs typeface="宋体" panose="02010600030101010101" pitchFamily="2" charset="-122"/>
                <a:sym typeface="+mn-ea"/>
              </a:rPr>
              <a:t>，轴径</a:t>
            </a:r>
            <a:r>
              <a:rPr lang="zh-CN" altLang="en-US" b="1">
                <a:latin typeface="宋体" panose="02010600030101010101" pitchFamily="2" charset="-122"/>
                <a:ea typeface="宋体" panose="02010600030101010101" pitchFamily="2" charset="-122"/>
                <a:cs typeface="宋体" panose="02010600030101010101" pitchFamily="2" charset="-122"/>
                <a:sym typeface="+mn-ea"/>
              </a:rPr>
              <a:t>Φ</a:t>
            </a:r>
            <a:r>
              <a:rPr lang="en-US" altLang="zh-CN" b="1">
                <a:latin typeface="宋体" panose="02010600030101010101" pitchFamily="2" charset="-122"/>
                <a:ea typeface="宋体" panose="02010600030101010101" pitchFamily="2" charset="-122"/>
                <a:cs typeface="宋体" panose="02010600030101010101" pitchFamily="2" charset="-122"/>
                <a:sym typeface="+mn-ea"/>
              </a:rPr>
              <a:t>100</a:t>
            </a:r>
            <a:r>
              <a:rPr lang="zh-CN" altLang="en-US" b="1">
                <a:latin typeface="Arial" panose="020B0604020202020204" pitchFamily="34" charset="0"/>
                <a:ea typeface="宋体" panose="02010600030101010101" pitchFamily="2" charset="-122"/>
                <a:cs typeface="宋体" panose="02010600030101010101" pitchFamily="2" charset="-122"/>
              </a:rPr>
              <a:t>）在离心力作用小会出现松动（</a:t>
            </a:r>
            <a:r>
              <a:rPr lang="zh-CN" altLang="en-US" b="1">
                <a:latin typeface="宋体" panose="02010600030101010101" pitchFamily="2" charset="-122"/>
                <a:ea typeface="宋体" panose="02010600030101010101" pitchFamily="2" charset="-122"/>
                <a:cs typeface="宋体" panose="02010600030101010101" pitchFamily="2" charset="-122"/>
                <a:sym typeface="+mn-ea"/>
              </a:rPr>
              <a:t>一二级叶轮与轴有</a:t>
            </a:r>
            <a:r>
              <a:rPr lang="en-US" altLang="zh-CN" b="1">
                <a:latin typeface="宋体" panose="02010600030101010101" pitchFamily="2" charset="-122"/>
                <a:ea typeface="宋体" panose="02010600030101010101" pitchFamily="2" charset="-122"/>
                <a:cs typeface="宋体" panose="02010600030101010101" pitchFamily="2" charset="-122"/>
                <a:sym typeface="+mn-ea"/>
              </a:rPr>
              <a:t>0.10mm </a:t>
            </a:r>
            <a:r>
              <a:rPr lang="zh-CN" altLang="en-US" b="1">
                <a:latin typeface="宋体" panose="02010600030101010101" pitchFamily="2" charset="-122"/>
                <a:ea typeface="宋体" panose="02010600030101010101" pitchFamily="2" charset="-122"/>
                <a:cs typeface="宋体" panose="02010600030101010101" pitchFamily="2" charset="-122"/>
                <a:sym typeface="+mn-ea"/>
              </a:rPr>
              <a:t>间隙</a:t>
            </a:r>
            <a:r>
              <a:rPr lang="zh-CN" altLang="en-US" b="1">
                <a:latin typeface="Arial" panose="020B0604020202020204" pitchFamily="34" charset="0"/>
                <a:ea typeface="宋体" panose="02010600030101010101" pitchFamily="2" charset="-122"/>
                <a:cs typeface="宋体" panose="02010600030101010101" pitchFamily="2" charset="-122"/>
              </a:rPr>
              <a:t>），造成转子不平衡，引起振动，这种情况也会反应出一倍频造成判断误导，是振动的根本原因。</a:t>
            </a:r>
            <a:endParaRPr lang="zh-CN" altLang="en-US" b="1">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129790" y="291465"/>
            <a:ext cx="8211185" cy="706755"/>
          </a:xfrm>
          <a:prstGeom prst="rect">
            <a:avLst/>
          </a:prstGeom>
          <a:noFill/>
        </p:spPr>
        <p:txBody>
          <a:bodyPr wrap="square" rtlCol="0">
            <a:spAutoFit/>
          </a:bodyPr>
          <a:p>
            <a:pPr algn="ctr"/>
            <a:r>
              <a:rPr lang="zh-CN" altLang="en-US" sz="4000" b="1">
                <a:sym typeface="+mn-ea"/>
              </a:rPr>
              <a:t>振动原因反思分析</a:t>
            </a:r>
            <a:endParaRPr lang="zh-CN" altLang="en-US" sz="4000" b="1">
              <a:sym typeface="+mn-ea"/>
            </a:endParaRPr>
          </a:p>
        </p:txBody>
      </p:sp>
      <p:sp>
        <p:nvSpPr>
          <p:cNvPr id="3" name="文本框 2"/>
          <p:cNvSpPr txBox="1"/>
          <p:nvPr/>
        </p:nvSpPr>
        <p:spPr>
          <a:xfrm>
            <a:off x="1257300" y="998220"/>
            <a:ext cx="9677400" cy="922020"/>
          </a:xfrm>
          <a:prstGeom prst="rect">
            <a:avLst/>
          </a:prstGeom>
          <a:solidFill>
            <a:srgbClr val="FFFF00"/>
          </a:solidFill>
        </p:spPr>
        <p:txBody>
          <a:bodyPr wrap="square" rtlCol="0">
            <a:spAutoFit/>
          </a:bodyPr>
          <a:p>
            <a:pPr fontAlgn="auto">
              <a:lnSpc>
                <a:spcPct val="150000"/>
              </a:lnSpc>
            </a:pPr>
            <a:r>
              <a:rPr lang="en-US" b="1">
                <a:latin typeface="宋体" panose="02010600030101010101" pitchFamily="2" charset="-122"/>
                <a:ea typeface="宋体" panose="02010600030101010101" pitchFamily="2" charset="-122"/>
                <a:cs typeface="宋体" panose="02010600030101010101" pitchFamily="2" charset="-122"/>
              </a:rPr>
              <a:t>3.</a:t>
            </a:r>
            <a:r>
              <a:rPr lang="zh-CN" altLang="en-US" b="1">
                <a:latin typeface="宋体" panose="02010600030101010101" pitchFamily="2" charset="-122"/>
                <a:ea typeface="宋体" panose="02010600030101010101" pitchFamily="2" charset="-122"/>
                <a:cs typeface="宋体" panose="02010600030101010101" pitchFamily="2" charset="-122"/>
              </a:rPr>
              <a:t>在拆除非驱动端轴承箱冷却风叶后试车泵体振动一切正常，并在后续运行中未发生振动异常现象，推导主要振动原因还是转子整体动平衡不良</a:t>
            </a:r>
            <a:r>
              <a:rPr lang="zh-CN" altLang="en-US" b="1">
                <a:latin typeface="宋体" panose="02010600030101010101" pitchFamily="2" charset="-122"/>
                <a:ea typeface="宋体" panose="02010600030101010101" pitchFamily="2" charset="-122"/>
                <a:cs typeface="宋体" panose="02010600030101010101" pitchFamily="2" charset="-122"/>
              </a:rPr>
              <a:t>造成。</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129790" y="291465"/>
            <a:ext cx="8211185" cy="706755"/>
          </a:xfrm>
          <a:prstGeom prst="rect">
            <a:avLst/>
          </a:prstGeom>
          <a:noFill/>
        </p:spPr>
        <p:txBody>
          <a:bodyPr wrap="square" rtlCol="0">
            <a:spAutoFit/>
          </a:bodyPr>
          <a:p>
            <a:pPr algn="ctr"/>
            <a:r>
              <a:rPr lang="zh-CN" altLang="en-US" sz="4000" b="1">
                <a:sym typeface="+mn-ea"/>
              </a:rPr>
              <a:t>下次</a:t>
            </a:r>
            <a:r>
              <a:rPr lang="zh-CN" altLang="en-US" sz="4000" b="1">
                <a:sym typeface="+mn-ea"/>
              </a:rPr>
              <a:t>检修</a:t>
            </a:r>
            <a:r>
              <a:rPr lang="zh-CN" altLang="en-US" sz="4000" b="1">
                <a:sym typeface="+mn-ea"/>
              </a:rPr>
              <a:t>消除振动的方向</a:t>
            </a:r>
            <a:endParaRPr lang="zh-CN" altLang="en-US" sz="4000" b="1">
              <a:sym typeface="+mn-ea"/>
            </a:endParaRPr>
          </a:p>
        </p:txBody>
      </p:sp>
      <p:sp>
        <p:nvSpPr>
          <p:cNvPr id="3" name="文本框 2"/>
          <p:cNvSpPr txBox="1"/>
          <p:nvPr/>
        </p:nvSpPr>
        <p:spPr>
          <a:xfrm>
            <a:off x="1257300" y="998220"/>
            <a:ext cx="9677400" cy="1337945"/>
          </a:xfrm>
          <a:prstGeom prst="rect">
            <a:avLst/>
          </a:prstGeom>
          <a:solidFill>
            <a:srgbClr val="FFFF00"/>
          </a:solidFill>
        </p:spPr>
        <p:txBody>
          <a:bodyPr wrap="square" rtlCol="0">
            <a:spAutoFit/>
          </a:bodyPr>
          <a:p>
            <a:pPr fontAlgn="auto">
              <a:lnSpc>
                <a:spcPct val="150000"/>
              </a:lnSpc>
            </a:pPr>
            <a:r>
              <a:rPr lang="zh-CN" b="1">
                <a:latin typeface="宋体" panose="02010600030101010101" pitchFamily="2" charset="-122"/>
                <a:ea typeface="宋体" panose="02010600030101010101" pitchFamily="2" charset="-122"/>
                <a:cs typeface="宋体" panose="02010600030101010101" pitchFamily="2" charset="-122"/>
              </a:rPr>
              <a:t>1</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消除一二级叶轮与轴</a:t>
            </a:r>
            <a:r>
              <a:rPr lang="en-US" altLang="zh-CN" b="1">
                <a:latin typeface="宋体" panose="02010600030101010101" pitchFamily="2" charset="-122"/>
                <a:ea typeface="宋体" panose="02010600030101010101" pitchFamily="2" charset="-122"/>
                <a:cs typeface="宋体" panose="02010600030101010101" pitchFamily="2" charset="-122"/>
              </a:rPr>
              <a:t>0.10mm</a:t>
            </a:r>
            <a:r>
              <a:rPr lang="zh-CN" altLang="en-US" b="1">
                <a:latin typeface="宋体" panose="02010600030101010101" pitchFamily="2" charset="-122"/>
                <a:ea typeface="宋体" panose="02010600030101010101" pitchFamily="2" charset="-122"/>
                <a:cs typeface="宋体" panose="02010600030101010101" pitchFamily="2" charset="-122"/>
              </a:rPr>
              <a:t>的配合间隙</a:t>
            </a:r>
            <a:endParaRPr lang="zh-CN" altLang="en-US"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rPr>
              <a:t>2.</a:t>
            </a:r>
            <a:r>
              <a:rPr lang="zh-CN" altLang="en-US" b="1">
                <a:latin typeface="宋体" panose="02010600030101010101" pitchFamily="2" charset="-122"/>
                <a:ea typeface="宋体" panose="02010600030101010101" pitchFamily="2" charset="-122"/>
                <a:cs typeface="宋体" panose="02010600030101010101" pitchFamily="2" charset="-122"/>
              </a:rPr>
              <a:t>更换新的风叶后动平衡处理。</a:t>
            </a:r>
            <a:endParaRPr lang="zh-CN" altLang="en-US"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lang="en-US" altLang="zh-CN"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232025" y="2189480"/>
            <a:ext cx="8211185" cy="706755"/>
          </a:xfrm>
          <a:prstGeom prst="rect">
            <a:avLst/>
          </a:prstGeom>
          <a:noFill/>
        </p:spPr>
        <p:txBody>
          <a:bodyPr wrap="square" rtlCol="0">
            <a:spAutoFit/>
          </a:bodyPr>
          <a:p>
            <a:pPr algn="ctr"/>
            <a:r>
              <a:rPr lang="zh-CN" altLang="en-US" sz="4000" b="1">
                <a:sym typeface="+mn-ea"/>
              </a:rPr>
              <a:t>下次检修拆卸安装要准备的事项</a:t>
            </a:r>
            <a:endParaRPr lang="zh-CN" altLang="en-US" sz="4000" b="1">
              <a:sym typeface="+mn-ea"/>
            </a:endParaRPr>
          </a:p>
        </p:txBody>
      </p:sp>
      <p:sp>
        <p:nvSpPr>
          <p:cNvPr id="5" name="文本框 4"/>
          <p:cNvSpPr txBox="1"/>
          <p:nvPr/>
        </p:nvSpPr>
        <p:spPr>
          <a:xfrm>
            <a:off x="1257300" y="2896235"/>
            <a:ext cx="9677400" cy="1753235"/>
          </a:xfrm>
          <a:prstGeom prst="rect">
            <a:avLst/>
          </a:prstGeom>
          <a:solidFill>
            <a:srgbClr val="FFFF00"/>
          </a:solidFill>
        </p:spPr>
        <p:txBody>
          <a:bodyPr wrap="square" rtlCol="0">
            <a:spAutoFit/>
          </a:bodyPr>
          <a:p>
            <a:pPr fontAlgn="auto">
              <a:lnSpc>
                <a:spcPct val="150000"/>
              </a:lnSpc>
            </a:pPr>
            <a:r>
              <a:rPr lang="zh-CN" b="1">
                <a:latin typeface="宋体" panose="02010600030101010101" pitchFamily="2" charset="-122"/>
                <a:ea typeface="宋体" panose="02010600030101010101" pitchFamily="2" charset="-122"/>
                <a:cs typeface="宋体" panose="02010600030101010101" pitchFamily="2" charset="-122"/>
              </a:rPr>
              <a:t>1</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b="1">
                <a:latin typeface="宋体" panose="02010600030101010101" pitchFamily="2" charset="-122"/>
                <a:ea typeface="宋体" panose="02010600030101010101" pitchFamily="2" charset="-122"/>
                <a:cs typeface="宋体" panose="02010600030101010101" pitchFamily="2" charset="-122"/>
              </a:rPr>
              <a:t>准备两根紧固端盖的全丝长螺栓，方便转子回装（尺寸现场测绘</a:t>
            </a:r>
            <a:r>
              <a:rPr lang="zh-CN" b="1">
                <a:latin typeface="宋体" panose="02010600030101010101" pitchFamily="2" charset="-122"/>
                <a:ea typeface="宋体" panose="02010600030101010101" pitchFamily="2" charset="-122"/>
                <a:cs typeface="宋体" panose="02010600030101010101" pitchFamily="2" charset="-122"/>
              </a:rPr>
              <a:t>）。</a:t>
            </a:r>
            <a:endParaRPr lang="zh-CN"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rPr>
              <a:t>2.</a:t>
            </a:r>
            <a:r>
              <a:rPr lang="zh-CN" altLang="en-US" b="1">
                <a:latin typeface="宋体" panose="02010600030101010101" pitchFamily="2" charset="-122"/>
                <a:ea typeface="宋体" panose="02010600030101010101" pitchFamily="2" charset="-122"/>
                <a:cs typeface="宋体" panose="02010600030101010101" pitchFamily="2" charset="-122"/>
              </a:rPr>
              <a:t>由于现场环境限制，搬运不方便，叉车到不了泵房。</a:t>
            </a:r>
            <a:endParaRPr lang="zh-CN" altLang="en-US"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rPr>
              <a:t>3.</a:t>
            </a:r>
            <a:r>
              <a:rPr lang="zh-CN" altLang="en-US" b="1">
                <a:latin typeface="宋体" panose="02010600030101010101" pitchFamily="2" charset="-122"/>
                <a:ea typeface="宋体" panose="02010600030101010101" pitchFamily="2" charset="-122"/>
                <a:cs typeface="宋体" panose="02010600030101010101" pitchFamily="2" charset="-122"/>
              </a:rPr>
              <a:t>准备轴承冷装器，使轴承回装时内外圈同时受力。</a:t>
            </a:r>
            <a:endParaRPr lang="zh-CN" altLang="en-US"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lang="en-US" altLang="zh-CN"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1" name="图片 10" descr="LOGO标准色"/>
          <p:cNvPicPr>
            <a:picLocks noChangeAspect="1"/>
          </p:cNvPicPr>
          <p:nvPr/>
        </p:nvPicPr>
        <p:blipFill>
          <a:blip r:embed="rId2" cstate="email"/>
          <a:stretch>
            <a:fillRect/>
          </a:stretch>
        </p:blipFill>
        <p:spPr>
          <a:xfrm>
            <a:off x="312370" y="191134"/>
            <a:ext cx="1972945" cy="1205865"/>
          </a:xfrm>
          <a:prstGeom prst="rect">
            <a:avLst/>
          </a:prstGeom>
        </p:spPr>
      </p:pic>
      <p:sp>
        <p:nvSpPr>
          <p:cNvPr id="2" name="文本框 1"/>
          <p:cNvSpPr txBox="1"/>
          <p:nvPr/>
        </p:nvSpPr>
        <p:spPr>
          <a:xfrm>
            <a:off x="4171315" y="2677795"/>
            <a:ext cx="3848735" cy="1783715"/>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r>
              <a:rPr lang="zh-CN" altLang="en-US" sz="11000">
                <a:solidFill>
                  <a:schemeClr val="accent4"/>
                </a:solidFill>
                <a:effectLst/>
                <a:latin typeface="华文新魏" panose="02010800040101010101" charset="-122"/>
                <a:ea typeface="华文新魏" panose="02010800040101010101" charset="-122"/>
              </a:rPr>
              <a:t>谢谢！</a:t>
            </a:r>
            <a:endParaRPr lang="zh-CN" altLang="en-US" sz="11000">
              <a:solidFill>
                <a:schemeClr val="accent4"/>
              </a:solidFill>
              <a:effectLst/>
              <a:latin typeface="华文新魏" panose="02010800040101010101" charset="-122"/>
              <a:ea typeface="华文新魏" panose="020108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0" y="0"/>
            <a:ext cx="12192635" cy="7017385"/>
          </a:xfrm>
          <a:prstGeom prst="rect">
            <a:avLst/>
          </a:prstGeom>
        </p:spPr>
      </p:pic>
      <p:sp>
        <p:nvSpPr>
          <p:cNvPr id="9" name="文本框 8"/>
          <p:cNvSpPr txBox="1"/>
          <p:nvPr/>
        </p:nvSpPr>
        <p:spPr>
          <a:xfrm>
            <a:off x="9791700" y="565785"/>
            <a:ext cx="2146300" cy="521970"/>
          </a:xfrm>
          <a:prstGeom prst="rect">
            <a:avLst/>
          </a:prstGeom>
          <a:noFill/>
        </p:spPr>
        <p:txBody>
          <a:bodyPr wrap="square" rtlCol="0">
            <a:spAutoFit/>
          </a:bodyPr>
          <a:p>
            <a:r>
              <a:rPr lang="zh-CN" altLang="en-US" sz="2800" b="1">
                <a:solidFill>
                  <a:srgbClr val="FF0000"/>
                </a:solidFill>
              </a:rPr>
              <a:t>泵体剖面图</a:t>
            </a:r>
            <a:endParaRPr lang="zh-CN" altLang="en-US" sz="2800" b="1">
              <a:solidFill>
                <a:srgbClr val="FF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1990090" y="525145"/>
            <a:ext cx="8211185" cy="706755"/>
          </a:xfrm>
          <a:prstGeom prst="rect">
            <a:avLst/>
          </a:prstGeom>
          <a:noFill/>
        </p:spPr>
        <p:txBody>
          <a:bodyPr wrap="square" rtlCol="0">
            <a:spAutoFit/>
          </a:bodyPr>
          <a:lstStyle/>
          <a:p>
            <a:pPr algn="ctr"/>
            <a:r>
              <a:rPr lang="zh-CN" altLang="en-US" sz="4000" b="1">
                <a:sym typeface="+mn-ea"/>
              </a:rPr>
              <a:t>设备主要特性及参数</a:t>
            </a:r>
            <a:endParaRPr lang="zh-CN" altLang="en-US" sz="4000" b="1">
              <a:sym typeface="+mn-ea"/>
            </a:endParaRPr>
          </a:p>
        </p:txBody>
      </p:sp>
      <p:pic>
        <p:nvPicPr>
          <p:cNvPr id="8" name="图片 7"/>
          <p:cNvPicPr>
            <a:picLocks noChangeAspect="1"/>
          </p:cNvPicPr>
          <p:nvPr/>
        </p:nvPicPr>
        <p:blipFill>
          <a:blip r:embed="rId2"/>
          <a:stretch>
            <a:fillRect/>
          </a:stretch>
        </p:blipFill>
        <p:spPr>
          <a:xfrm>
            <a:off x="618490" y="1552575"/>
            <a:ext cx="10954385" cy="45275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1172845" y="383540"/>
            <a:ext cx="9846310" cy="1962150"/>
          </a:xfrm>
          <a:prstGeom prst="rect">
            <a:avLst/>
          </a:prstGeom>
        </p:spPr>
      </p:pic>
      <p:pic>
        <p:nvPicPr>
          <p:cNvPr id="6" name="图片 5"/>
          <p:cNvPicPr>
            <a:picLocks noChangeAspect="1"/>
          </p:cNvPicPr>
          <p:nvPr/>
        </p:nvPicPr>
        <p:blipFill>
          <a:blip r:embed="rId3"/>
          <a:stretch>
            <a:fillRect/>
          </a:stretch>
        </p:blipFill>
        <p:spPr>
          <a:xfrm>
            <a:off x="1173480" y="2345690"/>
            <a:ext cx="9845675" cy="42227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990090" y="558165"/>
            <a:ext cx="8211185" cy="706755"/>
          </a:xfrm>
          <a:prstGeom prst="rect">
            <a:avLst/>
          </a:prstGeom>
          <a:noFill/>
        </p:spPr>
        <p:txBody>
          <a:bodyPr wrap="square" rtlCol="0">
            <a:spAutoFit/>
          </a:bodyPr>
          <a:p>
            <a:pPr algn="ctr"/>
            <a:r>
              <a:rPr lang="zh-CN" altLang="en-US" sz="4000" b="1">
                <a:sym typeface="+mn-ea"/>
              </a:rPr>
              <a:t>设备检修前运行状态记录</a:t>
            </a:r>
            <a:endParaRPr lang="zh-CN" altLang="en-US" sz="4000" b="1">
              <a:sym typeface="+mn-ea"/>
            </a:endParaRPr>
          </a:p>
        </p:txBody>
      </p:sp>
      <p:graphicFrame>
        <p:nvGraphicFramePr>
          <p:cNvPr id="3" name="表格 2"/>
          <p:cNvGraphicFramePr/>
          <p:nvPr>
            <p:custDataLst>
              <p:tags r:id="rId2"/>
            </p:custDataLst>
          </p:nvPr>
        </p:nvGraphicFramePr>
        <p:xfrm>
          <a:off x="1027430" y="1280160"/>
          <a:ext cx="10391775" cy="5883910"/>
        </p:xfrm>
        <a:graphic>
          <a:graphicData uri="http://schemas.openxmlformats.org/drawingml/2006/table">
            <a:tbl>
              <a:tblPr firstRow="1" bandRow="1">
                <a:tableStyleId>{5940675A-B579-460E-94D1-54222C63F5DA}</a:tableStyleId>
              </a:tblPr>
              <a:tblGrid>
                <a:gridCol w="2448560"/>
                <a:gridCol w="795655"/>
                <a:gridCol w="792480"/>
                <a:gridCol w="793750"/>
                <a:gridCol w="796925"/>
                <a:gridCol w="792480"/>
                <a:gridCol w="796290"/>
                <a:gridCol w="791845"/>
                <a:gridCol w="794385"/>
                <a:gridCol w="796925"/>
                <a:gridCol w="792480"/>
              </a:tblGrid>
              <a:tr h="280035">
                <a:tc rowSpan="3">
                  <a:txBody>
                    <a:bodyPr/>
                    <a:p>
                      <a:pPr indent="0" algn="ctr">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记录时间</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驱动端</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4">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非驱动端</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3">
                  <a:txBody>
                    <a:bodyPr/>
                    <a:p>
                      <a:pPr indent="0" algn="ctr">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 电流</a:t>
                      </a: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A</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 压力Mpa</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797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gridSpan="3">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振动mm/s</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温度℃</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振动mm/s</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温度℃</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r>
              <a:tr h="26733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水平</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垂直</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轴向</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水平</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垂直</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轴向</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r h="267970">
                <a:tc>
                  <a:txBody>
                    <a:bodyPr/>
                    <a:p>
                      <a:pPr indent="0">
                        <a:buNone/>
                      </a:pPr>
                      <a:r>
                        <a:rPr lang="en-US" sz="1600" b="0">
                          <a:latin typeface="Times New Roman" panose="02020603050405020304" charset="0"/>
                          <a:cs typeface="Times New Roman" panose="02020603050405020304" charset="0"/>
                        </a:rPr>
                        <a:t> 2020.9.2</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5.6</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2.5</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0.8</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37.9</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5.0</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0.8</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1.6</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40.6</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3.18</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7680">
                <a:tc>
                  <a:txBody>
                    <a:bodyPr/>
                    <a:p>
                      <a:pPr indent="0">
                        <a:buNone/>
                      </a:pPr>
                      <a:r>
                        <a:rPr lang="en-US" sz="1600" b="0">
                          <a:latin typeface="Times New Roman" panose="02020603050405020304" charset="0"/>
                          <a:cs typeface="Times New Roman" panose="02020603050405020304" charset="0"/>
                        </a:rPr>
                        <a:t> </a:t>
                      </a:r>
                      <a:r>
                        <a:rPr lang="en-US" sz="1600">
                          <a:latin typeface="Times New Roman" panose="02020603050405020304" charset="0"/>
                          <a:cs typeface="Times New Roman" panose="02020603050405020304" charset="0"/>
                          <a:sym typeface="+mn-ea"/>
                        </a:rPr>
                        <a:t> 2020.9.16</a:t>
                      </a:r>
                      <a:endParaRPr lang="en-US" altLang="en-US" sz="1600" b="0">
                        <a:latin typeface="Times New Roman" panose="02020603050405020304" charset="0"/>
                        <a:ea typeface="Times New Roman" panose="02020603050405020304" charset="0"/>
                        <a:cs typeface="Times New Roman" panose="02020603050405020304" charset="0"/>
                      </a:endParaRPr>
                    </a:p>
                    <a:p>
                      <a:pPr indent="0">
                        <a:buNone/>
                      </a:pP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5.3</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1.4</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0.8</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39</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4.8</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1.2</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0.8</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38</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3.20</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7680">
                <a:tc>
                  <a:txBody>
                    <a:bodyPr/>
                    <a:p>
                      <a:pPr indent="0">
                        <a:buNone/>
                      </a:pPr>
                      <a:r>
                        <a:rPr lang="en-US" sz="1600" b="0">
                          <a:latin typeface="Times New Roman" panose="02020603050405020304" charset="0"/>
                          <a:cs typeface="Times New Roman" panose="02020603050405020304" charset="0"/>
                        </a:rPr>
                        <a:t> </a:t>
                      </a:r>
                      <a:r>
                        <a:rPr lang="en-US" sz="1600">
                          <a:latin typeface="Times New Roman" panose="02020603050405020304" charset="0"/>
                          <a:cs typeface="Times New Roman" panose="02020603050405020304" charset="0"/>
                          <a:sym typeface="+mn-ea"/>
                        </a:rPr>
                        <a:t> </a:t>
                      </a:r>
                      <a:r>
                        <a:rPr lang="en-US" sz="1600">
                          <a:latin typeface="Times New Roman" panose="02020603050405020304" charset="0"/>
                          <a:cs typeface="Times New Roman" panose="02020603050405020304" charset="0"/>
                          <a:sym typeface="+mn-ea"/>
                        </a:rPr>
                        <a:t> 2020.10.16</a:t>
                      </a:r>
                      <a:endParaRPr lang="en-US" altLang="en-US" sz="1600" b="0">
                        <a:latin typeface="Times New Roman" panose="02020603050405020304" charset="0"/>
                        <a:ea typeface="Times New Roman" panose="02020603050405020304" charset="0"/>
                        <a:cs typeface="Times New Roman" panose="02020603050405020304" charset="0"/>
                      </a:endParaRPr>
                    </a:p>
                    <a:p>
                      <a:pPr indent="0">
                        <a:buNone/>
                      </a:pP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4.9</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2.0</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0.5</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37</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4.1</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1.0</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1.3</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38</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3.05</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7680">
                <a:tc>
                  <a:txBody>
                    <a:bodyPr/>
                    <a:p>
                      <a:pPr indent="0">
                        <a:buNone/>
                      </a:pPr>
                      <a:r>
                        <a:rPr lang="en-US" sz="1600" b="0">
                          <a:latin typeface="Times New Roman" panose="02020603050405020304" charset="0"/>
                          <a:cs typeface="Times New Roman" panose="02020603050405020304" charset="0"/>
                        </a:rPr>
                        <a:t> </a:t>
                      </a:r>
                      <a:r>
                        <a:rPr lang="en-US" sz="1600">
                          <a:latin typeface="Times New Roman" panose="02020603050405020304" charset="0"/>
                          <a:cs typeface="Times New Roman" panose="02020603050405020304" charset="0"/>
                          <a:sym typeface="+mn-ea"/>
                        </a:rPr>
                        <a:t> 2020.11.2</a:t>
                      </a:r>
                      <a:endParaRPr lang="en-US" altLang="en-US" sz="1600" b="0">
                        <a:latin typeface="Times New Roman" panose="02020603050405020304" charset="0"/>
                        <a:ea typeface="Times New Roman" panose="02020603050405020304" charset="0"/>
                        <a:cs typeface="Times New Roman" panose="02020603050405020304" charset="0"/>
                      </a:endParaRPr>
                    </a:p>
                    <a:p>
                      <a:pPr indent="0">
                        <a:buNone/>
                      </a:pP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5.5</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1.3</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1.1</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38</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5.0</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0.9</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1.3</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39</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3.07</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7970">
                <a:tc>
                  <a:txBody>
                    <a:bodyPr/>
                    <a:p>
                      <a:pPr indent="0">
                        <a:buNone/>
                      </a:pPr>
                      <a:r>
                        <a:rPr lang="en-US" sz="1600" b="0">
                          <a:latin typeface="Times New Roman" panose="02020603050405020304" charset="0"/>
                          <a:cs typeface="Times New Roman" panose="02020603050405020304" charset="0"/>
                        </a:rPr>
                        <a:t> 2020.9.2</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5.7</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1.6</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0.8</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38.2</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4.8</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1.9</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0.4</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37.1</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3.05</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7680">
                <a:tc>
                  <a:txBody>
                    <a:bodyPr/>
                    <a:p>
                      <a:pPr indent="0">
                        <a:buNone/>
                      </a:pPr>
                      <a:r>
                        <a:rPr lang="en-US" sz="1600" b="0">
                          <a:latin typeface="Times New Roman" panose="02020603050405020304" charset="0"/>
                          <a:cs typeface="Times New Roman" panose="02020603050405020304" charset="0"/>
                        </a:rPr>
                        <a:t> </a:t>
                      </a:r>
                      <a:r>
                        <a:rPr lang="en-US" sz="1600">
                          <a:latin typeface="Times New Roman" panose="02020603050405020304" charset="0"/>
                          <a:cs typeface="Times New Roman" panose="02020603050405020304" charset="0"/>
                          <a:sym typeface="+mn-ea"/>
                        </a:rPr>
                        <a:t> 2020.9.16</a:t>
                      </a:r>
                      <a:endParaRPr lang="en-US" altLang="en-US" sz="1600" b="0">
                        <a:latin typeface="Times New Roman" panose="02020603050405020304" charset="0"/>
                        <a:ea typeface="Times New Roman" panose="02020603050405020304" charset="0"/>
                        <a:cs typeface="Times New Roman" panose="02020603050405020304" charset="0"/>
                      </a:endParaRPr>
                    </a:p>
                    <a:p>
                      <a:pPr indent="0">
                        <a:buNone/>
                      </a:pP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5.5</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1.5</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1.6</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41</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5.0</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0.9</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1.0</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40.6</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3.18</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7680">
                <a:tc>
                  <a:txBody>
                    <a:bodyPr/>
                    <a:p>
                      <a:pPr indent="0">
                        <a:buNone/>
                      </a:pPr>
                      <a:r>
                        <a:rPr lang="en-US" sz="1600" b="0">
                          <a:latin typeface="Times New Roman" panose="02020603050405020304" charset="0"/>
                          <a:cs typeface="Times New Roman" panose="02020603050405020304" charset="0"/>
                        </a:rPr>
                        <a:t> 2021.1.</a:t>
                      </a:r>
                      <a:r>
                        <a:rPr lang="en-US" altLang="zh-CN" sz="1600" b="0">
                          <a:latin typeface="Times New Roman" panose="02020603050405020304" charset="0"/>
                          <a:cs typeface="Times New Roman" panose="02020603050405020304" charset="0"/>
                        </a:rPr>
                        <a:t>1</a:t>
                      </a:r>
                      <a:r>
                        <a:rPr lang="zh-CN" altLang="en-US" sz="1600" b="0">
                          <a:latin typeface="Times New Roman" panose="02020603050405020304" charset="0"/>
                          <a:cs typeface="Times New Roman" panose="02020603050405020304" charset="0"/>
                        </a:rPr>
                        <a:t>（支座加固试车）</a:t>
                      </a:r>
                      <a:endParaRPr lang="zh-CN"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6.3</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3.1</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1.1</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35</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6.1</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2.6</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1.7</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33</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45</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3.56</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7970">
                <a:tc>
                  <a:txBody>
                    <a:bodyPr/>
                    <a:p>
                      <a:pPr indent="0">
                        <a:buNone/>
                      </a:pPr>
                      <a:r>
                        <a:rPr lang="en-US" sz="1600" b="0">
                          <a:latin typeface="Times New Roman" panose="02020603050405020304" charset="0"/>
                          <a:cs typeface="Times New Roman" panose="02020603050405020304" charset="0"/>
                        </a:rPr>
                        <a:t> 2021.1.4</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8.3</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2.2</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2.4</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36.7</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6.2</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1.4</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1.6</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41.6</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3.32</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21970" y="1506220"/>
            <a:ext cx="1038225" cy="1000125"/>
          </a:xfrm>
          <a:prstGeom prst="rect">
            <a:avLst/>
          </a:prstGeom>
        </p:spPr>
      </p:pic>
      <p:sp>
        <p:nvSpPr>
          <p:cNvPr id="3" name="文本框 2"/>
          <p:cNvSpPr txBox="1"/>
          <p:nvPr/>
        </p:nvSpPr>
        <p:spPr>
          <a:xfrm>
            <a:off x="2628900" y="419100"/>
            <a:ext cx="7607300" cy="706755"/>
          </a:xfrm>
          <a:prstGeom prst="rect">
            <a:avLst/>
          </a:prstGeom>
          <a:noFill/>
        </p:spPr>
        <p:txBody>
          <a:bodyPr wrap="square" rtlCol="0">
            <a:spAutoFit/>
          </a:bodyPr>
          <a:p>
            <a:pPr algn="ctr"/>
            <a:r>
              <a:rPr lang="zh-CN" altLang="en-US" sz="4000" b="1"/>
              <a:t>检修前准备及注意要点</a:t>
            </a:r>
            <a:endParaRPr lang="zh-CN" altLang="en-US" sz="4000" b="1"/>
          </a:p>
        </p:txBody>
      </p:sp>
      <p:sp>
        <p:nvSpPr>
          <p:cNvPr id="4" name="文本框 3"/>
          <p:cNvSpPr txBox="1"/>
          <p:nvPr/>
        </p:nvSpPr>
        <p:spPr>
          <a:xfrm>
            <a:off x="2133600" y="1524000"/>
            <a:ext cx="9258300" cy="922020"/>
          </a:xfrm>
          <a:prstGeom prst="rect">
            <a:avLst/>
          </a:prstGeom>
          <a:noFill/>
        </p:spPr>
        <p:txBody>
          <a:bodyPr wrap="square" rtlCol="0">
            <a:spAutoFit/>
          </a:bodyPr>
          <a:p>
            <a:r>
              <a:rPr lang="en-US" altLang="zh-CN"/>
              <a:t>1.</a:t>
            </a:r>
            <a:r>
              <a:rPr lang="zh-CN" altLang="en-US"/>
              <a:t>查图纸，看检修规程，明确检修内容及顺序，做好技术交底</a:t>
            </a:r>
            <a:endParaRPr lang="zh-CN" altLang="en-US"/>
          </a:p>
          <a:p>
            <a:r>
              <a:rPr lang="en-US" altLang="zh-CN"/>
              <a:t>2.</a:t>
            </a:r>
            <a:r>
              <a:rPr lang="zh-CN" altLang="en-US"/>
              <a:t>核对必要备件齐全</a:t>
            </a:r>
            <a:endParaRPr lang="zh-CN" altLang="en-US"/>
          </a:p>
          <a:p>
            <a:r>
              <a:rPr lang="en-US" altLang="zh-CN"/>
              <a:t>3.</a:t>
            </a:r>
            <a:r>
              <a:rPr lang="zh-CN" altLang="en-US"/>
              <a:t>准备工具，布置现场安全喊话</a:t>
            </a:r>
            <a:endParaRPr lang="zh-CN" altLang="en-US"/>
          </a:p>
        </p:txBody>
      </p:sp>
      <p:pic>
        <p:nvPicPr>
          <p:cNvPr id="7" name="图片 6"/>
          <p:cNvPicPr>
            <a:picLocks noChangeAspect="1"/>
          </p:cNvPicPr>
          <p:nvPr/>
        </p:nvPicPr>
        <p:blipFill>
          <a:blip r:embed="rId2"/>
          <a:stretch>
            <a:fillRect/>
          </a:stretch>
        </p:blipFill>
        <p:spPr>
          <a:xfrm>
            <a:off x="521970" y="3169920"/>
            <a:ext cx="1038225" cy="1000125"/>
          </a:xfrm>
          <a:prstGeom prst="rect">
            <a:avLst/>
          </a:prstGeom>
        </p:spPr>
      </p:pic>
      <p:sp>
        <p:nvSpPr>
          <p:cNvPr id="8" name="文本框 7"/>
          <p:cNvSpPr txBox="1"/>
          <p:nvPr/>
        </p:nvSpPr>
        <p:spPr>
          <a:xfrm>
            <a:off x="2133600" y="3169920"/>
            <a:ext cx="9258300" cy="922020"/>
          </a:xfrm>
          <a:prstGeom prst="rect">
            <a:avLst/>
          </a:prstGeom>
          <a:noFill/>
        </p:spPr>
        <p:txBody>
          <a:bodyPr wrap="square" rtlCol="0">
            <a:spAutoFit/>
          </a:bodyPr>
          <a:p>
            <a:r>
              <a:rPr lang="en-US" altLang="zh-CN"/>
              <a:t>1.</a:t>
            </a:r>
            <a:r>
              <a:rPr lang="zh-CN" altLang="en-US"/>
              <a:t>主电机断电</a:t>
            </a:r>
            <a:r>
              <a:rPr lang="zh-CN" altLang="en-US"/>
              <a:t>，并防止在拆卸工作开始之前意外重新启动。</a:t>
            </a:r>
            <a:endParaRPr lang="zh-CN" altLang="en-US"/>
          </a:p>
          <a:p>
            <a:r>
              <a:rPr lang="en-US" altLang="zh-CN"/>
              <a:t>2.</a:t>
            </a:r>
            <a:r>
              <a:rPr lang="zh-CN" altLang="en-US"/>
              <a:t>从泵轴承箱中排出润滑油。</a:t>
            </a:r>
            <a:endParaRPr lang="zh-CN" altLang="en-US"/>
          </a:p>
          <a:p>
            <a:r>
              <a:rPr lang="en-US" altLang="zh-CN"/>
              <a:t>3.</a:t>
            </a:r>
            <a:r>
              <a:rPr lang="zh-CN" altLang="en-US">
                <a:sym typeface="+mn-ea"/>
              </a:rPr>
              <a:t>排空置换，</a:t>
            </a:r>
            <a:r>
              <a:rPr lang="zh-CN" altLang="en-US"/>
              <a:t>关闭进口和出口管路中的截止阀，防止意外打开。</a:t>
            </a:r>
            <a:endParaRPr lang="zh-CN" altLang="en-US"/>
          </a:p>
        </p:txBody>
      </p:sp>
      <p:pic>
        <p:nvPicPr>
          <p:cNvPr id="12" name="图片 11"/>
          <p:cNvPicPr>
            <a:picLocks noChangeAspect="1"/>
          </p:cNvPicPr>
          <p:nvPr/>
        </p:nvPicPr>
        <p:blipFill>
          <a:blip r:embed="rId2"/>
          <a:stretch>
            <a:fillRect/>
          </a:stretch>
        </p:blipFill>
        <p:spPr>
          <a:xfrm>
            <a:off x="521970" y="4719320"/>
            <a:ext cx="1038225" cy="1000125"/>
          </a:xfrm>
          <a:prstGeom prst="rect">
            <a:avLst/>
          </a:prstGeom>
        </p:spPr>
      </p:pic>
      <p:sp>
        <p:nvSpPr>
          <p:cNvPr id="13" name="文本框 12"/>
          <p:cNvSpPr txBox="1"/>
          <p:nvPr/>
        </p:nvSpPr>
        <p:spPr>
          <a:xfrm>
            <a:off x="2133600" y="4896485"/>
            <a:ext cx="9258300" cy="645160"/>
          </a:xfrm>
          <a:prstGeom prst="rect">
            <a:avLst/>
          </a:prstGeom>
          <a:noFill/>
        </p:spPr>
        <p:txBody>
          <a:bodyPr wrap="square" rtlCol="0">
            <a:spAutoFit/>
          </a:bodyPr>
          <a:p>
            <a:r>
              <a:rPr lang="en-US" altLang="zh-CN"/>
              <a:t>1.</a:t>
            </a:r>
            <a:r>
              <a:rPr lang="zh-CN" altLang="en-US"/>
              <a:t>在拆卸泵时，注意拆卸部件的稳定性，如有必要，使用支撑装置。</a:t>
            </a:r>
            <a:endParaRPr lang="zh-CN" altLang="en-US"/>
          </a:p>
          <a:p>
            <a:r>
              <a:rPr lang="en-US" altLang="zh-CN"/>
              <a:t>2.</a:t>
            </a:r>
            <a:r>
              <a:rPr lang="zh-CN" altLang="en-US"/>
              <a:t>整体做好标记再拆，避免回装时的混乱出错。</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93090" y="1659890"/>
            <a:ext cx="11294110" cy="3107690"/>
          </a:xfrm>
          <a:prstGeom prst="rect">
            <a:avLst/>
          </a:prstGeom>
          <a:noFill/>
        </p:spPr>
        <p:txBody>
          <a:bodyPr wrap="square" rtlCol="0" anchor="t">
            <a:spAutoFit/>
          </a:bodyPr>
          <a:lstStyle/>
          <a:p>
            <a:r>
              <a:rPr lang="en-US" altLang="zh-CN" sz="2800" dirty="0">
                <a:sym typeface="+mn-ea"/>
              </a:rPr>
              <a:t>1</a:t>
            </a:r>
            <a:r>
              <a:rPr lang="zh-CN" altLang="en-US" sz="2800" dirty="0">
                <a:sym typeface="+mn-ea"/>
              </a:rPr>
              <a:t>、明确检修原因：泵运行中水平振动大，频谱分析可能是动平衡原因导致，大修消除转子不平衡，解决振动问题</a:t>
            </a:r>
            <a:r>
              <a:rPr lang="zh-CN" altLang="en-US" sz="2800" dirty="0">
                <a:sym typeface="+mn-ea"/>
              </a:rPr>
              <a:t>。</a:t>
            </a:r>
            <a:endParaRPr lang="en-US" altLang="zh-CN" sz="2800" dirty="0"/>
          </a:p>
          <a:p>
            <a:r>
              <a:rPr lang="en-US" altLang="zh-CN" sz="2800" dirty="0">
                <a:sym typeface="+mn-ea"/>
              </a:rPr>
              <a:t>2</a:t>
            </a:r>
            <a:r>
              <a:rPr lang="zh-CN" altLang="en-US" sz="2800" dirty="0">
                <a:sym typeface="+mn-ea"/>
              </a:rPr>
              <a:t>、清晰检修顺序及各部控制要点：拆卸中做好原始数据的测量记录，比如轴端距、轴承配合间隙、转子总窜量、分窜量、叶轮定位距离必须拆一步量一步。</a:t>
            </a:r>
            <a:endParaRPr lang="zh-CN" altLang="en-US" sz="2800" dirty="0">
              <a:sym typeface="+mn-ea"/>
            </a:endParaRPr>
          </a:p>
          <a:p>
            <a:r>
              <a:rPr lang="en-US" altLang="zh-CN" sz="2800" dirty="0">
                <a:sym typeface="+mn-ea"/>
              </a:rPr>
              <a:t>3</a:t>
            </a:r>
            <a:r>
              <a:rPr lang="zh-CN" altLang="en-US" sz="2800" dirty="0">
                <a:sym typeface="+mn-ea"/>
              </a:rPr>
              <a:t>、在转子抽装时要互相配合，转子连同端盖一起从非驱端抽出，用两个导梁配合，行车走位一定要慢稳。</a:t>
            </a:r>
            <a:endParaRPr lang="zh-CN" altLang="en-US" sz="2800" dirty="0">
              <a:sym typeface="+mn-ea"/>
            </a:endParaRPr>
          </a:p>
        </p:txBody>
      </p:sp>
      <p:sp>
        <p:nvSpPr>
          <p:cNvPr id="3" name="文本框 2"/>
          <p:cNvSpPr txBox="1"/>
          <p:nvPr/>
        </p:nvSpPr>
        <p:spPr>
          <a:xfrm>
            <a:off x="1990725" y="512445"/>
            <a:ext cx="8211185" cy="706755"/>
          </a:xfrm>
          <a:prstGeom prst="rect">
            <a:avLst/>
          </a:prstGeom>
          <a:noFill/>
        </p:spPr>
        <p:txBody>
          <a:bodyPr wrap="square" rtlCol="0">
            <a:spAutoFit/>
          </a:bodyPr>
          <a:p>
            <a:pPr algn="ctr"/>
            <a:r>
              <a:rPr lang="zh-CN" altLang="en-US" sz="4000" b="1" dirty="0">
                <a:sym typeface="+mn-ea"/>
              </a:rPr>
              <a:t>作业前技术交底</a:t>
            </a:r>
            <a:endParaRPr lang="zh-CN" altLang="en-US" sz="4000" b="1">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990725" y="512445"/>
            <a:ext cx="8211185" cy="706755"/>
          </a:xfrm>
          <a:prstGeom prst="rect">
            <a:avLst/>
          </a:prstGeom>
          <a:noFill/>
        </p:spPr>
        <p:txBody>
          <a:bodyPr wrap="square" rtlCol="0">
            <a:spAutoFit/>
          </a:bodyPr>
          <a:p>
            <a:pPr algn="ctr"/>
            <a:r>
              <a:rPr lang="zh-CN" altLang="en-US" sz="4000" b="1">
                <a:sym typeface="+mn-ea"/>
              </a:rPr>
              <a:t>各项密封间隙标准</a:t>
            </a:r>
            <a:endParaRPr lang="zh-CN" altLang="en-US" sz="4000" b="1">
              <a:sym typeface="+mn-ea"/>
            </a:endParaRPr>
          </a:p>
        </p:txBody>
      </p:sp>
      <p:graphicFrame>
        <p:nvGraphicFramePr>
          <p:cNvPr id="4" name="表格 3"/>
          <p:cNvGraphicFramePr/>
          <p:nvPr>
            <p:custDataLst>
              <p:tags r:id="rId2"/>
            </p:custDataLst>
          </p:nvPr>
        </p:nvGraphicFramePr>
        <p:xfrm>
          <a:off x="596900" y="1587500"/>
          <a:ext cx="9499600" cy="2730500"/>
        </p:xfrm>
        <a:graphic>
          <a:graphicData uri="http://schemas.openxmlformats.org/drawingml/2006/table">
            <a:tbl>
              <a:tblPr firstRow="1" bandRow="1">
                <a:tableStyleId>{5940675A-B579-460E-94D1-54222C63F5DA}</a:tableStyleId>
              </a:tblPr>
              <a:tblGrid>
                <a:gridCol w="3429635"/>
                <a:gridCol w="3035300"/>
                <a:gridCol w="3034665"/>
              </a:tblGrid>
              <a:tr h="488950">
                <a:tc>
                  <a:txBody>
                    <a:bodyPr/>
                    <a:p>
                      <a:pPr indent="0" algn="ctr">
                        <a:buNone/>
                      </a:pPr>
                      <a:r>
                        <a:rPr lang="en-US" sz="2000" b="1">
                          <a:latin typeface="Times New Roman" panose="02020603050405020304" charset="0"/>
                          <a:cs typeface="Times New Roman" panose="02020603050405020304" charset="0"/>
                        </a:rPr>
                        <a:t> </a:t>
                      </a:r>
                      <a:endParaRPr lang="en-US" altLang="en-US" sz="20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最小（直径间隙）</a:t>
                      </a:r>
                      <a:r>
                        <a:rPr lang="en-US" sz="2000" b="1">
                          <a:latin typeface="Times New Roman" panose="02020603050405020304" charset="0"/>
                          <a:cs typeface="Times New Roman" panose="02020603050405020304" charset="0"/>
                        </a:rPr>
                        <a:t>mm</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最大</a:t>
                      </a:r>
                      <a:r>
                        <a:rPr lang="en-US" sz="2000" b="1">
                          <a:latin typeface="Times New Roman" panose="02020603050405020304" charset="0"/>
                          <a:cs typeface="Times New Roman" panose="02020603050405020304" charset="0"/>
                        </a:rPr>
                        <a:t>mm</a:t>
                      </a:r>
                      <a:r>
                        <a:rPr lang="en-US" sz="2000" b="1">
                          <a:latin typeface="宋体" panose="02010600030101010101" pitchFamily="2" charset="-122"/>
                          <a:ea typeface="宋体" panose="02010600030101010101" pitchFamily="2" charset="-122"/>
                          <a:cs typeface="宋体" panose="02010600030101010101" pitchFamily="2" charset="-122"/>
                        </a:rPr>
                        <a:t>（直径间隙）</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9585">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一</a:t>
                      </a:r>
                      <a:r>
                        <a:rPr lang="en-US" sz="2000" b="1">
                          <a:latin typeface="宋体" panose="02010600030101010101" pitchFamily="2" charset="-122"/>
                          <a:ea typeface="宋体" panose="02010600030101010101" pitchFamily="2" charset="-122"/>
                          <a:cs typeface="宋体" panose="02010600030101010101" pitchFamily="2" charset="-122"/>
                        </a:rPr>
                        <a:t>级叶轮前后口环间隙</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0</a:t>
                      </a:r>
                      <a:r>
                        <a:rPr lang="en-US" sz="2000" b="1">
                          <a:latin typeface="Times New Roman" panose="02020603050405020304" charset="0"/>
                          <a:cs typeface="Times New Roman" panose="02020603050405020304" charset="0"/>
                        </a:rPr>
                        <a:t>.55</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0</a:t>
                      </a:r>
                      <a:r>
                        <a:rPr lang="en-US" sz="2000" b="1">
                          <a:latin typeface="Times New Roman" panose="02020603050405020304" charset="0"/>
                          <a:cs typeface="Times New Roman" panose="02020603050405020304" charset="0"/>
                        </a:rPr>
                        <a:t>.64</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9585">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二</a:t>
                      </a:r>
                      <a:r>
                        <a:rPr lang="en-US" sz="2000" b="1">
                          <a:latin typeface="宋体" panose="02010600030101010101" pitchFamily="2" charset="-122"/>
                          <a:ea typeface="宋体" panose="02010600030101010101" pitchFamily="2" charset="-122"/>
                          <a:cs typeface="宋体" panose="02010600030101010101" pitchFamily="2" charset="-122"/>
                        </a:rPr>
                        <a:t>级叶轮前后口环间隙</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0</a:t>
                      </a:r>
                      <a:r>
                        <a:rPr lang="en-US" sz="2000" b="1">
                          <a:latin typeface="Times New Roman" panose="02020603050405020304" charset="0"/>
                          <a:cs typeface="Times New Roman" panose="02020603050405020304" charset="0"/>
                        </a:rPr>
                        <a:t>.55</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0</a:t>
                      </a:r>
                      <a:r>
                        <a:rPr lang="en-US" sz="2000" b="1">
                          <a:latin typeface="Times New Roman" panose="02020603050405020304" charset="0"/>
                          <a:cs typeface="Times New Roman" panose="02020603050405020304" charset="0"/>
                        </a:rPr>
                        <a:t>.70</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0555">
                <a:tc>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驱动端和非驱动端</a:t>
                      </a:r>
                      <a:r>
                        <a:rPr lang="zh-CN" altLang="en-US" sz="2000" b="1">
                          <a:latin typeface="宋体" panose="02010600030101010101" pitchFamily="2" charset="-122"/>
                          <a:ea typeface="宋体" panose="02010600030101010101" pitchFamily="2" charset="-122"/>
                          <a:cs typeface="宋体" panose="02010600030101010101" pitchFamily="2" charset="-122"/>
                        </a:rPr>
                        <a:t>喉部衬套</a:t>
                      </a:r>
                      <a:r>
                        <a:rPr lang="en-US" sz="2000" b="1">
                          <a:latin typeface="宋体" panose="02010600030101010101" pitchFamily="2" charset="-122"/>
                          <a:ea typeface="宋体" panose="02010600030101010101" pitchFamily="2" charset="-122"/>
                          <a:cs typeface="宋体" panose="02010600030101010101" pitchFamily="2" charset="-122"/>
                        </a:rPr>
                        <a:t>间隙</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0</a:t>
                      </a:r>
                      <a:r>
                        <a:rPr lang="en-US" sz="2000" b="1">
                          <a:latin typeface="Times New Roman" panose="02020603050405020304" charset="0"/>
                          <a:cs typeface="Times New Roman" panose="02020603050405020304" charset="0"/>
                        </a:rPr>
                        <a:t>.2</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0</a:t>
                      </a:r>
                      <a:r>
                        <a:rPr lang="en-US" sz="2000" b="1">
                          <a:latin typeface="Times New Roman" panose="02020603050405020304" charset="0"/>
                          <a:cs typeface="Times New Roman" panose="02020603050405020304" charset="0"/>
                        </a:rPr>
                        <a:t>.28</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1825">
                <a:tc>
                  <a:txBody>
                    <a:bodyPr/>
                    <a:p>
                      <a:pPr indent="0" algn="ctr">
                        <a:buNone/>
                      </a:pPr>
                      <a:r>
                        <a:rPr lang="zh-CN" altLang="en-US" sz="2000" b="1">
                          <a:latin typeface="宋体" panose="02010600030101010101" pitchFamily="2" charset="-122"/>
                          <a:ea typeface="宋体" panose="02010600030101010101" pitchFamily="2" charset="-122"/>
                          <a:cs typeface="宋体" panose="02010600030101010101" pitchFamily="2" charset="-122"/>
                        </a:rPr>
                        <a:t>叶轮定位尺寸</a:t>
                      </a:r>
                      <a:endParaRPr lang="zh-CN"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buNone/>
                      </a:pPr>
                      <a:r>
                        <a:rPr lang="en-US" altLang="en-US" sz="2000" b="1">
                          <a:latin typeface="宋体" panose="02010600030101010101" pitchFamily="2" charset="-122"/>
                          <a:ea typeface="宋体" panose="02010600030101010101" pitchFamily="2" charset="-122"/>
                          <a:cs typeface="宋体" panose="02010600030101010101" pitchFamily="2" charset="-122"/>
                        </a:rPr>
                        <a:t>测量联轴器侧轴端与二级叶轮螺母的前端之间的尺寸x</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tags/tag1.xml><?xml version="1.0" encoding="utf-8"?>
<p:tagLst xmlns:p="http://schemas.openxmlformats.org/presentationml/2006/main">
  <p:tag name="KSO_WM_UNIT_TABLE_BEAUTIFY" val="smartTable{a39213d9-aa2f-46a0-94fd-973e9485d8f3}"/>
  <p:tag name="TABLE_ENDDRAG_ORIGIN_RECT" val="819*418"/>
  <p:tag name="TABLE_ENDDRAG_RECT" val="116*39*819*418"/>
</p:tagLst>
</file>

<file path=ppt/tags/tag2.xml><?xml version="1.0" encoding="utf-8"?>
<p:tagLst xmlns:p="http://schemas.openxmlformats.org/presentationml/2006/main">
  <p:tag name="KSO_WM_UNIT_TABLE_BEAUTIFY" val="smartTable{1ad4d760-a8e1-4b4e-ab10-3b4bd22902ab}"/>
  <p:tag name="TABLE_ENDDRAG_ORIGIN_RECT" val="748*215"/>
  <p:tag name="TABLE_ENDDRAG_RECT" val="47*125*748*215"/>
</p:tagLst>
</file>

<file path=ppt/tags/tag3.xml><?xml version="1.0" encoding="utf-8"?>
<p:tagLst xmlns:p="http://schemas.openxmlformats.org/presentationml/2006/main">
  <p:tag name="KSO_WM_UNIT_PLACING_PICTURE_USER_VIEWPORT" val="{&quot;height&quot;:1899,&quot;width&quot;:3107}"/>
</p:tagLst>
</file>

<file path=ppt/tags/tag4.xml><?xml version="1.0" encoding="utf-8"?>
<p:tagLst xmlns:p="http://schemas.openxmlformats.org/presentationml/2006/main">
  <p:tag name="KSO_WM_UNIT_TABLE_BEAUTIFY" val="smartTable{a39213d9-aa2f-46a0-94fd-973e9485d8f3}"/>
  <p:tag name="TABLE_ENDDRAG_ORIGIN_RECT" val="799*417"/>
  <p:tag name="TABLE_ENDDRAG_RECT" val="77*99*799*417"/>
</p:tagLst>
</file>

<file path=ppt/tags/tag5.xml><?xml version="1.0" encoding="utf-8"?>
<p:tagLst xmlns:p="http://schemas.openxmlformats.org/presentationml/2006/main">
  <p:tag name="KSO_WM_UNIT_TABLE_BEAUTIFY" val="smartTable{a39213d9-aa2f-46a0-94fd-973e9485d8f3}"/>
  <p:tag name="TABLE_ENDDRAG_ORIGIN_RECT" val="799*417"/>
  <p:tag name="TABLE_ENDDRAG_RECT" val="77*99*799*41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4879</Words>
  <Application>WPS 演示</Application>
  <PresentationFormat>宽屏</PresentationFormat>
  <Paragraphs>985</Paragraphs>
  <Slides>27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27</vt:i4>
      </vt:variant>
    </vt:vector>
  </HeadingPairs>
  <TitlesOfParts>
    <vt:vector size="36" baseType="lpstr">
      <vt:lpstr>Arial</vt:lpstr>
      <vt:lpstr>宋体</vt:lpstr>
      <vt:lpstr>Wingdings</vt:lpstr>
      <vt:lpstr>Times New Roman</vt:lpstr>
      <vt:lpstr>微软雅黑</vt:lpstr>
      <vt:lpstr>Calibri</vt:lpstr>
      <vt:lpstr>Arial Unicode MS</vt:lpstr>
      <vt:lpstr>华文新魏</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qiangongsiban</dc:creator>
  <cp:lastModifiedBy>班丁</cp:lastModifiedBy>
  <cp:revision>31</cp:revision>
  <dcterms:created xsi:type="dcterms:W3CDTF">2020-09-14T13:35:00Z</dcterms:created>
  <dcterms:modified xsi:type="dcterms:W3CDTF">2021-04-08T09:25:57Z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2052-11.1.0.10214</vt:lpwstr>
  </property>
</Properties>
</file>