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7" r:id="rId5"/>
  </p:sldMasterIdLst>
  <p:notesMasterIdLst>
    <p:notesMasterId r:id="rId8"/>
  </p:notesMasterIdLst>
  <p:sldIdLst>
    <p:sldId id="327" r:id="rId6"/>
    <p:sldId id="326" r:id="rId7"/>
    <p:sldId id="346" r:id="rId9"/>
    <p:sldId id="475" r:id="rId10"/>
    <p:sldId id="375" r:id="rId11"/>
    <p:sldId id="377" r:id="rId12"/>
    <p:sldId id="482" r:id="rId13"/>
    <p:sldId id="374" r:id="rId14"/>
    <p:sldId id="481" r:id="rId15"/>
    <p:sldId id="477" r:id="rId16"/>
    <p:sldId id="347" r:id="rId17"/>
    <p:sldId id="348" r:id="rId18"/>
    <p:sldId id="411" r:id="rId19"/>
    <p:sldId id="349" r:id="rId20"/>
    <p:sldId id="321" r:id="rId21"/>
    <p:sldId id="322" r:id="rId22"/>
    <p:sldId id="350" r:id="rId23"/>
    <p:sldId id="351" r:id="rId24"/>
    <p:sldId id="352" r:id="rId25"/>
    <p:sldId id="353" r:id="rId26"/>
    <p:sldId id="354" r:id="rId27"/>
    <p:sldId id="448" r:id="rId28"/>
    <p:sldId id="416" r:id="rId29"/>
    <p:sldId id="356" r:id="rId30"/>
    <p:sldId id="303" r:id="rId31"/>
    <p:sldId id="358" r:id="rId32"/>
    <p:sldId id="367" r:id="rId33"/>
    <p:sldId id="360" r:id="rId34"/>
    <p:sldId id="362" r:id="rId35"/>
    <p:sldId id="379" r:id="rId36"/>
    <p:sldId id="363" r:id="rId37"/>
    <p:sldId id="364" r:id="rId38"/>
    <p:sldId id="365" r:id="rId39"/>
    <p:sldId id="368" r:id="rId40"/>
    <p:sldId id="378" r:id="rId41"/>
    <p:sldId id="369" r:id="rId42"/>
    <p:sldId id="371" r:id="rId43"/>
    <p:sldId id="372" r:id="rId44"/>
    <p:sldId id="373" r:id="rId45"/>
    <p:sldId id="370" r:id="rId46"/>
    <p:sldId id="450" r:id="rId47"/>
    <p:sldId id="380" r:id="rId48"/>
    <p:sldId id="452" r:id="rId49"/>
    <p:sldId id="412" r:id="rId50"/>
    <p:sldId id="413" r:id="rId51"/>
    <p:sldId id="479" r:id="rId52"/>
    <p:sldId id="414" r:id="rId53"/>
    <p:sldId id="451" r:id="rId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8399" initials="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479" autoAdjust="0"/>
  </p:normalViewPr>
  <p:slideViewPr>
    <p:cSldViewPr>
      <p:cViewPr varScale="1">
        <p:scale>
          <a:sx n="66" d="100"/>
          <a:sy n="66" d="100"/>
        </p:scale>
        <p:origin x="-150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notesMaster" Target="notesMasters/notesMaster1.xml"/><Relationship Id="rId7" Type="http://schemas.openxmlformats.org/officeDocument/2006/relationships/slide" Target="slides/slide2.xml"/><Relationship Id="rId6" Type="http://schemas.openxmlformats.org/officeDocument/2006/relationships/slide" Target="slides/slide1.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838200" y="6356350"/>
            <a:ext cx="2743200" cy="365125"/>
          </a:xfrm>
        </p:spPr>
        <p:txBody>
          <a:bodyPr/>
          <a:lstStyle>
            <a:lvl1pPr>
              <a:defRPr noProof="1"/>
            </a:lvl1p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vert="horz" wrap="square" lIns="91440" tIns="45720" rIns="91440" bIns="45720" numCol="1" anchor="t" anchorCtr="0" compatLnSpc="1"/>
          <a:lstStyle>
            <a:lvl1pPr>
              <a:defRPr/>
            </a:lvl1pPr>
          </a:lstStyle>
          <a:p>
            <a:fld id="{0C913308-F349-4B6D-A68A-DD1791B4A57B}" type="slidenum">
              <a:rPr lang="zh-CN" altLang="en-US" smtClean="0"/>
            </a:fld>
            <a:endParaRPr lang="zh-CN" alt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838200" y="6356350"/>
            <a:ext cx="2743200" cy="365125"/>
          </a:xfrm>
        </p:spPr>
        <p:txBody>
          <a:bodyPr/>
          <a:lstStyle>
            <a:lvl1pPr>
              <a:defRPr noProof="1"/>
            </a:lvl1pPr>
          </a:lstStyle>
          <a:p>
            <a:fld id="{263DB197-84B0-484E-9C0F-88358ECCB797}" type="datetimeFigureOut">
              <a:rPr lang="zh-CN" altLang="en-US"/>
            </a:fld>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8610600" y="6356350"/>
            <a:ext cx="2743200" cy="365125"/>
          </a:xfrm>
        </p:spPr>
        <p:txBody>
          <a:bodyPr vert="horz" wrap="square" lIns="91440" tIns="45720" rIns="91440" bIns="45720" numCol="1" anchor="t" anchorCtr="0" compatLnSpc="1"/>
          <a:lstStyle>
            <a:lvl1pPr>
              <a:defRPr/>
            </a:lvl1pPr>
          </a:lstStyle>
          <a:p>
            <a:fld id="{83E09292-2160-4E99-8D50-06A95E97013A}" type="slidenum">
              <a:rPr lang="zh-CN" altLang="en-US"/>
            </a:fld>
            <a:endParaRPr lang="zh-CN" alt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Tree>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838200" y="6356350"/>
            <a:ext cx="2743200" cy="365125"/>
          </a:xfrm>
        </p:spPr>
        <p:txBody>
          <a:bodyPr/>
          <a:lstStyle>
            <a:lvl1pPr>
              <a:defRPr noProof="1"/>
            </a:lvl1pPr>
          </a:lstStyle>
          <a:p>
            <a:fld id="{263DB197-84B0-484E-9C0F-88358ECCB797}" type="datetimeFigureOut">
              <a:rPr lang="zh-CN" altLang="en-US"/>
            </a:fld>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8610600" y="6356350"/>
            <a:ext cx="2743200" cy="365125"/>
          </a:xfrm>
        </p:spPr>
        <p:txBody>
          <a:bodyPr vert="horz" wrap="square" lIns="91440" tIns="45720" rIns="91440" bIns="45720" numCol="1" anchor="t" anchorCtr="0" compatLnSpc="1"/>
          <a:lstStyle>
            <a:lvl1pPr>
              <a:defRPr sz="1800"/>
            </a:lvl1pPr>
          </a:lstStyle>
          <a:p>
            <a:fld id="{806B71F3-612F-407E-AE13-D2A2D89A48E6}" type="slidenum">
              <a:rPr lang="zh-CN" altLang="en-US"/>
            </a:fld>
            <a:endParaRPr lang="zh-CN" altLang="en-US"/>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solidFill>
                <a:srgbClr val="000000"/>
              </a:solidFill>
            </a:endParaRPr>
          </a:p>
        </p:txBody>
      </p:sp>
    </p:spTree>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838200" y="6356350"/>
            <a:ext cx="2743200" cy="365125"/>
          </a:xfrm>
        </p:spPr>
        <p:txBody>
          <a:bodyPr/>
          <a:lstStyle>
            <a:lvl1pPr>
              <a:defRPr noProof="1"/>
            </a:lvl1pPr>
          </a:lstStyle>
          <a:p>
            <a:fld id="{263DB197-84B0-484E-9C0F-88358ECCB797}" type="datetimeFigureOut">
              <a:rPr lang="zh-CN" altLang="en-US">
                <a:solidFill>
                  <a:srgbClr val="000000"/>
                </a:solidFill>
              </a:rPr>
            </a:fld>
            <a:endParaRPr lang="zh-CN" altLang="en-US">
              <a:solidFill>
                <a:srgbClr val="000000"/>
              </a:solidFill>
            </a:endParaRPr>
          </a:p>
        </p:txBody>
      </p:sp>
      <p:sp>
        <p:nvSpPr>
          <p:cNvPr id="4" name="页脚占位符 3"/>
          <p:cNvSpPr>
            <a:spLocks noGrp="1"/>
          </p:cNvSpPr>
          <p:nvPr>
            <p:ph type="ftr" sz="quarter" idx="11"/>
          </p:nvPr>
        </p:nvSpPr>
        <p:spPr/>
        <p:txBody>
          <a:bodyPr/>
          <a:lstStyle>
            <a:lvl1pPr>
              <a:defRPr/>
            </a:lvl1pPr>
          </a:lstStyle>
          <a:p>
            <a:pPr>
              <a:defRPr/>
            </a:pPr>
            <a:endParaRPr lang="en-US" altLang="zh-CN">
              <a:solidFill>
                <a:srgbClr val="000000"/>
              </a:solidFill>
            </a:endParaRPr>
          </a:p>
        </p:txBody>
      </p:sp>
      <p:sp>
        <p:nvSpPr>
          <p:cNvPr id="5" name="灯片编号占位符 4"/>
          <p:cNvSpPr>
            <a:spLocks noGrp="1"/>
          </p:cNvSpPr>
          <p:nvPr>
            <p:ph type="sldNum" sz="quarter" idx="12"/>
          </p:nvPr>
        </p:nvSpPr>
        <p:spPr>
          <a:xfrm>
            <a:off x="8610600" y="6356350"/>
            <a:ext cx="2743200" cy="365125"/>
          </a:xfrm>
        </p:spPr>
        <p:txBody>
          <a:bodyPr vert="horz" wrap="square" lIns="91440" tIns="45720" rIns="91440" bIns="45720" numCol="1" anchor="t" anchorCtr="0" compatLnSpc="1"/>
          <a:lstStyle>
            <a:lvl1pPr>
              <a:defRPr/>
            </a:lvl1pPr>
          </a:lstStyle>
          <a:p>
            <a:fld id="{83E09292-2160-4E99-8D50-06A95E97013A}" type="slidenum">
              <a:rPr lang="zh-CN" altLang="en-US">
                <a:solidFill>
                  <a:srgbClr val="000000"/>
                </a:solidFill>
              </a:rPr>
            </a:fld>
            <a:endParaRPr lang="zh-CN" altLang="en-US">
              <a:solidFill>
                <a:srgbClr val="000000"/>
              </a:solidFill>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noProof="1" smtClean="0"/>
              <a:t>单击此处编辑母版标题样式</a:t>
            </a:r>
            <a:endParaRPr lang="zh-CN" altLang="en-US" noProof="1"/>
          </a:p>
        </p:txBody>
      </p:sp>
      <p:sp>
        <p:nvSpPr>
          <p:cNvPr id="3"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Rectangle 3"/>
          <p:cNvSpPr>
            <a:spLocks noGrp="1" noChangeArrowheads="1"/>
          </p:cNvSpPr>
          <p:nvPr>
            <p:ph type="ftr" sz="quarter" idx="10"/>
          </p:nvPr>
        </p:nvSpPr>
        <p:spPr/>
        <p:txBody>
          <a:bodyPr/>
          <a:lstStyle>
            <a:lvl1pPr>
              <a:defRPr/>
            </a:lvl1pPr>
          </a:lstStyle>
          <a:p>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4" Type="http://schemas.openxmlformats.org/officeDocument/2006/relationships/theme" Target="../theme/theme3.xml"/><Relationship Id="rId13" Type="http://schemas.openxmlformats.org/officeDocument/2006/relationships/image" Target="../media/image1.pn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4" Type="http://schemas.openxmlformats.org/officeDocument/2006/relationships/theme" Target="../theme/theme4.xml"/><Relationship Id="rId13" Type="http://schemas.openxmlformats.org/officeDocument/2006/relationships/image" Target="../media/image1.png"/><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0">
          <a:gsLst>
            <a:gs pos="0">
              <a:srgbClr val="6A8486"/>
            </a:gs>
            <a:gs pos="50000">
              <a:srgbClr val="9ABEC1"/>
            </a:gs>
            <a:gs pos="100000">
              <a:srgbClr val="B8E3E6"/>
            </a:gs>
          </a:gsLst>
          <a:lin ang="540000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40643" name="Rectangle 3"/>
          <p:cNvSpPr>
            <a:spLocks noGrp="1" noChangeArrowheads="1"/>
          </p:cNvSpPr>
          <p:nvPr>
            <p:ph type="ftr" sz="quarter" idx="3"/>
          </p:nvPr>
        </p:nvSpPr>
        <p:spPr bwMode="auto">
          <a:xfrm>
            <a:off x="3592513" y="6237288"/>
            <a:ext cx="5551487"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buFontTx/>
              <a:buNone/>
              <a:defRPr sz="1400" b="0">
                <a:solidFill>
                  <a:schemeClr val="tx1"/>
                </a:solidFill>
                <a:latin typeface="+mn-lt"/>
              </a:defRPr>
            </a:lvl1pPr>
          </a:lstStyle>
          <a:p>
            <a:endParaRPr lang="zh-CN" altLang="en-US"/>
          </a:p>
        </p:txBody>
      </p:sp>
      <p:sp>
        <p:nvSpPr>
          <p:cNvPr id="1028" name="Line 5"/>
          <p:cNvSpPr>
            <a:spLocks noChangeShapeType="1"/>
          </p:cNvSpPr>
          <p:nvPr/>
        </p:nvSpPr>
        <p:spPr bwMode="auto">
          <a:xfrm flipH="1">
            <a:off x="0" y="6308725"/>
            <a:ext cx="91440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029" name="Rectangle 10"/>
          <p:cNvSpPr>
            <a:spLocks noChangeArrowheads="1"/>
          </p:cNvSpPr>
          <p:nvPr/>
        </p:nvSpPr>
        <p:spPr bwMode="auto">
          <a:xfrm>
            <a:off x="0" y="0"/>
            <a:ext cx="9144000" cy="457200"/>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endParaRPr lang="zh-CN" altLang="en-US">
              <a:latin typeface="Arial" panose="020B0604020202020204" pitchFamily="34" charset="0"/>
            </a:endParaRPr>
          </a:p>
        </p:txBody>
      </p:sp>
      <p:pic>
        <p:nvPicPr>
          <p:cNvPr id="1030" name="图片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6238" y="249238"/>
            <a:ext cx="739775"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1"/>
          <p:cNvSpPr>
            <a:spLocks noChangeArrowheads="1"/>
          </p:cNvSpPr>
          <p:nvPr/>
        </p:nvSpPr>
        <p:spPr bwMode="auto">
          <a:xfrm>
            <a:off x="746125" y="296863"/>
            <a:ext cx="3825875" cy="646112"/>
          </a:xfrm>
          <a:prstGeom prst="rect">
            <a:avLst/>
          </a:prstGeom>
          <a:noFill/>
          <a:ln>
            <a:noFill/>
          </a:ln>
          <a:effectLst>
            <a:prstShdw prst="shdw17" dist="17961" dir="2700000">
              <a:srgbClr val="FFFFFF">
                <a:gamma/>
                <a:shade val="60000"/>
                <a:invGamma/>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a:tailEnd/>
              </a14:hiddenLine>
            </a:ext>
          </a:extLst>
        </p:spPr>
        <p:txBody>
          <a:bodyPr anchor="ctr">
            <a:spAutoFit/>
          </a:bodyPr>
          <a:lstStyle/>
          <a:p>
            <a:pPr indent="367030" eaLnBrk="0" hangingPunct="0">
              <a:spcBef>
                <a:spcPct val="0"/>
              </a:spcBef>
              <a:buFontTx/>
              <a:buNone/>
              <a:tabLst>
                <a:tab pos="629920" algn="l"/>
              </a:tabLst>
              <a:defRPr/>
            </a:pP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Hengyi</a:t>
            </a:r>
            <a:r>
              <a:rPr lang="en-US" altLang="zh-CN" sz="1800" dirty="0">
                <a:solidFill>
                  <a:schemeClr val="tx2"/>
                </a:solidFill>
                <a:latin typeface="Arial Unicode MS" panose="020B0604020202020204" pitchFamily="34" charset="-122"/>
                <a:cs typeface="Arial Unicode MS" panose="020B0604020202020204" pitchFamily="34" charset="-122"/>
                <a:sym typeface="+mn-ea"/>
              </a:rPr>
              <a:t> Industries </a:t>
            </a: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Sdn</a:t>
            </a:r>
            <a:r>
              <a:rPr lang="en-US" altLang="zh-CN" sz="1800" dirty="0">
                <a:solidFill>
                  <a:schemeClr val="tx2"/>
                </a:solidFill>
                <a:latin typeface="Arial Unicode MS" panose="020B0604020202020204" pitchFamily="34" charset="-122"/>
                <a:cs typeface="Arial Unicode MS" panose="020B0604020202020204" pitchFamily="34" charset="-122"/>
                <a:sym typeface="+mn-ea"/>
              </a:rPr>
              <a:t> </a:t>
            </a: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Bhd</a:t>
            </a:r>
            <a:endParaRPr lang="en-US" altLang="zh-CN" sz="800" b="0" dirty="0">
              <a:solidFill>
                <a:schemeClr val="tx2"/>
              </a:solidFill>
              <a:latin typeface="Arial" panose="020B0604020202020204" pitchFamily="34" charset="0"/>
              <a:sym typeface="+mn-ea"/>
            </a:endParaRPr>
          </a:p>
          <a:p>
            <a:pPr indent="638175" eaLnBrk="0" hangingPunct="0">
              <a:spcBef>
                <a:spcPct val="0"/>
              </a:spcBef>
              <a:buFontTx/>
              <a:buNone/>
              <a:tabLst>
                <a:tab pos="629920" algn="l"/>
              </a:tabLst>
              <a:defRPr/>
            </a:pPr>
            <a:r>
              <a:rPr lang="zh-CN" altLang="en-US" sz="1800" dirty="0">
                <a:solidFill>
                  <a:schemeClr val="tx2"/>
                </a:solidFill>
                <a:latin typeface="华文中宋" panose="02010600040101010101" charset="-122"/>
                <a:cs typeface="Times New Roman" panose="02020603050405020304" pitchFamily="18" charset="0"/>
                <a:sym typeface="+mn-ea"/>
              </a:rPr>
              <a:t>恒逸实业（文莱）有限公司</a:t>
            </a:r>
            <a:endParaRPr lang="zh-CN" altLang="en-US" b="0" dirty="0">
              <a:solidFill>
                <a:schemeClr val="tx2"/>
              </a:solidFill>
              <a:latin typeface="Arial" panose="020B0604020202020204" pitchFamily="34" charset="0"/>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fade/>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gradFill rotWithShape="0">
          <a:gsLst>
            <a:gs pos="0">
              <a:srgbClr val="6A8486"/>
            </a:gs>
            <a:gs pos="50000">
              <a:srgbClr val="9ABEC1"/>
            </a:gs>
            <a:gs pos="100000">
              <a:srgbClr val="B8E3E6"/>
            </a:gs>
          </a:gsLst>
          <a:lin ang="5400000"/>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40643" name="Rectangle 3"/>
          <p:cNvSpPr>
            <a:spLocks noGrp="1" noChangeArrowheads="1"/>
          </p:cNvSpPr>
          <p:nvPr>
            <p:ph type="ftr" sz="quarter" idx="3"/>
          </p:nvPr>
        </p:nvSpPr>
        <p:spPr bwMode="auto">
          <a:xfrm>
            <a:off x="3592513" y="6237288"/>
            <a:ext cx="5551487"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buFontTx/>
              <a:buNone/>
              <a:defRPr sz="1400" b="0">
                <a:solidFill>
                  <a:schemeClr val="tx1"/>
                </a:solidFill>
                <a:latin typeface="+mn-lt"/>
              </a:defRPr>
            </a:lvl1pPr>
          </a:lstStyle>
          <a:p>
            <a:pPr>
              <a:defRPr/>
            </a:pPr>
            <a:endParaRPr lang="en-US" altLang="zh-CN"/>
          </a:p>
        </p:txBody>
      </p:sp>
      <p:sp>
        <p:nvSpPr>
          <p:cNvPr id="2052" name="Line 5"/>
          <p:cNvSpPr>
            <a:spLocks noChangeShapeType="1"/>
          </p:cNvSpPr>
          <p:nvPr/>
        </p:nvSpPr>
        <p:spPr bwMode="auto">
          <a:xfrm flipH="1">
            <a:off x="0" y="6308725"/>
            <a:ext cx="91440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53" name="Rectangle 10"/>
          <p:cNvSpPr>
            <a:spLocks noChangeArrowheads="1"/>
          </p:cNvSpPr>
          <p:nvPr/>
        </p:nvSpPr>
        <p:spPr bwMode="auto">
          <a:xfrm>
            <a:off x="0" y="0"/>
            <a:ext cx="9144000" cy="457200"/>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endParaRPr lang="zh-CN" altLang="en-US">
              <a:latin typeface="Arial" panose="020B0604020202020204" pitchFamily="34" charset="0"/>
            </a:endParaRPr>
          </a:p>
        </p:txBody>
      </p:sp>
      <p:pic>
        <p:nvPicPr>
          <p:cNvPr id="2054" name="图片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6238" y="249238"/>
            <a:ext cx="739775"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1"/>
          <p:cNvSpPr>
            <a:spLocks noChangeArrowheads="1"/>
          </p:cNvSpPr>
          <p:nvPr/>
        </p:nvSpPr>
        <p:spPr bwMode="auto">
          <a:xfrm>
            <a:off x="746125" y="296863"/>
            <a:ext cx="3825875" cy="646112"/>
          </a:xfrm>
          <a:prstGeom prst="rect">
            <a:avLst/>
          </a:prstGeom>
          <a:noFill/>
          <a:ln>
            <a:noFill/>
          </a:ln>
          <a:effectLst>
            <a:prstShdw prst="shdw17" dist="17961" dir="2700000">
              <a:srgbClr val="FFFFFF">
                <a:gamma/>
                <a:shade val="60000"/>
                <a:invGamma/>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a:tailEnd/>
              </a14:hiddenLine>
            </a:ext>
          </a:extLst>
        </p:spPr>
        <p:txBody>
          <a:bodyPr anchor="ctr">
            <a:spAutoFit/>
          </a:bodyPr>
          <a:lstStyle/>
          <a:p>
            <a:pPr indent="367030" eaLnBrk="0" hangingPunct="0">
              <a:spcBef>
                <a:spcPct val="0"/>
              </a:spcBef>
              <a:buFontTx/>
              <a:buNone/>
              <a:tabLst>
                <a:tab pos="629920" algn="l"/>
              </a:tabLst>
              <a:defRPr/>
            </a:pP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Hengyi</a:t>
            </a:r>
            <a:r>
              <a:rPr lang="en-US" altLang="zh-CN" sz="1800" dirty="0">
                <a:solidFill>
                  <a:schemeClr val="tx2"/>
                </a:solidFill>
                <a:latin typeface="Arial Unicode MS" panose="020B0604020202020204" pitchFamily="34" charset="-122"/>
                <a:cs typeface="Arial Unicode MS" panose="020B0604020202020204" pitchFamily="34" charset="-122"/>
                <a:sym typeface="+mn-ea"/>
              </a:rPr>
              <a:t> Industries </a:t>
            </a: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Sdn</a:t>
            </a:r>
            <a:r>
              <a:rPr lang="en-US" altLang="zh-CN" sz="1800" dirty="0">
                <a:solidFill>
                  <a:schemeClr val="tx2"/>
                </a:solidFill>
                <a:latin typeface="Arial Unicode MS" panose="020B0604020202020204" pitchFamily="34" charset="-122"/>
                <a:cs typeface="Arial Unicode MS" panose="020B0604020202020204" pitchFamily="34" charset="-122"/>
                <a:sym typeface="+mn-ea"/>
              </a:rPr>
              <a:t> </a:t>
            </a: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Bhd</a:t>
            </a:r>
            <a:endParaRPr lang="en-US" altLang="zh-CN" sz="800" b="0" dirty="0">
              <a:solidFill>
                <a:schemeClr val="tx2"/>
              </a:solidFill>
              <a:latin typeface="Arial" panose="020B0604020202020204" pitchFamily="34" charset="0"/>
              <a:sym typeface="+mn-ea"/>
            </a:endParaRPr>
          </a:p>
          <a:p>
            <a:pPr indent="638175" eaLnBrk="0" hangingPunct="0">
              <a:spcBef>
                <a:spcPct val="0"/>
              </a:spcBef>
              <a:buFontTx/>
              <a:buNone/>
              <a:tabLst>
                <a:tab pos="629920" algn="l"/>
              </a:tabLst>
              <a:defRPr/>
            </a:pPr>
            <a:r>
              <a:rPr lang="zh-CN" altLang="en-US" sz="1800" dirty="0">
                <a:solidFill>
                  <a:schemeClr val="tx2"/>
                </a:solidFill>
                <a:latin typeface="华文中宋" panose="02010600040101010101" charset="-122"/>
                <a:cs typeface="Times New Roman" panose="02020603050405020304" pitchFamily="18" charset="0"/>
                <a:sym typeface="+mn-ea"/>
              </a:rPr>
              <a:t>恒逸实业（文莱）有限公司</a:t>
            </a:r>
            <a:endParaRPr lang="zh-CN" altLang="en-US" b="0" dirty="0">
              <a:solidFill>
                <a:schemeClr val="tx2"/>
              </a:solidFill>
              <a:latin typeface="Arial" panose="020B0604020202020204" pitchFamily="34" charset="0"/>
              <a:sym typeface="+mn-ea"/>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fade/>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gradFill rotWithShape="0">
          <a:gsLst>
            <a:gs pos="0">
              <a:srgbClr val="6A8486"/>
            </a:gs>
            <a:gs pos="50000">
              <a:srgbClr val="9ABEC1"/>
            </a:gs>
            <a:gs pos="100000">
              <a:srgbClr val="B8E3E6"/>
            </a:gs>
          </a:gsLst>
          <a:lin ang="5400000"/>
        </a:gra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40643" name="Rectangle 3"/>
          <p:cNvSpPr>
            <a:spLocks noGrp="1" noChangeArrowheads="1"/>
          </p:cNvSpPr>
          <p:nvPr>
            <p:ph type="ftr" sz="quarter" idx="3"/>
          </p:nvPr>
        </p:nvSpPr>
        <p:spPr bwMode="auto">
          <a:xfrm>
            <a:off x="3592513" y="6237288"/>
            <a:ext cx="5551487"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buFontTx/>
              <a:buNone/>
              <a:defRPr sz="1400" b="0">
                <a:solidFill>
                  <a:schemeClr val="tx1"/>
                </a:solidFill>
                <a:latin typeface="+mn-lt"/>
              </a:defRPr>
            </a:lvl1pPr>
          </a:lstStyle>
          <a:p>
            <a:pPr>
              <a:defRPr/>
            </a:pPr>
            <a:endParaRPr lang="en-US" altLang="zh-CN"/>
          </a:p>
        </p:txBody>
      </p:sp>
      <p:sp>
        <p:nvSpPr>
          <p:cNvPr id="3076" name="Line 5"/>
          <p:cNvSpPr>
            <a:spLocks noChangeShapeType="1"/>
          </p:cNvSpPr>
          <p:nvPr/>
        </p:nvSpPr>
        <p:spPr bwMode="auto">
          <a:xfrm flipH="1">
            <a:off x="0" y="6308725"/>
            <a:ext cx="91440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077" name="Rectangle 10"/>
          <p:cNvSpPr>
            <a:spLocks noChangeArrowheads="1"/>
          </p:cNvSpPr>
          <p:nvPr/>
        </p:nvSpPr>
        <p:spPr bwMode="auto">
          <a:xfrm>
            <a:off x="0" y="0"/>
            <a:ext cx="9144000" cy="457200"/>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endParaRPr lang="zh-CN" altLang="en-US">
              <a:latin typeface="Arial" panose="020B0604020202020204" pitchFamily="34" charset="0"/>
            </a:endParaRPr>
          </a:p>
        </p:txBody>
      </p:sp>
      <p:pic>
        <p:nvPicPr>
          <p:cNvPr id="3078" name="图片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6238" y="249238"/>
            <a:ext cx="739775"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1"/>
          <p:cNvSpPr>
            <a:spLocks noChangeArrowheads="1"/>
          </p:cNvSpPr>
          <p:nvPr/>
        </p:nvSpPr>
        <p:spPr bwMode="auto">
          <a:xfrm>
            <a:off x="746125" y="296863"/>
            <a:ext cx="3825875" cy="646112"/>
          </a:xfrm>
          <a:prstGeom prst="rect">
            <a:avLst/>
          </a:prstGeom>
          <a:noFill/>
          <a:ln>
            <a:noFill/>
          </a:ln>
          <a:effectLst>
            <a:prstShdw prst="shdw17" dist="17961" dir="2700000">
              <a:srgbClr val="FFFFFF">
                <a:gamma/>
                <a:shade val="60000"/>
                <a:invGamma/>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a:tailEnd/>
              </a14:hiddenLine>
            </a:ext>
          </a:extLst>
        </p:spPr>
        <p:txBody>
          <a:bodyPr anchor="ctr">
            <a:spAutoFit/>
          </a:bodyPr>
          <a:lstStyle/>
          <a:p>
            <a:pPr indent="367030" eaLnBrk="0" hangingPunct="0">
              <a:spcBef>
                <a:spcPct val="0"/>
              </a:spcBef>
              <a:buFontTx/>
              <a:buNone/>
              <a:tabLst>
                <a:tab pos="629920" algn="l"/>
              </a:tabLst>
              <a:defRPr/>
            </a:pP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Hengyi</a:t>
            </a:r>
            <a:r>
              <a:rPr lang="en-US" altLang="zh-CN" sz="1800" dirty="0">
                <a:solidFill>
                  <a:schemeClr val="tx2"/>
                </a:solidFill>
                <a:latin typeface="Arial Unicode MS" panose="020B0604020202020204" pitchFamily="34" charset="-122"/>
                <a:cs typeface="Arial Unicode MS" panose="020B0604020202020204" pitchFamily="34" charset="-122"/>
                <a:sym typeface="+mn-ea"/>
              </a:rPr>
              <a:t> Industries </a:t>
            </a: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Sdn</a:t>
            </a:r>
            <a:r>
              <a:rPr lang="en-US" altLang="zh-CN" sz="1800" dirty="0">
                <a:solidFill>
                  <a:schemeClr val="tx2"/>
                </a:solidFill>
                <a:latin typeface="Arial Unicode MS" panose="020B0604020202020204" pitchFamily="34" charset="-122"/>
                <a:cs typeface="Arial Unicode MS" panose="020B0604020202020204" pitchFamily="34" charset="-122"/>
                <a:sym typeface="+mn-ea"/>
              </a:rPr>
              <a:t> </a:t>
            </a:r>
            <a:r>
              <a:rPr lang="en-US" altLang="zh-CN" sz="1800" dirty="0" err="1">
                <a:solidFill>
                  <a:schemeClr val="tx2"/>
                </a:solidFill>
                <a:latin typeface="Arial Unicode MS" panose="020B0604020202020204" pitchFamily="34" charset="-122"/>
                <a:cs typeface="Arial Unicode MS" panose="020B0604020202020204" pitchFamily="34" charset="-122"/>
                <a:sym typeface="+mn-ea"/>
              </a:rPr>
              <a:t>Bhd</a:t>
            </a:r>
            <a:endParaRPr lang="en-US" altLang="zh-CN" sz="800" b="0" dirty="0">
              <a:solidFill>
                <a:schemeClr val="tx2"/>
              </a:solidFill>
              <a:latin typeface="Arial" panose="020B0604020202020204" pitchFamily="34" charset="0"/>
              <a:sym typeface="+mn-ea"/>
            </a:endParaRPr>
          </a:p>
          <a:p>
            <a:pPr indent="638175" eaLnBrk="0" hangingPunct="0">
              <a:spcBef>
                <a:spcPct val="0"/>
              </a:spcBef>
              <a:buFontTx/>
              <a:buNone/>
              <a:tabLst>
                <a:tab pos="629920" algn="l"/>
              </a:tabLst>
              <a:defRPr/>
            </a:pPr>
            <a:r>
              <a:rPr lang="zh-CN" altLang="en-US" sz="1800" dirty="0">
                <a:solidFill>
                  <a:schemeClr val="tx2"/>
                </a:solidFill>
                <a:latin typeface="华文中宋" panose="02010600040101010101" charset="-122"/>
                <a:cs typeface="Times New Roman" panose="02020603050405020304" pitchFamily="18" charset="0"/>
                <a:sym typeface="+mn-ea"/>
              </a:rPr>
              <a:t>恒逸实业（文莱）有限公司</a:t>
            </a:r>
            <a:endParaRPr lang="zh-CN" altLang="en-US" b="0" dirty="0">
              <a:solidFill>
                <a:schemeClr val="tx2"/>
              </a:solidFill>
              <a:latin typeface="Arial" panose="020B0604020202020204" pitchFamily="34" charset="0"/>
              <a:sym typeface="+mn-ea"/>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fade/>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gradFill rotWithShape="0">
          <a:gsLst>
            <a:gs pos="0">
              <a:srgbClr val="6A8486"/>
            </a:gs>
            <a:gs pos="50000">
              <a:srgbClr val="9ABEC1"/>
            </a:gs>
            <a:gs pos="100000">
              <a:srgbClr val="B8E3E6"/>
            </a:gs>
          </a:gsLst>
          <a:lin ang="5400000"/>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idx="4294967295"/>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40643" name="Rectangle 3"/>
          <p:cNvSpPr>
            <a:spLocks noGrp="1" noChangeArrowheads="1"/>
          </p:cNvSpPr>
          <p:nvPr>
            <p:ph type="ftr" sz="quarter" idx="3"/>
          </p:nvPr>
        </p:nvSpPr>
        <p:spPr bwMode="auto">
          <a:xfrm>
            <a:off x="3592513" y="6237288"/>
            <a:ext cx="5551487"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buFontTx/>
              <a:buNone/>
              <a:defRPr sz="1400" b="0">
                <a:solidFill>
                  <a:schemeClr val="tx1"/>
                </a:solidFill>
                <a:latin typeface="+mn-lt"/>
              </a:defRPr>
            </a:lvl1pPr>
          </a:lstStyle>
          <a:p>
            <a:pPr>
              <a:defRPr/>
            </a:pPr>
            <a:endParaRPr lang="en-US" altLang="zh-CN">
              <a:solidFill>
                <a:srgbClr val="000000"/>
              </a:solidFill>
            </a:endParaRPr>
          </a:p>
        </p:txBody>
      </p:sp>
      <p:sp>
        <p:nvSpPr>
          <p:cNvPr id="2052" name="Line 5"/>
          <p:cNvSpPr>
            <a:spLocks noChangeShapeType="1"/>
          </p:cNvSpPr>
          <p:nvPr/>
        </p:nvSpPr>
        <p:spPr bwMode="auto">
          <a:xfrm flipH="1">
            <a:off x="0" y="6308725"/>
            <a:ext cx="9144000"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solidFill>
                <a:srgbClr val="000000"/>
              </a:solidFill>
            </a:endParaRPr>
          </a:p>
        </p:txBody>
      </p:sp>
      <p:sp>
        <p:nvSpPr>
          <p:cNvPr id="2053" name="Rectangle 10"/>
          <p:cNvSpPr>
            <a:spLocks noChangeArrowheads="1"/>
          </p:cNvSpPr>
          <p:nvPr/>
        </p:nvSpPr>
        <p:spPr bwMode="auto">
          <a:xfrm>
            <a:off x="0" y="0"/>
            <a:ext cx="9144000" cy="457200"/>
          </a:xfrm>
          <a:prstGeom prst="rect">
            <a:avLst/>
          </a:prstGeom>
          <a:noFill/>
          <a:ln>
            <a:noFill/>
          </a:ln>
          <a:effectLst>
            <a:prstShdw prst="shdw17" dist="17961" dir="2700000">
              <a:srgbClr val="999999">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endParaRPr lang="zh-CN" altLang="en-US">
              <a:solidFill>
                <a:srgbClr val="000000"/>
              </a:solidFill>
            </a:endParaRPr>
          </a:p>
        </p:txBody>
      </p:sp>
      <p:pic>
        <p:nvPicPr>
          <p:cNvPr id="2054" name="图片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6238" y="249238"/>
            <a:ext cx="739775"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1"/>
          <p:cNvSpPr>
            <a:spLocks noChangeArrowheads="1"/>
          </p:cNvSpPr>
          <p:nvPr/>
        </p:nvSpPr>
        <p:spPr bwMode="auto">
          <a:xfrm>
            <a:off x="746125" y="296863"/>
            <a:ext cx="3825875" cy="646112"/>
          </a:xfrm>
          <a:prstGeom prst="rect">
            <a:avLst/>
          </a:prstGeom>
          <a:noFill/>
          <a:ln>
            <a:noFill/>
          </a:ln>
          <a:effectLst>
            <a:prstShdw prst="shdw17" dist="17961" dir="2700000">
              <a:srgbClr val="FFFFFF">
                <a:gamma/>
                <a:shade val="60000"/>
                <a:invGamma/>
                <a:alpha val="50000"/>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a:tailEnd/>
              </a14:hiddenLine>
            </a:ext>
          </a:extLst>
        </p:spPr>
        <p:txBody>
          <a:bodyPr anchor="ctr">
            <a:spAutoFit/>
          </a:bodyPr>
          <a:lstStyle/>
          <a:p>
            <a:pPr indent="367030" eaLnBrk="0" hangingPunct="0">
              <a:spcBef>
                <a:spcPct val="0"/>
              </a:spcBef>
              <a:tabLst>
                <a:tab pos="629920" algn="l"/>
              </a:tabLst>
              <a:defRPr/>
            </a:pPr>
            <a:r>
              <a:rPr lang="en-US" altLang="zh-CN" dirty="0" err="1">
                <a:solidFill>
                  <a:srgbClr val="000000"/>
                </a:solidFill>
                <a:latin typeface="Arial Unicode MS" panose="020B0604020202020204" pitchFamily="34" charset="-122"/>
                <a:cs typeface="Arial Unicode MS" panose="020B0604020202020204" pitchFamily="34" charset="-122"/>
                <a:sym typeface="+mn-ea"/>
              </a:rPr>
              <a:t>Hengyi</a:t>
            </a:r>
            <a:r>
              <a:rPr lang="en-US" altLang="zh-CN" dirty="0">
                <a:solidFill>
                  <a:srgbClr val="000000"/>
                </a:solidFill>
                <a:latin typeface="Arial Unicode MS" panose="020B0604020202020204" pitchFamily="34" charset="-122"/>
                <a:cs typeface="Arial Unicode MS" panose="020B0604020202020204" pitchFamily="34" charset="-122"/>
                <a:sym typeface="+mn-ea"/>
              </a:rPr>
              <a:t> Industries </a:t>
            </a:r>
            <a:r>
              <a:rPr lang="en-US" altLang="zh-CN" dirty="0" err="1">
                <a:solidFill>
                  <a:srgbClr val="000000"/>
                </a:solidFill>
                <a:latin typeface="Arial Unicode MS" panose="020B0604020202020204" pitchFamily="34" charset="-122"/>
                <a:cs typeface="Arial Unicode MS" panose="020B0604020202020204" pitchFamily="34" charset="-122"/>
                <a:sym typeface="+mn-ea"/>
              </a:rPr>
              <a:t>Sdn</a:t>
            </a:r>
            <a:r>
              <a:rPr lang="en-US" altLang="zh-CN" dirty="0">
                <a:solidFill>
                  <a:srgbClr val="000000"/>
                </a:solidFill>
                <a:latin typeface="Arial Unicode MS" panose="020B0604020202020204" pitchFamily="34" charset="-122"/>
                <a:cs typeface="Arial Unicode MS" panose="020B0604020202020204" pitchFamily="34" charset="-122"/>
                <a:sym typeface="+mn-ea"/>
              </a:rPr>
              <a:t> </a:t>
            </a:r>
            <a:r>
              <a:rPr lang="en-US" altLang="zh-CN" dirty="0" err="1">
                <a:solidFill>
                  <a:srgbClr val="000000"/>
                </a:solidFill>
                <a:latin typeface="Arial Unicode MS" panose="020B0604020202020204" pitchFamily="34" charset="-122"/>
                <a:cs typeface="Arial Unicode MS" panose="020B0604020202020204" pitchFamily="34" charset="-122"/>
                <a:sym typeface="+mn-ea"/>
              </a:rPr>
              <a:t>Bhd</a:t>
            </a:r>
            <a:endParaRPr lang="en-US" altLang="zh-CN" sz="800" dirty="0">
              <a:solidFill>
                <a:srgbClr val="000000"/>
              </a:solidFill>
              <a:sym typeface="+mn-ea"/>
            </a:endParaRPr>
          </a:p>
          <a:p>
            <a:pPr indent="638175" eaLnBrk="0" hangingPunct="0">
              <a:spcBef>
                <a:spcPct val="0"/>
              </a:spcBef>
              <a:tabLst>
                <a:tab pos="629920" algn="l"/>
              </a:tabLst>
              <a:defRPr/>
            </a:pPr>
            <a:r>
              <a:rPr lang="zh-CN" altLang="en-US" dirty="0">
                <a:solidFill>
                  <a:srgbClr val="000000"/>
                </a:solidFill>
                <a:latin typeface="华文中宋" panose="02010600040101010101" charset="-122"/>
                <a:cs typeface="Times New Roman" panose="02020603050405020304" pitchFamily="18" charset="0"/>
                <a:sym typeface="+mn-ea"/>
              </a:rPr>
              <a:t>恒逸实业（文莱）有限公司</a:t>
            </a:r>
            <a:endParaRPr lang="zh-CN" altLang="en-US" dirty="0">
              <a:solidFill>
                <a:srgbClr val="000000"/>
              </a:solidFill>
              <a:sym typeface="+mn-ea"/>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ransition>
    <p:fade/>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9.png"/><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1.jpeg"/><Relationship Id="rId1"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3.jpeg"/><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image" Target="../media/image34.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2.png"/><Relationship Id="rId1" Type="http://schemas.openxmlformats.org/officeDocument/2006/relationships/image" Target="../media/image41.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7.png"/><Relationship Id="rId1" Type="http://schemas.openxmlformats.org/officeDocument/2006/relationships/image" Target="../media/image46.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image" Target="../media/image48.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5.jpeg"/><Relationship Id="rId1" Type="http://schemas.openxmlformats.org/officeDocument/2006/relationships/image" Target="../media/image54.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6.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0.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64.jpeg"/><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7.jpeg"/><Relationship Id="rId1" Type="http://schemas.openxmlformats.org/officeDocument/2006/relationships/image" Target="../media/image66.jpe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70.jpeg"/><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tags" Target="../tags/tag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image" Target="../media/image7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矩形 5124"/>
          <p:cNvSpPr/>
          <p:nvPr/>
        </p:nvSpPr>
        <p:spPr>
          <a:xfrm>
            <a:off x="4879340" y="3759835"/>
            <a:ext cx="3657600" cy="609600"/>
          </a:xfrm>
          <a:prstGeom prst="rect">
            <a:avLst/>
          </a:prstGeom>
          <a:noFill/>
          <a:ln w="9525">
            <a:noFill/>
          </a:ln>
        </p:spPr>
        <p:txBody>
          <a:bodyPr anchor="b"/>
          <a:p>
            <a:pPr algn="ctr" eaLnBrk="1" hangingPunct="1"/>
            <a:r>
              <a:rPr lang="zh-CN" altLang="en-US" sz="3200" b="1" dirty="0">
                <a:solidFill>
                  <a:schemeClr val="tx2"/>
                </a:solidFill>
                <a:latin typeface="+mj-ea"/>
                <a:ea typeface="+mj-ea"/>
              </a:rPr>
              <a:t>钳工四班</a:t>
            </a:r>
            <a:endParaRPr lang="zh-CN" altLang="en-US" sz="3200" b="1" dirty="0">
              <a:solidFill>
                <a:schemeClr val="tx2"/>
              </a:solidFill>
              <a:latin typeface="+mj-ea"/>
              <a:ea typeface="+mj-ea"/>
            </a:endParaRPr>
          </a:p>
        </p:txBody>
      </p:sp>
      <p:sp>
        <p:nvSpPr>
          <p:cNvPr id="2" name="标题 1"/>
          <p:cNvSpPr/>
          <p:nvPr>
            <p:ph type="ctrTitle"/>
          </p:nvPr>
        </p:nvSpPr>
        <p:spPr>
          <a:xfrm>
            <a:off x="827405" y="1124585"/>
            <a:ext cx="7063105" cy="1325880"/>
          </a:xfrm>
        </p:spPr>
        <p:txBody>
          <a:bodyPr/>
          <a:p>
            <a:r>
              <a:rPr lang="en-US" altLang="zh-CN" b="1"/>
              <a:t>4702-K001A</a:t>
            </a:r>
            <a:r>
              <a:rPr lang="zh-CN" altLang="en-US" b="1"/>
              <a:t>火炬气压缩机  大修总结</a:t>
            </a:r>
            <a:endParaRPr lang="zh-CN" altLang="en-US" b="1"/>
          </a:p>
        </p:txBody>
      </p:sp>
      <p:sp>
        <p:nvSpPr>
          <p:cNvPr id="3" name="矩形 5124"/>
          <p:cNvSpPr/>
          <p:nvPr/>
        </p:nvSpPr>
        <p:spPr>
          <a:xfrm>
            <a:off x="3625850" y="5227955"/>
            <a:ext cx="5153660" cy="609600"/>
          </a:xfrm>
          <a:prstGeom prst="rect">
            <a:avLst/>
          </a:prstGeom>
          <a:noFill/>
          <a:ln w="9525">
            <a:noFill/>
          </a:ln>
        </p:spPr>
        <p:txBody>
          <a:bodyPr anchor="b"/>
          <a:p>
            <a:pPr algn="ctr" eaLnBrk="1" hangingPunct="1"/>
            <a:r>
              <a:rPr lang="zh-CN" altLang="en-US" sz="3200" b="1" dirty="0">
                <a:solidFill>
                  <a:schemeClr val="tx2"/>
                </a:solidFill>
                <a:latin typeface="+mj-ea"/>
                <a:ea typeface="+mj-ea"/>
              </a:rPr>
              <a:t>2021年6月</a:t>
            </a:r>
            <a:r>
              <a:rPr lang="en-US" altLang="zh-CN" sz="3200" b="1" dirty="0">
                <a:solidFill>
                  <a:schemeClr val="tx2"/>
                </a:solidFill>
                <a:latin typeface="+mj-ea"/>
                <a:ea typeface="+mj-ea"/>
              </a:rPr>
              <a:t>4</a:t>
            </a:r>
            <a:r>
              <a:rPr lang="zh-CN" altLang="en-US" sz="3200" b="1" dirty="0">
                <a:solidFill>
                  <a:schemeClr val="tx2"/>
                </a:solidFill>
                <a:latin typeface="+mj-ea"/>
                <a:ea typeface="+mj-ea"/>
              </a:rPr>
              <a:t>日星期五</a:t>
            </a:r>
            <a:endParaRPr lang="zh-CN" altLang="en-US" sz="3200" b="1" dirty="0">
              <a:solidFill>
                <a:schemeClr val="tx2"/>
              </a:solidFill>
              <a:latin typeface="+mj-ea"/>
              <a:ea typeface="+mj-ea"/>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4433570" y="260350"/>
            <a:ext cx="3169920" cy="533400"/>
          </a:xfrm>
        </p:spPr>
        <p:txBody>
          <a:bodyPr vert="horz" wrap="square" lIns="91440" tIns="45720" rIns="91440" bIns="45720" anchor="ctr"/>
          <a:p>
            <a:pPr algn="l"/>
            <a:r>
              <a:rPr lang="zh-CN" altLang="en-US" sz="2800" b="1" dirty="0">
                <a:solidFill>
                  <a:srgbClr val="FF0000"/>
                </a:solidFill>
                <a:latin typeface="+mj-ea"/>
              </a:rPr>
              <a:t>检修前运行状态</a:t>
            </a:r>
            <a:endParaRPr lang="zh-CN" altLang="en-US" sz="2800" b="1" dirty="0">
              <a:solidFill>
                <a:srgbClr val="FF0000"/>
              </a:solidFill>
              <a:latin typeface="+mj-ea"/>
            </a:endParaRPr>
          </a:p>
        </p:txBody>
      </p:sp>
      <p:sp>
        <p:nvSpPr>
          <p:cNvPr id="2" name="文本框 1"/>
          <p:cNvSpPr txBox="1"/>
          <p:nvPr/>
        </p:nvSpPr>
        <p:spPr>
          <a:xfrm>
            <a:off x="564515" y="901065"/>
            <a:ext cx="8255000" cy="922020"/>
          </a:xfrm>
          <a:prstGeom prst="rect">
            <a:avLst/>
          </a:prstGeom>
          <a:noFill/>
        </p:spPr>
        <p:txBody>
          <a:bodyPr wrap="square" rtlCol="0" anchor="t">
            <a:spAutoFit/>
          </a:bodyPr>
          <a:p>
            <a:r>
              <a:rPr lang="zh-CN" altLang="en-US"/>
              <a:t>火炬气柜排污油罐液位，正常工况下每三天外送污油一次，5月14日-停机前每3小时外送污油一次，停机后持续送污油，停机前火炬气柜底部重组份液位已经高出压缩机入口管线底部进入压缩机入口。</a:t>
            </a:r>
            <a:endParaRPr lang="zh-CN" altLang="en-US"/>
          </a:p>
        </p:txBody>
      </p:sp>
      <p:pic>
        <p:nvPicPr>
          <p:cNvPr id="50" name="图片 50"/>
          <p:cNvPicPr/>
          <p:nvPr/>
        </p:nvPicPr>
        <p:blipFill>
          <a:blip r:embed="rId1"/>
          <a:stretch>
            <a:fillRect/>
          </a:stretch>
        </p:blipFill>
        <p:spPr>
          <a:xfrm>
            <a:off x="154940" y="1757680"/>
            <a:ext cx="5274310" cy="2184400"/>
          </a:xfrm>
          <a:prstGeom prst="rect">
            <a:avLst/>
          </a:prstGeom>
        </p:spPr>
      </p:pic>
      <p:pic>
        <p:nvPicPr>
          <p:cNvPr id="28" name="图片 28"/>
          <p:cNvPicPr/>
          <p:nvPr/>
        </p:nvPicPr>
        <p:blipFill>
          <a:blip r:embed="rId2"/>
          <a:stretch>
            <a:fillRect/>
          </a:stretch>
        </p:blipFill>
        <p:spPr>
          <a:xfrm>
            <a:off x="154940" y="3942080"/>
            <a:ext cx="5273040" cy="2915920"/>
          </a:xfrm>
          <a:prstGeom prst="rect">
            <a:avLst/>
          </a:prstGeom>
        </p:spPr>
      </p:pic>
      <p:pic>
        <p:nvPicPr>
          <p:cNvPr id="51" name="图片 51"/>
          <p:cNvPicPr/>
          <p:nvPr/>
        </p:nvPicPr>
        <p:blipFill>
          <a:blip r:embed="rId3"/>
          <a:stretch>
            <a:fillRect/>
          </a:stretch>
        </p:blipFill>
        <p:spPr>
          <a:xfrm>
            <a:off x="3869690" y="4095115"/>
            <a:ext cx="5274310" cy="2186940"/>
          </a:xfrm>
          <a:prstGeom prst="rect">
            <a:avLst/>
          </a:prstGeom>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877570" y="965835"/>
            <a:ext cx="3169920" cy="533400"/>
          </a:xfrm>
        </p:spPr>
        <p:txBody>
          <a:bodyPr vert="horz" wrap="square" lIns="91440" tIns="45720" rIns="91440" bIns="45720" anchor="ctr"/>
          <a:p>
            <a:pPr algn="l"/>
            <a:r>
              <a:rPr lang="zh-CN" altLang="en-US" sz="2800" b="1" dirty="0">
                <a:solidFill>
                  <a:srgbClr val="FF0000"/>
                </a:solidFill>
                <a:latin typeface="+mj-ea"/>
              </a:rPr>
              <a:t>停机后检查</a:t>
            </a:r>
            <a:endParaRPr lang="zh-CN" altLang="en-US" sz="2800" b="1" dirty="0">
              <a:solidFill>
                <a:srgbClr val="FF0000"/>
              </a:solidFill>
              <a:latin typeface="+mj-ea"/>
            </a:endParaRPr>
          </a:p>
        </p:txBody>
      </p:sp>
      <p:sp>
        <p:nvSpPr>
          <p:cNvPr id="2" name="文本框 1"/>
          <p:cNvSpPr txBox="1"/>
          <p:nvPr/>
        </p:nvSpPr>
        <p:spPr>
          <a:xfrm>
            <a:off x="473075" y="1499235"/>
            <a:ext cx="8197850" cy="368300"/>
          </a:xfrm>
          <a:prstGeom prst="rect">
            <a:avLst/>
          </a:prstGeom>
          <a:noFill/>
        </p:spPr>
        <p:txBody>
          <a:bodyPr wrap="square" rtlCol="0" anchor="t">
            <a:spAutoFit/>
          </a:bodyPr>
          <a:p>
            <a:r>
              <a:rPr lang="en-US" altLang="zh-CN"/>
              <a:t>1.</a:t>
            </a:r>
            <a:r>
              <a:rPr lang="zh-CN" altLang="en-US"/>
              <a:t>一级密封气流量4块表3块爆表，干气密封损坏泄漏。</a:t>
            </a:r>
            <a:endParaRPr lang="zh-CN" altLang="en-US"/>
          </a:p>
        </p:txBody>
      </p:sp>
      <p:pic>
        <p:nvPicPr>
          <p:cNvPr id="4" name="图片 4"/>
          <p:cNvPicPr/>
          <p:nvPr/>
        </p:nvPicPr>
        <p:blipFill>
          <a:blip r:embed="rId1"/>
          <a:stretch>
            <a:fillRect/>
          </a:stretch>
        </p:blipFill>
        <p:spPr>
          <a:xfrm>
            <a:off x="227965" y="2125345"/>
            <a:ext cx="8688070" cy="4158615"/>
          </a:xfrm>
          <a:prstGeom prst="rect">
            <a:avLst/>
          </a:prstGeom>
        </p:spPr>
      </p:pic>
      <p:sp>
        <p:nvSpPr>
          <p:cNvPr id="3" name="文本框 2"/>
          <p:cNvSpPr txBox="1"/>
          <p:nvPr/>
        </p:nvSpPr>
        <p:spPr>
          <a:xfrm>
            <a:off x="2994660" y="4984750"/>
            <a:ext cx="1554480" cy="368300"/>
          </a:xfrm>
          <a:prstGeom prst="rect">
            <a:avLst/>
          </a:prstGeom>
          <a:noFill/>
        </p:spPr>
        <p:txBody>
          <a:bodyPr wrap="none" rtlCol="0" anchor="t">
            <a:spAutoFit/>
          </a:bodyPr>
          <a:p>
            <a:r>
              <a:rPr lang="zh-CN" altLang="en-US">
                <a:solidFill>
                  <a:srgbClr val="FF0000"/>
                </a:solidFill>
                <a:sym typeface="+mn-ea"/>
              </a:rPr>
              <a:t>阴转子驱动端</a:t>
            </a:r>
            <a:endParaRPr lang="zh-CN" altLang="en-US">
              <a:solidFill>
                <a:srgbClr val="FF0000"/>
              </a:solidFill>
              <a:sym typeface="+mn-ea"/>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1142365" y="880745"/>
            <a:ext cx="3169920" cy="533400"/>
          </a:xfrm>
        </p:spPr>
        <p:txBody>
          <a:bodyPr vert="horz" wrap="square" lIns="91440" tIns="45720" rIns="91440" bIns="45720" anchor="ctr"/>
          <a:p>
            <a:pPr algn="l"/>
            <a:r>
              <a:rPr lang="zh-CN" altLang="en-US" sz="2800" b="1" dirty="0">
                <a:solidFill>
                  <a:srgbClr val="FF0000"/>
                </a:solidFill>
                <a:latin typeface="+mj-ea"/>
              </a:rPr>
              <a:t>停机后检查</a:t>
            </a:r>
            <a:endParaRPr lang="zh-CN" altLang="en-US" sz="2800" b="1" dirty="0">
              <a:solidFill>
                <a:srgbClr val="FF0000"/>
              </a:solidFill>
              <a:latin typeface="+mj-ea"/>
            </a:endParaRPr>
          </a:p>
        </p:txBody>
      </p:sp>
      <p:sp>
        <p:nvSpPr>
          <p:cNvPr id="7" name="文本框 6"/>
          <p:cNvSpPr txBox="1"/>
          <p:nvPr/>
        </p:nvSpPr>
        <p:spPr>
          <a:xfrm>
            <a:off x="394335" y="1280795"/>
            <a:ext cx="8232775" cy="922020"/>
          </a:xfrm>
          <a:prstGeom prst="rect">
            <a:avLst/>
          </a:prstGeom>
          <a:noFill/>
        </p:spPr>
        <p:txBody>
          <a:bodyPr wrap="square" rtlCol="0">
            <a:spAutoFit/>
          </a:bodyPr>
          <a:p>
            <a:r>
              <a:rPr lang="en-US"/>
              <a:t>2.</a:t>
            </a:r>
            <a:r>
              <a:t>机组连锁停机后现场一级两端隔离气压力上升至0.05Mpa以上，正常值小于0.02Mpa，干气密封在停机后密封端面损坏密封气泄漏至隔离气侧导致隔离气压力上升。</a:t>
            </a:r>
          </a:p>
        </p:txBody>
      </p:sp>
      <p:pic>
        <p:nvPicPr>
          <p:cNvPr id="2" name="图片 1"/>
          <p:cNvPicPr>
            <a:picLocks noChangeAspect="1"/>
          </p:cNvPicPr>
          <p:nvPr/>
        </p:nvPicPr>
        <p:blipFill>
          <a:blip r:embed="rId1"/>
          <a:stretch>
            <a:fillRect/>
          </a:stretch>
        </p:blipFill>
        <p:spPr>
          <a:xfrm>
            <a:off x="394335" y="2103755"/>
            <a:ext cx="8397240" cy="3913505"/>
          </a:xfrm>
          <a:prstGeom prst="rect">
            <a:avLst/>
          </a:prstGeom>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1142365" y="880745"/>
            <a:ext cx="3169920" cy="533400"/>
          </a:xfrm>
        </p:spPr>
        <p:txBody>
          <a:bodyPr vert="horz" wrap="square" lIns="91440" tIns="45720" rIns="91440" bIns="45720" anchor="ctr"/>
          <a:p>
            <a:pPr algn="l"/>
            <a:r>
              <a:rPr lang="zh-CN" altLang="en-US" sz="2800" b="1" dirty="0">
                <a:solidFill>
                  <a:srgbClr val="FF0000"/>
                </a:solidFill>
                <a:latin typeface="+mj-ea"/>
              </a:rPr>
              <a:t>停机后检查</a:t>
            </a:r>
            <a:endParaRPr lang="zh-CN" altLang="en-US" sz="2800" b="1" dirty="0">
              <a:solidFill>
                <a:srgbClr val="FF0000"/>
              </a:solidFill>
              <a:latin typeface="+mj-ea"/>
            </a:endParaRPr>
          </a:p>
        </p:txBody>
      </p:sp>
      <p:sp>
        <p:nvSpPr>
          <p:cNvPr id="7" name="文本框 6"/>
          <p:cNvSpPr txBox="1"/>
          <p:nvPr/>
        </p:nvSpPr>
        <p:spPr>
          <a:xfrm>
            <a:off x="525780" y="1499235"/>
            <a:ext cx="7621270" cy="368300"/>
          </a:xfrm>
          <a:prstGeom prst="rect">
            <a:avLst/>
          </a:prstGeom>
          <a:noFill/>
        </p:spPr>
        <p:txBody>
          <a:bodyPr wrap="square" rtlCol="0">
            <a:spAutoFit/>
          </a:bodyPr>
          <a:p>
            <a:r>
              <a:rPr lang="en-US" altLang="zh-CN"/>
              <a:t>3.</a:t>
            </a:r>
            <a:r>
              <a:rPr lang="zh-CN"/>
              <a:t>前置气总管压力正常，分管压力低于设定值，干气密封泄露</a:t>
            </a:r>
            <a:endParaRPr lang="zh-CN"/>
          </a:p>
        </p:txBody>
      </p:sp>
      <p:pic>
        <p:nvPicPr>
          <p:cNvPr id="3" name="图片 2" descr="前置气压力"/>
          <p:cNvPicPr>
            <a:picLocks noChangeAspect="1"/>
          </p:cNvPicPr>
          <p:nvPr/>
        </p:nvPicPr>
        <p:blipFill>
          <a:blip r:embed="rId1"/>
          <a:stretch>
            <a:fillRect/>
          </a:stretch>
        </p:blipFill>
        <p:spPr>
          <a:xfrm>
            <a:off x="248285" y="2082165"/>
            <a:ext cx="8648065" cy="4029075"/>
          </a:xfrm>
          <a:prstGeom prst="rect">
            <a:avLst/>
          </a:prstGeom>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1142365" y="880745"/>
            <a:ext cx="3169920" cy="533400"/>
          </a:xfrm>
        </p:spPr>
        <p:txBody>
          <a:bodyPr vert="horz" wrap="square" lIns="91440" tIns="45720" rIns="91440" bIns="45720" anchor="ctr"/>
          <a:p>
            <a:pPr algn="l"/>
            <a:r>
              <a:rPr lang="zh-CN" altLang="en-US" sz="2800" b="1" dirty="0">
                <a:solidFill>
                  <a:srgbClr val="FF0000"/>
                </a:solidFill>
                <a:latin typeface="+mj-ea"/>
              </a:rPr>
              <a:t>停机后检查</a:t>
            </a:r>
            <a:endParaRPr lang="zh-CN" altLang="en-US" sz="2800" b="1" dirty="0">
              <a:solidFill>
                <a:srgbClr val="FF0000"/>
              </a:solidFill>
              <a:latin typeface="+mj-ea"/>
            </a:endParaRPr>
          </a:p>
        </p:txBody>
      </p:sp>
      <p:sp>
        <p:nvSpPr>
          <p:cNvPr id="7" name="文本框 6"/>
          <p:cNvSpPr txBox="1"/>
          <p:nvPr/>
        </p:nvSpPr>
        <p:spPr>
          <a:xfrm>
            <a:off x="596265" y="1414145"/>
            <a:ext cx="7621270" cy="368300"/>
          </a:xfrm>
          <a:prstGeom prst="rect">
            <a:avLst/>
          </a:prstGeom>
          <a:noFill/>
        </p:spPr>
        <p:txBody>
          <a:bodyPr wrap="square" rtlCol="0">
            <a:spAutoFit/>
          </a:bodyPr>
          <a:p>
            <a:r>
              <a:rPr lang="en-US"/>
              <a:t>4.</a:t>
            </a:r>
            <a:r>
              <a:rPr lang="zh-CN" altLang="en-US"/>
              <a:t>一级压缩机靠排气端缸体外表面两侧有高温后遗留痕迹。</a:t>
            </a:r>
            <a:endParaRPr lang="zh-CN" altLang="en-US"/>
          </a:p>
        </p:txBody>
      </p:sp>
      <p:pic>
        <p:nvPicPr>
          <p:cNvPr id="3" name="图片 2" descr="缸体受热外表面发黑"/>
          <p:cNvPicPr>
            <a:picLocks noChangeAspect="1"/>
          </p:cNvPicPr>
          <p:nvPr/>
        </p:nvPicPr>
        <p:blipFill>
          <a:blip r:embed="rId1"/>
          <a:stretch>
            <a:fillRect/>
          </a:stretch>
        </p:blipFill>
        <p:spPr>
          <a:xfrm>
            <a:off x="879475" y="1867535"/>
            <a:ext cx="7954010" cy="4236720"/>
          </a:xfrm>
          <a:prstGeom prst="rect">
            <a:avLst/>
          </a:prstGeom>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1295400" y="824865"/>
            <a:ext cx="3505200" cy="731838"/>
          </a:xfrm>
        </p:spPr>
        <p:txBody>
          <a:bodyPr vert="horz" wrap="square" lIns="91440" tIns="45720" rIns="91440" bIns="45720" anchor="ctr"/>
          <a:p>
            <a:r>
              <a:rPr lang="zh-CN" altLang="en-US" dirty="0">
                <a:ea typeface="方正舒体" panose="02010601030101010101" pitchFamily="2" charset="-122"/>
              </a:rPr>
              <a:t>故障原因分析</a:t>
            </a:r>
            <a:endParaRPr lang="zh-CN" altLang="en-US" dirty="0">
              <a:ea typeface="方正舒体" panose="02010601030101010101" pitchFamily="2" charset="-122"/>
            </a:endParaRPr>
          </a:p>
        </p:txBody>
      </p:sp>
      <p:sp>
        <p:nvSpPr>
          <p:cNvPr id="8194" name="文本占位符 44034"/>
          <p:cNvSpPr>
            <a:spLocks noGrp="1" noChangeArrowheads="1"/>
          </p:cNvSpPr>
          <p:nvPr>
            <p:ph idx="1" hasCustomPrompt="1"/>
          </p:nvPr>
        </p:nvSpPr>
        <p:spPr>
          <a:xfrm>
            <a:off x="457200" y="1489075"/>
            <a:ext cx="8030845" cy="4683125"/>
          </a:xfrm>
          <a:ln w="19050">
            <a:solidFill>
              <a:srgbClr val="FF0000"/>
            </a:solidFill>
            <a:miter lim="800000"/>
          </a:ln>
        </p:spPr>
        <p:txBody>
          <a:bodyPr vert="horz" lIns="91440" tIns="45720" rIns="91440" bIns="45720" rtlCol="0" anchor="t">
            <a:normAutofit/>
          </a:bodyPr>
          <a:p>
            <a:pPr marL="285750" marR="0" lvl="0" indent="-285750" algn="l" defTabSz="457200" rtl="0" eaLnBrk="1" fontAlgn="auto" latinLnBrk="0" hangingPunct="1">
              <a:lnSpc>
                <a:spcPct val="80000"/>
              </a:lnSpc>
              <a:spcBef>
                <a:spcPct val="20000"/>
              </a:spcBef>
              <a:spcAft>
                <a:spcPts val="600"/>
              </a:spcAft>
              <a:buClr>
                <a:schemeClr val="accent1"/>
              </a:buClr>
              <a:buSzPct val="115000"/>
              <a:buFont typeface="Arial" panose="020B0604020202020204"/>
              <a:buChar char="•"/>
              <a:defRPr/>
            </a:pPr>
            <a:r>
              <a:rPr kumimoji="0" lang="en-US" altLang="zh-CN" sz="1900" b="0" i="0" u="none" strike="noStrike" kern="1200" cap="none" spc="0" normalizeH="0" baseline="0" noProof="0">
                <a:ln>
                  <a:noFill/>
                </a:ln>
                <a:solidFill>
                  <a:schemeClr val="tx1">
                    <a:lumMod val="85000"/>
                    <a:lumOff val="15000"/>
                  </a:schemeClr>
                </a:solidFill>
                <a:effectLst/>
                <a:uLnTx/>
                <a:uFillTx/>
                <a:latin typeface="+mn-lt"/>
                <a:ea typeface="+mn-ea"/>
                <a:cs typeface="+mn-cs"/>
              </a:rPr>
              <a:t>1.</a:t>
            </a:r>
            <a:r>
              <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rPr>
              <a:t>液化气带液严重，大量液体进入机体，导致螺杆密封线磨损，磨损下来的金属碎屑堆积导致螺杆碰磨严重</a:t>
            </a:r>
            <a:r>
              <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rPr>
              <a:t>，强大扭力使的转子短时间急剧破坏，受损转子剐蹭气缸内表面，摩擦力产生的负荷和热量造成排气端缸体过热，而压缩机缸体无测温探头，不能及时连锁保护，直到负荷超过电机保护值时连锁。</a:t>
            </a:r>
            <a:endPar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endParaRPr>
          </a:p>
          <a:p>
            <a:pPr marL="285750" marR="0" lvl="0" indent="-285750" algn="l" defTabSz="457200" rtl="0" eaLnBrk="1" fontAlgn="auto" latinLnBrk="0" hangingPunct="1">
              <a:lnSpc>
                <a:spcPct val="80000"/>
              </a:lnSpc>
              <a:spcBef>
                <a:spcPct val="20000"/>
              </a:spcBef>
              <a:spcAft>
                <a:spcPts val="600"/>
              </a:spcAft>
              <a:buClr>
                <a:schemeClr val="accent1"/>
              </a:buClr>
              <a:buSzPct val="115000"/>
              <a:buFont typeface="Arial" panose="020B0604020202020204"/>
              <a:buChar char="•"/>
              <a:defRPr/>
            </a:pPr>
            <a:r>
              <a:rPr kumimoji="0" lang="en-US" altLang="zh-CN" sz="1900" b="0" i="0" u="none" strike="noStrike" kern="1200" cap="none" spc="0" normalizeH="0" baseline="0" noProof="0">
                <a:ln>
                  <a:noFill/>
                </a:ln>
                <a:solidFill>
                  <a:schemeClr val="tx1">
                    <a:lumMod val="85000"/>
                    <a:lumOff val="15000"/>
                  </a:schemeClr>
                </a:solidFill>
                <a:effectLst/>
                <a:uLnTx/>
                <a:uFillTx/>
                <a:latin typeface="+mn-lt"/>
                <a:ea typeface="+mn-ea"/>
                <a:cs typeface="+mn-cs"/>
              </a:rPr>
              <a:t>2.</a:t>
            </a:r>
            <a:r>
              <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rPr>
              <a:t>压缩机入口带液，大量液体来不及从底部排污口全部排出。干气密封受损，前置气泄露，压力低于正常水平，液体反窜进入前置气管道，停机后机体排污，前置气正常投运，会将管道液体吹回缸体随排污线流走，使拆前置气管道横管部分有少量液体，。</a:t>
            </a:r>
            <a:endPar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1295400" y="824865"/>
            <a:ext cx="4407535" cy="732155"/>
          </a:xfrm>
        </p:spPr>
        <p:txBody>
          <a:bodyPr vert="horz" wrap="square" lIns="91440" tIns="45720" rIns="91440" bIns="45720" anchor="ctr"/>
          <a:p>
            <a:r>
              <a:rPr lang="zh-CN" altLang="en-US" dirty="0">
                <a:ea typeface="方正舒体" panose="02010601030101010101" pitchFamily="2" charset="-122"/>
              </a:rPr>
              <a:t>检修部分</a:t>
            </a:r>
            <a:endParaRPr lang="zh-CN" altLang="en-US" dirty="0">
              <a:ea typeface="方正舒体" panose="02010601030101010101" pitchFamily="2" charset="-122"/>
            </a:endParaRPr>
          </a:p>
        </p:txBody>
      </p:sp>
      <p:sp>
        <p:nvSpPr>
          <p:cNvPr id="8194" name="文本占位符 44034"/>
          <p:cNvSpPr>
            <a:spLocks noGrp="1" noChangeArrowheads="1"/>
          </p:cNvSpPr>
          <p:nvPr>
            <p:ph idx="1" hasCustomPrompt="1"/>
          </p:nvPr>
        </p:nvSpPr>
        <p:spPr>
          <a:xfrm>
            <a:off x="457200" y="1771650"/>
            <a:ext cx="8030845" cy="4189095"/>
          </a:xfrm>
          <a:ln w="19050">
            <a:solidFill>
              <a:srgbClr val="FF0000"/>
            </a:solidFill>
            <a:miter lim="800000"/>
          </a:ln>
        </p:spPr>
        <p:txBody>
          <a:bodyPr vert="horz" lIns="91440" tIns="45720" rIns="91440" bIns="45720" rtlCol="0" anchor="t">
            <a:normAutofit/>
          </a:bodyPr>
          <a:p>
            <a:pPr marL="285750" marR="0" lvl="0" indent="-285750" algn="l" defTabSz="457200" rtl="0" eaLnBrk="1" fontAlgn="auto" latinLnBrk="0" hangingPunct="1">
              <a:lnSpc>
                <a:spcPct val="80000"/>
              </a:lnSpc>
              <a:spcBef>
                <a:spcPct val="20000"/>
              </a:spcBef>
              <a:spcAft>
                <a:spcPts val="600"/>
              </a:spcAft>
              <a:buClr>
                <a:schemeClr val="accent1"/>
              </a:buClr>
              <a:buSzPct val="115000"/>
              <a:buFont typeface="Arial" panose="020B0604020202020204"/>
              <a:buChar char="•"/>
              <a:defRPr/>
            </a:pPr>
            <a:r>
              <a:rPr kumimoji="0" lang="zh-CN" altLang="en-US" sz="1900" b="1" i="0" u="none" strike="noStrike" kern="1200" cap="none" spc="0" normalizeH="0" baseline="0" noProof="0">
                <a:ln>
                  <a:noFill/>
                </a:ln>
                <a:solidFill>
                  <a:srgbClr val="FF0000"/>
                </a:solidFill>
                <a:effectLst/>
                <a:uLnTx/>
                <a:uFillTx/>
                <a:latin typeface="+mn-lt"/>
                <a:ea typeface="+mn-ea"/>
                <a:cs typeface="+mn-cs"/>
              </a:rPr>
              <a:t>大修前准备：</a:t>
            </a:r>
            <a:endParaRPr kumimoji="0" lang="zh-CN" altLang="en-US" sz="1900" b="1" i="0" u="none" strike="noStrike" kern="1200" cap="none" spc="0" normalizeH="0" baseline="0" noProof="0">
              <a:ln>
                <a:noFill/>
              </a:ln>
              <a:solidFill>
                <a:srgbClr val="FF0000"/>
              </a:solidFill>
              <a:effectLst/>
              <a:uLnTx/>
              <a:uFillTx/>
              <a:latin typeface="+mn-lt"/>
              <a:ea typeface="+mn-ea"/>
              <a:cs typeface="+mn-cs"/>
            </a:endParaRPr>
          </a:p>
          <a:p>
            <a:pPr marL="0" marR="0" lvl="0" indent="0" algn="l" defTabSz="457200" rtl="0" eaLnBrk="1" fontAlgn="auto" latinLnBrk="0" hangingPunct="1">
              <a:lnSpc>
                <a:spcPct val="80000"/>
              </a:lnSpc>
              <a:spcBef>
                <a:spcPct val="20000"/>
              </a:spcBef>
              <a:spcAft>
                <a:spcPts val="600"/>
              </a:spcAft>
              <a:buClr>
                <a:schemeClr val="accent1"/>
              </a:buClr>
              <a:buSzPct val="115000"/>
              <a:buFont typeface="Arial" panose="020B0604020202020204"/>
              <a:buNone/>
              <a:defRPr/>
            </a:pPr>
            <a:r>
              <a:rPr kumimoji="0" lang="en-US" altLang="zh-CN" sz="1900" b="0" i="0" u="none" strike="noStrike" kern="1200" cap="none" spc="0" normalizeH="0" baseline="0" noProof="0">
                <a:ln>
                  <a:noFill/>
                </a:ln>
                <a:solidFill>
                  <a:schemeClr val="tx1">
                    <a:lumMod val="85000"/>
                    <a:lumOff val="15000"/>
                  </a:schemeClr>
                </a:solidFill>
                <a:effectLst/>
                <a:uLnTx/>
                <a:uFillTx/>
                <a:latin typeface="+mn-lt"/>
                <a:ea typeface="+mn-ea"/>
                <a:cs typeface="+mn-cs"/>
              </a:rPr>
              <a:t>1.</a:t>
            </a:r>
            <a:r>
              <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rPr>
              <a:t>查找资料，熟悉检修方案</a:t>
            </a:r>
            <a:endPar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endParaRPr>
          </a:p>
          <a:p>
            <a:pPr marL="0" marR="0" lvl="0" indent="0" algn="l" defTabSz="457200" rtl="0" eaLnBrk="1" fontAlgn="auto" latinLnBrk="0" hangingPunct="1">
              <a:lnSpc>
                <a:spcPct val="80000"/>
              </a:lnSpc>
              <a:spcBef>
                <a:spcPct val="20000"/>
              </a:spcBef>
              <a:spcAft>
                <a:spcPts val="600"/>
              </a:spcAft>
              <a:buClr>
                <a:schemeClr val="accent1"/>
              </a:buClr>
              <a:buSzPct val="115000"/>
              <a:buFont typeface="Arial" panose="020B0604020202020204"/>
              <a:buNone/>
              <a:defRPr/>
            </a:pPr>
            <a:r>
              <a:rPr kumimoji="0" lang="en-US" altLang="zh-CN" sz="1900" b="0" i="0" u="none" strike="noStrike" kern="1200" cap="none" spc="0" normalizeH="0" baseline="0" noProof="0">
                <a:ln>
                  <a:noFill/>
                </a:ln>
                <a:solidFill>
                  <a:schemeClr val="tx1">
                    <a:lumMod val="85000"/>
                    <a:lumOff val="15000"/>
                  </a:schemeClr>
                </a:solidFill>
                <a:effectLst/>
                <a:uLnTx/>
                <a:uFillTx/>
                <a:latin typeface="+mn-lt"/>
                <a:ea typeface="+mn-ea"/>
                <a:cs typeface="+mn-cs"/>
              </a:rPr>
              <a:t>2.</a:t>
            </a:r>
            <a:r>
              <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rPr>
              <a:t>准备专用工具，准备其他检修工具</a:t>
            </a:r>
            <a:endPar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endParaRPr>
          </a:p>
          <a:p>
            <a:pPr marL="0" marR="0" lvl="0" indent="0" algn="l" defTabSz="457200" rtl="0" eaLnBrk="1" fontAlgn="auto" latinLnBrk="0" hangingPunct="1">
              <a:lnSpc>
                <a:spcPct val="80000"/>
              </a:lnSpc>
              <a:spcBef>
                <a:spcPct val="20000"/>
              </a:spcBef>
              <a:spcAft>
                <a:spcPts val="600"/>
              </a:spcAft>
              <a:buClr>
                <a:schemeClr val="accent1"/>
              </a:buClr>
              <a:buSzPct val="115000"/>
              <a:buFont typeface="Arial" panose="020B0604020202020204"/>
              <a:buNone/>
              <a:defRPr/>
            </a:pPr>
            <a:r>
              <a:rPr kumimoji="0" lang="en-US" altLang="zh-CN" sz="1900" b="0" i="0" u="none" strike="noStrike" kern="1200" cap="none" spc="0" normalizeH="0" baseline="0" noProof="0">
                <a:ln>
                  <a:noFill/>
                </a:ln>
                <a:solidFill>
                  <a:schemeClr val="tx1">
                    <a:lumMod val="85000"/>
                    <a:lumOff val="15000"/>
                  </a:schemeClr>
                </a:solidFill>
                <a:effectLst/>
                <a:uLnTx/>
                <a:uFillTx/>
                <a:latin typeface="+mn-lt"/>
                <a:ea typeface="+mn-ea"/>
                <a:cs typeface="+mn-cs"/>
              </a:rPr>
              <a:t>3.</a:t>
            </a:r>
            <a:r>
              <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rPr>
              <a:t>查易损件备件库存，提前准备</a:t>
            </a:r>
            <a:endPar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endParaRPr>
          </a:p>
          <a:p>
            <a:pPr marL="0" marR="0" lvl="0" indent="0" algn="l" defTabSz="457200" rtl="0" eaLnBrk="1" fontAlgn="auto" latinLnBrk="0" hangingPunct="1">
              <a:lnSpc>
                <a:spcPct val="80000"/>
              </a:lnSpc>
              <a:spcBef>
                <a:spcPct val="20000"/>
              </a:spcBef>
              <a:spcAft>
                <a:spcPts val="600"/>
              </a:spcAft>
              <a:buClr>
                <a:schemeClr val="accent1"/>
              </a:buClr>
              <a:buSzPct val="115000"/>
              <a:buFont typeface="Arial" panose="020B0604020202020204"/>
              <a:buNone/>
              <a:defRPr/>
            </a:pPr>
            <a:r>
              <a:rPr kumimoji="0" lang="en-US" altLang="zh-CN" sz="1900" b="0" i="0" u="none" strike="noStrike" kern="1200" cap="none" spc="0" normalizeH="0" baseline="0" noProof="0">
                <a:ln>
                  <a:noFill/>
                </a:ln>
                <a:solidFill>
                  <a:schemeClr val="tx1">
                    <a:lumMod val="85000"/>
                    <a:lumOff val="15000"/>
                  </a:schemeClr>
                </a:solidFill>
                <a:effectLst/>
                <a:uLnTx/>
                <a:uFillTx/>
                <a:latin typeface="+mn-lt"/>
                <a:ea typeface="+mn-ea"/>
                <a:cs typeface="+mn-cs"/>
              </a:rPr>
              <a:t>4.</a:t>
            </a:r>
            <a:r>
              <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rPr>
              <a:t>检修过程</a:t>
            </a:r>
            <a:r>
              <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rPr>
              <a:t>人员分工，技术交底</a:t>
            </a:r>
            <a:endParaRPr kumimoji="0" lang="zh-CN" altLang="en-US" sz="1900" b="0" i="0" u="none" strike="noStrike" kern="1200" cap="none" spc="0" normalizeH="0" baseline="0" noProof="0">
              <a:ln>
                <a:noFill/>
              </a:ln>
              <a:solidFill>
                <a:schemeClr val="tx1">
                  <a:lumMod val="85000"/>
                  <a:lumOff val="15000"/>
                </a:schemeClr>
              </a:solidFill>
              <a:effectLst/>
              <a:uLnTx/>
              <a:uFillTx/>
              <a:latin typeface="+mn-lt"/>
              <a:ea typeface="+mn-ea"/>
              <a:cs typeface="+mn-cs"/>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601"/>
          <p:cNvPicPr>
            <a:picLocks noChangeAspect="1"/>
          </p:cNvPicPr>
          <p:nvPr/>
        </p:nvPicPr>
        <p:blipFill>
          <a:blip r:embed="rId1"/>
          <a:stretch>
            <a:fillRect/>
          </a:stretch>
        </p:blipFill>
        <p:spPr>
          <a:xfrm>
            <a:off x="0" y="0"/>
            <a:ext cx="9144000" cy="6857365"/>
          </a:xfrm>
          <a:prstGeom prst="rect">
            <a:avLst/>
          </a:prstGeom>
          <a:solidFill>
            <a:schemeClr val="accent1"/>
          </a:solidFill>
          <a:ln w="9525">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147482598"/>
          <p:cNvPicPr>
            <a:picLocks noChangeAspect="1"/>
          </p:cNvPicPr>
          <p:nvPr/>
        </p:nvPicPr>
        <p:blipFill>
          <a:blip r:embed="rId1"/>
          <a:stretch>
            <a:fillRect/>
          </a:stretch>
        </p:blipFill>
        <p:spPr>
          <a:xfrm>
            <a:off x="0" y="1130300"/>
            <a:ext cx="9144000" cy="5572760"/>
          </a:xfrm>
          <a:prstGeom prst="rect">
            <a:avLst/>
          </a:prstGeom>
          <a:noFill/>
          <a:ln w="9525">
            <a:noFill/>
          </a:ln>
        </p:spPr>
      </p:pic>
      <p:sp>
        <p:nvSpPr>
          <p:cNvPr id="4" name="文本框 3"/>
          <p:cNvSpPr txBox="1"/>
          <p:nvPr/>
        </p:nvSpPr>
        <p:spPr>
          <a:xfrm>
            <a:off x="212725" y="1861820"/>
            <a:ext cx="1628140" cy="645160"/>
          </a:xfrm>
          <a:prstGeom prst="rect">
            <a:avLst/>
          </a:prstGeom>
          <a:noFill/>
        </p:spPr>
        <p:txBody>
          <a:bodyPr wrap="square" rtlCol="0">
            <a:spAutoFit/>
          </a:bodyPr>
          <a:p>
            <a:r>
              <a:rPr lang="zh-CN" altLang="en-US" b="1">
                <a:solidFill>
                  <a:srgbClr val="FF0000"/>
                </a:solidFill>
              </a:rPr>
              <a:t>一级</a:t>
            </a:r>
            <a:r>
              <a:rPr lang="en-US" altLang="zh-CN" b="1">
                <a:solidFill>
                  <a:srgbClr val="FF0000"/>
                </a:solidFill>
              </a:rPr>
              <a:t>0.05-0.1</a:t>
            </a:r>
            <a:endParaRPr lang="en-US" altLang="zh-CN" b="1">
              <a:solidFill>
                <a:srgbClr val="FF0000"/>
              </a:solidFill>
            </a:endParaRPr>
          </a:p>
          <a:p>
            <a:r>
              <a:rPr lang="zh-CN" altLang="en-US" b="1">
                <a:solidFill>
                  <a:srgbClr val="FF0000"/>
                </a:solidFill>
              </a:rPr>
              <a:t>二级</a:t>
            </a:r>
            <a:r>
              <a:rPr lang="en-US" altLang="zh-CN" b="1">
                <a:solidFill>
                  <a:srgbClr val="FF0000"/>
                </a:solidFill>
              </a:rPr>
              <a:t>0.05-0.1</a:t>
            </a:r>
            <a:endParaRPr lang="en-US" altLang="zh-CN" b="1">
              <a:solidFill>
                <a:srgbClr val="FF0000"/>
              </a:solidFill>
            </a:endParaRPr>
          </a:p>
        </p:txBody>
      </p:sp>
      <p:sp>
        <p:nvSpPr>
          <p:cNvPr id="8" name="文本框 7"/>
          <p:cNvSpPr txBox="1"/>
          <p:nvPr/>
        </p:nvSpPr>
        <p:spPr>
          <a:xfrm>
            <a:off x="1986915" y="1285875"/>
            <a:ext cx="1628140" cy="922020"/>
          </a:xfrm>
          <a:prstGeom prst="rect">
            <a:avLst/>
          </a:prstGeom>
          <a:noFill/>
        </p:spPr>
        <p:txBody>
          <a:bodyPr wrap="square" rtlCol="0">
            <a:spAutoFit/>
          </a:bodyPr>
          <a:p>
            <a:r>
              <a:rPr lang="zh-CN" altLang="en-US" b="1">
                <a:solidFill>
                  <a:srgbClr val="FF0000"/>
                </a:solidFill>
              </a:rPr>
              <a:t>一级</a:t>
            </a:r>
            <a:r>
              <a:rPr lang="en-US" altLang="zh-CN" b="1">
                <a:solidFill>
                  <a:srgbClr val="FF0000"/>
                </a:solidFill>
              </a:rPr>
              <a:t>0.3-0.45</a:t>
            </a:r>
            <a:r>
              <a:rPr lang="zh-CN" altLang="en-US" b="1">
                <a:solidFill>
                  <a:srgbClr val="FF0000"/>
                </a:solidFill>
              </a:rPr>
              <a:t>（双边</a:t>
            </a:r>
            <a:r>
              <a:rPr lang="zh-CN" altLang="en-US" b="1">
                <a:solidFill>
                  <a:srgbClr val="FF0000"/>
                </a:solidFill>
              </a:rPr>
              <a:t>）</a:t>
            </a:r>
            <a:endParaRPr lang="en-US" altLang="zh-CN" b="1">
              <a:solidFill>
                <a:srgbClr val="FF0000"/>
              </a:solidFill>
            </a:endParaRPr>
          </a:p>
          <a:p>
            <a:r>
              <a:rPr lang="zh-CN" altLang="en-US" b="1">
                <a:solidFill>
                  <a:srgbClr val="FF0000"/>
                </a:solidFill>
              </a:rPr>
              <a:t>二级</a:t>
            </a:r>
            <a:r>
              <a:rPr lang="en-US" altLang="zh-CN" b="1">
                <a:solidFill>
                  <a:srgbClr val="FF0000"/>
                </a:solidFill>
              </a:rPr>
              <a:t>0.2-0.35</a:t>
            </a:r>
            <a:endParaRPr lang="en-US" altLang="zh-CN" b="1">
              <a:solidFill>
                <a:srgbClr val="FF0000"/>
              </a:solidFill>
            </a:endParaRPr>
          </a:p>
        </p:txBody>
      </p:sp>
      <p:sp>
        <p:nvSpPr>
          <p:cNvPr id="9" name="文本框 8"/>
          <p:cNvSpPr txBox="1"/>
          <p:nvPr/>
        </p:nvSpPr>
        <p:spPr>
          <a:xfrm>
            <a:off x="4286885" y="1953260"/>
            <a:ext cx="1628140" cy="645160"/>
          </a:xfrm>
          <a:prstGeom prst="rect">
            <a:avLst/>
          </a:prstGeom>
          <a:noFill/>
        </p:spPr>
        <p:txBody>
          <a:bodyPr wrap="square" rtlCol="0">
            <a:spAutoFit/>
          </a:bodyPr>
          <a:p>
            <a:r>
              <a:rPr lang="zh-CN" altLang="en-US" b="1">
                <a:solidFill>
                  <a:srgbClr val="FF0000"/>
                </a:solidFill>
              </a:rPr>
              <a:t>一级</a:t>
            </a:r>
            <a:r>
              <a:rPr lang="en-US" altLang="zh-CN" b="1">
                <a:solidFill>
                  <a:srgbClr val="FF0000"/>
                </a:solidFill>
              </a:rPr>
              <a:t>0.15-0.25</a:t>
            </a:r>
            <a:endParaRPr lang="en-US" altLang="zh-CN" b="1">
              <a:solidFill>
                <a:srgbClr val="FF0000"/>
              </a:solidFill>
            </a:endParaRPr>
          </a:p>
          <a:p>
            <a:r>
              <a:rPr lang="zh-CN" altLang="en-US" b="1">
                <a:solidFill>
                  <a:srgbClr val="FF0000"/>
                </a:solidFill>
              </a:rPr>
              <a:t>二级</a:t>
            </a:r>
            <a:r>
              <a:rPr lang="en-US" altLang="zh-CN" b="1">
                <a:solidFill>
                  <a:srgbClr val="FF0000"/>
                </a:solidFill>
              </a:rPr>
              <a:t>0.1-0.20</a:t>
            </a:r>
            <a:endParaRPr lang="en-US" altLang="zh-CN" b="1">
              <a:solidFill>
                <a:srgbClr val="FF0000"/>
              </a:solidFill>
            </a:endParaRPr>
          </a:p>
        </p:txBody>
      </p:sp>
      <p:sp>
        <p:nvSpPr>
          <p:cNvPr id="10" name="文本框 9"/>
          <p:cNvSpPr txBox="1"/>
          <p:nvPr/>
        </p:nvSpPr>
        <p:spPr>
          <a:xfrm>
            <a:off x="6760210" y="2038350"/>
            <a:ext cx="1628140" cy="645160"/>
          </a:xfrm>
          <a:prstGeom prst="rect">
            <a:avLst/>
          </a:prstGeom>
          <a:noFill/>
        </p:spPr>
        <p:txBody>
          <a:bodyPr wrap="square" rtlCol="0">
            <a:spAutoFit/>
          </a:bodyPr>
          <a:p>
            <a:r>
              <a:rPr lang="zh-CN" altLang="en-US" b="1">
                <a:solidFill>
                  <a:srgbClr val="FF0000"/>
                </a:solidFill>
              </a:rPr>
              <a:t>一级</a:t>
            </a:r>
            <a:r>
              <a:rPr lang="en-US" altLang="zh-CN" b="1">
                <a:solidFill>
                  <a:srgbClr val="FF0000"/>
                </a:solidFill>
              </a:rPr>
              <a:t>0.08-0.15</a:t>
            </a:r>
            <a:endParaRPr lang="en-US" altLang="zh-CN" b="1">
              <a:solidFill>
                <a:srgbClr val="FF0000"/>
              </a:solidFill>
            </a:endParaRPr>
          </a:p>
          <a:p>
            <a:r>
              <a:rPr lang="zh-CN" altLang="en-US" b="1">
                <a:solidFill>
                  <a:srgbClr val="FF0000"/>
                </a:solidFill>
              </a:rPr>
              <a:t>二级</a:t>
            </a:r>
            <a:r>
              <a:rPr lang="en-US" altLang="zh-CN" b="1">
                <a:solidFill>
                  <a:srgbClr val="FF0000"/>
                </a:solidFill>
              </a:rPr>
              <a:t>0.06-0.12</a:t>
            </a:r>
            <a:endParaRPr lang="en-US" altLang="zh-CN" b="1">
              <a:solidFill>
                <a:srgbClr val="FF0000"/>
              </a:solidFill>
            </a:endParaRPr>
          </a:p>
        </p:txBody>
      </p:sp>
      <p:sp>
        <p:nvSpPr>
          <p:cNvPr id="5" name="文本框 4"/>
          <p:cNvSpPr txBox="1"/>
          <p:nvPr/>
        </p:nvSpPr>
        <p:spPr>
          <a:xfrm>
            <a:off x="212725" y="5192395"/>
            <a:ext cx="1628140" cy="645160"/>
          </a:xfrm>
          <a:prstGeom prst="rect">
            <a:avLst/>
          </a:prstGeom>
          <a:noFill/>
        </p:spPr>
        <p:txBody>
          <a:bodyPr wrap="square" rtlCol="0">
            <a:spAutoFit/>
          </a:bodyPr>
          <a:p>
            <a:r>
              <a:rPr lang="zh-CN" altLang="en-US" b="1">
                <a:solidFill>
                  <a:srgbClr val="FF0000"/>
                </a:solidFill>
              </a:rPr>
              <a:t>一级</a:t>
            </a:r>
            <a:r>
              <a:rPr lang="en-US" altLang="zh-CN" b="1">
                <a:solidFill>
                  <a:srgbClr val="FF0000"/>
                </a:solidFill>
              </a:rPr>
              <a:t>0.03-0.1</a:t>
            </a:r>
            <a:endParaRPr lang="en-US" altLang="zh-CN" b="1">
              <a:solidFill>
                <a:srgbClr val="FF0000"/>
              </a:solidFill>
            </a:endParaRPr>
          </a:p>
          <a:p>
            <a:r>
              <a:rPr lang="zh-CN" altLang="en-US" b="1">
                <a:solidFill>
                  <a:srgbClr val="FF0000"/>
                </a:solidFill>
              </a:rPr>
              <a:t>二级</a:t>
            </a:r>
            <a:r>
              <a:rPr lang="en-US" altLang="zh-CN" b="1">
                <a:solidFill>
                  <a:srgbClr val="FF0000"/>
                </a:solidFill>
              </a:rPr>
              <a:t>0.03-0.08</a:t>
            </a:r>
            <a:endParaRPr lang="en-US" altLang="zh-CN" b="1">
              <a:solidFill>
                <a:srgbClr val="FF0000"/>
              </a:solidFill>
            </a:endParaRPr>
          </a:p>
        </p:txBody>
      </p:sp>
      <p:sp>
        <p:nvSpPr>
          <p:cNvPr id="6" name="文本框 5"/>
          <p:cNvSpPr txBox="1"/>
          <p:nvPr/>
        </p:nvSpPr>
        <p:spPr>
          <a:xfrm>
            <a:off x="1220470" y="6057900"/>
            <a:ext cx="1628140" cy="645160"/>
          </a:xfrm>
          <a:prstGeom prst="rect">
            <a:avLst/>
          </a:prstGeom>
          <a:noFill/>
        </p:spPr>
        <p:txBody>
          <a:bodyPr wrap="square" rtlCol="0">
            <a:spAutoFit/>
          </a:bodyPr>
          <a:p>
            <a:r>
              <a:rPr lang="zh-CN" altLang="en-US" b="1">
                <a:solidFill>
                  <a:srgbClr val="FF0000"/>
                </a:solidFill>
              </a:rPr>
              <a:t>一级</a:t>
            </a:r>
            <a:r>
              <a:rPr lang="en-US" altLang="zh-CN" b="1">
                <a:solidFill>
                  <a:srgbClr val="FF0000"/>
                </a:solidFill>
              </a:rPr>
              <a:t>0.3-0.4</a:t>
            </a:r>
            <a:endParaRPr lang="en-US" altLang="zh-CN" b="1">
              <a:solidFill>
                <a:srgbClr val="FF0000"/>
              </a:solidFill>
            </a:endParaRPr>
          </a:p>
          <a:p>
            <a:r>
              <a:rPr lang="zh-CN" altLang="en-US" b="1">
                <a:solidFill>
                  <a:srgbClr val="FF0000"/>
                </a:solidFill>
              </a:rPr>
              <a:t>二级</a:t>
            </a:r>
            <a:r>
              <a:rPr lang="en-US" altLang="zh-CN" b="1">
                <a:solidFill>
                  <a:srgbClr val="FF0000"/>
                </a:solidFill>
              </a:rPr>
              <a:t>0.2-0.3</a:t>
            </a:r>
            <a:endParaRPr lang="en-US" altLang="zh-CN" b="1">
              <a:solidFill>
                <a:srgbClr val="FF0000"/>
              </a:solidFill>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480695" y="1049020"/>
            <a:ext cx="8408035" cy="5625465"/>
          </a:xfrm>
          <a:prstGeom prst="rect">
            <a:avLst/>
          </a:prstGeom>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877570" y="965835"/>
            <a:ext cx="3169920" cy="533400"/>
          </a:xfrm>
        </p:spPr>
        <p:txBody>
          <a:bodyPr vert="horz" wrap="square" lIns="91440" tIns="45720" rIns="91440" bIns="45720" anchor="ctr"/>
          <a:p>
            <a:pPr algn="l"/>
            <a:r>
              <a:rPr lang="zh-CN" altLang="en-US" sz="2800" b="1" dirty="0">
                <a:solidFill>
                  <a:srgbClr val="FF0000"/>
                </a:solidFill>
                <a:latin typeface="+mj-ea"/>
              </a:rPr>
              <a:t>检修时间节点概述</a:t>
            </a:r>
            <a:endParaRPr lang="zh-CN" altLang="en-US" sz="2800" b="1" dirty="0">
              <a:solidFill>
                <a:srgbClr val="FF0000"/>
              </a:solidFill>
              <a:latin typeface="+mj-ea"/>
            </a:endParaRPr>
          </a:p>
        </p:txBody>
      </p:sp>
      <p:sp>
        <p:nvSpPr>
          <p:cNvPr id="5" name="文本框 4"/>
          <p:cNvSpPr txBox="1"/>
          <p:nvPr/>
        </p:nvSpPr>
        <p:spPr>
          <a:xfrm>
            <a:off x="681990" y="2000885"/>
            <a:ext cx="7780020" cy="3415030"/>
          </a:xfrm>
          <a:prstGeom prst="rect">
            <a:avLst/>
          </a:prstGeom>
          <a:noFill/>
        </p:spPr>
        <p:txBody>
          <a:bodyPr wrap="square" rtlCol="0">
            <a:spAutoFit/>
          </a:bodyPr>
          <a:p>
            <a:r>
              <a:rPr lang="en-US" altLang="zh-CN"/>
              <a:t>4701-KOO1A</a:t>
            </a:r>
            <a:r>
              <a:rPr lang="zh-CN" altLang="en-US"/>
              <a:t>压缩机</a:t>
            </a:r>
            <a:r>
              <a:rPr lang="en-US" altLang="zh-CN"/>
              <a:t>5</a:t>
            </a:r>
            <a:r>
              <a:rPr lang="zh-CN" altLang="en-US"/>
              <a:t>月</a:t>
            </a:r>
            <a:r>
              <a:rPr lang="en-US" altLang="zh-CN"/>
              <a:t>17</a:t>
            </a:r>
            <a:r>
              <a:rPr lang="zh-CN" altLang="en-US"/>
              <a:t>日晚</a:t>
            </a:r>
            <a:r>
              <a:rPr lang="en-US" altLang="zh-CN"/>
              <a:t>8</a:t>
            </a:r>
            <a:r>
              <a:rPr lang="zh-CN" altLang="en-US"/>
              <a:t>：</a:t>
            </a:r>
            <a:r>
              <a:rPr lang="en-US" altLang="zh-CN"/>
              <a:t>38</a:t>
            </a:r>
            <a:r>
              <a:rPr lang="zh-CN" altLang="en-US"/>
              <a:t>因电流过载连锁停机，停机后检查盘车死。</a:t>
            </a:r>
            <a:endParaRPr lang="zh-CN" altLang="en-US"/>
          </a:p>
          <a:p>
            <a:r>
              <a:rPr lang="en-US" altLang="zh-CN"/>
              <a:t>5</a:t>
            </a:r>
            <a:r>
              <a:rPr lang="zh-CN" altLang="en-US"/>
              <a:t>月</a:t>
            </a:r>
            <a:r>
              <a:rPr lang="en-US" altLang="zh-CN"/>
              <a:t>19</a:t>
            </a:r>
            <a:r>
              <a:rPr lang="zh-CN" altLang="en-US"/>
              <a:t>日拆联轴器进一步确认，一级压缩机卡死，二级盘车正常，对一级压缩机大修检查，</a:t>
            </a:r>
            <a:r>
              <a:rPr lang="zh-CN" altLang="en-US">
                <a:solidFill>
                  <a:srgbClr val="FF0000"/>
                </a:solidFill>
              </a:rPr>
              <a:t>拆卸前置气管线时有少量柴油流出</a:t>
            </a:r>
            <a:r>
              <a:rPr lang="zh-CN" altLang="en-US"/>
              <a:t>。</a:t>
            </a:r>
            <a:endParaRPr lang="zh-CN" altLang="en-US"/>
          </a:p>
          <a:p>
            <a:r>
              <a:rPr lang="en-US" altLang="zh-CN"/>
              <a:t>5</a:t>
            </a:r>
            <a:r>
              <a:rPr lang="zh-CN" altLang="en-US"/>
              <a:t>月</a:t>
            </a:r>
            <a:r>
              <a:rPr lang="en-US" altLang="zh-CN"/>
              <a:t>20</a:t>
            </a:r>
            <a:r>
              <a:rPr lang="zh-CN" altLang="en-US"/>
              <a:t>日一级压缩机全部解体发现转子咬合基本报废，气缸轻微变形表面破坏严重，四套干起密封全部失效。</a:t>
            </a:r>
            <a:endParaRPr lang="zh-CN" altLang="en-US"/>
          </a:p>
          <a:p>
            <a:r>
              <a:rPr lang="en-US" altLang="zh-CN"/>
              <a:t>5</a:t>
            </a:r>
            <a:r>
              <a:rPr lang="zh-CN" altLang="en-US"/>
              <a:t>月</a:t>
            </a:r>
            <a:r>
              <a:rPr lang="en-US" altLang="zh-CN"/>
              <a:t>21</a:t>
            </a:r>
            <a:r>
              <a:rPr lang="zh-CN" altLang="en-US"/>
              <a:t>日</a:t>
            </a:r>
            <a:r>
              <a:rPr lang="zh-CN" altLang="en-US"/>
              <a:t>决定对压缩机二级同时大修检查。</a:t>
            </a:r>
            <a:endParaRPr lang="zh-CN" altLang="en-US"/>
          </a:p>
          <a:p>
            <a:r>
              <a:rPr lang="en-US" altLang="zh-CN"/>
              <a:t>5</a:t>
            </a:r>
            <a:r>
              <a:rPr lang="zh-CN" altLang="en-US"/>
              <a:t>月</a:t>
            </a:r>
            <a:r>
              <a:rPr lang="en-US" altLang="zh-CN"/>
              <a:t>23</a:t>
            </a:r>
            <a:r>
              <a:rPr lang="zh-CN" altLang="en-US"/>
              <a:t>日中午在厂房完成二级大修检查，下午二级开始现场回装</a:t>
            </a:r>
            <a:endParaRPr lang="zh-CN" altLang="en-US"/>
          </a:p>
          <a:p>
            <a:r>
              <a:rPr lang="en-US" altLang="zh-CN"/>
              <a:t>5</a:t>
            </a:r>
            <a:r>
              <a:rPr lang="zh-CN" altLang="en-US"/>
              <a:t>月</a:t>
            </a:r>
            <a:r>
              <a:rPr lang="en-US" altLang="zh-CN"/>
              <a:t>24</a:t>
            </a:r>
            <a:r>
              <a:rPr lang="zh-CN" altLang="en-US"/>
              <a:t>日下午完成二级现场回装。</a:t>
            </a:r>
            <a:endParaRPr lang="zh-CN" altLang="en-US"/>
          </a:p>
          <a:p>
            <a:r>
              <a:rPr lang="en-US" altLang="zh-CN"/>
              <a:t>5</a:t>
            </a:r>
            <a:r>
              <a:rPr lang="zh-CN" altLang="en-US"/>
              <a:t>月</a:t>
            </a:r>
            <a:r>
              <a:rPr lang="en-US" altLang="zh-CN"/>
              <a:t>29</a:t>
            </a:r>
            <a:r>
              <a:rPr lang="zh-CN" altLang="en-US"/>
              <a:t>日早晨十点厂房检修完成，运至现场回装。</a:t>
            </a:r>
            <a:endParaRPr lang="zh-CN" altLang="en-US"/>
          </a:p>
          <a:p>
            <a:r>
              <a:rPr lang="en-US" altLang="zh-CN"/>
              <a:t>5</a:t>
            </a:r>
            <a:r>
              <a:rPr lang="zh-CN" altLang="en-US"/>
              <a:t>月</a:t>
            </a:r>
            <a:r>
              <a:rPr lang="en-US" altLang="zh-CN"/>
              <a:t>30</a:t>
            </a:r>
            <a:r>
              <a:rPr lang="zh-CN" altLang="en-US"/>
              <a:t>日整体检修完成，清理现场交出。</a:t>
            </a:r>
            <a:endParaRPr lang="zh-CN" altLang="en-US"/>
          </a:p>
          <a:p>
            <a:r>
              <a:rPr lang="en-US" altLang="zh-CN"/>
              <a:t>6</a:t>
            </a:r>
            <a:r>
              <a:rPr lang="zh-CN" altLang="en-US"/>
              <a:t>月</a:t>
            </a:r>
            <a:r>
              <a:rPr lang="en-US" altLang="zh-CN"/>
              <a:t>01</a:t>
            </a:r>
            <a:r>
              <a:rPr lang="zh-CN" altLang="en-US"/>
              <a:t>日试车</a:t>
            </a:r>
            <a:endParaRPr lang="zh-CN" altLang="en-US"/>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2000" y="1534160"/>
            <a:ext cx="7423785" cy="4892675"/>
          </a:xfrm>
          <a:prstGeom prst="rect">
            <a:avLst/>
          </a:prstGeom>
          <a:noFill/>
        </p:spPr>
        <p:txBody>
          <a:bodyPr wrap="square" rtlCol="0" anchor="t">
            <a:spAutoFit/>
          </a:bodyPr>
          <a:p>
            <a:r>
              <a:rPr lang="en-US" altLang="zh-CN" sz="2400" b="1" dirty="0">
                <a:solidFill>
                  <a:srgbClr val="080808"/>
                </a:solidFill>
                <a:latin typeface="仿宋" panose="02010609060101010101" charset="-122"/>
                <a:ea typeface="仿宋" panose="02010609060101010101" charset="-122"/>
                <a:sym typeface="+mn-ea"/>
              </a:rPr>
              <a:t>1.</a:t>
            </a:r>
            <a:r>
              <a:rPr lang="zh-CN" altLang="en-US" sz="2400" b="1" dirty="0">
                <a:solidFill>
                  <a:srgbClr val="080808"/>
                </a:solidFill>
                <a:latin typeface="仿宋" panose="02010609060101010101" charset="-122"/>
                <a:ea typeface="仿宋" panose="02010609060101010101" charset="-122"/>
                <a:sym typeface="+mn-ea"/>
              </a:rPr>
              <a:t>所有附属管线，法兰口，断面链接均做好标记。</a:t>
            </a:r>
            <a:endParaRPr lang="en-US" altLang="zh-CN" sz="2400" b="1" dirty="0">
              <a:solidFill>
                <a:srgbClr val="080808"/>
              </a:solidFill>
              <a:latin typeface="仿宋" panose="02010609060101010101" charset="-122"/>
              <a:ea typeface="仿宋" panose="02010609060101010101" charset="-122"/>
              <a:sym typeface="+mn-ea"/>
            </a:endParaRPr>
          </a:p>
          <a:p>
            <a:r>
              <a:rPr lang="en-US" altLang="zh-CN" sz="2400" b="1" dirty="0">
                <a:solidFill>
                  <a:srgbClr val="080808"/>
                </a:solidFill>
                <a:latin typeface="仿宋" panose="02010609060101010101" charset="-122"/>
                <a:ea typeface="仿宋" panose="02010609060101010101" charset="-122"/>
                <a:sym typeface="+mn-ea"/>
              </a:rPr>
              <a:t>2.</a:t>
            </a:r>
            <a:r>
              <a:rPr lang="zh-CN" altLang="en-US" sz="2400" b="1" dirty="0">
                <a:solidFill>
                  <a:srgbClr val="080808"/>
                </a:solidFill>
                <a:latin typeface="仿宋" panose="02010609060101010101" charset="-122"/>
                <a:ea typeface="仿宋" panose="02010609060101010101" charset="-122"/>
                <a:sym typeface="+mn-ea"/>
              </a:rPr>
              <a:t>拆联轴器（</a:t>
            </a:r>
            <a:r>
              <a:rPr lang="zh-CN" altLang="en-US" sz="2400" b="1" dirty="0">
                <a:solidFill>
                  <a:srgbClr val="FF0000"/>
                </a:solidFill>
                <a:latin typeface="仿宋" panose="02010609060101010101" charset="-122"/>
                <a:ea typeface="仿宋" panose="02010609060101010101" charset="-122"/>
                <a:sym typeface="+mn-ea"/>
              </a:rPr>
              <a:t>测轴端距及对中情况</a:t>
            </a:r>
            <a:r>
              <a:rPr lang="zh-CN" altLang="en-US" sz="2400" b="1" dirty="0">
                <a:solidFill>
                  <a:srgbClr val="080808"/>
                </a:solidFill>
                <a:latin typeface="仿宋" panose="02010609060101010101" charset="-122"/>
                <a:ea typeface="仿宋" panose="02010609060101010101" charset="-122"/>
                <a:sym typeface="+mn-ea"/>
              </a:rPr>
              <a:t>）        </a:t>
            </a:r>
            <a:endParaRPr lang="zh-CN" altLang="en-US" sz="2400" b="1" dirty="0">
              <a:solidFill>
                <a:srgbClr val="080808"/>
              </a:solidFill>
              <a:latin typeface="仿宋" panose="02010609060101010101" charset="-122"/>
              <a:ea typeface="仿宋" panose="02010609060101010101" charset="-122"/>
              <a:sym typeface="+mn-ea"/>
            </a:endParaRPr>
          </a:p>
          <a:p>
            <a:r>
              <a:rPr lang="en-US" altLang="zh-CN" sz="2400" b="1" dirty="0">
                <a:solidFill>
                  <a:srgbClr val="080808"/>
                </a:solidFill>
                <a:latin typeface="仿宋" panose="02010609060101010101" charset="-122"/>
                <a:ea typeface="仿宋" panose="02010609060101010101" charset="-122"/>
                <a:sym typeface="+mn-ea"/>
              </a:rPr>
              <a:t>3.</a:t>
            </a:r>
            <a:r>
              <a:rPr lang="zh-CN" altLang="en-US" sz="2400" b="1" dirty="0">
                <a:solidFill>
                  <a:srgbClr val="080808"/>
                </a:solidFill>
                <a:latin typeface="仿宋" panose="02010609060101010101" charset="-122"/>
                <a:ea typeface="仿宋" panose="02010609060101010101" charset="-122"/>
                <a:sym typeface="+mn-ea"/>
              </a:rPr>
              <a:t>拆除附属油管及仪表探头，</a:t>
            </a:r>
            <a:r>
              <a:rPr lang="zh-CN" altLang="en-US" sz="2400" b="1" dirty="0">
                <a:solidFill>
                  <a:srgbClr val="FF0000"/>
                </a:solidFill>
                <a:latin typeface="仿宋" panose="02010609060101010101" charset="-122"/>
                <a:ea typeface="仿宋" panose="02010609060101010101" charset="-122"/>
                <a:sym typeface="+mn-ea"/>
              </a:rPr>
              <a:t>做好封口</a:t>
            </a:r>
            <a:r>
              <a:rPr lang="zh-CN" altLang="en-US" sz="2400" b="1" dirty="0">
                <a:solidFill>
                  <a:srgbClr val="080808"/>
                </a:solidFill>
                <a:latin typeface="仿宋" panose="02010609060101010101" charset="-122"/>
                <a:ea typeface="仿宋" panose="02010609060101010101" charset="-122"/>
                <a:sym typeface="+mn-ea"/>
              </a:rPr>
              <a:t>。      </a:t>
            </a:r>
            <a:endParaRPr lang="zh-CN" altLang="en-US" sz="2400" b="1" dirty="0">
              <a:solidFill>
                <a:srgbClr val="080808"/>
              </a:solidFill>
              <a:latin typeface="仿宋" panose="02010609060101010101" charset="-122"/>
              <a:ea typeface="仿宋" panose="02010609060101010101" charset="-122"/>
              <a:sym typeface="+mn-ea"/>
            </a:endParaRPr>
          </a:p>
          <a:p>
            <a:r>
              <a:rPr lang="en-US" altLang="zh-CN" sz="2400" b="1" dirty="0">
                <a:solidFill>
                  <a:srgbClr val="080808"/>
                </a:solidFill>
                <a:latin typeface="仿宋" panose="02010609060101010101" charset="-122"/>
                <a:ea typeface="仿宋" panose="02010609060101010101" charset="-122"/>
                <a:sym typeface="+mn-ea"/>
              </a:rPr>
              <a:t>4.</a:t>
            </a:r>
            <a:r>
              <a:rPr lang="zh-CN" altLang="en-US" sz="2400" b="1" dirty="0">
                <a:solidFill>
                  <a:srgbClr val="080808"/>
                </a:solidFill>
                <a:latin typeface="仿宋" panose="02010609060101010101" charset="-122"/>
                <a:ea typeface="仿宋" panose="02010609060101010101" charset="-122"/>
                <a:sym typeface="+mn-ea"/>
              </a:rPr>
              <a:t>拆地脚将压缩机整体拆回检修厂房。</a:t>
            </a:r>
            <a:endParaRPr lang="zh-CN" altLang="en-US" sz="2400" b="1" dirty="0">
              <a:solidFill>
                <a:srgbClr val="080808"/>
              </a:solidFill>
              <a:latin typeface="仿宋" panose="02010609060101010101" charset="-122"/>
              <a:ea typeface="仿宋" panose="02010609060101010101" charset="-122"/>
              <a:sym typeface="+mn-ea"/>
            </a:endParaRPr>
          </a:p>
          <a:p>
            <a:r>
              <a:rPr lang="en-US" altLang="zh-CN" sz="2400" b="1" dirty="0">
                <a:solidFill>
                  <a:srgbClr val="080808"/>
                </a:solidFill>
                <a:latin typeface="仿宋" panose="02010609060101010101" charset="-122"/>
                <a:ea typeface="仿宋" panose="02010609060101010101" charset="-122"/>
                <a:sym typeface="+mn-ea"/>
              </a:rPr>
              <a:t>5.</a:t>
            </a:r>
            <a:r>
              <a:rPr lang="zh-CN" altLang="en-US" sz="2400" b="1" dirty="0">
                <a:solidFill>
                  <a:srgbClr val="080808"/>
                </a:solidFill>
                <a:latin typeface="仿宋" panose="02010609060101010101" charset="-122"/>
                <a:ea typeface="仿宋" panose="02010609060101010101" charset="-122"/>
                <a:sym typeface="+mn-ea"/>
              </a:rPr>
              <a:t>拆进排气侧端盖，</a:t>
            </a:r>
            <a:r>
              <a:rPr lang="zh-CN" altLang="en-US" sz="2400" b="1" dirty="0">
                <a:solidFill>
                  <a:srgbClr val="080808"/>
                </a:solidFill>
                <a:latin typeface="仿宋" panose="02010609060101010101" charset="-122"/>
                <a:ea typeface="仿宋" panose="02010609060101010101" charset="-122"/>
                <a:sym typeface="+mn-ea"/>
              </a:rPr>
              <a:t>用专用工具拉出油封轴套</a:t>
            </a:r>
            <a:r>
              <a:rPr lang="zh-CN" altLang="en-US" sz="2400" b="1" dirty="0">
                <a:solidFill>
                  <a:srgbClr val="080808"/>
                </a:solidFill>
                <a:latin typeface="仿宋" panose="02010609060101010101" charset="-122"/>
                <a:ea typeface="仿宋" panose="02010609060101010101" charset="-122"/>
                <a:sym typeface="+mn-ea"/>
              </a:rPr>
              <a:t>（</a:t>
            </a:r>
            <a:r>
              <a:rPr lang="zh-CN" altLang="en-US" sz="2400" b="1" dirty="0">
                <a:solidFill>
                  <a:srgbClr val="FF0000"/>
                </a:solidFill>
                <a:latin typeface="仿宋" panose="02010609060101010101" charset="-122"/>
                <a:ea typeface="仿宋" panose="02010609060101010101" charset="-122"/>
                <a:sym typeface="+mn-ea"/>
              </a:rPr>
              <a:t>检查油封磨损情况，测平衡活塞间隙</a:t>
            </a:r>
            <a:r>
              <a:rPr lang="zh-CN" altLang="en-US" sz="2400" b="1" dirty="0">
                <a:solidFill>
                  <a:srgbClr val="080808"/>
                </a:solidFill>
                <a:latin typeface="仿宋" panose="02010609060101010101" charset="-122"/>
                <a:ea typeface="仿宋" panose="02010609060101010101" charset="-122"/>
                <a:sym typeface="+mn-ea"/>
              </a:rPr>
              <a:t>）  </a:t>
            </a:r>
            <a:endParaRPr lang="zh-CN" altLang="en-US" sz="2400" b="1" dirty="0">
              <a:solidFill>
                <a:srgbClr val="080808"/>
              </a:solidFill>
              <a:latin typeface="仿宋" panose="02010609060101010101" charset="-122"/>
              <a:ea typeface="仿宋" panose="02010609060101010101" charset="-122"/>
              <a:sym typeface="+mn-ea"/>
            </a:endParaRPr>
          </a:p>
          <a:p>
            <a:r>
              <a:rPr lang="en-US" altLang="zh-CN" sz="2400" b="1" dirty="0">
                <a:solidFill>
                  <a:srgbClr val="FF0000"/>
                </a:solidFill>
                <a:latin typeface="仿宋" panose="02010609060101010101" charset="-122"/>
                <a:ea typeface="仿宋" panose="02010609060101010101" charset="-122"/>
                <a:sym typeface="+mn-ea"/>
              </a:rPr>
              <a:t>6.</a:t>
            </a:r>
            <a:r>
              <a:rPr lang="zh-CN" altLang="en-US" sz="2400" b="1" dirty="0">
                <a:solidFill>
                  <a:srgbClr val="FF0000"/>
                </a:solidFill>
                <a:latin typeface="仿宋" panose="02010609060101010101" charset="-122"/>
                <a:ea typeface="仿宋" panose="02010609060101010101" charset="-122"/>
                <a:sym typeface="+mn-ea"/>
              </a:rPr>
              <a:t>检查推力轴承游隙、排气间隙、螺杆啮合间隙、同步齿轮啮合间隙及反转间隙、</a:t>
            </a:r>
            <a:r>
              <a:rPr lang="zh-CN" altLang="en-US" sz="2400" b="1" dirty="0">
                <a:solidFill>
                  <a:srgbClr val="FF0000"/>
                </a:solidFill>
                <a:latin typeface="仿宋" panose="02010609060101010101" charset="-122"/>
                <a:ea typeface="仿宋" panose="02010609060101010101" charset="-122"/>
                <a:sym typeface="+mn-ea"/>
              </a:rPr>
              <a:t>测量转子侧隙</a:t>
            </a:r>
            <a:r>
              <a:rPr lang="zh-CN" altLang="en-US" sz="2400" b="1" dirty="0">
                <a:solidFill>
                  <a:srgbClr val="FF0000"/>
                </a:solidFill>
                <a:latin typeface="仿宋" panose="02010609060101010101" charset="-122"/>
                <a:ea typeface="仿宋" panose="02010609060101010101" charset="-122"/>
                <a:sym typeface="+mn-ea"/>
              </a:rPr>
              <a:t>。     </a:t>
            </a:r>
            <a:endParaRPr lang="zh-CN" altLang="en-US" sz="2400" b="1" dirty="0">
              <a:solidFill>
                <a:srgbClr val="FF0000"/>
              </a:solidFill>
              <a:latin typeface="仿宋" panose="02010609060101010101" charset="-122"/>
              <a:ea typeface="仿宋" panose="02010609060101010101" charset="-122"/>
              <a:sym typeface="+mn-ea"/>
            </a:endParaRPr>
          </a:p>
          <a:p>
            <a:r>
              <a:rPr lang="en-US" altLang="zh-CN" sz="2400" b="1" dirty="0">
                <a:solidFill>
                  <a:srgbClr val="080808"/>
                </a:solidFill>
                <a:latin typeface="仿宋" panose="02010609060101010101" charset="-122"/>
                <a:ea typeface="仿宋" panose="02010609060101010101" charset="-122"/>
                <a:sym typeface="+mn-ea"/>
              </a:rPr>
              <a:t>7.</a:t>
            </a:r>
            <a:r>
              <a:rPr lang="zh-CN" altLang="en-US" sz="2400" b="1" dirty="0">
                <a:solidFill>
                  <a:srgbClr val="080808"/>
                </a:solidFill>
                <a:latin typeface="仿宋" panose="02010609060101010101" charset="-122"/>
                <a:ea typeface="仿宋" panose="02010609060101010101" charset="-122"/>
                <a:sym typeface="+mn-ea"/>
              </a:rPr>
              <a:t>松轴承背帽，依次拆阴阳转子（轴承锁圈、主推力盘、游隙调整圈、止推盘、拆推力轴承、间隙调整垫、拆副推力盘），测量转子总窜量</a:t>
            </a:r>
            <a:r>
              <a:rPr lang="en-US" altLang="zh-CN" sz="2400" b="1" dirty="0">
                <a:solidFill>
                  <a:srgbClr val="080808"/>
                </a:solidFill>
                <a:latin typeface="仿宋" panose="02010609060101010101" charset="-122"/>
                <a:ea typeface="仿宋" panose="02010609060101010101" charset="-122"/>
                <a:sym typeface="+mn-ea"/>
              </a:rPr>
              <a:t>(</a:t>
            </a:r>
            <a:r>
              <a:rPr lang="zh-CN" altLang="en-US" sz="2400" b="1" dirty="0">
                <a:solidFill>
                  <a:srgbClr val="FF0000"/>
                </a:solidFill>
                <a:latin typeface="仿宋" panose="02010609060101010101" charset="-122"/>
                <a:ea typeface="仿宋" panose="02010609060101010101" charset="-122"/>
                <a:sym typeface="+mn-ea"/>
              </a:rPr>
              <a:t>端面总间隙</a:t>
            </a:r>
            <a:r>
              <a:rPr lang="en-US" altLang="zh-CN" sz="2400" b="1" dirty="0">
                <a:solidFill>
                  <a:srgbClr val="080808"/>
                </a:solidFill>
                <a:latin typeface="仿宋" panose="02010609060101010101" charset="-122"/>
                <a:ea typeface="仿宋" panose="02010609060101010101" charset="-122"/>
                <a:sym typeface="+mn-ea"/>
              </a:rPr>
              <a:t>)</a:t>
            </a:r>
            <a:r>
              <a:rPr lang="zh-CN" altLang="en-US" sz="2400" b="1" dirty="0">
                <a:solidFill>
                  <a:srgbClr val="080808"/>
                </a:solidFill>
                <a:latin typeface="仿宋" panose="02010609060101010101" charset="-122"/>
                <a:ea typeface="仿宋" panose="02010609060101010101" charset="-122"/>
                <a:sym typeface="+mn-ea"/>
              </a:rPr>
              <a:t>。</a:t>
            </a:r>
            <a:endParaRPr lang="zh-CN" altLang="en-US" sz="2400" b="1" dirty="0">
              <a:solidFill>
                <a:srgbClr val="080808"/>
              </a:solidFill>
              <a:latin typeface="仿宋" panose="02010609060101010101" charset="-122"/>
              <a:ea typeface="仿宋" panose="02010609060101010101" charset="-122"/>
              <a:sym typeface="+mn-ea"/>
            </a:endParaRPr>
          </a:p>
          <a:p>
            <a:r>
              <a:rPr lang="en-US" altLang="zh-CN" sz="2400" b="1" dirty="0">
                <a:solidFill>
                  <a:srgbClr val="080808"/>
                </a:solidFill>
                <a:latin typeface="仿宋" panose="02010609060101010101" charset="-122"/>
                <a:ea typeface="仿宋" panose="02010609060101010101" charset="-122"/>
                <a:sym typeface="+mn-ea"/>
              </a:rPr>
              <a:t>8</a:t>
            </a:r>
            <a:r>
              <a:rPr lang="zh-CN" altLang="en-US" sz="2400" b="1" dirty="0">
                <a:solidFill>
                  <a:srgbClr val="080808"/>
                </a:solidFill>
                <a:latin typeface="仿宋" panose="02010609060101010101" charset="-122"/>
                <a:ea typeface="仿宋" panose="02010609060101010101" charset="-122"/>
                <a:sym typeface="+mn-ea"/>
              </a:rPr>
              <a:t>.拆下平衡盘（可用顶丝或千斤顶）。</a:t>
            </a:r>
            <a:endParaRPr lang="zh-CN" altLang="en-US" sz="2400" b="1" dirty="0">
              <a:solidFill>
                <a:srgbClr val="FF0000"/>
              </a:solidFill>
              <a:latin typeface="仿宋" panose="02010609060101010101" charset="-122"/>
              <a:ea typeface="仿宋" panose="02010609060101010101" charset="-122"/>
              <a:sym typeface="+mn-ea"/>
            </a:endParaRPr>
          </a:p>
          <a:p>
            <a:endParaRPr lang="zh-CN" altLang="en-US" sz="2400" b="1" dirty="0">
              <a:solidFill>
                <a:srgbClr val="080808"/>
              </a:solidFill>
              <a:latin typeface="仿宋" panose="02010609060101010101" charset="-122"/>
              <a:ea typeface="仿宋" panose="02010609060101010101" charset="-122"/>
              <a:sym typeface="+mn-ea"/>
            </a:endParaRPr>
          </a:p>
        </p:txBody>
      </p:sp>
      <p:sp>
        <p:nvSpPr>
          <p:cNvPr id="21506" name="标题 44033"/>
          <p:cNvSpPr>
            <a:spLocks noGrp="1"/>
          </p:cNvSpPr>
          <p:nvPr>
            <p:ph type="title"/>
          </p:nvPr>
        </p:nvSpPr>
        <p:spPr>
          <a:xfrm>
            <a:off x="1394460" y="1078865"/>
            <a:ext cx="7299960" cy="732155"/>
          </a:xfrm>
        </p:spPr>
        <p:txBody>
          <a:bodyPr vert="horz" wrap="square" lIns="91440" tIns="45720" rIns="91440" bIns="45720" anchor="ctr"/>
          <a:p>
            <a:pPr algn="l"/>
            <a:r>
              <a:rPr lang="zh-CN" altLang="en-US" dirty="0">
                <a:ea typeface="方正舒体" panose="02010601030101010101" pitchFamily="2" charset="-122"/>
              </a:rPr>
              <a:t>大修拆卸顺序及</a:t>
            </a:r>
            <a:r>
              <a:rPr lang="zh-CN" altLang="en-US" dirty="0">
                <a:ea typeface="方正舒体" panose="02010601030101010101" pitchFamily="2" charset="-122"/>
                <a:sym typeface="+mn-ea"/>
              </a:rPr>
              <a:t>质量控制</a:t>
            </a:r>
            <a:br>
              <a:rPr lang="zh-CN" altLang="en-US" dirty="0">
                <a:ea typeface="方正舒体" panose="02010601030101010101" pitchFamily="2" charset="-122"/>
              </a:rPr>
            </a:br>
            <a:endParaRPr lang="zh-CN" altLang="en-US" dirty="0">
              <a:solidFill>
                <a:srgbClr val="FF0000"/>
              </a:solidFill>
              <a:ea typeface="方正舒体" panose="02010601030101010101" pitchFamily="2"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8795" y="798195"/>
            <a:ext cx="8106410" cy="4892675"/>
          </a:xfrm>
          <a:prstGeom prst="rect">
            <a:avLst/>
          </a:prstGeom>
          <a:noFill/>
        </p:spPr>
        <p:txBody>
          <a:bodyPr wrap="square" rtlCol="0" anchor="t">
            <a:spAutoFit/>
          </a:bodyPr>
          <a:p>
            <a:pPr algn="l">
              <a:buClrTx/>
              <a:buSzTx/>
              <a:buNone/>
            </a:pPr>
            <a:endParaRPr lang="zh-CN" altLang="en-US" sz="2400" b="1" dirty="0">
              <a:solidFill>
                <a:srgbClr val="080808"/>
              </a:solidFill>
              <a:latin typeface="仿宋" panose="02010609060101010101" charset="-122"/>
              <a:ea typeface="仿宋" panose="02010609060101010101" charset="-122"/>
              <a:sym typeface="+mn-ea"/>
            </a:endParaRPr>
          </a:p>
          <a:p>
            <a:pPr algn="l">
              <a:buClrTx/>
              <a:buSzTx/>
              <a:buNone/>
            </a:pPr>
            <a:r>
              <a:rPr lang="en-US" altLang="zh-CN" sz="2400" b="1" dirty="0">
                <a:solidFill>
                  <a:srgbClr val="080808"/>
                </a:solidFill>
                <a:latin typeface="仿宋" panose="02010609060101010101" charset="-122"/>
                <a:ea typeface="仿宋" panose="02010609060101010101" charset="-122"/>
                <a:sym typeface="+mn-ea"/>
              </a:rPr>
              <a:t>9</a:t>
            </a:r>
            <a:r>
              <a:rPr lang="zh-CN" altLang="en-US" sz="2400" b="1" dirty="0">
                <a:solidFill>
                  <a:srgbClr val="080808"/>
                </a:solidFill>
                <a:latin typeface="仿宋" panose="02010609060101010101" charset="-122"/>
                <a:ea typeface="仿宋" panose="02010609060101010101" charset="-122"/>
                <a:sym typeface="+mn-ea"/>
              </a:rPr>
              <a:t>.用专用工具拆同步齿轮，注意齿轮上字头标记（两齿轮必须同步拉出，大齿轮上固定轮毂及厚、薄齿位置的定位销，不要轻易拆开。确定需要调整螺杆啮合间隙时，才能拆下定位销，调整啮合间隙后，再重新铰孔定位）。</a:t>
            </a:r>
            <a:endParaRPr lang="zh-CN" altLang="en-US" sz="2400" b="1" dirty="0">
              <a:solidFill>
                <a:srgbClr val="080808"/>
              </a:solidFill>
              <a:latin typeface="仿宋" panose="02010609060101010101" charset="-122"/>
              <a:ea typeface="仿宋" panose="02010609060101010101" charset="-122"/>
              <a:sym typeface="+mn-ea"/>
            </a:endParaRPr>
          </a:p>
          <a:p>
            <a:pPr algn="l">
              <a:buClrTx/>
              <a:buSzTx/>
              <a:buNone/>
            </a:pPr>
            <a:r>
              <a:rPr lang="en-US" altLang="zh-CN" sz="2400" b="1" dirty="0">
                <a:solidFill>
                  <a:srgbClr val="080808"/>
                </a:solidFill>
                <a:latin typeface="仿宋" panose="02010609060101010101" charset="-122"/>
                <a:ea typeface="仿宋" panose="02010609060101010101" charset="-122"/>
                <a:sym typeface="+mn-ea"/>
              </a:rPr>
              <a:t>10.</a:t>
            </a:r>
            <a:r>
              <a:rPr lang="zh-CN" altLang="en-US" sz="2400" b="1" dirty="0">
                <a:solidFill>
                  <a:srgbClr val="080808"/>
                </a:solidFill>
                <a:latin typeface="仿宋" panose="02010609060101010101" charset="-122"/>
                <a:ea typeface="仿宋" panose="02010609060101010101" charset="-122"/>
                <a:sym typeface="+mn-ea"/>
              </a:rPr>
              <a:t>拆两端干气密封       </a:t>
            </a:r>
            <a:endParaRPr lang="zh-CN" altLang="en-US" sz="2400" b="1" dirty="0">
              <a:solidFill>
                <a:srgbClr val="080808"/>
              </a:solidFill>
              <a:latin typeface="仿宋" panose="02010609060101010101" charset="-122"/>
              <a:ea typeface="仿宋" panose="02010609060101010101" charset="-122"/>
              <a:sym typeface="+mn-ea"/>
            </a:endParaRPr>
          </a:p>
          <a:p>
            <a:pPr algn="l">
              <a:buClrTx/>
              <a:buSzTx/>
              <a:buNone/>
            </a:pPr>
            <a:r>
              <a:rPr lang="en-US" altLang="zh-CN" sz="2400" b="1" dirty="0">
                <a:solidFill>
                  <a:srgbClr val="080808"/>
                </a:solidFill>
                <a:latin typeface="仿宋" panose="02010609060101010101" charset="-122"/>
                <a:ea typeface="仿宋" panose="02010609060101010101" charset="-122"/>
                <a:sym typeface="+mn-ea"/>
              </a:rPr>
              <a:t>11.</a:t>
            </a:r>
            <a:r>
              <a:rPr lang="zh-CN" altLang="en-US" sz="2400" b="1" dirty="0">
                <a:solidFill>
                  <a:srgbClr val="080808"/>
                </a:solidFill>
                <a:latin typeface="仿宋" panose="02010609060101010101" charset="-122"/>
                <a:ea typeface="仿宋" panose="02010609060101010101" charset="-122"/>
                <a:sym typeface="+mn-ea"/>
              </a:rPr>
              <a:t>拆排气端座，将排气端座、气缸、转子及进气端座分离，检查气缸</a:t>
            </a:r>
            <a:r>
              <a:rPr lang="zh-CN" altLang="en-US" sz="2400" b="1" dirty="0">
                <a:solidFill>
                  <a:srgbClr val="080808"/>
                </a:solidFill>
                <a:latin typeface="仿宋" panose="02010609060101010101" charset="-122"/>
                <a:ea typeface="仿宋" panose="02010609060101010101" charset="-122"/>
                <a:sym typeface="+mn-ea"/>
              </a:rPr>
              <a:t>内表面、转子表面、吸排气端座端面磨损情况，</a:t>
            </a:r>
            <a:r>
              <a:rPr lang="zh-CN" altLang="en-US" sz="2400" b="1" dirty="0">
                <a:solidFill>
                  <a:srgbClr val="080808"/>
                </a:solidFill>
                <a:latin typeface="仿宋" panose="02010609060101010101" charset="-122"/>
                <a:ea typeface="仿宋" panose="02010609060101010101" charset="-122"/>
                <a:sym typeface="+mn-ea"/>
              </a:rPr>
              <a:t>测量阴、阳转子轴颈径向跳动值，转子动平衡校正。</a:t>
            </a:r>
            <a:endParaRPr lang="zh-CN" altLang="en-US" sz="2400" b="1" dirty="0">
              <a:solidFill>
                <a:srgbClr val="080808"/>
              </a:solidFill>
              <a:latin typeface="仿宋" panose="02010609060101010101" charset="-122"/>
              <a:ea typeface="仿宋" panose="02010609060101010101" charset="-122"/>
              <a:sym typeface="+mn-ea"/>
            </a:endParaRPr>
          </a:p>
          <a:p>
            <a:pPr algn="l">
              <a:buClrTx/>
              <a:buSzTx/>
              <a:buNone/>
            </a:pPr>
            <a:r>
              <a:rPr lang="en-US" altLang="zh-CN" sz="2400" b="1" dirty="0">
                <a:solidFill>
                  <a:srgbClr val="080808"/>
                </a:solidFill>
                <a:latin typeface="仿宋" panose="02010609060101010101" charset="-122"/>
                <a:ea typeface="仿宋" panose="02010609060101010101" charset="-122"/>
              </a:rPr>
              <a:t>12.</a:t>
            </a:r>
            <a:r>
              <a:rPr lang="zh-CN" altLang="en-US" sz="2400" b="1" dirty="0">
                <a:solidFill>
                  <a:srgbClr val="080808"/>
                </a:solidFill>
                <a:latin typeface="仿宋" panose="02010609060101010101" charset="-122"/>
                <a:ea typeface="仿宋" panose="02010609060101010101" charset="-122"/>
                <a:sym typeface="+mn-ea"/>
              </a:rPr>
              <a:t>清洗检查各部件</a:t>
            </a:r>
            <a:endParaRPr lang="zh-CN" altLang="en-US" sz="2400" b="1" dirty="0">
              <a:solidFill>
                <a:srgbClr val="080808"/>
              </a:solidFill>
              <a:latin typeface="仿宋" panose="02010609060101010101" charset="-122"/>
              <a:ea typeface="仿宋" panose="02010609060101010101" charset="-122"/>
              <a:sym typeface="+mn-ea"/>
            </a:endParaRPr>
          </a:p>
          <a:p>
            <a:pPr algn="l">
              <a:buClrTx/>
              <a:buSzTx/>
              <a:buNone/>
            </a:pPr>
            <a:r>
              <a:rPr lang="en-US" altLang="zh-CN" sz="2400" b="1" dirty="0">
                <a:solidFill>
                  <a:srgbClr val="080808"/>
                </a:solidFill>
                <a:latin typeface="仿宋" panose="02010609060101010101" charset="-122"/>
                <a:ea typeface="仿宋" panose="02010609060101010101" charset="-122"/>
              </a:rPr>
              <a:t>13.</a:t>
            </a:r>
            <a:r>
              <a:rPr lang="zh-CN" altLang="en-US" sz="2400" b="1" dirty="0">
                <a:solidFill>
                  <a:srgbClr val="080808"/>
                </a:solidFill>
                <a:latin typeface="仿宋" panose="02010609060101010101" charset="-122"/>
                <a:ea typeface="仿宋" panose="02010609060101010101" charset="-122"/>
              </a:rPr>
              <a:t>检查所有径向配合间隙（</a:t>
            </a:r>
            <a:r>
              <a:rPr lang="zh-CN" altLang="en-US" sz="2400" b="1" dirty="0">
                <a:solidFill>
                  <a:srgbClr val="FF0000"/>
                </a:solidFill>
                <a:latin typeface="仿宋" panose="02010609060101010101" charset="-122"/>
                <a:ea typeface="仿宋" panose="02010609060101010101" charset="-122"/>
              </a:rPr>
              <a:t>轴瓦间隙、气封间隙</a:t>
            </a:r>
            <a:r>
              <a:rPr lang="zh-CN" altLang="en-US" sz="2400" b="1" dirty="0">
                <a:solidFill>
                  <a:srgbClr val="080808"/>
                </a:solidFill>
                <a:latin typeface="仿宋" panose="02010609060101010101" charset="-122"/>
                <a:ea typeface="仿宋" panose="02010609060101010101" charset="-122"/>
              </a:rPr>
              <a:t>、半联轴器装配间隙、同步齿轮</a:t>
            </a:r>
            <a:r>
              <a:rPr lang="zh-CN" altLang="en-US" sz="2400" b="1" dirty="0">
                <a:solidFill>
                  <a:srgbClr val="080808"/>
                </a:solidFill>
                <a:latin typeface="仿宋" panose="02010609060101010101" charset="-122"/>
                <a:ea typeface="仿宋" panose="02010609060101010101" charset="-122"/>
                <a:sym typeface="+mn-ea"/>
              </a:rPr>
              <a:t>装配间隙</a:t>
            </a:r>
            <a:r>
              <a:rPr lang="zh-CN" altLang="en-US" sz="2400" b="1" dirty="0">
                <a:solidFill>
                  <a:srgbClr val="080808"/>
                </a:solidFill>
                <a:latin typeface="仿宋" panose="02010609060101010101" charset="-122"/>
                <a:ea typeface="仿宋" panose="02010609060101010101" charset="-122"/>
              </a:rPr>
              <a:t>、轴套</a:t>
            </a:r>
            <a:r>
              <a:rPr lang="zh-CN" altLang="en-US" sz="2400" b="1" dirty="0">
                <a:solidFill>
                  <a:srgbClr val="080808"/>
                </a:solidFill>
                <a:latin typeface="仿宋" panose="02010609060101010101" charset="-122"/>
                <a:ea typeface="仿宋" panose="02010609060101010101" charset="-122"/>
                <a:sym typeface="+mn-ea"/>
              </a:rPr>
              <a:t>装配间隙</a:t>
            </a:r>
            <a:r>
              <a:rPr lang="zh-CN" altLang="en-US" sz="2400" b="1" dirty="0">
                <a:solidFill>
                  <a:srgbClr val="080808"/>
                </a:solidFill>
                <a:latin typeface="仿宋" panose="02010609060101010101" charset="-122"/>
                <a:ea typeface="仿宋" panose="02010609060101010101" charset="-122"/>
              </a:rPr>
              <a:t>）</a:t>
            </a:r>
            <a:endParaRPr lang="zh-CN" altLang="en-US" sz="2400" b="1" dirty="0">
              <a:solidFill>
                <a:srgbClr val="080808"/>
              </a:solidFill>
              <a:latin typeface="仿宋" panose="02010609060101010101" charset="-122"/>
              <a:ea typeface="仿宋" panose="02010609060101010101" charset="-122"/>
            </a:endParaRPr>
          </a:p>
          <a:p>
            <a:pPr algn="l">
              <a:buClrTx/>
              <a:buSzTx/>
              <a:buNone/>
            </a:pPr>
            <a:endParaRPr lang="zh-CN" altLang="en-US" sz="2400" b="1" dirty="0">
              <a:solidFill>
                <a:srgbClr val="080808"/>
              </a:solidFill>
              <a:latin typeface="仿宋" panose="02010609060101010101" charset="-122"/>
              <a:ea typeface="仿宋" panose="02010609060101010101"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815975" y="1078865"/>
            <a:ext cx="7299960" cy="732155"/>
          </a:xfrm>
        </p:spPr>
        <p:txBody>
          <a:bodyPr vert="horz" wrap="square" lIns="91440" tIns="45720" rIns="91440" bIns="45720" anchor="ctr"/>
          <a:p>
            <a:pPr algn="l"/>
            <a:r>
              <a:rPr lang="zh-CN" altLang="en-US" dirty="0">
                <a:ea typeface="方正舒体" panose="02010601030101010101" pitchFamily="2" charset="-122"/>
              </a:rPr>
              <a:t>拆检发现问题</a:t>
            </a:r>
            <a:endParaRPr lang="zh-CN" altLang="en-US" dirty="0">
              <a:ea typeface="方正舒体" panose="02010601030101010101" pitchFamily="2" charset="-122"/>
            </a:endParaRPr>
          </a:p>
        </p:txBody>
      </p:sp>
      <p:sp>
        <p:nvSpPr>
          <p:cNvPr id="4" name="文本框 3"/>
          <p:cNvSpPr txBox="1"/>
          <p:nvPr/>
        </p:nvSpPr>
        <p:spPr>
          <a:xfrm>
            <a:off x="920115" y="1811020"/>
            <a:ext cx="7303135" cy="2861310"/>
          </a:xfrm>
          <a:prstGeom prst="rect">
            <a:avLst/>
          </a:prstGeom>
          <a:noFill/>
        </p:spPr>
        <p:txBody>
          <a:bodyPr wrap="square" rtlCol="0">
            <a:spAutoFit/>
          </a:bodyPr>
          <a:p>
            <a:r>
              <a:rPr lang="zh-CN" altLang="en-US"/>
              <a:t>一级</a:t>
            </a:r>
            <a:endParaRPr lang="en-US" altLang="zh-CN"/>
          </a:p>
          <a:p>
            <a:r>
              <a:rPr lang="en-US" altLang="zh-CN"/>
              <a:t>1.</a:t>
            </a:r>
            <a:r>
              <a:rPr lang="zh-CN" altLang="en-US">
                <a:sym typeface="+mn-ea"/>
              </a:rPr>
              <a:t>螺杆咬合严重，密封线基本磨平，阴阳螺杆表面磨损严重基本报废，螺杆与缸体发生磨损，导致缸体轻微变形，大量转子脱落金属烧粘在气缸表面。</a:t>
            </a:r>
            <a:endParaRPr lang="en-US" altLang="zh-CN"/>
          </a:p>
          <a:p>
            <a:r>
              <a:rPr lang="en-US" altLang="zh-CN"/>
              <a:t>2.</a:t>
            </a:r>
            <a:r>
              <a:rPr lang="zh-CN" altLang="en-US"/>
              <a:t>四套梳齿密封全部磨损，报废。</a:t>
            </a:r>
            <a:endParaRPr lang="zh-CN" altLang="en-US"/>
          </a:p>
          <a:p>
            <a:r>
              <a:rPr lang="en-US" altLang="zh-CN"/>
              <a:t>3.</a:t>
            </a:r>
            <a:r>
              <a:rPr lang="zh-CN" altLang="en-US"/>
              <a:t>四套干气密封损坏。</a:t>
            </a:r>
            <a:endParaRPr lang="zh-CN" altLang="en-US"/>
          </a:p>
          <a:p>
            <a:r>
              <a:rPr lang="zh-CN" altLang="en-US"/>
              <a:t>二级</a:t>
            </a:r>
            <a:endParaRPr lang="zh-CN" altLang="en-US"/>
          </a:p>
          <a:p>
            <a:r>
              <a:rPr lang="en-US" altLang="zh-CN"/>
              <a:t>1.</a:t>
            </a:r>
            <a:r>
              <a:rPr lang="zh-CN" altLang="en-US"/>
              <a:t>非驱端阴转子轴瓦间隙</a:t>
            </a:r>
            <a:r>
              <a:rPr lang="en-US" altLang="zh-CN"/>
              <a:t>0.25mm,</a:t>
            </a:r>
            <a:r>
              <a:rPr lang="zh-CN" altLang="en-US"/>
              <a:t>超出标准范围</a:t>
            </a:r>
            <a:endParaRPr lang="zh-CN" altLang="en-US"/>
          </a:p>
          <a:p>
            <a:r>
              <a:rPr lang="en-US" altLang="zh-CN"/>
              <a:t>2.</a:t>
            </a:r>
            <a:r>
              <a:rPr lang="zh-CN" altLang="en-US"/>
              <a:t>阳转子同步齿轮锁紧螺母打紧后</a:t>
            </a:r>
            <a:r>
              <a:rPr lang="en-US" altLang="zh-CN"/>
              <a:t>2/3</a:t>
            </a:r>
            <a:r>
              <a:rPr lang="zh-CN" altLang="en-US"/>
              <a:t>已越过退刀槽。</a:t>
            </a:r>
            <a:endParaRPr lang="zh-CN" altLang="en-US"/>
          </a:p>
          <a:p>
            <a:endParaRPr lang="zh-CN" altLang="en-US"/>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815975" y="1078865"/>
            <a:ext cx="7299960" cy="732155"/>
          </a:xfrm>
        </p:spPr>
        <p:txBody>
          <a:bodyPr vert="horz" wrap="square" lIns="91440" tIns="45720" rIns="91440" bIns="45720" anchor="ctr"/>
          <a:p>
            <a:pPr algn="l"/>
            <a:r>
              <a:rPr lang="zh-CN" altLang="en-US" dirty="0">
                <a:ea typeface="方正舒体" panose="02010601030101010101" pitchFamily="2" charset="-122"/>
              </a:rPr>
              <a:t>检修过程细节说明</a:t>
            </a:r>
            <a:endParaRPr lang="zh-CN" altLang="en-US" dirty="0">
              <a:ea typeface="方正舒体" panose="02010601030101010101" pitchFamily="2" charset="-122"/>
            </a:endParaRPr>
          </a:p>
        </p:txBody>
      </p:sp>
      <p:pic>
        <p:nvPicPr>
          <p:cNvPr id="10" name="图片 9"/>
          <p:cNvPicPr>
            <a:picLocks noChangeAspect="1"/>
          </p:cNvPicPr>
          <p:nvPr/>
        </p:nvPicPr>
        <p:blipFill>
          <a:blip r:embed="rId1"/>
          <a:stretch>
            <a:fillRect/>
          </a:stretch>
        </p:blipFill>
        <p:spPr>
          <a:xfrm>
            <a:off x="4765040" y="2541270"/>
            <a:ext cx="3236595" cy="4316730"/>
          </a:xfrm>
          <a:prstGeom prst="rect">
            <a:avLst/>
          </a:prstGeom>
        </p:spPr>
      </p:pic>
      <p:pic>
        <p:nvPicPr>
          <p:cNvPr id="3" name="图片 2"/>
          <p:cNvPicPr>
            <a:picLocks noChangeAspect="1"/>
          </p:cNvPicPr>
          <p:nvPr/>
        </p:nvPicPr>
        <p:blipFill>
          <a:blip r:embed="rId2"/>
          <a:stretch>
            <a:fillRect/>
          </a:stretch>
        </p:blipFill>
        <p:spPr>
          <a:xfrm>
            <a:off x="310515" y="2456180"/>
            <a:ext cx="3404235" cy="4401820"/>
          </a:xfrm>
          <a:prstGeom prst="rect">
            <a:avLst/>
          </a:prstGeom>
        </p:spPr>
      </p:pic>
      <p:sp>
        <p:nvSpPr>
          <p:cNvPr id="2" name="文本框 1"/>
          <p:cNvSpPr txBox="1"/>
          <p:nvPr/>
        </p:nvSpPr>
        <p:spPr>
          <a:xfrm>
            <a:off x="815975" y="1811020"/>
            <a:ext cx="7693660" cy="645160"/>
          </a:xfrm>
          <a:prstGeom prst="rect">
            <a:avLst/>
          </a:prstGeom>
          <a:noFill/>
        </p:spPr>
        <p:txBody>
          <a:bodyPr wrap="square" rtlCol="0">
            <a:spAutoFit/>
          </a:bodyPr>
          <a:p>
            <a:r>
              <a:rPr lang="zh-CN" altLang="en-US">
                <a:solidFill>
                  <a:srgbClr val="FF0000"/>
                </a:solidFill>
              </a:rPr>
              <a:t>由于油封轴套有螺纹，端盖不好安装时，可将端盖和油封分开，以免损坏油封。</a:t>
            </a:r>
            <a:endParaRPr lang="zh-CN" altLang="en-US">
              <a:solidFill>
                <a:srgbClr val="FF0000"/>
              </a:solidFill>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196850" y="2816225"/>
            <a:ext cx="2406650" cy="3213100"/>
          </a:xfrm>
          <a:prstGeom prst="rect">
            <a:avLst/>
          </a:prstGeom>
        </p:spPr>
      </p:pic>
      <p:sp>
        <p:nvSpPr>
          <p:cNvPr id="2" name="文本框 1"/>
          <p:cNvSpPr txBox="1"/>
          <p:nvPr/>
        </p:nvSpPr>
        <p:spPr>
          <a:xfrm>
            <a:off x="1080770" y="1128395"/>
            <a:ext cx="5795010" cy="1198880"/>
          </a:xfrm>
          <a:prstGeom prst="rect">
            <a:avLst/>
          </a:prstGeom>
          <a:noFill/>
        </p:spPr>
        <p:txBody>
          <a:bodyPr wrap="square" rtlCol="0">
            <a:spAutoFit/>
          </a:bodyPr>
          <a:p>
            <a:r>
              <a:rPr lang="zh-CN" altLang="en-US">
                <a:solidFill>
                  <a:srgbClr val="FF0000"/>
                </a:solidFill>
              </a:rPr>
              <a:t>推力轴承保护罩在加工时未做倒角处理，棱角锋利，检修时要修平刃角。</a:t>
            </a:r>
            <a:endParaRPr lang="zh-CN" altLang="en-US">
              <a:solidFill>
                <a:srgbClr val="FF0000"/>
              </a:solidFill>
            </a:endParaRPr>
          </a:p>
          <a:p>
            <a:r>
              <a:rPr lang="zh-CN" altLang="en-US">
                <a:solidFill>
                  <a:srgbClr val="FF0000"/>
                </a:solidFill>
              </a:rPr>
              <a:t>回装时推力轴承油孔要吹干净</a:t>
            </a:r>
            <a:endParaRPr lang="zh-CN" altLang="en-US">
              <a:solidFill>
                <a:srgbClr val="FF0000"/>
              </a:solidFill>
            </a:endParaRPr>
          </a:p>
          <a:p>
            <a:endParaRPr lang="zh-CN" altLang="en-US">
              <a:solidFill>
                <a:srgbClr val="FF0000"/>
              </a:solidFill>
            </a:endParaRPr>
          </a:p>
        </p:txBody>
      </p:sp>
      <p:pic>
        <p:nvPicPr>
          <p:cNvPr id="6" name="图片 5"/>
          <p:cNvPicPr>
            <a:picLocks noChangeAspect="1"/>
          </p:cNvPicPr>
          <p:nvPr/>
        </p:nvPicPr>
        <p:blipFill>
          <a:blip r:embed="rId2"/>
          <a:stretch>
            <a:fillRect/>
          </a:stretch>
        </p:blipFill>
        <p:spPr>
          <a:xfrm rot="10800000" flipV="1">
            <a:off x="2995930" y="2816225"/>
            <a:ext cx="2515235" cy="3354070"/>
          </a:xfrm>
          <a:prstGeom prst="rect">
            <a:avLst/>
          </a:prstGeom>
        </p:spPr>
      </p:pic>
      <p:pic>
        <p:nvPicPr>
          <p:cNvPr id="4" name="图片 3"/>
          <p:cNvPicPr>
            <a:picLocks noChangeAspect="1"/>
          </p:cNvPicPr>
          <p:nvPr/>
        </p:nvPicPr>
        <p:blipFill>
          <a:blip r:embed="rId3"/>
          <a:stretch>
            <a:fillRect/>
          </a:stretch>
        </p:blipFill>
        <p:spPr>
          <a:xfrm>
            <a:off x="5705475" y="2816225"/>
            <a:ext cx="3241040" cy="3212465"/>
          </a:xfrm>
          <a:prstGeom prst="rect">
            <a:avLst/>
          </a:prstGeom>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打表调间隙"/>
          <p:cNvPicPr>
            <a:picLocks noChangeAspect="1"/>
          </p:cNvPicPr>
          <p:nvPr/>
        </p:nvPicPr>
        <p:blipFill>
          <a:blip r:embed="rId1"/>
          <a:stretch>
            <a:fillRect/>
          </a:stretch>
        </p:blipFill>
        <p:spPr>
          <a:xfrm>
            <a:off x="0" y="3978275"/>
            <a:ext cx="5071110" cy="2353945"/>
          </a:xfrm>
          <a:prstGeom prst="rect">
            <a:avLst/>
          </a:prstGeom>
        </p:spPr>
      </p:pic>
      <p:pic>
        <p:nvPicPr>
          <p:cNvPr id="2" name="图片 1"/>
          <p:cNvPicPr>
            <a:picLocks noChangeAspect="1"/>
          </p:cNvPicPr>
          <p:nvPr/>
        </p:nvPicPr>
        <p:blipFill>
          <a:blip r:embed="rId2"/>
          <a:stretch>
            <a:fillRect/>
          </a:stretch>
        </p:blipFill>
        <p:spPr>
          <a:xfrm>
            <a:off x="4961890" y="1188085"/>
            <a:ext cx="4092575" cy="5144135"/>
          </a:xfrm>
          <a:prstGeom prst="rect">
            <a:avLst/>
          </a:prstGeom>
        </p:spPr>
      </p:pic>
      <p:sp>
        <p:nvSpPr>
          <p:cNvPr id="3" name="文本框 2"/>
          <p:cNvSpPr txBox="1"/>
          <p:nvPr/>
        </p:nvSpPr>
        <p:spPr>
          <a:xfrm>
            <a:off x="603885" y="1452880"/>
            <a:ext cx="4039870" cy="922020"/>
          </a:xfrm>
          <a:prstGeom prst="rect">
            <a:avLst/>
          </a:prstGeom>
          <a:noFill/>
        </p:spPr>
        <p:txBody>
          <a:bodyPr wrap="square" rtlCol="0">
            <a:spAutoFit/>
          </a:bodyPr>
          <a:p>
            <a:r>
              <a:rPr lang="zh-CN" altLang="en-US">
                <a:solidFill>
                  <a:srgbClr val="FF0000"/>
                </a:solidFill>
              </a:rPr>
              <a:t>不管在厂房立式打表还是现场卧式打表，尽可能两转子同时顶，锁紧后先盘几圈，再测数据。</a:t>
            </a:r>
            <a:endParaRPr lang="zh-CN" altLang="en-US">
              <a:solidFill>
                <a:srgbClr val="FF0000"/>
              </a:solidFill>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驱动端拆掉轴承后"/>
          <p:cNvPicPr>
            <a:picLocks noChangeAspect="1"/>
          </p:cNvPicPr>
          <p:nvPr/>
        </p:nvPicPr>
        <p:blipFill>
          <a:blip r:embed="rId1"/>
          <a:stretch>
            <a:fillRect/>
          </a:stretch>
        </p:blipFill>
        <p:spPr>
          <a:xfrm>
            <a:off x="4011930" y="4088765"/>
            <a:ext cx="4613910" cy="2141220"/>
          </a:xfrm>
          <a:prstGeom prst="rect">
            <a:avLst/>
          </a:prstGeom>
        </p:spPr>
      </p:pic>
      <p:pic>
        <p:nvPicPr>
          <p:cNvPr id="5" name="图片 4" descr="拆轴承"/>
          <p:cNvPicPr>
            <a:picLocks noChangeAspect="1"/>
          </p:cNvPicPr>
          <p:nvPr/>
        </p:nvPicPr>
        <p:blipFill>
          <a:blip r:embed="rId2"/>
          <a:stretch>
            <a:fillRect/>
          </a:stretch>
        </p:blipFill>
        <p:spPr>
          <a:xfrm>
            <a:off x="0" y="1301750"/>
            <a:ext cx="3917315" cy="5308600"/>
          </a:xfrm>
          <a:prstGeom prst="rect">
            <a:avLst/>
          </a:prstGeom>
        </p:spPr>
      </p:pic>
      <p:sp>
        <p:nvSpPr>
          <p:cNvPr id="2" name="文本框 1"/>
          <p:cNvSpPr txBox="1"/>
          <p:nvPr/>
        </p:nvSpPr>
        <p:spPr>
          <a:xfrm>
            <a:off x="4258310" y="1876425"/>
            <a:ext cx="4367530" cy="645160"/>
          </a:xfrm>
          <a:prstGeom prst="rect">
            <a:avLst/>
          </a:prstGeom>
          <a:noFill/>
        </p:spPr>
        <p:txBody>
          <a:bodyPr wrap="square" rtlCol="0">
            <a:spAutoFit/>
          </a:bodyPr>
          <a:p>
            <a:r>
              <a:rPr lang="zh-CN" altLang="en-US">
                <a:solidFill>
                  <a:srgbClr val="FF0000"/>
                </a:solidFill>
              </a:rPr>
              <a:t>拆卸轴承时先做好丝扣保护，以免给下一步检修带来不必要的麻烦</a:t>
            </a:r>
            <a:endParaRPr lang="zh-CN" altLang="en-US">
              <a:solidFill>
                <a:srgbClr val="FF0000"/>
              </a:solidFill>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37160" y="2795270"/>
            <a:ext cx="4590415" cy="3467100"/>
          </a:xfrm>
          <a:prstGeom prst="rect">
            <a:avLst/>
          </a:prstGeom>
        </p:spPr>
      </p:pic>
      <p:pic>
        <p:nvPicPr>
          <p:cNvPr id="5" name="图片 4" descr="检查平衡活塞"/>
          <p:cNvPicPr>
            <a:picLocks noChangeAspect="1"/>
          </p:cNvPicPr>
          <p:nvPr/>
        </p:nvPicPr>
        <p:blipFill>
          <a:blip r:embed="rId2"/>
          <a:stretch>
            <a:fillRect/>
          </a:stretch>
        </p:blipFill>
        <p:spPr>
          <a:xfrm>
            <a:off x="5565140" y="1057275"/>
            <a:ext cx="3161665" cy="5205095"/>
          </a:xfrm>
          <a:prstGeom prst="rect">
            <a:avLst/>
          </a:prstGeom>
        </p:spPr>
      </p:pic>
      <p:sp>
        <p:nvSpPr>
          <p:cNvPr id="2" name="文本框 1"/>
          <p:cNvSpPr txBox="1"/>
          <p:nvPr/>
        </p:nvSpPr>
        <p:spPr>
          <a:xfrm>
            <a:off x="383540" y="1311910"/>
            <a:ext cx="4764405" cy="645160"/>
          </a:xfrm>
          <a:prstGeom prst="rect">
            <a:avLst/>
          </a:prstGeom>
          <a:noFill/>
        </p:spPr>
        <p:txBody>
          <a:bodyPr wrap="square" rtlCol="0">
            <a:spAutoFit/>
          </a:bodyPr>
          <a:p>
            <a:r>
              <a:rPr lang="zh-CN" altLang="en-US">
                <a:solidFill>
                  <a:srgbClr val="FF0000"/>
                </a:solidFill>
              </a:rPr>
              <a:t>平衡盘间隙很小（</a:t>
            </a:r>
            <a:r>
              <a:rPr lang="en-US" altLang="zh-CN">
                <a:solidFill>
                  <a:srgbClr val="FF0000"/>
                </a:solidFill>
              </a:rPr>
              <a:t>0.05-0.10</a:t>
            </a:r>
            <a:r>
              <a:rPr lang="zh-CN" altLang="en-US">
                <a:solidFill>
                  <a:srgbClr val="FF0000"/>
                </a:solidFill>
              </a:rPr>
              <a:t>），拆卸和安装时要均匀受力。</a:t>
            </a:r>
            <a:endParaRPr lang="en-US" altLang="zh-CN">
              <a:solidFill>
                <a:srgbClr val="FF0000"/>
              </a:solidFill>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528310" y="0"/>
            <a:ext cx="3106420" cy="3912870"/>
          </a:xfrm>
          <a:prstGeom prst="rect">
            <a:avLst/>
          </a:prstGeom>
        </p:spPr>
      </p:pic>
      <p:pic>
        <p:nvPicPr>
          <p:cNvPr id="4" name="图片 -2147482603"/>
          <p:cNvPicPr>
            <a:picLocks noChangeAspect="1"/>
          </p:cNvPicPr>
          <p:nvPr/>
        </p:nvPicPr>
        <p:blipFill>
          <a:blip r:embed="rId2"/>
          <a:stretch>
            <a:fillRect/>
          </a:stretch>
        </p:blipFill>
        <p:spPr>
          <a:xfrm>
            <a:off x="180975" y="2876550"/>
            <a:ext cx="3599815" cy="3448685"/>
          </a:xfrm>
          <a:prstGeom prst="rect">
            <a:avLst/>
          </a:prstGeom>
          <a:noFill/>
          <a:ln w="9525">
            <a:noFill/>
          </a:ln>
        </p:spPr>
      </p:pic>
      <p:pic>
        <p:nvPicPr>
          <p:cNvPr id="5" name="图片 4" descr="同步齿轮轮毂"/>
          <p:cNvPicPr>
            <a:picLocks noChangeAspect="1"/>
          </p:cNvPicPr>
          <p:nvPr/>
        </p:nvPicPr>
        <p:blipFill>
          <a:blip r:embed="rId3"/>
          <a:stretch>
            <a:fillRect/>
          </a:stretch>
        </p:blipFill>
        <p:spPr>
          <a:xfrm>
            <a:off x="3780790" y="3912870"/>
            <a:ext cx="5363210" cy="2579370"/>
          </a:xfrm>
          <a:prstGeom prst="rect">
            <a:avLst/>
          </a:prstGeom>
        </p:spPr>
      </p:pic>
      <p:sp>
        <p:nvSpPr>
          <p:cNvPr id="2" name="文本框 1"/>
          <p:cNvSpPr txBox="1"/>
          <p:nvPr/>
        </p:nvSpPr>
        <p:spPr>
          <a:xfrm>
            <a:off x="196850" y="1227455"/>
            <a:ext cx="5095240" cy="922020"/>
          </a:xfrm>
          <a:prstGeom prst="rect">
            <a:avLst/>
          </a:prstGeom>
          <a:noFill/>
        </p:spPr>
        <p:txBody>
          <a:bodyPr wrap="square" rtlCol="0">
            <a:spAutoFit/>
          </a:bodyPr>
          <a:p>
            <a:r>
              <a:rPr lang="zh-CN" altLang="en-US"/>
              <a:t>同步齿轮原则上两齿轮同时拆装，如果解体要做好标记，检查键的配合。组装要清理干净配合面，以免给后续间隙调整带来麻烦。</a:t>
            </a:r>
            <a:endParaRPr lang="zh-CN" altLang="en-US"/>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检查干气密封"/>
          <p:cNvPicPr>
            <a:picLocks noChangeAspect="1"/>
          </p:cNvPicPr>
          <p:nvPr/>
        </p:nvPicPr>
        <p:blipFill>
          <a:blip r:embed="rId1"/>
          <a:stretch>
            <a:fillRect/>
          </a:stretch>
        </p:blipFill>
        <p:spPr>
          <a:xfrm>
            <a:off x="4831080" y="4675505"/>
            <a:ext cx="2703195" cy="2028190"/>
          </a:xfrm>
          <a:prstGeom prst="rect">
            <a:avLst/>
          </a:prstGeom>
        </p:spPr>
      </p:pic>
      <p:pic>
        <p:nvPicPr>
          <p:cNvPr id="4" name="图片 3"/>
          <p:cNvPicPr>
            <a:picLocks noChangeAspect="1"/>
          </p:cNvPicPr>
          <p:nvPr/>
        </p:nvPicPr>
        <p:blipFill>
          <a:blip r:embed="rId2"/>
          <a:stretch>
            <a:fillRect/>
          </a:stretch>
        </p:blipFill>
        <p:spPr>
          <a:xfrm>
            <a:off x="459105" y="2023110"/>
            <a:ext cx="3858260" cy="4350385"/>
          </a:xfrm>
          <a:prstGeom prst="rect">
            <a:avLst/>
          </a:prstGeom>
        </p:spPr>
      </p:pic>
      <p:pic>
        <p:nvPicPr>
          <p:cNvPr id="3" name="图片 2"/>
          <p:cNvPicPr>
            <a:picLocks noChangeAspect="1"/>
          </p:cNvPicPr>
          <p:nvPr/>
        </p:nvPicPr>
        <p:blipFill>
          <a:blip r:embed="rId3"/>
          <a:stretch>
            <a:fillRect/>
          </a:stretch>
        </p:blipFill>
        <p:spPr>
          <a:xfrm>
            <a:off x="4951095" y="1866900"/>
            <a:ext cx="2752725" cy="3124200"/>
          </a:xfrm>
          <a:prstGeom prst="rect">
            <a:avLst/>
          </a:prstGeom>
        </p:spPr>
      </p:pic>
      <p:sp>
        <p:nvSpPr>
          <p:cNvPr id="6" name="文本框 5"/>
          <p:cNvSpPr txBox="1"/>
          <p:nvPr/>
        </p:nvSpPr>
        <p:spPr>
          <a:xfrm>
            <a:off x="671830" y="1156970"/>
            <a:ext cx="6428740" cy="645160"/>
          </a:xfrm>
          <a:prstGeom prst="rect">
            <a:avLst/>
          </a:prstGeom>
          <a:noFill/>
        </p:spPr>
        <p:txBody>
          <a:bodyPr wrap="square" rtlCol="0">
            <a:spAutoFit/>
          </a:bodyPr>
          <a:p>
            <a:r>
              <a:rPr lang="zh-CN" altLang="en-US">
                <a:sym typeface="+mn-ea"/>
              </a:rPr>
              <a:t>一级四套干起密封轴向定位螺钉全部掉落，</a:t>
            </a:r>
            <a:r>
              <a:rPr lang="zh-CN" altLang="en-US">
                <a:solidFill>
                  <a:srgbClr val="FF0000"/>
                </a:solidFill>
              </a:rPr>
              <a:t>干气密封拆检发现只有阴转子驱动端没有破损，其他三套都已破碎。</a:t>
            </a:r>
            <a:endParaRPr lang="zh-CN" altLang="en-US">
              <a:solidFill>
                <a:srgbClr val="FF0000"/>
              </a:solidFill>
            </a:endParaRPr>
          </a:p>
        </p:txBody>
      </p:sp>
      <p:pic>
        <p:nvPicPr>
          <p:cNvPr id="10" name="图片 10"/>
          <p:cNvPicPr/>
          <p:nvPr/>
        </p:nvPicPr>
        <p:blipFill>
          <a:blip r:embed="rId4"/>
          <a:stretch>
            <a:fillRect/>
          </a:stretch>
        </p:blipFill>
        <p:spPr>
          <a:xfrm>
            <a:off x="7100570" y="1156970"/>
            <a:ext cx="2043430" cy="2084705"/>
          </a:xfrm>
          <a:prstGeom prst="rect">
            <a:avLst/>
          </a:prstGeom>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4490085" y="556260"/>
            <a:ext cx="3169920" cy="533400"/>
          </a:xfrm>
        </p:spPr>
        <p:txBody>
          <a:bodyPr vert="horz" wrap="square" lIns="91440" tIns="45720" rIns="91440" bIns="45720" anchor="ctr"/>
          <a:p>
            <a:pPr algn="l"/>
            <a:r>
              <a:rPr lang="zh-CN" altLang="en-US" sz="2800" b="1" dirty="0">
                <a:solidFill>
                  <a:srgbClr val="FF0000"/>
                </a:solidFill>
                <a:latin typeface="+mj-ea"/>
              </a:rPr>
              <a:t>检修前运行状态</a:t>
            </a:r>
            <a:endParaRPr lang="zh-CN" altLang="en-US" sz="2800" b="1" dirty="0">
              <a:solidFill>
                <a:srgbClr val="FF0000"/>
              </a:solidFill>
              <a:latin typeface="+mj-ea"/>
            </a:endParaRPr>
          </a:p>
        </p:txBody>
      </p:sp>
      <p:pic>
        <p:nvPicPr>
          <p:cNvPr id="4" name="图片 3"/>
          <p:cNvPicPr>
            <a:picLocks noChangeAspect="1"/>
          </p:cNvPicPr>
          <p:nvPr/>
        </p:nvPicPr>
        <p:blipFill>
          <a:blip r:embed="rId1"/>
          <a:stretch>
            <a:fillRect/>
          </a:stretch>
        </p:blipFill>
        <p:spPr>
          <a:xfrm>
            <a:off x="382905" y="1931670"/>
            <a:ext cx="7955280" cy="4669790"/>
          </a:xfrm>
          <a:prstGeom prst="rect">
            <a:avLst/>
          </a:prstGeom>
        </p:spPr>
      </p:pic>
      <p:sp>
        <p:nvSpPr>
          <p:cNvPr id="2" name="文本框 1"/>
          <p:cNvSpPr txBox="1"/>
          <p:nvPr/>
        </p:nvSpPr>
        <p:spPr>
          <a:xfrm>
            <a:off x="995680" y="1283970"/>
            <a:ext cx="6396355" cy="368300"/>
          </a:xfrm>
          <a:prstGeom prst="rect">
            <a:avLst/>
          </a:prstGeom>
          <a:noFill/>
        </p:spPr>
        <p:txBody>
          <a:bodyPr wrap="square" rtlCol="0">
            <a:spAutoFit/>
          </a:bodyPr>
          <a:p>
            <a:r>
              <a:rPr lang="en-US" altLang="zh-CN"/>
              <a:t>1.</a:t>
            </a:r>
            <a:r>
              <a:rPr lang="zh-CN" altLang="en-US"/>
              <a:t>运行振动记录</a:t>
            </a:r>
            <a:r>
              <a:rPr lang="en-US" altLang="zh-CN"/>
              <a:t>17:00</a:t>
            </a:r>
            <a:r>
              <a:rPr lang="zh-CN" altLang="en-US"/>
              <a:t>现场测的一级非驱端振动</a:t>
            </a:r>
            <a:r>
              <a:rPr lang="en-US" altLang="zh-CN"/>
              <a:t>4.3mm/s</a:t>
            </a:r>
            <a:endParaRPr lang="en-US" altLang="zh-CN"/>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非驱动端组件"/>
          <p:cNvPicPr>
            <a:picLocks noChangeAspect="1"/>
          </p:cNvPicPr>
          <p:nvPr/>
        </p:nvPicPr>
        <p:blipFill>
          <a:blip r:embed="rId1"/>
          <a:stretch>
            <a:fillRect/>
          </a:stretch>
        </p:blipFill>
        <p:spPr>
          <a:xfrm rot="5400000" flipH="1">
            <a:off x="4845050" y="-366395"/>
            <a:ext cx="2423160" cy="5385435"/>
          </a:xfrm>
          <a:prstGeom prst="rect">
            <a:avLst/>
          </a:prstGeom>
        </p:spPr>
      </p:pic>
      <p:sp>
        <p:nvSpPr>
          <p:cNvPr id="4" name="文本框 3"/>
          <p:cNvSpPr txBox="1"/>
          <p:nvPr/>
        </p:nvSpPr>
        <p:spPr>
          <a:xfrm>
            <a:off x="820420" y="2004060"/>
            <a:ext cx="2373630" cy="645160"/>
          </a:xfrm>
          <a:prstGeom prst="rect">
            <a:avLst/>
          </a:prstGeom>
          <a:noFill/>
        </p:spPr>
        <p:txBody>
          <a:bodyPr wrap="square" rtlCol="0">
            <a:spAutoFit/>
          </a:bodyPr>
          <a:p>
            <a:r>
              <a:rPr lang="zh-CN" altLang="en-US">
                <a:solidFill>
                  <a:srgbClr val="FF0000"/>
                </a:solidFill>
              </a:rPr>
              <a:t>为安装方便两端配件分开摆放</a:t>
            </a:r>
            <a:endParaRPr lang="zh-CN" altLang="en-US">
              <a:solidFill>
                <a:srgbClr val="FF0000"/>
              </a:solidFill>
            </a:endParaRPr>
          </a:p>
        </p:txBody>
      </p:sp>
      <p:pic>
        <p:nvPicPr>
          <p:cNvPr id="5" name="图片 4"/>
          <p:cNvPicPr>
            <a:picLocks noChangeAspect="1"/>
          </p:cNvPicPr>
          <p:nvPr/>
        </p:nvPicPr>
        <p:blipFill>
          <a:blip r:embed="rId2"/>
          <a:stretch>
            <a:fillRect/>
          </a:stretch>
        </p:blipFill>
        <p:spPr>
          <a:xfrm>
            <a:off x="672465" y="3672205"/>
            <a:ext cx="7799070" cy="2613660"/>
          </a:xfrm>
          <a:prstGeom prst="rect">
            <a:avLst/>
          </a:prstGeom>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旧气封"/>
          <p:cNvPicPr>
            <a:picLocks noChangeAspect="1"/>
          </p:cNvPicPr>
          <p:nvPr/>
        </p:nvPicPr>
        <p:blipFill>
          <a:blip r:embed="rId1"/>
          <a:stretch>
            <a:fillRect/>
          </a:stretch>
        </p:blipFill>
        <p:spPr>
          <a:xfrm>
            <a:off x="3495675" y="3553460"/>
            <a:ext cx="5850255" cy="2726055"/>
          </a:xfrm>
          <a:prstGeom prst="rect">
            <a:avLst/>
          </a:prstGeom>
        </p:spPr>
      </p:pic>
      <p:pic>
        <p:nvPicPr>
          <p:cNvPr id="5" name="图片 4" descr="新气封"/>
          <p:cNvPicPr>
            <a:picLocks noChangeAspect="1"/>
          </p:cNvPicPr>
          <p:nvPr/>
        </p:nvPicPr>
        <p:blipFill>
          <a:blip r:embed="rId2"/>
          <a:stretch>
            <a:fillRect/>
          </a:stretch>
        </p:blipFill>
        <p:spPr>
          <a:xfrm>
            <a:off x="382270" y="3965575"/>
            <a:ext cx="4669155" cy="2174240"/>
          </a:xfrm>
          <a:prstGeom prst="rect">
            <a:avLst/>
          </a:prstGeom>
        </p:spPr>
      </p:pic>
      <p:pic>
        <p:nvPicPr>
          <p:cNvPr id="3" name="图片 2"/>
          <p:cNvPicPr>
            <a:picLocks noChangeAspect="1"/>
          </p:cNvPicPr>
          <p:nvPr/>
        </p:nvPicPr>
        <p:blipFill>
          <a:blip r:embed="rId3"/>
          <a:stretch>
            <a:fillRect/>
          </a:stretch>
        </p:blipFill>
        <p:spPr>
          <a:xfrm>
            <a:off x="119380" y="1440815"/>
            <a:ext cx="8905875" cy="2112645"/>
          </a:xfrm>
          <a:prstGeom prst="rect">
            <a:avLst/>
          </a:prstGeom>
        </p:spPr>
      </p:pic>
      <p:sp>
        <p:nvSpPr>
          <p:cNvPr id="4" name="文本框 3"/>
          <p:cNvSpPr txBox="1"/>
          <p:nvPr/>
        </p:nvSpPr>
        <p:spPr>
          <a:xfrm>
            <a:off x="1440815" y="1043940"/>
            <a:ext cx="7338695" cy="368300"/>
          </a:xfrm>
          <a:prstGeom prst="rect">
            <a:avLst/>
          </a:prstGeom>
          <a:noFill/>
        </p:spPr>
        <p:txBody>
          <a:bodyPr wrap="square" rtlCol="0">
            <a:spAutoFit/>
          </a:bodyPr>
          <a:p>
            <a:r>
              <a:rPr lang="zh-CN" altLang="en-US">
                <a:solidFill>
                  <a:srgbClr val="FF0000"/>
                </a:solidFill>
              </a:rPr>
              <a:t>一级四套梳齿密封都磨损严重，直径间隙在</a:t>
            </a:r>
            <a:r>
              <a:rPr lang="en-US" altLang="zh-CN">
                <a:solidFill>
                  <a:srgbClr val="FF0000"/>
                </a:solidFill>
              </a:rPr>
              <a:t>(0.50-0.65)</a:t>
            </a:r>
            <a:r>
              <a:rPr lang="zh-CN" altLang="en-US">
                <a:solidFill>
                  <a:srgbClr val="FF0000"/>
                </a:solidFill>
              </a:rPr>
              <a:t>之间全部更换</a:t>
            </a:r>
            <a:endParaRPr lang="zh-CN" altLang="en-US">
              <a:solidFill>
                <a:srgbClr val="FF0000"/>
              </a:solidFill>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气封梳齿磨平"/>
          <p:cNvPicPr>
            <a:picLocks noChangeAspect="1"/>
          </p:cNvPicPr>
          <p:nvPr/>
        </p:nvPicPr>
        <p:blipFill>
          <a:blip r:embed="rId1"/>
          <a:stretch>
            <a:fillRect/>
          </a:stretch>
        </p:blipFill>
        <p:spPr>
          <a:xfrm>
            <a:off x="406400" y="1208405"/>
            <a:ext cx="7769225" cy="3496310"/>
          </a:xfrm>
          <a:prstGeom prst="rect">
            <a:avLst/>
          </a:prstGeom>
        </p:spPr>
      </p:pic>
      <p:pic>
        <p:nvPicPr>
          <p:cNvPr id="4" name="图片 3"/>
          <p:cNvPicPr>
            <a:picLocks noChangeAspect="1"/>
          </p:cNvPicPr>
          <p:nvPr/>
        </p:nvPicPr>
        <p:blipFill>
          <a:blip r:embed="rId2"/>
          <a:stretch>
            <a:fillRect/>
          </a:stretch>
        </p:blipFill>
        <p:spPr>
          <a:xfrm>
            <a:off x="3680460" y="3590925"/>
            <a:ext cx="5257800" cy="3267075"/>
          </a:xfrm>
          <a:prstGeom prst="rect">
            <a:avLst/>
          </a:prstGeom>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旧转子表面"/>
          <p:cNvPicPr>
            <a:picLocks noChangeAspect="1"/>
          </p:cNvPicPr>
          <p:nvPr/>
        </p:nvPicPr>
        <p:blipFill>
          <a:blip r:embed="rId1"/>
          <a:stretch>
            <a:fillRect/>
          </a:stretch>
        </p:blipFill>
        <p:spPr>
          <a:xfrm>
            <a:off x="5009515" y="0"/>
            <a:ext cx="4134485" cy="3669030"/>
          </a:xfrm>
          <a:prstGeom prst="rect">
            <a:avLst/>
          </a:prstGeom>
        </p:spPr>
      </p:pic>
      <p:pic>
        <p:nvPicPr>
          <p:cNvPr id="4" name="图片 3" descr="旧转子表面放大"/>
          <p:cNvPicPr>
            <a:picLocks noChangeAspect="1"/>
          </p:cNvPicPr>
          <p:nvPr/>
        </p:nvPicPr>
        <p:blipFill>
          <a:blip r:embed="rId2"/>
          <a:stretch>
            <a:fillRect/>
          </a:stretch>
        </p:blipFill>
        <p:spPr>
          <a:xfrm>
            <a:off x="5006340" y="4338955"/>
            <a:ext cx="4137660" cy="2519045"/>
          </a:xfrm>
          <a:prstGeom prst="rect">
            <a:avLst/>
          </a:prstGeom>
        </p:spPr>
      </p:pic>
      <p:sp>
        <p:nvSpPr>
          <p:cNvPr id="6" name="文本框 5"/>
          <p:cNvSpPr txBox="1"/>
          <p:nvPr/>
        </p:nvSpPr>
        <p:spPr>
          <a:xfrm>
            <a:off x="620395" y="1495425"/>
            <a:ext cx="3735705" cy="368300"/>
          </a:xfrm>
          <a:prstGeom prst="rect">
            <a:avLst/>
          </a:prstGeom>
          <a:noFill/>
        </p:spPr>
        <p:txBody>
          <a:bodyPr wrap="square" rtlCol="0">
            <a:spAutoFit/>
          </a:bodyPr>
          <a:p>
            <a:r>
              <a:rPr lang="zh-CN" altLang="en-US">
                <a:solidFill>
                  <a:srgbClr val="FF0000"/>
                </a:solidFill>
              </a:rPr>
              <a:t>阴阳转子咬合，表面破坏严重</a:t>
            </a:r>
            <a:endParaRPr lang="zh-CN" altLang="en-US">
              <a:solidFill>
                <a:srgbClr val="FF0000"/>
              </a:solidFill>
            </a:endParaRPr>
          </a:p>
        </p:txBody>
      </p:sp>
      <p:pic>
        <p:nvPicPr>
          <p:cNvPr id="32" name="图片 32"/>
          <p:cNvPicPr/>
          <p:nvPr/>
        </p:nvPicPr>
        <p:blipFill>
          <a:blip r:embed="rId3"/>
          <a:stretch>
            <a:fillRect/>
          </a:stretch>
        </p:blipFill>
        <p:spPr>
          <a:xfrm>
            <a:off x="0" y="2501265"/>
            <a:ext cx="5274310" cy="4000500"/>
          </a:xfrm>
          <a:prstGeom prst="rect">
            <a:avLst/>
          </a:prstGeom>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Users/18399/AppData/Local/Temp/picturescale_20210602230858/output_20210602230902.pngoutput_20210602230902"/>
          <p:cNvPicPr>
            <a:picLocks noChangeAspect="1"/>
          </p:cNvPicPr>
          <p:nvPr/>
        </p:nvPicPr>
        <p:blipFill>
          <a:blip r:embed="rId1"/>
          <a:stretch>
            <a:fillRect/>
          </a:stretch>
        </p:blipFill>
        <p:spPr>
          <a:xfrm>
            <a:off x="158115" y="1854835"/>
            <a:ext cx="5047615" cy="4839335"/>
          </a:xfrm>
          <a:prstGeom prst="rect">
            <a:avLst/>
          </a:prstGeom>
        </p:spPr>
      </p:pic>
      <p:pic>
        <p:nvPicPr>
          <p:cNvPr id="5" name="图片 4"/>
          <p:cNvPicPr>
            <a:picLocks noChangeAspect="1"/>
          </p:cNvPicPr>
          <p:nvPr/>
        </p:nvPicPr>
        <p:blipFill>
          <a:blip r:embed="rId2"/>
          <a:stretch>
            <a:fillRect/>
          </a:stretch>
        </p:blipFill>
        <p:spPr>
          <a:xfrm>
            <a:off x="5391150" y="0"/>
            <a:ext cx="3752850" cy="3227705"/>
          </a:xfrm>
          <a:prstGeom prst="rect">
            <a:avLst/>
          </a:prstGeom>
        </p:spPr>
      </p:pic>
      <p:pic>
        <p:nvPicPr>
          <p:cNvPr id="3" name="图片 2" descr="气缸磨损表面粘合"/>
          <p:cNvPicPr>
            <a:picLocks noChangeAspect="1"/>
          </p:cNvPicPr>
          <p:nvPr/>
        </p:nvPicPr>
        <p:blipFill>
          <a:blip r:embed="rId3"/>
          <a:stretch>
            <a:fillRect/>
          </a:stretch>
        </p:blipFill>
        <p:spPr>
          <a:xfrm>
            <a:off x="5391785" y="3074035"/>
            <a:ext cx="3749675" cy="3620135"/>
          </a:xfrm>
          <a:prstGeom prst="rect">
            <a:avLst/>
          </a:prstGeom>
        </p:spPr>
      </p:pic>
      <p:sp>
        <p:nvSpPr>
          <p:cNvPr id="2" name="文本框 1"/>
          <p:cNvSpPr txBox="1"/>
          <p:nvPr/>
        </p:nvSpPr>
        <p:spPr>
          <a:xfrm>
            <a:off x="450850" y="1184910"/>
            <a:ext cx="4625340" cy="368300"/>
          </a:xfrm>
          <a:prstGeom prst="rect">
            <a:avLst/>
          </a:prstGeom>
          <a:noFill/>
        </p:spPr>
        <p:txBody>
          <a:bodyPr wrap="square" rtlCol="0">
            <a:spAutoFit/>
          </a:bodyPr>
          <a:p>
            <a:r>
              <a:rPr lang="zh-CN" altLang="en-US">
                <a:solidFill>
                  <a:srgbClr val="FF0000"/>
                </a:solidFill>
              </a:rPr>
              <a:t>气缸内表面剐蹭严重</a:t>
            </a:r>
            <a:endParaRPr lang="zh-CN" altLang="en-US">
              <a:solidFill>
                <a:srgbClr val="FF0000"/>
              </a:solidFill>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气缸修复"/>
          <p:cNvPicPr>
            <a:picLocks noChangeAspect="1"/>
          </p:cNvPicPr>
          <p:nvPr/>
        </p:nvPicPr>
        <p:blipFill>
          <a:blip r:embed="rId1"/>
          <a:stretch>
            <a:fillRect/>
          </a:stretch>
        </p:blipFill>
        <p:spPr>
          <a:xfrm>
            <a:off x="4501515" y="868680"/>
            <a:ext cx="4374515" cy="2037715"/>
          </a:xfrm>
          <a:prstGeom prst="rect">
            <a:avLst/>
          </a:prstGeom>
        </p:spPr>
      </p:pic>
      <p:pic>
        <p:nvPicPr>
          <p:cNvPr id="4" name="图片 3" descr="气缸修复2"/>
          <p:cNvPicPr>
            <a:picLocks noChangeAspect="1"/>
          </p:cNvPicPr>
          <p:nvPr/>
        </p:nvPicPr>
        <p:blipFill>
          <a:blip r:embed="rId2"/>
          <a:stretch>
            <a:fillRect/>
          </a:stretch>
        </p:blipFill>
        <p:spPr>
          <a:xfrm>
            <a:off x="578485" y="2906395"/>
            <a:ext cx="7562215" cy="3523615"/>
          </a:xfrm>
          <a:prstGeom prst="rect">
            <a:avLst/>
          </a:prstGeom>
        </p:spPr>
      </p:pic>
      <p:sp>
        <p:nvSpPr>
          <p:cNvPr id="6" name="文本框 5"/>
          <p:cNvSpPr txBox="1"/>
          <p:nvPr/>
        </p:nvSpPr>
        <p:spPr>
          <a:xfrm>
            <a:off x="374015" y="1579880"/>
            <a:ext cx="3982085" cy="922020"/>
          </a:xfrm>
          <a:prstGeom prst="rect">
            <a:avLst/>
          </a:prstGeom>
          <a:noFill/>
        </p:spPr>
        <p:txBody>
          <a:bodyPr wrap="square" rtlCol="0">
            <a:spAutoFit/>
          </a:bodyPr>
          <a:p>
            <a:r>
              <a:rPr lang="zh-CN" altLang="en-US">
                <a:solidFill>
                  <a:srgbClr val="FF0000"/>
                </a:solidFill>
              </a:rPr>
              <a:t>根据气缸原始尺寸车专用工具，透光检查打磨修复。试装后根据磨痕再次打磨处理。</a:t>
            </a:r>
            <a:endParaRPr lang="zh-CN" altLang="en-US">
              <a:solidFill>
                <a:srgbClr val="FF0000"/>
              </a:solidFill>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456565" y="1183005"/>
            <a:ext cx="4255135" cy="5096510"/>
          </a:xfrm>
          <a:prstGeom prst="rect">
            <a:avLst/>
          </a:prstGeom>
        </p:spPr>
      </p:pic>
      <p:sp>
        <p:nvSpPr>
          <p:cNvPr id="2" name="文本框 1"/>
          <p:cNvSpPr txBox="1"/>
          <p:nvPr/>
        </p:nvSpPr>
        <p:spPr>
          <a:xfrm>
            <a:off x="5102860" y="1325880"/>
            <a:ext cx="3789680" cy="645160"/>
          </a:xfrm>
          <a:prstGeom prst="rect">
            <a:avLst/>
          </a:prstGeom>
          <a:noFill/>
        </p:spPr>
        <p:txBody>
          <a:bodyPr wrap="square" rtlCol="0">
            <a:spAutoFit/>
          </a:bodyPr>
          <a:p>
            <a:r>
              <a:rPr lang="zh-CN" altLang="en-US">
                <a:solidFill>
                  <a:srgbClr val="FF0000"/>
                </a:solidFill>
              </a:rPr>
              <a:t>转子做动平衡时，每次去重后要吹干净铁屑。</a:t>
            </a:r>
            <a:endParaRPr lang="zh-CN" altLang="en-US">
              <a:solidFill>
                <a:srgbClr val="FF0000"/>
              </a:solidFill>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rot="5400000" flipH="1">
            <a:off x="5539105" y="76835"/>
            <a:ext cx="2791460" cy="4592320"/>
          </a:xfrm>
          <a:prstGeom prst="rect">
            <a:avLst/>
          </a:prstGeom>
        </p:spPr>
      </p:pic>
      <p:pic>
        <p:nvPicPr>
          <p:cNvPr id="5" name="图片 4"/>
          <p:cNvPicPr>
            <a:picLocks noChangeAspect="1"/>
          </p:cNvPicPr>
          <p:nvPr/>
        </p:nvPicPr>
        <p:blipFill>
          <a:blip r:embed="rId2"/>
          <a:stretch>
            <a:fillRect/>
          </a:stretch>
        </p:blipFill>
        <p:spPr>
          <a:xfrm>
            <a:off x="4755515" y="4154170"/>
            <a:ext cx="4475480" cy="2085975"/>
          </a:xfrm>
          <a:prstGeom prst="rect">
            <a:avLst/>
          </a:prstGeom>
        </p:spPr>
      </p:pic>
      <p:pic>
        <p:nvPicPr>
          <p:cNvPr id="7" name="图片 6"/>
          <p:cNvPicPr>
            <a:picLocks noChangeAspect="1"/>
          </p:cNvPicPr>
          <p:nvPr/>
        </p:nvPicPr>
        <p:blipFill>
          <a:blip r:embed="rId3"/>
          <a:stretch>
            <a:fillRect/>
          </a:stretch>
        </p:blipFill>
        <p:spPr>
          <a:xfrm>
            <a:off x="0" y="1899920"/>
            <a:ext cx="5519420" cy="3530600"/>
          </a:xfrm>
          <a:prstGeom prst="rect">
            <a:avLst/>
          </a:prstGeom>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815975" y="1078865"/>
            <a:ext cx="7299960" cy="732155"/>
          </a:xfrm>
        </p:spPr>
        <p:txBody>
          <a:bodyPr vert="horz" wrap="square" lIns="91440" tIns="45720" rIns="91440" bIns="45720" anchor="ctr"/>
          <a:p>
            <a:pPr algn="l"/>
            <a:r>
              <a:rPr lang="zh-CN" altLang="en-US" dirty="0">
                <a:ea typeface="方正舒体" panose="02010601030101010101" pitchFamily="2" charset="-122"/>
              </a:rPr>
              <a:t>推力间隙和墙板间隙测量</a:t>
            </a:r>
            <a:endParaRPr lang="zh-CN" altLang="en-US" dirty="0">
              <a:ea typeface="方正舒体" panose="02010601030101010101" pitchFamily="2" charset="-122"/>
            </a:endParaRPr>
          </a:p>
        </p:txBody>
      </p:sp>
      <p:pic>
        <p:nvPicPr>
          <p:cNvPr id="7" name="图片 6"/>
          <p:cNvPicPr>
            <a:picLocks noChangeAspect="1"/>
          </p:cNvPicPr>
          <p:nvPr/>
        </p:nvPicPr>
        <p:blipFill>
          <a:blip r:embed="rId1"/>
          <a:stretch>
            <a:fillRect/>
          </a:stretch>
        </p:blipFill>
        <p:spPr>
          <a:xfrm>
            <a:off x="673723" y="2228488"/>
            <a:ext cx="7416824" cy="4291969"/>
          </a:xfrm>
          <a:prstGeom prst="rect">
            <a:avLst/>
          </a:prstGeom>
        </p:spPr>
      </p:pic>
      <p:cxnSp>
        <p:nvCxnSpPr>
          <p:cNvPr id="3" name="直接箭头连接符 2"/>
          <p:cNvCxnSpPr/>
          <p:nvPr/>
        </p:nvCxnSpPr>
        <p:spPr>
          <a:xfrm>
            <a:off x="4266565" y="2251710"/>
            <a:ext cx="0" cy="935990"/>
          </a:xfrm>
          <a:prstGeom prst="straightConnector1">
            <a:avLst/>
          </a:prstGeom>
          <a:ln>
            <a:solidFill>
              <a:srgbClr val="FF0000"/>
            </a:solidFill>
            <a:headEnd type="none" w="med" len="med"/>
            <a:tailEnd type="arrow" w="med" len="med"/>
          </a:ln>
        </p:spPr>
        <p:style>
          <a:lnRef idx="3">
            <a:schemeClr val="accent2"/>
          </a:lnRef>
          <a:fillRef idx="0">
            <a:schemeClr val="accent2"/>
          </a:fillRef>
          <a:effectRef idx="2">
            <a:schemeClr val="accent2"/>
          </a:effectRef>
          <a:fontRef idx="minor">
            <a:schemeClr val="tx1"/>
          </a:fontRef>
        </p:style>
      </p:cxnSp>
      <p:cxnSp>
        <p:nvCxnSpPr>
          <p:cNvPr id="4" name="直接箭头连接符 3"/>
          <p:cNvCxnSpPr/>
          <p:nvPr/>
        </p:nvCxnSpPr>
        <p:spPr>
          <a:xfrm flipV="1">
            <a:off x="5032375" y="5335270"/>
            <a:ext cx="386715" cy="901700"/>
          </a:xfrm>
          <a:prstGeom prst="straightConnector1">
            <a:avLst/>
          </a:prstGeom>
          <a:ln>
            <a:solidFill>
              <a:srgbClr val="FF0000"/>
            </a:solidFill>
            <a:headEnd type="none" w="med" len="med"/>
            <a:tailEnd type="arrow" w="med" len="med"/>
          </a:ln>
        </p:spPr>
        <p:style>
          <a:lnRef idx="3">
            <a:schemeClr val="accent2"/>
          </a:lnRef>
          <a:fillRef idx="0">
            <a:schemeClr val="accent2"/>
          </a:fillRef>
          <a:effectRef idx="2">
            <a:schemeClr val="accent2"/>
          </a:effectRef>
          <a:fontRef idx="minor">
            <a:schemeClr val="tx1"/>
          </a:fontRef>
        </p:style>
      </p:cxnSp>
      <p:cxnSp>
        <p:nvCxnSpPr>
          <p:cNvPr id="5" name="直接箭头连接符 4"/>
          <p:cNvCxnSpPr/>
          <p:nvPr/>
        </p:nvCxnSpPr>
        <p:spPr>
          <a:xfrm flipV="1">
            <a:off x="5868035" y="4640580"/>
            <a:ext cx="474345" cy="1092835"/>
          </a:xfrm>
          <a:prstGeom prst="straightConnector1">
            <a:avLst/>
          </a:prstGeom>
          <a:ln>
            <a:solidFill>
              <a:srgbClr val="FF0000"/>
            </a:solidFill>
            <a:headEnd type="none" w="med" len="med"/>
            <a:tailEnd type="arrow" w="med" len="med"/>
          </a:ln>
        </p:spPr>
        <p:style>
          <a:lnRef idx="3">
            <a:schemeClr val="accent2"/>
          </a:lnRef>
          <a:fillRef idx="0">
            <a:schemeClr val="accent2"/>
          </a:fillRef>
          <a:effectRef idx="2">
            <a:schemeClr val="accent2"/>
          </a:effectRef>
          <a:fontRef idx="minor">
            <a:schemeClr val="tx1"/>
          </a:fontRef>
        </p:style>
      </p:cxnSp>
      <p:cxnSp>
        <p:nvCxnSpPr>
          <p:cNvPr id="6" name="直接箭头连接符 5"/>
          <p:cNvCxnSpPr/>
          <p:nvPr/>
        </p:nvCxnSpPr>
        <p:spPr>
          <a:xfrm>
            <a:off x="5226050" y="2713355"/>
            <a:ext cx="0" cy="575945"/>
          </a:xfrm>
          <a:prstGeom prst="straightConnector1">
            <a:avLst/>
          </a:prstGeom>
          <a:ln>
            <a:solidFill>
              <a:srgbClr val="FF0000"/>
            </a:solidFill>
            <a:headEnd type="none" w="med" len="med"/>
            <a:tailEnd type="arrow" w="med" len="med"/>
          </a:ln>
        </p:spPr>
        <p:style>
          <a:lnRef idx="3">
            <a:schemeClr val="accent2"/>
          </a:lnRef>
          <a:fillRef idx="0">
            <a:schemeClr val="accent2"/>
          </a:fillRef>
          <a:effectRef idx="2">
            <a:schemeClr val="accent2"/>
          </a:effectRef>
          <a:fontRef idx="minor">
            <a:schemeClr val="tx1"/>
          </a:fontRef>
        </p:style>
      </p:cxnSp>
      <p:cxnSp>
        <p:nvCxnSpPr>
          <p:cNvPr id="9" name="直接箭头连接符 8"/>
          <p:cNvCxnSpPr/>
          <p:nvPr/>
        </p:nvCxnSpPr>
        <p:spPr>
          <a:xfrm>
            <a:off x="2483485" y="2293620"/>
            <a:ext cx="13335" cy="851535"/>
          </a:xfrm>
          <a:prstGeom prst="straightConnector1">
            <a:avLst/>
          </a:prstGeom>
          <a:ln>
            <a:solidFill>
              <a:srgbClr val="FF0000"/>
            </a:solidFill>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0" name="文本框 9"/>
          <p:cNvSpPr txBox="1"/>
          <p:nvPr/>
        </p:nvSpPr>
        <p:spPr>
          <a:xfrm>
            <a:off x="1475740" y="2367280"/>
            <a:ext cx="392430" cy="922020"/>
          </a:xfrm>
          <a:prstGeom prst="rect">
            <a:avLst/>
          </a:prstGeom>
          <a:solidFill>
            <a:schemeClr val="accent6">
              <a:lumMod val="20000"/>
              <a:lumOff val="80000"/>
            </a:schemeClr>
          </a:solidFill>
        </p:spPr>
        <p:txBody>
          <a:bodyPr wrap="square" rtlCol="0">
            <a:spAutoFit/>
          </a:bodyPr>
          <a:p>
            <a:r>
              <a:rPr lang="zh-CN" altLang="en-US"/>
              <a:t>进气端</a:t>
            </a:r>
            <a:endParaRPr lang="zh-CN" altLang="en-US"/>
          </a:p>
        </p:txBody>
      </p:sp>
      <p:sp>
        <p:nvSpPr>
          <p:cNvPr id="11" name="文本框 10"/>
          <p:cNvSpPr txBox="1"/>
          <p:nvPr/>
        </p:nvSpPr>
        <p:spPr>
          <a:xfrm>
            <a:off x="4627245" y="2511425"/>
            <a:ext cx="392430" cy="922020"/>
          </a:xfrm>
          <a:prstGeom prst="rect">
            <a:avLst/>
          </a:prstGeom>
          <a:solidFill>
            <a:schemeClr val="accent6">
              <a:lumMod val="20000"/>
              <a:lumOff val="80000"/>
            </a:schemeClr>
          </a:solidFill>
        </p:spPr>
        <p:txBody>
          <a:bodyPr wrap="square" rtlCol="0">
            <a:spAutoFit/>
          </a:bodyPr>
          <a:p>
            <a:r>
              <a:rPr lang="zh-CN" altLang="en-US"/>
              <a:t>排气端</a:t>
            </a:r>
            <a:endParaRPr lang="zh-CN" altLang="en-US"/>
          </a:p>
        </p:txBody>
      </p:sp>
      <p:sp>
        <p:nvSpPr>
          <p:cNvPr id="12" name="文本框 11"/>
          <p:cNvSpPr txBox="1"/>
          <p:nvPr/>
        </p:nvSpPr>
        <p:spPr>
          <a:xfrm>
            <a:off x="1528445" y="1811020"/>
            <a:ext cx="1924050" cy="368300"/>
          </a:xfrm>
          <a:prstGeom prst="rect">
            <a:avLst/>
          </a:prstGeom>
          <a:solidFill>
            <a:schemeClr val="accent6">
              <a:lumMod val="20000"/>
              <a:lumOff val="80000"/>
            </a:schemeClr>
          </a:solidFill>
          <a:ln>
            <a:solidFill>
              <a:schemeClr val="accent2">
                <a:lumMod val="60000"/>
                <a:lumOff val="40000"/>
              </a:schemeClr>
            </a:solidFill>
          </a:ln>
        </p:spPr>
        <p:txBody>
          <a:bodyPr wrap="square" rtlCol="0">
            <a:spAutoFit/>
          </a:bodyPr>
          <a:p>
            <a:r>
              <a:rPr lang="zh-CN" altLang="en-US"/>
              <a:t>进气侧端面间隙</a:t>
            </a:r>
            <a:endParaRPr lang="zh-CN" altLang="en-US"/>
          </a:p>
        </p:txBody>
      </p:sp>
      <p:sp>
        <p:nvSpPr>
          <p:cNvPr id="13" name="文本框 12"/>
          <p:cNvSpPr txBox="1"/>
          <p:nvPr/>
        </p:nvSpPr>
        <p:spPr>
          <a:xfrm>
            <a:off x="3743960" y="1925320"/>
            <a:ext cx="1275715" cy="368300"/>
          </a:xfrm>
          <a:prstGeom prst="rect">
            <a:avLst/>
          </a:prstGeom>
          <a:solidFill>
            <a:schemeClr val="accent6">
              <a:lumMod val="20000"/>
              <a:lumOff val="80000"/>
            </a:schemeClr>
          </a:solidFill>
          <a:ln>
            <a:solidFill>
              <a:schemeClr val="accent2">
                <a:lumMod val="60000"/>
                <a:lumOff val="40000"/>
              </a:schemeClr>
            </a:solidFill>
          </a:ln>
        </p:spPr>
        <p:txBody>
          <a:bodyPr wrap="square" rtlCol="0">
            <a:spAutoFit/>
          </a:bodyPr>
          <a:p>
            <a:r>
              <a:rPr lang="zh-CN" altLang="en-US"/>
              <a:t>端面间隙</a:t>
            </a:r>
            <a:endParaRPr lang="zh-CN" altLang="en-US"/>
          </a:p>
        </p:txBody>
      </p:sp>
      <p:sp>
        <p:nvSpPr>
          <p:cNvPr id="14" name="文本框 13"/>
          <p:cNvSpPr txBox="1"/>
          <p:nvPr/>
        </p:nvSpPr>
        <p:spPr>
          <a:xfrm>
            <a:off x="4552315" y="6151880"/>
            <a:ext cx="1963420" cy="368300"/>
          </a:xfrm>
          <a:prstGeom prst="rect">
            <a:avLst/>
          </a:prstGeom>
          <a:solidFill>
            <a:schemeClr val="accent6">
              <a:lumMod val="40000"/>
              <a:lumOff val="60000"/>
            </a:schemeClr>
          </a:solidFill>
          <a:ln>
            <a:solidFill>
              <a:schemeClr val="accent2">
                <a:lumMod val="40000"/>
                <a:lumOff val="60000"/>
              </a:schemeClr>
            </a:solidFill>
          </a:ln>
        </p:spPr>
        <p:txBody>
          <a:bodyPr wrap="square" rtlCol="0">
            <a:spAutoFit/>
          </a:bodyPr>
          <a:p>
            <a:r>
              <a:rPr lang="zh-CN" altLang="en-US"/>
              <a:t>端面间隙调整垫</a:t>
            </a:r>
            <a:endParaRPr lang="zh-CN" altLang="en-US"/>
          </a:p>
        </p:txBody>
      </p:sp>
      <p:sp>
        <p:nvSpPr>
          <p:cNvPr id="15" name="文本框 14"/>
          <p:cNvSpPr txBox="1"/>
          <p:nvPr/>
        </p:nvSpPr>
        <p:spPr>
          <a:xfrm>
            <a:off x="5379085" y="5601970"/>
            <a:ext cx="2711450" cy="368300"/>
          </a:xfrm>
          <a:prstGeom prst="rect">
            <a:avLst/>
          </a:prstGeom>
          <a:solidFill>
            <a:schemeClr val="accent6">
              <a:lumMod val="40000"/>
              <a:lumOff val="60000"/>
            </a:schemeClr>
          </a:solidFill>
          <a:ln>
            <a:solidFill>
              <a:schemeClr val="accent2">
                <a:lumMod val="40000"/>
                <a:lumOff val="60000"/>
              </a:schemeClr>
            </a:solidFill>
          </a:ln>
        </p:spPr>
        <p:txBody>
          <a:bodyPr wrap="square" rtlCol="0">
            <a:spAutoFit/>
          </a:bodyPr>
          <a:p>
            <a:r>
              <a:rPr lang="zh-CN" altLang="en-US"/>
              <a:t>推力间隙调整加减垫位置</a:t>
            </a:r>
            <a:endParaRPr lang="zh-CN" altLang="en-US"/>
          </a:p>
        </p:txBody>
      </p:sp>
      <p:sp>
        <p:nvSpPr>
          <p:cNvPr id="16" name="文本框 15"/>
          <p:cNvSpPr txBox="1"/>
          <p:nvPr/>
        </p:nvSpPr>
        <p:spPr>
          <a:xfrm>
            <a:off x="5226050" y="2367280"/>
            <a:ext cx="977265" cy="368300"/>
          </a:xfrm>
          <a:prstGeom prst="rect">
            <a:avLst/>
          </a:prstGeom>
          <a:solidFill>
            <a:schemeClr val="accent6">
              <a:lumMod val="20000"/>
              <a:lumOff val="80000"/>
            </a:schemeClr>
          </a:solidFill>
          <a:ln>
            <a:solidFill>
              <a:schemeClr val="accent2">
                <a:lumMod val="60000"/>
                <a:lumOff val="40000"/>
              </a:schemeClr>
            </a:solidFill>
          </a:ln>
        </p:spPr>
        <p:txBody>
          <a:bodyPr wrap="square" rtlCol="0">
            <a:spAutoFit/>
          </a:bodyPr>
          <a:p>
            <a:r>
              <a:rPr lang="zh-CN" altLang="en-US"/>
              <a:t>辅推盘</a:t>
            </a:r>
            <a:endParaRPr lang="zh-CN" altLang="en-US"/>
          </a:p>
        </p:txBody>
      </p:sp>
      <p:cxnSp>
        <p:nvCxnSpPr>
          <p:cNvPr id="17" name="直接箭头连接符 16"/>
          <p:cNvCxnSpPr/>
          <p:nvPr/>
        </p:nvCxnSpPr>
        <p:spPr>
          <a:xfrm>
            <a:off x="6609080" y="2735580"/>
            <a:ext cx="0" cy="575945"/>
          </a:xfrm>
          <a:prstGeom prst="straightConnector1">
            <a:avLst/>
          </a:prstGeom>
          <a:ln>
            <a:solidFill>
              <a:srgbClr val="FF0000"/>
            </a:solidFill>
            <a:headEnd type="none" w="med" len="med"/>
            <a:tailEnd type="arrow" w="med" len="med"/>
          </a:ln>
        </p:spPr>
        <p:style>
          <a:lnRef idx="3">
            <a:schemeClr val="accent2"/>
          </a:lnRef>
          <a:fillRef idx="0">
            <a:schemeClr val="accent2"/>
          </a:fillRef>
          <a:effectRef idx="2">
            <a:schemeClr val="accent2"/>
          </a:effectRef>
          <a:fontRef idx="minor">
            <a:schemeClr val="tx1"/>
          </a:fontRef>
        </p:style>
      </p:cxnSp>
      <p:sp>
        <p:nvSpPr>
          <p:cNvPr id="18" name="文本框 17"/>
          <p:cNvSpPr txBox="1"/>
          <p:nvPr/>
        </p:nvSpPr>
        <p:spPr>
          <a:xfrm>
            <a:off x="6515735" y="2367280"/>
            <a:ext cx="977265" cy="368300"/>
          </a:xfrm>
          <a:prstGeom prst="rect">
            <a:avLst/>
          </a:prstGeom>
          <a:solidFill>
            <a:schemeClr val="accent6">
              <a:lumMod val="20000"/>
              <a:lumOff val="80000"/>
            </a:schemeClr>
          </a:solidFill>
          <a:ln>
            <a:solidFill>
              <a:schemeClr val="accent2">
                <a:lumMod val="60000"/>
                <a:lumOff val="40000"/>
              </a:schemeClr>
            </a:solidFill>
          </a:ln>
        </p:spPr>
        <p:txBody>
          <a:bodyPr wrap="square" rtlCol="0">
            <a:spAutoFit/>
          </a:bodyPr>
          <a:p>
            <a:r>
              <a:rPr lang="zh-CN" altLang="en-US"/>
              <a:t>主推盘</a:t>
            </a:r>
            <a:endParaRPr lang="zh-CN" altLang="en-US"/>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7580" y="1123315"/>
            <a:ext cx="7228840" cy="2584450"/>
          </a:xfrm>
          <a:prstGeom prst="rect">
            <a:avLst/>
          </a:prstGeom>
          <a:noFill/>
        </p:spPr>
        <p:txBody>
          <a:bodyPr wrap="square" rtlCol="0">
            <a:spAutoFit/>
          </a:bodyPr>
          <a:p>
            <a:r>
              <a:rPr lang="zh-CN" altLang="en-US"/>
              <a:t>调整方法：</a:t>
            </a:r>
            <a:endParaRPr lang="zh-CN" altLang="en-US"/>
          </a:p>
          <a:p>
            <a:r>
              <a:rPr lang="zh-CN" altLang="en-US"/>
              <a:t>要明确压缩机运行时是主推盘贴合，不管怎么调整主推力盘和推力轴承及轴承座之间位置相对是固定的，调整的只是转子的轴向位移。</a:t>
            </a:r>
            <a:endParaRPr lang="zh-CN" altLang="en-US"/>
          </a:p>
          <a:p>
            <a:r>
              <a:rPr lang="en-US" altLang="zh-CN"/>
              <a:t>1.</a:t>
            </a:r>
            <a:r>
              <a:rPr lang="zh-CN" altLang="en-US"/>
              <a:t>在轴肩处加垫片：</a:t>
            </a:r>
            <a:r>
              <a:rPr lang="zh-CN" altLang="en-US">
                <a:solidFill>
                  <a:srgbClr val="FFFF00"/>
                </a:solidFill>
                <a:sym typeface="+mn-ea"/>
              </a:rPr>
              <a:t>主推力盘和推力轴承及轴承座之间位置相对是固定的</a:t>
            </a:r>
            <a:r>
              <a:rPr lang="zh-CN" altLang="en-US">
                <a:solidFill>
                  <a:srgbClr val="FFFF00"/>
                </a:solidFill>
              </a:rPr>
              <a:t>，</a:t>
            </a:r>
            <a:r>
              <a:rPr lang="zh-CN" altLang="en-US"/>
              <a:t>垫片厚度将转子整体推向进气侧，端面间隙变大，推力游隙变大。减垫片反之</a:t>
            </a:r>
            <a:endParaRPr lang="zh-CN" altLang="en-US"/>
          </a:p>
          <a:p>
            <a:r>
              <a:rPr lang="en-US" altLang="zh-CN"/>
              <a:t>2.</a:t>
            </a:r>
            <a:r>
              <a:rPr lang="zh-CN" altLang="en-US"/>
              <a:t>轴承座下加垫片：</a:t>
            </a:r>
            <a:r>
              <a:rPr lang="zh-CN" altLang="en-US">
                <a:solidFill>
                  <a:srgbClr val="FFFF00"/>
                </a:solidFill>
                <a:sym typeface="+mn-ea"/>
              </a:rPr>
              <a:t>主推力盘和推力轴承及轴承座之间位置相对是固定的，所以推力间隙不变化，墙板间隙变小。</a:t>
            </a:r>
            <a:endParaRPr lang="zh-CN" altLang="en-US"/>
          </a:p>
          <a:p>
            <a:endParaRPr lang="zh-CN" altLang="en-US"/>
          </a:p>
        </p:txBody>
      </p:sp>
      <p:pic>
        <p:nvPicPr>
          <p:cNvPr id="6" name="图片 5"/>
          <p:cNvPicPr>
            <a:picLocks noChangeAspect="1"/>
          </p:cNvPicPr>
          <p:nvPr/>
        </p:nvPicPr>
        <p:blipFill>
          <a:blip r:embed="rId1"/>
          <a:stretch>
            <a:fillRect/>
          </a:stretch>
        </p:blipFill>
        <p:spPr>
          <a:xfrm>
            <a:off x="633730" y="3373755"/>
            <a:ext cx="2662555" cy="3009265"/>
          </a:xfrm>
          <a:prstGeom prst="rect">
            <a:avLst/>
          </a:prstGeom>
        </p:spPr>
      </p:pic>
      <p:pic>
        <p:nvPicPr>
          <p:cNvPr id="3" name="图片 2"/>
          <p:cNvPicPr>
            <a:picLocks noChangeAspect="1"/>
          </p:cNvPicPr>
          <p:nvPr/>
        </p:nvPicPr>
        <p:blipFill>
          <a:blip r:embed="rId2"/>
          <a:stretch>
            <a:fillRect/>
          </a:stretch>
        </p:blipFill>
        <p:spPr>
          <a:xfrm>
            <a:off x="3636010" y="3373755"/>
            <a:ext cx="2235835" cy="3009265"/>
          </a:xfrm>
          <a:prstGeom prst="rect">
            <a:avLst/>
          </a:prstGeom>
        </p:spPr>
      </p:pic>
      <p:pic>
        <p:nvPicPr>
          <p:cNvPr id="4" name="图片 3"/>
          <p:cNvPicPr>
            <a:picLocks noChangeAspect="1"/>
          </p:cNvPicPr>
          <p:nvPr/>
        </p:nvPicPr>
        <p:blipFill>
          <a:blip r:embed="rId3"/>
          <a:stretch>
            <a:fillRect/>
          </a:stretch>
        </p:blipFill>
        <p:spPr>
          <a:xfrm flipH="1">
            <a:off x="6694805" y="3303270"/>
            <a:ext cx="1633220" cy="3150870"/>
          </a:xfrm>
          <a:prstGeom prst="rect">
            <a:avLst/>
          </a:prstGeom>
        </p:spPr>
      </p:pic>
      <p:pic>
        <p:nvPicPr>
          <p:cNvPr id="5" name="图片 4" descr="车墙板调整垫"/>
          <p:cNvPicPr>
            <a:picLocks noChangeAspect="1"/>
          </p:cNvPicPr>
          <p:nvPr/>
        </p:nvPicPr>
        <p:blipFill>
          <a:blip r:embed="rId4"/>
          <a:stretch>
            <a:fillRect/>
          </a:stretch>
        </p:blipFill>
        <p:spPr>
          <a:xfrm>
            <a:off x="7204075" y="0"/>
            <a:ext cx="1804670" cy="1353820"/>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4377055" y="457835"/>
            <a:ext cx="3169920" cy="533400"/>
          </a:xfrm>
        </p:spPr>
        <p:txBody>
          <a:bodyPr vert="horz" wrap="square" lIns="91440" tIns="45720" rIns="91440" bIns="45720" anchor="ctr"/>
          <a:p>
            <a:pPr algn="l"/>
            <a:r>
              <a:rPr lang="zh-CN" altLang="en-US" sz="2800" b="1" dirty="0">
                <a:solidFill>
                  <a:srgbClr val="FF0000"/>
                </a:solidFill>
                <a:latin typeface="+mj-ea"/>
              </a:rPr>
              <a:t>检修前运行状态</a:t>
            </a:r>
            <a:endParaRPr lang="zh-CN" altLang="en-US" sz="2800" b="1" dirty="0">
              <a:solidFill>
                <a:srgbClr val="FF0000"/>
              </a:solidFill>
              <a:latin typeface="+mj-ea"/>
            </a:endParaRPr>
          </a:p>
        </p:txBody>
      </p:sp>
      <p:sp>
        <p:nvSpPr>
          <p:cNvPr id="3" name="文本框 2"/>
          <p:cNvSpPr txBox="1"/>
          <p:nvPr/>
        </p:nvSpPr>
        <p:spPr>
          <a:xfrm>
            <a:off x="549275" y="991235"/>
            <a:ext cx="8338820" cy="1198880"/>
          </a:xfrm>
          <a:prstGeom prst="rect">
            <a:avLst/>
          </a:prstGeom>
          <a:noFill/>
        </p:spPr>
        <p:txBody>
          <a:bodyPr wrap="square" rtlCol="0" anchor="t">
            <a:spAutoFit/>
          </a:bodyPr>
          <a:p>
            <a:r>
              <a:rPr lang="en-US" altLang="zh-CN"/>
              <a:t>2.</a:t>
            </a:r>
            <a:r>
              <a:rPr lang="zh-CN" altLang="en-US"/>
              <a:t>压缩机一级振动情况如下图，该图是容知MOS3000系统采样趋势截图，采样5分钟一次，振动上升后该系统仅采到一个值，下图中压缩机振动在5分钟的采样区间内突然上升后停机，采样点振动值最大为水平8.3mm/s。</a:t>
            </a:r>
            <a:endParaRPr lang="zh-CN" altLang="en-US"/>
          </a:p>
          <a:p>
            <a:r>
              <a:rPr lang="zh-CN" altLang="en-US"/>
              <a:t>二级振动值正常</a:t>
            </a:r>
            <a:endParaRPr lang="zh-CN" altLang="en-US"/>
          </a:p>
        </p:txBody>
      </p:sp>
      <p:pic>
        <p:nvPicPr>
          <p:cNvPr id="18" name="图片 18"/>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3545" y="2190115"/>
            <a:ext cx="8590280" cy="4107815"/>
          </a:xfrm>
          <a:prstGeom prst="rect">
            <a:avLst/>
          </a:prstGeom>
          <a:noFill/>
          <a:ln>
            <a:noFill/>
          </a:ln>
        </p:spPr>
      </p:pic>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1258888"/>
            <a:ext cx="9144000" cy="5599112"/>
          </a:xfrm>
          <a:prstGeom prst="rect">
            <a:avLst/>
          </a:prstGeom>
        </p:spPr>
      </p:pic>
      <p:sp>
        <p:nvSpPr>
          <p:cNvPr id="4" name="标题 44033"/>
          <p:cNvSpPr>
            <a:spLocks noGrp="1"/>
          </p:cNvSpPr>
          <p:nvPr>
            <p:ph type="title"/>
          </p:nvPr>
        </p:nvSpPr>
        <p:spPr>
          <a:xfrm>
            <a:off x="922020" y="1008380"/>
            <a:ext cx="7821930" cy="732155"/>
          </a:xfrm>
        </p:spPr>
        <p:txBody>
          <a:bodyPr vert="horz" wrap="square" lIns="91440" tIns="45720" rIns="91440" bIns="45720" anchor="ctr"/>
          <a:p>
            <a:pPr algn="l"/>
            <a:r>
              <a:rPr lang="zh-CN" altLang="en-US" dirty="0">
                <a:ea typeface="方正舒体" panose="02010601030101010101" pitchFamily="2" charset="-122"/>
              </a:rPr>
              <a:t>转子啮合及同步齿轮间隙调整</a:t>
            </a:r>
            <a:endParaRPr lang="zh-CN" altLang="en-US" dirty="0">
              <a:ea typeface="方正舒体" panose="02010601030101010101" pitchFamily="2" charset="-122"/>
            </a:endParaRP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732790" y="1194435"/>
            <a:ext cx="7367905" cy="732155"/>
          </a:xfrm>
        </p:spPr>
        <p:txBody>
          <a:bodyPr vert="horz" wrap="square" lIns="91440" tIns="45720" rIns="91440" bIns="45720" anchor="ctr"/>
          <a:p>
            <a:pPr algn="l"/>
            <a:r>
              <a:rPr lang="zh-CN" altLang="en-US" dirty="0">
                <a:ea typeface="方正舒体" panose="02010601030101010101" pitchFamily="2" charset="-122"/>
              </a:rPr>
              <a:t>更换转子后转子啮合间隙和同步齿轮间隙调整</a:t>
            </a:r>
            <a:endParaRPr lang="zh-CN" altLang="en-US" dirty="0">
              <a:ea typeface="方正舒体" panose="02010601030101010101" pitchFamily="2" charset="-122"/>
            </a:endParaRPr>
          </a:p>
        </p:txBody>
      </p:sp>
      <p:sp>
        <p:nvSpPr>
          <p:cNvPr id="5" name="文本框 4"/>
          <p:cNvSpPr txBox="1"/>
          <p:nvPr/>
        </p:nvSpPr>
        <p:spPr>
          <a:xfrm>
            <a:off x="732790" y="2317115"/>
            <a:ext cx="7799705" cy="1753235"/>
          </a:xfrm>
          <a:prstGeom prst="rect">
            <a:avLst/>
          </a:prstGeom>
          <a:noFill/>
        </p:spPr>
        <p:txBody>
          <a:bodyPr wrap="square" rtlCol="0">
            <a:spAutoFit/>
          </a:bodyPr>
          <a:p>
            <a:r>
              <a:rPr lang="zh-CN" altLang="en-US"/>
              <a:t>安装时注意事项</a:t>
            </a:r>
            <a:endParaRPr lang="zh-CN" altLang="en-US"/>
          </a:p>
          <a:p>
            <a:r>
              <a:rPr lang="en-US" altLang="zh-CN"/>
              <a:t>1.</a:t>
            </a:r>
            <a:r>
              <a:rPr lang="zh-CN" altLang="en-US"/>
              <a:t>先对转子啮合位置字头，做好标记将转子同气缸及进排气座组装。</a:t>
            </a:r>
            <a:endParaRPr lang="zh-CN" altLang="en-US"/>
          </a:p>
          <a:p>
            <a:r>
              <a:rPr lang="en-US" altLang="zh-CN"/>
              <a:t>2.</a:t>
            </a:r>
            <a:r>
              <a:rPr lang="zh-CN" altLang="en-US"/>
              <a:t>装回两端轴承调整好推力间隙和端面间隙。</a:t>
            </a:r>
            <a:endParaRPr lang="zh-CN" altLang="en-US"/>
          </a:p>
          <a:p>
            <a:r>
              <a:rPr lang="en-US" altLang="zh-CN"/>
              <a:t>3.</a:t>
            </a:r>
            <a:r>
              <a:rPr lang="zh-CN" altLang="en-US"/>
              <a:t>装同步齿轮，注意对好齿轮啮合字头，将键槽位置盘至正上方便于安装，试装确定键槽方向是否对正。如果刚好对正采用热装法安装。如果键槽对正后字头啮合错齿，则做好标记，将厚薄齿和轮毂解体安装。</a:t>
            </a:r>
            <a:endParaRPr lang="zh-CN" altLang="en-US"/>
          </a:p>
        </p:txBody>
      </p:sp>
      <p:pic>
        <p:nvPicPr>
          <p:cNvPr id="6" name="图片 5" descr="新转子啮合对字头"/>
          <p:cNvPicPr>
            <a:picLocks noChangeAspect="1"/>
          </p:cNvPicPr>
          <p:nvPr/>
        </p:nvPicPr>
        <p:blipFill>
          <a:blip r:embed="rId1"/>
          <a:stretch>
            <a:fillRect/>
          </a:stretch>
        </p:blipFill>
        <p:spPr>
          <a:xfrm>
            <a:off x="186690" y="4070350"/>
            <a:ext cx="3585845" cy="2689225"/>
          </a:xfrm>
          <a:prstGeom prst="rect">
            <a:avLst/>
          </a:prstGeom>
        </p:spPr>
      </p:pic>
      <p:pic>
        <p:nvPicPr>
          <p:cNvPr id="8" name="Picture 3" descr="DSC02789"/>
          <p:cNvPicPr>
            <a:picLocks noGrp="1" noChangeAspect="1"/>
          </p:cNvPicPr>
          <p:nvPr>
            <p:ph idx="4294967295"/>
          </p:nvPr>
        </p:nvPicPr>
        <p:blipFill>
          <a:blip r:embed="rId2"/>
          <a:stretch>
            <a:fillRect/>
          </a:stretch>
        </p:blipFill>
        <p:spPr>
          <a:xfrm>
            <a:off x="4117975" y="4070350"/>
            <a:ext cx="4125595" cy="2689860"/>
          </a:xfrm>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00118145809"/>
          <p:cNvPicPr>
            <a:picLocks noChangeAspect="1"/>
          </p:cNvPicPr>
          <p:nvPr>
            <p:custDataLst>
              <p:tags r:id="rId1"/>
            </p:custDataLst>
          </p:nvPr>
        </p:nvPicPr>
        <p:blipFill>
          <a:blip r:embed="rId2"/>
          <a:srcRect l="12228" t="21810" r="32449" b="18365"/>
          <a:stretch>
            <a:fillRect/>
          </a:stretch>
        </p:blipFill>
        <p:spPr>
          <a:xfrm rot="16200000">
            <a:off x="1007110" y="1552575"/>
            <a:ext cx="3418840" cy="5080000"/>
          </a:xfrm>
          <a:prstGeom prst="rect">
            <a:avLst/>
          </a:prstGeom>
        </p:spPr>
      </p:pic>
      <p:sp>
        <p:nvSpPr>
          <p:cNvPr id="2" name="文本框 1"/>
          <p:cNvSpPr txBox="1"/>
          <p:nvPr/>
        </p:nvSpPr>
        <p:spPr>
          <a:xfrm>
            <a:off x="176530" y="1198880"/>
            <a:ext cx="4625975" cy="922020"/>
          </a:xfrm>
          <a:prstGeom prst="rect">
            <a:avLst/>
          </a:prstGeom>
          <a:noFill/>
        </p:spPr>
        <p:txBody>
          <a:bodyPr wrap="square" rtlCol="0">
            <a:spAutoFit/>
          </a:bodyPr>
          <a:p>
            <a:r>
              <a:rPr lang="zh-CN" altLang="en-US">
                <a:solidFill>
                  <a:srgbClr val="FF0000"/>
                </a:solidFill>
              </a:rPr>
              <a:t>追面</a:t>
            </a:r>
            <a:r>
              <a:rPr lang="en-US" altLang="zh-CN">
                <a:sym typeface="+mn-ea"/>
              </a:rPr>
              <a:t>B</a:t>
            </a:r>
            <a:r>
              <a:rPr lang="zh-CN" altLang="en-US"/>
              <a:t>即工作面按旋转方向先接触的</a:t>
            </a:r>
            <a:endParaRPr lang="zh-CN" altLang="en-US"/>
          </a:p>
          <a:p>
            <a:r>
              <a:rPr lang="zh-CN" altLang="en-US">
                <a:solidFill>
                  <a:srgbClr val="FF0000"/>
                </a:solidFill>
                <a:sym typeface="+mn-ea"/>
              </a:rPr>
              <a:t>非追面</a:t>
            </a:r>
            <a:r>
              <a:rPr lang="en-US" altLang="zh-CN">
                <a:sym typeface="+mn-ea"/>
              </a:rPr>
              <a:t>A</a:t>
            </a:r>
            <a:r>
              <a:rPr lang="zh-CN" altLang="en-US">
                <a:sym typeface="+mn-ea"/>
              </a:rPr>
              <a:t>即非工作面按旋转方向后接触的</a:t>
            </a:r>
            <a:endParaRPr lang="zh-CN" altLang="en-US"/>
          </a:p>
          <a:p>
            <a:endParaRPr lang="zh-CN" altLang="en-US"/>
          </a:p>
        </p:txBody>
      </p:sp>
      <p:pic>
        <p:nvPicPr>
          <p:cNvPr id="5" name="图片 4" descr="追面与非追面1"/>
          <p:cNvPicPr>
            <a:picLocks noChangeAspect="1"/>
          </p:cNvPicPr>
          <p:nvPr/>
        </p:nvPicPr>
        <p:blipFill>
          <a:blip r:embed="rId3"/>
          <a:stretch>
            <a:fillRect/>
          </a:stretch>
        </p:blipFill>
        <p:spPr>
          <a:xfrm>
            <a:off x="5399405" y="0"/>
            <a:ext cx="3744595" cy="4993640"/>
          </a:xfrm>
          <a:prstGeom prst="rect">
            <a:avLst/>
          </a:prstGeom>
        </p:spPr>
      </p:pic>
      <p:pic>
        <p:nvPicPr>
          <p:cNvPr id="6" name="图片 5" descr="追面与非追面2"/>
          <p:cNvPicPr>
            <a:picLocks noChangeAspect="1"/>
          </p:cNvPicPr>
          <p:nvPr/>
        </p:nvPicPr>
        <p:blipFill>
          <a:blip r:embed="rId4"/>
          <a:stretch>
            <a:fillRect/>
          </a:stretch>
        </p:blipFill>
        <p:spPr>
          <a:xfrm>
            <a:off x="5398770" y="3521075"/>
            <a:ext cx="3745230" cy="3074670"/>
          </a:xfrm>
          <a:prstGeom prst="rect">
            <a:avLst/>
          </a:prstGeom>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0875" y="1090295"/>
            <a:ext cx="8196580" cy="4246245"/>
          </a:xfrm>
          <a:prstGeom prst="rect">
            <a:avLst/>
          </a:prstGeom>
          <a:noFill/>
        </p:spPr>
        <p:txBody>
          <a:bodyPr wrap="square" rtlCol="0">
            <a:spAutoFit/>
          </a:bodyPr>
          <a:p>
            <a:r>
              <a:rPr lang="zh-CN" altLang="en-US"/>
              <a:t>间隙调整注意事项：</a:t>
            </a:r>
            <a:endParaRPr lang="zh-CN" altLang="en-US"/>
          </a:p>
          <a:p>
            <a:r>
              <a:rPr lang="en-US" altLang="zh-CN"/>
              <a:t>1.</a:t>
            </a:r>
            <a:r>
              <a:rPr lang="zh-CN" altLang="en-US"/>
              <a:t>确保同步齿轮和推力轴承在锁紧状态。</a:t>
            </a:r>
            <a:endParaRPr lang="zh-CN" altLang="en-US"/>
          </a:p>
          <a:p>
            <a:pPr marL="0" indent="0" algn="l">
              <a:buNone/>
            </a:pPr>
            <a:r>
              <a:rPr lang="en-US" altLang="zh-CN">
                <a:sym typeface="+mn-ea"/>
              </a:rPr>
              <a:t>2.</a:t>
            </a:r>
            <a:r>
              <a:rPr lang="zh-CN" altLang="en-US">
                <a:sym typeface="+mn-ea"/>
              </a:rPr>
              <a:t>同步齿轮啮合应良好，接触面沿齿高方向大于50％，沿齿宽方向大于7</a:t>
            </a:r>
            <a:r>
              <a:rPr lang="en-US" altLang="zh-CN">
                <a:sym typeface="+mn-ea"/>
              </a:rPr>
              <a:t>5</a:t>
            </a:r>
            <a:r>
              <a:rPr lang="zh-CN" altLang="en-US">
                <a:sym typeface="+mn-ea"/>
              </a:rPr>
              <a:t>％。</a:t>
            </a:r>
            <a:endParaRPr lang="zh-CN" altLang="en-US"/>
          </a:p>
          <a:p>
            <a:pPr marL="0" indent="0" algn="l">
              <a:buNone/>
            </a:pPr>
            <a:r>
              <a:rPr lang="en-US" altLang="zh-CN">
                <a:sym typeface="+mn-ea"/>
              </a:rPr>
              <a:t>3.</a:t>
            </a:r>
            <a:r>
              <a:rPr lang="zh-CN" altLang="en-US">
                <a:sym typeface="+mn-ea"/>
              </a:rPr>
              <a:t>同步齿轮的啮合间隙不得大于螺杆啮合间隙的1/4。</a:t>
            </a:r>
            <a:endParaRPr lang="zh-CN" altLang="en-US">
              <a:sym typeface="+mn-ea"/>
            </a:endParaRPr>
          </a:p>
          <a:p>
            <a:pPr marL="0" indent="0" algn="l">
              <a:buNone/>
            </a:pPr>
            <a:r>
              <a:rPr lang="en-US" altLang="zh-CN">
                <a:sym typeface="+mn-ea"/>
              </a:rPr>
              <a:t>4.</a:t>
            </a:r>
            <a:r>
              <a:rPr lang="zh-CN" altLang="en-US">
                <a:sym typeface="+mn-ea"/>
              </a:rPr>
              <a:t>压铅丝法：铅丝直径（</a:t>
            </a:r>
            <a:r>
              <a:rPr lang="en-US" altLang="zh-CN">
                <a:sym typeface="+mn-ea"/>
              </a:rPr>
              <a:t>1.2-1.5</a:t>
            </a:r>
            <a:r>
              <a:rPr lang="zh-CN" altLang="en-US">
                <a:sym typeface="+mn-ea"/>
              </a:rPr>
              <a:t>）倍间隙，不宜超间隙的3倍，长度</a:t>
            </a:r>
            <a:r>
              <a:rPr lang="en-US" altLang="zh-CN">
                <a:sym typeface="+mn-ea"/>
              </a:rPr>
              <a:t>10-40mm</a:t>
            </a:r>
            <a:r>
              <a:rPr lang="zh-CN" altLang="en-US">
                <a:sym typeface="+mn-ea"/>
              </a:rPr>
              <a:t>为宜。测量不同间隙时要选对咬合面。</a:t>
            </a:r>
            <a:endParaRPr lang="zh-CN" altLang="en-US">
              <a:sym typeface="+mn-ea"/>
            </a:endParaRPr>
          </a:p>
          <a:p>
            <a:r>
              <a:rPr lang="en-US" altLang="zh-CN"/>
              <a:t>5.</a:t>
            </a:r>
            <a:r>
              <a:rPr lang="zh-CN" altLang="en-US"/>
              <a:t>调间隙前应松开同步齿轮螺母，拔出定位销。例如本次一级检修测得转子总啮合间隙</a:t>
            </a:r>
            <a:r>
              <a:rPr lang="en-US" altLang="zh-CN"/>
              <a:t>0.28</a:t>
            </a:r>
            <a:r>
              <a:rPr lang="zh-CN" altLang="en-US"/>
              <a:t>，按非追面间隙和追面间隙</a:t>
            </a:r>
            <a:r>
              <a:rPr lang="en-US" altLang="zh-CN"/>
              <a:t>0.8</a:t>
            </a:r>
            <a:r>
              <a:rPr lang="zh-CN" altLang="en-US"/>
              <a:t>：</a:t>
            </a:r>
            <a:r>
              <a:rPr lang="en-US" altLang="zh-CN"/>
              <a:t>1.2</a:t>
            </a:r>
            <a:r>
              <a:rPr lang="zh-CN" altLang="en-US"/>
              <a:t>分配调整</a:t>
            </a:r>
            <a:r>
              <a:rPr lang="zh-CN" altLang="en-US"/>
              <a:t>。</a:t>
            </a:r>
            <a:endParaRPr lang="zh-CN" altLang="en-US"/>
          </a:p>
          <a:p>
            <a:r>
              <a:rPr lang="zh-CN" altLang="en-US">
                <a:solidFill>
                  <a:srgbClr val="FF0000"/>
                </a:solidFill>
              </a:rPr>
              <a:t>调整方法：</a:t>
            </a:r>
            <a:endParaRPr lang="zh-CN" altLang="en-US">
              <a:solidFill>
                <a:srgbClr val="FF0000"/>
              </a:solidFill>
            </a:endParaRPr>
          </a:p>
          <a:p>
            <a:r>
              <a:rPr lang="zh-CN" altLang="en-US"/>
              <a:t>在转子追面塞入</a:t>
            </a:r>
            <a:r>
              <a:rPr lang="en-US" altLang="zh-CN"/>
              <a:t>0.15</a:t>
            </a:r>
            <a:r>
              <a:rPr lang="zh-CN" altLang="en-US"/>
              <a:t>塞尺，盘车使转子咬实塞尺，将厚齿和轮毂锁紧，检查齿轮啮合间隙和转子锥面间隙合适后，铰孔将厚齿和轮毂定位；</a:t>
            </a:r>
            <a:endParaRPr lang="zh-CN" altLang="en-US"/>
          </a:p>
          <a:p>
            <a:r>
              <a:rPr lang="zh-CN" altLang="en-US"/>
              <a:t>检查非追面间隙在非追面塞入</a:t>
            </a:r>
            <a:r>
              <a:rPr lang="en-US" altLang="zh-CN"/>
              <a:t>0.10</a:t>
            </a:r>
            <a:r>
              <a:rPr lang="zh-CN" altLang="en-US"/>
              <a:t>左右塞尺，</a:t>
            </a:r>
            <a:r>
              <a:rPr lang="zh-CN" altLang="en-US">
                <a:sym typeface="+mn-ea"/>
              </a:rPr>
              <a:t>盘车使转子</a:t>
            </a:r>
            <a:r>
              <a:rPr lang="zh-CN" altLang="en-US">
                <a:sym typeface="+mn-ea"/>
              </a:rPr>
              <a:t>咬实</a:t>
            </a:r>
            <a:r>
              <a:rPr lang="zh-CN" altLang="en-US">
                <a:sym typeface="+mn-ea"/>
              </a:rPr>
              <a:t>塞尺</a:t>
            </a:r>
            <a:r>
              <a:rPr lang="zh-CN" altLang="en-US"/>
              <a:t>，转动薄齿使厚薄齿错位，薄齿捏合面贴死。</a:t>
            </a:r>
            <a:r>
              <a:rPr lang="zh-CN" altLang="en-US">
                <a:sym typeface="+mn-ea"/>
              </a:rPr>
              <a:t>将薄齿与厚齿轮毂锁紧</a:t>
            </a:r>
            <a:r>
              <a:rPr lang="zh-CN" altLang="en-US">
                <a:sym typeface="+mn-ea"/>
              </a:rPr>
              <a:t>，检查非追面间隙和反转间隙合适后铰孔定位薄齿和厚齿。</a:t>
            </a:r>
            <a:endParaRPr lang="zh-CN" altLang="en-US">
              <a:sym typeface="+mn-ea"/>
            </a:endParaRPr>
          </a:p>
          <a:p>
            <a:r>
              <a:rPr lang="zh-CN" altLang="en-US"/>
              <a:t>复查追面间隙</a:t>
            </a:r>
            <a:r>
              <a:rPr lang="en-US" altLang="zh-CN"/>
              <a:t>0.16</a:t>
            </a:r>
            <a:r>
              <a:rPr lang="zh-CN" altLang="en-US"/>
              <a:t>，非追面间隙</a:t>
            </a:r>
            <a:r>
              <a:rPr lang="en-US" altLang="zh-CN"/>
              <a:t>0.12</a:t>
            </a:r>
            <a:r>
              <a:rPr lang="zh-CN" altLang="en-US"/>
              <a:t>，反转间隙</a:t>
            </a:r>
            <a:r>
              <a:rPr lang="en-US" altLang="zh-CN"/>
              <a:t>0.04</a:t>
            </a:r>
            <a:endParaRPr lang="en-US" altLang="zh-CN"/>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压间隙"/>
          <p:cNvPicPr>
            <a:picLocks noChangeAspect="1"/>
          </p:cNvPicPr>
          <p:nvPr/>
        </p:nvPicPr>
        <p:blipFill>
          <a:blip r:embed="rId1"/>
          <a:stretch>
            <a:fillRect/>
          </a:stretch>
        </p:blipFill>
        <p:spPr>
          <a:xfrm>
            <a:off x="0" y="3263265"/>
            <a:ext cx="4555490" cy="3416935"/>
          </a:xfrm>
          <a:prstGeom prst="rect">
            <a:avLst/>
          </a:prstGeom>
        </p:spPr>
      </p:pic>
      <p:pic>
        <p:nvPicPr>
          <p:cNvPr id="4" name="图片 3" descr="安装假齿轮打表"/>
          <p:cNvPicPr>
            <a:picLocks noChangeAspect="1"/>
          </p:cNvPicPr>
          <p:nvPr/>
        </p:nvPicPr>
        <p:blipFill>
          <a:blip r:embed="rId2"/>
          <a:stretch>
            <a:fillRect/>
          </a:stretch>
        </p:blipFill>
        <p:spPr>
          <a:xfrm>
            <a:off x="4563110" y="1026160"/>
            <a:ext cx="4583430" cy="2127250"/>
          </a:xfrm>
          <a:prstGeom prst="rect">
            <a:avLst/>
          </a:prstGeom>
        </p:spPr>
      </p:pic>
      <p:pic>
        <p:nvPicPr>
          <p:cNvPr id="5" name="图片 -2147482594"/>
          <p:cNvPicPr>
            <a:picLocks noChangeAspect="1"/>
          </p:cNvPicPr>
          <p:nvPr/>
        </p:nvPicPr>
        <p:blipFill>
          <a:blip r:embed="rId3"/>
          <a:srcRect l="15669" t="27104" r="18553" b="27225"/>
          <a:stretch>
            <a:fillRect/>
          </a:stretch>
        </p:blipFill>
        <p:spPr>
          <a:xfrm>
            <a:off x="4555490" y="3503295"/>
            <a:ext cx="4591050" cy="2643505"/>
          </a:xfrm>
          <a:prstGeom prst="rect">
            <a:avLst/>
          </a:prstGeom>
          <a:noFill/>
          <a:ln w="9525">
            <a:noFill/>
          </a:ln>
        </p:spPr>
      </p:pic>
      <p:sp>
        <p:nvSpPr>
          <p:cNvPr id="7" name="文本框 6"/>
          <p:cNvSpPr txBox="1"/>
          <p:nvPr/>
        </p:nvSpPr>
        <p:spPr>
          <a:xfrm>
            <a:off x="498475" y="1481455"/>
            <a:ext cx="3317875" cy="368300"/>
          </a:xfrm>
          <a:prstGeom prst="rect">
            <a:avLst/>
          </a:prstGeom>
          <a:noFill/>
        </p:spPr>
        <p:txBody>
          <a:bodyPr wrap="square" rtlCol="0">
            <a:spAutoFit/>
          </a:bodyPr>
          <a:p>
            <a:r>
              <a:rPr lang="zh-CN" altLang="en-US"/>
              <a:t>压铅丝和打表具体操作</a:t>
            </a:r>
            <a:endParaRPr lang="zh-CN" altLang="en-US"/>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15290" y="1523365"/>
            <a:ext cx="8058150" cy="4714875"/>
          </a:xfrm>
          <a:prstGeom prst="rect">
            <a:avLst/>
          </a:prstGeom>
        </p:spPr>
      </p:pic>
      <p:sp>
        <p:nvSpPr>
          <p:cNvPr id="6" name="文本框 5"/>
          <p:cNvSpPr txBox="1"/>
          <p:nvPr/>
        </p:nvSpPr>
        <p:spPr>
          <a:xfrm>
            <a:off x="1428115" y="1100455"/>
            <a:ext cx="5880100" cy="368300"/>
          </a:xfrm>
          <a:prstGeom prst="rect">
            <a:avLst/>
          </a:prstGeom>
          <a:noFill/>
        </p:spPr>
        <p:txBody>
          <a:bodyPr wrap="square" rtlCol="0">
            <a:spAutoFit/>
          </a:bodyPr>
          <a:p>
            <a:r>
              <a:rPr lang="zh-CN" altLang="en-US">
                <a:solidFill>
                  <a:srgbClr val="FF0000"/>
                </a:solidFill>
              </a:rPr>
              <a:t>参考中石化检修规程调节方法</a:t>
            </a:r>
            <a:endParaRPr lang="zh-CN" altLang="en-US">
              <a:solidFill>
                <a:srgbClr val="FF0000"/>
              </a:solidFill>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1126490" y="1036320"/>
            <a:ext cx="7299960" cy="732155"/>
          </a:xfrm>
        </p:spPr>
        <p:txBody>
          <a:bodyPr vert="horz" wrap="square" lIns="91440" tIns="45720" rIns="91440" bIns="45720" anchor="ctr"/>
          <a:p>
            <a:pPr algn="ctr"/>
            <a:r>
              <a:rPr lang="zh-CN" altLang="en-US" dirty="0">
                <a:ea typeface="方正舒体" panose="02010601030101010101" pitchFamily="2" charset="-122"/>
              </a:rPr>
              <a:t>关键数据</a:t>
            </a:r>
            <a:r>
              <a:rPr lang="zh-CN" altLang="en-US" dirty="0">
                <a:ea typeface="方正舒体" panose="02010601030101010101" pitchFamily="2" charset="-122"/>
                <a:sym typeface="+mn-ea"/>
              </a:rPr>
              <a:t>实测记录</a:t>
            </a:r>
            <a:endParaRPr lang="zh-CN" altLang="en-US" dirty="0">
              <a:ea typeface="方正舒体" panose="02010601030101010101" pitchFamily="2" charset="-122"/>
            </a:endParaRPr>
          </a:p>
        </p:txBody>
      </p:sp>
      <p:sp>
        <p:nvSpPr>
          <p:cNvPr id="4" name="文本框 3"/>
          <p:cNvSpPr txBox="1"/>
          <p:nvPr/>
        </p:nvSpPr>
        <p:spPr>
          <a:xfrm>
            <a:off x="664210" y="1768475"/>
            <a:ext cx="3422015" cy="3692525"/>
          </a:xfrm>
          <a:prstGeom prst="rect">
            <a:avLst/>
          </a:prstGeom>
          <a:solidFill>
            <a:srgbClr val="FFC000"/>
          </a:solidFill>
        </p:spPr>
        <p:txBody>
          <a:bodyPr wrap="square" rtlCol="0">
            <a:spAutoFit/>
          </a:bodyPr>
          <a:p>
            <a:pPr algn="ctr"/>
            <a:r>
              <a:rPr lang="zh-CN" altLang="en-US" b="1">
                <a:solidFill>
                  <a:schemeClr val="tx1"/>
                </a:solidFill>
                <a:effectLst>
                  <a:outerShdw blurRad="38100" dist="19050" dir="2700000" algn="tl" rotWithShape="0">
                    <a:schemeClr val="dk1">
                      <a:alpha val="40000"/>
                    </a:schemeClr>
                  </a:outerShdw>
                </a:effectLst>
              </a:rPr>
              <a:t>一级</a:t>
            </a:r>
            <a:endParaRPr lang="zh-CN" altLang="en-US" b="1">
              <a:solidFill>
                <a:schemeClr val="tx1"/>
              </a:solidFill>
              <a:effectLst>
                <a:outerShdw blurRad="38100" dist="19050" dir="2700000" algn="tl" rotWithShape="0">
                  <a:schemeClr val="dk1">
                    <a:alpha val="40000"/>
                  </a:schemeClr>
                </a:outerShdw>
              </a:effectLst>
            </a:endParaRPr>
          </a:p>
          <a:p>
            <a:pPr algn="ctr"/>
            <a:endParaRPr lang="zh-CN" altLang="en-US" b="1">
              <a:solidFill>
                <a:schemeClr val="tx1"/>
              </a:solidFill>
              <a:effectLst>
                <a:outerShdw blurRad="38100" dist="19050" dir="2700000" algn="tl" rotWithShape="0">
                  <a:schemeClr val="dk1">
                    <a:alpha val="40000"/>
                  </a:schemeClr>
                </a:outerShdw>
              </a:effectLst>
            </a:endParaRPr>
          </a:p>
          <a:p>
            <a:pPr algn="ctr"/>
            <a:endParaRPr lang="en-US" altLang="zh-CN" b="1">
              <a:solidFill>
                <a:schemeClr val="tx1"/>
              </a:solidFill>
              <a:effectLst>
                <a:outerShdw blurRad="38100" dist="19050" dir="2700000" algn="tl" rotWithShape="0">
                  <a:schemeClr val="dk1">
                    <a:alpha val="40000"/>
                  </a:schemeClr>
                </a:outerShdw>
              </a:effectLst>
            </a:endParaRPr>
          </a:p>
          <a:p>
            <a:r>
              <a:rPr lang="en-US">
                <a:solidFill>
                  <a:schemeClr val="accent4"/>
                </a:solidFill>
              </a:rPr>
              <a:t>1.</a:t>
            </a:r>
            <a:r>
              <a:rPr lang="zh-CN" altLang="en-US">
                <a:solidFill>
                  <a:schemeClr val="accent4"/>
                </a:solidFill>
              </a:rPr>
              <a:t>推力间隙</a:t>
            </a:r>
            <a:endParaRPr lang="zh-CN" altLang="en-US">
              <a:solidFill>
                <a:schemeClr val="accent4"/>
              </a:solidFill>
            </a:endParaRPr>
          </a:p>
          <a:p>
            <a:endParaRPr lang="zh-CN" altLang="en-US">
              <a:solidFill>
                <a:schemeClr val="accent4"/>
              </a:solidFill>
            </a:endParaRPr>
          </a:p>
          <a:p>
            <a:endParaRPr lang="zh-CN" altLang="en-US">
              <a:solidFill>
                <a:schemeClr val="accent4"/>
              </a:solidFill>
            </a:endParaRPr>
          </a:p>
          <a:p>
            <a:r>
              <a:rPr lang="en-US" altLang="zh-CN">
                <a:solidFill>
                  <a:schemeClr val="accent4"/>
                </a:solidFill>
              </a:rPr>
              <a:t>2.</a:t>
            </a:r>
            <a:r>
              <a:rPr lang="zh-CN" altLang="en-US">
                <a:solidFill>
                  <a:schemeClr val="accent4"/>
                </a:solidFill>
              </a:rPr>
              <a:t>端面间隙</a:t>
            </a:r>
            <a:endParaRPr lang="zh-CN" altLang="en-US">
              <a:solidFill>
                <a:schemeClr val="accent4"/>
              </a:solidFill>
            </a:endParaRPr>
          </a:p>
          <a:p>
            <a:endParaRPr lang="zh-CN" altLang="en-US">
              <a:solidFill>
                <a:schemeClr val="accent4"/>
              </a:solidFill>
            </a:endParaRPr>
          </a:p>
          <a:p>
            <a:endParaRPr lang="zh-CN" altLang="en-US">
              <a:solidFill>
                <a:schemeClr val="accent4"/>
              </a:solidFill>
            </a:endParaRPr>
          </a:p>
          <a:p>
            <a:r>
              <a:rPr lang="en-US" altLang="zh-CN">
                <a:solidFill>
                  <a:schemeClr val="accent4"/>
                </a:solidFill>
              </a:rPr>
              <a:t>3.</a:t>
            </a:r>
            <a:r>
              <a:rPr lang="zh-CN" altLang="en-US">
                <a:solidFill>
                  <a:schemeClr val="accent4"/>
                </a:solidFill>
              </a:rPr>
              <a:t>转子啮合间隙</a:t>
            </a:r>
            <a:endParaRPr lang="zh-CN" altLang="en-US">
              <a:solidFill>
                <a:schemeClr val="accent4"/>
              </a:solidFill>
            </a:endParaRPr>
          </a:p>
          <a:p>
            <a:endParaRPr lang="zh-CN" altLang="en-US">
              <a:solidFill>
                <a:schemeClr val="accent4"/>
              </a:solidFill>
            </a:endParaRPr>
          </a:p>
          <a:p>
            <a:r>
              <a:rPr lang="en-US" altLang="zh-CN">
                <a:solidFill>
                  <a:schemeClr val="accent4"/>
                </a:solidFill>
              </a:rPr>
              <a:t>4.</a:t>
            </a:r>
            <a:r>
              <a:rPr lang="zh-CN" altLang="en-US">
                <a:solidFill>
                  <a:schemeClr val="accent4"/>
                </a:solidFill>
              </a:rPr>
              <a:t>反转间隙：</a:t>
            </a:r>
            <a:r>
              <a:rPr lang="en-US" altLang="zh-CN">
                <a:solidFill>
                  <a:schemeClr val="accent4"/>
                </a:solidFill>
              </a:rPr>
              <a:t>0.04</a:t>
            </a:r>
            <a:endParaRPr lang="zh-CN" altLang="en-US">
              <a:solidFill>
                <a:schemeClr val="accent4"/>
              </a:solidFill>
            </a:endParaRPr>
          </a:p>
          <a:p>
            <a:endParaRPr lang="zh-CN" altLang="en-US">
              <a:solidFill>
                <a:schemeClr val="accent4"/>
              </a:solidFill>
            </a:endParaRPr>
          </a:p>
        </p:txBody>
      </p:sp>
      <p:sp>
        <p:nvSpPr>
          <p:cNvPr id="3" name="左大括号 2"/>
          <p:cNvSpPr/>
          <p:nvPr/>
        </p:nvSpPr>
        <p:spPr>
          <a:xfrm>
            <a:off x="1936115" y="2413635"/>
            <a:ext cx="187960" cy="700405"/>
          </a:xfrm>
          <a:prstGeom prst="leftBrace">
            <a:avLst/>
          </a:prstGeom>
          <a:solidFill>
            <a:srgbClr val="FFFFFF"/>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5" name="文本框 4"/>
          <p:cNvSpPr txBox="1"/>
          <p:nvPr/>
        </p:nvSpPr>
        <p:spPr>
          <a:xfrm>
            <a:off x="2206625" y="3244850"/>
            <a:ext cx="1357630" cy="368300"/>
          </a:xfrm>
          <a:prstGeom prst="rect">
            <a:avLst/>
          </a:prstGeom>
          <a:noFill/>
        </p:spPr>
        <p:txBody>
          <a:bodyPr wrap="square" rtlCol="0">
            <a:spAutoFit/>
          </a:bodyPr>
          <a:p>
            <a:r>
              <a:rPr lang="zh-CN" altLang="en-US"/>
              <a:t>阳：</a:t>
            </a:r>
            <a:r>
              <a:rPr lang="en-US" altLang="zh-CN"/>
              <a:t>0.22</a:t>
            </a:r>
            <a:endParaRPr lang="en-US" altLang="zh-CN"/>
          </a:p>
        </p:txBody>
      </p:sp>
      <p:sp>
        <p:nvSpPr>
          <p:cNvPr id="6" name="文本框 5"/>
          <p:cNvSpPr txBox="1"/>
          <p:nvPr/>
        </p:nvSpPr>
        <p:spPr>
          <a:xfrm>
            <a:off x="2206625" y="2906395"/>
            <a:ext cx="1357630" cy="368300"/>
          </a:xfrm>
          <a:prstGeom prst="rect">
            <a:avLst/>
          </a:prstGeom>
          <a:noFill/>
        </p:spPr>
        <p:txBody>
          <a:bodyPr wrap="square" rtlCol="0">
            <a:spAutoFit/>
          </a:bodyPr>
          <a:p>
            <a:r>
              <a:rPr lang="zh-CN" altLang="en-US"/>
              <a:t>阴：</a:t>
            </a:r>
            <a:r>
              <a:rPr lang="en-US" altLang="zh-CN"/>
              <a:t>0.07</a:t>
            </a:r>
            <a:endParaRPr lang="en-US" altLang="zh-CN"/>
          </a:p>
        </p:txBody>
      </p:sp>
      <p:sp>
        <p:nvSpPr>
          <p:cNvPr id="7" name="左大括号 6"/>
          <p:cNvSpPr/>
          <p:nvPr/>
        </p:nvSpPr>
        <p:spPr>
          <a:xfrm>
            <a:off x="1936115" y="3264535"/>
            <a:ext cx="187960" cy="700405"/>
          </a:xfrm>
          <a:prstGeom prst="leftBrace">
            <a:avLst/>
          </a:prstGeom>
          <a:solidFill>
            <a:srgbClr val="FFFFFF"/>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8" name="文本框 7"/>
          <p:cNvSpPr txBox="1"/>
          <p:nvPr/>
        </p:nvSpPr>
        <p:spPr>
          <a:xfrm>
            <a:off x="2206625" y="2413635"/>
            <a:ext cx="1357630" cy="368300"/>
          </a:xfrm>
          <a:prstGeom prst="rect">
            <a:avLst/>
          </a:prstGeom>
          <a:noFill/>
        </p:spPr>
        <p:txBody>
          <a:bodyPr wrap="square" rtlCol="0">
            <a:spAutoFit/>
          </a:bodyPr>
          <a:p>
            <a:r>
              <a:rPr lang="zh-CN" altLang="en-US"/>
              <a:t>阳：</a:t>
            </a:r>
            <a:r>
              <a:rPr lang="en-US" altLang="zh-CN"/>
              <a:t>0.075</a:t>
            </a:r>
            <a:endParaRPr lang="en-US" altLang="zh-CN"/>
          </a:p>
        </p:txBody>
      </p:sp>
      <p:sp>
        <p:nvSpPr>
          <p:cNvPr id="9" name="文本框 8"/>
          <p:cNvSpPr txBox="1"/>
          <p:nvPr/>
        </p:nvSpPr>
        <p:spPr>
          <a:xfrm>
            <a:off x="2206625" y="3613150"/>
            <a:ext cx="1357630" cy="368300"/>
          </a:xfrm>
          <a:prstGeom prst="rect">
            <a:avLst/>
          </a:prstGeom>
          <a:noFill/>
        </p:spPr>
        <p:txBody>
          <a:bodyPr wrap="square" rtlCol="0">
            <a:spAutoFit/>
          </a:bodyPr>
          <a:p>
            <a:r>
              <a:rPr lang="zh-CN" altLang="en-US"/>
              <a:t>阴：</a:t>
            </a:r>
            <a:r>
              <a:rPr lang="en-US" altLang="zh-CN"/>
              <a:t>0.21</a:t>
            </a:r>
            <a:endParaRPr lang="en-US" altLang="zh-CN"/>
          </a:p>
        </p:txBody>
      </p:sp>
      <p:sp>
        <p:nvSpPr>
          <p:cNvPr id="10" name="左大括号 9"/>
          <p:cNvSpPr/>
          <p:nvPr/>
        </p:nvSpPr>
        <p:spPr>
          <a:xfrm>
            <a:off x="2387600" y="4069080"/>
            <a:ext cx="187960" cy="700405"/>
          </a:xfrm>
          <a:prstGeom prst="leftBrace">
            <a:avLst/>
          </a:prstGeom>
          <a:solidFill>
            <a:srgbClr val="FFFFFF"/>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11" name="文本框 10"/>
          <p:cNvSpPr txBox="1"/>
          <p:nvPr/>
        </p:nvSpPr>
        <p:spPr>
          <a:xfrm>
            <a:off x="2575560" y="4069080"/>
            <a:ext cx="1357630" cy="368300"/>
          </a:xfrm>
          <a:prstGeom prst="rect">
            <a:avLst/>
          </a:prstGeom>
          <a:noFill/>
        </p:spPr>
        <p:txBody>
          <a:bodyPr wrap="square" rtlCol="0">
            <a:spAutoFit/>
          </a:bodyPr>
          <a:p>
            <a:r>
              <a:rPr lang="zh-CN" altLang="en-US"/>
              <a:t>追面：</a:t>
            </a:r>
            <a:r>
              <a:rPr lang="en-US" altLang="zh-CN"/>
              <a:t>0.16</a:t>
            </a:r>
            <a:endParaRPr lang="en-US" altLang="zh-CN"/>
          </a:p>
        </p:txBody>
      </p:sp>
      <p:sp>
        <p:nvSpPr>
          <p:cNvPr id="12" name="文本框 11"/>
          <p:cNvSpPr txBox="1"/>
          <p:nvPr/>
        </p:nvSpPr>
        <p:spPr>
          <a:xfrm>
            <a:off x="2575560" y="4401185"/>
            <a:ext cx="1611630" cy="368300"/>
          </a:xfrm>
          <a:prstGeom prst="rect">
            <a:avLst/>
          </a:prstGeom>
          <a:noFill/>
        </p:spPr>
        <p:txBody>
          <a:bodyPr wrap="square" rtlCol="0">
            <a:spAutoFit/>
          </a:bodyPr>
          <a:p>
            <a:r>
              <a:rPr lang="zh-CN" altLang="en-US"/>
              <a:t>非追：</a:t>
            </a:r>
            <a:r>
              <a:rPr lang="en-US" altLang="zh-CN"/>
              <a:t>0.12</a:t>
            </a:r>
            <a:endParaRPr lang="en-US" altLang="zh-CN"/>
          </a:p>
        </p:txBody>
      </p:sp>
      <p:sp>
        <p:nvSpPr>
          <p:cNvPr id="13" name="文本框 12"/>
          <p:cNvSpPr txBox="1"/>
          <p:nvPr/>
        </p:nvSpPr>
        <p:spPr>
          <a:xfrm>
            <a:off x="5003800" y="1768475"/>
            <a:ext cx="3422015" cy="3415030"/>
          </a:xfrm>
          <a:prstGeom prst="rect">
            <a:avLst/>
          </a:prstGeom>
          <a:solidFill>
            <a:srgbClr val="00B0F0"/>
          </a:solidFill>
        </p:spPr>
        <p:txBody>
          <a:bodyPr wrap="square" rtlCol="0">
            <a:spAutoFit/>
          </a:bodyPr>
          <a:p>
            <a:pPr algn="ctr"/>
            <a:r>
              <a:rPr lang="zh-CN" altLang="en-US" b="1">
                <a:solidFill>
                  <a:schemeClr val="tx1"/>
                </a:solidFill>
                <a:effectLst>
                  <a:outerShdw blurRad="38100" dist="19050" dir="2700000" algn="tl" rotWithShape="0">
                    <a:schemeClr val="dk1">
                      <a:alpha val="40000"/>
                    </a:schemeClr>
                  </a:outerShdw>
                </a:effectLst>
              </a:rPr>
              <a:t>二级</a:t>
            </a:r>
            <a:endParaRPr lang="zh-CN" altLang="en-US" b="1">
              <a:solidFill>
                <a:schemeClr val="tx1"/>
              </a:solidFill>
              <a:effectLst>
                <a:outerShdw blurRad="38100" dist="19050" dir="2700000" algn="tl" rotWithShape="0">
                  <a:schemeClr val="dk1">
                    <a:alpha val="40000"/>
                  </a:schemeClr>
                </a:outerShdw>
              </a:effectLst>
            </a:endParaRPr>
          </a:p>
          <a:p>
            <a:pPr algn="ctr"/>
            <a:endParaRPr lang="zh-CN" altLang="en-US" b="1">
              <a:solidFill>
                <a:schemeClr val="tx1"/>
              </a:solidFill>
              <a:effectLst>
                <a:outerShdw blurRad="38100" dist="19050" dir="2700000" algn="tl" rotWithShape="0">
                  <a:schemeClr val="dk1">
                    <a:alpha val="40000"/>
                  </a:schemeClr>
                </a:outerShdw>
              </a:effectLst>
            </a:endParaRPr>
          </a:p>
          <a:p>
            <a:pPr algn="ctr"/>
            <a:endParaRPr lang="en-US" altLang="zh-CN" b="1">
              <a:solidFill>
                <a:schemeClr val="tx1"/>
              </a:solidFill>
              <a:effectLst>
                <a:outerShdw blurRad="38100" dist="19050" dir="2700000" algn="tl" rotWithShape="0">
                  <a:schemeClr val="dk1">
                    <a:alpha val="40000"/>
                  </a:schemeClr>
                </a:outerShdw>
              </a:effectLst>
            </a:endParaRPr>
          </a:p>
          <a:p>
            <a:r>
              <a:rPr lang="en-US">
                <a:solidFill>
                  <a:schemeClr val="accent4"/>
                </a:solidFill>
              </a:rPr>
              <a:t>1.</a:t>
            </a:r>
            <a:r>
              <a:rPr lang="zh-CN" altLang="en-US">
                <a:solidFill>
                  <a:schemeClr val="accent4"/>
                </a:solidFill>
              </a:rPr>
              <a:t>推力间隙</a:t>
            </a:r>
            <a:endParaRPr lang="zh-CN" altLang="en-US">
              <a:solidFill>
                <a:schemeClr val="accent4"/>
              </a:solidFill>
            </a:endParaRPr>
          </a:p>
          <a:p>
            <a:endParaRPr lang="zh-CN" altLang="en-US">
              <a:solidFill>
                <a:schemeClr val="accent4"/>
              </a:solidFill>
            </a:endParaRPr>
          </a:p>
          <a:p>
            <a:endParaRPr lang="zh-CN" altLang="en-US">
              <a:solidFill>
                <a:schemeClr val="accent4"/>
              </a:solidFill>
            </a:endParaRPr>
          </a:p>
          <a:p>
            <a:r>
              <a:rPr lang="en-US" altLang="zh-CN">
                <a:solidFill>
                  <a:schemeClr val="accent4"/>
                </a:solidFill>
              </a:rPr>
              <a:t>2.</a:t>
            </a:r>
            <a:r>
              <a:rPr lang="zh-CN" altLang="en-US">
                <a:solidFill>
                  <a:schemeClr val="accent4"/>
                </a:solidFill>
              </a:rPr>
              <a:t>端面间隙</a:t>
            </a:r>
            <a:endParaRPr lang="zh-CN" altLang="en-US">
              <a:solidFill>
                <a:schemeClr val="accent4"/>
              </a:solidFill>
            </a:endParaRPr>
          </a:p>
          <a:p>
            <a:endParaRPr lang="zh-CN" altLang="en-US">
              <a:solidFill>
                <a:schemeClr val="accent4"/>
              </a:solidFill>
            </a:endParaRPr>
          </a:p>
          <a:p>
            <a:endParaRPr lang="zh-CN" altLang="en-US">
              <a:solidFill>
                <a:schemeClr val="accent4"/>
              </a:solidFill>
            </a:endParaRPr>
          </a:p>
          <a:p>
            <a:r>
              <a:rPr lang="en-US" altLang="zh-CN">
                <a:solidFill>
                  <a:schemeClr val="accent4"/>
                </a:solidFill>
              </a:rPr>
              <a:t>3.</a:t>
            </a:r>
            <a:r>
              <a:rPr lang="zh-CN" altLang="en-US">
                <a:solidFill>
                  <a:schemeClr val="accent4"/>
                </a:solidFill>
              </a:rPr>
              <a:t>转子啮合间隙</a:t>
            </a:r>
            <a:endParaRPr lang="zh-CN" altLang="en-US">
              <a:solidFill>
                <a:schemeClr val="accent4"/>
              </a:solidFill>
            </a:endParaRPr>
          </a:p>
          <a:p>
            <a:endParaRPr lang="zh-CN" altLang="en-US">
              <a:solidFill>
                <a:schemeClr val="accent4"/>
              </a:solidFill>
            </a:endParaRPr>
          </a:p>
          <a:p>
            <a:r>
              <a:rPr lang="en-US" altLang="zh-CN">
                <a:solidFill>
                  <a:schemeClr val="accent4"/>
                </a:solidFill>
              </a:rPr>
              <a:t>4.</a:t>
            </a:r>
            <a:r>
              <a:rPr lang="zh-CN" altLang="en-US">
                <a:solidFill>
                  <a:schemeClr val="accent4"/>
                </a:solidFill>
              </a:rPr>
              <a:t>反转间隙：</a:t>
            </a:r>
            <a:r>
              <a:rPr lang="en-US" altLang="zh-CN">
                <a:solidFill>
                  <a:schemeClr val="accent4"/>
                </a:solidFill>
              </a:rPr>
              <a:t>0.1</a:t>
            </a:r>
            <a:r>
              <a:rPr lang="en-US">
                <a:solidFill>
                  <a:schemeClr val="accent4"/>
                </a:solidFill>
              </a:rPr>
              <a:t>0</a:t>
            </a:r>
            <a:endParaRPr lang="en-US">
              <a:solidFill>
                <a:schemeClr val="accent4"/>
              </a:solidFill>
            </a:endParaRPr>
          </a:p>
        </p:txBody>
      </p:sp>
      <p:sp>
        <p:nvSpPr>
          <p:cNvPr id="14" name="左大括号 13"/>
          <p:cNvSpPr/>
          <p:nvPr/>
        </p:nvSpPr>
        <p:spPr>
          <a:xfrm>
            <a:off x="6211570" y="3281045"/>
            <a:ext cx="187960" cy="700405"/>
          </a:xfrm>
          <a:prstGeom prst="leftBrace">
            <a:avLst>
              <a:gd name="adj1" fmla="val 8333"/>
              <a:gd name="adj2" fmla="val 50045"/>
            </a:avLst>
          </a:prstGeom>
          <a:solidFill>
            <a:srgbClr val="FFFFFF"/>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15" name="文本框 14"/>
          <p:cNvSpPr txBox="1"/>
          <p:nvPr/>
        </p:nvSpPr>
        <p:spPr>
          <a:xfrm>
            <a:off x="6399530" y="2413635"/>
            <a:ext cx="1357630" cy="368300"/>
          </a:xfrm>
          <a:prstGeom prst="rect">
            <a:avLst/>
          </a:prstGeom>
          <a:noFill/>
        </p:spPr>
        <p:txBody>
          <a:bodyPr wrap="square" rtlCol="0">
            <a:spAutoFit/>
          </a:bodyPr>
          <a:p>
            <a:r>
              <a:rPr lang="zh-CN" altLang="en-US"/>
              <a:t>阳：</a:t>
            </a:r>
            <a:r>
              <a:rPr lang="en-US" altLang="zh-CN"/>
              <a:t>0.055</a:t>
            </a:r>
            <a:endParaRPr lang="en-US" altLang="zh-CN"/>
          </a:p>
        </p:txBody>
      </p:sp>
      <p:sp>
        <p:nvSpPr>
          <p:cNvPr id="16" name="文本框 15"/>
          <p:cNvSpPr txBox="1"/>
          <p:nvPr/>
        </p:nvSpPr>
        <p:spPr>
          <a:xfrm>
            <a:off x="6399530" y="2745740"/>
            <a:ext cx="1357630" cy="368300"/>
          </a:xfrm>
          <a:prstGeom prst="rect">
            <a:avLst/>
          </a:prstGeom>
          <a:noFill/>
        </p:spPr>
        <p:txBody>
          <a:bodyPr wrap="square" rtlCol="0">
            <a:spAutoFit/>
          </a:bodyPr>
          <a:p>
            <a:r>
              <a:rPr lang="zh-CN" altLang="en-US"/>
              <a:t>阴：</a:t>
            </a:r>
            <a:r>
              <a:rPr lang="en-US" altLang="zh-CN"/>
              <a:t>0.05</a:t>
            </a:r>
            <a:endParaRPr lang="en-US" altLang="zh-CN"/>
          </a:p>
        </p:txBody>
      </p:sp>
      <p:sp>
        <p:nvSpPr>
          <p:cNvPr id="17" name="左大括号 16"/>
          <p:cNvSpPr/>
          <p:nvPr/>
        </p:nvSpPr>
        <p:spPr>
          <a:xfrm>
            <a:off x="6621145" y="4069080"/>
            <a:ext cx="187960" cy="700405"/>
          </a:xfrm>
          <a:prstGeom prst="leftBrace">
            <a:avLst>
              <a:gd name="adj1" fmla="val 8333"/>
              <a:gd name="adj2" fmla="val 50045"/>
            </a:avLst>
          </a:prstGeom>
          <a:solidFill>
            <a:srgbClr val="FFFFFF"/>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18" name="左大括号 17"/>
          <p:cNvSpPr/>
          <p:nvPr/>
        </p:nvSpPr>
        <p:spPr>
          <a:xfrm>
            <a:off x="6211570" y="2413635"/>
            <a:ext cx="187960" cy="700405"/>
          </a:xfrm>
          <a:prstGeom prst="leftBrace">
            <a:avLst>
              <a:gd name="adj1" fmla="val 8333"/>
              <a:gd name="adj2" fmla="val 50045"/>
            </a:avLst>
          </a:prstGeom>
          <a:solidFill>
            <a:srgbClr val="FFFFFF"/>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endParaRPr>
          </a:p>
        </p:txBody>
      </p:sp>
      <p:sp>
        <p:nvSpPr>
          <p:cNvPr id="19" name="文本框 18"/>
          <p:cNvSpPr txBox="1"/>
          <p:nvPr/>
        </p:nvSpPr>
        <p:spPr>
          <a:xfrm>
            <a:off x="6399530" y="3700780"/>
            <a:ext cx="1357630" cy="368300"/>
          </a:xfrm>
          <a:prstGeom prst="rect">
            <a:avLst/>
          </a:prstGeom>
          <a:noFill/>
        </p:spPr>
        <p:txBody>
          <a:bodyPr wrap="square" rtlCol="0">
            <a:spAutoFit/>
          </a:bodyPr>
          <a:p>
            <a:r>
              <a:rPr lang="zh-CN" altLang="en-US"/>
              <a:t>阴：</a:t>
            </a:r>
            <a:r>
              <a:rPr lang="en-US" altLang="zh-CN"/>
              <a:t>0.09</a:t>
            </a:r>
            <a:endParaRPr lang="en-US" altLang="zh-CN"/>
          </a:p>
        </p:txBody>
      </p:sp>
      <p:sp>
        <p:nvSpPr>
          <p:cNvPr id="20" name="文本框 19"/>
          <p:cNvSpPr txBox="1"/>
          <p:nvPr/>
        </p:nvSpPr>
        <p:spPr>
          <a:xfrm>
            <a:off x="6399530" y="3332480"/>
            <a:ext cx="1357630" cy="368300"/>
          </a:xfrm>
          <a:prstGeom prst="rect">
            <a:avLst/>
          </a:prstGeom>
          <a:noFill/>
        </p:spPr>
        <p:txBody>
          <a:bodyPr wrap="square" rtlCol="0">
            <a:spAutoFit/>
          </a:bodyPr>
          <a:p>
            <a:r>
              <a:rPr lang="zh-CN" altLang="en-US"/>
              <a:t>阳：</a:t>
            </a:r>
            <a:r>
              <a:rPr lang="en-US" altLang="zh-CN"/>
              <a:t>0.10</a:t>
            </a:r>
            <a:endParaRPr lang="en-US" altLang="zh-CN"/>
          </a:p>
        </p:txBody>
      </p:sp>
      <p:sp>
        <p:nvSpPr>
          <p:cNvPr id="21" name="文本框 20"/>
          <p:cNvSpPr txBox="1"/>
          <p:nvPr/>
        </p:nvSpPr>
        <p:spPr>
          <a:xfrm>
            <a:off x="6809105" y="4069080"/>
            <a:ext cx="1357630" cy="368300"/>
          </a:xfrm>
          <a:prstGeom prst="rect">
            <a:avLst/>
          </a:prstGeom>
          <a:noFill/>
        </p:spPr>
        <p:txBody>
          <a:bodyPr wrap="square" rtlCol="0">
            <a:spAutoFit/>
          </a:bodyPr>
          <a:p>
            <a:r>
              <a:rPr lang="zh-CN" altLang="en-US"/>
              <a:t>追面：</a:t>
            </a:r>
            <a:r>
              <a:rPr lang="en-US" altLang="zh-CN"/>
              <a:t>0.23</a:t>
            </a:r>
            <a:endParaRPr lang="en-US" altLang="zh-CN"/>
          </a:p>
        </p:txBody>
      </p:sp>
      <p:sp>
        <p:nvSpPr>
          <p:cNvPr id="22" name="文本框 21"/>
          <p:cNvSpPr txBox="1"/>
          <p:nvPr/>
        </p:nvSpPr>
        <p:spPr>
          <a:xfrm>
            <a:off x="6814820" y="4437380"/>
            <a:ext cx="1611630" cy="368300"/>
          </a:xfrm>
          <a:prstGeom prst="rect">
            <a:avLst/>
          </a:prstGeom>
          <a:noFill/>
        </p:spPr>
        <p:txBody>
          <a:bodyPr wrap="square" rtlCol="0">
            <a:spAutoFit/>
          </a:bodyPr>
          <a:p>
            <a:r>
              <a:rPr lang="zh-CN" altLang="en-US"/>
              <a:t>非追：</a:t>
            </a:r>
            <a:r>
              <a:rPr lang="en-US" altLang="zh-CN"/>
              <a:t>0.12</a:t>
            </a:r>
            <a:endParaRPr lang="en-US" altLang="zh-CN"/>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4310380" y="361315"/>
            <a:ext cx="3557905" cy="732155"/>
          </a:xfrm>
        </p:spPr>
        <p:txBody>
          <a:bodyPr vert="horz" wrap="square" lIns="91440" tIns="45720" rIns="91440" bIns="45720" anchor="ctr"/>
          <a:p>
            <a:pPr algn="l"/>
            <a:r>
              <a:rPr lang="zh-CN" altLang="en-US" dirty="0">
                <a:ea typeface="方正舒体" panose="02010601030101010101" pitchFamily="2" charset="-122"/>
              </a:rPr>
              <a:t>试车记录</a:t>
            </a:r>
            <a:endParaRPr lang="zh-CN" altLang="en-US" dirty="0">
              <a:ea typeface="方正舒体" panose="02010601030101010101" pitchFamily="2" charset="-122"/>
            </a:endParaRPr>
          </a:p>
        </p:txBody>
      </p:sp>
      <p:graphicFrame>
        <p:nvGraphicFramePr>
          <p:cNvPr id="3" name="表格 2"/>
          <p:cNvGraphicFramePr/>
          <p:nvPr>
            <p:custDataLst>
              <p:tags r:id="rId1"/>
            </p:custDataLst>
          </p:nvPr>
        </p:nvGraphicFramePr>
        <p:xfrm>
          <a:off x="653415" y="1093470"/>
          <a:ext cx="7923530" cy="5345430"/>
        </p:xfrm>
        <a:graphic>
          <a:graphicData uri="http://schemas.openxmlformats.org/drawingml/2006/table">
            <a:tbl>
              <a:tblPr firstRow="1" bandRow="1">
                <a:tableStyleId>{5940675A-B579-460E-94D1-54222C63F5DA}</a:tableStyleId>
              </a:tblPr>
              <a:tblGrid>
                <a:gridCol w="1119505"/>
                <a:gridCol w="1124585"/>
                <a:gridCol w="1384935"/>
                <a:gridCol w="885190"/>
                <a:gridCol w="1158240"/>
                <a:gridCol w="1133475"/>
                <a:gridCol w="1117600"/>
              </a:tblGrid>
              <a:tr h="398780">
                <a:tc gridSpan="3">
                  <a:txBody>
                    <a:bodyPr/>
                    <a:p>
                      <a:pPr indent="0" algn="ctr">
                        <a:buNone/>
                      </a:pPr>
                      <a:r>
                        <a:rPr lang="en-US" sz="1600" b="1">
                          <a:latin typeface="宋体" panose="02010600030101010101" pitchFamily="2" charset="-122"/>
                          <a:ea typeface="宋体" panose="02010600030101010101" pitchFamily="2" charset="-122"/>
                          <a:cs typeface="宋体" panose="02010600030101010101" pitchFamily="2" charset="-122"/>
                        </a:rPr>
                        <a:t>试车记录</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6月1日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6月2日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6月3日</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Calibri" panose="020F0502020204030204" charset="0"/>
                          <a:cs typeface="Calibri" panose="020F0502020204030204" charset="0"/>
                        </a:rPr>
                        <a:t> </a:t>
                      </a:r>
                      <a:r>
                        <a:rPr lang="en-US" sz="1600">
                          <a:latin typeface="宋体" panose="02010600030101010101" pitchFamily="2" charset="-122"/>
                          <a:ea typeface="宋体" panose="02010600030101010101" pitchFamily="2" charset="-122"/>
                          <a:cs typeface="宋体" panose="02010600030101010101" pitchFamily="2" charset="-122"/>
                          <a:sym typeface="+mn-ea"/>
                        </a:rPr>
                        <a:t>6月4日</a:t>
                      </a:r>
                      <a:endParaRPr lang="en-US" altLang="en-US" sz="1600" b="0">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rowSpan="8">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一级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驱动端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水平mm/s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Calibri" panose="020F0502020204030204" charset="0"/>
                          <a:cs typeface="Calibri" panose="020F0502020204030204" charset="0"/>
                        </a:rPr>
                        <a:t> 0.9</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垂直mm/s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2.9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轴向mm/s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0.9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温度℃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41.2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49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非驱动端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水平mm/s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1.3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垂直mm/s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2.1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轴向mm/s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0.9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温度℃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43.5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 37.9</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rowSpan="8">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二级</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驱动端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水平mm/s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 2.2</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垂直mm/s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2.9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轴向mm/s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0.3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温度℃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46</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49</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44</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50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4">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非驱动端</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水平mm/s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1.9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垂直mm/s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2.1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1.5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轴向mm/s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1.2</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 1.0</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38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温度℃</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40</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45</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34.8</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Calibri" panose="020F0502020204030204" charset="0"/>
                          <a:cs typeface="Calibri" panose="020F0502020204030204" charset="0"/>
                        </a:rPr>
                        <a:t> 39.6</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7995">
                <a:tc gridSpan="3">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二级出口压力</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0.67MPa</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0.67MPa</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0.67MPa</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a:latin typeface="宋体" panose="02010600030101010101" pitchFamily="2" charset="-122"/>
                          <a:ea typeface="宋体" panose="02010600030101010101" pitchFamily="2" charset="-122"/>
                          <a:cs typeface="宋体" panose="02010600030101010101" pitchFamily="2" charset="-122"/>
                          <a:sym typeface="+mn-ea"/>
                        </a:rPr>
                        <a:t>0.67MPa</a:t>
                      </a:r>
                      <a:endParaRPr lang="en-US" alt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r>
                        <a:rPr lang="en-US" sz="1600" b="0">
                          <a:latin typeface="Calibri" panose="020F0502020204030204" charset="0"/>
                          <a:cs typeface="Calibri" panose="020F0502020204030204" charset="0"/>
                        </a:rPr>
                        <a:t> </a:t>
                      </a: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8630">
                <a:tc gridSpan="3">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平衡盘油压</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0.46MPa</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a:latin typeface="宋体" panose="02010600030101010101" pitchFamily="2" charset="-122"/>
                          <a:ea typeface="宋体" panose="02010600030101010101" pitchFamily="2" charset="-122"/>
                          <a:cs typeface="宋体" panose="02010600030101010101" pitchFamily="2" charset="-122"/>
                          <a:sym typeface="+mn-ea"/>
                        </a:rPr>
                        <a:t>0.46MPa</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a:latin typeface="宋体" panose="02010600030101010101" pitchFamily="2" charset="-122"/>
                          <a:ea typeface="宋体" panose="02010600030101010101" pitchFamily="2" charset="-122"/>
                          <a:cs typeface="宋体" panose="02010600030101010101" pitchFamily="2" charset="-122"/>
                          <a:sym typeface="+mn-ea"/>
                        </a:rPr>
                        <a:t>0.46MPa</a:t>
                      </a:r>
                      <a:endParaRPr lang="en-US" alt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600">
                          <a:latin typeface="宋体" panose="02010600030101010101" pitchFamily="2" charset="-122"/>
                          <a:ea typeface="宋体" panose="02010600030101010101" pitchFamily="2" charset="-122"/>
                          <a:cs typeface="宋体" panose="02010600030101010101" pitchFamily="2" charset="-122"/>
                          <a:sym typeface="+mn-ea"/>
                        </a:rPr>
                        <a:t>0.46MPa</a:t>
                      </a:r>
                      <a:endParaRPr lang="en-US" altLang="en-US" sz="1600" b="0">
                        <a:latin typeface="宋体" panose="02010600030101010101" pitchFamily="2" charset="-122"/>
                        <a:ea typeface="宋体" panose="02010600030101010101" pitchFamily="2" charset="-122"/>
                        <a:cs typeface="宋体" panose="02010600030101010101" pitchFamily="2" charset="-122"/>
                      </a:endParaRPr>
                    </a:p>
                    <a:p>
                      <a:pPr indent="0" algn="ctr">
                        <a:buNone/>
                      </a:pPr>
                      <a:endParaRPr lang="en-US" altLang="en-US" sz="1600" b="0">
                        <a:latin typeface="Calibri" panose="020F0502020204030204" charset="0"/>
                        <a:ea typeface="Calibri" panose="020F0502020204030204" charset="0"/>
                        <a:cs typeface="Calibri" panose="020F0502020204030204" charset="0"/>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44033"/>
          <p:cNvSpPr>
            <a:spLocks noGrp="1"/>
          </p:cNvSpPr>
          <p:nvPr>
            <p:ph type="title"/>
          </p:nvPr>
        </p:nvSpPr>
        <p:spPr>
          <a:xfrm>
            <a:off x="697865" y="1123950"/>
            <a:ext cx="7367905" cy="732155"/>
          </a:xfrm>
        </p:spPr>
        <p:txBody>
          <a:bodyPr vert="horz" wrap="square" lIns="91440" tIns="45720" rIns="91440" bIns="45720" anchor="ctr"/>
          <a:p>
            <a:pPr algn="l"/>
            <a:r>
              <a:rPr lang="zh-CN" altLang="en-US" dirty="0">
                <a:ea typeface="方正舒体" panose="02010601030101010101" pitchFamily="2" charset="-122"/>
              </a:rPr>
              <a:t>本次检修总结</a:t>
            </a:r>
            <a:endParaRPr lang="zh-CN" altLang="en-US" dirty="0">
              <a:ea typeface="方正舒体" panose="02010601030101010101" pitchFamily="2" charset="-122"/>
            </a:endParaRPr>
          </a:p>
        </p:txBody>
      </p:sp>
      <p:sp>
        <p:nvSpPr>
          <p:cNvPr id="2" name="文本框 1"/>
          <p:cNvSpPr txBox="1"/>
          <p:nvPr/>
        </p:nvSpPr>
        <p:spPr>
          <a:xfrm>
            <a:off x="826770" y="2172970"/>
            <a:ext cx="7561580" cy="2861310"/>
          </a:xfrm>
          <a:prstGeom prst="rect">
            <a:avLst/>
          </a:prstGeom>
          <a:noFill/>
        </p:spPr>
        <p:txBody>
          <a:bodyPr wrap="square" rtlCol="0">
            <a:spAutoFit/>
          </a:bodyPr>
          <a:p>
            <a:r>
              <a:rPr lang="en-US" altLang="zh-CN"/>
              <a:t>1.</a:t>
            </a:r>
            <a:r>
              <a:rPr lang="zh-CN" altLang="en-US"/>
              <a:t>通过本次检修全面掌握了螺杆压缩机构造，运行原理，各部件之间相互关系。掌握了各主要尺寸数据的测量方法包括推力间隙、端面间隙、转子啮合间隙、追面与非追面间隙及齿轮的啮合间隙等。</a:t>
            </a:r>
            <a:endParaRPr lang="zh-CN" altLang="en-US"/>
          </a:p>
          <a:p>
            <a:r>
              <a:rPr lang="en-US" altLang="zh-CN"/>
              <a:t>2.</a:t>
            </a:r>
            <a:r>
              <a:rPr lang="zh-CN" altLang="en-US"/>
              <a:t>本机一级检修时间跨度长，基本每一个零部件都做了检查，给我们充足的学习和消化时间，检修螺杆压缩机的技术水平能有很大提高，为以后检修提供帮助。</a:t>
            </a:r>
            <a:endParaRPr lang="zh-CN" altLang="en-US"/>
          </a:p>
          <a:p>
            <a:r>
              <a:rPr lang="en-US" altLang="zh-CN"/>
              <a:t>3.</a:t>
            </a:r>
            <a:r>
              <a:rPr lang="zh-CN" altLang="en-US"/>
              <a:t>由于经验的不足和细节把控不到位，在检修中仍存在一些问题，例如</a:t>
            </a:r>
            <a:r>
              <a:rPr lang="zh-CN" altLang="en-US"/>
              <a:t>在一级转子啮合间隙和同步齿轮间隙调整中，由于没有认真检查同步齿轮键的配合，未完全锁紧同步齿轮，造成多次同步齿轮间隙和转子啮合间隙测量数据都在变化，以后同类型检修要做好细节检查，少走弯路。</a:t>
            </a:r>
            <a:endParaRPr lang="zh-CN" altLang="en-US"/>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877570" y="965835"/>
            <a:ext cx="3169920" cy="533400"/>
          </a:xfrm>
        </p:spPr>
        <p:txBody>
          <a:bodyPr vert="horz" wrap="square" lIns="91440" tIns="45720" rIns="91440" bIns="45720" anchor="ctr"/>
          <a:p>
            <a:pPr algn="l"/>
            <a:r>
              <a:rPr lang="zh-CN" altLang="en-US" sz="2800" b="1" dirty="0">
                <a:solidFill>
                  <a:srgbClr val="FF0000"/>
                </a:solidFill>
                <a:latin typeface="+mj-ea"/>
              </a:rPr>
              <a:t>检修前运行状态</a:t>
            </a:r>
            <a:endParaRPr lang="zh-CN" altLang="en-US" sz="2800" b="1" dirty="0">
              <a:solidFill>
                <a:srgbClr val="FF0000"/>
              </a:solidFill>
              <a:latin typeface="+mj-ea"/>
            </a:endParaRPr>
          </a:p>
        </p:txBody>
      </p:sp>
      <p:sp>
        <p:nvSpPr>
          <p:cNvPr id="2" name="文本框 1"/>
          <p:cNvSpPr txBox="1"/>
          <p:nvPr/>
        </p:nvSpPr>
        <p:spPr>
          <a:xfrm>
            <a:off x="107315" y="1537970"/>
            <a:ext cx="8569325" cy="1198880"/>
          </a:xfrm>
          <a:prstGeom prst="rect">
            <a:avLst/>
          </a:prstGeom>
          <a:noFill/>
        </p:spPr>
        <p:txBody>
          <a:bodyPr wrap="square" rtlCol="0">
            <a:spAutoFit/>
          </a:bodyPr>
          <a:p>
            <a:r>
              <a:rPr lang="en-US" altLang="zh-CN"/>
              <a:t>3.</a:t>
            </a:r>
            <a:r>
              <a:rPr lang="zh-CN" altLang="en-US"/>
              <a:t>火炬压缩机连锁停车直接原因是超电流（284A）正常运行时30A，额定44A，堵转电流1.5倍额定电流66A，电流上升到停机整个过程持续17s。电气解释堵转保护需要时间，到了堵转电流值需要一段时间才能跳停，所以造成跳机电流远超堵转电流。</a:t>
            </a:r>
            <a:endParaRPr lang="zh-CN" altLang="en-US"/>
          </a:p>
        </p:txBody>
      </p:sp>
      <p:pic>
        <p:nvPicPr>
          <p:cNvPr id="3" name="图片 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045" y="2747645"/>
            <a:ext cx="8317865" cy="4110355"/>
          </a:xfrm>
          <a:prstGeom prst="rect">
            <a:avLst/>
          </a:prstGeom>
          <a:noFill/>
          <a:ln>
            <a:noFill/>
          </a:ln>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70657"/>
          <p:cNvSpPr>
            <a:spLocks noGrp="1"/>
          </p:cNvSpPr>
          <p:nvPr>
            <p:ph type="title"/>
          </p:nvPr>
        </p:nvSpPr>
        <p:spPr>
          <a:xfrm>
            <a:off x="1010285" y="853440"/>
            <a:ext cx="3169920" cy="533400"/>
          </a:xfrm>
        </p:spPr>
        <p:txBody>
          <a:bodyPr vert="horz" wrap="square" lIns="91440" tIns="45720" rIns="91440" bIns="45720" anchor="ctr"/>
          <a:p>
            <a:pPr algn="l"/>
            <a:r>
              <a:rPr lang="zh-CN" altLang="en-US" sz="2800" b="1" dirty="0">
                <a:solidFill>
                  <a:srgbClr val="FF0000"/>
                </a:solidFill>
                <a:latin typeface="+mj-ea"/>
              </a:rPr>
              <a:t>检修前运行状态</a:t>
            </a:r>
            <a:endParaRPr lang="zh-CN" altLang="en-US" sz="2800" b="1" dirty="0">
              <a:solidFill>
                <a:srgbClr val="FF0000"/>
              </a:solidFill>
              <a:latin typeface="+mj-ea"/>
            </a:endParaRPr>
          </a:p>
        </p:txBody>
      </p:sp>
      <p:sp>
        <p:nvSpPr>
          <p:cNvPr id="4" name="文本框 3"/>
          <p:cNvSpPr txBox="1"/>
          <p:nvPr/>
        </p:nvSpPr>
        <p:spPr>
          <a:xfrm>
            <a:off x="248285" y="1386840"/>
            <a:ext cx="8681085" cy="645160"/>
          </a:xfrm>
          <a:prstGeom prst="rect">
            <a:avLst/>
          </a:prstGeom>
          <a:noFill/>
        </p:spPr>
        <p:txBody>
          <a:bodyPr wrap="square" rtlCol="0">
            <a:spAutoFit/>
          </a:bodyPr>
          <a:p>
            <a:r>
              <a:rPr lang="en-US"/>
              <a:t>4.</a:t>
            </a:r>
            <a:r>
              <a:t>停机前一级入口压力维持在1.8Kpa，但是长期趋势中5月13日12：51至停机前波动较大波动范围在1.2-2.5KPa之间。下图中右边压力单位为PI系统错误显示。</a:t>
            </a:r>
          </a:p>
        </p:txBody>
      </p:sp>
      <p:pic>
        <p:nvPicPr>
          <p:cNvPr id="5" name="图片 5"/>
          <p:cNvPicPr/>
          <p:nvPr/>
        </p:nvPicPr>
        <p:blipFill>
          <a:blip r:embed="rId1"/>
          <a:stretch>
            <a:fillRect/>
          </a:stretch>
        </p:blipFill>
        <p:spPr>
          <a:xfrm>
            <a:off x="117475" y="2032635"/>
            <a:ext cx="5733415" cy="3651885"/>
          </a:xfrm>
          <a:prstGeom prst="rect">
            <a:avLst/>
          </a:prstGeom>
        </p:spPr>
      </p:pic>
      <p:pic>
        <p:nvPicPr>
          <p:cNvPr id="29" name="图片 29"/>
          <p:cNvPicPr/>
          <p:nvPr/>
        </p:nvPicPr>
        <p:blipFill>
          <a:blip r:embed="rId2"/>
          <a:stretch>
            <a:fillRect/>
          </a:stretch>
        </p:blipFill>
        <p:spPr>
          <a:xfrm>
            <a:off x="2753995" y="4093845"/>
            <a:ext cx="6390005" cy="2763520"/>
          </a:xfrm>
          <a:prstGeom prst="rect">
            <a:avLst/>
          </a:prstGeom>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4433570" y="260350"/>
            <a:ext cx="3169920" cy="533400"/>
          </a:xfrm>
        </p:spPr>
        <p:txBody>
          <a:bodyPr vert="horz" wrap="square" lIns="91440" tIns="45720" rIns="91440" bIns="45720" anchor="ctr"/>
          <a:p>
            <a:pPr algn="l"/>
            <a:r>
              <a:rPr lang="zh-CN" altLang="en-US" sz="2800" b="1" dirty="0">
                <a:solidFill>
                  <a:srgbClr val="FF0000"/>
                </a:solidFill>
                <a:latin typeface="+mj-ea"/>
              </a:rPr>
              <a:t>检修前运行状态</a:t>
            </a:r>
            <a:endParaRPr lang="zh-CN" altLang="en-US" sz="2800" b="1" dirty="0">
              <a:solidFill>
                <a:srgbClr val="FF0000"/>
              </a:solidFill>
              <a:latin typeface="+mj-ea"/>
            </a:endParaRPr>
          </a:p>
        </p:txBody>
      </p:sp>
      <p:sp>
        <p:nvSpPr>
          <p:cNvPr id="2" name="文本框 1"/>
          <p:cNvSpPr txBox="1"/>
          <p:nvPr/>
        </p:nvSpPr>
        <p:spPr>
          <a:xfrm>
            <a:off x="318135" y="934720"/>
            <a:ext cx="8660765" cy="1198880"/>
          </a:xfrm>
          <a:prstGeom prst="rect">
            <a:avLst/>
          </a:prstGeom>
          <a:noFill/>
        </p:spPr>
        <p:txBody>
          <a:bodyPr wrap="square" rtlCol="0" anchor="t">
            <a:spAutoFit/>
          </a:bodyPr>
          <a:p>
            <a:r>
              <a:rPr lang="en-US" altLang="zh-CN"/>
              <a:t>5.</a:t>
            </a:r>
            <a:r>
              <a:rPr lang="zh-CN" altLang="en-US"/>
              <a:t>停机前一级出口压力无明显异常一直维持在0.24Mpa左右，19:01分开始有波动但是幅度较小在0.220-0.240Mpa之间波动。但是长期趋势中波动较大从5月15日02:00开始到停机前压力在0.18-0.25Mpa之间波动，期间压力会突然上升然后回落，判断是C3，C4等重组分在压缩机出口气化导致</a:t>
            </a:r>
            <a:endParaRPr lang="zh-CN" altLang="en-US"/>
          </a:p>
        </p:txBody>
      </p:sp>
      <p:pic>
        <p:nvPicPr>
          <p:cNvPr id="24" name="图片 24"/>
          <p:cNvPicPr/>
          <p:nvPr/>
        </p:nvPicPr>
        <p:blipFill>
          <a:blip r:embed="rId1"/>
          <a:stretch>
            <a:fillRect/>
          </a:stretch>
        </p:blipFill>
        <p:spPr>
          <a:xfrm>
            <a:off x="318135" y="2133600"/>
            <a:ext cx="5274310" cy="2202180"/>
          </a:xfrm>
          <a:prstGeom prst="rect">
            <a:avLst/>
          </a:prstGeom>
        </p:spPr>
      </p:pic>
      <p:pic>
        <p:nvPicPr>
          <p:cNvPr id="33" name="图片 33"/>
          <p:cNvPicPr/>
          <p:nvPr/>
        </p:nvPicPr>
        <p:blipFill>
          <a:blip r:embed="rId2"/>
          <a:stretch>
            <a:fillRect/>
          </a:stretch>
        </p:blipFill>
        <p:spPr>
          <a:xfrm>
            <a:off x="3560445" y="3693478"/>
            <a:ext cx="5274310" cy="2392045"/>
          </a:xfrm>
          <a:prstGeom prst="rect">
            <a:avLst/>
          </a:prstGeom>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4433570" y="260350"/>
            <a:ext cx="3169920" cy="533400"/>
          </a:xfrm>
        </p:spPr>
        <p:txBody>
          <a:bodyPr vert="horz" wrap="square" lIns="91440" tIns="45720" rIns="91440" bIns="45720" anchor="ctr"/>
          <a:p>
            <a:pPr algn="l"/>
            <a:r>
              <a:rPr lang="zh-CN" altLang="en-US" sz="2800" b="1" dirty="0">
                <a:solidFill>
                  <a:srgbClr val="FF0000"/>
                </a:solidFill>
                <a:latin typeface="+mj-ea"/>
              </a:rPr>
              <a:t>检修前运行状态</a:t>
            </a:r>
            <a:endParaRPr lang="zh-CN" altLang="en-US" sz="2800" b="1" dirty="0">
              <a:solidFill>
                <a:srgbClr val="FF0000"/>
              </a:solidFill>
              <a:latin typeface="+mj-ea"/>
            </a:endParaRPr>
          </a:p>
        </p:txBody>
      </p:sp>
      <p:sp>
        <p:nvSpPr>
          <p:cNvPr id="2" name="文本框 1"/>
          <p:cNvSpPr txBox="1"/>
          <p:nvPr/>
        </p:nvSpPr>
        <p:spPr>
          <a:xfrm>
            <a:off x="168910" y="920750"/>
            <a:ext cx="8564245" cy="922020"/>
          </a:xfrm>
          <a:prstGeom prst="rect">
            <a:avLst/>
          </a:prstGeom>
          <a:noFill/>
        </p:spPr>
        <p:txBody>
          <a:bodyPr wrap="square" rtlCol="0">
            <a:spAutoFit/>
          </a:bodyPr>
          <a:p>
            <a:r>
              <a:rPr lang="en-US"/>
              <a:t>6.</a:t>
            </a:r>
            <a:r>
              <a:t>压缩机一级出口温度17102A 、17103A 、17104A 从5月15日00:30开始波动，范围在42-60℃之间，停机前上涨至72℃，停机前35分钟开始反复波动，由C3、C4等重组份反复气化导致，最后上升至72℃是由转子碰磨温度升高导致。</a:t>
            </a:r>
          </a:p>
        </p:txBody>
      </p:sp>
      <p:pic>
        <p:nvPicPr>
          <p:cNvPr id="40" name="图片 40"/>
          <p:cNvPicPr/>
          <p:nvPr/>
        </p:nvPicPr>
        <p:blipFill>
          <a:blip r:embed="rId1"/>
          <a:stretch>
            <a:fillRect/>
          </a:stretch>
        </p:blipFill>
        <p:spPr>
          <a:xfrm>
            <a:off x="270510" y="2406650"/>
            <a:ext cx="5415915" cy="3971290"/>
          </a:xfrm>
          <a:prstGeom prst="rect">
            <a:avLst/>
          </a:prstGeom>
        </p:spPr>
      </p:pic>
      <p:pic>
        <p:nvPicPr>
          <p:cNvPr id="39" name="图片 39"/>
          <p:cNvPicPr/>
          <p:nvPr/>
        </p:nvPicPr>
        <p:blipFill>
          <a:blip r:embed="rId2"/>
          <a:stretch>
            <a:fillRect/>
          </a:stretch>
        </p:blipFill>
        <p:spPr>
          <a:xfrm>
            <a:off x="3458845" y="1842453"/>
            <a:ext cx="5274310" cy="2378075"/>
          </a:xfrm>
          <a:prstGeom prst="rect">
            <a:avLst/>
          </a:prstGeo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70657"/>
          <p:cNvSpPr>
            <a:spLocks noGrp="1"/>
          </p:cNvSpPr>
          <p:nvPr>
            <p:ph type="title"/>
          </p:nvPr>
        </p:nvSpPr>
        <p:spPr>
          <a:xfrm>
            <a:off x="4433570" y="260350"/>
            <a:ext cx="3169920" cy="533400"/>
          </a:xfrm>
        </p:spPr>
        <p:txBody>
          <a:bodyPr vert="horz" wrap="square" lIns="91440" tIns="45720" rIns="91440" bIns="45720" anchor="ctr"/>
          <a:p>
            <a:pPr algn="l"/>
            <a:r>
              <a:rPr lang="zh-CN" altLang="en-US" sz="2800" b="1" dirty="0">
                <a:solidFill>
                  <a:srgbClr val="FF0000"/>
                </a:solidFill>
                <a:latin typeface="+mj-ea"/>
              </a:rPr>
              <a:t>检修前运行状态</a:t>
            </a:r>
            <a:endParaRPr lang="zh-CN" altLang="en-US" sz="2800" b="1" dirty="0">
              <a:solidFill>
                <a:srgbClr val="FF0000"/>
              </a:solidFill>
              <a:latin typeface="+mj-ea"/>
            </a:endParaRPr>
          </a:p>
        </p:txBody>
      </p:sp>
      <p:sp>
        <p:nvSpPr>
          <p:cNvPr id="3" name="文本框 2"/>
          <p:cNvSpPr txBox="1"/>
          <p:nvPr/>
        </p:nvSpPr>
        <p:spPr>
          <a:xfrm>
            <a:off x="374650" y="1097280"/>
            <a:ext cx="8395335" cy="645160"/>
          </a:xfrm>
          <a:prstGeom prst="rect">
            <a:avLst/>
          </a:prstGeom>
          <a:noFill/>
        </p:spPr>
        <p:txBody>
          <a:bodyPr wrap="square" rtlCol="0" anchor="t">
            <a:spAutoFit/>
          </a:bodyPr>
          <a:p>
            <a:r>
              <a:rPr lang="zh-CN" altLang="en-US"/>
              <a:t>压缩机出口分液罐液位从5.15日2:00开始波动较大，重组份在分液罐内随着压力和温度的波动反复气化冷凝。</a:t>
            </a:r>
            <a:endParaRPr lang="zh-CN" altLang="en-US"/>
          </a:p>
        </p:txBody>
      </p:sp>
      <p:pic>
        <p:nvPicPr>
          <p:cNvPr id="44" name="图片 44"/>
          <p:cNvPicPr/>
          <p:nvPr/>
        </p:nvPicPr>
        <p:blipFill>
          <a:blip r:embed="rId1"/>
          <a:stretch>
            <a:fillRect/>
          </a:stretch>
        </p:blipFill>
        <p:spPr>
          <a:xfrm>
            <a:off x="467360" y="1856423"/>
            <a:ext cx="5274310" cy="2044065"/>
          </a:xfrm>
          <a:prstGeom prst="rect">
            <a:avLst/>
          </a:prstGeom>
        </p:spPr>
      </p:pic>
      <p:pic>
        <p:nvPicPr>
          <p:cNvPr id="43" name="图片 43"/>
          <p:cNvPicPr/>
          <p:nvPr/>
        </p:nvPicPr>
        <p:blipFill>
          <a:blip r:embed="rId2"/>
          <a:stretch>
            <a:fillRect/>
          </a:stretch>
        </p:blipFill>
        <p:spPr>
          <a:xfrm>
            <a:off x="2612390" y="3900488"/>
            <a:ext cx="5274310" cy="2369185"/>
          </a:xfrm>
          <a:prstGeom prst="rect">
            <a:avLst/>
          </a:prstGeom>
        </p:spPr>
      </p:pic>
    </p:spTree>
  </p:cSld>
  <p:clrMapOvr>
    <a:masterClrMapping/>
  </p:clrMapOvr>
  <p:transition>
    <p:fade/>
  </p:transition>
</p:sld>
</file>

<file path=ppt/tags/tag1.xml><?xml version="1.0" encoding="utf-8"?>
<p:tagLst xmlns:p="http://schemas.openxmlformats.org/presentationml/2006/main">
  <p:tag name="KSO_WM_UNIT_PLACING_PICTURE_USER_VIEWPORT" val="{&quot;height&quot;:6060,&quot;width&quot;:8400}"/>
</p:tagLst>
</file>

<file path=ppt/tags/tag2.xml><?xml version="1.0" encoding="utf-8"?>
<p:tagLst xmlns:p="http://schemas.openxmlformats.org/presentationml/2006/main">
  <p:tag name="KSO_WM_UNIT_PLACING_PICTURE_USER_VIEWPORT" val="{&quot;height&quot;:8995,&quot;width&quot;:7279}"/>
</p:tagLst>
</file>

<file path=ppt/tags/tag3.xml><?xml version="1.0" encoding="utf-8"?>
<p:tagLst xmlns:p="http://schemas.openxmlformats.org/presentationml/2006/main">
  <p:tag name="KSO_WM_UNIT_TABLE_BEAUTIFY" val="smartTable{e20b1b82-81ac-4ab4-bd16-1112d181b31d}"/>
</p:tagLst>
</file>

<file path=ppt/theme/theme1.xml><?xml version="1.0" encoding="utf-8"?>
<a:theme xmlns:a="http://schemas.openxmlformats.org/drawingml/2006/main" name="主题1">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3200" b="0" i="0" u="none" strike="noStrike" cap="none" normalizeH="0" baseline="0" smtClean="0">
            <a:ln>
              <a:noFill/>
            </a:ln>
            <a:solidFill>
              <a:schemeClr val="tx2"/>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4754</Words>
  <Application>WPS 演示</Application>
  <PresentationFormat>全屏显示(4:3)</PresentationFormat>
  <Paragraphs>607</Paragraphs>
  <Slides>48</Slides>
  <Notes>0</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48</vt:i4>
      </vt:variant>
    </vt:vector>
  </HeadingPairs>
  <TitlesOfParts>
    <vt:vector size="64" baseType="lpstr">
      <vt:lpstr>Arial</vt:lpstr>
      <vt:lpstr>宋体</vt:lpstr>
      <vt:lpstr>Wingdings</vt:lpstr>
      <vt:lpstr>Arial Unicode MS</vt:lpstr>
      <vt:lpstr>华文中宋</vt:lpstr>
      <vt:lpstr>Times New Roman</vt:lpstr>
      <vt:lpstr>微软雅黑</vt:lpstr>
      <vt:lpstr>Arial Unicode MS</vt:lpstr>
      <vt:lpstr>Calibri</vt:lpstr>
      <vt:lpstr>方正舒体</vt:lpstr>
      <vt:lpstr>Arial</vt:lpstr>
      <vt:lpstr>仿宋</vt:lpstr>
      <vt:lpstr>主题1</vt:lpstr>
      <vt:lpstr>1_默认设计模板</vt:lpstr>
      <vt:lpstr>3_默认设计模板</vt:lpstr>
      <vt:lpstr>2_默认设计模板</vt:lpstr>
      <vt:lpstr>4702-K001A火炬气压缩机  大修总结</vt:lpstr>
      <vt:lpstr>检修时间节点概述</vt:lpstr>
      <vt:lpstr>检修前运行状态</vt:lpstr>
      <vt:lpstr>检修前运行状态</vt:lpstr>
      <vt:lpstr>检修前运行状态</vt:lpstr>
      <vt:lpstr>检修前运行状态</vt:lpstr>
      <vt:lpstr>检修前运行状态</vt:lpstr>
      <vt:lpstr>检修前运行状态</vt:lpstr>
      <vt:lpstr>检修前运行状态</vt:lpstr>
      <vt:lpstr>检修前运行状态</vt:lpstr>
      <vt:lpstr>停机后检查</vt:lpstr>
      <vt:lpstr>停机后检查</vt:lpstr>
      <vt:lpstr>停机后检查</vt:lpstr>
      <vt:lpstr>停机后检查</vt:lpstr>
      <vt:lpstr>故障原因分析</vt:lpstr>
      <vt:lpstr>检修部分</vt:lpstr>
      <vt:lpstr>PowerPoint 演示文稿</vt:lpstr>
      <vt:lpstr>PowerPoint 演示文稿</vt:lpstr>
      <vt:lpstr>PowerPoint 演示文稿</vt:lpstr>
      <vt:lpstr>大修拆卸顺序及质量控制 </vt:lpstr>
      <vt:lpstr>PowerPoint 演示文稿</vt:lpstr>
      <vt:lpstr>拆检发现问题</vt:lpstr>
      <vt:lpstr>检修过程细节说明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推力间隙和墙板间隙测量</vt:lpstr>
      <vt:lpstr>PowerPoint 演示文稿</vt:lpstr>
      <vt:lpstr>转子啮合及同步齿轮间隙调整</vt:lpstr>
      <vt:lpstr>更换转子后转子啮合间隙和同步齿轮间隙调整</vt:lpstr>
      <vt:lpstr>PowerPoint 演示文稿</vt:lpstr>
      <vt:lpstr>PowerPoint 演示文稿</vt:lpstr>
      <vt:lpstr>PowerPoint 演示文稿</vt:lpstr>
      <vt:lpstr>PowerPoint 演示文稿</vt:lpstr>
      <vt:lpstr>关键数据实测记录</vt:lpstr>
      <vt:lpstr>试车记录</vt:lpstr>
      <vt:lpstr>本次检修总结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对轮拆卸之前的检查</dc:title>
  <dc:creator>Administrator</dc:creator>
  <cp:lastModifiedBy>班丁</cp:lastModifiedBy>
  <cp:revision>213</cp:revision>
  <dcterms:created xsi:type="dcterms:W3CDTF">2019-07-16T12:07:00Z</dcterms:created>
  <dcterms:modified xsi:type="dcterms:W3CDTF">2021-06-04T06:22:34Z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2052-11.1.0.10214</vt:lpwstr>
  </property>
  <property fmtid="{D5CDD505-2E9C-101B-9397-08002B2CF9AE}" pid="3" name="ICV">
    <vt:lpwstr>EB4A6976B7FC4F7B95AA24A880824451</vt:lpwstr>
  </property>
  <property fmtid="{D5CDD505-2E9C-101B-9397-08002B2CF9AE}" pid="4" name="KSOSaveFontToCloudKey">
    <vt:lpwstr>359479872_btnclosed</vt:lpwstr>
  </property>
</Properties>
</file>