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1" r:id="rId2"/>
    <p:sldId id="320" r:id="rId3"/>
    <p:sldId id="352" r:id="rId4"/>
    <p:sldId id="341" r:id="rId5"/>
    <p:sldId id="299" r:id="rId6"/>
    <p:sldId id="362" r:id="rId7"/>
    <p:sldId id="361" r:id="rId8"/>
    <p:sldId id="364" r:id="rId9"/>
    <p:sldId id="343" r:id="rId10"/>
    <p:sldId id="26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p15:clr>
            <a:srgbClr val="A4A3A4"/>
          </p15:clr>
        </p15:guide>
        <p15:guide id="2" pos="5484">
          <p15:clr>
            <a:srgbClr val="A4A3A4"/>
          </p15:clr>
        </p15:guide>
        <p15:guide id="3" pos="6690">
          <p15:clr>
            <a:srgbClr val="A4A3A4"/>
          </p15:clr>
        </p15:guide>
        <p15:guide id="4" pos="1426">
          <p15:clr>
            <a:srgbClr val="A4A3A4"/>
          </p15:clr>
        </p15:guide>
        <p15:guide id="5" pos="960">
          <p15:clr>
            <a:srgbClr val="A4A3A4"/>
          </p15:clr>
        </p15:guide>
        <p15:guide id="6" pos="5190">
          <p15:clr>
            <a:srgbClr val="A4A3A4"/>
          </p15:clr>
        </p15:guide>
        <p15:guide id="7" orient="horz" pos="1930">
          <p15:clr>
            <a:srgbClr val="A4A3A4"/>
          </p15:clr>
        </p15:guide>
        <p15:guide id="8" pos="3218">
          <p15:clr>
            <a:srgbClr val="A4A3A4"/>
          </p15:clr>
        </p15:guide>
        <p15:guide id="9" orient="horz" pos="2432">
          <p15:clr>
            <a:srgbClr val="A4A3A4"/>
          </p15:clr>
        </p15:guide>
        <p15:guide id="10" orient="horz" pos="1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李 东博" initials="李" lastIdx="1" clrIdx="1">
    <p:extLst>
      <p:ext uri="{19B8F6BF-5375-455C-9EA6-DF929625EA0E}">
        <p15:presenceInfo xmlns:p15="http://schemas.microsoft.com/office/powerpoint/2012/main" userId="347e22747c3845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30"/>
    <a:srgbClr val="FB912B"/>
    <a:srgbClr val="BC0000"/>
    <a:srgbClr val="EA7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showGuides="1">
      <p:cViewPr varScale="1">
        <p:scale>
          <a:sx n="81" d="100"/>
          <a:sy n="81" d="100"/>
        </p:scale>
        <p:origin x="590" y="67"/>
      </p:cViewPr>
      <p:guideLst>
        <p:guide pos="3839"/>
        <p:guide pos="5484"/>
        <p:guide pos="6690"/>
        <p:guide pos="1426"/>
        <p:guide pos="960"/>
        <p:guide pos="5190"/>
        <p:guide orient="horz" pos="1930"/>
        <p:guide pos="3218"/>
        <p:guide orient="horz" pos="2432"/>
        <p:guide orient="horz" pos="15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7D4E-6098-4C7C-8F27-B9FD505D8C97}" type="datetimeFigureOut">
              <a:rPr lang="zh-CN" altLang="en-US" smtClean="0"/>
              <a:t>2021/6/3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AE72A-0A66-4CE4-8FAB-CC1D0C2FE1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6</a:t>
            </a:fld>
            <a:endParaRPr lang="zh-CN" altLang="en-US"/>
          </a:p>
        </p:txBody>
      </p:sp>
    </p:spTree>
    <p:extLst>
      <p:ext uri="{BB962C8B-B14F-4D97-AF65-F5344CB8AC3E}">
        <p14:creationId xmlns:p14="http://schemas.microsoft.com/office/powerpoint/2010/main" val="381602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7</a:t>
            </a:fld>
            <a:endParaRPr lang="zh-CN" altLang="en-US"/>
          </a:p>
        </p:txBody>
      </p:sp>
    </p:spTree>
    <p:extLst>
      <p:ext uri="{BB962C8B-B14F-4D97-AF65-F5344CB8AC3E}">
        <p14:creationId xmlns:p14="http://schemas.microsoft.com/office/powerpoint/2010/main" val="333455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8</a:t>
            </a:fld>
            <a:endParaRPr lang="zh-CN" altLang="en-US"/>
          </a:p>
        </p:txBody>
      </p:sp>
    </p:spTree>
    <p:extLst>
      <p:ext uri="{BB962C8B-B14F-4D97-AF65-F5344CB8AC3E}">
        <p14:creationId xmlns:p14="http://schemas.microsoft.com/office/powerpoint/2010/main" val="318572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l="7596" r="1084"/>
          <a:stretch>
            <a:fillRect/>
          </a:stretch>
        </p:blipFill>
        <p:spPr>
          <a:xfrm>
            <a:off x="0" y="20116"/>
            <a:ext cx="12192000" cy="6584288"/>
          </a:xfrm>
          <a:prstGeom prst="rect">
            <a:avLst/>
          </a:prstGeom>
        </p:spPr>
      </p:pic>
      <p:sp>
        <p:nvSpPr>
          <p:cNvPr id="4"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
        <p:nvSpPr>
          <p:cNvPr id="3" name="KSO_CT2"/>
          <p:cNvSpPr>
            <a:spLocks noGrp="1"/>
          </p:cNvSpPr>
          <p:nvPr>
            <p:ph type="subTitle" idx="1" hasCustomPrompt="1"/>
          </p:nvPr>
        </p:nvSpPr>
        <p:spPr>
          <a:xfrm>
            <a:off x="1354905" y="3822478"/>
            <a:ext cx="9392943" cy="625697"/>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1339159" y="2333626"/>
            <a:ext cx="9413024" cy="1429324"/>
          </a:xfrm>
        </p:spPr>
        <p:txBody>
          <a:bodyPr anchor="b">
            <a:noAutofit/>
          </a:bodyPr>
          <a:lstStyle>
            <a:lvl1pPr algn="ctr">
              <a:lnSpc>
                <a:spcPct val="100000"/>
              </a:lnSpc>
              <a:defRPr sz="3600" b="1" kern="1000" baseline="0">
                <a:solidFill>
                  <a:schemeClr val="accent1">
                    <a:lumMod val="75000"/>
                  </a:schemeClr>
                </a:solidFill>
                <a:effectLst/>
                <a:latin typeface="+mj-ea"/>
                <a:ea typeface="+mj-ea"/>
              </a:defRPr>
            </a:lvl1pPr>
          </a:lstStyle>
          <a:p>
            <a:r>
              <a:rPr lang="zh-CN" altLang="en-US" dirty="0"/>
              <a:t>单击此处添加您的标题文字</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3F392CBD-62A6-4AF5-95CE-81FB64163CA6}" type="datetimeFigureOut">
              <a:rPr lang="zh-CN" altLang="en-US" smtClean="0"/>
              <a:t>2021/6/3</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3">
            <a:extLst>
              <a:ext uri="{28A0092B-C50C-407E-A947-70E740481C1C}">
                <a14:useLocalDpi xmlns:a14="http://schemas.microsoft.com/office/drawing/2010/main" val="0"/>
              </a:ext>
            </a:extLst>
          </a:blip>
          <a:srcRect l="-1141" t="10156" r="-648" b="67546"/>
          <a:stretch>
            <a:fillRect/>
          </a:stretch>
        </p:blipFill>
        <p:spPr>
          <a:xfrm>
            <a:off x="2693851" y="5834670"/>
            <a:ext cx="9498148" cy="10261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2CBD-62A6-4AF5-95CE-81FB64163CA6}" type="datetimeFigureOut">
              <a:rPr lang="zh-CN" altLang="en-US" smtClean="0"/>
              <a:t>2021/6/3</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0931-9AE3-4C91-BE77-6E95651A7782}" type="slidenum">
              <a:rPr lang="zh-CN" altLang="en-US" smtClean="0"/>
              <a:t>‹#›</a:t>
            </a:fld>
            <a:endParaRPr lang="zh-CN" altLang="en-US"/>
          </a:p>
        </p:txBody>
      </p:sp>
      <p:sp>
        <p:nvSpPr>
          <p:cNvPr id="2" name="KSO_BT1"/>
          <p:cNvSpPr>
            <a:spLocks noGrp="1"/>
          </p:cNvSpPr>
          <p:nvPr>
            <p:ph type="title"/>
          </p:nvPr>
        </p:nvSpPr>
        <p:spPr>
          <a:xfrm>
            <a:off x="558798" y="313514"/>
            <a:ext cx="11056060" cy="653552"/>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558798" y="1219199"/>
            <a:ext cx="11056060" cy="488551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anose="05020102010507070707"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图片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18065" b="17204"/>
          <a:stretch>
            <a:fillRect/>
          </a:stretch>
        </p:blipFill>
        <p:spPr>
          <a:xfrm>
            <a:off x="-9525" y="0"/>
            <a:ext cx="12211050" cy="4171950"/>
          </a:xfrm>
          <a:prstGeom prst="rect">
            <a:avLst/>
          </a:prstGeom>
        </p:spPr>
      </p:pic>
      <p:grpSp>
        <p:nvGrpSpPr>
          <p:cNvPr id="14" name="组合 13"/>
          <p:cNvGrpSpPr/>
          <p:nvPr/>
        </p:nvGrpSpPr>
        <p:grpSpPr>
          <a:xfrm>
            <a:off x="-19050" y="4065657"/>
            <a:ext cx="12211050" cy="2270908"/>
            <a:chOff x="-19050" y="4065657"/>
            <a:chExt cx="12211050" cy="2270908"/>
          </a:xfrm>
        </p:grpSpPr>
        <p:grpSp>
          <p:nvGrpSpPr>
            <p:cNvPr id="13" name="组合 12"/>
            <p:cNvGrpSpPr/>
            <p:nvPr/>
          </p:nvGrpSpPr>
          <p:grpSpPr>
            <a:xfrm>
              <a:off x="-19050" y="4065657"/>
              <a:ext cx="12211050" cy="707886"/>
              <a:chOff x="-19050" y="4065657"/>
              <a:chExt cx="12211050" cy="707886"/>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38214" y="4065657"/>
                <a:ext cx="620323" cy="707886"/>
              </a:xfrm>
              <a:prstGeom prst="rect">
                <a:avLst/>
              </a:prstGeom>
              <a:noFill/>
            </p:spPr>
            <p:txBody>
              <a:bodyPr wrap="square" rtlCol="0">
                <a:spAutoFit/>
              </a:bodyPr>
              <a:lstStyle/>
              <a:p>
                <a:r>
                  <a:rPr lang="zh-CN" altLang="en-US" sz="4000" dirty="0">
                    <a:solidFill>
                      <a:schemeClr val="bg1"/>
                    </a:solidFill>
                    <a:latin typeface="黑体" panose="02010609060101010101" pitchFamily="49" charset="-122"/>
                    <a:ea typeface="黑体" panose="02010609060101010101" pitchFamily="49" charset="-122"/>
                  </a:rPr>
                  <a:t>一</a:t>
                </a:r>
              </a:p>
            </p:txBody>
          </p:sp>
        </p:grpSp>
        <p:sp>
          <p:nvSpPr>
            <p:cNvPr id="10" name="矩形 9"/>
            <p:cNvSpPr/>
            <p:nvPr/>
          </p:nvSpPr>
          <p:spPr>
            <a:xfrm>
              <a:off x="2762322" y="5580682"/>
              <a:ext cx="719243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244090" y="4705349"/>
              <a:ext cx="7684770" cy="1631216"/>
            </a:xfrm>
            <a:prstGeom prst="rect">
              <a:avLst/>
            </a:prstGeom>
            <a:noFill/>
          </p:spPr>
          <p:txBody>
            <a:bodyPr wrap="square" rtlCol="0">
              <a:spAutoFit/>
            </a:bodyPr>
            <a:lstStyle/>
            <a:p>
              <a:pPr algn="ctr"/>
              <a:r>
                <a:rPr lang="en-US" altLang="zh-CN" sz="3600" dirty="0">
                  <a:solidFill>
                    <a:srgbClr val="282830"/>
                  </a:solidFill>
                  <a:latin typeface="微软雅黑" panose="020B0503020204020204" pitchFamily="34" charset="-122"/>
                  <a:ea typeface="微软雅黑" panose="020B0503020204020204" pitchFamily="34" charset="-122"/>
                </a:rPr>
                <a:t>   5</a:t>
              </a:r>
              <a:r>
                <a:rPr lang="zh-CN" altLang="en-US" sz="3600" dirty="0">
                  <a:solidFill>
                    <a:srgbClr val="282830"/>
                  </a:solidFill>
                  <a:latin typeface="微软雅黑" panose="020B0503020204020204" pitchFamily="34" charset="-122"/>
                  <a:ea typeface="微软雅黑" panose="020B0503020204020204" pitchFamily="34" charset="-122"/>
                </a:rPr>
                <a:t>月份工艺专业日周月检情况总结</a:t>
              </a:r>
              <a:endParaRPr lang="en-US" altLang="zh-CN" sz="3600" dirty="0">
                <a:solidFill>
                  <a:srgbClr val="282830"/>
                </a:solidFill>
                <a:latin typeface="微软雅黑" panose="020B0503020204020204" pitchFamily="34" charset="-122"/>
                <a:ea typeface="微软雅黑" panose="020B0503020204020204" pitchFamily="34" charset="-122"/>
              </a:endParaRPr>
            </a:p>
            <a:p>
              <a:pPr algn="ctr"/>
              <a:endParaRPr lang="en-US" altLang="zh-CN" sz="3600" dirty="0">
                <a:solidFill>
                  <a:srgbClr val="282830"/>
                </a:solidFill>
                <a:latin typeface="微软雅黑" panose="020B0503020204020204" pitchFamily="34" charset="-122"/>
                <a:ea typeface="微软雅黑" panose="020B0503020204020204" pitchFamily="34" charset="-122"/>
              </a:endParaRPr>
            </a:p>
            <a:p>
              <a:pPr algn="ctr"/>
              <a:r>
                <a:rPr lang="zh-CN" altLang="en-US" sz="2800" dirty="0">
                  <a:solidFill>
                    <a:srgbClr val="282830"/>
                  </a:solidFill>
                  <a:latin typeface="微软雅黑" panose="020B0503020204020204" pitchFamily="34" charset="-122"/>
                  <a:ea typeface="微软雅黑" panose="020B0503020204020204" pitchFamily="34" charset="-122"/>
                </a:rPr>
                <a:t>煤、柴油加氢装置</a:t>
              </a:r>
              <a:endParaRPr lang="zh-CN" sz="2800" dirty="0">
                <a:solidFill>
                  <a:srgbClr val="2828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4773"/>
            <a:ext cx="12192000" cy="649047"/>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700885"/>
            <a:ext cx="12192000" cy="1882579"/>
            <a:chOff x="0" y="3719935"/>
            <a:chExt cx="12192000" cy="1882579"/>
          </a:xfrm>
        </p:grpSpPr>
        <p:sp>
          <p:nvSpPr>
            <p:cNvPr id="6" name="矩形 5"/>
            <p:cNvSpPr/>
            <p:nvPr/>
          </p:nvSpPr>
          <p:spPr>
            <a:xfrm>
              <a:off x="0" y="3719935"/>
              <a:ext cx="12192000" cy="188257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9404" y="4153392"/>
              <a:ext cx="5512596" cy="1015663"/>
            </a:xfrm>
            <a:prstGeom prst="rect">
              <a:avLst/>
            </a:prstGeom>
            <a:noFill/>
          </p:spPr>
          <p:txBody>
            <a:bodyPr wrap="square" rtlCol="0">
              <a:spAutoFit/>
            </a:bodyPr>
            <a:lstStyle/>
            <a:p>
              <a:r>
                <a:rPr lang="en-US" altLang="zh-CN" sz="6000" dirty="0">
                  <a:solidFill>
                    <a:schemeClr val="bg1"/>
                  </a:solidFill>
                  <a:latin typeface="Arial Rounded MT Bold" panose="020F0704030504030204" pitchFamily="34" charset="0"/>
                  <a:ea typeface="微软雅黑" panose="020B0503020204020204" pitchFamily="34" charset="-122"/>
                </a:rPr>
                <a:t>Thank you</a:t>
              </a:r>
              <a:endParaRPr lang="zh-CN" altLang="en-US" sz="6000" dirty="0">
                <a:solidFill>
                  <a:schemeClr val="bg1"/>
                </a:solidFill>
                <a:latin typeface="Arial Rounded MT Bold" panose="020F0704030504030204" pitchFamily="34" charset="0"/>
                <a:ea typeface="微软雅黑" panose="020B0503020204020204" pitchFamily="34" charset="-122"/>
              </a:endParaRPr>
            </a:p>
          </p:txBody>
        </p:sp>
      </p:grpSp>
      <p:sp>
        <p:nvSpPr>
          <p:cNvPr id="8" name="文本框 7"/>
          <p:cNvSpPr txBox="1"/>
          <p:nvPr/>
        </p:nvSpPr>
        <p:spPr>
          <a:xfrm>
            <a:off x="974556" y="1843314"/>
            <a:ext cx="4424504" cy="1015663"/>
          </a:xfrm>
          <a:prstGeom prst="rect">
            <a:avLst/>
          </a:prstGeom>
          <a:noFill/>
        </p:spPr>
        <p:txBody>
          <a:bodyPr wrap="square" rtlCol="0">
            <a:spAutoFit/>
          </a:bodyPr>
          <a:lstStyle/>
          <a:p>
            <a:r>
              <a:rPr lang="zh-CN" altLang="en-US" sz="6000" dirty="0">
                <a:solidFill>
                  <a:srgbClr val="282830"/>
                </a:solidFill>
                <a:latin typeface="微软雅黑" panose="020B0503020204020204" pitchFamily="34" charset="-122"/>
                <a:ea typeface="微软雅黑" panose="020B0503020204020204" pitchFamily="34" charset="-122"/>
              </a:rPr>
              <a:t>谢谢大家</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08047"/>
            <a:ext cx="10803422" cy="1485278"/>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sz="2400" dirty="0">
                <a:latin typeface="Arial" panose="020B0604020202020204" pitchFamily="34" charset="0"/>
                <a:ea typeface="微软雅黑" panose="020B0503020204020204" pitchFamily="34" charset="-122"/>
              </a:rPr>
              <a:t>  </a:t>
            </a:r>
            <a:r>
              <a:rPr lang="en-US" sz="2400" dirty="0">
                <a:latin typeface="Arial" panose="020B0604020202020204" pitchFamily="34" charset="0"/>
                <a:ea typeface="微软雅黑" panose="020B0503020204020204" pitchFamily="34" charset="-122"/>
              </a:rPr>
              <a:t>5</a:t>
            </a:r>
            <a:r>
              <a:rPr lang="zh-CN" altLang="en-US" sz="2400" dirty="0">
                <a:latin typeface="Arial" panose="020B0604020202020204" pitchFamily="34" charset="0"/>
                <a:ea typeface="微软雅黑" panose="020B0503020204020204" pitchFamily="34" charset="-122"/>
              </a:rPr>
              <a:t>月份工艺专业通过日周月检管理活动，完成对现场规格化管理，工艺指标，标识问题检查等</a:t>
            </a:r>
            <a:r>
              <a:rPr lang="en-US" altLang="zh-CN" sz="2400" dirty="0">
                <a:latin typeface="Arial" panose="020B0604020202020204" pitchFamily="34" charset="0"/>
                <a:ea typeface="微软雅黑" panose="020B0503020204020204" pitchFamily="34" charset="-122"/>
              </a:rPr>
              <a:t>33</a:t>
            </a:r>
            <a:r>
              <a:rPr lang="zh-CN" altLang="en-US" sz="2400" dirty="0">
                <a:latin typeface="Arial" panose="020B0604020202020204" pitchFamily="34" charset="0"/>
                <a:ea typeface="微软雅黑" panose="020B0503020204020204" pitchFamily="34" charset="-122"/>
              </a:rPr>
              <a:t>项管理标准，</a:t>
            </a:r>
            <a:r>
              <a:rPr lang="en-US" altLang="zh-CN" sz="2400" dirty="0">
                <a:latin typeface="Arial" panose="020B0604020202020204" pitchFamily="34" charset="0"/>
                <a:ea typeface="微软雅黑" panose="020B0503020204020204" pitchFamily="34" charset="-122"/>
              </a:rPr>
              <a:t>175</a:t>
            </a:r>
            <a:r>
              <a:rPr lang="zh-CN" altLang="en-US" sz="2400" dirty="0">
                <a:latin typeface="Arial" panose="020B0604020202020204" pitchFamily="34" charset="0"/>
                <a:ea typeface="微软雅黑" panose="020B0503020204020204" pitchFamily="34" charset="-122"/>
              </a:rPr>
              <a:t>项管理要素进行检查，检查共计问题</a:t>
            </a:r>
            <a:r>
              <a:rPr lang="en-US" altLang="zh-CN" sz="2400" dirty="0">
                <a:latin typeface="Arial" panose="020B0604020202020204" pitchFamily="34" charset="0"/>
                <a:ea typeface="微软雅黑" panose="020B0503020204020204" pitchFamily="34" charset="-122"/>
              </a:rPr>
              <a:t>64</a:t>
            </a:r>
            <a:r>
              <a:rPr lang="zh-CN" altLang="en-US" sz="2400" dirty="0">
                <a:latin typeface="Arial" panose="020B0604020202020204" pitchFamily="34" charset="0"/>
                <a:ea typeface="微软雅黑" panose="020B0503020204020204" pitchFamily="34" charset="-122"/>
              </a:rPr>
              <a:t>项，单独考核</a:t>
            </a:r>
            <a:r>
              <a:rPr lang="en-US" altLang="zh-CN" sz="2400" dirty="0">
                <a:latin typeface="Arial" panose="020B0604020202020204" pitchFamily="34" charset="0"/>
                <a:ea typeface="微软雅黑" panose="020B0503020204020204" pitchFamily="34" charset="-122"/>
              </a:rPr>
              <a:t>28</a:t>
            </a:r>
            <a:r>
              <a:rPr lang="zh-CN" altLang="en-US" sz="2400" dirty="0">
                <a:latin typeface="Arial" panose="020B0604020202020204" pitchFamily="34" charset="0"/>
                <a:ea typeface="微软雅黑" panose="020B0503020204020204" pitchFamily="34" charset="-122"/>
              </a:rPr>
              <a:t>项。</a:t>
            </a:r>
            <a:r>
              <a:rPr lang="zh-CN" altLang="en-US" sz="2000" dirty="0">
                <a:latin typeface="Arial" panose="020B0604020202020204" pitchFamily="34" charset="0"/>
                <a:ea typeface="微软雅黑" panose="020B0503020204020204" pitchFamily="34" charset="-122"/>
              </a:rPr>
              <a:t>      </a:t>
            </a:r>
          </a:p>
        </p:txBody>
      </p:sp>
      <p:sp>
        <p:nvSpPr>
          <p:cNvPr id="8" name="文本框 7">
            <a:extLst>
              <a:ext uri="{FF2B5EF4-FFF2-40B4-BE49-F238E27FC236}">
                <a16:creationId xmlns:a16="http://schemas.microsoft.com/office/drawing/2014/main" id="{756CB12D-6FFD-4299-91BA-1F1D626F999E}"/>
              </a:ext>
            </a:extLst>
          </p:cNvPr>
          <p:cNvSpPr txBox="1"/>
          <p:nvPr/>
        </p:nvSpPr>
        <p:spPr>
          <a:xfrm>
            <a:off x="694288" y="2148663"/>
            <a:ext cx="9605411" cy="2366161"/>
          </a:xfrm>
          <a:prstGeom prst="rect">
            <a:avLst/>
          </a:prstGeom>
          <a:noFill/>
        </p:spPr>
        <p:txBody>
          <a:bodyPr wrap="square" rtlCol="0">
            <a:spAutoFit/>
          </a:bodyPr>
          <a:lstStyle/>
          <a:p>
            <a:pPr>
              <a:lnSpc>
                <a:spcPct val="130000"/>
              </a:lnSpc>
            </a:pPr>
            <a:r>
              <a:rPr lang="zh-CN" altLang="en-US" sz="2400" dirty="0">
                <a:latin typeface="Arial" panose="020B0604020202020204" pitchFamily="34" charset="0"/>
                <a:ea typeface="微软雅黑" panose="020B0503020204020204" pitchFamily="34" charset="-122"/>
              </a:rPr>
              <a:t>       本月结合计调工艺专业月度度检查内容，联合加裂对装置工艺和现场管理进行自检自查。全月检查问题总数相比上月增加</a:t>
            </a:r>
            <a:r>
              <a:rPr lang="en-US" altLang="zh-CN" sz="2400" dirty="0">
                <a:latin typeface="Arial" panose="020B0604020202020204" pitchFamily="34" charset="0"/>
                <a:ea typeface="微软雅黑" panose="020B0503020204020204" pitchFamily="34" charset="-122"/>
              </a:rPr>
              <a:t>16</a:t>
            </a:r>
            <a:r>
              <a:rPr lang="zh-CN" altLang="en-US" sz="2400" dirty="0">
                <a:latin typeface="Arial" panose="020B0604020202020204" pitchFamily="34" charset="0"/>
                <a:ea typeface="微软雅黑" panose="020B0503020204020204" pitchFamily="34" charset="-122"/>
              </a:rPr>
              <a:t>项，落实考核与上月一样。</a:t>
            </a:r>
            <a:r>
              <a:rPr lang="zh-CN" altLang="en-US" sz="2000" dirty="0">
                <a:latin typeface="Arial" panose="020B0604020202020204" pitchFamily="34" charset="0"/>
                <a:ea typeface="微软雅黑" panose="020B0503020204020204" pitchFamily="34" charset="-122"/>
              </a:rPr>
              <a:t>      </a:t>
            </a:r>
            <a:endParaRPr lang="en-US" altLang="zh-CN" sz="2000" dirty="0">
              <a:latin typeface="Arial" panose="020B0604020202020204" pitchFamily="34" charset="0"/>
              <a:ea typeface="微软雅黑" panose="020B0503020204020204" pitchFamily="34" charset="-122"/>
            </a:endParaRPr>
          </a:p>
          <a:p>
            <a:pPr>
              <a:lnSpc>
                <a:spcPct val="130000"/>
              </a:lnSpc>
            </a:pPr>
            <a:endParaRPr lang="en-US" altLang="zh-CN" sz="2000" dirty="0">
              <a:latin typeface="Arial" panose="020B0604020202020204" pitchFamily="34" charset="0"/>
              <a:ea typeface="微软雅黑" panose="020B0503020204020204" pitchFamily="34" charset="-122"/>
            </a:endParaRPr>
          </a:p>
          <a:p>
            <a:pPr>
              <a:lnSpc>
                <a:spcPct val="130000"/>
              </a:lnSpc>
            </a:pPr>
            <a:r>
              <a:rPr lang="en-US" altLang="zh-CN" sz="2000" dirty="0">
                <a:latin typeface="Arial" panose="020B0604020202020204" pitchFamily="34" charset="0"/>
                <a:ea typeface="微软雅黑" panose="020B0503020204020204" pitchFamily="34" charset="-122"/>
              </a:rPr>
              <a:t>         </a:t>
            </a:r>
            <a:r>
              <a:rPr lang="zh-CN" altLang="en-US" sz="2400" dirty="0">
                <a:latin typeface="Arial" panose="020B0604020202020204" pitchFamily="34" charset="0"/>
                <a:ea typeface="微软雅黑" panose="020B0503020204020204" pitchFamily="34" charset="-122"/>
              </a:rPr>
              <a:t>问题突出项为质量管理，现场规格化管理、三大纪律管理</a:t>
            </a:r>
            <a:r>
              <a:rPr lang="zh-CN" altLang="en-US" sz="2000" dirty="0">
                <a:latin typeface="Arial" panose="020B0604020202020204" pitchFamily="34" charset="0"/>
                <a:ea typeface="微软雅黑" panose="020B0503020204020204" pitchFamily="34" charset="-122"/>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flipH="1">
            <a:off x="780836" y="1006867"/>
            <a:ext cx="10335802" cy="3885936"/>
          </a:xfrm>
          <a:prstGeom prst="rect">
            <a:avLst/>
          </a:prstGeom>
          <a:noFill/>
        </p:spPr>
        <p:txBody>
          <a:bodyPr wrap="square" rtlCol="0">
            <a:spAutoFit/>
          </a:bodyPr>
          <a:lstStyle/>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按班组分布情况划分：</a:t>
            </a: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加氢一班检查问题</a:t>
            </a:r>
            <a:r>
              <a:rPr lang="en-US" altLang="zh-CN" sz="2400" dirty="0">
                <a:solidFill>
                  <a:srgbClr val="282830"/>
                </a:solidFill>
                <a:latin typeface="Arial" panose="020B0604020202020204" pitchFamily="34" charset="0"/>
                <a:ea typeface="微软雅黑" panose="020B0503020204020204" pitchFamily="34" charset="-122"/>
              </a:rPr>
              <a:t>12</a:t>
            </a:r>
            <a:r>
              <a:rPr lang="zh-CN" altLang="en-US" sz="2400" dirty="0">
                <a:solidFill>
                  <a:srgbClr val="282830"/>
                </a:solidFill>
                <a:latin typeface="Arial" panose="020B0604020202020204" pitchFamily="34" charset="0"/>
                <a:ea typeface="微软雅黑" panose="020B0503020204020204" pitchFamily="34" charset="-122"/>
              </a:rPr>
              <a:t>项，考核</a:t>
            </a:r>
            <a:r>
              <a:rPr lang="en-US" altLang="zh-CN" sz="2400" dirty="0">
                <a:solidFill>
                  <a:srgbClr val="FF0000"/>
                </a:solidFill>
                <a:latin typeface="Arial" panose="020B0604020202020204" pitchFamily="34" charset="0"/>
                <a:ea typeface="微软雅黑" panose="020B0503020204020204" pitchFamily="34" charset="-122"/>
              </a:rPr>
              <a:t>5</a:t>
            </a:r>
            <a:r>
              <a:rPr lang="zh-CN" altLang="en-US" sz="2400" dirty="0">
                <a:solidFill>
                  <a:srgbClr val="282830"/>
                </a:solidFill>
                <a:latin typeface="Arial" panose="020B0604020202020204" pitchFamily="34" charset="0"/>
                <a:ea typeface="微软雅黑" panose="020B0503020204020204" pitchFamily="34" charset="-122"/>
              </a:rPr>
              <a:t>项。</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加氢二班检查问题</a:t>
            </a:r>
            <a:r>
              <a:rPr lang="en-US" altLang="zh-CN" sz="2400" dirty="0">
                <a:solidFill>
                  <a:srgbClr val="282830"/>
                </a:solidFill>
                <a:latin typeface="Arial" panose="020B0604020202020204" pitchFamily="34" charset="0"/>
                <a:ea typeface="微软雅黑" panose="020B0503020204020204" pitchFamily="34" charset="-122"/>
              </a:rPr>
              <a:t>9</a:t>
            </a:r>
            <a:r>
              <a:rPr lang="zh-CN" altLang="en-US" sz="2400" dirty="0">
                <a:solidFill>
                  <a:srgbClr val="282830"/>
                </a:solidFill>
                <a:latin typeface="Arial" panose="020B0604020202020204" pitchFamily="34" charset="0"/>
                <a:ea typeface="微软雅黑" panose="020B0503020204020204" pitchFamily="34" charset="-122"/>
              </a:rPr>
              <a:t>项，考核</a:t>
            </a:r>
            <a:r>
              <a:rPr lang="en-US" altLang="zh-CN" sz="2400" dirty="0">
                <a:solidFill>
                  <a:srgbClr val="FF0000"/>
                </a:solidFill>
                <a:latin typeface="Arial" panose="020B0604020202020204" pitchFamily="34" charset="0"/>
                <a:ea typeface="微软雅黑" panose="020B0503020204020204" pitchFamily="34" charset="-122"/>
              </a:rPr>
              <a:t>5</a:t>
            </a:r>
            <a:r>
              <a:rPr lang="zh-CN" altLang="en-US" sz="2400" dirty="0">
                <a:solidFill>
                  <a:srgbClr val="282830"/>
                </a:solidFill>
                <a:latin typeface="Arial" panose="020B0604020202020204" pitchFamily="34" charset="0"/>
                <a:ea typeface="微软雅黑" panose="020B0503020204020204" pitchFamily="34" charset="-122"/>
              </a:rPr>
              <a:t>项 。   </a:t>
            </a:r>
            <a:endParaRPr lang="en-US" altLang="zh-CN" sz="24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      </a:t>
            </a:r>
            <a:r>
              <a:rPr lang="zh-CN" altLang="en-US" sz="2400" dirty="0">
                <a:solidFill>
                  <a:srgbClr val="282830"/>
                </a:solidFill>
                <a:latin typeface="Arial" panose="020B0604020202020204" pitchFamily="34" charset="0"/>
                <a:ea typeface="微软雅黑" panose="020B0503020204020204" pitchFamily="34" charset="-122"/>
              </a:rPr>
              <a:t> 加氢三班检查问题</a:t>
            </a:r>
            <a:r>
              <a:rPr lang="en-US" altLang="zh-CN" sz="2400" dirty="0">
                <a:solidFill>
                  <a:srgbClr val="282830"/>
                </a:solidFill>
                <a:latin typeface="Arial" panose="020B0604020202020204" pitchFamily="34" charset="0"/>
                <a:ea typeface="微软雅黑" panose="020B0503020204020204" pitchFamily="34" charset="-122"/>
              </a:rPr>
              <a:t>13</a:t>
            </a:r>
            <a:r>
              <a:rPr lang="zh-CN" altLang="en-US" sz="2400" dirty="0">
                <a:solidFill>
                  <a:srgbClr val="282830"/>
                </a:solidFill>
                <a:latin typeface="Arial" panose="020B0604020202020204" pitchFamily="34" charset="0"/>
                <a:ea typeface="微软雅黑" panose="020B0503020204020204" pitchFamily="34" charset="-122"/>
              </a:rPr>
              <a:t>项，考核</a:t>
            </a:r>
            <a:r>
              <a:rPr lang="en-US" altLang="zh-CN" sz="2400" dirty="0">
                <a:solidFill>
                  <a:srgbClr val="FF000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项</a:t>
            </a:r>
            <a:r>
              <a:rPr lang="zh-CN" altLang="en-US" sz="2400" dirty="0">
                <a:solidFill>
                  <a:srgbClr val="282830"/>
                </a:solidFill>
                <a:latin typeface="Arial" panose="020B0604020202020204" pitchFamily="34" charset="0"/>
                <a:ea typeface="微软雅黑" panose="020B0503020204020204" pitchFamily="34" charset="-122"/>
                <a:sym typeface="+mn-ea"/>
              </a:rPr>
              <a:t>。</a:t>
            </a:r>
            <a:endParaRPr lang="en-US" altLang="zh-CN" sz="2400" dirty="0">
              <a:solidFill>
                <a:srgbClr val="282830"/>
              </a:solidFill>
              <a:latin typeface="Arial" panose="020B0604020202020204" pitchFamily="34" charset="0"/>
              <a:ea typeface="微软雅黑" panose="020B0503020204020204" pitchFamily="34" charset="-122"/>
            </a:endParaRPr>
          </a:p>
          <a:p>
            <a:pPr algn="l">
              <a:lnSpc>
                <a:spcPct val="130000"/>
              </a:lnSpc>
              <a:buClrTx/>
              <a:buSzTx/>
              <a:buFontTx/>
            </a:pPr>
            <a:r>
              <a:rPr lang="zh-CN" altLang="en-US" sz="2400" dirty="0">
                <a:solidFill>
                  <a:srgbClr val="282830"/>
                </a:solidFill>
                <a:latin typeface="Arial" panose="020B0604020202020204" pitchFamily="34" charset="0"/>
                <a:ea typeface="微软雅黑" panose="020B0503020204020204" pitchFamily="34" charset="-122"/>
              </a:rPr>
              <a:t>       加氢四班检查问题</a:t>
            </a:r>
            <a:r>
              <a:rPr lang="en-US" altLang="zh-CN" sz="2400" dirty="0">
                <a:solidFill>
                  <a:srgbClr val="282830"/>
                </a:solidFill>
                <a:latin typeface="Arial" panose="020B0604020202020204" pitchFamily="34" charset="0"/>
                <a:ea typeface="微软雅黑" panose="020B0503020204020204" pitchFamily="34" charset="-122"/>
              </a:rPr>
              <a:t>13</a:t>
            </a:r>
            <a:r>
              <a:rPr lang="zh-CN" altLang="en-US" sz="2400" dirty="0">
                <a:solidFill>
                  <a:srgbClr val="282830"/>
                </a:solidFill>
                <a:latin typeface="Arial" panose="020B0604020202020204" pitchFamily="34" charset="0"/>
                <a:ea typeface="微软雅黑" panose="020B0503020204020204" pitchFamily="34" charset="-122"/>
              </a:rPr>
              <a:t>项，考核</a:t>
            </a:r>
            <a:r>
              <a:rPr lang="en-US" altLang="zh-CN" sz="2400" dirty="0">
                <a:solidFill>
                  <a:srgbClr val="FF0000"/>
                </a:solidFill>
                <a:latin typeface="Arial" panose="020B0604020202020204" pitchFamily="34" charset="0"/>
                <a:ea typeface="微软雅黑" panose="020B0503020204020204" pitchFamily="34" charset="-122"/>
              </a:rPr>
              <a:t>7</a:t>
            </a:r>
            <a:r>
              <a:rPr lang="zh-CN" altLang="en-US" sz="2400" dirty="0">
                <a:solidFill>
                  <a:srgbClr val="282830"/>
                </a:solidFill>
                <a:latin typeface="Arial" panose="020B0604020202020204" pitchFamily="34" charset="0"/>
                <a:ea typeface="微软雅黑" panose="020B0503020204020204" pitchFamily="34" charset="-122"/>
              </a:rPr>
              <a:t>项</a:t>
            </a:r>
            <a:r>
              <a:rPr lang="en-US" altLang="zh-CN" sz="2400" dirty="0">
                <a:solidFill>
                  <a:srgbClr val="282830"/>
                </a:solidFill>
                <a:latin typeface="Arial" panose="020B0604020202020204" pitchFamily="34" charset="0"/>
                <a:ea typeface="微软雅黑" panose="020B0503020204020204" pitchFamily="34" charset="-122"/>
                <a:sym typeface="+mn-ea"/>
              </a:rPr>
              <a:t>。</a:t>
            </a:r>
          </a:p>
          <a:p>
            <a:pPr algn="l">
              <a:lnSpc>
                <a:spcPct val="130000"/>
              </a:lnSpc>
              <a:buClrTx/>
              <a:buSzTx/>
              <a:buFontTx/>
            </a:pPr>
            <a:endParaRPr lang="en-US" altLang="zh-CN" sz="2400" dirty="0">
              <a:solidFill>
                <a:srgbClr val="282830"/>
              </a:solidFill>
              <a:latin typeface="Arial" panose="020B0604020202020204" pitchFamily="34" charset="0"/>
              <a:ea typeface="微软雅黑" panose="020B0503020204020204" pitchFamily="34" charset="-122"/>
              <a:sym typeface="+mn-ea"/>
            </a:endParaRPr>
          </a:p>
          <a:p>
            <a:pPr algn="l">
              <a:lnSpc>
                <a:spcPct val="130000"/>
              </a:lnSpc>
              <a:buClrTx/>
              <a:buSzTx/>
              <a:buFontTx/>
            </a:pPr>
            <a:r>
              <a:rPr lang="en-US" altLang="zh-CN" sz="2400" dirty="0">
                <a:solidFill>
                  <a:srgbClr val="282830"/>
                </a:solidFill>
                <a:latin typeface="Arial" panose="020B0604020202020204" pitchFamily="34" charset="0"/>
                <a:ea typeface="微软雅黑" panose="020B0503020204020204" pitchFamily="34" charset="-122"/>
                <a:sym typeface="+mn-ea"/>
              </a:rPr>
              <a:t>       </a:t>
            </a:r>
            <a:r>
              <a:rPr lang="zh-CN" altLang="en-US" sz="2400" dirty="0">
                <a:solidFill>
                  <a:srgbClr val="282830"/>
                </a:solidFill>
                <a:latin typeface="Arial" panose="020B0604020202020204" pitchFamily="34" charset="0"/>
                <a:ea typeface="微软雅黑" panose="020B0503020204020204" pitchFamily="34" charset="-122"/>
                <a:sym typeface="+mn-ea"/>
              </a:rPr>
              <a:t>本月检查发现的典型问题有：质量管理、三大纪律管理，管道标识管理等。</a:t>
            </a:r>
            <a:endParaRPr lang="en-US" altLang="zh-CN" sz="2400" dirty="0">
              <a:solidFill>
                <a:srgbClr val="282830"/>
              </a:solidFill>
              <a:latin typeface="Arial" panose="020B0604020202020204" pitchFamily="34" charset="0"/>
              <a:ea typeface="微软雅黑" panose="020B0503020204020204" pitchFamily="34" charset="-122"/>
            </a:endParaRPr>
          </a:p>
        </p:txBody>
      </p:sp>
      <p:sp>
        <p:nvSpPr>
          <p:cNvPr id="3" name="文本框 2"/>
          <p:cNvSpPr txBox="1"/>
          <p:nvPr/>
        </p:nvSpPr>
        <p:spPr>
          <a:xfrm>
            <a:off x="524656" y="1214203"/>
            <a:ext cx="1454046" cy="1049312"/>
          </a:xfrm>
          <a:prstGeom prst="rect">
            <a:avLst/>
          </a:prstGeom>
          <a:noFill/>
        </p:spPr>
        <p:txBody>
          <a:bodyPr wrap="square" rtlCol="0">
            <a:spAutoFit/>
          </a:bodyPr>
          <a:lstStyle/>
          <a:p>
            <a:pPr>
              <a:lnSpc>
                <a:spcPct val="130000"/>
              </a:lnSpc>
            </a:pPr>
            <a:endParaRPr lang="zh-CN" altLang="en-US" sz="1400" dirty="0">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15568" y="792924"/>
            <a:ext cx="10803422" cy="453457"/>
          </a:xfrm>
          <a:prstGeom prst="rect">
            <a:avLst/>
          </a:prstGeom>
          <a:noFill/>
        </p:spPr>
        <p:txBody>
          <a:bodyPr wrap="square" rtlCol="0">
            <a:spAutoFit/>
          </a:bodyPr>
          <a:lstStyle/>
          <a:p>
            <a:pPr>
              <a:lnSpc>
                <a:spcPct val="130000"/>
              </a:lnSpc>
            </a:pPr>
            <a:r>
              <a:rPr lang="zh-CN" altLang="en-US" sz="2000" dirty="0">
                <a:solidFill>
                  <a:srgbClr val="282830"/>
                </a:solidFill>
                <a:latin typeface="Arial" panose="020B0604020202020204" pitchFamily="34" charset="0"/>
                <a:ea typeface="微软雅黑" panose="020B0503020204020204" pitchFamily="34" charset="-122"/>
                <a:sym typeface="+mn-ea"/>
              </a:rPr>
              <a:t>工艺指标抽查</a:t>
            </a:r>
            <a:endParaRPr lang="zh-CN" altLang="en-US" sz="20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602615" y="4480486"/>
            <a:ext cx="10986770" cy="1481624"/>
          </a:xfrm>
          <a:prstGeom prst="rect">
            <a:avLst/>
          </a:prstGeom>
          <a:noFill/>
        </p:spPr>
        <p:txBody>
          <a:bodyPr wrap="square" rtlCol="0">
            <a:spAutoFit/>
          </a:bodyPr>
          <a:lstStyle/>
          <a:p>
            <a:pPr>
              <a:lnSpc>
                <a:spcPct val="130000"/>
              </a:lnSpc>
            </a:pPr>
            <a:r>
              <a:rPr lang="zh-CN" altLang="en-US" dirty="0">
                <a:solidFill>
                  <a:srgbClr val="282830"/>
                </a:solidFill>
                <a:latin typeface="Arial" panose="020B0604020202020204" pitchFamily="34" charset="0"/>
                <a:ea typeface="微软雅黑" panose="020B0503020204020204" pitchFamily="34" charset="-122"/>
              </a:rPr>
              <a:t>       </a:t>
            </a:r>
            <a:r>
              <a:rPr lang="zh-CN" altLang="en-US" dirty="0">
                <a:solidFill>
                  <a:srgbClr val="282830"/>
                </a:solidFill>
                <a:latin typeface="宋体" panose="02010600030101010101" pitchFamily="2" charset="-122"/>
                <a:ea typeface="宋体" panose="02010600030101010101" pitchFamily="2" charset="-122"/>
              </a:rPr>
              <a:t>本月继续开展对工艺指标，联锁和应急预案提问。</a:t>
            </a:r>
            <a:endParaRPr lang="en-US" altLang="zh-CN" dirty="0">
              <a:solidFill>
                <a:srgbClr val="282830"/>
              </a:solidFill>
              <a:latin typeface="宋体" panose="02010600030101010101" pitchFamily="2" charset="-122"/>
              <a:ea typeface="宋体" panose="02010600030101010101" pitchFamily="2" charset="-122"/>
            </a:endParaRPr>
          </a:p>
          <a:p>
            <a:pPr>
              <a:lnSpc>
                <a:spcPct val="130000"/>
              </a:lnSpc>
            </a:pPr>
            <a:r>
              <a:rPr lang="zh-CN" altLang="en-US" dirty="0">
                <a:solidFill>
                  <a:srgbClr val="282830"/>
                </a:solidFill>
                <a:latin typeface="宋体" panose="02010600030101010101" pitchFamily="2" charset="-122"/>
                <a:ea typeface="宋体" panose="02010600030101010101" pitchFamily="2" charset="-122"/>
              </a:rPr>
              <a:t>    本月工艺联锁及应急预案提问均合格，较上月情况有所好转。在指标提问中，一班</a:t>
            </a:r>
            <a:r>
              <a:rPr lang="en-US" altLang="zh-CN" dirty="0" err="1">
                <a:solidFill>
                  <a:srgbClr val="282830"/>
                </a:solidFill>
                <a:latin typeface="宋体" panose="02010600030101010101" pitchFamily="2" charset="-122"/>
                <a:ea typeface="宋体" panose="02010600030101010101" pitchFamily="2" charset="-122"/>
              </a:rPr>
              <a:t>Afiqah</a:t>
            </a:r>
            <a:r>
              <a:rPr lang="zh-CN" altLang="en-US" dirty="0">
                <a:solidFill>
                  <a:srgbClr val="282830"/>
                </a:solidFill>
                <a:latin typeface="宋体" panose="02010600030101010101" pitchFamily="2" charset="-122"/>
                <a:ea typeface="宋体" panose="02010600030101010101" pitchFamily="2" charset="-122"/>
              </a:rPr>
              <a:t>两次答错，二班高建峰答错一次，三班王波，胡安树各一次，四班</a:t>
            </a:r>
            <a:r>
              <a:rPr lang="en-US" altLang="zh-CN" dirty="0">
                <a:solidFill>
                  <a:srgbClr val="282830"/>
                </a:solidFill>
                <a:latin typeface="宋体" panose="02010600030101010101" pitchFamily="2" charset="-122"/>
                <a:ea typeface="宋体" panose="02010600030101010101" pitchFamily="2" charset="-122"/>
              </a:rPr>
              <a:t>AMALINA</a:t>
            </a:r>
            <a:r>
              <a:rPr lang="zh-CN" altLang="en-US" dirty="0">
                <a:solidFill>
                  <a:srgbClr val="282830"/>
                </a:solidFill>
                <a:latin typeface="宋体" panose="02010600030101010101" pitchFamily="2" charset="-122"/>
                <a:ea typeface="宋体" panose="02010600030101010101" pitchFamily="2" charset="-122"/>
              </a:rPr>
              <a:t>答错两次，由上可见文莱员工对于指标的把握程度还远远不够，六月将加强班组文莱员工的指标提问力度。</a:t>
            </a:r>
          </a:p>
        </p:txBody>
      </p:sp>
      <p:graphicFrame>
        <p:nvGraphicFramePr>
          <p:cNvPr id="5" name="表格 4"/>
          <p:cNvGraphicFramePr>
            <a:graphicFrameLocks noGrp="1"/>
          </p:cNvGraphicFramePr>
          <p:nvPr>
            <p:custDataLst>
              <p:tags r:id="rId1"/>
            </p:custDataLst>
            <p:extLst>
              <p:ext uri="{D42A27DB-BD31-4B8C-83A1-F6EECF244321}">
                <p14:modId xmlns:p14="http://schemas.microsoft.com/office/powerpoint/2010/main" val="1437060145"/>
              </p:ext>
            </p:extLst>
          </p:nvPr>
        </p:nvGraphicFramePr>
        <p:xfrm>
          <a:off x="694289" y="1656040"/>
          <a:ext cx="5388760" cy="2599690"/>
        </p:xfrm>
        <a:graphic>
          <a:graphicData uri="http://schemas.openxmlformats.org/drawingml/2006/table">
            <a:tbl>
              <a:tblPr>
                <a:tableStyleId>{5C22544A-7EE6-4342-B048-85BDC9FD1C3A}</a:tableStyleId>
              </a:tblPr>
              <a:tblGrid>
                <a:gridCol w="1843523">
                  <a:extLst>
                    <a:ext uri="{9D8B030D-6E8A-4147-A177-3AD203B41FA5}">
                      <a16:colId xmlns:a16="http://schemas.microsoft.com/office/drawing/2014/main" val="20000"/>
                    </a:ext>
                  </a:extLst>
                </a:gridCol>
                <a:gridCol w="1276285">
                  <a:extLst>
                    <a:ext uri="{9D8B030D-6E8A-4147-A177-3AD203B41FA5}">
                      <a16:colId xmlns:a16="http://schemas.microsoft.com/office/drawing/2014/main" val="20001"/>
                    </a:ext>
                  </a:extLst>
                </a:gridCol>
                <a:gridCol w="1134476">
                  <a:extLst>
                    <a:ext uri="{9D8B030D-6E8A-4147-A177-3AD203B41FA5}">
                      <a16:colId xmlns:a16="http://schemas.microsoft.com/office/drawing/2014/main" val="20002"/>
                    </a:ext>
                  </a:extLst>
                </a:gridCol>
                <a:gridCol w="1134476">
                  <a:extLst>
                    <a:ext uri="{9D8B030D-6E8A-4147-A177-3AD203B41FA5}">
                      <a16:colId xmlns:a16="http://schemas.microsoft.com/office/drawing/2014/main" val="20003"/>
                    </a:ext>
                  </a:extLst>
                </a:gridCol>
              </a:tblGrid>
              <a:tr h="177800">
                <a:tc>
                  <a:txBody>
                    <a:bodyPr/>
                    <a:lstStyle/>
                    <a:p>
                      <a:pPr algn="ctr" fontAlgn="ctr"/>
                      <a:r>
                        <a:rPr lang="zh-CN" altLang="en-US" sz="1600" u="none" strike="noStrike">
                          <a:effectLst/>
                        </a:rPr>
                        <a:t>提问</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人次</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考核</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a:effectLst/>
                        </a:rPr>
                        <a:t>不合格率</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723900">
                <a:tc>
                  <a:txBody>
                    <a:bodyPr/>
                    <a:lstStyle/>
                    <a:p>
                      <a:pPr algn="ctr" fontAlgn="ctr"/>
                      <a:r>
                        <a:rPr lang="zh-CN" altLang="en-US" sz="1600" u="none" strike="noStrike">
                          <a:effectLst/>
                        </a:rPr>
                        <a:t>工艺指令</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tc>
                  <a:txBody>
                    <a:bodyPr/>
                    <a:lstStyle/>
                    <a:p>
                      <a:pPr algn="ctr" fontAlgn="ctr"/>
                      <a:r>
                        <a:rPr lang="en-US" altLang="zh-CN" sz="1600" u="none" strike="noStrike" dirty="0">
                          <a:effectLst/>
                        </a:rPr>
                        <a:t>0</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 </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1"/>
                  </a:ext>
                </a:extLst>
              </a:tr>
              <a:tr h="546100">
                <a:tc>
                  <a:txBody>
                    <a:bodyPr/>
                    <a:lstStyle/>
                    <a:p>
                      <a:pPr algn="ctr" fontAlgn="ctr"/>
                      <a:r>
                        <a:rPr lang="zh-CN" altLang="en-US" sz="1600" u="none" strike="noStrike">
                          <a:effectLst/>
                        </a:rPr>
                        <a:t>工艺指标</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51</a:t>
                      </a: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7</a:t>
                      </a: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86.3%</a:t>
                      </a:r>
                    </a:p>
                  </a:txBody>
                  <a:tcPr marL="6350" marR="6350" marT="6350" marB="0" anchor="ctr"/>
                </a:tc>
                <a:extLst>
                  <a:ext uri="{0D108BD9-81ED-4DB2-BD59-A6C34878D82A}">
                    <a16:rowId xmlns:a16="http://schemas.microsoft.com/office/drawing/2014/main" val="10002"/>
                  </a:ext>
                </a:extLst>
              </a:tr>
              <a:tr h="546100">
                <a:tc>
                  <a:txBody>
                    <a:bodyPr/>
                    <a:lstStyle/>
                    <a:p>
                      <a:pPr algn="ctr" fontAlgn="ctr"/>
                      <a:r>
                        <a:rPr lang="zh-CN" altLang="en-US" sz="1600" u="none" strike="noStrike">
                          <a:effectLst/>
                        </a:rPr>
                        <a:t>工艺联锁</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0</a:t>
                      </a: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100%</a:t>
                      </a:r>
                    </a:p>
                  </a:txBody>
                  <a:tcPr marL="6350" marR="6350" marT="6350" marB="0" anchor="ctr"/>
                </a:tc>
                <a:extLst>
                  <a:ext uri="{0D108BD9-81ED-4DB2-BD59-A6C34878D82A}">
                    <a16:rowId xmlns:a16="http://schemas.microsoft.com/office/drawing/2014/main" val="10003"/>
                  </a:ext>
                </a:extLst>
              </a:tr>
              <a:tr h="533400">
                <a:tc>
                  <a:txBody>
                    <a:bodyPr/>
                    <a:lstStyle/>
                    <a:p>
                      <a:pPr algn="ctr" fontAlgn="ctr"/>
                      <a:r>
                        <a:rPr lang="zh-CN" altLang="en-US" sz="1600" u="none" strike="noStrike">
                          <a:effectLst/>
                        </a:rPr>
                        <a:t>应急预案</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26</a:t>
                      </a:r>
                    </a:p>
                  </a:txBody>
                  <a:tcPr marL="6350" marR="6350" marT="6350" marB="0" anchor="ctr"/>
                </a:tc>
                <a:tc>
                  <a:txBody>
                    <a:bodyPr/>
                    <a:lstStyle/>
                    <a:p>
                      <a:pPr algn="ctr" fontAlgn="ctr"/>
                      <a:r>
                        <a:rPr lang="en-US" altLang="zh-CN" sz="1600" u="none" strike="noStrike">
                          <a:effectLst/>
                        </a:rPr>
                        <a:t>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u="none" strike="noStrike" dirty="0">
                          <a:effectLst/>
                        </a:rPr>
                        <a:t>0 </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custDataLst>
              <p:tags r:id="rId2"/>
            </p:custDataLst>
            <p:extLst>
              <p:ext uri="{D42A27DB-BD31-4B8C-83A1-F6EECF244321}">
                <p14:modId xmlns:p14="http://schemas.microsoft.com/office/powerpoint/2010/main" val="1503627239"/>
              </p:ext>
            </p:extLst>
          </p:nvPr>
        </p:nvGraphicFramePr>
        <p:xfrm>
          <a:off x="7010328" y="1656039"/>
          <a:ext cx="2914508" cy="2527300"/>
        </p:xfrm>
        <a:graphic>
          <a:graphicData uri="http://schemas.openxmlformats.org/drawingml/2006/table">
            <a:tbl>
              <a:tblPr>
                <a:tableStyleId>{5C22544A-7EE6-4342-B048-85BDC9FD1C3A}</a:tableStyleId>
              </a:tblPr>
              <a:tblGrid>
                <a:gridCol w="1722209">
                  <a:extLst>
                    <a:ext uri="{9D8B030D-6E8A-4147-A177-3AD203B41FA5}">
                      <a16:colId xmlns:a16="http://schemas.microsoft.com/office/drawing/2014/main" val="20000"/>
                    </a:ext>
                  </a:extLst>
                </a:gridCol>
                <a:gridCol w="1192299">
                  <a:extLst>
                    <a:ext uri="{9D8B030D-6E8A-4147-A177-3AD203B41FA5}">
                      <a16:colId xmlns:a16="http://schemas.microsoft.com/office/drawing/2014/main" val="20001"/>
                    </a:ext>
                  </a:extLst>
                </a:gridCol>
              </a:tblGrid>
              <a:tr h="505460">
                <a:tc>
                  <a:txBody>
                    <a:bodyPr/>
                    <a:lstStyle/>
                    <a:p>
                      <a:pPr algn="ctr" fontAlgn="ctr"/>
                      <a:r>
                        <a:rPr lang="zh-CN" altLang="en-US" sz="1600" u="none" strike="noStrike">
                          <a:effectLst/>
                        </a:rPr>
                        <a:t>班次</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zh-CN" altLang="en-US" sz="1600" u="none" strike="noStrike" dirty="0">
                          <a:effectLst/>
                        </a:rPr>
                        <a:t>考核总数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505460">
                <a:tc>
                  <a:txBody>
                    <a:bodyPr/>
                    <a:lstStyle/>
                    <a:p>
                      <a:pPr algn="ctr" fontAlgn="ctr"/>
                      <a:r>
                        <a:rPr lang="zh-CN" altLang="en-US" sz="1600" u="none" strike="noStrike">
                          <a:effectLst/>
                        </a:rPr>
                        <a:t>一班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a:t>
                      </a:r>
                    </a:p>
                  </a:txBody>
                  <a:tcPr marL="6350" marR="6350" marT="6350" marB="0" anchor="ctr"/>
                </a:tc>
                <a:extLst>
                  <a:ext uri="{0D108BD9-81ED-4DB2-BD59-A6C34878D82A}">
                    <a16:rowId xmlns:a16="http://schemas.microsoft.com/office/drawing/2014/main" val="10001"/>
                  </a:ext>
                </a:extLst>
              </a:tr>
              <a:tr h="505460">
                <a:tc>
                  <a:txBody>
                    <a:bodyPr/>
                    <a:lstStyle/>
                    <a:p>
                      <a:pPr algn="ctr" fontAlgn="ctr"/>
                      <a:r>
                        <a:rPr lang="zh-CN" altLang="en-US" sz="1600" u="none" strike="noStrike">
                          <a:effectLst/>
                        </a:rPr>
                        <a:t>二班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1</a:t>
                      </a:r>
                    </a:p>
                  </a:txBody>
                  <a:tcPr marL="6350" marR="6350" marT="6350" marB="0" anchor="ctr"/>
                </a:tc>
                <a:extLst>
                  <a:ext uri="{0D108BD9-81ED-4DB2-BD59-A6C34878D82A}">
                    <a16:rowId xmlns:a16="http://schemas.microsoft.com/office/drawing/2014/main" val="10002"/>
                  </a:ext>
                </a:extLst>
              </a:tr>
              <a:tr h="505460">
                <a:tc>
                  <a:txBody>
                    <a:bodyPr/>
                    <a:lstStyle/>
                    <a:p>
                      <a:pPr algn="ctr" fontAlgn="ctr"/>
                      <a:r>
                        <a:rPr lang="zh-CN" altLang="en-US" sz="1600" u="none" strike="noStrike">
                          <a:effectLst/>
                        </a:rPr>
                        <a:t>三班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a:t>
                      </a:r>
                    </a:p>
                  </a:txBody>
                  <a:tcPr marL="6350" marR="6350" marT="6350" marB="0" anchor="ctr"/>
                </a:tc>
                <a:extLst>
                  <a:ext uri="{0D108BD9-81ED-4DB2-BD59-A6C34878D82A}">
                    <a16:rowId xmlns:a16="http://schemas.microsoft.com/office/drawing/2014/main" val="10003"/>
                  </a:ext>
                </a:extLst>
              </a:tr>
              <a:tr h="505460">
                <a:tc>
                  <a:txBody>
                    <a:bodyPr/>
                    <a:lstStyle/>
                    <a:p>
                      <a:pPr algn="ctr" fontAlgn="ctr"/>
                      <a:r>
                        <a:rPr lang="zh-CN" altLang="en-US" sz="1600" u="none" strike="noStrike">
                          <a:effectLst/>
                        </a:rPr>
                        <a:t>四班</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a:t>
                      </a:r>
                    </a:p>
                  </a:txBody>
                  <a:tcPr marL="6350" marR="6350" marT="635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70644"/>
            <a:ext cx="10803422" cy="597921"/>
          </a:xfrm>
          <a:prstGeom prst="rect">
            <a:avLst/>
          </a:prstGeom>
          <a:noFill/>
        </p:spPr>
        <p:txBody>
          <a:bodyPr wrap="square" rtlCol="0">
            <a:spAutoFit/>
          </a:bodyPr>
          <a:lstStyle/>
          <a:p>
            <a:pPr>
              <a:lnSpc>
                <a:spcPct val="130000"/>
              </a:lnSpc>
            </a:pPr>
            <a:r>
              <a:rPr lang="zh-CN" altLang="en-US" sz="2000" dirty="0">
                <a:solidFill>
                  <a:srgbClr val="282830"/>
                </a:solidFill>
                <a:latin typeface="Arial" panose="020B0604020202020204" pitchFamily="34" charset="0"/>
                <a:ea typeface="微软雅黑" panose="020B0503020204020204" pitchFamily="34" charset="-122"/>
                <a:sym typeface="+mn-ea"/>
              </a:rPr>
              <a:t>质量管理</a:t>
            </a: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256581" y="4630139"/>
            <a:ext cx="11241130" cy="1485278"/>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本月不合格样考核主要集中在柴油装置，原油的不断调整加上柴油在线硫表的间断故障，班组对于反应温度的控制不够平稳并缺少预判性导致产品柴油硫含量</a:t>
            </a:r>
            <a:r>
              <a:rPr lang="en-US" altLang="zh-CN" sz="2400" dirty="0">
                <a:solidFill>
                  <a:srgbClr val="28283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次超出上限。煤油装置本月原料较为稳定，只出现一次硫含量超上限的情况。</a:t>
            </a:r>
            <a:endParaRPr lang="zh-CN" sz="2400" dirty="0">
              <a:solidFill>
                <a:srgbClr val="282830"/>
              </a:solidFill>
              <a:latin typeface="Arial" panose="020B0604020202020204" pitchFamily="34" charset="0"/>
              <a:ea typeface="微软雅黑" panose="020B0503020204020204" pitchFamily="34" charset="-122"/>
            </a:endParaRPr>
          </a:p>
        </p:txBody>
      </p:sp>
      <p:graphicFrame>
        <p:nvGraphicFramePr>
          <p:cNvPr id="10" name="表格 9"/>
          <p:cNvGraphicFramePr>
            <a:graphicFrameLocks noGrp="1"/>
          </p:cNvGraphicFramePr>
          <p:nvPr>
            <p:custDataLst>
              <p:tags r:id="rId1"/>
            </p:custDataLst>
            <p:extLst>
              <p:ext uri="{D42A27DB-BD31-4B8C-83A1-F6EECF244321}">
                <p14:modId xmlns:p14="http://schemas.microsoft.com/office/powerpoint/2010/main" val="2950611065"/>
              </p:ext>
            </p:extLst>
          </p:nvPr>
        </p:nvGraphicFramePr>
        <p:xfrm>
          <a:off x="858695" y="1733217"/>
          <a:ext cx="3524770" cy="2376443"/>
        </p:xfrm>
        <a:graphic>
          <a:graphicData uri="http://schemas.openxmlformats.org/drawingml/2006/table">
            <a:tbl>
              <a:tblPr>
                <a:tableStyleId>{5C22544A-7EE6-4342-B048-85BDC9FD1C3A}</a:tableStyleId>
              </a:tblPr>
              <a:tblGrid>
                <a:gridCol w="1045535">
                  <a:extLst>
                    <a:ext uri="{9D8B030D-6E8A-4147-A177-3AD203B41FA5}">
                      <a16:colId xmlns:a16="http://schemas.microsoft.com/office/drawing/2014/main" val="20000"/>
                    </a:ext>
                  </a:extLst>
                </a:gridCol>
                <a:gridCol w="1045535">
                  <a:extLst>
                    <a:ext uri="{9D8B030D-6E8A-4147-A177-3AD203B41FA5}">
                      <a16:colId xmlns:a16="http://schemas.microsoft.com/office/drawing/2014/main" val="2408182350"/>
                    </a:ext>
                  </a:extLst>
                </a:gridCol>
                <a:gridCol w="1433700">
                  <a:extLst>
                    <a:ext uri="{9D8B030D-6E8A-4147-A177-3AD203B41FA5}">
                      <a16:colId xmlns:a16="http://schemas.microsoft.com/office/drawing/2014/main" val="20001"/>
                    </a:ext>
                  </a:extLst>
                </a:gridCol>
              </a:tblGrid>
              <a:tr h="612615">
                <a:tc>
                  <a:txBody>
                    <a:bodyPr/>
                    <a:lstStyle/>
                    <a:p>
                      <a:pPr algn="ctr" fontAlgn="ctr"/>
                      <a:r>
                        <a:rPr lang="zh-CN" altLang="en-US" sz="1600" u="none" strike="noStrike" dirty="0">
                          <a:effectLst/>
                        </a:rPr>
                        <a:t>班次</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marL="0" algn="ctr" defTabSz="914400" rtl="0" eaLnBrk="1" fontAlgn="ctr" latinLnBrk="0" hangingPunct="1"/>
                      <a:r>
                        <a:rPr lang="zh-CN" altLang="en-US" sz="1600" u="none" strike="noStrike" kern="1200" dirty="0">
                          <a:solidFill>
                            <a:schemeClr val="dk1"/>
                          </a:solidFill>
                          <a:effectLst/>
                          <a:latin typeface="+mn-lt"/>
                          <a:ea typeface="+mn-ea"/>
                          <a:cs typeface="+mn-cs"/>
                        </a:rPr>
                        <a:t>不合格次数</a:t>
                      </a:r>
                    </a:p>
                  </a:txBody>
                  <a:tcPr marL="6350" marR="6350" marT="6350" marB="0" anchor="ctr"/>
                </a:tc>
                <a:tc>
                  <a:txBody>
                    <a:bodyPr/>
                    <a:lstStyle/>
                    <a:p>
                      <a:pPr algn="ctr" fontAlgn="ctr"/>
                      <a:r>
                        <a:rPr lang="zh-CN" altLang="en-US" sz="1600" u="none" strike="noStrike" dirty="0">
                          <a:effectLst/>
                        </a:rPr>
                        <a:t>考核次数</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0000"/>
                  </a:ext>
                </a:extLst>
              </a:tr>
              <a:tr h="440957">
                <a:tc>
                  <a:txBody>
                    <a:bodyPr/>
                    <a:lstStyle/>
                    <a:p>
                      <a:pPr algn="ctr" fontAlgn="ctr"/>
                      <a:r>
                        <a:rPr lang="zh-CN" altLang="en-US" sz="1600" u="none" strike="noStrike" dirty="0">
                          <a:effectLst/>
                        </a:rPr>
                        <a:t>一班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2</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1</a:t>
                      </a:r>
                    </a:p>
                  </a:txBody>
                  <a:tcPr marL="6350" marR="6350" marT="6350" marB="0" anchor="ctr"/>
                </a:tc>
                <a:extLst>
                  <a:ext uri="{0D108BD9-81ED-4DB2-BD59-A6C34878D82A}">
                    <a16:rowId xmlns:a16="http://schemas.microsoft.com/office/drawing/2014/main" val="10001"/>
                  </a:ext>
                </a:extLst>
              </a:tr>
              <a:tr h="440957">
                <a:tc>
                  <a:txBody>
                    <a:bodyPr/>
                    <a:lstStyle/>
                    <a:p>
                      <a:pPr algn="ctr" fontAlgn="ctr"/>
                      <a:r>
                        <a:rPr lang="zh-CN" altLang="en-US" sz="1600" u="none" strike="noStrike" dirty="0">
                          <a:effectLst/>
                        </a:rPr>
                        <a:t>二班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5</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4</a:t>
                      </a:r>
                    </a:p>
                  </a:txBody>
                  <a:tcPr marL="6350" marR="6350" marT="6350" marB="0" anchor="ctr"/>
                </a:tc>
                <a:extLst>
                  <a:ext uri="{0D108BD9-81ED-4DB2-BD59-A6C34878D82A}">
                    <a16:rowId xmlns:a16="http://schemas.microsoft.com/office/drawing/2014/main" val="10002"/>
                  </a:ext>
                </a:extLst>
              </a:tr>
              <a:tr h="440957">
                <a:tc>
                  <a:txBody>
                    <a:bodyPr/>
                    <a:lstStyle/>
                    <a:p>
                      <a:pPr algn="ctr" fontAlgn="ctr"/>
                      <a:r>
                        <a:rPr lang="zh-CN" altLang="en-US" sz="1600" u="none" strike="noStrike" dirty="0">
                          <a:effectLst/>
                        </a:rPr>
                        <a:t>三班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1</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1</a:t>
                      </a:r>
                    </a:p>
                  </a:txBody>
                  <a:tcPr marL="6350" marR="6350" marT="6350" marB="0" anchor="ctr"/>
                </a:tc>
                <a:extLst>
                  <a:ext uri="{0D108BD9-81ED-4DB2-BD59-A6C34878D82A}">
                    <a16:rowId xmlns:a16="http://schemas.microsoft.com/office/drawing/2014/main" val="10003"/>
                  </a:ext>
                </a:extLst>
              </a:tr>
              <a:tr h="440957">
                <a:tc>
                  <a:txBody>
                    <a:bodyPr/>
                    <a:lstStyle/>
                    <a:p>
                      <a:pPr algn="ctr" fontAlgn="ctr"/>
                      <a:r>
                        <a:rPr lang="zh-CN" altLang="en-US" sz="1600" u="none" strike="noStrike" dirty="0">
                          <a:effectLst/>
                        </a:rPr>
                        <a:t>四班</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altLang="zh-CN" sz="1600" b="0" i="0" u="none" strike="noStrike" dirty="0">
                          <a:solidFill>
                            <a:srgbClr val="000000"/>
                          </a:solidFill>
                          <a:effectLst/>
                          <a:latin typeface="宋体" panose="02010600030101010101" pitchFamily="2" charset="-122"/>
                          <a:ea typeface="宋体" panose="02010600030101010101" pitchFamily="2" charset="-122"/>
                        </a:rPr>
                        <a:t>3</a:t>
                      </a:r>
                    </a:p>
                  </a:txBody>
                  <a:tcPr marL="6350" marR="6350" marT="6350" marB="0" anchor="ctr"/>
                </a:tc>
                <a:extLst>
                  <a:ext uri="{0D108BD9-81ED-4DB2-BD59-A6C34878D82A}">
                    <a16:rowId xmlns:a16="http://schemas.microsoft.com/office/drawing/2014/main" val="10004"/>
                  </a:ext>
                </a:extLst>
              </a:tr>
            </a:tbl>
          </a:graphicData>
        </a:graphic>
      </p:graphicFrame>
      <p:graphicFrame>
        <p:nvGraphicFramePr>
          <p:cNvPr id="5" name="表格 4">
            <a:extLst>
              <a:ext uri="{FF2B5EF4-FFF2-40B4-BE49-F238E27FC236}">
                <a16:creationId xmlns:a16="http://schemas.microsoft.com/office/drawing/2014/main" id="{DB3C5D75-C1BD-4144-B130-4F79883E7A23}"/>
              </a:ext>
            </a:extLst>
          </p:cNvPr>
          <p:cNvGraphicFramePr>
            <a:graphicFrameLocks noGrp="1"/>
          </p:cNvGraphicFramePr>
          <p:nvPr>
            <p:extLst>
              <p:ext uri="{D42A27DB-BD31-4B8C-83A1-F6EECF244321}">
                <p14:modId xmlns:p14="http://schemas.microsoft.com/office/powerpoint/2010/main" val="3311519870"/>
              </p:ext>
            </p:extLst>
          </p:nvPr>
        </p:nvGraphicFramePr>
        <p:xfrm>
          <a:off x="5139179" y="1733217"/>
          <a:ext cx="4572000" cy="2525380"/>
        </p:xfrm>
        <a:graphic>
          <a:graphicData uri="http://schemas.openxmlformats.org/drawingml/2006/table">
            <a:tbl>
              <a:tblPr>
                <a:tableStyleId>{5C22544A-7EE6-4342-B048-85BDC9FD1C3A}</a:tableStyleId>
              </a:tblPr>
              <a:tblGrid>
                <a:gridCol w="3136900">
                  <a:extLst>
                    <a:ext uri="{9D8B030D-6E8A-4147-A177-3AD203B41FA5}">
                      <a16:colId xmlns:a16="http://schemas.microsoft.com/office/drawing/2014/main" val="938422120"/>
                    </a:ext>
                  </a:extLst>
                </a:gridCol>
                <a:gridCol w="1435100">
                  <a:extLst>
                    <a:ext uri="{9D8B030D-6E8A-4147-A177-3AD203B41FA5}">
                      <a16:colId xmlns:a16="http://schemas.microsoft.com/office/drawing/2014/main" val="276759955"/>
                    </a:ext>
                  </a:extLst>
                </a:gridCol>
              </a:tblGrid>
              <a:tr h="321565">
                <a:tc>
                  <a:txBody>
                    <a:bodyPr/>
                    <a:lstStyle/>
                    <a:p>
                      <a:pPr algn="ctr" rtl="0" fontAlgn="ctr"/>
                      <a:r>
                        <a:rPr lang="zh-CN" altLang="en-US" sz="1600" u="none" strike="noStrike">
                          <a:effectLst/>
                        </a:rPr>
                        <a:t>项目</a:t>
                      </a:r>
                      <a:endParaRPr lang="zh-CN" altLang="en-US" sz="1600" b="0" i="0" u="none" strike="noStrike">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zh-CN" altLang="en-US" sz="1600" u="none" strike="noStrike">
                          <a:effectLst/>
                        </a:rPr>
                        <a:t>考核次数</a:t>
                      </a:r>
                      <a:endParaRPr lang="zh-CN" altLang="en-US" sz="1600" b="0" i="0" u="none" strike="noStrike">
                        <a:solidFill>
                          <a:srgbClr val="5F5F5F"/>
                        </a:solidFill>
                        <a:effectLst/>
                        <a:latin typeface="幼圆" panose="02010509060101010101" pitchFamily="49" charset="-122"/>
                        <a:ea typeface="幼圆" panose="02010509060101010101" pitchFamily="49" charset="-122"/>
                      </a:endParaRPr>
                    </a:p>
                  </a:txBody>
                  <a:tcPr marL="6350" marR="6350" marT="6350" marB="0" anchor="ctr"/>
                </a:tc>
                <a:extLst>
                  <a:ext uri="{0D108BD9-81ED-4DB2-BD59-A6C34878D82A}">
                    <a16:rowId xmlns:a16="http://schemas.microsoft.com/office/drawing/2014/main" val="2819003231"/>
                  </a:ext>
                </a:extLst>
              </a:tr>
              <a:tr h="337251">
                <a:tc>
                  <a:txBody>
                    <a:bodyPr/>
                    <a:lstStyle/>
                    <a:p>
                      <a:pPr algn="ctr" rtl="0" fontAlgn="ctr"/>
                      <a:r>
                        <a:rPr lang="zh-CN" altLang="en-US" sz="1600" u="none" strike="noStrike">
                          <a:effectLst/>
                        </a:rPr>
                        <a:t>柴油产品硫含量</a:t>
                      </a:r>
                      <a:endParaRPr lang="zh-CN" altLang="en-US" sz="1600" b="0" i="0" u="none" strike="noStrike">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en-US" altLang="zh-CN" sz="1600" u="none" strike="noStrike" dirty="0">
                          <a:effectLst/>
                        </a:rPr>
                        <a:t>6</a:t>
                      </a:r>
                      <a:r>
                        <a:rPr lang="zh-CN" altLang="en-US" sz="1600" u="none" strike="noStrike" dirty="0">
                          <a:effectLst/>
                        </a:rPr>
                        <a:t>（超上限）</a:t>
                      </a:r>
                      <a:endParaRPr lang="en-US" altLang="zh-CN" sz="1600" b="0" i="0" u="none" strike="noStrike" dirty="0">
                        <a:solidFill>
                          <a:srgbClr val="5F5F5F"/>
                        </a:solidFill>
                        <a:effectLst/>
                        <a:latin typeface="Calibri" panose="020F0502020204030204" pitchFamily="34" charset="0"/>
                        <a:ea typeface="宋体" panose="02010600030101010101" pitchFamily="2" charset="-122"/>
                      </a:endParaRPr>
                    </a:p>
                  </a:txBody>
                  <a:tcPr marL="6350" marR="6350" marT="6350" marB="0" anchor="ctr"/>
                </a:tc>
                <a:extLst>
                  <a:ext uri="{0D108BD9-81ED-4DB2-BD59-A6C34878D82A}">
                    <a16:rowId xmlns:a16="http://schemas.microsoft.com/office/drawing/2014/main" val="454059858"/>
                  </a:ext>
                </a:extLst>
              </a:tr>
              <a:tr h="345094">
                <a:tc>
                  <a:txBody>
                    <a:bodyPr/>
                    <a:lstStyle/>
                    <a:p>
                      <a:pPr algn="ctr" rtl="0" fontAlgn="ctr"/>
                      <a:r>
                        <a:rPr lang="zh-CN" altLang="en-US" sz="1600" u="none" strike="noStrike">
                          <a:effectLst/>
                        </a:rPr>
                        <a:t>柴油产品闪点</a:t>
                      </a:r>
                      <a:endParaRPr lang="zh-CN" altLang="en-US" sz="1600" b="0" i="0" u="none" strike="noStrike">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en-US" altLang="zh-CN" sz="1600" b="0" i="0" u="none" strike="noStrike" dirty="0">
                          <a:solidFill>
                            <a:srgbClr val="5F5F5F"/>
                          </a:solidFill>
                          <a:effectLst/>
                          <a:latin typeface="Calibri" panose="020F0502020204030204" pitchFamily="34" charset="0"/>
                          <a:ea typeface="宋体" panose="02010600030101010101" pitchFamily="2" charset="-122"/>
                        </a:rPr>
                        <a:t>1</a:t>
                      </a:r>
                      <a:endParaRPr lang="zh-CN" altLang="en-US" sz="1600" b="0" i="0" u="none" strike="noStrike" dirty="0">
                        <a:solidFill>
                          <a:srgbClr val="5F5F5F"/>
                        </a:solidFill>
                        <a:effectLst/>
                        <a:latin typeface="Calibri" panose="020F0502020204030204" pitchFamily="34" charset="0"/>
                        <a:ea typeface="宋体" panose="02010600030101010101" pitchFamily="2" charset="-122"/>
                      </a:endParaRPr>
                    </a:p>
                  </a:txBody>
                  <a:tcPr marL="6350" marR="6350" marT="6350" marB="0" anchor="ctr"/>
                </a:tc>
                <a:extLst>
                  <a:ext uri="{0D108BD9-81ED-4DB2-BD59-A6C34878D82A}">
                    <a16:rowId xmlns:a16="http://schemas.microsoft.com/office/drawing/2014/main" val="4135436031"/>
                  </a:ext>
                </a:extLst>
              </a:tr>
              <a:tr h="352938">
                <a:tc>
                  <a:txBody>
                    <a:bodyPr/>
                    <a:lstStyle/>
                    <a:p>
                      <a:pPr algn="ctr" rtl="0" fontAlgn="ctr"/>
                      <a:r>
                        <a:rPr lang="zh-CN" altLang="en-US" sz="1600" u="none" strike="noStrike" dirty="0">
                          <a:effectLst/>
                        </a:rPr>
                        <a:t>航煤石脑油终馏点</a:t>
                      </a:r>
                      <a:endParaRPr lang="zh-CN" altLang="en-US" sz="1600" b="0" i="0" u="none" strike="noStrike" dirty="0">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en-US" altLang="zh-CN" sz="1600" b="0" i="0" u="none" strike="noStrike" dirty="0">
                          <a:solidFill>
                            <a:srgbClr val="5F5F5F"/>
                          </a:solidFill>
                          <a:effectLst/>
                          <a:latin typeface="Calibri" panose="020F0502020204030204" pitchFamily="34" charset="0"/>
                          <a:ea typeface="宋体" panose="02010600030101010101" pitchFamily="2" charset="-122"/>
                        </a:rPr>
                        <a:t>1</a:t>
                      </a:r>
                      <a:endParaRPr lang="zh-CN" altLang="en-US" sz="1600" b="0" i="0" u="none" strike="noStrike" dirty="0">
                        <a:solidFill>
                          <a:srgbClr val="5F5F5F"/>
                        </a:solidFill>
                        <a:effectLst/>
                        <a:latin typeface="Calibri" panose="020F0502020204030204" pitchFamily="34" charset="0"/>
                        <a:ea typeface="宋体" panose="02010600030101010101" pitchFamily="2" charset="-122"/>
                      </a:endParaRPr>
                    </a:p>
                  </a:txBody>
                  <a:tcPr marL="6350" marR="6350" marT="6350" marB="0" anchor="ctr"/>
                </a:tc>
                <a:extLst>
                  <a:ext uri="{0D108BD9-81ED-4DB2-BD59-A6C34878D82A}">
                    <a16:rowId xmlns:a16="http://schemas.microsoft.com/office/drawing/2014/main" val="2725544360"/>
                  </a:ext>
                </a:extLst>
              </a:tr>
              <a:tr h="337251">
                <a:tc>
                  <a:txBody>
                    <a:bodyPr/>
                    <a:lstStyle/>
                    <a:p>
                      <a:pPr algn="ctr" rtl="0" fontAlgn="ctr"/>
                      <a:r>
                        <a:rPr lang="zh-CN" altLang="en-US" sz="1600" u="none" strike="noStrike" dirty="0">
                          <a:effectLst/>
                        </a:rPr>
                        <a:t>柴油石脑油终馏点</a:t>
                      </a:r>
                      <a:endParaRPr lang="zh-CN" altLang="en-US" sz="1600" b="0" i="0" u="none" strike="noStrike" dirty="0">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en-US" altLang="zh-CN" sz="1600" b="0" i="0" u="none" strike="noStrike" dirty="0">
                          <a:solidFill>
                            <a:srgbClr val="5F5F5F"/>
                          </a:solidFill>
                          <a:effectLst/>
                          <a:latin typeface="Calibri" panose="020F0502020204030204" pitchFamily="34" charset="0"/>
                          <a:ea typeface="宋体" panose="02010600030101010101" pitchFamily="2" charset="-122"/>
                        </a:rPr>
                        <a:t>1</a:t>
                      </a:r>
                    </a:p>
                  </a:txBody>
                  <a:tcPr marL="6350" marR="6350" marT="6350" marB="0" anchor="ctr"/>
                </a:tc>
                <a:extLst>
                  <a:ext uri="{0D108BD9-81ED-4DB2-BD59-A6C34878D82A}">
                    <a16:rowId xmlns:a16="http://schemas.microsoft.com/office/drawing/2014/main" val="3822013621"/>
                  </a:ext>
                </a:extLst>
              </a:tr>
              <a:tr h="337251">
                <a:tc>
                  <a:txBody>
                    <a:bodyPr/>
                    <a:lstStyle/>
                    <a:p>
                      <a:pPr algn="ctr" rtl="0" fontAlgn="ctr"/>
                      <a:r>
                        <a:rPr lang="zh-CN" altLang="en-US" sz="1600" u="none" strike="noStrike" dirty="0">
                          <a:effectLst/>
                        </a:rPr>
                        <a:t>航煤装置产品闪点</a:t>
                      </a:r>
                      <a:endParaRPr lang="zh-CN" altLang="en-US" sz="1600" b="0" i="0" u="none" strike="noStrike" dirty="0">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en-US" altLang="zh-CN" sz="1600" b="0" i="0" u="none" strike="noStrike" dirty="0">
                          <a:solidFill>
                            <a:srgbClr val="5F5F5F"/>
                          </a:solidFill>
                          <a:effectLst/>
                          <a:latin typeface="Calibri" panose="020F0502020204030204" pitchFamily="34" charset="0"/>
                          <a:ea typeface="宋体" panose="02010600030101010101" pitchFamily="2" charset="-122"/>
                        </a:rPr>
                        <a:t>0</a:t>
                      </a:r>
                    </a:p>
                  </a:txBody>
                  <a:tcPr marL="6350" marR="6350" marT="6350" marB="0" anchor="ctr"/>
                </a:tc>
                <a:extLst>
                  <a:ext uri="{0D108BD9-81ED-4DB2-BD59-A6C34878D82A}">
                    <a16:rowId xmlns:a16="http://schemas.microsoft.com/office/drawing/2014/main" val="7379191"/>
                  </a:ext>
                </a:extLst>
              </a:tr>
              <a:tr h="345094">
                <a:tc>
                  <a:txBody>
                    <a:bodyPr/>
                    <a:lstStyle/>
                    <a:p>
                      <a:pPr algn="ctr" rtl="0" fontAlgn="ctr"/>
                      <a:r>
                        <a:rPr lang="zh-CN" altLang="en-US" sz="1600" u="none" strike="noStrike" dirty="0">
                          <a:effectLst/>
                        </a:rPr>
                        <a:t>航煤产品硫含量</a:t>
                      </a:r>
                      <a:endParaRPr lang="zh-CN" altLang="en-US" sz="1600" b="0" i="0" u="none" strike="noStrike" dirty="0">
                        <a:solidFill>
                          <a:srgbClr val="5F5F5F"/>
                        </a:solidFill>
                        <a:effectLst/>
                        <a:latin typeface="幼圆" panose="02010509060101010101" pitchFamily="49" charset="-122"/>
                        <a:ea typeface="幼圆" panose="02010509060101010101" pitchFamily="49" charset="-122"/>
                      </a:endParaRPr>
                    </a:p>
                  </a:txBody>
                  <a:tcPr marL="6350" marR="6350" marT="6350" marB="0" anchor="ctr"/>
                </a:tc>
                <a:tc>
                  <a:txBody>
                    <a:bodyPr/>
                    <a:lstStyle/>
                    <a:p>
                      <a:pPr algn="ctr" rtl="0" fontAlgn="ctr"/>
                      <a:r>
                        <a:rPr lang="en-US" altLang="zh-CN" sz="1600" b="0" i="0" u="none" strike="noStrike" dirty="0">
                          <a:solidFill>
                            <a:srgbClr val="5F5F5F"/>
                          </a:solidFill>
                          <a:effectLst/>
                          <a:latin typeface="Calibri" panose="020F0502020204030204" pitchFamily="34" charset="0"/>
                          <a:ea typeface="宋体" panose="02010600030101010101" pitchFamily="2" charset="-122"/>
                        </a:rPr>
                        <a:t>2</a:t>
                      </a:r>
                      <a:r>
                        <a:rPr lang="zh-CN" altLang="en-US" sz="1600" b="0" i="0" u="none" strike="noStrike" dirty="0">
                          <a:solidFill>
                            <a:srgbClr val="5F5F5F"/>
                          </a:solidFill>
                          <a:effectLst/>
                          <a:latin typeface="Calibri" panose="020F0502020204030204" pitchFamily="34" charset="0"/>
                          <a:ea typeface="宋体" panose="02010600030101010101" pitchFamily="2" charset="-122"/>
                        </a:rPr>
                        <a:t>（一次上限一次下限）</a:t>
                      </a:r>
                    </a:p>
                  </a:txBody>
                  <a:tcPr marL="6350" marR="6350" marT="6350" marB="0" anchor="ctr"/>
                </a:tc>
                <a:extLst>
                  <a:ext uri="{0D108BD9-81ED-4DB2-BD59-A6C34878D82A}">
                    <a16:rowId xmlns:a16="http://schemas.microsoft.com/office/drawing/2014/main" val="128718469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570623" y="711498"/>
            <a:ext cx="10803422" cy="453457"/>
          </a:xfrm>
          <a:prstGeom prst="rect">
            <a:avLst/>
          </a:prstGeom>
          <a:noFill/>
        </p:spPr>
        <p:txBody>
          <a:bodyPr wrap="square" rtlCol="0">
            <a:spAutoFit/>
          </a:bodyPr>
          <a:lstStyle/>
          <a:p>
            <a:pPr>
              <a:lnSpc>
                <a:spcPct val="130000"/>
              </a:lnSpc>
            </a:pPr>
            <a:r>
              <a:rPr lang="zh-CN" altLang="en-US" sz="2000" dirty="0">
                <a:solidFill>
                  <a:srgbClr val="282830"/>
                </a:solidFill>
                <a:latin typeface="+mj-ea"/>
                <a:ea typeface="+mj-ea"/>
              </a:rPr>
              <a:t>三大纪律管理</a:t>
            </a: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858696" y="1765182"/>
            <a:ext cx="10391053" cy="3442161"/>
          </a:xfrm>
          <a:prstGeom prst="rect">
            <a:avLst/>
          </a:prstGeom>
          <a:noFill/>
        </p:spPr>
        <p:txBody>
          <a:bodyPr wrap="square" rtlCol="0">
            <a:spAutoFit/>
          </a:bodyPr>
          <a:lstStyle/>
          <a:p>
            <a:pPr>
              <a:lnSpc>
                <a:spcPct val="130000"/>
              </a:lnSpc>
            </a:pPr>
            <a:endParaRPr lang="en-US" altLang="zh-CN" dirty="0">
              <a:solidFill>
                <a:srgbClr val="282830"/>
              </a:solidFill>
              <a:latin typeface="宋体" panose="02010600030101010101" pitchFamily="2" charset="-122"/>
              <a:ea typeface="宋体" panose="02010600030101010101" pitchFamily="2" charset="-122"/>
            </a:endParaRPr>
          </a:p>
          <a:p>
            <a:pPr>
              <a:lnSpc>
                <a:spcPct val="130000"/>
              </a:lnSpc>
            </a:pPr>
            <a:r>
              <a:rPr lang="zh-CN" altLang="en-US" sz="2000" dirty="0">
                <a:solidFill>
                  <a:srgbClr val="282830"/>
                </a:solidFill>
                <a:latin typeface="宋体" panose="02010600030101010101" pitchFamily="2" charset="-122"/>
                <a:ea typeface="宋体" panose="02010600030101010101" pitchFamily="2" charset="-122"/>
              </a:rPr>
              <a:t>本月三大纪律考核</a:t>
            </a:r>
            <a:r>
              <a:rPr lang="en-US" altLang="zh-CN" sz="2000" dirty="0">
                <a:solidFill>
                  <a:srgbClr val="282830"/>
                </a:solidFill>
                <a:latin typeface="宋体" panose="02010600030101010101" pitchFamily="2" charset="-122"/>
                <a:ea typeface="宋体" panose="02010600030101010101" pitchFamily="2" charset="-122"/>
              </a:rPr>
              <a:t>10</a:t>
            </a:r>
            <a:r>
              <a:rPr lang="zh-CN" altLang="en-US" sz="2000" dirty="0">
                <a:solidFill>
                  <a:srgbClr val="282830"/>
                </a:solidFill>
                <a:latin typeface="宋体" panose="02010600030101010101" pitchFamily="2" charset="-122"/>
                <a:ea typeface="宋体" panose="02010600030101010101" pitchFamily="2" charset="-122"/>
              </a:rPr>
              <a:t>项，较上月增加</a:t>
            </a:r>
            <a:r>
              <a:rPr lang="en-US" altLang="zh-CN" sz="2000" dirty="0">
                <a:solidFill>
                  <a:srgbClr val="282830"/>
                </a:solidFill>
                <a:latin typeface="宋体" panose="02010600030101010101" pitchFamily="2" charset="-122"/>
                <a:ea typeface="宋体" panose="02010600030101010101" pitchFamily="2" charset="-122"/>
              </a:rPr>
              <a:t>5</a:t>
            </a:r>
            <a:r>
              <a:rPr lang="zh-CN" altLang="en-US" sz="2000" dirty="0">
                <a:solidFill>
                  <a:srgbClr val="282830"/>
                </a:solidFill>
                <a:latin typeface="宋体" panose="02010600030101010101" pitchFamily="2" charset="-122"/>
                <a:ea typeface="宋体" panose="02010600030101010101" pitchFamily="2" charset="-122"/>
              </a:rPr>
              <a:t>项。接班后，手机和上岗证应及时放在规定位置，新员工无上岗证应将工牌放在对应位置。</a:t>
            </a:r>
            <a:endParaRPr lang="en-US" altLang="zh-CN" sz="2000" dirty="0">
              <a:solidFill>
                <a:srgbClr val="282830"/>
              </a:solidFill>
              <a:latin typeface="宋体" panose="02010600030101010101" pitchFamily="2" charset="-122"/>
              <a:ea typeface="宋体" panose="02010600030101010101" pitchFamily="2" charset="-122"/>
            </a:endParaRPr>
          </a:p>
          <a:p>
            <a:pPr>
              <a:lnSpc>
                <a:spcPct val="130000"/>
              </a:lnSpc>
            </a:pPr>
            <a:r>
              <a:rPr lang="en-US" altLang="zh-CN" sz="2000" dirty="0">
                <a:solidFill>
                  <a:srgbClr val="282830"/>
                </a:solidFill>
                <a:latin typeface="宋体" panose="02010600030101010101" pitchFamily="2" charset="-122"/>
                <a:ea typeface="宋体" panose="02010600030101010101" pitchFamily="2" charset="-122"/>
              </a:rPr>
              <a:t>5</a:t>
            </a:r>
            <a:r>
              <a:rPr lang="zh-CN" altLang="en-US" sz="2000" dirty="0">
                <a:solidFill>
                  <a:srgbClr val="282830"/>
                </a:solidFill>
                <a:latin typeface="宋体" panose="02010600030101010101" pitchFamily="2" charset="-122"/>
                <a:ea typeface="宋体" panose="02010600030101010101" pitchFamily="2" charset="-122"/>
              </a:rPr>
              <a:t>月</a:t>
            </a:r>
            <a:r>
              <a:rPr lang="en-US" altLang="zh-CN" sz="2000" dirty="0">
                <a:solidFill>
                  <a:srgbClr val="282830"/>
                </a:solidFill>
                <a:latin typeface="宋体" panose="02010600030101010101" pitchFamily="2" charset="-122"/>
                <a:ea typeface="宋体" panose="02010600030101010101" pitchFamily="2" charset="-122"/>
              </a:rPr>
              <a:t>1</a:t>
            </a:r>
            <a:r>
              <a:rPr lang="zh-CN" altLang="en-US" sz="2000" dirty="0">
                <a:solidFill>
                  <a:srgbClr val="282830"/>
                </a:solidFill>
                <a:latin typeface="宋体" panose="02010600030101010101" pitchFamily="2" charset="-122"/>
                <a:ea typeface="宋体" panose="02010600030101010101" pitchFamily="2" charset="-122"/>
              </a:rPr>
              <a:t>日和</a:t>
            </a:r>
            <a:r>
              <a:rPr lang="en-US" altLang="zh-CN" sz="2000" dirty="0">
                <a:solidFill>
                  <a:srgbClr val="282830"/>
                </a:solidFill>
                <a:latin typeface="宋体" panose="02010600030101010101" pitchFamily="2" charset="-122"/>
                <a:ea typeface="宋体" panose="02010600030101010101" pitchFamily="2" charset="-122"/>
              </a:rPr>
              <a:t>4</a:t>
            </a:r>
            <a:r>
              <a:rPr lang="zh-CN" altLang="en-US" sz="2000" dirty="0">
                <a:solidFill>
                  <a:srgbClr val="282830"/>
                </a:solidFill>
                <a:latin typeface="宋体" panose="02010600030101010101" pitchFamily="2" charset="-122"/>
                <a:ea typeface="宋体" panose="02010600030101010101" pitchFamily="2" charset="-122"/>
              </a:rPr>
              <a:t>日三班和四班出现巡检漏检情况。</a:t>
            </a:r>
            <a:endParaRPr lang="en-US" altLang="zh-CN" sz="2000" dirty="0">
              <a:solidFill>
                <a:srgbClr val="282830"/>
              </a:solidFill>
              <a:latin typeface="宋体" panose="02010600030101010101" pitchFamily="2" charset="-122"/>
              <a:ea typeface="宋体" panose="02010600030101010101" pitchFamily="2" charset="-122"/>
            </a:endParaRPr>
          </a:p>
          <a:p>
            <a:pPr>
              <a:lnSpc>
                <a:spcPct val="130000"/>
              </a:lnSpc>
            </a:pPr>
            <a:r>
              <a:rPr lang="en-US" altLang="zh-CN" sz="2000" dirty="0">
                <a:solidFill>
                  <a:srgbClr val="282830"/>
                </a:solidFill>
                <a:latin typeface="宋体" panose="02010600030101010101" pitchFamily="2" charset="-122"/>
                <a:ea typeface="宋体" panose="02010600030101010101" pitchFamily="2" charset="-122"/>
              </a:rPr>
              <a:t>5</a:t>
            </a:r>
            <a:r>
              <a:rPr lang="zh-CN" altLang="en-US" sz="2000" dirty="0">
                <a:solidFill>
                  <a:srgbClr val="282830"/>
                </a:solidFill>
                <a:latin typeface="宋体" panose="02010600030101010101" pitchFamily="2" charset="-122"/>
                <a:ea typeface="宋体" panose="02010600030101010101" pitchFamily="2" charset="-122"/>
              </a:rPr>
              <a:t>月</a:t>
            </a:r>
            <a:r>
              <a:rPr lang="en-US" altLang="zh-CN" sz="2000" dirty="0">
                <a:solidFill>
                  <a:srgbClr val="282830"/>
                </a:solidFill>
                <a:latin typeface="宋体" panose="02010600030101010101" pitchFamily="2" charset="-122"/>
                <a:ea typeface="宋体" panose="02010600030101010101" pitchFamily="2" charset="-122"/>
              </a:rPr>
              <a:t>2</a:t>
            </a:r>
            <a:r>
              <a:rPr lang="zh-CN" altLang="en-US" sz="2000" dirty="0">
                <a:solidFill>
                  <a:srgbClr val="282830"/>
                </a:solidFill>
                <a:latin typeface="宋体" panose="02010600030101010101" pitchFamily="2" charset="-122"/>
                <a:ea typeface="宋体" panose="02010600030101010101" pitchFamily="2" charset="-122"/>
              </a:rPr>
              <a:t>日二班付陈佳龙将巡检仪屏幕打碎。</a:t>
            </a:r>
            <a:endParaRPr lang="en-US" altLang="zh-CN" sz="2000" dirty="0">
              <a:solidFill>
                <a:srgbClr val="282830"/>
              </a:solidFill>
              <a:latin typeface="宋体" panose="02010600030101010101" pitchFamily="2" charset="-122"/>
              <a:ea typeface="宋体" panose="02010600030101010101" pitchFamily="2" charset="-122"/>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rPr>
              <a:t>5</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r>
              <a:rPr lang="en-US" altLang="zh-CN" dirty="0">
                <a:solidFill>
                  <a:srgbClr val="000000"/>
                </a:solidFill>
                <a:latin typeface="宋体" panose="02010600030101010101" pitchFamily="2" charset="-122"/>
                <a:ea typeface="宋体" panose="02010600030101010101" pitchFamily="2" charset="-122"/>
              </a:rPr>
              <a:t>8</a:t>
            </a:r>
            <a:r>
              <a:rPr lang="zh-CN" altLang="en-US" sz="1800" b="0" i="0" u="none" strike="noStrike" dirty="0">
                <a:solidFill>
                  <a:srgbClr val="000000"/>
                </a:solidFill>
                <a:effectLst/>
                <a:latin typeface="宋体" panose="02010600030101010101" pitchFamily="2" charset="-122"/>
                <a:ea typeface="宋体" panose="02010600030101010101" pitchFamily="2" charset="-122"/>
              </a:rPr>
              <a:t>日与</a:t>
            </a:r>
            <a:r>
              <a:rPr lang="en-US" altLang="zh-CN" sz="1800" b="0" i="0" u="none" strike="noStrike" dirty="0">
                <a:solidFill>
                  <a:srgbClr val="000000"/>
                </a:solidFill>
                <a:effectLst/>
                <a:latin typeface="宋体" panose="02010600030101010101" pitchFamily="2" charset="-122"/>
                <a:ea typeface="宋体" panose="02010600030101010101" pitchFamily="2" charset="-122"/>
              </a:rPr>
              <a:t>9</a:t>
            </a:r>
            <a:r>
              <a:rPr lang="zh-CN" altLang="en-US" sz="1800" b="0" i="0" u="none" strike="noStrike" dirty="0">
                <a:solidFill>
                  <a:srgbClr val="000000"/>
                </a:solidFill>
                <a:effectLst/>
                <a:latin typeface="宋体" panose="02010600030101010101" pitchFamily="2" charset="-122"/>
                <a:ea typeface="宋体" panose="02010600030101010101" pitchFamily="2" charset="-122"/>
              </a:rPr>
              <a:t>日一班与三班</a:t>
            </a:r>
            <a:r>
              <a:rPr lang="en-US" altLang="zh-CN" sz="1800" b="0" i="0" u="none" strike="noStrike" dirty="0">
                <a:solidFill>
                  <a:srgbClr val="000000"/>
                </a:solidFill>
                <a:effectLst/>
                <a:latin typeface="宋体" panose="02010600030101010101" pitchFamily="2" charset="-122"/>
                <a:ea typeface="宋体" panose="02010600030101010101" pitchFamily="2" charset="-122"/>
              </a:rPr>
              <a:t>MES</a:t>
            </a:r>
            <a:r>
              <a:rPr lang="zh-CN" altLang="en-US" sz="1800" b="0" i="0" u="none" strike="noStrike" dirty="0">
                <a:solidFill>
                  <a:srgbClr val="000000"/>
                </a:solidFill>
                <a:effectLst/>
                <a:latin typeface="宋体" panose="02010600030101010101" pitchFamily="2" charset="-122"/>
                <a:ea typeface="宋体" panose="02010600030101010101" pitchFamily="2" charset="-122"/>
              </a:rPr>
              <a:t>记录内容未按要求执行，缺少英文对照，工具交接。</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p>
            <a:pPr>
              <a:lnSpc>
                <a:spcPct val="130000"/>
              </a:lnSpc>
            </a:pPr>
            <a:r>
              <a:rPr lang="en-US" altLang="zh-CN" dirty="0">
                <a:solidFill>
                  <a:srgbClr val="000000"/>
                </a:solidFill>
                <a:latin typeface="宋体" panose="02010600030101010101" pitchFamily="2" charset="-122"/>
                <a:ea typeface="宋体" panose="02010600030101010101" pitchFamily="2" charset="-122"/>
              </a:rPr>
              <a:t>5</a:t>
            </a:r>
            <a:r>
              <a:rPr lang="zh-CN" altLang="en-US" dirty="0">
                <a:solidFill>
                  <a:srgbClr val="000000"/>
                </a:solidFill>
                <a:latin typeface="宋体" panose="02010600030101010101" pitchFamily="2" charset="-122"/>
                <a:ea typeface="宋体" panose="02010600030101010101" pitchFamily="2" charset="-122"/>
              </a:rPr>
              <a:t>月</a:t>
            </a:r>
            <a:r>
              <a:rPr lang="en-US" altLang="zh-CN" dirty="0">
                <a:solidFill>
                  <a:srgbClr val="000000"/>
                </a:solidFill>
                <a:latin typeface="宋体" panose="02010600030101010101" pitchFamily="2" charset="-122"/>
                <a:ea typeface="宋体" panose="02010600030101010101" pitchFamily="2" charset="-122"/>
              </a:rPr>
              <a:t>10</a:t>
            </a:r>
            <a:r>
              <a:rPr lang="zh-CN" altLang="en-US" dirty="0">
                <a:solidFill>
                  <a:srgbClr val="000000"/>
                </a:solidFill>
                <a:latin typeface="宋体" panose="02010600030101010101" pitchFamily="2" charset="-122"/>
                <a:ea typeface="宋体" panose="02010600030101010101" pitchFamily="2" charset="-122"/>
              </a:rPr>
              <a:t>日发现三班对于工艺指令签字闭环执行不到位，在再提醒一次的情况下长达</a:t>
            </a:r>
            <a:r>
              <a:rPr lang="en-US" altLang="zh-CN" dirty="0">
                <a:solidFill>
                  <a:srgbClr val="000000"/>
                </a:solidFill>
                <a:latin typeface="宋体" panose="02010600030101010101" pitchFamily="2" charset="-122"/>
                <a:ea typeface="宋体" panose="02010600030101010101" pitchFamily="2" charset="-122"/>
              </a:rPr>
              <a:t>17</a:t>
            </a:r>
            <a:r>
              <a:rPr lang="zh-CN" altLang="en-US" dirty="0">
                <a:solidFill>
                  <a:srgbClr val="000000"/>
                </a:solidFill>
                <a:latin typeface="宋体" panose="02010600030101010101" pitchFamily="2" charset="-122"/>
                <a:ea typeface="宋体" panose="02010600030101010101" pitchFamily="2" charset="-122"/>
              </a:rPr>
              <a:t>天未闭环。</a:t>
            </a:r>
            <a:endParaRPr lang="en-US" altLang="zh-CN" sz="2000" dirty="0"/>
          </a:p>
          <a:p>
            <a:pPr>
              <a:lnSpc>
                <a:spcPct val="130000"/>
              </a:lnSpc>
            </a:pPr>
            <a:r>
              <a:rPr lang="en-US" altLang="zh-CN" sz="1800" b="0" i="0" u="none" strike="noStrike" dirty="0">
                <a:solidFill>
                  <a:srgbClr val="000000"/>
                </a:solidFill>
                <a:effectLst/>
                <a:latin typeface="宋体" panose="02010600030101010101" pitchFamily="2" charset="-122"/>
                <a:ea typeface="宋体" panose="02010600030101010101" pitchFamily="2" charset="-122"/>
              </a:rPr>
              <a:t>5</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r>
              <a:rPr lang="en-US" altLang="zh-CN" sz="1800" b="0" i="0" u="none" strike="noStrike" dirty="0">
                <a:solidFill>
                  <a:srgbClr val="000000"/>
                </a:solidFill>
                <a:effectLst/>
                <a:latin typeface="宋体" panose="02010600030101010101" pitchFamily="2" charset="-122"/>
                <a:ea typeface="宋体" panose="02010600030101010101" pitchFamily="2" charset="-122"/>
              </a:rPr>
              <a:t>12</a:t>
            </a:r>
            <a:r>
              <a:rPr lang="zh-CN" altLang="en-US" dirty="0">
                <a:solidFill>
                  <a:srgbClr val="000000"/>
                </a:solidFill>
                <a:latin typeface="宋体" panose="02010600030101010101" pitchFamily="2" charset="-122"/>
                <a:ea typeface="宋体" panose="02010600030101010101" pitchFamily="2" charset="-122"/>
              </a:rPr>
              <a:t>日四班缓蚀剂下降液位记录错误。</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a:p>
            <a:pPr>
              <a:lnSpc>
                <a:spcPct val="130000"/>
              </a:lnSpc>
            </a:pPr>
            <a:r>
              <a:rPr lang="en-US" altLang="zh-CN" sz="1800" b="0" i="0" u="none" strike="noStrike" dirty="0">
                <a:solidFill>
                  <a:srgbClr val="000000"/>
                </a:solidFill>
                <a:effectLst/>
                <a:latin typeface="宋体" panose="02010600030101010101" pitchFamily="2" charset="-122"/>
                <a:ea typeface="宋体" panose="02010600030101010101" pitchFamily="2" charset="-122"/>
              </a:rPr>
              <a:t>5</a:t>
            </a:r>
            <a:r>
              <a:rPr lang="zh-CN" altLang="en-US" sz="1800" b="0" i="0" u="none" strike="noStrike" dirty="0">
                <a:solidFill>
                  <a:srgbClr val="000000"/>
                </a:solidFill>
                <a:effectLst/>
                <a:latin typeface="宋体" panose="02010600030101010101" pitchFamily="2" charset="-122"/>
                <a:ea typeface="宋体" panose="02010600030101010101" pitchFamily="2" charset="-122"/>
              </a:rPr>
              <a:t>月</a:t>
            </a:r>
            <a:r>
              <a:rPr lang="en-US" altLang="zh-CN" sz="1800" b="0" i="0" u="none" strike="noStrike" dirty="0">
                <a:solidFill>
                  <a:srgbClr val="000000"/>
                </a:solidFill>
                <a:effectLst/>
                <a:latin typeface="宋体" panose="02010600030101010101" pitchFamily="2" charset="-122"/>
                <a:ea typeface="宋体" panose="02010600030101010101" pitchFamily="2" charset="-122"/>
              </a:rPr>
              <a:t>24</a:t>
            </a:r>
            <a:r>
              <a:rPr lang="zh-CN" altLang="en-US" sz="1800" b="0" i="0" u="none" strike="noStrike" dirty="0">
                <a:solidFill>
                  <a:srgbClr val="000000"/>
                </a:solidFill>
                <a:effectLst/>
                <a:latin typeface="宋体" panose="02010600030101010101" pitchFamily="2" charset="-122"/>
                <a:ea typeface="宋体" panose="02010600030101010101" pitchFamily="2" charset="-122"/>
              </a:rPr>
              <a:t>日一班熄灯检查未完成纸质版内容。</a:t>
            </a:r>
            <a:endParaRPr lang="en-US" altLang="zh-CN" sz="1800" b="0" i="0" u="none" strike="noStrike" dirty="0">
              <a:solidFill>
                <a:srgbClr val="000000"/>
              </a:soli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9802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730637"/>
            <a:ext cx="10803422" cy="453457"/>
          </a:xfrm>
          <a:prstGeom prst="rect">
            <a:avLst/>
          </a:prstGeom>
          <a:noFill/>
        </p:spPr>
        <p:txBody>
          <a:bodyPr wrap="square" rtlCol="0">
            <a:spAutoFit/>
          </a:bodyPr>
          <a:lstStyle/>
          <a:p>
            <a:pPr>
              <a:lnSpc>
                <a:spcPct val="130000"/>
              </a:lnSpc>
            </a:pPr>
            <a:r>
              <a:rPr lang="zh-CN" altLang="en-US" sz="2000" dirty="0">
                <a:solidFill>
                  <a:srgbClr val="282830"/>
                </a:solidFill>
                <a:latin typeface="Arial" panose="020B0604020202020204" pitchFamily="34" charset="0"/>
                <a:ea typeface="微软雅黑" panose="020B0503020204020204" pitchFamily="34" charset="-122"/>
                <a:sym typeface="+mn-ea"/>
              </a:rPr>
              <a:t>盲板管理</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33EC2CDA-2868-47E1-BA5D-D54962F4F63A}"/>
              </a:ext>
            </a:extLst>
          </p:cNvPr>
          <p:cNvSpPr txBox="1"/>
          <p:nvPr/>
        </p:nvSpPr>
        <p:spPr>
          <a:xfrm>
            <a:off x="1071641" y="4553201"/>
            <a:ext cx="7528401" cy="1007199"/>
          </a:xfrm>
          <a:prstGeom prst="rect">
            <a:avLst/>
          </a:prstGeom>
          <a:noFill/>
        </p:spPr>
        <p:txBody>
          <a:bodyPr wrap="square" rtlCol="0">
            <a:spAutoFit/>
          </a:bodyPr>
          <a:lstStyle/>
          <a:p>
            <a:pPr>
              <a:lnSpc>
                <a:spcPct val="130000"/>
              </a:lnSpc>
            </a:pPr>
            <a:r>
              <a:rPr lang="zh-CN" altLang="en-US" sz="1600" dirty="0">
                <a:solidFill>
                  <a:srgbClr val="282830"/>
                </a:solidFill>
                <a:latin typeface="Arial" panose="020B0604020202020204" pitchFamily="34" charset="0"/>
                <a:ea typeface="微软雅黑" panose="020B0503020204020204" pitchFamily="34" charset="-122"/>
              </a:rPr>
              <a:t> </a:t>
            </a:r>
            <a:endParaRPr lang="en-US" altLang="zh-CN" sz="1600" dirty="0">
              <a:solidFill>
                <a:srgbClr val="282830"/>
              </a:solidFill>
              <a:latin typeface="宋体" panose="02010600030101010101" pitchFamily="2" charset="-122"/>
              <a:ea typeface="宋体" panose="02010600030101010101" pitchFamily="2" charset="-122"/>
            </a:endParaRPr>
          </a:p>
          <a:p>
            <a:pPr>
              <a:lnSpc>
                <a:spcPct val="130000"/>
              </a:lnSpc>
            </a:pPr>
            <a:r>
              <a:rPr lang="zh-CN" altLang="en-US" sz="1600" dirty="0">
                <a:solidFill>
                  <a:srgbClr val="282830"/>
                </a:solidFill>
                <a:latin typeface="宋体" panose="02010600030101010101" pitchFamily="2" charset="-122"/>
                <a:ea typeface="宋体" panose="02010600030101010101" pitchFamily="2" charset="-122"/>
              </a:rPr>
              <a:t>盲板牌管理：现场盲板牌依然存在随意摆放，字迹不清的现场，下月加强整改。</a:t>
            </a:r>
            <a:endParaRPr lang="en-US" altLang="zh-CN" sz="1600" dirty="0">
              <a:solidFill>
                <a:srgbClr val="282830"/>
              </a:solidFill>
              <a:latin typeface="宋体" panose="02010600030101010101" pitchFamily="2" charset="-122"/>
              <a:ea typeface="宋体" panose="02010600030101010101" pitchFamily="2" charset="-122"/>
            </a:endParaRPr>
          </a:p>
          <a:p>
            <a:pPr>
              <a:lnSpc>
                <a:spcPct val="130000"/>
              </a:lnSpc>
            </a:pPr>
            <a:endParaRPr lang="en-US" altLang="zh-CN" sz="1600" dirty="0">
              <a:solidFill>
                <a:srgbClr val="282830"/>
              </a:solidFill>
              <a:latin typeface="宋体" panose="02010600030101010101" pitchFamily="2" charset="-122"/>
              <a:ea typeface="宋体" panose="02010600030101010101" pitchFamily="2" charset="-122"/>
            </a:endParaRPr>
          </a:p>
        </p:txBody>
      </p:sp>
      <p:pic>
        <p:nvPicPr>
          <p:cNvPr id="10" name="图片 9">
            <a:extLst>
              <a:ext uri="{FF2B5EF4-FFF2-40B4-BE49-F238E27FC236}">
                <a16:creationId xmlns:a16="http://schemas.microsoft.com/office/drawing/2014/main" id="{DBFE32E7-B0AF-4B3B-A466-F96BDBD6C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11329" y="2161356"/>
            <a:ext cx="2470280" cy="1852710"/>
          </a:xfrm>
          <a:prstGeom prst="rect">
            <a:avLst/>
          </a:prstGeom>
        </p:spPr>
      </p:pic>
      <p:pic>
        <p:nvPicPr>
          <p:cNvPr id="12" name="图片 11">
            <a:extLst>
              <a:ext uri="{FF2B5EF4-FFF2-40B4-BE49-F238E27FC236}">
                <a16:creationId xmlns:a16="http://schemas.microsoft.com/office/drawing/2014/main" id="{DD4131EF-E7C4-4655-9D13-2E78AF34F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176266" y="2153297"/>
            <a:ext cx="2470094" cy="1852571"/>
          </a:xfrm>
          <a:prstGeom prst="rect">
            <a:avLst/>
          </a:prstGeom>
        </p:spPr>
      </p:pic>
      <p:pic>
        <p:nvPicPr>
          <p:cNvPr id="15" name="图片 14">
            <a:extLst>
              <a:ext uri="{FF2B5EF4-FFF2-40B4-BE49-F238E27FC236}">
                <a16:creationId xmlns:a16="http://schemas.microsoft.com/office/drawing/2014/main" id="{E365CB7E-B71E-47A2-A629-4AFAEAEF87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9802" y="1852571"/>
            <a:ext cx="1852572" cy="2470096"/>
          </a:xfrm>
          <a:prstGeom prst="rect">
            <a:avLst/>
          </a:prstGeom>
        </p:spPr>
      </p:pic>
      <p:pic>
        <p:nvPicPr>
          <p:cNvPr id="13" name="Picture 4">
            <a:extLst>
              <a:ext uri="{FF2B5EF4-FFF2-40B4-BE49-F238E27FC236}">
                <a16:creationId xmlns:a16="http://schemas.microsoft.com/office/drawing/2014/main" id="{E617331E-9BA1-43C7-95A3-B39B06E2DE78}"/>
              </a:ext>
            </a:extLst>
          </p:cNvPr>
          <p:cNvPicPr>
            <a:picLocks noChangeAspect="1"/>
          </p:cNvPicPr>
          <p:nvPr/>
        </p:nvPicPr>
        <p:blipFill rotWithShape="1">
          <a:blip r:embed="rId7"/>
          <a:srcRect l="9775" t="15357"/>
          <a:stretch/>
        </p:blipFill>
        <p:spPr>
          <a:xfrm>
            <a:off x="1071641" y="1870064"/>
            <a:ext cx="1983541" cy="2470280"/>
          </a:xfrm>
          <a:prstGeom prst="rect">
            <a:avLst/>
          </a:prstGeom>
        </p:spPr>
      </p:pic>
    </p:spTree>
    <p:extLst>
      <p:ext uri="{BB962C8B-B14F-4D97-AF65-F5344CB8AC3E}">
        <p14:creationId xmlns:p14="http://schemas.microsoft.com/office/powerpoint/2010/main" val="371082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85353"/>
            <a:ext cx="10803422" cy="453457"/>
          </a:xfrm>
          <a:prstGeom prst="rect">
            <a:avLst/>
          </a:prstGeom>
          <a:noFill/>
        </p:spPr>
        <p:txBody>
          <a:bodyPr wrap="square" rtlCol="0">
            <a:spAutoFit/>
          </a:bodyPr>
          <a:lstStyle/>
          <a:p>
            <a:pPr>
              <a:lnSpc>
                <a:spcPct val="130000"/>
              </a:lnSpc>
            </a:pPr>
            <a:r>
              <a:rPr lang="zh-CN" altLang="en-US" sz="2000" dirty="0">
                <a:solidFill>
                  <a:srgbClr val="282830"/>
                </a:solidFill>
                <a:latin typeface="+mj-ea"/>
                <a:ea typeface="+mj-ea"/>
              </a:rPr>
              <a:t>管道标识管理</a:t>
            </a: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Picture 12">
            <a:extLst>
              <a:ext uri="{FF2B5EF4-FFF2-40B4-BE49-F238E27FC236}">
                <a16:creationId xmlns:a16="http://schemas.microsoft.com/office/drawing/2014/main" id="{590CE6F3-FC12-4315-8B62-D6A3B423D915}"/>
              </a:ext>
            </a:extLst>
          </p:cNvPr>
          <p:cNvPicPr>
            <a:picLocks noChangeAspect="1"/>
          </p:cNvPicPr>
          <p:nvPr/>
        </p:nvPicPr>
        <p:blipFill>
          <a:blip r:embed="rId4"/>
          <a:stretch>
            <a:fillRect/>
          </a:stretch>
        </p:blipFill>
        <p:spPr>
          <a:xfrm>
            <a:off x="694289" y="1563929"/>
            <a:ext cx="3632614" cy="3042537"/>
          </a:xfrm>
          <a:prstGeom prst="rect">
            <a:avLst/>
          </a:prstGeom>
        </p:spPr>
      </p:pic>
      <p:pic>
        <p:nvPicPr>
          <p:cNvPr id="10" name="Picture 13">
            <a:extLst>
              <a:ext uri="{FF2B5EF4-FFF2-40B4-BE49-F238E27FC236}">
                <a16:creationId xmlns:a16="http://schemas.microsoft.com/office/drawing/2014/main" id="{7889B99B-3442-4FF2-9E05-E0DB6A9E1B27}"/>
              </a:ext>
            </a:extLst>
          </p:cNvPr>
          <p:cNvPicPr>
            <a:picLocks noChangeAspect="1"/>
          </p:cNvPicPr>
          <p:nvPr/>
        </p:nvPicPr>
        <p:blipFill rotWithShape="1">
          <a:blip r:embed="rId5"/>
          <a:srcRect l="28233" t="30565" b="28757"/>
          <a:stretch/>
        </p:blipFill>
        <p:spPr>
          <a:xfrm>
            <a:off x="4486334" y="1563928"/>
            <a:ext cx="3219332" cy="3042537"/>
          </a:xfrm>
          <a:prstGeom prst="rect">
            <a:avLst/>
          </a:prstGeom>
        </p:spPr>
      </p:pic>
      <p:pic>
        <p:nvPicPr>
          <p:cNvPr id="12" name="图片 11">
            <a:extLst>
              <a:ext uri="{FF2B5EF4-FFF2-40B4-BE49-F238E27FC236}">
                <a16:creationId xmlns:a16="http://schemas.microsoft.com/office/drawing/2014/main" id="{BB86EB17-17B2-4D8C-B0F9-F71A646740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785277" y="1864655"/>
            <a:ext cx="3042537" cy="2441083"/>
          </a:xfrm>
          <a:prstGeom prst="rect">
            <a:avLst/>
          </a:prstGeom>
        </p:spPr>
      </p:pic>
      <p:sp>
        <p:nvSpPr>
          <p:cNvPr id="13" name="文本框 12">
            <a:extLst>
              <a:ext uri="{FF2B5EF4-FFF2-40B4-BE49-F238E27FC236}">
                <a16:creationId xmlns:a16="http://schemas.microsoft.com/office/drawing/2014/main" id="{2CA09E8B-6689-427D-A149-83A9A2C69217}"/>
              </a:ext>
            </a:extLst>
          </p:cNvPr>
          <p:cNvSpPr txBox="1"/>
          <p:nvPr/>
        </p:nvSpPr>
        <p:spPr>
          <a:xfrm>
            <a:off x="623953" y="4551840"/>
            <a:ext cx="10000051" cy="1944763"/>
          </a:xfrm>
          <a:prstGeom prst="rect">
            <a:avLst/>
          </a:prstGeom>
          <a:noFill/>
        </p:spPr>
        <p:txBody>
          <a:bodyPr wrap="square" rtlCol="0">
            <a:spAutoFit/>
          </a:bodyPr>
          <a:lstStyle/>
          <a:p>
            <a:pPr>
              <a:lnSpc>
                <a:spcPct val="130000"/>
              </a:lnSpc>
            </a:pPr>
            <a:r>
              <a:rPr lang="zh-CN" altLang="en-US" sz="2400" dirty="0">
                <a:solidFill>
                  <a:srgbClr val="282830"/>
                </a:solidFill>
                <a:latin typeface="Arial" panose="020B0604020202020204" pitchFamily="34" charset="0"/>
                <a:ea typeface="微软雅黑" panose="020B0503020204020204" pitchFamily="34" charset="-122"/>
              </a:rPr>
              <a:t> </a:t>
            </a:r>
            <a:endParaRPr lang="en-US" altLang="zh-CN" sz="2400" dirty="0">
              <a:solidFill>
                <a:srgbClr val="282830"/>
              </a:solidFill>
              <a:latin typeface="宋体" panose="02010600030101010101" pitchFamily="2" charset="-122"/>
              <a:ea typeface="宋体" panose="02010600030101010101" pitchFamily="2" charset="-122"/>
            </a:endParaRPr>
          </a:p>
          <a:p>
            <a:pPr>
              <a:lnSpc>
                <a:spcPct val="130000"/>
              </a:lnSpc>
            </a:pPr>
            <a:r>
              <a:rPr lang="zh-CN" altLang="en-US" sz="2400" dirty="0">
                <a:solidFill>
                  <a:srgbClr val="282830"/>
                </a:solidFill>
                <a:latin typeface="宋体" panose="02010600030101010101" pitchFamily="2" charset="-122"/>
                <a:ea typeface="宋体" panose="02010600030101010101" pitchFamily="2" charset="-122"/>
              </a:rPr>
              <a:t>本月检查出很多管线标识已经烤糊，字迹不清楚的问题，提醒版组在整改的同时也要自查，主动消除问题</a:t>
            </a:r>
            <a:endParaRPr lang="en-US" altLang="zh-CN" sz="2400" dirty="0">
              <a:solidFill>
                <a:srgbClr val="282830"/>
              </a:solidFill>
              <a:latin typeface="宋体" panose="02010600030101010101" pitchFamily="2" charset="-122"/>
              <a:ea typeface="宋体" panose="02010600030101010101" pitchFamily="2" charset="-122"/>
            </a:endParaRPr>
          </a:p>
          <a:p>
            <a:pPr>
              <a:lnSpc>
                <a:spcPct val="130000"/>
              </a:lnSpc>
            </a:pPr>
            <a:endParaRPr lang="en-US" altLang="zh-CN" sz="2400" dirty="0">
              <a:solidFill>
                <a:srgbClr val="28283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3731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289" y="1226089"/>
            <a:ext cx="10330815" cy="4603568"/>
          </a:xfrm>
          <a:prstGeom prst="rect">
            <a:avLst/>
          </a:prstGeom>
          <a:noFill/>
        </p:spPr>
        <p:txBody>
          <a:bodyPr wrap="square" rtlCol="0">
            <a:spAutoFit/>
          </a:bodyPr>
          <a:lstStyle/>
          <a:p>
            <a:pPr>
              <a:lnSpc>
                <a:spcPct val="130000"/>
              </a:lnSpc>
            </a:pPr>
            <a:r>
              <a:rPr lang="en-US" altLang="zh-CN" sz="2400" dirty="0">
                <a:solidFill>
                  <a:srgbClr val="282830"/>
                </a:solidFill>
                <a:latin typeface="Arial" panose="020B0604020202020204" pitchFamily="34" charset="0"/>
                <a:ea typeface="微软雅黑" panose="020B0503020204020204" pitchFamily="34" charset="-122"/>
              </a:rPr>
              <a:t>6</a:t>
            </a:r>
            <a:r>
              <a:rPr lang="zh-CN" altLang="en-US" sz="2400" dirty="0">
                <a:solidFill>
                  <a:srgbClr val="282830"/>
                </a:solidFill>
                <a:latin typeface="Arial" panose="020B0604020202020204" pitchFamily="34" charset="0"/>
                <a:ea typeface="微软雅黑" panose="020B0503020204020204" pitchFamily="34" charset="-122"/>
              </a:rPr>
              <a:t>月份检查重点</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1</a:t>
            </a:r>
            <a:r>
              <a:rPr lang="zh-CN" altLang="en-US" sz="2000" dirty="0">
                <a:solidFill>
                  <a:srgbClr val="282830"/>
                </a:solidFill>
                <a:latin typeface="Arial" panose="020B0604020202020204" pitchFamily="34" charset="0"/>
                <a:ea typeface="微软雅黑" panose="020B0503020204020204" pitchFamily="34" charset="-122"/>
              </a:rPr>
              <a:t>、班组巡检质量监督检查</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2</a:t>
            </a:r>
            <a:r>
              <a:rPr lang="zh-CN" altLang="en-US" sz="2000" dirty="0">
                <a:solidFill>
                  <a:srgbClr val="282830"/>
                </a:solidFill>
                <a:latin typeface="Arial" panose="020B0604020202020204" pitchFamily="34" charset="0"/>
                <a:ea typeface="微软雅黑" panose="020B0503020204020204" pitchFamily="34" charset="-122"/>
              </a:rPr>
              <a:t>、外操抽查工艺卡片全部控制范围，主操抽查平稳率，班长抽查应急卡片，加强联锁的提问，加强文莱员工的指标提问力度。</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3</a:t>
            </a:r>
            <a:r>
              <a:rPr lang="zh-CN" altLang="en-US" sz="2000" dirty="0">
                <a:solidFill>
                  <a:srgbClr val="282830"/>
                </a:solidFill>
                <a:latin typeface="Arial" panose="020B0604020202020204" pitchFamily="34" charset="0"/>
                <a:ea typeface="微软雅黑" panose="020B0503020204020204" pitchFamily="34" charset="-122"/>
              </a:rPr>
              <a:t>、质量管理，明确控制参数范围，及时跟踪操作，尽可能避免不合格样品。</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rPr>
              <a:t>4</a:t>
            </a:r>
            <a:r>
              <a:rPr lang="zh-CN" altLang="en-US" sz="2000" dirty="0">
                <a:solidFill>
                  <a:srgbClr val="282830"/>
                </a:solidFill>
                <a:latin typeface="Arial" panose="020B0604020202020204" pitchFamily="34" charset="0"/>
                <a:ea typeface="微软雅黑" panose="020B0503020204020204" pitchFamily="34" charset="-122"/>
              </a:rPr>
              <a:t>、日常工作执行落实情况检查</a:t>
            </a:r>
            <a:r>
              <a:rPr lang="zh-CN" altLang="en-US" sz="2000" dirty="0">
                <a:solidFill>
                  <a:srgbClr val="282830"/>
                </a:solidFill>
                <a:latin typeface="Arial" panose="020B0604020202020204" pitchFamily="34" charset="0"/>
                <a:ea typeface="微软雅黑" panose="020B0503020204020204" pitchFamily="34" charset="-122"/>
                <a:sym typeface="+mn-ea"/>
              </a:rPr>
              <a:t>。</a:t>
            </a:r>
            <a:endParaRPr lang="en-US" altLang="zh-CN" sz="20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sym typeface="+mn-ea"/>
              </a:rPr>
              <a:t>5</a:t>
            </a:r>
            <a:r>
              <a:rPr lang="zh-CN" altLang="en-US" sz="2000" dirty="0">
                <a:solidFill>
                  <a:srgbClr val="282830"/>
                </a:solidFill>
                <a:latin typeface="Arial" panose="020B0604020202020204" pitchFamily="34" charset="0"/>
                <a:ea typeface="微软雅黑" panose="020B0503020204020204" pitchFamily="34" charset="-122"/>
                <a:sym typeface="+mn-ea"/>
              </a:rPr>
              <a:t>、加强劳动纪律检查。</a:t>
            </a:r>
            <a:endParaRPr lang="en-US" altLang="zh-CN" sz="20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sym typeface="+mn-ea"/>
              </a:rPr>
              <a:t>6.</a:t>
            </a:r>
            <a:r>
              <a:rPr lang="zh-CN" altLang="en-US" sz="2000" dirty="0">
                <a:solidFill>
                  <a:srgbClr val="282830"/>
                </a:solidFill>
                <a:latin typeface="Arial" panose="020B0604020202020204" pitchFamily="34" charset="0"/>
                <a:ea typeface="微软雅黑" panose="020B0503020204020204" pitchFamily="34" charset="-122"/>
                <a:sym typeface="+mn-ea"/>
              </a:rPr>
              <a:t>加大界区巡回检查的力度，提高日周月检标准。</a:t>
            </a:r>
            <a:endParaRPr lang="en-US" altLang="zh-CN" sz="2000" dirty="0">
              <a:solidFill>
                <a:srgbClr val="282830"/>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rgbClr val="282830"/>
                </a:solidFill>
                <a:latin typeface="Arial" panose="020B0604020202020204" pitchFamily="34" charset="0"/>
                <a:ea typeface="微软雅黑" panose="020B0503020204020204" pitchFamily="34" charset="-122"/>
                <a:sym typeface="+mn-ea"/>
              </a:rPr>
              <a:t>7.</a:t>
            </a:r>
            <a:r>
              <a:rPr lang="zh-CN" altLang="en-US" sz="2000">
                <a:solidFill>
                  <a:srgbClr val="282830"/>
                </a:solidFill>
                <a:latin typeface="Arial" panose="020B0604020202020204" pitchFamily="34" charset="0"/>
                <a:ea typeface="微软雅黑" panose="020B0503020204020204" pitchFamily="34" charset="-122"/>
                <a:sym typeface="+mn-ea"/>
              </a:rPr>
              <a:t>加强盲板以及管道标识的管理。</a:t>
            </a:r>
            <a:endParaRPr lang="en-US" altLang="zh-CN" sz="2000" dirty="0">
              <a:solidFill>
                <a:srgbClr val="282830"/>
              </a:solidFill>
              <a:latin typeface="Arial" panose="020B0604020202020204" pitchFamily="34" charset="0"/>
              <a:ea typeface="微软雅黑" panose="020B0503020204020204" pitchFamily="34" charset="-122"/>
            </a:endParaRPr>
          </a:p>
          <a:p>
            <a:pPr>
              <a:lnSpc>
                <a:spcPct val="130000"/>
              </a:lnSpc>
            </a:pPr>
            <a:endParaRPr lang="en-US" altLang="zh-CN" sz="2400" dirty="0">
              <a:solidFill>
                <a:srgbClr val="282830"/>
              </a:solidFill>
              <a:latin typeface="Arial" panose="020B0604020202020204" pitchFamily="34" charset="0"/>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f82eef5-1aaf-415a-acc7-3a264007d233}"/>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f08bcf7-838d-42cb-9d61-56e357224ab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7bc5a533-4878-40bd-8b52-597bb0475b36}"/>
</p:tagLst>
</file>

<file path=ppt/theme/theme1.xml><?xml version="1.0" encoding="utf-8"?>
<a:theme xmlns:a="http://schemas.openxmlformats.org/drawingml/2006/main" name="A000120140530A99PPBG">
  <a:themeElements>
    <a:clrScheme name="自定义 435">
      <a:dk1>
        <a:srgbClr val="5F5F5F"/>
      </a:dk1>
      <a:lt1>
        <a:srgbClr val="FFFFFF"/>
      </a:lt1>
      <a:dk2>
        <a:srgbClr val="5F5F5F"/>
      </a:dk2>
      <a:lt2>
        <a:srgbClr val="FFFFFF"/>
      </a:lt2>
      <a:accent1>
        <a:srgbClr val="5B9BCF"/>
      </a:accent1>
      <a:accent2>
        <a:srgbClr val="00B0F0"/>
      </a:accent2>
      <a:accent3>
        <a:srgbClr val="8A76E0"/>
      </a:accent3>
      <a:accent4>
        <a:srgbClr val="9439AD"/>
      </a:accent4>
      <a:accent5>
        <a:srgbClr val="A2CE47"/>
      </a:accent5>
      <a:accent6>
        <a:srgbClr val="F3731E"/>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2322</TotalTime>
  <Words>1758</Words>
  <Application>Microsoft Office PowerPoint</Application>
  <PresentationFormat>宽屏</PresentationFormat>
  <Paragraphs>122</Paragraphs>
  <Slides>10</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黑体</vt:lpstr>
      <vt:lpstr>宋体</vt:lpstr>
      <vt:lpstr>微软雅黑</vt:lpstr>
      <vt:lpstr>幼圆</vt:lpstr>
      <vt:lpstr>Arial</vt:lpstr>
      <vt:lpstr>Arial Rounded MT Bold</vt:lpstr>
      <vt:lpstr>Calibri</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 东博</cp:lastModifiedBy>
  <cp:revision>432</cp:revision>
  <dcterms:created xsi:type="dcterms:W3CDTF">2015-10-06T09:21:00Z</dcterms:created>
  <dcterms:modified xsi:type="dcterms:W3CDTF">2021-06-03T10:34:19Z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