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7.xml" ContentType="application/vnd.openxmlformats-officedocument.presentationml.tags+xml"/>
  <Override PartName="/ppt/notesSlides/notesSlide17.xml" ContentType="application/vnd.openxmlformats-officedocument.presentationml.notesSlide+xml"/>
  <Override PartName="/ppt/tags/tag8.xml" ContentType="application/vnd.openxmlformats-officedocument.presentationml.tags+xml"/>
  <Override PartName="/ppt/notesSlides/notesSlide18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9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0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33"/>
  </p:notesMasterIdLst>
  <p:sldIdLst>
    <p:sldId id="257" r:id="rId4"/>
    <p:sldId id="258" r:id="rId5"/>
    <p:sldId id="378" r:id="rId6"/>
    <p:sldId id="262" r:id="rId7"/>
    <p:sldId id="353" r:id="rId8"/>
    <p:sldId id="444" r:id="rId9"/>
    <p:sldId id="472" r:id="rId10"/>
    <p:sldId id="567" r:id="rId11"/>
    <p:sldId id="336" r:id="rId12"/>
    <p:sldId id="545" r:id="rId13"/>
    <p:sldId id="546" r:id="rId14"/>
    <p:sldId id="547" r:id="rId15"/>
    <p:sldId id="404" r:id="rId16"/>
    <p:sldId id="611" r:id="rId17"/>
    <p:sldId id="434" r:id="rId18"/>
    <p:sldId id="566" r:id="rId19"/>
    <p:sldId id="592" r:id="rId20"/>
    <p:sldId id="610" r:id="rId21"/>
    <p:sldId id="405" r:id="rId22"/>
    <p:sldId id="541" r:id="rId23"/>
    <p:sldId id="590" r:id="rId24"/>
    <p:sldId id="402" r:id="rId25"/>
    <p:sldId id="433" r:id="rId26"/>
    <p:sldId id="612" r:id="rId27"/>
    <p:sldId id="440" r:id="rId28"/>
    <p:sldId id="615" r:id="rId29"/>
    <p:sldId id="441" r:id="rId30"/>
    <p:sldId id="435" r:id="rId31"/>
    <p:sldId id="299" r:id="rId3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0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dministrator" initials="A" lastIdx="4" clrIdx="3"/>
  <p:cmAuthor id="1" name="He Kun" initials="H" lastIdx="1" clrIdx="0"/>
  <p:cmAuthor id="8" name="宋洁然" initials="宋" lastIdx="2" clrIdx="1"/>
  <p:cmAuthor id="2" name="Mia Vida Villanueva" initials="M" lastIdx="1" clrIdx="0"/>
  <p:cmAuthor id="9" name="ming qiu" initials="m" lastIdx="17" clrIdx="1"/>
  <p:cmAuthor id="3" name="1206988966@qq.com" initials="1" lastIdx="1" clrIdx="2"/>
  <p:cmAuthor id="4" name="姜伟光" initials="姜" lastIdx="1" clrIdx="0"/>
  <p:cmAuthor id="5" name="作者" initials="作" lastIdx="1" clrIdx="1"/>
  <p:cmAuthor id="6" name="lenovo" initials="l" lastIdx="6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1A12"/>
    <a:srgbClr val="9FD1E6"/>
    <a:srgbClr val="A0D0E6"/>
    <a:srgbClr val="FF0000"/>
    <a:srgbClr val="FF5050"/>
    <a:srgbClr val="97A9AB"/>
    <a:srgbClr val="BBE0E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/>
    <p:restoredTop sz="94450"/>
  </p:normalViewPr>
  <p:slideViewPr>
    <p:cSldViewPr showGuides="1">
      <p:cViewPr varScale="1">
        <p:scale>
          <a:sx n="68" d="100"/>
          <a:sy n="68" d="100"/>
        </p:scale>
        <p:origin x="1428" y="66"/>
      </p:cViewPr>
      <p:guideLst>
        <p:guide orient="horz" pos="2160"/>
        <p:guide pos="29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0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24658;&#36920;&#36164;&#26009;\&#35774;&#22791;&#36164;&#26009;\&#26376;&#25253;&#21450;&#24635;&#32467;\&#26085;&#21608;&#26376;&#26816;\&#28860;&#27833;&#20108;&#37096;&#35774;&#22791;&#26085;&#21608;&#26376;&#26816;&#19982;&#32771;&#26680;&#27719;&#24635;202203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24494;&#20449;&#25991;&#26723;\WeChat%20Files\wxid_uxz4xibsj4h221\FileStorage\File\2021-12\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24658;&#36920;&#36164;&#26009;\&#35774;&#22791;&#36164;&#26009;\&#26376;&#25253;&#21450;&#24635;&#32467;\&#26085;&#21608;&#26376;&#26816;\&#28860;&#27833;&#20108;&#37096;&#35774;&#22791;&#26085;&#21608;&#26376;&#26816;&#19982;&#32771;&#26680;&#27719;&#24635;202203.xls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24494;&#20449;&#25991;&#26723;\WeChat%20Files\wxid_uxz4xibsj4h221\FileStorage\File\2021-12\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D901-4DAD-9541-966A7C1ADFC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D901-4DAD-9541-966A7C1ADFC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D901-4DAD-9541-966A7C1ADFC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7-D901-4DAD-9541-966A7C1ADFC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9-D901-4DAD-9541-966A7C1ADFC2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A-D901-4DAD-9541-966A7C1ADFC2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B-D901-4DAD-9541-966A7C1ADFC2}"/>
              </c:ext>
            </c:extLst>
          </c:dPt>
          <c:dLbls>
            <c:dLbl>
              <c:idx val="2"/>
              <c:layout>
                <c:manualLayout>
                  <c:x val="8.8312497704127208E-3"/>
                  <c:y val="-4.8928479746750297E-2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rgbClr val="FFFFFF"/>
                      </a:solidFill>
                      <a:latin typeface="宋体"/>
                      <a:ea typeface="宋体"/>
                      <a:cs typeface="宋体"/>
                    </a:defRPr>
                  </a:pPr>
                  <a:endParaRPr lang="zh-CN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901-4DAD-9541-966A7C1ADFC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901-4DAD-9541-966A7C1ADFC2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 i="0" u="none" strike="noStrike" baseline="0">
                    <a:solidFill>
                      <a:srgbClr val="FFFFFF"/>
                    </a:solidFill>
                    <a:latin typeface="宋体"/>
                    <a:ea typeface="宋体"/>
                    <a:cs typeface="宋体"/>
                  </a:defRPr>
                </a:pPr>
                <a:endParaRPr lang="zh-CN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3175">
                  <a:solidFill>
                    <a:srgbClr val="808080"/>
                  </a:solidFill>
                  <a:prstDash val="solid"/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煤柴油加氢装置日周月检汇总!$D$45:$D$51</c:f>
              <c:strCache>
                <c:ptCount val="7"/>
                <c:pt idx="0">
                  <c:v>大机组特护日常操作、巡检及维护方面</c:v>
                </c:pt>
                <c:pt idx="1">
                  <c:v>机泵日常操作、巡检及维护方面</c:v>
                </c:pt>
                <c:pt idx="2">
                  <c:v>加热炉日常操作、巡检及维护方面</c:v>
                </c:pt>
                <c:pt idx="3">
                  <c:v>检修施工作业票方面</c:v>
                </c:pt>
                <c:pt idx="4">
                  <c:v>其他方面</c:v>
                </c:pt>
                <c:pt idx="5">
                  <c:v>润滑油日常操作、巡检及维护方面</c:v>
                </c:pt>
                <c:pt idx="6">
                  <c:v>设备缺陷及隐患方面</c:v>
                </c:pt>
              </c:strCache>
            </c:strRef>
          </c:cat>
          <c:val>
            <c:numRef>
              <c:f>煤柴油加氢装置日周月检汇总!$E$45:$E$51</c:f>
              <c:numCache>
                <c:formatCode>General</c:formatCode>
                <c:ptCount val="7"/>
                <c:pt idx="0">
                  <c:v>2</c:v>
                </c:pt>
                <c:pt idx="1">
                  <c:v>21</c:v>
                </c:pt>
                <c:pt idx="2">
                  <c:v>3</c:v>
                </c:pt>
                <c:pt idx="3">
                  <c:v>0</c:v>
                </c:pt>
                <c:pt idx="4">
                  <c:v>8</c:v>
                </c:pt>
                <c:pt idx="5">
                  <c:v>2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901-4DAD-9541-966A7C1ADF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520" b="0" i="0" u="none" strike="noStrike" baseline="0">
                <a:solidFill>
                  <a:srgbClr val="333333"/>
                </a:solidFill>
                <a:latin typeface="宋体"/>
                <a:ea typeface="宋体"/>
                <a:cs typeface="宋体"/>
              </a:defRPr>
            </a:pPr>
            <a:endParaRPr lang="zh-CN"/>
          </a:p>
        </c:txPr>
      </c:legendEntry>
      <c:legendEntry>
        <c:idx val="1"/>
        <c:txPr>
          <a:bodyPr/>
          <a:lstStyle/>
          <a:p>
            <a:pPr>
              <a:defRPr sz="1520" b="0" i="0" u="none" strike="noStrike" baseline="0">
                <a:solidFill>
                  <a:srgbClr val="333333"/>
                </a:solidFill>
                <a:latin typeface="宋体"/>
                <a:ea typeface="宋体"/>
                <a:cs typeface="宋体"/>
              </a:defRPr>
            </a:pPr>
            <a:endParaRPr lang="zh-CN"/>
          </a:p>
        </c:txPr>
      </c:legendEntry>
      <c:legendEntry>
        <c:idx val="2"/>
        <c:txPr>
          <a:bodyPr/>
          <a:lstStyle/>
          <a:p>
            <a:pPr>
              <a:defRPr sz="1520" b="0" i="0" u="none" strike="noStrike" baseline="0">
                <a:solidFill>
                  <a:srgbClr val="333333"/>
                </a:solidFill>
                <a:latin typeface="宋体"/>
                <a:ea typeface="宋体"/>
                <a:cs typeface="宋体"/>
              </a:defRPr>
            </a:pPr>
            <a:endParaRPr lang="zh-CN"/>
          </a:p>
        </c:txPr>
      </c:legendEntry>
      <c:legendEntry>
        <c:idx val="3"/>
        <c:txPr>
          <a:bodyPr/>
          <a:lstStyle/>
          <a:p>
            <a:pPr>
              <a:defRPr sz="1520" b="0" i="0" u="none" strike="noStrike" baseline="0">
                <a:solidFill>
                  <a:srgbClr val="333333"/>
                </a:solidFill>
                <a:latin typeface="宋体"/>
                <a:ea typeface="宋体"/>
                <a:cs typeface="宋体"/>
              </a:defRPr>
            </a:pPr>
            <a:endParaRPr lang="zh-CN"/>
          </a:p>
        </c:txPr>
      </c:legendEntry>
      <c:legendEntry>
        <c:idx val="4"/>
        <c:txPr>
          <a:bodyPr/>
          <a:lstStyle/>
          <a:p>
            <a:pPr>
              <a:defRPr sz="1520" b="0" i="0" u="none" strike="noStrike" baseline="0">
                <a:solidFill>
                  <a:srgbClr val="333333"/>
                </a:solidFill>
                <a:latin typeface="宋体"/>
                <a:ea typeface="宋体"/>
                <a:cs typeface="宋体"/>
              </a:defRPr>
            </a:pPr>
            <a:endParaRPr lang="zh-CN"/>
          </a:p>
        </c:txPr>
      </c:legendEntry>
      <c:layout>
        <c:manualLayout>
          <c:xMode val="edge"/>
          <c:yMode val="edge"/>
          <c:x val="0.6548157667235216"/>
          <c:y val="4.226616057018584E-2"/>
          <c:w val="0.33174996300536619"/>
          <c:h val="0.95773383942981405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/>
        <a:lstStyle/>
        <a:p>
          <a:pPr>
            <a:defRPr sz="1520" b="0" i="0" u="none" strike="noStrike" baseline="0">
              <a:solidFill>
                <a:srgbClr val="333333"/>
              </a:solidFill>
              <a:latin typeface="宋体"/>
              <a:ea typeface="宋体"/>
              <a:cs typeface="宋体"/>
            </a:defRPr>
          </a:pPr>
          <a:endParaRPr lang="zh-CN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prstDash val="solid"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宋体"/>
          <a:ea typeface="宋体"/>
          <a:cs typeface="宋体"/>
        </a:defRPr>
      </a:pPr>
      <a:endParaRPr lang="zh-CN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问题数目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A0D0E6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一班</c:v>
                </c:pt>
                <c:pt idx="1">
                  <c:v>二班</c:v>
                </c:pt>
                <c:pt idx="2">
                  <c:v>三班</c:v>
                </c:pt>
                <c:pt idx="3">
                  <c:v>四班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9</c:v>
                </c:pt>
                <c:pt idx="2">
                  <c:v>9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CE-42EF-A1D6-78CE36A9CB6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考核分数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5050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一班</c:v>
                </c:pt>
                <c:pt idx="1">
                  <c:v>二班</c:v>
                </c:pt>
                <c:pt idx="2">
                  <c:v>三班</c:v>
                </c:pt>
                <c:pt idx="3">
                  <c:v>四班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-10</c:v>
                </c:pt>
                <c:pt idx="1">
                  <c:v>-22</c:v>
                </c:pt>
                <c:pt idx="2">
                  <c:v>-7</c:v>
                </c:pt>
                <c:pt idx="3">
                  <c:v>-16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CE-42EF-A1D6-78CE36A9CB6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812048752"/>
        <c:axId val="812050064"/>
      </c:barChart>
      <c:catAx>
        <c:axId val="812048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j-ea"/>
                <a:ea typeface="+mj-ea"/>
                <a:cs typeface="+mn-cs"/>
              </a:defRPr>
            </a:pPr>
            <a:endParaRPr lang="zh-CN"/>
          </a:p>
        </c:txPr>
        <c:crossAx val="812050064"/>
        <c:crosses val="autoZero"/>
        <c:auto val="1"/>
        <c:lblAlgn val="ctr"/>
        <c:lblOffset val="100"/>
        <c:noMultiLvlLbl val="0"/>
      </c:catAx>
      <c:valAx>
        <c:axId val="812050064"/>
        <c:scaling>
          <c:orientation val="minMax"/>
          <c:max val="20"/>
          <c:min val="-3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12048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lt1">
                  <a:lumMod val="85000"/>
                </a:schemeClr>
              </a:solidFill>
              <a:latin typeface="+mj-ea"/>
              <a:ea typeface="+mj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333333"/>
                </a:solidFill>
                <a:latin typeface="宋体"/>
                <a:ea typeface="宋体"/>
                <a:cs typeface="宋体"/>
              </a:defRPr>
            </a:pPr>
            <a:r>
              <a:rPr lang="zh-CN" altLang="en-US"/>
              <a:t>检查问题归类</a:t>
            </a:r>
          </a:p>
        </c:rich>
      </c:tx>
      <c:layout>
        <c:manualLayout>
          <c:xMode val="edge"/>
          <c:yMode val="edge"/>
          <c:x val="0.35998613674774332"/>
          <c:y val="3.8194305408218658E-2"/>
        </c:manualLayout>
      </c:layout>
      <c:overlay val="0"/>
      <c:spPr>
        <a:noFill/>
        <a:ln w="3175">
          <a:noFill/>
        </a:ln>
      </c:spPr>
    </c:title>
    <c:autoTitleDeleted val="0"/>
    <c:view3D>
      <c:rotX val="5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1137-4AFC-A4D3-A10F81F7A30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1137-4AFC-A4D3-A10F81F7A30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1137-4AFC-A4D3-A10F81F7A30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7-1137-4AFC-A4D3-A10F81F7A30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9-1137-4AFC-A4D3-A10F81F7A30A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A-1137-4AFC-A4D3-A10F81F7A30A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B-1137-4AFC-A4D3-A10F81F7A30A}"/>
              </c:ext>
            </c:extLst>
          </c:dPt>
          <c:dLbls>
            <c:dLbl>
              <c:idx val="2"/>
              <c:layout>
                <c:manualLayout>
                  <c:x val="8.8312497704127208E-3"/>
                  <c:y val="-4.8928479746750297E-2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rgbClr val="FFFFFF"/>
                      </a:solidFill>
                      <a:latin typeface="宋体"/>
                      <a:ea typeface="宋体"/>
                      <a:cs typeface="宋体"/>
                    </a:defRPr>
                  </a:pPr>
                  <a:endParaRPr lang="zh-CN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137-4AFC-A4D3-A10F81F7A30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137-4AFC-A4D3-A10F81F7A30A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 i="0" u="none" strike="noStrike" baseline="0">
                    <a:solidFill>
                      <a:srgbClr val="FFFFFF"/>
                    </a:solidFill>
                    <a:latin typeface="宋体"/>
                    <a:ea typeface="宋体"/>
                    <a:cs typeface="宋体"/>
                  </a:defRPr>
                </a:pPr>
                <a:endParaRPr lang="zh-CN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3175">
                  <a:solidFill>
                    <a:srgbClr val="808080"/>
                  </a:solidFill>
                  <a:prstDash val="solid"/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加裂与气分装置日周月检汇总!$C$77:$C$83</c:f>
              <c:strCache>
                <c:ptCount val="7"/>
                <c:pt idx="0">
                  <c:v>大机组特护日常操作、巡检及维护方面</c:v>
                </c:pt>
                <c:pt idx="1">
                  <c:v>机泵日常操作、巡检及维护方面</c:v>
                </c:pt>
                <c:pt idx="2">
                  <c:v>加热炉日常操作、巡检及维护方面</c:v>
                </c:pt>
                <c:pt idx="3">
                  <c:v>检修施工作业票方面</c:v>
                </c:pt>
                <c:pt idx="4">
                  <c:v>其他方面</c:v>
                </c:pt>
                <c:pt idx="5">
                  <c:v>润滑油日常操作、巡检及维护方面</c:v>
                </c:pt>
                <c:pt idx="6">
                  <c:v>设备缺陷及隐患方面</c:v>
                </c:pt>
              </c:strCache>
            </c:strRef>
          </c:cat>
          <c:val>
            <c:numRef>
              <c:f>加裂与气分装置日周月检汇总!$D$77:$D$83</c:f>
              <c:numCache>
                <c:formatCode>0_ </c:formatCode>
                <c:ptCount val="7"/>
                <c:pt idx="0">
                  <c:v>2</c:v>
                </c:pt>
                <c:pt idx="1">
                  <c:v>25</c:v>
                </c:pt>
                <c:pt idx="2">
                  <c:v>5</c:v>
                </c:pt>
                <c:pt idx="3">
                  <c:v>3</c:v>
                </c:pt>
                <c:pt idx="4">
                  <c:v>26</c:v>
                </c:pt>
                <c:pt idx="5">
                  <c:v>3</c:v>
                </c:pt>
                <c:pt idx="6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137-4AFC-A4D3-A10F81F7A3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520" b="0" i="0" u="none" strike="noStrike" baseline="0">
                <a:solidFill>
                  <a:srgbClr val="333333"/>
                </a:solidFill>
                <a:latin typeface="宋体"/>
                <a:ea typeface="宋体"/>
                <a:cs typeface="宋体"/>
              </a:defRPr>
            </a:pPr>
            <a:endParaRPr lang="zh-CN"/>
          </a:p>
        </c:txPr>
      </c:legendEntry>
      <c:legendEntry>
        <c:idx val="1"/>
        <c:txPr>
          <a:bodyPr/>
          <a:lstStyle/>
          <a:p>
            <a:pPr>
              <a:defRPr sz="1520" b="0" i="0" u="none" strike="noStrike" baseline="0">
                <a:solidFill>
                  <a:srgbClr val="333333"/>
                </a:solidFill>
                <a:latin typeface="宋体"/>
                <a:ea typeface="宋体"/>
                <a:cs typeface="宋体"/>
              </a:defRPr>
            </a:pPr>
            <a:endParaRPr lang="zh-CN"/>
          </a:p>
        </c:txPr>
      </c:legendEntry>
      <c:legendEntry>
        <c:idx val="2"/>
        <c:txPr>
          <a:bodyPr/>
          <a:lstStyle/>
          <a:p>
            <a:pPr>
              <a:defRPr sz="1520" b="0" i="0" u="none" strike="noStrike" baseline="0">
                <a:solidFill>
                  <a:srgbClr val="333333"/>
                </a:solidFill>
                <a:latin typeface="宋体"/>
                <a:ea typeface="宋体"/>
                <a:cs typeface="宋体"/>
              </a:defRPr>
            </a:pPr>
            <a:endParaRPr lang="zh-CN"/>
          </a:p>
        </c:txPr>
      </c:legendEntry>
      <c:legendEntry>
        <c:idx val="3"/>
        <c:txPr>
          <a:bodyPr/>
          <a:lstStyle/>
          <a:p>
            <a:pPr>
              <a:defRPr sz="1520" b="0" i="0" u="none" strike="noStrike" baseline="0">
                <a:solidFill>
                  <a:srgbClr val="333333"/>
                </a:solidFill>
                <a:latin typeface="宋体"/>
                <a:ea typeface="宋体"/>
                <a:cs typeface="宋体"/>
              </a:defRPr>
            </a:pPr>
            <a:endParaRPr lang="zh-CN"/>
          </a:p>
        </c:txPr>
      </c:legendEntry>
      <c:legendEntry>
        <c:idx val="4"/>
        <c:txPr>
          <a:bodyPr/>
          <a:lstStyle/>
          <a:p>
            <a:pPr>
              <a:defRPr sz="1520" b="0" i="0" u="none" strike="noStrike" baseline="0">
                <a:solidFill>
                  <a:srgbClr val="333333"/>
                </a:solidFill>
                <a:latin typeface="宋体"/>
                <a:ea typeface="宋体"/>
                <a:cs typeface="宋体"/>
              </a:defRPr>
            </a:pPr>
            <a:endParaRPr lang="zh-CN"/>
          </a:p>
        </c:txPr>
      </c:legendEntry>
      <c:layout>
        <c:manualLayout>
          <c:xMode val="edge"/>
          <c:yMode val="edge"/>
          <c:x val="0.6548157667235216"/>
          <c:y val="5.0019146024294657E-2"/>
          <c:w val="0.33174996300536619"/>
          <c:h val="0.9147204062839294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/>
        <a:lstStyle/>
        <a:p>
          <a:pPr>
            <a:defRPr sz="1520" b="0" i="0" u="none" strike="noStrike" baseline="0">
              <a:solidFill>
                <a:srgbClr val="333333"/>
              </a:solidFill>
              <a:latin typeface="宋体"/>
              <a:ea typeface="宋体"/>
              <a:cs typeface="宋体"/>
            </a:defRPr>
          </a:pPr>
          <a:endParaRPr lang="zh-CN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prstDash val="solid"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宋体"/>
          <a:ea typeface="宋体"/>
          <a:cs typeface="宋体"/>
        </a:defRPr>
      </a:pPr>
      <a:endParaRPr lang="zh-CN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问题数目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A0D0E6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一班</c:v>
                </c:pt>
                <c:pt idx="1">
                  <c:v>二班</c:v>
                </c:pt>
                <c:pt idx="2">
                  <c:v>三班</c:v>
                </c:pt>
                <c:pt idx="3">
                  <c:v>四班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19</c:v>
                </c:pt>
                <c:pt idx="1">
                  <c:v>6</c:v>
                </c:pt>
                <c:pt idx="2">
                  <c:v>21</c:v>
                </c:pt>
                <c:pt idx="3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5E-432E-8E18-B982BED3BD4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考核分数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5050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一班</c:v>
                </c:pt>
                <c:pt idx="1">
                  <c:v>二班</c:v>
                </c:pt>
                <c:pt idx="2">
                  <c:v>三班</c:v>
                </c:pt>
                <c:pt idx="3">
                  <c:v>四班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-51</c:v>
                </c:pt>
                <c:pt idx="1">
                  <c:v>-20</c:v>
                </c:pt>
                <c:pt idx="2">
                  <c:v>-36</c:v>
                </c:pt>
                <c:pt idx="3">
                  <c:v>-51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5E-432E-8E18-B982BED3BD4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812048752"/>
        <c:axId val="812050064"/>
      </c:barChart>
      <c:catAx>
        <c:axId val="812048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j-ea"/>
                <a:ea typeface="+mj-ea"/>
                <a:cs typeface="+mn-cs"/>
              </a:defRPr>
            </a:pPr>
            <a:endParaRPr lang="zh-CN"/>
          </a:p>
        </c:txPr>
        <c:crossAx val="812050064"/>
        <c:crosses val="autoZero"/>
        <c:auto val="1"/>
        <c:lblAlgn val="ctr"/>
        <c:lblOffset val="100"/>
        <c:noMultiLvlLbl val="0"/>
      </c:catAx>
      <c:valAx>
        <c:axId val="812050064"/>
        <c:scaling>
          <c:orientation val="minMax"/>
          <c:max val="30"/>
          <c:min val="-5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12048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lt1">
                  <a:lumMod val="85000"/>
                </a:schemeClr>
              </a:solidFill>
              <a:latin typeface="+mj-ea"/>
              <a:ea typeface="+mj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b="1"/>
              <a:t>加氢</a:t>
            </a:r>
          </a:p>
        </c:rich>
      </c:tx>
      <c:layout>
        <c:manualLayout>
          <c:xMode val="edge"/>
          <c:yMode val="edge"/>
          <c:x val="0.82055963881973204"/>
          <c:y val="0.27126436781609198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 defTabSz="914400">
            <a:defRPr lang="zh-CN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0.18759455370650499"/>
          <c:y val="3.08277672187528E-2"/>
          <c:w val="0.61875945537065102"/>
          <c:h val="0.61414752466286504"/>
        </c:manualLayout>
      </c:layout>
      <c:lineChart>
        <c:grouping val="standard"/>
        <c:varyColors val="0"/>
        <c:ser>
          <c:idx val="0"/>
          <c:order val="0"/>
          <c:tx>
            <c:strRef>
              <c:f>加氢汇总!$A$2</c:f>
              <c:strCache>
                <c:ptCount val="1"/>
                <c:pt idx="0">
                  <c:v>一班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加氢汇总!$B$1:$I$1</c:f>
              <c:strCache>
                <c:ptCount val="6"/>
                <c:pt idx="0">
                  <c:v>10月</c:v>
                </c:pt>
                <c:pt idx="1">
                  <c:v>11月</c:v>
                </c:pt>
                <c:pt idx="2">
                  <c:v>12月</c:v>
                </c:pt>
                <c:pt idx="3">
                  <c:v>1月</c:v>
                </c:pt>
                <c:pt idx="4">
                  <c:v>2月</c:v>
                </c:pt>
                <c:pt idx="5">
                  <c:v>3月</c:v>
                </c:pt>
              </c:strCache>
            </c:strRef>
          </c:cat>
          <c:val>
            <c:numRef>
              <c:f>加氢汇总!$B$2:$I$2</c:f>
              <c:numCache>
                <c:formatCode>0.00_);[Red]\(0.00\)</c:formatCode>
                <c:ptCount val="6"/>
                <c:pt idx="0">
                  <c:v>92.28</c:v>
                </c:pt>
                <c:pt idx="1">
                  <c:v>92.403720430000007</c:v>
                </c:pt>
                <c:pt idx="2">
                  <c:v>92.4</c:v>
                </c:pt>
                <c:pt idx="3" formatCode="General">
                  <c:v>92.39</c:v>
                </c:pt>
                <c:pt idx="4" formatCode="General">
                  <c:v>92.397000000000006</c:v>
                </c:pt>
                <c:pt idx="5">
                  <c:v>92.47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F21-4559-84A7-AFC3610EA518}"/>
            </c:ext>
          </c:extLst>
        </c:ser>
        <c:ser>
          <c:idx val="1"/>
          <c:order val="1"/>
          <c:tx>
            <c:strRef>
              <c:f>加氢汇总!$A$3</c:f>
              <c:strCache>
                <c:ptCount val="1"/>
                <c:pt idx="0">
                  <c:v>二班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加氢汇总!$B$1:$I$1</c:f>
              <c:strCache>
                <c:ptCount val="6"/>
                <c:pt idx="0">
                  <c:v>10月</c:v>
                </c:pt>
                <c:pt idx="1">
                  <c:v>11月</c:v>
                </c:pt>
                <c:pt idx="2">
                  <c:v>12月</c:v>
                </c:pt>
                <c:pt idx="3">
                  <c:v>1月</c:v>
                </c:pt>
                <c:pt idx="4">
                  <c:v>2月</c:v>
                </c:pt>
                <c:pt idx="5">
                  <c:v>3月</c:v>
                </c:pt>
              </c:strCache>
            </c:strRef>
          </c:cat>
          <c:val>
            <c:numRef>
              <c:f>加氢汇总!$B$3:$I$3</c:f>
              <c:numCache>
                <c:formatCode>0.00_);[Red]\(0.00\)</c:formatCode>
                <c:ptCount val="6"/>
                <c:pt idx="0">
                  <c:v>92.2</c:v>
                </c:pt>
                <c:pt idx="1">
                  <c:v>92.37803151</c:v>
                </c:pt>
                <c:pt idx="2">
                  <c:v>92.38</c:v>
                </c:pt>
                <c:pt idx="3" formatCode="General">
                  <c:v>92.42</c:v>
                </c:pt>
                <c:pt idx="4" formatCode="General">
                  <c:v>92.421000000000006</c:v>
                </c:pt>
                <c:pt idx="5">
                  <c:v>92.48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F21-4559-84A7-AFC3610EA518}"/>
            </c:ext>
          </c:extLst>
        </c:ser>
        <c:ser>
          <c:idx val="2"/>
          <c:order val="2"/>
          <c:tx>
            <c:strRef>
              <c:f>加氢汇总!$A$4</c:f>
              <c:strCache>
                <c:ptCount val="1"/>
                <c:pt idx="0">
                  <c:v>三班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加氢汇总!$B$1:$I$1</c:f>
              <c:strCache>
                <c:ptCount val="6"/>
                <c:pt idx="0">
                  <c:v>10月</c:v>
                </c:pt>
                <c:pt idx="1">
                  <c:v>11月</c:v>
                </c:pt>
                <c:pt idx="2">
                  <c:v>12月</c:v>
                </c:pt>
                <c:pt idx="3">
                  <c:v>1月</c:v>
                </c:pt>
                <c:pt idx="4">
                  <c:v>2月</c:v>
                </c:pt>
                <c:pt idx="5">
                  <c:v>3月</c:v>
                </c:pt>
              </c:strCache>
            </c:strRef>
          </c:cat>
          <c:val>
            <c:numRef>
              <c:f>加氢汇总!$B$4:$I$4</c:f>
              <c:numCache>
                <c:formatCode>0.00_);[Red]\(0.00\)</c:formatCode>
                <c:ptCount val="6"/>
                <c:pt idx="0">
                  <c:v>92.152500000000003</c:v>
                </c:pt>
                <c:pt idx="1">
                  <c:v>92.375842879999993</c:v>
                </c:pt>
                <c:pt idx="2">
                  <c:v>92.47</c:v>
                </c:pt>
                <c:pt idx="3" formatCode="General">
                  <c:v>92.41</c:v>
                </c:pt>
                <c:pt idx="4" formatCode="General">
                  <c:v>92.406999999999996</c:v>
                </c:pt>
                <c:pt idx="5">
                  <c:v>92.507000000000005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F21-4559-84A7-AFC3610EA518}"/>
            </c:ext>
          </c:extLst>
        </c:ser>
        <c:ser>
          <c:idx val="3"/>
          <c:order val="3"/>
          <c:tx>
            <c:strRef>
              <c:f>加氢汇总!$A$5</c:f>
              <c:strCache>
                <c:ptCount val="1"/>
                <c:pt idx="0">
                  <c:v>四班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加氢汇总!$B$1:$I$1</c:f>
              <c:strCache>
                <c:ptCount val="6"/>
                <c:pt idx="0">
                  <c:v>10月</c:v>
                </c:pt>
                <c:pt idx="1">
                  <c:v>11月</c:v>
                </c:pt>
                <c:pt idx="2">
                  <c:v>12月</c:v>
                </c:pt>
                <c:pt idx="3">
                  <c:v>1月</c:v>
                </c:pt>
                <c:pt idx="4">
                  <c:v>2月</c:v>
                </c:pt>
                <c:pt idx="5">
                  <c:v>3月</c:v>
                </c:pt>
              </c:strCache>
            </c:strRef>
          </c:cat>
          <c:val>
            <c:numRef>
              <c:f>加氢汇总!$B$5:$I$5</c:f>
              <c:numCache>
                <c:formatCode>0.00_);[Red]\(0.00\)</c:formatCode>
                <c:ptCount val="6"/>
                <c:pt idx="0">
                  <c:v>92.4</c:v>
                </c:pt>
                <c:pt idx="1">
                  <c:v>92.369523580000006</c:v>
                </c:pt>
                <c:pt idx="2">
                  <c:v>92.45</c:v>
                </c:pt>
                <c:pt idx="3" formatCode="General">
                  <c:v>92.48</c:v>
                </c:pt>
                <c:pt idx="4" formatCode="General">
                  <c:v>92.453999999999994</c:v>
                </c:pt>
                <c:pt idx="5">
                  <c:v>92.504000000000005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F21-4559-84A7-AFC3610EA5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20239552"/>
        <c:axId val="820218752"/>
      </c:lineChart>
      <c:catAx>
        <c:axId val="820239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20218752"/>
        <c:crosses val="autoZero"/>
        <c:auto val="1"/>
        <c:lblAlgn val="ctr"/>
        <c:lblOffset val="100"/>
        <c:noMultiLvlLbl val="0"/>
      </c:catAx>
      <c:valAx>
        <c:axId val="820218752"/>
        <c:scaling>
          <c:orientation val="minMax"/>
          <c:max val="92.6"/>
          <c:min val="9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_);[Red]\(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20239552"/>
        <c:crosses val="autoZero"/>
        <c:crossBetween val="between"/>
        <c:majorUnit val="0.2"/>
        <c:minorUnit val="0.05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dTable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+mn-lt"/>
                <a:ea typeface="+mn-ea"/>
                <a:cs typeface="+mn-cs"/>
              </a:defRPr>
            </a:pPr>
            <a:endParaRPr lang="zh-CN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+mn-lt"/>
                <a:ea typeface="+mn-ea"/>
                <a:cs typeface="+mn-cs"/>
              </a:defRPr>
            </a:pPr>
            <a:endParaRPr lang="zh-CN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+mn-lt"/>
                <a:ea typeface="+mn-ea"/>
                <a:cs typeface="+mn-cs"/>
              </a:defRPr>
            </a:pPr>
            <a:endParaRPr lang="zh-CN"/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+mn-lt"/>
                <a:ea typeface="+mn-ea"/>
                <a:cs typeface="+mn-cs"/>
              </a:defRPr>
            </a:pPr>
            <a:endParaRPr lang="zh-CN"/>
          </a:p>
        </c:txPr>
      </c:legendEntry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chemeClr val="tx1">
                    <a:lumMod val="65000"/>
                    <a:lumOff val="35000"/>
                  </a:schemeClr>
                </a:solidFill>
              </a:u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b="1"/>
              <a:t>加裂</a:t>
            </a:r>
          </a:p>
        </c:rich>
      </c:tx>
      <c:layout>
        <c:manualLayout>
          <c:xMode val="edge"/>
          <c:yMode val="edge"/>
          <c:x val="0.82055963881973204"/>
          <c:y val="0.27586206896551702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 defTabSz="914400">
            <a:defRPr lang="zh-CN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0.18759455370650499"/>
          <c:y val="6.8528916644040205E-2"/>
          <c:w val="0.63691376701966695"/>
          <c:h val="0.56357281201918696"/>
        </c:manualLayout>
      </c:layout>
      <c:lineChart>
        <c:grouping val="standard"/>
        <c:varyColors val="0"/>
        <c:ser>
          <c:idx val="0"/>
          <c:order val="0"/>
          <c:tx>
            <c:strRef>
              <c:f>加裂汇总!$A$2</c:f>
              <c:strCache>
                <c:ptCount val="1"/>
                <c:pt idx="0">
                  <c:v>一班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加裂汇总!$B$1:$I$1</c:f>
              <c:strCache>
                <c:ptCount val="6"/>
                <c:pt idx="0">
                  <c:v>10月</c:v>
                </c:pt>
                <c:pt idx="1">
                  <c:v>11月</c:v>
                </c:pt>
                <c:pt idx="2">
                  <c:v>12月</c:v>
                </c:pt>
                <c:pt idx="3">
                  <c:v>1月</c:v>
                </c:pt>
                <c:pt idx="4">
                  <c:v>2月</c:v>
                </c:pt>
                <c:pt idx="5">
                  <c:v>3月</c:v>
                </c:pt>
              </c:strCache>
            </c:strRef>
          </c:cat>
          <c:val>
            <c:numRef>
              <c:f>加裂汇总!$B$2:$I$2</c:f>
              <c:numCache>
                <c:formatCode>0.00_);[Red]\(0.00\)</c:formatCode>
                <c:ptCount val="6"/>
                <c:pt idx="0">
                  <c:v>92.34</c:v>
                </c:pt>
                <c:pt idx="1">
                  <c:v>92.586965259999999</c:v>
                </c:pt>
                <c:pt idx="2">
                  <c:v>92.49</c:v>
                </c:pt>
                <c:pt idx="3" formatCode="General">
                  <c:v>92.38</c:v>
                </c:pt>
                <c:pt idx="4" formatCode="General">
                  <c:v>92.563999999999993</c:v>
                </c:pt>
                <c:pt idx="5">
                  <c:v>92.57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81A-402D-AEC3-137DB84BA7C8}"/>
            </c:ext>
          </c:extLst>
        </c:ser>
        <c:ser>
          <c:idx val="1"/>
          <c:order val="1"/>
          <c:tx>
            <c:strRef>
              <c:f>加裂汇总!$A$3</c:f>
              <c:strCache>
                <c:ptCount val="1"/>
                <c:pt idx="0">
                  <c:v>二班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加裂汇总!$B$1:$I$1</c:f>
              <c:strCache>
                <c:ptCount val="6"/>
                <c:pt idx="0">
                  <c:v>10月</c:v>
                </c:pt>
                <c:pt idx="1">
                  <c:v>11月</c:v>
                </c:pt>
                <c:pt idx="2">
                  <c:v>12月</c:v>
                </c:pt>
                <c:pt idx="3">
                  <c:v>1月</c:v>
                </c:pt>
                <c:pt idx="4">
                  <c:v>2月</c:v>
                </c:pt>
                <c:pt idx="5">
                  <c:v>3月</c:v>
                </c:pt>
              </c:strCache>
            </c:strRef>
          </c:cat>
          <c:val>
            <c:numRef>
              <c:f>加裂汇总!$B$3:$I$3</c:f>
              <c:numCache>
                <c:formatCode>0.00_);[Red]\(0.00\)</c:formatCode>
                <c:ptCount val="6"/>
                <c:pt idx="0">
                  <c:v>92.35</c:v>
                </c:pt>
                <c:pt idx="1">
                  <c:v>92.469819880000003</c:v>
                </c:pt>
                <c:pt idx="2">
                  <c:v>92.46</c:v>
                </c:pt>
                <c:pt idx="3" formatCode="General">
                  <c:v>92.53</c:v>
                </c:pt>
                <c:pt idx="4" formatCode="General">
                  <c:v>92.622</c:v>
                </c:pt>
                <c:pt idx="5">
                  <c:v>92.65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81A-402D-AEC3-137DB84BA7C8}"/>
            </c:ext>
          </c:extLst>
        </c:ser>
        <c:ser>
          <c:idx val="2"/>
          <c:order val="2"/>
          <c:tx>
            <c:strRef>
              <c:f>加裂汇总!$A$4</c:f>
              <c:strCache>
                <c:ptCount val="1"/>
                <c:pt idx="0">
                  <c:v>三班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加裂汇总!$B$1:$I$1</c:f>
              <c:strCache>
                <c:ptCount val="6"/>
                <c:pt idx="0">
                  <c:v>10月</c:v>
                </c:pt>
                <c:pt idx="1">
                  <c:v>11月</c:v>
                </c:pt>
                <c:pt idx="2">
                  <c:v>12月</c:v>
                </c:pt>
                <c:pt idx="3">
                  <c:v>1月</c:v>
                </c:pt>
                <c:pt idx="4">
                  <c:v>2月</c:v>
                </c:pt>
                <c:pt idx="5">
                  <c:v>3月</c:v>
                </c:pt>
              </c:strCache>
            </c:strRef>
          </c:cat>
          <c:val>
            <c:numRef>
              <c:f>加裂汇总!$B$4:$I$4</c:f>
              <c:numCache>
                <c:formatCode>0.00_);[Red]\(0.00\)</c:formatCode>
                <c:ptCount val="6"/>
                <c:pt idx="0">
                  <c:v>92.33</c:v>
                </c:pt>
                <c:pt idx="1">
                  <c:v>92.465984660000004</c:v>
                </c:pt>
                <c:pt idx="2">
                  <c:v>92.44</c:v>
                </c:pt>
                <c:pt idx="3" formatCode="General">
                  <c:v>92.45</c:v>
                </c:pt>
                <c:pt idx="4" formatCode="General">
                  <c:v>92.536000000000001</c:v>
                </c:pt>
                <c:pt idx="5">
                  <c:v>92.58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81A-402D-AEC3-137DB84BA7C8}"/>
            </c:ext>
          </c:extLst>
        </c:ser>
        <c:ser>
          <c:idx val="3"/>
          <c:order val="3"/>
          <c:tx>
            <c:strRef>
              <c:f>加裂汇总!$A$5</c:f>
              <c:strCache>
                <c:ptCount val="1"/>
                <c:pt idx="0">
                  <c:v>四班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加裂汇总!$B$1:$I$1</c:f>
              <c:strCache>
                <c:ptCount val="6"/>
                <c:pt idx="0">
                  <c:v>10月</c:v>
                </c:pt>
                <c:pt idx="1">
                  <c:v>11月</c:v>
                </c:pt>
                <c:pt idx="2">
                  <c:v>12月</c:v>
                </c:pt>
                <c:pt idx="3">
                  <c:v>1月</c:v>
                </c:pt>
                <c:pt idx="4">
                  <c:v>2月</c:v>
                </c:pt>
                <c:pt idx="5">
                  <c:v>3月</c:v>
                </c:pt>
              </c:strCache>
            </c:strRef>
          </c:cat>
          <c:val>
            <c:numRef>
              <c:f>加裂汇总!$B$5:$I$5</c:f>
              <c:numCache>
                <c:formatCode>0.00_);[Red]\(0.00\)</c:formatCode>
                <c:ptCount val="6"/>
                <c:pt idx="0">
                  <c:v>92.42</c:v>
                </c:pt>
                <c:pt idx="1">
                  <c:v>92.487494960000006</c:v>
                </c:pt>
                <c:pt idx="2">
                  <c:v>92.43</c:v>
                </c:pt>
                <c:pt idx="3" formatCode="General">
                  <c:v>92.46</c:v>
                </c:pt>
                <c:pt idx="4" formatCode="General">
                  <c:v>92.525999999999996</c:v>
                </c:pt>
                <c:pt idx="5">
                  <c:v>92.59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81A-402D-AEC3-137DB84BA7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20239552"/>
        <c:axId val="820218752"/>
      </c:lineChart>
      <c:catAx>
        <c:axId val="820239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20218752"/>
        <c:crosses val="autoZero"/>
        <c:auto val="1"/>
        <c:lblAlgn val="ctr"/>
        <c:lblOffset val="100"/>
        <c:noMultiLvlLbl val="0"/>
      </c:catAx>
      <c:valAx>
        <c:axId val="820218752"/>
        <c:scaling>
          <c:orientation val="minMax"/>
          <c:max val="92.6"/>
          <c:min val="92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_);[Red]\(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20239552"/>
        <c:crosses val="autoZero"/>
        <c:crossBetween val="between"/>
        <c:majorUnit val="0.2"/>
        <c:minorUnit val="0.05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dTable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+mn-lt"/>
                <a:ea typeface="+mn-ea"/>
                <a:cs typeface="+mn-cs"/>
              </a:defRPr>
            </a:pPr>
            <a:endParaRPr lang="zh-CN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+mn-lt"/>
                <a:ea typeface="+mn-ea"/>
                <a:cs typeface="+mn-cs"/>
              </a:defRPr>
            </a:pPr>
            <a:endParaRPr lang="zh-CN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+mn-lt"/>
                <a:ea typeface="+mn-ea"/>
                <a:cs typeface="+mn-cs"/>
              </a:defRPr>
            </a:pPr>
            <a:endParaRPr lang="zh-CN"/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+mn-lt"/>
                <a:ea typeface="+mn-ea"/>
                <a:cs typeface="+mn-cs"/>
              </a:defRPr>
            </a:pPr>
            <a:endParaRPr lang="zh-CN"/>
          </a:p>
        </c:txPr>
      </c:legendEntry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chemeClr val="tx1">
                    <a:lumMod val="65000"/>
                    <a:lumOff val="35000"/>
                  </a:schemeClr>
                </a:solidFill>
              </a:u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70510629154549"/>
          <c:y val="3.08277672187528E-2"/>
          <c:w val="0.8176887966442794"/>
          <c:h val="0.71745454590467073"/>
        </c:manualLayout>
      </c:layout>
      <c:lineChart>
        <c:grouping val="standard"/>
        <c:varyColors val="0"/>
        <c:ser>
          <c:idx val="0"/>
          <c:order val="0"/>
          <c:tx>
            <c:strRef>
              <c:f>加氢汇总!$A$2</c:f>
              <c:strCache>
                <c:ptCount val="1"/>
                <c:pt idx="0">
                  <c:v>1020-F101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加氢汇总!$B$1:$R$1</c:f>
              <c:strCache>
                <c:ptCount val="15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  <c:pt idx="12">
                  <c:v>1'月</c:v>
                </c:pt>
                <c:pt idx="13">
                  <c:v>2'月</c:v>
                </c:pt>
                <c:pt idx="14">
                  <c:v>3'月</c:v>
                </c:pt>
              </c:strCache>
            </c:strRef>
          </c:cat>
          <c:val>
            <c:numRef>
              <c:f>加氢汇总!$B$2:$R$2</c:f>
              <c:numCache>
                <c:formatCode>General</c:formatCode>
                <c:ptCount val="15"/>
                <c:pt idx="0">
                  <c:v>91.84</c:v>
                </c:pt>
                <c:pt idx="1">
                  <c:v>92.03</c:v>
                </c:pt>
                <c:pt idx="2">
                  <c:v>92</c:v>
                </c:pt>
                <c:pt idx="3">
                  <c:v>92.15</c:v>
                </c:pt>
                <c:pt idx="4">
                  <c:v>92.08</c:v>
                </c:pt>
                <c:pt idx="5">
                  <c:v>91.44</c:v>
                </c:pt>
                <c:pt idx="6">
                  <c:v>91.85</c:v>
                </c:pt>
                <c:pt idx="7">
                  <c:v>92.22</c:v>
                </c:pt>
                <c:pt idx="8">
                  <c:v>92.39</c:v>
                </c:pt>
                <c:pt idx="9">
                  <c:v>92.12</c:v>
                </c:pt>
                <c:pt idx="10">
                  <c:v>92.43</c:v>
                </c:pt>
                <c:pt idx="11">
                  <c:v>92.47</c:v>
                </c:pt>
                <c:pt idx="12">
                  <c:v>92.46</c:v>
                </c:pt>
                <c:pt idx="13">
                  <c:v>92.5</c:v>
                </c:pt>
                <c:pt idx="14">
                  <c:v>92.59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460-4555-91A6-43E41F2F3F05}"/>
            </c:ext>
          </c:extLst>
        </c:ser>
        <c:ser>
          <c:idx val="1"/>
          <c:order val="1"/>
          <c:tx>
            <c:strRef>
              <c:f>加氢汇总!$A$3</c:f>
              <c:strCache>
                <c:ptCount val="1"/>
                <c:pt idx="0">
                  <c:v>1020-F201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加氢汇总!$B$1:$R$1</c:f>
              <c:strCache>
                <c:ptCount val="15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  <c:pt idx="12">
                  <c:v>1'月</c:v>
                </c:pt>
                <c:pt idx="13">
                  <c:v>2'月</c:v>
                </c:pt>
                <c:pt idx="14">
                  <c:v>3'月</c:v>
                </c:pt>
              </c:strCache>
            </c:strRef>
          </c:cat>
          <c:val>
            <c:numRef>
              <c:f>加氢汇总!$B$3:$R$3</c:f>
              <c:numCache>
                <c:formatCode>General</c:formatCode>
                <c:ptCount val="15"/>
                <c:pt idx="0">
                  <c:v>91.78</c:v>
                </c:pt>
                <c:pt idx="1">
                  <c:v>92.05</c:v>
                </c:pt>
                <c:pt idx="2">
                  <c:v>91.9</c:v>
                </c:pt>
                <c:pt idx="3">
                  <c:v>92.01</c:v>
                </c:pt>
                <c:pt idx="4">
                  <c:v>91.94</c:v>
                </c:pt>
                <c:pt idx="5">
                  <c:v>92.03</c:v>
                </c:pt>
                <c:pt idx="6">
                  <c:v>92.2</c:v>
                </c:pt>
                <c:pt idx="7">
                  <c:v>91.95</c:v>
                </c:pt>
                <c:pt idx="8">
                  <c:v>92.04</c:v>
                </c:pt>
                <c:pt idx="9">
                  <c:v>92.24</c:v>
                </c:pt>
                <c:pt idx="10">
                  <c:v>92.43</c:v>
                </c:pt>
                <c:pt idx="11">
                  <c:v>92.54</c:v>
                </c:pt>
                <c:pt idx="12">
                  <c:v>92.53</c:v>
                </c:pt>
                <c:pt idx="13">
                  <c:v>92.57</c:v>
                </c:pt>
                <c:pt idx="14">
                  <c:v>92.65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460-4555-91A6-43E41F2F3F05}"/>
            </c:ext>
          </c:extLst>
        </c:ser>
        <c:ser>
          <c:idx val="2"/>
          <c:order val="2"/>
          <c:tx>
            <c:strRef>
              <c:f>加氢汇总!$A$4</c:f>
              <c:strCache>
                <c:ptCount val="1"/>
                <c:pt idx="0">
                  <c:v>1030-F101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加氢汇总!$B$1:$R$1</c:f>
              <c:strCache>
                <c:ptCount val="15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  <c:pt idx="12">
                  <c:v>1'月</c:v>
                </c:pt>
                <c:pt idx="13">
                  <c:v>2'月</c:v>
                </c:pt>
                <c:pt idx="14">
                  <c:v>3'月</c:v>
                </c:pt>
              </c:strCache>
            </c:strRef>
          </c:cat>
          <c:val>
            <c:numRef>
              <c:f>加氢汇总!$B$4:$R$4</c:f>
              <c:numCache>
                <c:formatCode>General</c:formatCode>
                <c:ptCount val="15"/>
                <c:pt idx="0">
                  <c:v>90</c:v>
                </c:pt>
                <c:pt idx="1">
                  <c:v>90.2</c:v>
                </c:pt>
                <c:pt idx="2">
                  <c:v>89.63</c:v>
                </c:pt>
                <c:pt idx="3">
                  <c:v>90.9</c:v>
                </c:pt>
                <c:pt idx="4">
                  <c:v>91.91</c:v>
                </c:pt>
                <c:pt idx="5">
                  <c:v>91.76</c:v>
                </c:pt>
                <c:pt idx="6">
                  <c:v>92.3</c:v>
                </c:pt>
                <c:pt idx="7">
                  <c:v>91.9</c:v>
                </c:pt>
                <c:pt idx="8">
                  <c:v>91.88</c:v>
                </c:pt>
                <c:pt idx="9">
                  <c:v>92.18</c:v>
                </c:pt>
                <c:pt idx="10">
                  <c:v>92.32</c:v>
                </c:pt>
                <c:pt idx="11">
                  <c:v>92.29</c:v>
                </c:pt>
                <c:pt idx="12">
                  <c:v>92.31</c:v>
                </c:pt>
                <c:pt idx="13">
                  <c:v>92.23</c:v>
                </c:pt>
                <c:pt idx="14">
                  <c:v>92.3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460-4555-91A6-43E41F2F3F05}"/>
            </c:ext>
          </c:extLst>
        </c:ser>
        <c:ser>
          <c:idx val="3"/>
          <c:order val="3"/>
          <c:tx>
            <c:strRef>
              <c:f>加氢汇总!$A$5</c:f>
              <c:strCache>
                <c:ptCount val="1"/>
                <c:pt idx="0">
                  <c:v>1030-F201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加氢汇总!$B$1:$R$1</c:f>
              <c:strCache>
                <c:ptCount val="15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  <c:pt idx="12">
                  <c:v>1'月</c:v>
                </c:pt>
                <c:pt idx="13">
                  <c:v>2'月</c:v>
                </c:pt>
                <c:pt idx="14">
                  <c:v>3'月</c:v>
                </c:pt>
              </c:strCache>
            </c:strRef>
          </c:cat>
          <c:val>
            <c:numRef>
              <c:f>加氢汇总!$B$5:$R$5</c:f>
              <c:numCache>
                <c:formatCode>General</c:formatCode>
                <c:ptCount val="15"/>
                <c:pt idx="0">
                  <c:v>92.44</c:v>
                </c:pt>
                <c:pt idx="1">
                  <c:v>92.43</c:v>
                </c:pt>
                <c:pt idx="2">
                  <c:v>92</c:v>
                </c:pt>
                <c:pt idx="3">
                  <c:v>91.95</c:v>
                </c:pt>
                <c:pt idx="4">
                  <c:v>92.15</c:v>
                </c:pt>
                <c:pt idx="5">
                  <c:v>91.96</c:v>
                </c:pt>
                <c:pt idx="6">
                  <c:v>92.18</c:v>
                </c:pt>
                <c:pt idx="7">
                  <c:v>92.15</c:v>
                </c:pt>
                <c:pt idx="8">
                  <c:v>91.95</c:v>
                </c:pt>
                <c:pt idx="9">
                  <c:v>92.24</c:v>
                </c:pt>
                <c:pt idx="10">
                  <c:v>92.34</c:v>
                </c:pt>
                <c:pt idx="11">
                  <c:v>92.41</c:v>
                </c:pt>
                <c:pt idx="12">
                  <c:v>92.41</c:v>
                </c:pt>
                <c:pt idx="13">
                  <c:v>92.38</c:v>
                </c:pt>
                <c:pt idx="14">
                  <c:v>92.41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460-4555-91A6-43E41F2F3F05}"/>
            </c:ext>
          </c:extLst>
        </c:ser>
        <c:ser>
          <c:idx val="4"/>
          <c:order val="4"/>
          <c:tx>
            <c:strRef>
              <c:f>加氢汇总!$A$6</c:f>
              <c:strCache>
                <c:ptCount val="1"/>
                <c:pt idx="0">
                  <c:v>1040-F101</c:v>
                </c:pt>
              </c:strCache>
            </c:strRef>
          </c:tx>
          <c:spPr>
            <a:ln w="28575" cap="rnd">
              <a:solidFill>
                <a:srgbClr val="371A12"/>
              </a:solidFill>
              <a:round/>
            </a:ln>
            <a:effectLst/>
          </c:spPr>
          <c:marker>
            <c:symbol val="none"/>
          </c:marker>
          <c:cat>
            <c:strRef>
              <c:f>加氢汇总!$B$1:$R$1</c:f>
              <c:strCache>
                <c:ptCount val="15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  <c:pt idx="12">
                  <c:v>1'月</c:v>
                </c:pt>
                <c:pt idx="13">
                  <c:v>2'月</c:v>
                </c:pt>
                <c:pt idx="14">
                  <c:v>3'月</c:v>
                </c:pt>
              </c:strCache>
            </c:strRef>
          </c:cat>
          <c:val>
            <c:numRef>
              <c:f>加氢汇总!$B$6:$R$6</c:f>
              <c:numCache>
                <c:formatCode>General</c:formatCode>
                <c:ptCount val="15"/>
                <c:pt idx="0">
                  <c:v>92.62</c:v>
                </c:pt>
                <c:pt idx="1">
                  <c:v>92.47</c:v>
                </c:pt>
                <c:pt idx="2">
                  <c:v>92.31</c:v>
                </c:pt>
                <c:pt idx="3">
                  <c:v>92.25</c:v>
                </c:pt>
                <c:pt idx="4">
                  <c:v>92.35</c:v>
                </c:pt>
                <c:pt idx="5">
                  <c:v>92.19</c:v>
                </c:pt>
                <c:pt idx="6">
                  <c:v>92.84</c:v>
                </c:pt>
                <c:pt idx="7">
                  <c:v>92.39</c:v>
                </c:pt>
                <c:pt idx="8">
                  <c:v>92.4</c:v>
                </c:pt>
                <c:pt idx="9">
                  <c:v>92.36</c:v>
                </c:pt>
                <c:pt idx="10">
                  <c:v>92.5</c:v>
                </c:pt>
                <c:pt idx="11">
                  <c:v>92.45</c:v>
                </c:pt>
                <c:pt idx="12">
                  <c:v>92.46</c:v>
                </c:pt>
                <c:pt idx="13">
                  <c:v>92.56</c:v>
                </c:pt>
                <c:pt idx="14">
                  <c:v>92.6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460-4555-91A6-43E41F2F3F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20239552"/>
        <c:axId val="820218752"/>
      </c:lineChart>
      <c:catAx>
        <c:axId val="820239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20218752"/>
        <c:crosses val="autoZero"/>
        <c:auto val="1"/>
        <c:lblAlgn val="ctr"/>
        <c:lblOffset val="100"/>
        <c:noMultiLvlLbl val="0"/>
      </c:catAx>
      <c:valAx>
        <c:axId val="820218752"/>
        <c:scaling>
          <c:orientation val="minMax"/>
          <c:max val="93"/>
          <c:min val="89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20239552"/>
        <c:crosses val="autoZero"/>
        <c:crossBetween val="between"/>
        <c:majorUnit val="1"/>
        <c:minorUnit val="0.5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lang="zh-CN"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pPr>
            <a:endParaRPr lang="zh-CN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784B87A-CAEE-4D40-887F-09B4A1A893E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2022/4/5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fontAlgn="base">
              <a:buNone/>
            </a:pPr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614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14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 dirty="0"/>
              <a:t>1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379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r>
              <a:rPr lang="en-US" altLang="zh-CN" dirty="0">
                <a:solidFill>
                  <a:srgbClr val="FF0000"/>
                </a:solidFill>
              </a:rPr>
              <a:t>5</a:t>
            </a:r>
            <a:r>
              <a:rPr lang="zh-CN" altLang="en-US" dirty="0">
                <a:solidFill>
                  <a:srgbClr val="FF0000"/>
                </a:solidFill>
              </a:rPr>
              <a:t>月份，公司高风险作业</a:t>
            </a:r>
            <a:r>
              <a:rPr lang="en-US" altLang="zh-CN" dirty="0">
                <a:solidFill>
                  <a:srgbClr val="FF0000"/>
                </a:solidFill>
              </a:rPr>
              <a:t>206</a:t>
            </a:r>
            <a:r>
              <a:rPr lang="zh-CN" altLang="en-US" dirty="0">
                <a:solidFill>
                  <a:srgbClr val="FF0000"/>
                </a:solidFill>
              </a:rPr>
              <a:t>项，安全督察</a:t>
            </a:r>
            <a:r>
              <a:rPr lang="en-US" altLang="zh-CN" dirty="0">
                <a:solidFill>
                  <a:srgbClr val="FF0000"/>
                </a:solidFill>
              </a:rPr>
              <a:t>223</a:t>
            </a:r>
            <a:r>
              <a:rPr lang="zh-CN" altLang="en-US" dirty="0">
                <a:solidFill>
                  <a:srgbClr val="FF0000"/>
                </a:solidFill>
              </a:rPr>
              <a:t>次，提出问题通报</a:t>
            </a:r>
            <a:r>
              <a:rPr lang="en-US" altLang="zh-CN" dirty="0">
                <a:solidFill>
                  <a:srgbClr val="FF0000"/>
                </a:solidFill>
              </a:rPr>
              <a:t>33</a:t>
            </a:r>
            <a:r>
              <a:rPr lang="zh-CN" altLang="en-US" dirty="0">
                <a:solidFill>
                  <a:srgbClr val="FF0000"/>
                </a:solidFill>
              </a:rPr>
              <a:t>项，考核建议</a:t>
            </a:r>
            <a:r>
              <a:rPr lang="en-US" altLang="zh-CN" dirty="0">
                <a:solidFill>
                  <a:srgbClr val="FF0000"/>
                </a:solidFill>
              </a:rPr>
              <a:t>18</a:t>
            </a:r>
            <a:r>
              <a:rPr lang="zh-CN" altLang="en-US" dirty="0">
                <a:solidFill>
                  <a:srgbClr val="FF0000"/>
                </a:solidFill>
              </a:rPr>
              <a:t>项</a:t>
            </a:r>
            <a:endParaRPr lang="zh-CN" altLang="en-US" dirty="0"/>
          </a:p>
        </p:txBody>
      </p:sp>
      <p:sp>
        <p:nvSpPr>
          <p:cNvPr id="3379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 dirty="0"/>
              <a:t>14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580358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584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r>
              <a:rPr lang="en-US" altLang="zh-CN" dirty="0">
                <a:solidFill>
                  <a:srgbClr val="FF0000"/>
                </a:solidFill>
              </a:rPr>
              <a:t>5</a:t>
            </a:r>
            <a:r>
              <a:rPr lang="zh-CN" altLang="en-US" dirty="0">
                <a:solidFill>
                  <a:srgbClr val="FF0000"/>
                </a:solidFill>
              </a:rPr>
              <a:t>月份，公司高风险作业</a:t>
            </a:r>
            <a:r>
              <a:rPr lang="en-US" altLang="zh-CN" dirty="0">
                <a:solidFill>
                  <a:srgbClr val="FF0000"/>
                </a:solidFill>
              </a:rPr>
              <a:t>206</a:t>
            </a:r>
            <a:r>
              <a:rPr lang="zh-CN" altLang="en-US" dirty="0">
                <a:solidFill>
                  <a:srgbClr val="FF0000"/>
                </a:solidFill>
              </a:rPr>
              <a:t>项，安全督察</a:t>
            </a:r>
            <a:r>
              <a:rPr lang="en-US" altLang="zh-CN" dirty="0">
                <a:solidFill>
                  <a:srgbClr val="FF0000"/>
                </a:solidFill>
              </a:rPr>
              <a:t>223</a:t>
            </a:r>
            <a:r>
              <a:rPr lang="zh-CN" altLang="en-US" dirty="0">
                <a:solidFill>
                  <a:srgbClr val="FF0000"/>
                </a:solidFill>
              </a:rPr>
              <a:t>次，提出问题通报</a:t>
            </a:r>
            <a:r>
              <a:rPr lang="en-US" altLang="zh-CN" dirty="0">
                <a:solidFill>
                  <a:srgbClr val="FF0000"/>
                </a:solidFill>
              </a:rPr>
              <a:t>33</a:t>
            </a:r>
            <a:r>
              <a:rPr lang="zh-CN" altLang="en-US" dirty="0">
                <a:solidFill>
                  <a:srgbClr val="FF0000"/>
                </a:solidFill>
              </a:rPr>
              <a:t>项，考核建议</a:t>
            </a:r>
            <a:r>
              <a:rPr lang="en-US" altLang="zh-CN" dirty="0">
                <a:solidFill>
                  <a:srgbClr val="FF0000"/>
                </a:solidFill>
              </a:rPr>
              <a:t>18</a:t>
            </a:r>
            <a:r>
              <a:rPr lang="zh-CN" altLang="en-US" dirty="0">
                <a:solidFill>
                  <a:srgbClr val="FF0000"/>
                </a:solidFill>
              </a:rPr>
              <a:t>项</a:t>
            </a:r>
            <a:endParaRPr lang="zh-CN" altLang="en-US" dirty="0"/>
          </a:p>
        </p:txBody>
      </p:sp>
      <p:sp>
        <p:nvSpPr>
          <p:cNvPr id="358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  <a:t>15</a:t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789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r>
              <a:rPr lang="en-US" altLang="zh-CN" dirty="0">
                <a:solidFill>
                  <a:srgbClr val="FF0000"/>
                </a:solidFill>
              </a:rPr>
              <a:t>5</a:t>
            </a:r>
            <a:r>
              <a:rPr lang="zh-CN" altLang="en-US" dirty="0">
                <a:solidFill>
                  <a:srgbClr val="FF0000"/>
                </a:solidFill>
              </a:rPr>
              <a:t>月份，公司高风险作业</a:t>
            </a:r>
            <a:r>
              <a:rPr lang="en-US" altLang="zh-CN" dirty="0">
                <a:solidFill>
                  <a:srgbClr val="FF0000"/>
                </a:solidFill>
              </a:rPr>
              <a:t>206</a:t>
            </a:r>
            <a:r>
              <a:rPr lang="zh-CN" altLang="en-US" dirty="0">
                <a:solidFill>
                  <a:srgbClr val="FF0000"/>
                </a:solidFill>
              </a:rPr>
              <a:t>项，安全督察</a:t>
            </a:r>
            <a:r>
              <a:rPr lang="en-US" altLang="zh-CN" dirty="0">
                <a:solidFill>
                  <a:srgbClr val="FF0000"/>
                </a:solidFill>
              </a:rPr>
              <a:t>223</a:t>
            </a:r>
            <a:r>
              <a:rPr lang="zh-CN" altLang="en-US" dirty="0">
                <a:solidFill>
                  <a:srgbClr val="FF0000"/>
                </a:solidFill>
              </a:rPr>
              <a:t>次，提出问题通报</a:t>
            </a:r>
            <a:r>
              <a:rPr lang="en-US" altLang="zh-CN" dirty="0">
                <a:solidFill>
                  <a:srgbClr val="FF0000"/>
                </a:solidFill>
              </a:rPr>
              <a:t>33</a:t>
            </a:r>
            <a:r>
              <a:rPr lang="zh-CN" altLang="en-US" dirty="0">
                <a:solidFill>
                  <a:srgbClr val="FF0000"/>
                </a:solidFill>
              </a:rPr>
              <a:t>项，考核建议</a:t>
            </a:r>
            <a:r>
              <a:rPr lang="en-US" altLang="zh-CN" dirty="0">
                <a:solidFill>
                  <a:srgbClr val="FF0000"/>
                </a:solidFill>
              </a:rPr>
              <a:t>18</a:t>
            </a:r>
            <a:r>
              <a:rPr lang="zh-CN" altLang="en-US" dirty="0">
                <a:solidFill>
                  <a:srgbClr val="FF0000"/>
                </a:solidFill>
              </a:rPr>
              <a:t>项</a:t>
            </a:r>
            <a:endParaRPr lang="zh-CN" altLang="en-US" dirty="0"/>
          </a:p>
        </p:txBody>
      </p:sp>
      <p:sp>
        <p:nvSpPr>
          <p:cNvPr id="3789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 dirty="0"/>
              <a:t>19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43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433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 dirty="0"/>
              <a:t>20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43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433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 dirty="0"/>
              <a:t>21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765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r>
              <a:rPr lang="en-US" altLang="zh-CN" dirty="0">
                <a:solidFill>
                  <a:srgbClr val="FF0000"/>
                </a:solidFill>
              </a:rPr>
              <a:t>5</a:t>
            </a:r>
            <a:r>
              <a:rPr lang="zh-CN" altLang="en-US" dirty="0">
                <a:solidFill>
                  <a:srgbClr val="FF0000"/>
                </a:solidFill>
              </a:rPr>
              <a:t>月份，公司高风险作业</a:t>
            </a:r>
            <a:r>
              <a:rPr lang="en-US" altLang="zh-CN" dirty="0">
                <a:solidFill>
                  <a:srgbClr val="FF0000"/>
                </a:solidFill>
              </a:rPr>
              <a:t>206</a:t>
            </a:r>
            <a:r>
              <a:rPr lang="zh-CN" altLang="en-US" dirty="0">
                <a:solidFill>
                  <a:srgbClr val="FF0000"/>
                </a:solidFill>
              </a:rPr>
              <a:t>项，安全督察</a:t>
            </a:r>
            <a:r>
              <a:rPr lang="en-US" altLang="zh-CN" dirty="0">
                <a:solidFill>
                  <a:srgbClr val="FF0000"/>
                </a:solidFill>
              </a:rPr>
              <a:t>223</a:t>
            </a:r>
            <a:r>
              <a:rPr lang="zh-CN" altLang="en-US" dirty="0">
                <a:solidFill>
                  <a:srgbClr val="FF0000"/>
                </a:solidFill>
              </a:rPr>
              <a:t>次，提出问题通报</a:t>
            </a:r>
            <a:r>
              <a:rPr lang="en-US" altLang="zh-CN" dirty="0">
                <a:solidFill>
                  <a:srgbClr val="FF0000"/>
                </a:solidFill>
              </a:rPr>
              <a:t>33</a:t>
            </a:r>
            <a:r>
              <a:rPr lang="zh-CN" altLang="en-US" dirty="0">
                <a:solidFill>
                  <a:srgbClr val="FF0000"/>
                </a:solidFill>
              </a:rPr>
              <a:t>项，考核建议</a:t>
            </a:r>
            <a:r>
              <a:rPr lang="en-US" altLang="zh-CN" dirty="0">
                <a:solidFill>
                  <a:srgbClr val="FF0000"/>
                </a:solidFill>
              </a:rPr>
              <a:t>18</a:t>
            </a:r>
            <a:r>
              <a:rPr lang="zh-CN" altLang="en-US" dirty="0">
                <a:solidFill>
                  <a:srgbClr val="FF0000"/>
                </a:solidFill>
              </a:rPr>
              <a:t>项</a:t>
            </a:r>
            <a:endParaRPr lang="zh-CN" altLang="en-US" dirty="0"/>
          </a:p>
        </p:txBody>
      </p:sp>
      <p:sp>
        <p:nvSpPr>
          <p:cNvPr id="2765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 dirty="0"/>
              <a:t>22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969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r>
              <a:rPr lang="en-US" altLang="zh-CN" dirty="0">
                <a:solidFill>
                  <a:srgbClr val="FF0000"/>
                </a:solidFill>
              </a:rPr>
              <a:t>5</a:t>
            </a:r>
            <a:r>
              <a:rPr lang="zh-CN" altLang="en-US" dirty="0">
                <a:solidFill>
                  <a:srgbClr val="FF0000"/>
                </a:solidFill>
              </a:rPr>
              <a:t>月份，公司高风险作业</a:t>
            </a:r>
            <a:r>
              <a:rPr lang="en-US" altLang="zh-CN" dirty="0">
                <a:solidFill>
                  <a:srgbClr val="FF0000"/>
                </a:solidFill>
              </a:rPr>
              <a:t>206</a:t>
            </a:r>
            <a:r>
              <a:rPr lang="zh-CN" altLang="en-US" dirty="0">
                <a:solidFill>
                  <a:srgbClr val="FF0000"/>
                </a:solidFill>
              </a:rPr>
              <a:t>项，安全督察</a:t>
            </a:r>
            <a:r>
              <a:rPr lang="en-US" altLang="zh-CN" dirty="0">
                <a:solidFill>
                  <a:srgbClr val="FF0000"/>
                </a:solidFill>
              </a:rPr>
              <a:t>223</a:t>
            </a:r>
            <a:r>
              <a:rPr lang="zh-CN" altLang="en-US" dirty="0">
                <a:solidFill>
                  <a:srgbClr val="FF0000"/>
                </a:solidFill>
              </a:rPr>
              <a:t>次，提出问题通报</a:t>
            </a:r>
            <a:r>
              <a:rPr lang="en-US" altLang="zh-CN" dirty="0">
                <a:solidFill>
                  <a:srgbClr val="FF0000"/>
                </a:solidFill>
              </a:rPr>
              <a:t>33</a:t>
            </a:r>
            <a:r>
              <a:rPr lang="zh-CN" altLang="en-US" dirty="0">
                <a:solidFill>
                  <a:srgbClr val="FF0000"/>
                </a:solidFill>
              </a:rPr>
              <a:t>项，考核建议</a:t>
            </a:r>
            <a:r>
              <a:rPr lang="en-US" altLang="zh-CN" dirty="0">
                <a:solidFill>
                  <a:srgbClr val="FF0000"/>
                </a:solidFill>
              </a:rPr>
              <a:t>18</a:t>
            </a:r>
            <a:r>
              <a:rPr lang="zh-CN" altLang="en-US" dirty="0">
                <a:solidFill>
                  <a:srgbClr val="FF0000"/>
                </a:solidFill>
              </a:rPr>
              <a:t>项</a:t>
            </a:r>
            <a:endParaRPr lang="zh-CN" altLang="en-US" dirty="0"/>
          </a:p>
        </p:txBody>
      </p:sp>
      <p:sp>
        <p:nvSpPr>
          <p:cNvPr id="2969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  <a:t>23</a:t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174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r>
              <a:rPr lang="en-US" altLang="zh-CN" dirty="0">
                <a:solidFill>
                  <a:srgbClr val="FF0000"/>
                </a:solidFill>
              </a:rPr>
              <a:t>5</a:t>
            </a:r>
            <a:r>
              <a:rPr lang="zh-CN" altLang="en-US" dirty="0">
                <a:solidFill>
                  <a:srgbClr val="FF0000"/>
                </a:solidFill>
              </a:rPr>
              <a:t>月份，公司高风险作业</a:t>
            </a:r>
            <a:r>
              <a:rPr lang="en-US" altLang="zh-CN" dirty="0">
                <a:solidFill>
                  <a:srgbClr val="FF0000"/>
                </a:solidFill>
              </a:rPr>
              <a:t>206</a:t>
            </a:r>
            <a:r>
              <a:rPr lang="zh-CN" altLang="en-US" dirty="0">
                <a:solidFill>
                  <a:srgbClr val="FF0000"/>
                </a:solidFill>
              </a:rPr>
              <a:t>项，安全督察</a:t>
            </a:r>
            <a:r>
              <a:rPr lang="en-US" altLang="zh-CN" dirty="0">
                <a:solidFill>
                  <a:srgbClr val="FF0000"/>
                </a:solidFill>
              </a:rPr>
              <a:t>223</a:t>
            </a:r>
            <a:r>
              <a:rPr lang="zh-CN" altLang="en-US" dirty="0">
                <a:solidFill>
                  <a:srgbClr val="FF0000"/>
                </a:solidFill>
              </a:rPr>
              <a:t>次，提出问题通报</a:t>
            </a:r>
            <a:r>
              <a:rPr lang="en-US" altLang="zh-CN" dirty="0">
                <a:solidFill>
                  <a:srgbClr val="FF0000"/>
                </a:solidFill>
              </a:rPr>
              <a:t>33</a:t>
            </a:r>
            <a:r>
              <a:rPr lang="zh-CN" altLang="en-US" dirty="0">
                <a:solidFill>
                  <a:srgbClr val="FF0000"/>
                </a:solidFill>
              </a:rPr>
              <a:t>项，考核建议</a:t>
            </a:r>
            <a:r>
              <a:rPr lang="en-US" altLang="zh-CN" dirty="0">
                <a:solidFill>
                  <a:srgbClr val="FF0000"/>
                </a:solidFill>
              </a:rPr>
              <a:t>18</a:t>
            </a:r>
            <a:r>
              <a:rPr lang="zh-CN" altLang="en-US" dirty="0">
                <a:solidFill>
                  <a:srgbClr val="FF0000"/>
                </a:solidFill>
              </a:rPr>
              <a:t>项</a:t>
            </a:r>
            <a:endParaRPr lang="zh-CN" altLang="en-US" dirty="0"/>
          </a:p>
        </p:txBody>
      </p:sp>
      <p:sp>
        <p:nvSpPr>
          <p:cNvPr id="3174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 dirty="0"/>
              <a:t>24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3499023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r>
              <a:rPr lang="en-US" altLang="zh-CN" dirty="0">
                <a:solidFill>
                  <a:srgbClr val="FF0000"/>
                </a:solidFill>
              </a:rPr>
              <a:t>5</a:t>
            </a:r>
            <a:r>
              <a:rPr lang="zh-CN" altLang="en-US" dirty="0">
                <a:solidFill>
                  <a:srgbClr val="FF0000"/>
                </a:solidFill>
              </a:rPr>
              <a:t>月份，公司高风险作业</a:t>
            </a:r>
            <a:r>
              <a:rPr lang="en-US" altLang="zh-CN" dirty="0">
                <a:solidFill>
                  <a:srgbClr val="FF0000"/>
                </a:solidFill>
              </a:rPr>
              <a:t>206</a:t>
            </a:r>
            <a:r>
              <a:rPr lang="zh-CN" altLang="en-US" dirty="0">
                <a:solidFill>
                  <a:srgbClr val="FF0000"/>
                </a:solidFill>
              </a:rPr>
              <a:t>项，安全督察</a:t>
            </a:r>
            <a:r>
              <a:rPr lang="en-US" altLang="zh-CN" dirty="0">
                <a:solidFill>
                  <a:srgbClr val="FF0000"/>
                </a:solidFill>
              </a:rPr>
              <a:t>223</a:t>
            </a:r>
            <a:r>
              <a:rPr lang="zh-CN" altLang="en-US" dirty="0">
                <a:solidFill>
                  <a:srgbClr val="FF0000"/>
                </a:solidFill>
              </a:rPr>
              <a:t>次，提出问题通报</a:t>
            </a:r>
            <a:r>
              <a:rPr lang="en-US" altLang="zh-CN" dirty="0">
                <a:solidFill>
                  <a:srgbClr val="FF0000"/>
                </a:solidFill>
              </a:rPr>
              <a:t>33</a:t>
            </a:r>
            <a:r>
              <a:rPr lang="zh-CN" altLang="en-US" dirty="0">
                <a:solidFill>
                  <a:srgbClr val="FF0000"/>
                </a:solidFill>
              </a:rPr>
              <a:t>项，考核建议</a:t>
            </a:r>
            <a:r>
              <a:rPr lang="en-US" altLang="zh-CN" dirty="0">
                <a:solidFill>
                  <a:srgbClr val="FF0000"/>
                </a:solidFill>
              </a:rPr>
              <a:t>18</a:t>
            </a:r>
            <a:r>
              <a:rPr lang="zh-CN" altLang="en-US" dirty="0">
                <a:solidFill>
                  <a:srgbClr val="FF0000"/>
                </a:solidFill>
              </a:rPr>
              <a:t>项</a:t>
            </a:r>
            <a:endParaRPr lang="zh-CN" altLang="en-US" dirty="0"/>
          </a:p>
        </p:txBody>
      </p:sp>
      <p:sp>
        <p:nvSpPr>
          <p:cNvPr id="3993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  <a:t>25</a:t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r>
              <a:rPr lang="en-US" altLang="zh-CN" dirty="0">
                <a:solidFill>
                  <a:srgbClr val="FF0000"/>
                </a:solidFill>
              </a:rPr>
              <a:t>5</a:t>
            </a:r>
            <a:r>
              <a:rPr lang="zh-CN" altLang="en-US" dirty="0">
                <a:solidFill>
                  <a:srgbClr val="FF0000"/>
                </a:solidFill>
              </a:rPr>
              <a:t>月份，公司高风险作业</a:t>
            </a:r>
            <a:r>
              <a:rPr lang="en-US" altLang="zh-CN" dirty="0">
                <a:solidFill>
                  <a:srgbClr val="FF0000"/>
                </a:solidFill>
              </a:rPr>
              <a:t>206</a:t>
            </a:r>
            <a:r>
              <a:rPr lang="zh-CN" altLang="en-US" dirty="0">
                <a:solidFill>
                  <a:srgbClr val="FF0000"/>
                </a:solidFill>
              </a:rPr>
              <a:t>项，安全督察</a:t>
            </a:r>
            <a:r>
              <a:rPr lang="en-US" altLang="zh-CN" dirty="0">
                <a:solidFill>
                  <a:srgbClr val="FF0000"/>
                </a:solidFill>
              </a:rPr>
              <a:t>223</a:t>
            </a:r>
            <a:r>
              <a:rPr lang="zh-CN" altLang="en-US" dirty="0">
                <a:solidFill>
                  <a:srgbClr val="FF0000"/>
                </a:solidFill>
              </a:rPr>
              <a:t>次，提出问题通报</a:t>
            </a:r>
            <a:r>
              <a:rPr lang="en-US" altLang="zh-CN" dirty="0">
                <a:solidFill>
                  <a:srgbClr val="FF0000"/>
                </a:solidFill>
              </a:rPr>
              <a:t>33</a:t>
            </a:r>
            <a:r>
              <a:rPr lang="zh-CN" altLang="en-US" dirty="0">
                <a:solidFill>
                  <a:srgbClr val="FF0000"/>
                </a:solidFill>
              </a:rPr>
              <a:t>项，考核建议</a:t>
            </a:r>
            <a:r>
              <a:rPr lang="en-US" altLang="zh-CN" dirty="0">
                <a:solidFill>
                  <a:srgbClr val="FF0000"/>
                </a:solidFill>
              </a:rPr>
              <a:t>18</a:t>
            </a:r>
            <a:r>
              <a:rPr lang="zh-CN" altLang="en-US" dirty="0">
                <a:solidFill>
                  <a:srgbClr val="FF0000"/>
                </a:solidFill>
              </a:rPr>
              <a:t>项</a:t>
            </a:r>
            <a:endParaRPr lang="zh-CN" altLang="en-US" dirty="0"/>
          </a:p>
        </p:txBody>
      </p:sp>
      <p:sp>
        <p:nvSpPr>
          <p:cNvPr id="3993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  <a:t>26</a:t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78475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024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02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 dirty="0"/>
              <a:t>4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19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r>
              <a:rPr lang="en-US" altLang="zh-CN" dirty="0">
                <a:solidFill>
                  <a:srgbClr val="FF0000"/>
                </a:solidFill>
              </a:rPr>
              <a:t>5</a:t>
            </a:r>
            <a:r>
              <a:rPr lang="zh-CN" altLang="en-US" dirty="0">
                <a:solidFill>
                  <a:srgbClr val="FF0000"/>
                </a:solidFill>
              </a:rPr>
              <a:t>月份，公司高风险作业</a:t>
            </a:r>
            <a:r>
              <a:rPr lang="en-US" altLang="zh-CN" dirty="0">
                <a:solidFill>
                  <a:srgbClr val="FF0000"/>
                </a:solidFill>
              </a:rPr>
              <a:t>206</a:t>
            </a:r>
            <a:r>
              <a:rPr lang="zh-CN" altLang="en-US" dirty="0">
                <a:solidFill>
                  <a:srgbClr val="FF0000"/>
                </a:solidFill>
              </a:rPr>
              <a:t>项，安全督察</a:t>
            </a:r>
            <a:r>
              <a:rPr lang="en-US" altLang="zh-CN" dirty="0">
                <a:solidFill>
                  <a:srgbClr val="FF0000"/>
                </a:solidFill>
              </a:rPr>
              <a:t>223</a:t>
            </a:r>
            <a:r>
              <a:rPr lang="zh-CN" altLang="en-US" dirty="0">
                <a:solidFill>
                  <a:srgbClr val="FF0000"/>
                </a:solidFill>
              </a:rPr>
              <a:t>次，提出问题通报</a:t>
            </a:r>
            <a:r>
              <a:rPr lang="en-US" altLang="zh-CN" dirty="0">
                <a:solidFill>
                  <a:srgbClr val="FF0000"/>
                </a:solidFill>
              </a:rPr>
              <a:t>33</a:t>
            </a:r>
            <a:r>
              <a:rPr lang="zh-CN" altLang="en-US" dirty="0">
                <a:solidFill>
                  <a:srgbClr val="FF0000"/>
                </a:solidFill>
              </a:rPr>
              <a:t>项，考核建议</a:t>
            </a:r>
            <a:r>
              <a:rPr lang="en-US" altLang="zh-CN" dirty="0">
                <a:solidFill>
                  <a:srgbClr val="FF0000"/>
                </a:solidFill>
              </a:rPr>
              <a:t>18</a:t>
            </a:r>
            <a:r>
              <a:rPr lang="zh-CN" altLang="en-US" dirty="0">
                <a:solidFill>
                  <a:srgbClr val="FF0000"/>
                </a:solidFill>
              </a:rPr>
              <a:t>项</a:t>
            </a:r>
            <a:endParaRPr lang="zh-CN" altLang="en-US" dirty="0"/>
          </a:p>
        </p:txBody>
      </p:sp>
      <p:sp>
        <p:nvSpPr>
          <p:cNvPr id="4198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  <a:t>27</a:t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40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r>
              <a:rPr lang="en-US" altLang="zh-CN" dirty="0">
                <a:solidFill>
                  <a:srgbClr val="FF0000"/>
                </a:solidFill>
              </a:rPr>
              <a:t>5</a:t>
            </a:r>
            <a:r>
              <a:rPr lang="zh-CN" altLang="en-US" dirty="0">
                <a:solidFill>
                  <a:srgbClr val="FF0000"/>
                </a:solidFill>
              </a:rPr>
              <a:t>月份，公司高风险作业</a:t>
            </a:r>
            <a:r>
              <a:rPr lang="en-US" altLang="zh-CN" dirty="0">
                <a:solidFill>
                  <a:srgbClr val="FF0000"/>
                </a:solidFill>
              </a:rPr>
              <a:t>206</a:t>
            </a:r>
            <a:r>
              <a:rPr lang="zh-CN" altLang="en-US" dirty="0">
                <a:solidFill>
                  <a:srgbClr val="FF0000"/>
                </a:solidFill>
              </a:rPr>
              <a:t>项，安全督察</a:t>
            </a:r>
            <a:r>
              <a:rPr lang="en-US" altLang="zh-CN" dirty="0">
                <a:solidFill>
                  <a:srgbClr val="FF0000"/>
                </a:solidFill>
              </a:rPr>
              <a:t>223</a:t>
            </a:r>
            <a:r>
              <a:rPr lang="zh-CN" altLang="en-US" dirty="0">
                <a:solidFill>
                  <a:srgbClr val="FF0000"/>
                </a:solidFill>
              </a:rPr>
              <a:t>次，提出问题通报</a:t>
            </a:r>
            <a:r>
              <a:rPr lang="en-US" altLang="zh-CN" dirty="0">
                <a:solidFill>
                  <a:srgbClr val="FF0000"/>
                </a:solidFill>
              </a:rPr>
              <a:t>33</a:t>
            </a:r>
            <a:r>
              <a:rPr lang="zh-CN" altLang="en-US" dirty="0">
                <a:solidFill>
                  <a:srgbClr val="FF0000"/>
                </a:solidFill>
              </a:rPr>
              <a:t>项，考核建议</a:t>
            </a:r>
            <a:r>
              <a:rPr lang="en-US" altLang="zh-CN" dirty="0">
                <a:solidFill>
                  <a:srgbClr val="FF0000"/>
                </a:solidFill>
              </a:rPr>
              <a:t>18</a:t>
            </a:r>
            <a:r>
              <a:rPr lang="zh-CN" altLang="en-US" dirty="0">
                <a:solidFill>
                  <a:srgbClr val="FF0000"/>
                </a:solidFill>
              </a:rPr>
              <a:t>项</a:t>
            </a:r>
            <a:endParaRPr lang="zh-CN" altLang="en-US" dirty="0"/>
          </a:p>
        </p:txBody>
      </p:sp>
      <p:sp>
        <p:nvSpPr>
          <p:cNvPr id="4403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  <a:t>28</a:t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229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 dirty="0"/>
              <a:t>5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38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 dirty="0"/>
              <a:t>6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945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r>
              <a:rPr lang="en-US" altLang="zh-CN" dirty="0">
                <a:solidFill>
                  <a:srgbClr val="FF0000"/>
                </a:solidFill>
              </a:rPr>
              <a:t>5</a:t>
            </a:r>
            <a:r>
              <a:rPr lang="zh-CN" altLang="en-US" dirty="0">
                <a:solidFill>
                  <a:srgbClr val="FF0000"/>
                </a:solidFill>
              </a:rPr>
              <a:t>月份，公司高风险作业</a:t>
            </a:r>
            <a:r>
              <a:rPr lang="en-US" altLang="zh-CN" dirty="0">
                <a:solidFill>
                  <a:srgbClr val="FF0000"/>
                </a:solidFill>
              </a:rPr>
              <a:t>206</a:t>
            </a:r>
            <a:r>
              <a:rPr lang="zh-CN" altLang="en-US" dirty="0">
                <a:solidFill>
                  <a:srgbClr val="FF0000"/>
                </a:solidFill>
              </a:rPr>
              <a:t>项，安全督察</a:t>
            </a:r>
            <a:r>
              <a:rPr lang="en-US" altLang="zh-CN" dirty="0">
                <a:solidFill>
                  <a:srgbClr val="FF0000"/>
                </a:solidFill>
              </a:rPr>
              <a:t>223</a:t>
            </a:r>
            <a:r>
              <a:rPr lang="zh-CN" altLang="en-US" dirty="0">
                <a:solidFill>
                  <a:srgbClr val="FF0000"/>
                </a:solidFill>
              </a:rPr>
              <a:t>次，提出问题通报</a:t>
            </a:r>
            <a:r>
              <a:rPr lang="en-US" altLang="zh-CN" dirty="0">
                <a:solidFill>
                  <a:srgbClr val="FF0000"/>
                </a:solidFill>
              </a:rPr>
              <a:t>33</a:t>
            </a:r>
            <a:r>
              <a:rPr lang="zh-CN" altLang="en-US" dirty="0">
                <a:solidFill>
                  <a:srgbClr val="FF0000"/>
                </a:solidFill>
              </a:rPr>
              <a:t>项，考核建议</a:t>
            </a:r>
            <a:r>
              <a:rPr lang="en-US" altLang="zh-CN" dirty="0">
                <a:solidFill>
                  <a:srgbClr val="FF0000"/>
                </a:solidFill>
              </a:rPr>
              <a:t>18</a:t>
            </a:r>
            <a:r>
              <a:rPr lang="zh-CN" altLang="en-US" dirty="0">
                <a:solidFill>
                  <a:srgbClr val="FF0000"/>
                </a:solidFill>
              </a:rPr>
              <a:t>项</a:t>
            </a:r>
            <a:endParaRPr lang="zh-CN" altLang="en-US" dirty="0"/>
          </a:p>
        </p:txBody>
      </p:sp>
      <p:sp>
        <p:nvSpPr>
          <p:cNvPr id="1945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 dirty="0"/>
              <a:t>9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945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r>
              <a:rPr lang="en-US" altLang="zh-CN" dirty="0">
                <a:solidFill>
                  <a:srgbClr val="FF0000"/>
                </a:solidFill>
              </a:rPr>
              <a:t>5</a:t>
            </a:r>
            <a:r>
              <a:rPr lang="zh-CN" altLang="en-US" dirty="0">
                <a:solidFill>
                  <a:srgbClr val="FF0000"/>
                </a:solidFill>
              </a:rPr>
              <a:t>月份，公司高风险作业</a:t>
            </a:r>
            <a:r>
              <a:rPr lang="en-US" altLang="zh-CN" dirty="0">
                <a:solidFill>
                  <a:srgbClr val="FF0000"/>
                </a:solidFill>
              </a:rPr>
              <a:t>206</a:t>
            </a:r>
            <a:r>
              <a:rPr lang="zh-CN" altLang="en-US" dirty="0">
                <a:solidFill>
                  <a:srgbClr val="FF0000"/>
                </a:solidFill>
              </a:rPr>
              <a:t>项，安全督察</a:t>
            </a:r>
            <a:r>
              <a:rPr lang="en-US" altLang="zh-CN" dirty="0">
                <a:solidFill>
                  <a:srgbClr val="FF0000"/>
                </a:solidFill>
              </a:rPr>
              <a:t>223</a:t>
            </a:r>
            <a:r>
              <a:rPr lang="zh-CN" altLang="en-US" dirty="0">
                <a:solidFill>
                  <a:srgbClr val="FF0000"/>
                </a:solidFill>
              </a:rPr>
              <a:t>次，提出问题通报</a:t>
            </a:r>
            <a:r>
              <a:rPr lang="en-US" altLang="zh-CN" dirty="0">
                <a:solidFill>
                  <a:srgbClr val="FF0000"/>
                </a:solidFill>
              </a:rPr>
              <a:t>33</a:t>
            </a:r>
            <a:r>
              <a:rPr lang="zh-CN" altLang="en-US" dirty="0">
                <a:solidFill>
                  <a:srgbClr val="FF0000"/>
                </a:solidFill>
              </a:rPr>
              <a:t>项，考核建议</a:t>
            </a:r>
            <a:r>
              <a:rPr lang="en-US" altLang="zh-CN" dirty="0">
                <a:solidFill>
                  <a:srgbClr val="FF0000"/>
                </a:solidFill>
              </a:rPr>
              <a:t>18</a:t>
            </a:r>
            <a:r>
              <a:rPr lang="zh-CN" altLang="en-US" dirty="0">
                <a:solidFill>
                  <a:srgbClr val="FF0000"/>
                </a:solidFill>
              </a:rPr>
              <a:t>项</a:t>
            </a:r>
            <a:endParaRPr lang="zh-CN" altLang="en-US" dirty="0"/>
          </a:p>
        </p:txBody>
      </p:sp>
      <p:sp>
        <p:nvSpPr>
          <p:cNvPr id="1945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 dirty="0"/>
              <a:t>10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945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r>
              <a:rPr lang="en-US" altLang="zh-CN" dirty="0">
                <a:solidFill>
                  <a:srgbClr val="FF0000"/>
                </a:solidFill>
              </a:rPr>
              <a:t>5</a:t>
            </a:r>
            <a:r>
              <a:rPr lang="zh-CN" altLang="en-US" dirty="0">
                <a:solidFill>
                  <a:srgbClr val="FF0000"/>
                </a:solidFill>
              </a:rPr>
              <a:t>月份，公司高风险作业</a:t>
            </a:r>
            <a:r>
              <a:rPr lang="en-US" altLang="zh-CN" dirty="0">
                <a:solidFill>
                  <a:srgbClr val="FF0000"/>
                </a:solidFill>
              </a:rPr>
              <a:t>206</a:t>
            </a:r>
            <a:r>
              <a:rPr lang="zh-CN" altLang="en-US" dirty="0">
                <a:solidFill>
                  <a:srgbClr val="FF0000"/>
                </a:solidFill>
              </a:rPr>
              <a:t>项，安全督察</a:t>
            </a:r>
            <a:r>
              <a:rPr lang="en-US" altLang="zh-CN" dirty="0">
                <a:solidFill>
                  <a:srgbClr val="FF0000"/>
                </a:solidFill>
              </a:rPr>
              <a:t>223</a:t>
            </a:r>
            <a:r>
              <a:rPr lang="zh-CN" altLang="en-US" dirty="0">
                <a:solidFill>
                  <a:srgbClr val="FF0000"/>
                </a:solidFill>
              </a:rPr>
              <a:t>次，提出问题通报</a:t>
            </a:r>
            <a:r>
              <a:rPr lang="en-US" altLang="zh-CN" dirty="0">
                <a:solidFill>
                  <a:srgbClr val="FF0000"/>
                </a:solidFill>
              </a:rPr>
              <a:t>33</a:t>
            </a:r>
            <a:r>
              <a:rPr lang="zh-CN" altLang="en-US" dirty="0">
                <a:solidFill>
                  <a:srgbClr val="FF0000"/>
                </a:solidFill>
              </a:rPr>
              <a:t>项，考核建议</a:t>
            </a:r>
            <a:r>
              <a:rPr lang="en-US" altLang="zh-CN" dirty="0">
                <a:solidFill>
                  <a:srgbClr val="FF0000"/>
                </a:solidFill>
              </a:rPr>
              <a:t>18</a:t>
            </a:r>
            <a:r>
              <a:rPr lang="zh-CN" altLang="en-US" dirty="0">
                <a:solidFill>
                  <a:srgbClr val="FF0000"/>
                </a:solidFill>
              </a:rPr>
              <a:t>项</a:t>
            </a:r>
            <a:endParaRPr lang="zh-CN" altLang="en-US" dirty="0"/>
          </a:p>
        </p:txBody>
      </p:sp>
      <p:sp>
        <p:nvSpPr>
          <p:cNvPr id="1945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 dirty="0"/>
              <a:t>11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945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r>
              <a:rPr lang="en-US" altLang="zh-CN" dirty="0">
                <a:solidFill>
                  <a:srgbClr val="FF0000"/>
                </a:solidFill>
              </a:rPr>
              <a:t>5</a:t>
            </a:r>
            <a:r>
              <a:rPr lang="zh-CN" altLang="en-US" dirty="0">
                <a:solidFill>
                  <a:srgbClr val="FF0000"/>
                </a:solidFill>
              </a:rPr>
              <a:t>月份，公司高风险作业</a:t>
            </a:r>
            <a:r>
              <a:rPr lang="en-US" altLang="zh-CN" dirty="0">
                <a:solidFill>
                  <a:srgbClr val="FF0000"/>
                </a:solidFill>
              </a:rPr>
              <a:t>206</a:t>
            </a:r>
            <a:r>
              <a:rPr lang="zh-CN" altLang="en-US" dirty="0">
                <a:solidFill>
                  <a:srgbClr val="FF0000"/>
                </a:solidFill>
              </a:rPr>
              <a:t>项，安全督察</a:t>
            </a:r>
            <a:r>
              <a:rPr lang="en-US" altLang="zh-CN" dirty="0">
                <a:solidFill>
                  <a:srgbClr val="FF0000"/>
                </a:solidFill>
              </a:rPr>
              <a:t>223</a:t>
            </a:r>
            <a:r>
              <a:rPr lang="zh-CN" altLang="en-US" dirty="0">
                <a:solidFill>
                  <a:srgbClr val="FF0000"/>
                </a:solidFill>
              </a:rPr>
              <a:t>次，提出问题通报</a:t>
            </a:r>
            <a:r>
              <a:rPr lang="en-US" altLang="zh-CN" dirty="0">
                <a:solidFill>
                  <a:srgbClr val="FF0000"/>
                </a:solidFill>
              </a:rPr>
              <a:t>33</a:t>
            </a:r>
            <a:r>
              <a:rPr lang="zh-CN" altLang="en-US" dirty="0">
                <a:solidFill>
                  <a:srgbClr val="FF0000"/>
                </a:solidFill>
              </a:rPr>
              <a:t>项，考核建议</a:t>
            </a:r>
            <a:r>
              <a:rPr lang="en-US" altLang="zh-CN" dirty="0">
                <a:solidFill>
                  <a:srgbClr val="FF0000"/>
                </a:solidFill>
              </a:rPr>
              <a:t>18</a:t>
            </a:r>
            <a:r>
              <a:rPr lang="zh-CN" altLang="en-US" dirty="0">
                <a:solidFill>
                  <a:srgbClr val="FF0000"/>
                </a:solidFill>
              </a:rPr>
              <a:t>项</a:t>
            </a:r>
            <a:endParaRPr lang="zh-CN" altLang="en-US" dirty="0"/>
          </a:p>
        </p:txBody>
      </p:sp>
      <p:sp>
        <p:nvSpPr>
          <p:cNvPr id="1945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 dirty="0"/>
              <a:t>12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379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r>
              <a:rPr lang="en-US" altLang="zh-CN" dirty="0">
                <a:solidFill>
                  <a:srgbClr val="FF0000"/>
                </a:solidFill>
              </a:rPr>
              <a:t>5</a:t>
            </a:r>
            <a:r>
              <a:rPr lang="zh-CN" altLang="en-US" dirty="0">
                <a:solidFill>
                  <a:srgbClr val="FF0000"/>
                </a:solidFill>
              </a:rPr>
              <a:t>月份，公司高风险作业</a:t>
            </a:r>
            <a:r>
              <a:rPr lang="en-US" altLang="zh-CN" dirty="0">
                <a:solidFill>
                  <a:srgbClr val="FF0000"/>
                </a:solidFill>
              </a:rPr>
              <a:t>206</a:t>
            </a:r>
            <a:r>
              <a:rPr lang="zh-CN" altLang="en-US" dirty="0">
                <a:solidFill>
                  <a:srgbClr val="FF0000"/>
                </a:solidFill>
              </a:rPr>
              <a:t>项，安全督察</a:t>
            </a:r>
            <a:r>
              <a:rPr lang="en-US" altLang="zh-CN" dirty="0">
                <a:solidFill>
                  <a:srgbClr val="FF0000"/>
                </a:solidFill>
              </a:rPr>
              <a:t>223</a:t>
            </a:r>
            <a:r>
              <a:rPr lang="zh-CN" altLang="en-US" dirty="0">
                <a:solidFill>
                  <a:srgbClr val="FF0000"/>
                </a:solidFill>
              </a:rPr>
              <a:t>次，提出问题通报</a:t>
            </a:r>
            <a:r>
              <a:rPr lang="en-US" altLang="zh-CN" dirty="0">
                <a:solidFill>
                  <a:srgbClr val="FF0000"/>
                </a:solidFill>
              </a:rPr>
              <a:t>33</a:t>
            </a:r>
            <a:r>
              <a:rPr lang="zh-CN" altLang="en-US" dirty="0">
                <a:solidFill>
                  <a:srgbClr val="FF0000"/>
                </a:solidFill>
              </a:rPr>
              <a:t>项，考核建议</a:t>
            </a:r>
            <a:r>
              <a:rPr lang="en-US" altLang="zh-CN" dirty="0">
                <a:solidFill>
                  <a:srgbClr val="FF0000"/>
                </a:solidFill>
              </a:rPr>
              <a:t>18</a:t>
            </a:r>
            <a:r>
              <a:rPr lang="zh-CN" altLang="en-US" dirty="0">
                <a:solidFill>
                  <a:srgbClr val="FF0000"/>
                </a:solidFill>
              </a:rPr>
              <a:t>项</a:t>
            </a:r>
            <a:endParaRPr lang="zh-CN" altLang="en-US" dirty="0"/>
          </a:p>
        </p:txBody>
      </p:sp>
      <p:sp>
        <p:nvSpPr>
          <p:cNvPr id="3379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 dirty="0"/>
              <a:t>13</a:t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二级</a:t>
            </a:r>
          </a:p>
          <a:p>
            <a:pPr lvl="2" fontAlgn="base"/>
            <a:r>
              <a:rPr lang="zh-CN" altLang="en-US" strike="noStrike" noProof="1"/>
              <a:t>三级</a:t>
            </a:r>
          </a:p>
          <a:p>
            <a:pPr lvl="3" fontAlgn="base"/>
            <a:r>
              <a:rPr lang="zh-CN" altLang="en-US" strike="noStrike" noProof="1"/>
              <a:t>四级</a:t>
            </a:r>
          </a:p>
          <a:p>
            <a:pPr lvl="4" fontAlgn="base"/>
            <a:r>
              <a:rPr lang="zh-CN" altLang="en-US" strike="noStrike" noProof="1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二级</a:t>
            </a:r>
          </a:p>
          <a:p>
            <a:pPr lvl="2" fontAlgn="base"/>
            <a:r>
              <a:rPr lang="zh-CN" altLang="en-US" strike="noStrike" noProof="1"/>
              <a:t>三级</a:t>
            </a:r>
          </a:p>
          <a:p>
            <a:pPr lvl="3" fontAlgn="base"/>
            <a:r>
              <a:rPr lang="zh-CN" altLang="en-US" strike="noStrike" noProof="1"/>
              <a:t>四级</a:t>
            </a:r>
          </a:p>
          <a:p>
            <a:pPr lvl="4" fontAlgn="base"/>
            <a:r>
              <a:rPr lang="zh-CN" altLang="en-US" strike="noStrike" noProof="1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二级</a:t>
            </a:r>
          </a:p>
          <a:p>
            <a:pPr lvl="2" fontAlgn="base"/>
            <a:r>
              <a:rPr lang="zh-CN" altLang="en-US" strike="noStrike" noProof="1"/>
              <a:t>三级</a:t>
            </a:r>
          </a:p>
          <a:p>
            <a:pPr lvl="3" fontAlgn="base"/>
            <a:r>
              <a:rPr lang="zh-CN" altLang="en-US" strike="noStrike" noProof="1"/>
              <a:t>四级</a:t>
            </a:r>
          </a:p>
          <a:p>
            <a:pPr lvl="4" fontAlgn="base"/>
            <a:r>
              <a:rPr lang="zh-CN" altLang="en-US" strike="noStrike" noProof="1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二级</a:t>
            </a:r>
          </a:p>
          <a:p>
            <a:pPr lvl="2" fontAlgn="base"/>
            <a:r>
              <a:rPr lang="zh-CN" altLang="en-US" strike="noStrike" noProof="1"/>
              <a:t>三级</a:t>
            </a:r>
          </a:p>
          <a:p>
            <a:pPr lvl="3" fontAlgn="base"/>
            <a:r>
              <a:rPr lang="zh-CN" altLang="en-US" strike="noStrike" noProof="1"/>
              <a:t>四级</a:t>
            </a:r>
          </a:p>
          <a:p>
            <a:pPr lvl="4" fontAlgn="base"/>
            <a:r>
              <a:rPr lang="zh-CN" altLang="en-US" strike="noStrike" noProof="1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二级</a:t>
            </a:r>
          </a:p>
          <a:p>
            <a:pPr lvl="2" fontAlgn="base"/>
            <a:r>
              <a:rPr lang="zh-CN" altLang="en-US" strike="noStrike" noProof="1"/>
              <a:t>三级</a:t>
            </a:r>
          </a:p>
          <a:p>
            <a:pPr lvl="3" fontAlgn="base"/>
            <a:r>
              <a:rPr lang="zh-CN" altLang="en-US" strike="noStrike" noProof="1"/>
              <a:t>四级</a:t>
            </a:r>
          </a:p>
          <a:p>
            <a:pPr lvl="4" fontAlgn="base"/>
            <a:r>
              <a:rPr lang="zh-CN" altLang="en-US" strike="noStrike" noProof="1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二级</a:t>
            </a:r>
          </a:p>
          <a:p>
            <a:pPr lvl="2" fontAlgn="base"/>
            <a:r>
              <a:rPr lang="zh-CN" altLang="en-US" strike="noStrike" noProof="1"/>
              <a:t>三级</a:t>
            </a:r>
          </a:p>
          <a:p>
            <a:pPr lvl="3" fontAlgn="base"/>
            <a:r>
              <a:rPr lang="zh-CN" altLang="en-US" strike="noStrike" noProof="1"/>
              <a:t>四级</a:t>
            </a:r>
          </a:p>
          <a:p>
            <a:pPr lvl="4" fontAlgn="base"/>
            <a:r>
              <a:rPr lang="zh-CN" altLang="en-US" strike="noStrike" noProof="1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二级</a:t>
            </a:r>
          </a:p>
          <a:p>
            <a:pPr lvl="2" fontAlgn="base"/>
            <a:r>
              <a:rPr lang="zh-CN" altLang="en-US" strike="noStrike" noProof="1"/>
              <a:t>三级</a:t>
            </a:r>
          </a:p>
          <a:p>
            <a:pPr lvl="3" fontAlgn="base"/>
            <a:r>
              <a:rPr lang="zh-CN" altLang="en-US" strike="noStrike" noProof="1"/>
              <a:t>四级</a:t>
            </a:r>
          </a:p>
          <a:p>
            <a:pPr lvl="4" fontAlgn="base"/>
            <a:r>
              <a:rPr lang="zh-CN" altLang="en-US" strike="noStrike" noProof="1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二级</a:t>
            </a:r>
          </a:p>
          <a:p>
            <a:pPr lvl="2" fontAlgn="base"/>
            <a:r>
              <a:rPr lang="zh-CN" altLang="en-US" strike="noStrike" noProof="1"/>
              <a:t>三级</a:t>
            </a:r>
          </a:p>
          <a:p>
            <a:pPr lvl="3" fontAlgn="base"/>
            <a:r>
              <a:rPr lang="zh-CN" altLang="en-US" strike="noStrike" noProof="1"/>
              <a:t>四级</a:t>
            </a:r>
          </a:p>
          <a:p>
            <a:pPr lvl="4" fontAlgn="base"/>
            <a:r>
              <a:rPr lang="zh-CN" altLang="en-US" strike="noStrike" noProof="1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二级</a:t>
            </a:r>
          </a:p>
          <a:p>
            <a:pPr lvl="2" fontAlgn="base"/>
            <a:r>
              <a:rPr lang="zh-CN" altLang="en-US" strike="noStrike" noProof="1"/>
              <a:t>三级</a:t>
            </a:r>
          </a:p>
          <a:p>
            <a:pPr lvl="3" fontAlgn="base"/>
            <a:r>
              <a:rPr lang="zh-CN" altLang="en-US" strike="noStrike" noProof="1"/>
              <a:t>四级</a:t>
            </a:r>
          </a:p>
          <a:p>
            <a:pPr lvl="4" fontAlgn="base"/>
            <a:r>
              <a:rPr lang="zh-CN" altLang="en-US" strike="noStrike" noProof="1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二级</a:t>
            </a:r>
          </a:p>
          <a:p>
            <a:pPr lvl="2" fontAlgn="base"/>
            <a:r>
              <a:rPr lang="zh-CN" altLang="en-US" strike="noStrike" noProof="1"/>
              <a:t>三级</a:t>
            </a:r>
          </a:p>
          <a:p>
            <a:pPr lvl="3" fontAlgn="base"/>
            <a:r>
              <a:rPr lang="zh-CN" altLang="en-US" strike="noStrike" noProof="1"/>
              <a:t>四级</a:t>
            </a:r>
          </a:p>
          <a:p>
            <a:pPr lvl="4" fontAlgn="base"/>
            <a:r>
              <a:rPr lang="zh-CN" altLang="en-US" strike="noStrike" noProof="1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二级</a:t>
            </a:r>
          </a:p>
          <a:p>
            <a:pPr lvl="2" fontAlgn="base"/>
            <a:r>
              <a:rPr lang="zh-CN" altLang="en-US" strike="noStrike" noProof="1"/>
              <a:t>三级</a:t>
            </a:r>
          </a:p>
          <a:p>
            <a:pPr lvl="3" fontAlgn="base"/>
            <a:r>
              <a:rPr lang="zh-CN" altLang="en-US" strike="noStrike" noProof="1"/>
              <a:t>四级</a:t>
            </a:r>
          </a:p>
          <a:p>
            <a:pPr lvl="4" fontAlgn="base"/>
            <a:r>
              <a:rPr lang="zh-CN" altLang="en-US" strike="noStrike" noProof="1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二级</a:t>
            </a:r>
          </a:p>
          <a:p>
            <a:pPr lvl="2" fontAlgn="base"/>
            <a:r>
              <a:rPr lang="zh-CN" altLang="en-US" strike="noStrike" noProof="1"/>
              <a:t>三级</a:t>
            </a:r>
          </a:p>
          <a:p>
            <a:pPr lvl="3" fontAlgn="base"/>
            <a:r>
              <a:rPr lang="zh-CN" altLang="en-US" strike="noStrike" noProof="1"/>
              <a:t>四级</a:t>
            </a:r>
          </a:p>
          <a:p>
            <a:pPr lvl="4" fontAlgn="base"/>
            <a:r>
              <a:rPr lang="zh-CN" altLang="en-US" strike="noStrike" noProof="1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二级</a:t>
            </a:r>
          </a:p>
          <a:p>
            <a:pPr lvl="2" fontAlgn="base"/>
            <a:r>
              <a:rPr lang="zh-CN" altLang="en-US" strike="noStrike" noProof="1"/>
              <a:t>三级</a:t>
            </a:r>
          </a:p>
          <a:p>
            <a:pPr lvl="3" fontAlgn="base"/>
            <a:r>
              <a:rPr lang="zh-CN" altLang="en-US" strike="noStrike" noProof="1"/>
              <a:t>四级</a:t>
            </a:r>
          </a:p>
          <a:p>
            <a:pPr lvl="4" fontAlgn="base"/>
            <a:r>
              <a:rPr lang="zh-CN" altLang="en-US" strike="noStrike" noProof="1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二级</a:t>
            </a:r>
          </a:p>
          <a:p>
            <a:pPr lvl="2" fontAlgn="base"/>
            <a:r>
              <a:rPr lang="zh-CN" altLang="en-US" strike="noStrike" noProof="1"/>
              <a:t>三级</a:t>
            </a:r>
          </a:p>
          <a:p>
            <a:pPr lvl="3" fontAlgn="base"/>
            <a:r>
              <a:rPr lang="zh-CN" altLang="en-US" strike="noStrike" noProof="1"/>
              <a:t>四级</a:t>
            </a:r>
          </a:p>
          <a:p>
            <a:pPr lvl="4" fontAlgn="base"/>
            <a:r>
              <a:rPr lang="zh-CN" altLang="en-US" strike="noStrike" noProof="1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二级</a:t>
            </a:r>
          </a:p>
          <a:p>
            <a:pPr lvl="2" fontAlgn="base"/>
            <a:r>
              <a:rPr lang="zh-CN" altLang="en-US" strike="noStrike" noProof="1"/>
              <a:t>三级</a:t>
            </a:r>
          </a:p>
          <a:p>
            <a:pPr lvl="3" fontAlgn="base"/>
            <a:r>
              <a:rPr lang="zh-CN" altLang="en-US" strike="noStrike" noProof="1"/>
              <a:t>四级</a:t>
            </a:r>
          </a:p>
          <a:p>
            <a:pPr lvl="4" fontAlgn="base"/>
            <a:r>
              <a:rPr lang="zh-CN" altLang="en-US" strike="noStrike" noProof="1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二级</a:t>
            </a:r>
          </a:p>
          <a:p>
            <a:pPr lvl="2" fontAlgn="base"/>
            <a:r>
              <a:rPr lang="zh-CN" altLang="en-US" strike="noStrike" noProof="1"/>
              <a:t>三级</a:t>
            </a:r>
          </a:p>
          <a:p>
            <a:pPr lvl="3" fontAlgn="base"/>
            <a:r>
              <a:rPr lang="zh-CN" altLang="en-US" strike="noStrike" noProof="1"/>
              <a:t>四级</a:t>
            </a:r>
          </a:p>
          <a:p>
            <a:pPr lvl="4" fontAlgn="base"/>
            <a:r>
              <a:rPr lang="zh-CN" altLang="en-US" strike="noStrike" noProof="1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二级</a:t>
            </a:r>
          </a:p>
          <a:p>
            <a:pPr lvl="2" fontAlgn="base"/>
            <a:r>
              <a:rPr lang="zh-CN" altLang="en-US" strike="noStrike" noProof="1"/>
              <a:t>三级</a:t>
            </a:r>
          </a:p>
          <a:p>
            <a:pPr lvl="3" fontAlgn="base"/>
            <a:r>
              <a:rPr lang="zh-CN" altLang="en-US" strike="noStrike" noProof="1"/>
              <a:t>四级</a:t>
            </a:r>
          </a:p>
          <a:p>
            <a:pPr lvl="4" fontAlgn="base"/>
            <a:r>
              <a:rPr lang="zh-CN" altLang="en-US" strike="noStrike" noProof="1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二级</a:t>
            </a:r>
          </a:p>
          <a:p>
            <a:pPr lvl="2" fontAlgn="base"/>
            <a:r>
              <a:rPr lang="zh-CN" altLang="en-US" strike="noStrike" noProof="1"/>
              <a:t>三级</a:t>
            </a:r>
          </a:p>
          <a:p>
            <a:pPr lvl="3" fontAlgn="base"/>
            <a:r>
              <a:rPr lang="zh-CN" altLang="en-US" strike="noStrike" noProof="1"/>
              <a:t>四级</a:t>
            </a:r>
          </a:p>
          <a:p>
            <a:pPr lvl="4" fontAlgn="base"/>
            <a:r>
              <a:rPr lang="zh-CN" altLang="en-US" strike="noStrike" noProof="1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二级</a:t>
            </a:r>
          </a:p>
          <a:p>
            <a:pPr lvl="2" fontAlgn="base"/>
            <a:r>
              <a:rPr lang="zh-CN" altLang="en-US" strike="noStrike" noProof="1"/>
              <a:t>三级</a:t>
            </a:r>
          </a:p>
          <a:p>
            <a:pPr lvl="3" fontAlgn="base"/>
            <a:r>
              <a:rPr lang="zh-CN" altLang="en-US" strike="noStrike" noProof="1"/>
              <a:t>四级</a:t>
            </a:r>
          </a:p>
          <a:p>
            <a:pPr lvl="4" fontAlgn="base"/>
            <a:r>
              <a:rPr lang="zh-CN" altLang="en-US" strike="noStrike" noProof="1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二级</a:t>
            </a:r>
          </a:p>
          <a:p>
            <a:pPr lvl="2" fontAlgn="base"/>
            <a:r>
              <a:rPr lang="zh-CN" altLang="en-US" strike="noStrike" noProof="1"/>
              <a:t>三级</a:t>
            </a:r>
          </a:p>
          <a:p>
            <a:pPr lvl="3" fontAlgn="base"/>
            <a:r>
              <a:rPr lang="zh-CN" altLang="en-US" strike="noStrike" noProof="1"/>
              <a:t>四级</a:t>
            </a:r>
          </a:p>
          <a:p>
            <a:pPr lvl="4" fontAlgn="base"/>
            <a:r>
              <a:rPr lang="zh-CN" altLang="en-US" strike="noStrike" noProof="1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二级</a:t>
            </a:r>
          </a:p>
          <a:p>
            <a:pPr lvl="2" fontAlgn="base"/>
            <a:r>
              <a:rPr lang="zh-CN" altLang="en-US" strike="noStrike" noProof="1"/>
              <a:t>三级</a:t>
            </a:r>
          </a:p>
          <a:p>
            <a:pPr lvl="3" fontAlgn="base"/>
            <a:r>
              <a:rPr lang="zh-CN" altLang="en-US" strike="noStrike" noProof="1"/>
              <a:t>四级</a:t>
            </a:r>
          </a:p>
          <a:p>
            <a:pPr lvl="4" fontAlgn="base"/>
            <a:r>
              <a:rPr lang="zh-CN" altLang="en-US" strike="noStrike" noProof="1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二级</a:t>
            </a:r>
          </a:p>
          <a:p>
            <a:pPr lvl="2" fontAlgn="base"/>
            <a:r>
              <a:rPr lang="zh-CN" altLang="en-US" strike="noStrike" noProof="1"/>
              <a:t>三级</a:t>
            </a:r>
          </a:p>
          <a:p>
            <a:pPr lvl="3" fontAlgn="base"/>
            <a:r>
              <a:rPr lang="zh-CN" altLang="en-US" strike="noStrike" noProof="1"/>
              <a:t>四级</a:t>
            </a:r>
          </a:p>
          <a:p>
            <a:pPr lvl="4" fontAlgn="base"/>
            <a:r>
              <a:rPr lang="zh-CN" altLang="en-US" strike="noStrike" noProof="1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二级</a:t>
            </a:r>
          </a:p>
          <a:p>
            <a:pPr lvl="2" fontAlgn="base"/>
            <a:r>
              <a:rPr lang="zh-CN" altLang="en-US" strike="noStrike" noProof="1"/>
              <a:t>三级</a:t>
            </a:r>
          </a:p>
          <a:p>
            <a:pPr lvl="3" fontAlgn="base"/>
            <a:r>
              <a:rPr lang="zh-CN" altLang="en-US" strike="noStrike" noProof="1"/>
              <a:t>四级</a:t>
            </a:r>
          </a:p>
          <a:p>
            <a:pPr lvl="4" fontAlgn="base"/>
            <a:r>
              <a:rPr lang="zh-CN" altLang="en-US" strike="noStrike" noProof="1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二级</a:t>
            </a:r>
          </a:p>
          <a:p>
            <a:pPr lvl="2" fontAlgn="base"/>
            <a:r>
              <a:rPr lang="zh-CN" altLang="en-US" strike="noStrike" noProof="1"/>
              <a:t>三级</a:t>
            </a:r>
          </a:p>
          <a:p>
            <a:pPr lvl="3" fontAlgn="base"/>
            <a:r>
              <a:rPr lang="zh-CN" altLang="en-US" strike="noStrike" noProof="1"/>
              <a:t>四级</a:t>
            </a:r>
          </a:p>
          <a:p>
            <a:pPr lvl="4" fontAlgn="base"/>
            <a:r>
              <a:rPr lang="zh-CN" altLang="en-US" strike="noStrike" noProof="1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3075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8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1419860" y="1916832"/>
            <a:ext cx="6304280" cy="829945"/>
          </a:xfrm>
          <a:prstGeom prst="rect">
            <a:avLst/>
          </a:prstGeom>
          <a:noFill/>
          <a:effectLst>
            <a:glow rad="228600">
              <a:schemeClr val="tx2"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4800" b="1" i="0" u="none" strike="noStrike" kern="120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炼油二部设备月度例会</a:t>
            </a:r>
          </a:p>
        </p:txBody>
      </p:sp>
      <p:sp>
        <p:nvSpPr>
          <p:cNvPr id="5123" name="文本框 4"/>
          <p:cNvSpPr txBox="1"/>
          <p:nvPr/>
        </p:nvSpPr>
        <p:spPr>
          <a:xfrm>
            <a:off x="2844165" y="4580890"/>
            <a:ext cx="3672840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炼油二部</a:t>
            </a:r>
            <a:endParaRPr lang="en-US" altLang="zh-CN" sz="28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2022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年</a:t>
            </a:r>
            <a:r>
              <a:rPr lang="en-US" altLang="zh-CN" sz="2800" b="1" dirty="0">
                <a:solidFill>
                  <a:schemeClr val="bg1"/>
                </a:solidFill>
              </a:rPr>
              <a:t>3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月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pPr eaLnBrk="1" hangingPunct="1"/>
            <a:endParaRPr lang="zh-CN" altLang="zh-CN" dirty="0"/>
          </a:p>
        </p:txBody>
      </p:sp>
      <p:graphicFrame>
        <p:nvGraphicFramePr>
          <p:cNvPr id="3" name="内容占位符 2"/>
          <p:cNvGraphicFramePr>
            <a:graphicFrameLocks noGrp="1"/>
          </p:cNvGraphicFramePr>
          <p:nvPr>
            <p:ph idx="4294967295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8465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7354185" y="6195695"/>
            <a:ext cx="1704977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设备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月度例会</a:t>
            </a:r>
          </a:p>
        </p:txBody>
      </p:sp>
      <p:sp>
        <p:nvSpPr>
          <p:cNvPr id="9" name="矩形 8"/>
          <p:cNvSpPr/>
          <p:nvPr/>
        </p:nvSpPr>
        <p:spPr>
          <a:xfrm>
            <a:off x="-101600" y="274638"/>
            <a:ext cx="2209800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日周月检数据分析</a:t>
            </a:r>
          </a:p>
        </p:txBody>
      </p:sp>
      <p:sp>
        <p:nvSpPr>
          <p:cNvPr id="18506" name="文本框 10"/>
          <p:cNvSpPr txBox="1"/>
          <p:nvPr/>
        </p:nvSpPr>
        <p:spPr>
          <a:xfrm>
            <a:off x="1117600" y="877570"/>
            <a:ext cx="707453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煤柴油加氢装置日周月检</a:t>
            </a:r>
            <a:r>
              <a:rPr lang="zh-CN" altLang="en-US" sz="2400" b="1" dirty="0"/>
              <a:t>班组问题项分布及考核表</a:t>
            </a:r>
            <a:endParaRPr lang="zh-CN" altLang="zh-CN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25500" y="5430712"/>
            <a:ext cx="7562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       分析：班组中新员工比例较大，对设备参数和设备管理要求不够熟悉。需要班长落实老带新办法，督促员工职责落实到位。</a:t>
            </a:r>
          </a:p>
        </p:txBody>
      </p:sp>
      <p:graphicFrame>
        <p:nvGraphicFramePr>
          <p:cNvPr id="10" name="图表 9">
            <a:extLst>
              <a:ext uri="{FF2B5EF4-FFF2-40B4-BE49-F238E27FC236}">
                <a16:creationId xmlns:a16="http://schemas.microsoft.com/office/drawing/2014/main" id="{523F17EE-142E-4D7A-90E4-6FDEBDD9B2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7612509"/>
              </p:ext>
            </p:extLst>
          </p:nvPr>
        </p:nvGraphicFramePr>
        <p:xfrm>
          <a:off x="704355" y="1427287"/>
          <a:ext cx="7684070" cy="4013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pPr eaLnBrk="1" hangingPunct="1"/>
            <a:endParaRPr lang="zh-CN" altLang="zh-CN" dirty="0"/>
          </a:p>
        </p:txBody>
      </p:sp>
      <p:graphicFrame>
        <p:nvGraphicFramePr>
          <p:cNvPr id="3" name="内容占位符 2"/>
          <p:cNvGraphicFramePr>
            <a:graphicFrameLocks noGrp="1"/>
          </p:cNvGraphicFramePr>
          <p:nvPr>
            <p:ph idx="4294967295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8465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7354185" y="6195695"/>
            <a:ext cx="1704977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设备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月度例会</a:t>
            </a:r>
          </a:p>
        </p:txBody>
      </p:sp>
      <p:sp>
        <p:nvSpPr>
          <p:cNvPr id="9" name="矩形 8"/>
          <p:cNvSpPr/>
          <p:nvPr/>
        </p:nvSpPr>
        <p:spPr>
          <a:xfrm>
            <a:off x="-101600" y="274638"/>
            <a:ext cx="2209800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日周月检数据分析</a:t>
            </a:r>
          </a:p>
        </p:txBody>
      </p:sp>
      <p:sp>
        <p:nvSpPr>
          <p:cNvPr id="18506" name="文本框 10"/>
          <p:cNvSpPr txBox="1"/>
          <p:nvPr/>
        </p:nvSpPr>
        <p:spPr>
          <a:xfrm>
            <a:off x="2108200" y="886561"/>
            <a:ext cx="50800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加裂气分</a:t>
            </a:r>
            <a:r>
              <a:rPr lang="zh-CN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装置日周月检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分类</a:t>
            </a:r>
            <a:endParaRPr lang="zh-CN" altLang="zh-CN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10" name="图表 9">
            <a:extLst>
              <a:ext uri="{FF2B5EF4-FFF2-40B4-BE49-F238E27FC236}">
                <a16:creationId xmlns:a16="http://schemas.microsoft.com/office/drawing/2014/main" id="{A66EBB70-D244-4875-A34B-46F405FDCB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8192766"/>
              </p:ext>
            </p:extLst>
          </p:nvPr>
        </p:nvGraphicFramePr>
        <p:xfrm>
          <a:off x="1003300" y="1397131"/>
          <a:ext cx="7241108" cy="4789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pPr eaLnBrk="1" hangingPunct="1"/>
            <a:endParaRPr lang="zh-CN" altLang="zh-CN" dirty="0"/>
          </a:p>
        </p:txBody>
      </p:sp>
      <p:graphicFrame>
        <p:nvGraphicFramePr>
          <p:cNvPr id="3" name="内容占位符 2"/>
          <p:cNvGraphicFramePr>
            <a:graphicFrameLocks noGrp="1"/>
          </p:cNvGraphicFramePr>
          <p:nvPr>
            <p:ph idx="4294967295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8465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7354185" y="6195695"/>
            <a:ext cx="1704977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设备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月度例会</a:t>
            </a:r>
          </a:p>
        </p:txBody>
      </p:sp>
      <p:sp>
        <p:nvSpPr>
          <p:cNvPr id="9" name="矩形 8"/>
          <p:cNvSpPr/>
          <p:nvPr/>
        </p:nvSpPr>
        <p:spPr>
          <a:xfrm>
            <a:off x="-101600" y="274638"/>
            <a:ext cx="2209800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日周月检数据分析</a:t>
            </a:r>
          </a:p>
        </p:txBody>
      </p:sp>
      <p:sp>
        <p:nvSpPr>
          <p:cNvPr id="18506" name="文本框 10"/>
          <p:cNvSpPr txBox="1"/>
          <p:nvPr/>
        </p:nvSpPr>
        <p:spPr>
          <a:xfrm>
            <a:off x="2091201" y="705974"/>
            <a:ext cx="5080000" cy="30670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1400" b="1" dirty="0">
                <a:sym typeface="+mn-ea"/>
              </a:rPr>
              <a:t>加裂气分</a:t>
            </a:r>
            <a:r>
              <a:rPr lang="zh-CN" altLang="zh-CN" sz="1400" b="1" dirty="0">
                <a:latin typeface="Arial" panose="020B0604020202020204" pitchFamily="34" charset="0"/>
                <a:ea typeface="宋体" panose="02010600030101010101" pitchFamily="2" charset="-122"/>
              </a:rPr>
              <a:t>装置日周月检</a:t>
            </a:r>
            <a:r>
              <a:rPr lang="zh-CN" altLang="en-US" sz="1400" b="1" dirty="0"/>
              <a:t>班组问题项分布及考核表</a:t>
            </a:r>
            <a:endParaRPr lang="zh-CN" altLang="zh-CN" sz="1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29965" y="5289192"/>
            <a:ext cx="75629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       分析：</a:t>
            </a:r>
            <a:r>
              <a:rPr lang="zh-CN" altLang="en-US" dirty="0">
                <a:sym typeface="+mn-ea"/>
              </a:rPr>
              <a:t>班组人员责任性不强，班组人员之前没有互相提醒，缺少团队意识。部分日周月检问题未按时整改，班长未及时督促和检查。</a:t>
            </a:r>
            <a:endParaRPr lang="zh-CN" altLang="en-US" dirty="0"/>
          </a:p>
        </p:txBody>
      </p:sp>
      <p:graphicFrame>
        <p:nvGraphicFramePr>
          <p:cNvPr id="11" name="图表 10">
            <a:extLst>
              <a:ext uri="{FF2B5EF4-FFF2-40B4-BE49-F238E27FC236}">
                <a16:creationId xmlns:a16="http://schemas.microsoft.com/office/drawing/2014/main" id="{04F200F0-E9A6-4386-BCD6-C3EB9BAACA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048010"/>
              </p:ext>
            </p:extLst>
          </p:nvPr>
        </p:nvGraphicFramePr>
        <p:xfrm>
          <a:off x="729965" y="1012679"/>
          <a:ext cx="7664526" cy="4233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pPr eaLnBrk="1" hangingPunct="1"/>
            <a:endParaRPr lang="zh-CN" altLang="zh-CN" dirty="0"/>
          </a:p>
        </p:txBody>
      </p:sp>
      <p:graphicFrame>
        <p:nvGraphicFramePr>
          <p:cNvPr id="3" name="内容占位符 2"/>
          <p:cNvGraphicFramePr>
            <a:graphicFrameLocks noGrp="1"/>
          </p:cNvGraphicFramePr>
          <p:nvPr>
            <p:ph idx="4294967295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2801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637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7418322" y="6308725"/>
            <a:ext cx="1704977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设备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月度例会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274638"/>
            <a:ext cx="3598863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lnSpc>
                <a:spcPct val="130000"/>
              </a:lnSpc>
              <a:spcBef>
                <a:spcPts val="3065"/>
              </a:spcBef>
              <a:spcAft>
                <a:spcPts val="0"/>
              </a:spcAft>
              <a:buSzPct val="100000"/>
            </a:pPr>
            <a:r>
              <a:rPr lang="zh-CN" altLang="en-US" sz="1800" strike="noStrike" spc="30" noProof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  <a:sym typeface="+mn-ea"/>
              </a:rPr>
              <a:t>本月工作热点及设备问题分析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73100" y="2717800"/>
            <a:ext cx="8307388" cy="8915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ctr">
              <a:lnSpc>
                <a:spcPct val="130000"/>
              </a:lnSpc>
              <a:spcBef>
                <a:spcPts val="3065"/>
              </a:spcBef>
              <a:spcAft>
                <a:spcPts val="0"/>
              </a:spcAft>
              <a:buSzPct val="100000"/>
            </a:pPr>
            <a:r>
              <a:rPr lang="zh-CN" altLang="en-US" sz="4000" spc="30" noProof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  <a:sym typeface="+mn-ea"/>
              </a:rPr>
              <a:t>三、本月工作热点及设备问题分析</a:t>
            </a:r>
          </a:p>
        </p:txBody>
      </p:sp>
    </p:spTree>
  </p:cSld>
  <p:clrMapOvr>
    <a:masterClrMapping/>
  </p:clrMapOvr>
  <p:transition spd="slow"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pPr eaLnBrk="1" hangingPunct="1"/>
            <a:endParaRPr lang="zh-CN" altLang="zh-CN" dirty="0"/>
          </a:p>
        </p:txBody>
      </p:sp>
      <p:graphicFrame>
        <p:nvGraphicFramePr>
          <p:cNvPr id="3" name="内容占位符 2"/>
          <p:cNvGraphicFramePr>
            <a:graphicFrameLocks noGrp="1"/>
          </p:cNvGraphicFramePr>
          <p:nvPr>
            <p:ph idx="4294967295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2801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637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7418322" y="6308725"/>
            <a:ext cx="1704977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设备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月度例会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274638"/>
            <a:ext cx="3598863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lnSpc>
                <a:spcPct val="130000"/>
              </a:lnSpc>
              <a:spcBef>
                <a:spcPts val="3065"/>
              </a:spcBef>
              <a:spcAft>
                <a:spcPts val="0"/>
              </a:spcAft>
              <a:buSzPct val="100000"/>
            </a:pPr>
            <a:r>
              <a:rPr lang="zh-CN" altLang="en-US" sz="1800" strike="noStrike" spc="30" noProof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  <a:sym typeface="+mn-ea"/>
              </a:rPr>
              <a:t>本月工作热点及设备问题分析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0E3990C-736D-4089-BFD0-81A2406B120F}"/>
              </a:ext>
            </a:extLst>
          </p:cNvPr>
          <p:cNvSpPr txBox="1"/>
          <p:nvPr/>
        </p:nvSpPr>
        <p:spPr>
          <a:xfrm>
            <a:off x="453614" y="837619"/>
            <a:ext cx="33718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pc="30" noProof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本月工作热点</a:t>
            </a:r>
            <a:endParaRPr lang="zh-CN" altLang="en-US" sz="20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9A8E6F7-2D8E-4532-9F78-377282494E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14" y="1439018"/>
            <a:ext cx="3686338" cy="2763673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0DB78678-311A-4401-AABD-319D7AA1070C}"/>
              </a:ext>
            </a:extLst>
          </p:cNvPr>
          <p:cNvSpPr txBox="1"/>
          <p:nvPr/>
        </p:nvSpPr>
        <p:spPr>
          <a:xfrm>
            <a:off x="1218652" y="4371333"/>
            <a:ext cx="1841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pc="30" noProof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宋体" panose="02010600030101010101" pitchFamily="2" charset="-122"/>
                <a:sym typeface="+mn-ea"/>
              </a:rPr>
              <a:t>1030-D204B</a:t>
            </a:r>
            <a:r>
              <a:rPr lang="zh-CN" altLang="en-US" spc="30" noProof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宋体" panose="02010600030101010101" pitchFamily="2" charset="-122"/>
                <a:sym typeface="+mn-ea"/>
              </a:rPr>
              <a:t>换剂</a:t>
            </a:r>
            <a:endParaRPr lang="zh-CN" altLang="en-US" dirty="0">
              <a:latin typeface="宋体" panose="02010600030101010101" pitchFamily="2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843B0BE-BF03-4191-8EA1-FBC3A947CF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481" y="2207534"/>
            <a:ext cx="4318716" cy="1995157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569CAB20-2AC2-4EF9-A750-F801ECD58A53}"/>
              </a:ext>
            </a:extLst>
          </p:cNvPr>
          <p:cNvSpPr txBox="1"/>
          <p:nvPr/>
        </p:nvSpPr>
        <p:spPr>
          <a:xfrm>
            <a:off x="4496958" y="4371333"/>
            <a:ext cx="4181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" noProof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宋体" panose="02010600030101010101" pitchFamily="2" charset="-122"/>
                <a:sym typeface="+mn-ea"/>
              </a:rPr>
              <a:t>柴油加氢石脑油直供重整技措施工完成</a:t>
            </a:r>
            <a:endParaRPr lang="zh-CN" altLang="en-US" dirty="0">
              <a:latin typeface="宋体" panose="02010600030101010101" pitchFamily="2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650864D-2975-4DDE-A398-15B001EC925D}"/>
              </a:ext>
            </a:extLst>
          </p:cNvPr>
          <p:cNvSpPr txBox="1"/>
          <p:nvPr/>
        </p:nvSpPr>
        <p:spPr>
          <a:xfrm>
            <a:off x="560553" y="4782822"/>
            <a:ext cx="36434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   卸剂重量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10.1</a:t>
            </a:r>
            <a:r>
              <a:rPr lang="zh-CN" altLang="en-US" sz="18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吨（包含瓷球）、装剂重量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10.3 </a:t>
            </a:r>
            <a:r>
              <a:rPr lang="zh-CN" altLang="en-US" sz="18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吨（包含瓷球），由阳申进行精脱硫剂装填作业。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1CD3B97-B6B9-44F9-9175-392D60D66875}"/>
              </a:ext>
            </a:extLst>
          </p:cNvPr>
          <p:cNvSpPr txBox="1"/>
          <p:nvPr/>
        </p:nvSpPr>
        <p:spPr>
          <a:xfrm>
            <a:off x="4720136" y="4740665"/>
            <a:ext cx="36434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   主体管线施工完成已投用，待后期除锈刷漆加固支腿。因流程还需优化，暂未使用。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4714273"/>
      </p:ext>
    </p:extLst>
  </p:cSld>
  <p:clrMapOvr>
    <a:masterClrMapping/>
  </p:clrMapOvr>
  <p:transition spd="slow"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pPr eaLnBrk="1" hangingPunct="1"/>
            <a:endParaRPr lang="zh-CN" altLang="zh-CN" dirty="0"/>
          </a:p>
        </p:txBody>
      </p:sp>
      <p:graphicFrame>
        <p:nvGraphicFramePr>
          <p:cNvPr id="3" name="内容占位符 2"/>
          <p:cNvGraphicFramePr>
            <a:graphicFrameLocks noGrp="1"/>
          </p:cNvGraphicFramePr>
          <p:nvPr>
            <p:ph idx="4294967295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4849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7418322" y="6308725"/>
            <a:ext cx="1704977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设备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月度例会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274638"/>
            <a:ext cx="3438525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lnSpc>
                <a:spcPct val="130000"/>
              </a:lnSpc>
              <a:spcBef>
                <a:spcPts val="3065"/>
              </a:spcBef>
              <a:spcAft>
                <a:spcPts val="0"/>
              </a:spcAft>
              <a:buSzPct val="100000"/>
            </a:pPr>
            <a:r>
              <a:rPr lang="zh-CN" altLang="en-US" sz="1800" strike="noStrike" spc="30" noProof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  <a:sym typeface="+mn-ea"/>
              </a:rPr>
              <a:t>本月工作热点及设备问题分析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34852" name="文本框 4"/>
          <p:cNvSpPr txBox="1"/>
          <p:nvPr/>
        </p:nvSpPr>
        <p:spPr>
          <a:xfrm>
            <a:off x="421005" y="1112167"/>
            <a:ext cx="8204200" cy="189282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buClrTx/>
              <a:buSzTx/>
              <a:buFontTx/>
            </a:pPr>
            <a:r>
              <a:rPr lang="en-US" altLang="zh-CN" b="1" kern="1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(1)</a:t>
            </a:r>
            <a:r>
              <a:rPr lang="en-US" altLang="zh-CN" sz="1800" b="1" kern="100" dirty="0">
                <a:effectLst/>
                <a:cs typeface="Arial" panose="020B0604020202020204" pitchFamily="34" charset="0"/>
              </a:rPr>
              <a:t>1040-P105A</a:t>
            </a:r>
            <a:r>
              <a:rPr lang="zh-CN" altLang="zh-CN" sz="1800" b="1" kern="100" dirty="0">
                <a:effectLst/>
                <a:cs typeface="Arial" panose="020B0604020202020204" pitchFamily="34" charset="0"/>
              </a:rPr>
              <a:t>骨架油封及介质密封渗漏</a:t>
            </a:r>
            <a:r>
              <a:rPr lang="zh-CN" altLang="en-US" sz="1800" b="1" kern="100" dirty="0">
                <a:effectLst/>
                <a:cs typeface="Arial" panose="020B0604020202020204" pitchFamily="34" charset="0"/>
              </a:rPr>
              <a:t>检修</a:t>
            </a:r>
            <a:endParaRPr lang="en-US" altLang="zh-CN" sz="18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l"/>
            <a:r>
              <a:rPr lang="zh-CN" altLang="zh-CN" sz="1800" kern="1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检查情况：</a:t>
            </a:r>
            <a:r>
              <a:rPr lang="en-US" altLang="zh-CN" sz="1800" kern="100" dirty="0"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1.</a:t>
            </a:r>
            <a:r>
              <a:rPr lang="zh-CN" altLang="zh-CN" sz="1800" kern="1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驱动端骨架油封渗漏。</a:t>
            </a:r>
            <a:r>
              <a:rPr lang="en-US" altLang="zh-CN" sz="1800" kern="100" dirty="0"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2.</a:t>
            </a:r>
            <a:r>
              <a:rPr lang="zh-CN" altLang="zh-CN" sz="1800" kern="1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介质机封渗漏。</a:t>
            </a:r>
            <a:endParaRPr lang="en-US" altLang="zh-CN" sz="1800" kern="100" dirty="0">
              <a:effectLst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algn="l"/>
            <a:r>
              <a:rPr lang="zh-CN" altLang="zh-CN" sz="1800" kern="1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原因分析：</a:t>
            </a:r>
            <a:r>
              <a:rPr lang="en-US" altLang="zh-CN" sz="1800" kern="100" dirty="0"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1.</a:t>
            </a:r>
            <a:r>
              <a:rPr lang="zh-CN" altLang="zh-CN" sz="1800" kern="1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驱动端骨架油封老化，有裂纹。</a:t>
            </a:r>
            <a:r>
              <a:rPr lang="en-US" altLang="zh-CN" sz="1800" kern="100" dirty="0"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2.</a:t>
            </a:r>
            <a:r>
              <a:rPr lang="zh-CN" altLang="zh-CN" sz="1800" kern="1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介质机封静环</a:t>
            </a:r>
            <a:r>
              <a:rPr lang="en-US" altLang="zh-CN" sz="1800" kern="100" dirty="0"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60A(n)</a:t>
            </a:r>
            <a:r>
              <a:rPr lang="zh-CN" altLang="zh-CN" sz="1800" kern="1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密封端面磨</a:t>
            </a:r>
            <a:r>
              <a:rPr lang="en-US" altLang="zh-CN" sz="1800" kern="1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   </a:t>
            </a:r>
            <a:r>
              <a:rPr lang="zh-CN" altLang="zh-CN" sz="1800" kern="1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损严重，导致除盐水窜至密封油罐内导致密封油罐液位上涨。</a:t>
            </a:r>
            <a:endParaRPr lang="en-US" altLang="zh-CN" sz="1800" kern="100" dirty="0">
              <a:effectLst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zh-CN" altLang="zh-CN" sz="1800" kern="1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更换配件：骨架油封</a:t>
            </a:r>
            <a:r>
              <a:rPr lang="en-US" altLang="zh-CN" sz="1800" kern="100" dirty="0"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\Φ38×58×12 </a:t>
            </a:r>
            <a:r>
              <a:rPr lang="zh-CN" altLang="zh-CN" sz="1800" kern="1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夹布氟橡胶一个</a:t>
            </a:r>
            <a:r>
              <a:rPr lang="zh-CN" altLang="en-US" sz="1800" kern="1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。</a:t>
            </a:r>
            <a:r>
              <a:rPr lang="en-US" altLang="zh-CN" sz="1800" kern="1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2</a:t>
            </a:r>
            <a:r>
              <a:rPr lang="zh-CN" altLang="en-US" sz="1800" kern="1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，</a:t>
            </a:r>
            <a:r>
              <a:rPr lang="zh-CN" altLang="zh-CN" sz="1800" kern="1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弹簧机械密封</a:t>
            </a:r>
            <a:r>
              <a:rPr lang="en-US" altLang="zh-CN" sz="1800" kern="100" dirty="0"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\</a:t>
            </a:r>
            <a:r>
              <a:rPr lang="zh-CN" altLang="zh-CN" sz="1800" kern="1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串</a:t>
            </a:r>
            <a:r>
              <a:rPr lang="en-US" altLang="zh-CN" sz="1800" kern="100" dirty="0"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CM017B-25.4/ CM017B-31.75 </a:t>
            </a:r>
            <a:r>
              <a:rPr lang="zh-CN" altLang="zh-CN" sz="1800" kern="1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一套</a:t>
            </a:r>
            <a:r>
              <a:rPr lang="zh-CN" altLang="en-US" sz="1800" kern="1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。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1348" y="722245"/>
            <a:ext cx="33718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pc="30" noProof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  <a:sym typeface="+mn-ea"/>
              </a:rPr>
              <a:t>设备问题分析</a:t>
            </a:r>
            <a:endParaRPr lang="zh-CN" altLang="en-US" sz="2000" b="1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209AD4F-8105-404D-9D76-269B964DA0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003096"/>
            <a:ext cx="3227552" cy="322755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C46C853-15C6-4E07-8AC7-6223EB1E198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52"/>
          <a:stretch/>
        </p:blipFill>
        <p:spPr>
          <a:xfrm rot="5400000">
            <a:off x="4749935" y="2608097"/>
            <a:ext cx="3227554" cy="400531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49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0" y="274638"/>
            <a:ext cx="3438525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lnSpc>
                <a:spcPct val="130000"/>
              </a:lnSpc>
              <a:spcBef>
                <a:spcPts val="3065"/>
              </a:spcBef>
              <a:spcAft>
                <a:spcPts val="0"/>
              </a:spcAft>
              <a:buSzPct val="100000"/>
            </a:pPr>
            <a:r>
              <a:rPr lang="zh-CN" altLang="en-US" sz="1800" strike="noStrike" spc="30" noProof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  <a:sym typeface="+mn-ea"/>
              </a:rPr>
              <a:t>本月工作热点及设备问题分析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418322" y="6308725"/>
            <a:ext cx="1704977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设备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月度例会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22275" y="836930"/>
            <a:ext cx="7966710" cy="17543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>
                <a:latin typeface="+mj-lt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b="1" dirty="0">
                <a:latin typeface="+mj-lt"/>
                <a:cs typeface="Arial" panose="020B0604020202020204" pitchFamily="34" charset="0"/>
                <a:sym typeface="+mn-ea"/>
              </a:rPr>
              <a:t>2</a:t>
            </a:r>
            <a:r>
              <a:rPr lang="zh-CN" altLang="en-US" b="1" dirty="0">
                <a:latin typeface="+mj-lt"/>
                <a:cs typeface="Arial" panose="020B0604020202020204" pitchFamily="34" charset="0"/>
                <a:sym typeface="+mn-ea"/>
              </a:rPr>
              <a:t>）</a:t>
            </a:r>
            <a:r>
              <a:rPr lang="en-US" altLang="zh-CN" sz="1800" b="1" kern="100" dirty="0">
                <a:effectLst/>
                <a:latin typeface="+mj-lt"/>
                <a:cs typeface="Arial" panose="020B0604020202020204" pitchFamily="34" charset="0"/>
              </a:rPr>
              <a:t>1041-P101A</a:t>
            </a:r>
            <a:r>
              <a:rPr lang="zh-CN" altLang="en-US" sz="1800" b="1" kern="100" dirty="0">
                <a:effectLst/>
                <a:latin typeface="+mj-lt"/>
                <a:cs typeface="Arial" panose="020B0604020202020204" pitchFamily="34" charset="0"/>
              </a:rPr>
              <a:t>非驱动端干气密封泄漏</a:t>
            </a:r>
            <a:endParaRPr lang="en-US" altLang="zh-CN" sz="1800" b="1" kern="100" dirty="0">
              <a:effectLst/>
              <a:latin typeface="+mj-lt"/>
              <a:cs typeface="Arial" panose="020B0604020202020204" pitchFamily="34" charset="0"/>
            </a:endParaRPr>
          </a:p>
          <a:p>
            <a:r>
              <a:rPr lang="zh-CN" altLang="en-US" sz="1800" kern="100" dirty="0">
                <a:effectLst/>
                <a:latin typeface="+mn-ea"/>
                <a:ea typeface="+mn-ea"/>
              </a:rPr>
              <a:t>检修项目：更换非驱动端干气密封</a:t>
            </a:r>
            <a:r>
              <a:rPr lang="zh-CN" altLang="en-US" kern="100" dirty="0">
                <a:latin typeface="+mn-ea"/>
                <a:ea typeface="+mn-ea"/>
              </a:rPr>
              <a:t>。</a:t>
            </a:r>
            <a:endParaRPr lang="en-US" altLang="zh-CN" kern="100" dirty="0">
              <a:latin typeface="+mn-ea"/>
              <a:ea typeface="+mn-ea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800" kern="100" dirty="0">
                <a:effectLst/>
                <a:latin typeface="+mn-ea"/>
                <a:ea typeface="+mn-ea"/>
              </a:rPr>
              <a:t>检查情况：密封腔内有大量粉尘及少量液体，密封面磨损严重。</a:t>
            </a:r>
            <a:endParaRPr lang="en-US" altLang="zh-CN" kern="100" dirty="0">
              <a:latin typeface="+mn-ea"/>
              <a:ea typeface="+mn-ea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800" kern="100" dirty="0">
                <a:effectLst/>
                <a:latin typeface="+mn-ea"/>
                <a:ea typeface="+mn-ea"/>
              </a:rPr>
              <a:t>原因分析：工艺介质中的少量粉尘及液体，长期时间累积导致弹簧卡涩，密封  面磨损进而导致干气密封面泄漏。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800" kern="100" dirty="0">
                <a:effectLst/>
                <a:latin typeface="+mn-ea"/>
                <a:ea typeface="+mn-ea"/>
              </a:rPr>
              <a:t>更换配件：干气密封</a:t>
            </a:r>
            <a:r>
              <a:rPr lang="en-US" altLang="zh-CN" sz="1800" kern="100" dirty="0">
                <a:effectLst/>
                <a:latin typeface="+mn-ea"/>
                <a:ea typeface="+mn-ea"/>
              </a:rPr>
              <a:t>\</a:t>
            </a:r>
            <a:r>
              <a:rPr lang="zh-CN" altLang="en-US" sz="1800" kern="100" dirty="0">
                <a:effectLst/>
                <a:latin typeface="+mn-ea"/>
                <a:ea typeface="+mn-ea"/>
              </a:rPr>
              <a:t>串集</a:t>
            </a:r>
            <a:r>
              <a:rPr lang="en-US" altLang="zh-CN" sz="1800" kern="100" dirty="0">
                <a:effectLst/>
                <a:latin typeface="+mn-ea"/>
                <a:ea typeface="+mn-ea"/>
              </a:rPr>
              <a:t>CM1Bn-090 E070AD A3OVR1G1    11G-085</a:t>
            </a:r>
            <a:r>
              <a:rPr lang="zh-CN" altLang="en-US" sz="1800" kern="100" dirty="0">
                <a:effectLst/>
                <a:latin typeface="+mn-ea"/>
                <a:ea typeface="+mn-ea"/>
              </a:rPr>
              <a:t>一套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F859F90-FE72-41D9-82D7-01431972B5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14" y="2754011"/>
            <a:ext cx="3573016" cy="357301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8F0095F-8492-4948-8284-4058C4CF6B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80102" y="2285083"/>
            <a:ext cx="3048611" cy="406481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49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305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0" y="274638"/>
            <a:ext cx="3438525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lnSpc>
                <a:spcPct val="130000"/>
              </a:lnSpc>
              <a:spcBef>
                <a:spcPts val="3065"/>
              </a:spcBef>
              <a:spcAft>
                <a:spcPts val="0"/>
              </a:spcAft>
              <a:buSzPct val="100000"/>
            </a:pPr>
            <a:r>
              <a:rPr lang="zh-CN" altLang="en-US" sz="1800" strike="noStrike" spc="30" noProof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  <a:sym typeface="+mn-ea"/>
              </a:rPr>
              <a:t>本月工作热点及设备问题分析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418322" y="6308725"/>
            <a:ext cx="1704977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设备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月度例会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39750" y="836930"/>
            <a:ext cx="7148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cs typeface="Arial" panose="020B0604020202020204" pitchFamily="34" charset="0"/>
              </a:rPr>
              <a:t> (3</a:t>
            </a:r>
            <a:r>
              <a:rPr lang="en-US" altLang="zh-CN" sz="1800" b="1" kern="100" dirty="0">
                <a:effectLst/>
                <a:cs typeface="Arial" panose="020B0604020202020204" pitchFamily="34" charset="0"/>
              </a:rPr>
              <a:t>) 1041-P204A</a:t>
            </a:r>
            <a:r>
              <a:rPr lang="zh-CN" altLang="en-US" sz="1800" b="1" kern="100" dirty="0">
                <a:effectLst/>
                <a:cs typeface="Arial" panose="020B0604020202020204" pitchFamily="34" charset="0"/>
              </a:rPr>
              <a:t>干气密封泄漏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39750" y="1231225"/>
            <a:ext cx="77895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检修项目：更换干气密封。</a:t>
            </a:r>
            <a:endParaRPr lang="en-US" altLang="zh-CN" sz="1800" kern="100" dirty="0"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检查情况：密封腔中有焦粉或易结碳物质，密封面磨损。</a:t>
            </a:r>
            <a:endParaRPr lang="zh-CN" altLang="en-US" sz="1800" kern="100" dirty="0">
              <a:effectLst/>
              <a:latin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原因分析：工艺介质中带有焦粉或易结碳物质，在干气密封腔中析出，长期累积，并不断被带入到密封面中，进而导致干气密封面泄漏。</a:t>
            </a:r>
            <a:endParaRPr lang="zh-CN" altLang="en-US" sz="1800" kern="100" dirty="0">
              <a:effectLst/>
              <a:latin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更换配件：干气密封</a:t>
            </a:r>
            <a:r>
              <a:rPr lang="en-US" altLang="zh-CN" sz="1800" kern="100" dirty="0"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\</a:t>
            </a:r>
            <a:r>
              <a:rPr lang="zh-CN" altLang="en-US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串集</a:t>
            </a:r>
            <a:r>
              <a:rPr lang="en-US" altLang="zh-CN" sz="1800" kern="100" dirty="0"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CM1Bn-090 E070AD A3OVR1G1 11G-085 </a:t>
            </a:r>
            <a:r>
              <a:rPr lang="zh-CN" altLang="en-US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一套</a:t>
            </a:r>
            <a:endParaRPr lang="zh-CN" altLang="en-US" sz="1800" kern="100" dirty="0">
              <a:effectLst/>
              <a:latin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B355269-CBD9-48D2-83B2-5E40D8E77E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1" t="9259" r="1700" b="10365"/>
          <a:stretch/>
        </p:blipFill>
        <p:spPr>
          <a:xfrm>
            <a:off x="971600" y="2817813"/>
            <a:ext cx="3174964" cy="332930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88CF428-A1CC-4CF2-B584-0F84523281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3" b="26056"/>
          <a:stretch/>
        </p:blipFill>
        <p:spPr>
          <a:xfrm>
            <a:off x="4472903" y="2817813"/>
            <a:ext cx="3770235" cy="332930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49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0" y="274638"/>
            <a:ext cx="3438525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lnSpc>
                <a:spcPct val="130000"/>
              </a:lnSpc>
              <a:spcBef>
                <a:spcPts val="3065"/>
              </a:spcBef>
              <a:spcAft>
                <a:spcPts val="0"/>
              </a:spcAft>
              <a:buSzPct val="100000"/>
            </a:pPr>
            <a:r>
              <a:rPr lang="zh-CN" altLang="en-US" sz="1800" strike="noStrike" spc="30" noProof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  <a:sym typeface="+mn-ea"/>
              </a:rPr>
              <a:t>本月工作热点及设备问题分析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39750" y="836930"/>
            <a:ext cx="7148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cs typeface="Arial" panose="020B0604020202020204" pitchFamily="34" charset="0"/>
              </a:rPr>
              <a:t>（</a:t>
            </a:r>
            <a:r>
              <a:rPr lang="en-US" altLang="zh-CN" b="1" dirty="0">
                <a:cs typeface="Arial" panose="020B0604020202020204" pitchFamily="34" charset="0"/>
              </a:rPr>
              <a:t>4</a:t>
            </a:r>
            <a:r>
              <a:rPr lang="zh-CN" altLang="en-US" b="1" dirty="0">
                <a:cs typeface="Arial" panose="020B0604020202020204" pitchFamily="34" charset="0"/>
              </a:rPr>
              <a:t>）</a:t>
            </a:r>
            <a:r>
              <a:rPr lang="en-US" altLang="zh-CN" sz="1800" b="1" kern="100" dirty="0">
                <a:effectLst/>
                <a:ea typeface="+mj-ea"/>
                <a:cs typeface="Arial" panose="020B0604020202020204" pitchFamily="34" charset="0"/>
              </a:rPr>
              <a:t>3.5MPa</a:t>
            </a:r>
            <a:r>
              <a:rPr lang="zh-CN" altLang="en-US" sz="1800" b="1" kern="100" dirty="0">
                <a:effectLst/>
                <a:ea typeface="+mj-ea"/>
                <a:cs typeface="Arial" panose="020B0604020202020204" pitchFamily="34" charset="0"/>
              </a:rPr>
              <a:t>蒸汽界区阀副线阀泄漏</a:t>
            </a:r>
            <a:endParaRPr lang="en-US" altLang="zh-CN" b="1" dirty="0"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6427" y="1157015"/>
            <a:ext cx="7789545" cy="455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处理：前期打卡子处泄漏增大，对泄漏点重新焊接补胶。</a:t>
            </a:r>
            <a:endParaRPr lang="zh-CN" altLang="en-US" sz="1800" kern="100" dirty="0">
              <a:effectLst/>
              <a:latin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56229E6-740A-48FA-850B-A2F5C8046D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2" t="16010" r="21977" b="22699"/>
          <a:stretch/>
        </p:blipFill>
        <p:spPr>
          <a:xfrm>
            <a:off x="395536" y="1840922"/>
            <a:ext cx="3866012" cy="420328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C663B91-66C0-4380-B6FE-B7F686691D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22700" r="15350" b="22701"/>
          <a:stretch/>
        </p:blipFill>
        <p:spPr>
          <a:xfrm>
            <a:off x="4427984" y="1840922"/>
            <a:ext cx="4543042" cy="374981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pPr eaLnBrk="1" hangingPunct="1"/>
            <a:endParaRPr lang="zh-CN" altLang="zh-CN" dirty="0"/>
          </a:p>
        </p:txBody>
      </p:sp>
      <p:graphicFrame>
        <p:nvGraphicFramePr>
          <p:cNvPr id="3" name="内容占位符 2"/>
          <p:cNvGraphicFramePr>
            <a:graphicFrameLocks noGrp="1"/>
          </p:cNvGraphicFramePr>
          <p:nvPr>
            <p:ph idx="4294967295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689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7418322" y="6308725"/>
            <a:ext cx="1704977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设备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月度例会</a:t>
            </a:r>
          </a:p>
        </p:txBody>
      </p:sp>
      <p:sp>
        <p:nvSpPr>
          <p:cNvPr id="9" name="矩形 8"/>
          <p:cNvSpPr/>
          <p:nvPr/>
        </p:nvSpPr>
        <p:spPr>
          <a:xfrm>
            <a:off x="-101600" y="274638"/>
            <a:ext cx="3708400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800" strike="noStrike" spc="30" noProof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  <a:sym typeface="+mn-ea"/>
              </a:rPr>
              <a:t>其他装置的设备问题及分析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457200" y="2774950"/>
            <a:ext cx="8418513" cy="8915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ctr">
              <a:lnSpc>
                <a:spcPct val="130000"/>
              </a:lnSpc>
              <a:spcBef>
                <a:spcPts val="3065"/>
              </a:spcBef>
              <a:spcAft>
                <a:spcPts val="0"/>
              </a:spcAft>
              <a:buSzPct val="100000"/>
            </a:pPr>
            <a:r>
              <a:rPr lang="zh-CN" altLang="en-US" sz="4000" spc="30" noProof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  <a:sym typeface="+mn-ea"/>
              </a:rPr>
              <a:t>四、其它装置的设备问题及分析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/>
      </p:transition>
    </mc:Choice>
    <mc:Fallback xmlns="">
      <p:transition spd="slow">
        <p:blinds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ECF40"/>
            </a:gs>
            <a:gs pos="100000">
              <a:srgbClr val="846C21"/>
            </a:gs>
          </a:gsLst>
          <a:lin ang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pPr eaLnBrk="1" hangingPunct="1"/>
            <a:endParaRPr lang="zh-CN" altLang="zh-CN" dirty="0"/>
          </a:p>
        </p:txBody>
      </p:sp>
      <p:sp>
        <p:nvSpPr>
          <p:cNvPr id="7171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lstStyle/>
          <a:p>
            <a:pPr eaLnBrk="1" hangingPunct="1"/>
            <a:endParaRPr lang="zh-CN" altLang="zh-CN" dirty="0"/>
          </a:p>
        </p:txBody>
      </p:sp>
      <p:pic>
        <p:nvPicPr>
          <p:cNvPr id="7172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7418322" y="6210935"/>
            <a:ext cx="1704977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设备月度例会</a:t>
            </a:r>
          </a:p>
        </p:txBody>
      </p:sp>
      <p:sp>
        <p:nvSpPr>
          <p:cNvPr id="9" name="矩形 8"/>
          <p:cNvSpPr/>
          <p:nvPr/>
        </p:nvSpPr>
        <p:spPr>
          <a:xfrm>
            <a:off x="-323850" y="274638"/>
            <a:ext cx="1704975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会议议程</a:t>
            </a:r>
          </a:p>
        </p:txBody>
      </p:sp>
      <p:sp>
        <p:nvSpPr>
          <p:cNvPr id="48" name="文本框 47"/>
          <p:cNvSpPr txBox="1"/>
          <p:nvPr>
            <p:custDataLst>
              <p:tags r:id="rId1"/>
            </p:custDataLst>
          </p:nvPr>
        </p:nvSpPr>
        <p:spPr>
          <a:xfrm>
            <a:off x="1115695" y="908685"/>
            <a:ext cx="6889750" cy="464248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101600" tIns="0" rIns="82550" bIns="0" rtlCol="0" anchor="t" anchorCtr="0">
            <a:sp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0" lvl="0" indent="0" algn="l" fontAlgn="ctr">
              <a:lnSpc>
                <a:spcPct val="100000"/>
              </a:lnSpc>
              <a:spcBef>
                <a:spcPts val="3065"/>
              </a:spcBef>
              <a:spcAft>
                <a:spcPts val="0"/>
              </a:spcAft>
              <a:buSzPct val="100000"/>
              <a:buNone/>
            </a:pPr>
            <a:r>
              <a:rPr lang="zh-CN" altLang="en-US" sz="2800" strike="noStrike" spc="30" noProof="1">
                <a:ln w="3175">
                  <a:noFill/>
                  <a:prstDash val="dash"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一、装置概况 </a:t>
            </a:r>
          </a:p>
          <a:p>
            <a:pPr marL="0" lvl="0" indent="0" algn="l" fontAlgn="ctr">
              <a:lnSpc>
                <a:spcPct val="100000"/>
              </a:lnSpc>
              <a:spcBef>
                <a:spcPts val="3065"/>
              </a:spcBef>
              <a:spcAft>
                <a:spcPts val="0"/>
              </a:spcAft>
              <a:buSzPct val="100000"/>
              <a:buNone/>
            </a:pPr>
            <a:r>
              <a:rPr lang="zh-CN" altLang="en-US" sz="2800" strike="noStrike" spc="30" noProof="1">
                <a:ln w="3175">
                  <a:noFill/>
                  <a:prstDash val="dash"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二、日周月检数据分析</a:t>
            </a:r>
          </a:p>
          <a:p>
            <a:pPr marL="0" lvl="0" indent="0" algn="l" fontAlgn="ctr">
              <a:lnSpc>
                <a:spcPct val="100000"/>
              </a:lnSpc>
              <a:spcBef>
                <a:spcPts val="3065"/>
              </a:spcBef>
              <a:spcAft>
                <a:spcPts val="0"/>
              </a:spcAft>
              <a:buSzPct val="100000"/>
              <a:buNone/>
            </a:pPr>
            <a:r>
              <a:rPr lang="zh-CN" altLang="en-US" sz="2800" strike="noStrike" spc="30" noProof="1">
                <a:ln w="3175">
                  <a:noFill/>
                  <a:prstDash val="dash"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三、</a:t>
            </a:r>
            <a:r>
              <a:rPr lang="zh-CN" altLang="en-US" sz="2800" spc="30" dirty="0">
                <a:ln w="3175">
                  <a:noFill/>
                  <a:prstDash val="dash"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本月工作热点及设备问题分析</a:t>
            </a:r>
            <a:endParaRPr lang="zh-CN" altLang="en-US" sz="2800" strike="noStrike" spc="30" noProof="1">
              <a:ln w="3175">
                <a:noFill/>
                <a:prstDash val="dash"/>
              </a:ln>
              <a:solidFill>
                <a:sysClr val="windowText" lastClr="000000">
                  <a:lumMod val="75000"/>
                  <a:lumOff val="25000"/>
                </a:sys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lvl="0" indent="0" algn="l" fontAlgn="ctr">
              <a:lnSpc>
                <a:spcPct val="100000"/>
              </a:lnSpc>
              <a:spcBef>
                <a:spcPts val="3065"/>
              </a:spcBef>
              <a:spcAft>
                <a:spcPts val="0"/>
              </a:spcAft>
              <a:buSzPct val="100000"/>
              <a:buNone/>
            </a:pPr>
            <a:r>
              <a:rPr lang="zh-CN" altLang="en-US" sz="2800" strike="noStrike" spc="30" noProof="1">
                <a:ln w="3175">
                  <a:noFill/>
                  <a:prstDash val="dash"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四、</a:t>
            </a:r>
            <a:r>
              <a:rPr lang="zh-CN" altLang="en-US" sz="2800" spc="30" dirty="0">
                <a:ln w="3175">
                  <a:noFill/>
                  <a:prstDash val="dash"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其他装置发生的设备问题及分析</a:t>
            </a:r>
            <a:endParaRPr lang="zh-CN" altLang="en-US" sz="2800" strike="noStrike" spc="30" noProof="1">
              <a:ln w="3175">
                <a:noFill/>
                <a:prstDash val="dash"/>
              </a:ln>
              <a:solidFill>
                <a:sysClr val="windowText" lastClr="000000">
                  <a:lumMod val="75000"/>
                  <a:lumOff val="25000"/>
                </a:sys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lvl="0" indent="0" algn="l" fontAlgn="ctr">
              <a:lnSpc>
                <a:spcPct val="100000"/>
              </a:lnSpc>
              <a:spcBef>
                <a:spcPts val="3065"/>
              </a:spcBef>
              <a:spcAft>
                <a:spcPts val="0"/>
              </a:spcAft>
              <a:buSzPct val="100000"/>
              <a:buNone/>
            </a:pPr>
            <a:r>
              <a:rPr lang="zh-CN" altLang="en-US" sz="2800" strike="noStrike" spc="30" noProof="1">
                <a:ln w="3175">
                  <a:noFill/>
                  <a:prstDash val="dash"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五、 </a:t>
            </a:r>
            <a:r>
              <a:rPr lang="zh-CN" altLang="en-US" sz="2800" spc="30" dirty="0">
                <a:ln w="3175">
                  <a:noFill/>
                  <a:prstDash val="dash"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加热炉数据分析</a:t>
            </a:r>
            <a:endParaRPr lang="zh-CN" altLang="en-US" sz="2800" strike="noStrike" spc="30" noProof="1">
              <a:ln w="3175">
                <a:noFill/>
                <a:prstDash val="dash"/>
              </a:ln>
              <a:solidFill>
                <a:sysClr val="windowText" lastClr="000000">
                  <a:lumMod val="75000"/>
                  <a:lumOff val="25000"/>
                </a:sys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lvl="0" indent="0" algn="l" fontAlgn="ctr">
              <a:lnSpc>
                <a:spcPct val="100000"/>
              </a:lnSpc>
              <a:spcBef>
                <a:spcPts val="3065"/>
              </a:spcBef>
              <a:spcAft>
                <a:spcPts val="0"/>
              </a:spcAft>
              <a:buSzPct val="100000"/>
              <a:buNone/>
            </a:pPr>
            <a:r>
              <a:rPr lang="zh-CN" altLang="en-US" sz="2800" strike="noStrike" spc="30" noProof="1">
                <a:ln w="3175">
                  <a:noFill/>
                  <a:prstDash val="dash"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六、 下月任务及本月任务完成情况</a:t>
            </a:r>
            <a:r>
              <a:rPr lang="zh-CN" altLang="en-US" sz="3400" strike="noStrike" spc="30" noProof="1">
                <a:ln w="3175">
                  <a:noFill/>
                  <a:prstDash val="dash"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</a:t>
            </a:r>
            <a:r>
              <a:rPr lang="zh-CN" altLang="en-US" sz="2800" strike="noStrike" spc="30" noProof="1">
                <a:ln w="3175">
                  <a:noFill/>
                  <a:prstDash val="dash"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</a:t>
            </a: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pPr eaLnBrk="1" hangingPunct="1"/>
            <a:endParaRPr lang="zh-CN" altLang="zh-CN" dirty="0"/>
          </a:p>
        </p:txBody>
      </p:sp>
      <p:pic>
        <p:nvPicPr>
          <p:cNvPr id="13315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9" name="文本框 2"/>
          <p:cNvSpPr txBox="1"/>
          <p:nvPr/>
        </p:nvSpPr>
        <p:spPr>
          <a:xfrm>
            <a:off x="611560" y="887535"/>
            <a:ext cx="656780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b="1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b="1" dirty="0"/>
              <a:t>常压塔塔顶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冷却器</a:t>
            </a:r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E635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板换泄漏</a:t>
            </a:r>
            <a:endParaRPr lang="zh-CN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560" y="260033"/>
            <a:ext cx="3598863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800" spc="3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  <a:sym typeface="+mn-ea"/>
              </a:rPr>
              <a:t>其他装置的设备问题及分析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088380" y="1266704"/>
            <a:ext cx="2423795" cy="85837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检修原因：</a:t>
            </a:r>
          </a:p>
          <a:p>
            <a:pPr algn="l">
              <a:lnSpc>
                <a:spcPct val="150000"/>
              </a:lnSpc>
            </a:pPr>
            <a:r>
              <a:rPr lang="zh-CN" altLang="en-US" sz="18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板换本体金属开裂。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088380" y="2046701"/>
            <a:ext cx="2686050" cy="2531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b="1" dirty="0"/>
              <a:t>原因分析</a:t>
            </a:r>
            <a:r>
              <a:rPr lang="en-US" altLang="zh-CN" b="1" dirty="0"/>
              <a:t>:</a:t>
            </a:r>
          </a:p>
          <a:p>
            <a:pPr algn="l">
              <a:lnSpc>
                <a:spcPct val="150000"/>
              </a:lnSpc>
            </a:pPr>
            <a:r>
              <a:rPr lang="zh-CN" altLang="en-US" dirty="0"/>
              <a:t>       常顶空冷检修，带去了水和空气，拆开时也没有进行碱洗，故发生奥氏体不锈钢连多硫酸腐蚀开裂。 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85C419D-A1E4-44ED-9509-010793B5A0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9" t="19430" r="19237"/>
          <a:stretch/>
        </p:blipFill>
        <p:spPr>
          <a:xfrm>
            <a:off x="683568" y="1417638"/>
            <a:ext cx="2664296" cy="448346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443F203-0BDD-4AA8-AF50-0E608DD9C0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0" r="25941"/>
          <a:stretch/>
        </p:blipFill>
        <p:spPr>
          <a:xfrm>
            <a:off x="3564519" y="1417638"/>
            <a:ext cx="2176396" cy="4483464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A352FB1F-BF40-4E65-89FF-EB045A3DB960}"/>
              </a:ext>
            </a:extLst>
          </p:cNvPr>
          <p:cNvSpPr txBox="1"/>
          <p:nvPr/>
        </p:nvSpPr>
        <p:spPr>
          <a:xfrm>
            <a:off x="6088380" y="4642191"/>
            <a:ext cx="2598420" cy="869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b="1" dirty="0"/>
              <a:t>处理方法：</a:t>
            </a:r>
          </a:p>
          <a:p>
            <a:pPr algn="l">
              <a:lnSpc>
                <a:spcPct val="150000"/>
              </a:lnSpc>
            </a:pPr>
            <a:r>
              <a:rPr lang="zh-CN" altLang="en-US" b="1" dirty="0"/>
              <a:t> </a:t>
            </a:r>
            <a:r>
              <a:rPr lang="en-US" altLang="zh-CN" b="1" dirty="0"/>
              <a:t>    </a:t>
            </a:r>
            <a:r>
              <a:rPr lang="zh-CN" altLang="en-US" dirty="0"/>
              <a:t>补焊并订购新设备。</a:t>
            </a:r>
            <a:endParaRPr lang="zh-CN" dirty="0"/>
          </a:p>
        </p:txBody>
      </p:sp>
    </p:spTree>
  </p:cSld>
  <p:clrMapOvr>
    <a:masterClrMapping/>
  </p:clrMapOvr>
  <p:transition spd="slow"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pPr eaLnBrk="1" hangingPunct="1"/>
            <a:endParaRPr lang="zh-CN" altLang="zh-CN" dirty="0"/>
          </a:p>
        </p:txBody>
      </p:sp>
      <p:pic>
        <p:nvPicPr>
          <p:cNvPr id="13315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305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9" name="文本框 2"/>
          <p:cNvSpPr txBox="1"/>
          <p:nvPr/>
        </p:nvSpPr>
        <p:spPr>
          <a:xfrm>
            <a:off x="684530" y="908685"/>
            <a:ext cx="468058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b="1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常压塔塔顶空冷</a:t>
            </a:r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A301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泄漏</a:t>
            </a:r>
            <a:endParaRPr lang="zh-CN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560" y="260033"/>
            <a:ext cx="3598863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800" spc="3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  <a:sym typeface="+mn-ea"/>
              </a:rPr>
              <a:t>其他装置的设备问题及分析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5102542" y="1282700"/>
            <a:ext cx="2423795" cy="85837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检修原因：</a:t>
            </a:r>
          </a:p>
          <a:p>
            <a:pPr algn="l">
              <a:lnSpc>
                <a:spcPct val="150000"/>
              </a:lnSpc>
            </a:pPr>
            <a:r>
              <a:rPr lang="zh-CN" altLang="en-US" sz="1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18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管束穿孔泄漏。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043172" y="2141077"/>
            <a:ext cx="3777300" cy="2116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b="1" dirty="0"/>
              <a:t>原因分析</a:t>
            </a:r>
            <a:r>
              <a:rPr lang="en-US" altLang="zh-CN" b="1" dirty="0"/>
              <a:t>:</a:t>
            </a:r>
          </a:p>
          <a:p>
            <a:pPr algn="l">
              <a:lnSpc>
                <a:spcPct val="150000"/>
              </a:lnSpc>
            </a:pPr>
            <a:r>
              <a:rPr lang="en-US" altLang="zh-CN" dirty="0"/>
              <a:t>    1</a:t>
            </a:r>
            <a:r>
              <a:rPr lang="zh-CN" altLang="en-US" dirty="0"/>
              <a:t>，典型的湿硫化氢腐蚀，塔顶注剂不稳定造成。</a:t>
            </a:r>
            <a:endParaRPr lang="en-US" altLang="zh-CN" dirty="0"/>
          </a:p>
          <a:p>
            <a:pPr algn="l">
              <a:lnSpc>
                <a:spcPct val="150000"/>
              </a:lnSpc>
            </a:pPr>
            <a:r>
              <a:rPr lang="en-US" altLang="zh-CN" dirty="0"/>
              <a:t>     2</a:t>
            </a:r>
            <a:r>
              <a:rPr lang="zh-CN" altLang="en-US" dirty="0"/>
              <a:t>，空冷多次发生堵塞，高压水枪清洗恶化管束减薄</a:t>
            </a:r>
            <a:r>
              <a:rPr lang="zh-CN" dirty="0"/>
              <a:t>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043172" y="4257105"/>
            <a:ext cx="3777300" cy="1285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b="1" dirty="0"/>
              <a:t>处理方法：</a:t>
            </a:r>
          </a:p>
          <a:p>
            <a:pPr algn="l">
              <a:lnSpc>
                <a:spcPct val="150000"/>
              </a:lnSpc>
            </a:pPr>
            <a:r>
              <a:rPr lang="zh-CN" altLang="en-US" b="1" dirty="0"/>
              <a:t> </a:t>
            </a:r>
            <a:r>
              <a:rPr lang="en-US" altLang="zh-CN" b="1" dirty="0"/>
              <a:t>    </a:t>
            </a:r>
            <a:r>
              <a:rPr lang="zh-CN" altLang="en-US" dirty="0"/>
              <a:t>堵管并从工艺物料上根除管束堵塞。</a:t>
            </a:r>
            <a:endParaRPr lang="zh-CN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328FB02-6730-42E7-A451-40A1E5F821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55" y="1401012"/>
            <a:ext cx="3284862" cy="437896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pPr eaLnBrk="1" hangingPunct="1"/>
            <a:endParaRPr lang="zh-CN" altLang="zh-CN" dirty="0"/>
          </a:p>
        </p:txBody>
      </p:sp>
      <p:graphicFrame>
        <p:nvGraphicFramePr>
          <p:cNvPr id="3" name="内容占位符 2"/>
          <p:cNvGraphicFramePr>
            <a:graphicFrameLocks noGrp="1"/>
          </p:cNvGraphicFramePr>
          <p:nvPr>
            <p:ph idx="4294967295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665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7439275" y="6202680"/>
            <a:ext cx="1704977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设备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月度例会</a:t>
            </a:r>
          </a:p>
        </p:txBody>
      </p:sp>
      <p:sp>
        <p:nvSpPr>
          <p:cNvPr id="9" name="矩形 8"/>
          <p:cNvSpPr/>
          <p:nvPr/>
        </p:nvSpPr>
        <p:spPr>
          <a:xfrm>
            <a:off x="-101600" y="274638"/>
            <a:ext cx="2238375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800" b="1" strike="noStrike" spc="30" noProof="1">
                <a:ln w="3175">
                  <a:noFill/>
                  <a:prstDash val="dash"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加热炉数据分析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2381250" y="2774950"/>
            <a:ext cx="5356225" cy="8915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ctr">
              <a:lnSpc>
                <a:spcPct val="130000"/>
              </a:lnSpc>
              <a:spcBef>
                <a:spcPts val="3065"/>
              </a:spcBef>
              <a:spcAft>
                <a:spcPts val="0"/>
              </a:spcAft>
              <a:buSzPct val="100000"/>
            </a:pPr>
            <a:r>
              <a:rPr lang="zh-CN" altLang="en-US" sz="4000" spc="30" noProof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  <a:sym typeface="+mn-ea"/>
              </a:rPr>
              <a:t>五、加热炉数据分析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pPr eaLnBrk="1" hangingPunct="1"/>
            <a:endParaRPr lang="zh-CN" altLang="zh-CN" dirty="0"/>
          </a:p>
        </p:txBody>
      </p:sp>
      <p:graphicFrame>
        <p:nvGraphicFramePr>
          <p:cNvPr id="3" name="内容占位符 2"/>
          <p:cNvGraphicFramePr>
            <a:graphicFrameLocks noGrp="1"/>
          </p:cNvGraphicFramePr>
          <p:nvPr>
            <p:ph idx="4294967295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8705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7439275" y="6202680"/>
            <a:ext cx="1704977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设备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月度例会</a:t>
            </a:r>
          </a:p>
        </p:txBody>
      </p:sp>
      <p:sp>
        <p:nvSpPr>
          <p:cNvPr id="9" name="矩形 8"/>
          <p:cNvSpPr/>
          <p:nvPr/>
        </p:nvSpPr>
        <p:spPr>
          <a:xfrm>
            <a:off x="-101600" y="274638"/>
            <a:ext cx="2238375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800" b="1" strike="noStrike" spc="30" noProof="1">
                <a:ln w="3175">
                  <a:noFill/>
                  <a:prstDash val="dash"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加热炉数据分析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28708" name="文本框 99"/>
          <p:cNvSpPr txBox="1"/>
          <p:nvPr/>
        </p:nvSpPr>
        <p:spPr>
          <a:xfrm>
            <a:off x="320675" y="2030731"/>
            <a:ext cx="8366125" cy="294824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400050" algn="just">
              <a:lnSpc>
                <a:spcPct val="150000"/>
              </a:lnSpc>
            </a:pPr>
            <a:r>
              <a:rPr lang="zh-CN" altLang="zh-CN" sz="1800" kern="1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本月炼油二部各加热炉运行情况总体正常。</a:t>
            </a:r>
            <a:r>
              <a:rPr lang="en-US" altLang="zh-CN" sz="1800" kern="100" dirty="0"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10MW</a:t>
            </a:r>
            <a:r>
              <a:rPr lang="zh-CN" altLang="zh-CN" sz="1800" kern="1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以上加热炉平均热效率</a:t>
            </a:r>
            <a:r>
              <a:rPr lang="en-US" altLang="zh-CN" sz="1800" kern="100" dirty="0"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92.5%</a:t>
            </a:r>
            <a:r>
              <a:rPr lang="zh-CN" altLang="zh-CN" sz="1800" kern="1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，平均氧含量</a:t>
            </a:r>
            <a:r>
              <a:rPr lang="en-US" altLang="zh-CN" sz="1800" kern="100" dirty="0"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2.06%</a:t>
            </a:r>
            <a:r>
              <a:rPr lang="zh-CN" altLang="zh-CN" sz="1800" kern="1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，平均加热炉排烟温度</a:t>
            </a:r>
            <a:r>
              <a:rPr lang="en-US" altLang="zh-CN" sz="1800" kern="100" dirty="0"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126.75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℃</a:t>
            </a:r>
            <a:r>
              <a:rPr lang="zh-CN" altLang="zh-CN" sz="1800" kern="1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。</a:t>
            </a:r>
            <a:r>
              <a:rPr lang="en-US" altLang="zh-CN" sz="1800" kern="100" dirty="0"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en-US" altLang="zh-CN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400050" algn="just">
              <a:lnSpc>
                <a:spcPct val="150000"/>
              </a:lnSpc>
            </a:pPr>
            <a:r>
              <a:rPr lang="en-US" altLang="zh-CN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1020-F201</a:t>
            </a:r>
            <a:r>
              <a:rPr lang="zh-CN" altLang="zh-CN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分馏塔底重沸炉设计负荷</a:t>
            </a:r>
            <a:r>
              <a:rPr lang="en-US" altLang="zh-CN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8.5MW</a:t>
            </a:r>
            <a:r>
              <a:rPr lang="zh-CN" altLang="zh-CN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，本月实际负荷为</a:t>
            </a:r>
            <a:r>
              <a:rPr lang="en-US" altLang="zh-CN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12.6MW</a:t>
            </a:r>
            <a:r>
              <a:rPr lang="zh-CN" altLang="zh-CN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，超出设计负荷</a:t>
            </a:r>
            <a:r>
              <a:rPr lang="en-US" altLang="zh-CN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48%</a:t>
            </a:r>
            <a:r>
              <a:rPr lang="zh-CN" altLang="zh-CN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。因煤油加氢装置改生产柴油方案，分馏热负荷大，现保持平稳运行。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400050" algn="just">
              <a:lnSpc>
                <a:spcPct val="150000"/>
              </a:lnSpc>
            </a:pPr>
            <a:r>
              <a:rPr lang="en-US" altLang="zh-CN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1030-F201</a:t>
            </a:r>
            <a:r>
              <a:rPr lang="zh-CN" altLang="zh-CN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产品分馏塔底重沸炉设计负荷</a:t>
            </a:r>
            <a:r>
              <a:rPr lang="en-US" altLang="zh-CN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18MW</a:t>
            </a:r>
            <a:r>
              <a:rPr lang="zh-CN" altLang="zh-CN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，本月实际负荷为</a:t>
            </a:r>
            <a:r>
              <a:rPr lang="en-US" altLang="zh-CN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19MW</a:t>
            </a:r>
            <a:r>
              <a:rPr lang="zh-CN" altLang="zh-CN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，超出设计负荷</a:t>
            </a:r>
            <a:r>
              <a:rPr lang="en-US" altLang="zh-CN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5.5</a:t>
            </a:r>
            <a:r>
              <a:rPr lang="zh-CN" altLang="zh-CN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％，因此分馏塔塔底温度升高，重沸炉负荷高于设计负荷。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pPr eaLnBrk="1" hangingPunct="1"/>
            <a:endParaRPr lang="zh-CN" altLang="zh-CN" dirty="0"/>
          </a:p>
        </p:txBody>
      </p:sp>
      <p:graphicFrame>
        <p:nvGraphicFramePr>
          <p:cNvPr id="3" name="内容占位符 2"/>
          <p:cNvGraphicFramePr>
            <a:graphicFrameLocks noGrp="1"/>
          </p:cNvGraphicFramePr>
          <p:nvPr>
            <p:ph idx="4294967295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0753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7439275" y="6210300"/>
            <a:ext cx="1704977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设备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月度例会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274638"/>
            <a:ext cx="2238375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800" b="1" strike="noStrike" spc="30" noProof="1">
                <a:ln w="3175">
                  <a:noFill/>
                  <a:prstDash val="dash"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加热炉数据分析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72565279"/>
              </p:ext>
            </p:extLst>
          </p:nvPr>
        </p:nvGraphicFramePr>
        <p:xfrm>
          <a:off x="295186" y="1078084"/>
          <a:ext cx="8391614" cy="4988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6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0326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0326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492413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charset="-122"/>
                        </a:rPr>
                        <a:t>装置</a:t>
                      </a:r>
                      <a:endParaRPr lang="zh-CN" altLang="en-US" sz="14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charset="-122"/>
                      </a:endParaRPr>
                    </a:p>
                  </a:txBody>
                  <a:tcPr marL="12700" marR="12700" marT="12700"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charset="-122"/>
                        </a:rPr>
                        <a:t>加热炉名称</a:t>
                      </a:r>
                      <a:endParaRPr lang="zh-CN" altLang="en-US" sz="14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charset="-122"/>
                      </a:endParaRPr>
                    </a:p>
                  </a:txBody>
                  <a:tcPr marL="12700" marR="12700" marT="12700"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charset="-122"/>
                        </a:rPr>
                        <a:t>热负荷Mw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charset="-122"/>
                      </a:endParaRPr>
                    </a:p>
                  </a:txBody>
                  <a:tcPr marL="12700" marR="12700" marT="12700"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charset="-122"/>
                        </a:rPr>
                        <a:t>氧含量 %</a:t>
                      </a:r>
                      <a:endParaRPr lang="zh-CN" altLang="en-US" sz="14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charset="-122"/>
                      </a:endParaRPr>
                    </a:p>
                  </a:txBody>
                  <a:tcPr marL="12700" marR="12700" marT="12700"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charset="-122"/>
                        </a:rPr>
                        <a:t>排烟温度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 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℃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charset="-122"/>
                        </a:rPr>
                        <a:t>热效率 %</a:t>
                      </a:r>
                      <a:endParaRPr lang="zh-CN" altLang="en-US" sz="14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charset="-122"/>
                      </a:endParaRPr>
                    </a:p>
                  </a:txBody>
                  <a:tcPr marL="12700" marR="12700" marT="12700"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charset="-122"/>
                        </a:rPr>
                        <a:t>燃料气流量Nm3/h</a:t>
                      </a:r>
                    </a:p>
                  </a:txBody>
                  <a:tcPr marL="12700" marR="12700" marT="1270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50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charset="-122"/>
                        </a:rPr>
                        <a:t>本月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charset="-122"/>
                      </a:endParaRPr>
                    </a:p>
                  </a:txBody>
                  <a:tcPr marL="12700" marR="12700" marT="12700"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charset="-122"/>
                        </a:rPr>
                        <a:t>上月</a:t>
                      </a:r>
                      <a:endParaRPr lang="zh-CN" altLang="en-US" sz="14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charset="-122"/>
                      </a:endParaRPr>
                    </a:p>
                  </a:txBody>
                  <a:tcPr marL="12700" marR="12700" marT="12700"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charset="-122"/>
                        </a:rPr>
                        <a:t>变化量</a:t>
                      </a:r>
                      <a:endParaRPr lang="zh-CN" altLang="en-US" sz="14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charset="-122"/>
                      </a:endParaRPr>
                    </a:p>
                  </a:txBody>
                  <a:tcPr marL="12700" marR="12700" marT="12700"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charset="-122"/>
                        </a:rPr>
                        <a:t>本月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charset="-122"/>
                      </a:endParaRPr>
                    </a:p>
                  </a:txBody>
                  <a:tcPr marL="12700" marR="12700" marT="12700"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charset="-122"/>
                        </a:rPr>
                        <a:t>上月</a:t>
                      </a:r>
                      <a:endParaRPr lang="zh-CN" altLang="en-US" sz="14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charset="-122"/>
                      </a:endParaRPr>
                    </a:p>
                  </a:txBody>
                  <a:tcPr marL="12700" marR="12700" marT="12700"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charset="-122"/>
                        </a:rPr>
                        <a:t>变化量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charset="-122"/>
                      </a:endParaRPr>
                    </a:p>
                  </a:txBody>
                  <a:tcPr marL="12700" marR="12700" marT="12700"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charset="-122"/>
                        </a:rPr>
                        <a:t>本月</a:t>
                      </a:r>
                      <a:endParaRPr lang="zh-CN" altLang="en-US" sz="14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charset="-122"/>
                      </a:endParaRPr>
                    </a:p>
                  </a:txBody>
                  <a:tcPr marL="12700" marR="12700" marT="12700"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charset="-122"/>
                        </a:rPr>
                        <a:t>上月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charset="-122"/>
                      </a:endParaRPr>
                    </a:p>
                  </a:txBody>
                  <a:tcPr marL="12700" marR="12700" marT="12700"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charset="-122"/>
                        </a:rPr>
                        <a:t>变化量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charset="-122"/>
                      </a:endParaRPr>
                    </a:p>
                  </a:txBody>
                  <a:tcPr marL="12700" marR="12700" marT="12700"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charset="-122"/>
                        </a:rPr>
                        <a:t>本月</a:t>
                      </a:r>
                      <a:endParaRPr lang="zh-CN" altLang="en-US" sz="14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charset="-122"/>
                      </a:endParaRPr>
                    </a:p>
                  </a:txBody>
                  <a:tcPr marL="12700" marR="12700" marT="1270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charset="-122"/>
                        </a:rPr>
                        <a:t>上月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charset="-122"/>
                      </a:endParaRPr>
                    </a:p>
                  </a:txBody>
                  <a:tcPr marL="12700" marR="12700" marT="12700"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charset="-122"/>
                        </a:rPr>
                        <a:t>变化量</a:t>
                      </a:r>
                      <a:endParaRPr lang="zh-CN" altLang="en-US" sz="14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charset="-122"/>
                      </a:endParaRPr>
                    </a:p>
                  </a:txBody>
                  <a:tcPr marL="12700" marR="12700" marT="12700"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6925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煤油加氢</a:t>
                      </a:r>
                      <a:endParaRPr lang="zh-CN" altLang="en-US" sz="14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2700" marR="12700" marT="12700"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1020-F101</a:t>
                      </a:r>
                      <a:endParaRPr lang="en-US" altLang="en-US" sz="14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2700" marR="12700" marT="12700"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5.6</a:t>
                      </a:r>
                      <a:endParaRPr lang="en-US" alt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2700" marR="12700" marT="12700"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2.68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2.61</a:t>
                      </a:r>
                      <a:endParaRPr lang="en-US" alt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+0.07</a:t>
                      </a:r>
                    </a:p>
                  </a:txBody>
                  <a:tcPr marL="12700" marR="12700" marT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127.5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126.8</a:t>
                      </a:r>
                      <a:endParaRPr lang="en-US" alt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2700" marR="12700" marT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+0.7</a:t>
                      </a:r>
                    </a:p>
                  </a:txBody>
                  <a:tcPr marL="12700" marR="12700" marT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92.59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92.50</a:t>
                      </a:r>
                      <a:endParaRPr lang="en-US" alt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+0.09</a:t>
                      </a:r>
                    </a:p>
                  </a:txBody>
                  <a:tcPr marL="12700" marR="12700" marT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289.7</a:t>
                      </a:r>
                    </a:p>
                  </a:txBody>
                  <a:tcPr marL="12700" marR="12700" marT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266.8</a:t>
                      </a:r>
                      <a:endParaRPr lang="en-US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+22.9</a:t>
                      </a:r>
                    </a:p>
                  </a:txBody>
                  <a:tcPr marL="12700" marR="12700" marT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54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1020-F201</a:t>
                      </a:r>
                      <a:endParaRPr lang="en-US" altLang="en-US" sz="14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2700" marR="12700" marT="12700"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8.5</a:t>
                      </a:r>
                      <a:endParaRPr lang="en-US" alt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2700" marR="12700" marT="12700"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2.46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2.37</a:t>
                      </a:r>
                      <a:endParaRPr lang="en-US" alt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+0.09</a:t>
                      </a:r>
                    </a:p>
                  </a:txBody>
                  <a:tcPr marL="12700" marR="12700" marT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127.5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126.8</a:t>
                      </a:r>
                      <a:endParaRPr lang="en-US" alt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2700" marR="12700" marT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+0.7</a:t>
                      </a:r>
                    </a:p>
                  </a:txBody>
                  <a:tcPr marL="12700" marR="12700" marT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92.65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92.57</a:t>
                      </a:r>
                      <a:endParaRPr lang="en-US" alt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+0.08</a:t>
                      </a:r>
                    </a:p>
                  </a:txBody>
                  <a:tcPr marL="12700" marR="12700" marT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1416.8</a:t>
                      </a:r>
                    </a:p>
                  </a:txBody>
                  <a:tcPr marL="12700" marR="12700" marT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1249.9</a:t>
                      </a:r>
                      <a:endParaRPr lang="en-US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+166.9</a:t>
                      </a:r>
                    </a:p>
                  </a:txBody>
                  <a:tcPr marL="12700" marR="12700" marT="1270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6925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柴油加氢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2700" marR="12700" marT="12700"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1030-F101</a:t>
                      </a:r>
                      <a:endParaRPr lang="en-US" altLang="en-US" sz="14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2700" marR="12700" marT="12700"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9.5</a:t>
                      </a:r>
                      <a:endParaRPr lang="en-US" alt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2700" marR="12700" marT="12700"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2.89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2.95</a:t>
                      </a:r>
                      <a:endParaRPr lang="en-US" alt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-0.06</a:t>
                      </a:r>
                    </a:p>
                  </a:txBody>
                  <a:tcPr marL="12700" marR="12700" marT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127.1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126.6</a:t>
                      </a:r>
                      <a:endParaRPr lang="en-US" alt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+mn-ea"/>
                        </a:rPr>
                        <a:t>+0.5</a:t>
                      </a:r>
                    </a:p>
                  </a:txBody>
                  <a:tcPr marL="12700" marR="12700" marT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92.3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92.23</a:t>
                      </a:r>
                      <a:endParaRPr lang="en-US" alt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+0.07</a:t>
                      </a:r>
                    </a:p>
                  </a:txBody>
                  <a:tcPr marL="12700" marR="12700" marT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1053.6</a:t>
                      </a:r>
                    </a:p>
                  </a:txBody>
                  <a:tcPr marL="12700" marR="12700" marT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1046.4</a:t>
                      </a:r>
                      <a:endParaRPr lang="en-US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+7.2</a:t>
                      </a:r>
                    </a:p>
                  </a:txBody>
                  <a:tcPr marL="12700" marR="12700" marT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118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1030-F201</a:t>
                      </a:r>
                      <a:endParaRPr lang="en-US" altLang="en-US" sz="14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2700" marR="12700" marT="12700"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18</a:t>
                      </a:r>
                      <a:endParaRPr lang="en-US" alt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2700" marR="12700" marT="12700"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2.3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2.49</a:t>
                      </a:r>
                      <a:endParaRPr lang="en-US" alt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-0.19</a:t>
                      </a:r>
                    </a:p>
                  </a:txBody>
                  <a:tcPr marL="12700" marR="12700" marT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127.1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126.6</a:t>
                      </a:r>
                      <a:endParaRPr lang="en-US" alt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+mn-ea"/>
                        </a:rPr>
                        <a:t>+0.5</a:t>
                      </a:r>
                    </a:p>
                  </a:txBody>
                  <a:tcPr marL="12700" marR="12700" marT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92.41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92.38</a:t>
                      </a:r>
                      <a:endParaRPr lang="en-US" alt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+0.03</a:t>
                      </a:r>
                    </a:p>
                  </a:txBody>
                  <a:tcPr marL="12700" marR="12700" marT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2138.4</a:t>
                      </a:r>
                    </a:p>
                  </a:txBody>
                  <a:tcPr marL="12700" marR="12700" marT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1989.8</a:t>
                      </a:r>
                      <a:endParaRPr lang="en-US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+448.6</a:t>
                      </a:r>
                    </a:p>
                  </a:txBody>
                  <a:tcPr marL="12700" marR="12700" marT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054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加氢裂化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2700" marR="12700" marT="12700"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1040-F101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2700" marR="12700" marT="12700"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26.2</a:t>
                      </a:r>
                      <a:endParaRPr lang="en-US" alt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2700" marR="12700" marT="12700"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1.82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2.01</a:t>
                      </a:r>
                      <a:endParaRPr lang="en-US" alt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-0.19</a:t>
                      </a:r>
                    </a:p>
                  </a:txBody>
                  <a:tcPr marL="12700" marR="12700" marT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126.4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126.2</a:t>
                      </a:r>
                      <a:endParaRPr lang="en-US" alt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+0.2</a:t>
                      </a:r>
                    </a:p>
                  </a:txBody>
                  <a:tcPr marL="12700" marR="12700" marT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92.6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92.56</a:t>
                      </a:r>
                      <a:endParaRPr lang="en-US" alt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+0.04</a:t>
                      </a:r>
                    </a:p>
                  </a:txBody>
                  <a:tcPr marL="12700" marR="12700" marT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1962.4</a:t>
                      </a:r>
                    </a:p>
                  </a:txBody>
                  <a:tcPr marL="12700" marR="12700" marT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1861.7</a:t>
                      </a:r>
                      <a:endParaRPr lang="en-US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+100.7</a:t>
                      </a:r>
                    </a:p>
                  </a:txBody>
                  <a:tcPr marL="12700" marR="12700" marT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1810"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平均值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2700" marR="12700" marT="12700"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2.43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2.48</a:t>
                      </a:r>
                      <a:endParaRPr lang="en-US" altLang="en-US" sz="14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-0.05</a:t>
                      </a:r>
                    </a:p>
                  </a:txBody>
                  <a:tcPr marL="12700" marR="12700" marT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127.1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126.6</a:t>
                      </a:r>
                      <a:endParaRPr lang="en-US" altLang="en-US" sz="14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+0.5</a:t>
                      </a:r>
                    </a:p>
                  </a:txBody>
                  <a:tcPr marL="12700" marR="12700" marT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92.51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92.44</a:t>
                      </a:r>
                      <a:endParaRPr lang="en-US" altLang="en-US" sz="14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+0.07</a:t>
                      </a:r>
                    </a:p>
                  </a:txBody>
                  <a:tcPr marL="12700" marR="12700" marT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1372.1</a:t>
                      </a:r>
                    </a:p>
                  </a:txBody>
                  <a:tcPr marL="12700" marR="12700" marT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1282.9</a:t>
                      </a:r>
                      <a:endParaRPr lang="en-US" altLang="en-US" sz="14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+89.2</a:t>
                      </a:r>
                    </a:p>
                  </a:txBody>
                  <a:tcPr marL="12700" marR="12700" marT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0915" name="文本框 10"/>
          <p:cNvSpPr txBox="1"/>
          <p:nvPr/>
        </p:nvSpPr>
        <p:spPr>
          <a:xfrm>
            <a:off x="2051685" y="692785"/>
            <a:ext cx="5080000" cy="30777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1400" b="1" dirty="0">
                <a:latin typeface="Arial" panose="020B0604020202020204" pitchFamily="34" charset="0"/>
                <a:ea typeface="宋体" panose="02010600030101010101" pitchFamily="2" charset="-122"/>
              </a:rPr>
              <a:t>炼油二部加热炉参数汇总表</a:t>
            </a:r>
          </a:p>
        </p:txBody>
      </p:sp>
    </p:spTree>
    <p:extLst>
      <p:ext uri="{BB962C8B-B14F-4D97-AF65-F5344CB8AC3E}">
        <p14:creationId xmlns:p14="http://schemas.microsoft.com/office/powerpoint/2010/main" val="23461611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pPr eaLnBrk="1" hangingPunct="1"/>
            <a:endParaRPr lang="zh-CN" altLang="zh-CN" dirty="0"/>
          </a:p>
        </p:txBody>
      </p:sp>
      <p:graphicFrame>
        <p:nvGraphicFramePr>
          <p:cNvPr id="3" name="内容占位符 2"/>
          <p:cNvGraphicFramePr>
            <a:graphicFrameLocks noGrp="1"/>
          </p:cNvGraphicFramePr>
          <p:nvPr>
            <p:ph idx="4294967295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8945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7305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7418322" y="6308725"/>
            <a:ext cx="1704977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设备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月度例会</a:t>
            </a:r>
          </a:p>
        </p:txBody>
      </p:sp>
      <p:sp>
        <p:nvSpPr>
          <p:cNvPr id="9" name="矩形 8"/>
          <p:cNvSpPr/>
          <p:nvPr/>
        </p:nvSpPr>
        <p:spPr>
          <a:xfrm>
            <a:off x="-101600" y="274638"/>
            <a:ext cx="3708400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74638"/>
            <a:ext cx="2238375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800" b="1" strike="noStrike" spc="30" noProof="1">
                <a:ln w="3175">
                  <a:noFill/>
                  <a:prstDash val="dash"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加热炉数据分析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graphicFrame>
        <p:nvGraphicFramePr>
          <p:cNvPr id="7" name="表格 6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95514346"/>
              </p:ext>
            </p:extLst>
          </p:nvPr>
        </p:nvGraphicFramePr>
        <p:xfrm>
          <a:off x="311785" y="2286953"/>
          <a:ext cx="3622676" cy="3388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5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82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39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786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0" dirty="0">
                          <a:solidFill>
                            <a:srgbClr val="371A1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zh-CN" altLang="en-US" sz="1600" b="0" dirty="0">
                          <a:solidFill>
                            <a:srgbClr val="371A1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月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加氢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排名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加裂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排名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86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一班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92.47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92.57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5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二班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92.48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92.65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6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三班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92.507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92.58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786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四班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92.504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92.59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0915" name="文本框 10"/>
          <p:cNvSpPr txBox="1"/>
          <p:nvPr/>
        </p:nvSpPr>
        <p:spPr>
          <a:xfrm>
            <a:off x="535940" y="1557020"/>
            <a:ext cx="2835910" cy="3067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1400" b="1" dirty="0">
                <a:latin typeface="Arial" panose="020B0604020202020204" pitchFamily="34" charset="0"/>
                <a:ea typeface="宋体" panose="02010600030101010101" pitchFamily="2" charset="-122"/>
              </a:rPr>
              <a:t>炼油二部加热炉班组热效率排名</a:t>
            </a:r>
          </a:p>
        </p:txBody>
      </p:sp>
      <p:graphicFrame>
        <p:nvGraphicFramePr>
          <p:cNvPr id="6" name="图表 2"/>
          <p:cNvGraphicFramePr/>
          <p:nvPr>
            <p:extLst>
              <p:ext uri="{D42A27DB-BD31-4B8C-83A1-F6EECF244321}">
                <p14:modId xmlns:p14="http://schemas.microsoft.com/office/powerpoint/2010/main" val="1981964818"/>
              </p:ext>
            </p:extLst>
          </p:nvPr>
        </p:nvGraphicFramePr>
        <p:xfrm>
          <a:off x="4211955" y="764540"/>
          <a:ext cx="4197350" cy="276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图表 2"/>
          <p:cNvGraphicFramePr/>
          <p:nvPr>
            <p:extLst>
              <p:ext uri="{D42A27DB-BD31-4B8C-83A1-F6EECF244321}">
                <p14:modId xmlns:p14="http://schemas.microsoft.com/office/powerpoint/2010/main" val="3241218490"/>
              </p:ext>
            </p:extLst>
          </p:nvPr>
        </p:nvGraphicFramePr>
        <p:xfrm>
          <a:off x="4211954" y="3645024"/>
          <a:ext cx="4320485" cy="2859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pPr eaLnBrk="1" hangingPunct="1"/>
            <a:endParaRPr lang="zh-CN" altLang="zh-CN" dirty="0"/>
          </a:p>
        </p:txBody>
      </p:sp>
      <p:graphicFrame>
        <p:nvGraphicFramePr>
          <p:cNvPr id="3" name="内容占位符 2"/>
          <p:cNvGraphicFramePr>
            <a:graphicFrameLocks noGrp="1"/>
          </p:cNvGraphicFramePr>
          <p:nvPr>
            <p:ph idx="4294967295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8945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305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7418322" y="6308725"/>
            <a:ext cx="1704977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设备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月度例会</a:t>
            </a:r>
          </a:p>
        </p:txBody>
      </p:sp>
      <p:sp>
        <p:nvSpPr>
          <p:cNvPr id="9" name="矩形 8"/>
          <p:cNvSpPr/>
          <p:nvPr/>
        </p:nvSpPr>
        <p:spPr>
          <a:xfrm>
            <a:off x="-101600" y="274638"/>
            <a:ext cx="3708400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74638"/>
            <a:ext cx="2238375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800" b="1" strike="noStrike" spc="30" noProof="1">
                <a:ln w="3175">
                  <a:noFill/>
                  <a:prstDash val="dash"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加热炉数据分析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987675" y="842645"/>
            <a:ext cx="317119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/>
              <a:t>炼油二部各加热炉热效率变化</a:t>
            </a:r>
          </a:p>
        </p:txBody>
      </p:sp>
      <p:graphicFrame>
        <p:nvGraphicFramePr>
          <p:cNvPr id="10" name="图表 2">
            <a:extLst>
              <a:ext uri="{FF2B5EF4-FFF2-40B4-BE49-F238E27FC236}">
                <a16:creationId xmlns:a16="http://schemas.microsoft.com/office/drawing/2014/main" id="{DE796375-20EC-46BB-871F-90CB7C7158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2811939"/>
              </p:ext>
            </p:extLst>
          </p:nvPr>
        </p:nvGraphicFramePr>
        <p:xfrm>
          <a:off x="323529" y="1203009"/>
          <a:ext cx="8363271" cy="5380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731455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pPr eaLnBrk="1" hangingPunct="1"/>
            <a:endParaRPr lang="zh-CN" altLang="zh-CN" dirty="0"/>
          </a:p>
        </p:txBody>
      </p:sp>
      <p:graphicFrame>
        <p:nvGraphicFramePr>
          <p:cNvPr id="3" name="内容占位符 2"/>
          <p:cNvGraphicFramePr>
            <a:graphicFrameLocks noGrp="1"/>
          </p:cNvGraphicFramePr>
          <p:nvPr>
            <p:ph idx="4294967295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0993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7418322" y="6308725"/>
            <a:ext cx="1704977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设备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月度例会</a:t>
            </a:r>
          </a:p>
        </p:txBody>
      </p:sp>
      <p:sp>
        <p:nvSpPr>
          <p:cNvPr id="9" name="矩形 8"/>
          <p:cNvSpPr/>
          <p:nvPr/>
        </p:nvSpPr>
        <p:spPr>
          <a:xfrm>
            <a:off x="-101600" y="274638"/>
            <a:ext cx="3708400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下月任务及本月任务完成情况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547688" y="2774950"/>
            <a:ext cx="8139113" cy="8921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ctr">
              <a:lnSpc>
                <a:spcPct val="130000"/>
              </a:lnSpc>
              <a:spcBef>
                <a:spcPts val="3065"/>
              </a:spcBef>
              <a:spcAft>
                <a:spcPts val="0"/>
              </a:spcAft>
              <a:buSzPct val="100000"/>
            </a:pPr>
            <a:r>
              <a:rPr lang="zh-CN" altLang="en-US" sz="4000" spc="30" noProof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  <a:sym typeface="+mn-ea"/>
              </a:rPr>
              <a:t>六、 下月任务及本月任务完成情况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pPr eaLnBrk="1" hangingPunct="1"/>
            <a:endParaRPr lang="zh-CN" altLang="zh-CN" dirty="0"/>
          </a:p>
        </p:txBody>
      </p:sp>
      <p:graphicFrame>
        <p:nvGraphicFramePr>
          <p:cNvPr id="3" name="内容占位符 2"/>
          <p:cNvGraphicFramePr>
            <a:graphicFrameLocks noGrp="1"/>
          </p:cNvGraphicFramePr>
          <p:nvPr>
            <p:ph idx="4294967295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3041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7522845" y="6325235"/>
            <a:ext cx="1621155" cy="344805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设备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月度例会</a:t>
            </a:r>
          </a:p>
        </p:txBody>
      </p:sp>
      <p:sp>
        <p:nvSpPr>
          <p:cNvPr id="4" name="矩形 3"/>
          <p:cNvSpPr/>
          <p:nvPr/>
        </p:nvSpPr>
        <p:spPr>
          <a:xfrm>
            <a:off x="-101600" y="274638"/>
            <a:ext cx="3708400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下月任务及本月任务完成情况</a:t>
            </a:r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98755931"/>
              </p:ext>
            </p:extLst>
          </p:nvPr>
        </p:nvGraphicFramePr>
        <p:xfrm>
          <a:off x="712143" y="1051938"/>
          <a:ext cx="7197725" cy="24136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9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2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06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973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序号</a:t>
                      </a:r>
                      <a:endParaRPr lang="en-US" altLang="en-US" sz="1400" b="1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工作内容</a:t>
                      </a:r>
                      <a:endParaRPr lang="en-US" altLang="en-US" sz="1400" b="1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牵头人</a:t>
                      </a:r>
                      <a:endParaRPr lang="en-US" altLang="en-US" sz="1400" b="1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完成情况</a:t>
                      </a:r>
                      <a:endParaRPr lang="en-US" altLang="en-US" sz="1400" b="1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81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  <a:endParaRPr lang="en-US" altLang="en-US" sz="1400" b="0"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00">
                          <a:effectLst/>
                          <a:latin typeface="+mn-ea"/>
                          <a:ea typeface="+mn-ea"/>
                        </a:rPr>
                        <a:t>1030-K101B</a:t>
                      </a:r>
                      <a:r>
                        <a:rPr lang="zh-CN" sz="1200" kern="100"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计划中修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200" kern="100"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阿地里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200" kern="100"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推迟进行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1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 b="0" dirty="0"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00">
                          <a:effectLst/>
                          <a:latin typeface="+mn-ea"/>
                          <a:ea typeface="+mn-ea"/>
                        </a:rPr>
                        <a:t>1040-K102</a:t>
                      </a:r>
                      <a:r>
                        <a:rPr lang="zh-CN" sz="1200" kern="100"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活塞杆国产化跟踪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200" kern="100"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赵挺云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200" kern="100"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持续进行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7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dirty="0"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</a:t>
                      </a:r>
                      <a:endParaRPr lang="en-US" altLang="en-US" sz="1400" b="0" dirty="0"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00">
                          <a:effectLst/>
                          <a:latin typeface="+mn-ea"/>
                          <a:ea typeface="+mn-ea"/>
                        </a:rPr>
                        <a:t>1040-K102</a:t>
                      </a:r>
                      <a:r>
                        <a:rPr lang="zh-CN" sz="1200" kern="100"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易损件国产化问题跟踪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200" kern="100"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赵挺云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200" kern="100"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持续进行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 b="0" dirty="0"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200" kern="100"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柴油加氢装置复合空冷检查清理防腐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200" kern="100"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阿地里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200" kern="100"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推迟进行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 b="0" dirty="0"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200" kern="100"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加裂气分部分到期安全阀校验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200" kern="100"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孔庆站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200" kern="100"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完成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24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 b="0" dirty="0"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200" kern="100"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二期加氢项目设备工作推进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200" kern="100"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赵挺云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200" kern="100"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持续进行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24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 b="0" dirty="0"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200" kern="100"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后备设备技术人员培养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200" kern="100"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赵挺云、李文涛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200" kern="100" dirty="0"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持续进行</a:t>
                      </a:r>
                      <a:endParaRPr lang="zh-CN" sz="12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204567"/>
                  </a:ext>
                </a:extLst>
              </a:tr>
            </a:tbl>
          </a:graphicData>
        </a:graphic>
      </p:graphicFrame>
      <p:sp>
        <p:nvSpPr>
          <p:cNvPr id="43086" name="文本框 99"/>
          <p:cNvSpPr txBox="1"/>
          <p:nvPr/>
        </p:nvSpPr>
        <p:spPr>
          <a:xfrm>
            <a:off x="2679601" y="738565"/>
            <a:ext cx="3234233" cy="30777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1400" b="1" dirty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zh-CN" sz="1400" b="1" dirty="0">
                <a:latin typeface="Arial" panose="020B0604020202020204" pitchFamily="34" charset="0"/>
                <a:ea typeface="宋体" panose="02010600030101010101" pitchFamily="2" charset="-122"/>
              </a:rPr>
              <a:t>月工作计划完成情况</a:t>
            </a:r>
            <a:endParaRPr lang="zh-CN" altLang="en-US" sz="1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6" name="表格 5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5105476"/>
              </p:ext>
            </p:extLst>
          </p:nvPr>
        </p:nvGraphicFramePr>
        <p:xfrm>
          <a:off x="683568" y="3936359"/>
          <a:ext cx="7226300" cy="22022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9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3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7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5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87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序号</a:t>
                      </a:r>
                      <a:endParaRPr lang="en-US" altLang="en-US" sz="1400" b="1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工作内容</a:t>
                      </a:r>
                      <a:endParaRPr lang="en-US" altLang="en-US" sz="1400" b="1" dirty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牵头人</a:t>
                      </a:r>
                      <a:endParaRPr lang="en-US" altLang="en-US" sz="1400" b="1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实施时间</a:t>
                      </a:r>
                      <a:endParaRPr lang="en-US" altLang="en-US" sz="1400" b="1" dirty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1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  <a:endParaRPr lang="en-US" altLang="en-US" sz="1400" b="0"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1040-D213B</a:t>
                      </a:r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换剂。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阿地里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月上旬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 b="0" dirty="0"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柴油加氢冲洗油技改施工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高俊杰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月中旬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dirty="0"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</a:t>
                      </a:r>
                      <a:endParaRPr lang="en-US" altLang="en-US" sz="1400" b="0" dirty="0"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部分到期安全阀校验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阿地里</a:t>
                      </a: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</a:t>
                      </a:r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高俊杰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全月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04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 b="0" dirty="0"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1040-K102</a:t>
                      </a:r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活塞杆国产化跟踪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赵挺云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全月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 b="0" dirty="0"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二期加氢项目设备工作推进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赵挺云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全月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179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 b="0" dirty="0"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后备设备技术人员培养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赵挺云、李文涛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全月</a:t>
                      </a:r>
                      <a:endParaRPr lang="zh-CN" sz="12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3119" name="文本框 6"/>
          <p:cNvSpPr txBox="1"/>
          <p:nvPr/>
        </p:nvSpPr>
        <p:spPr>
          <a:xfrm>
            <a:off x="2012914" y="3526090"/>
            <a:ext cx="4176464" cy="3067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1600200"/>
            <a:r>
              <a:rPr lang="en-US" altLang="zh-CN" sz="1400" b="1" dirty="0"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zh-CN" altLang="zh-CN" sz="1400" b="1" dirty="0">
                <a:latin typeface="Arial" panose="020B0604020202020204" pitchFamily="34" charset="0"/>
                <a:ea typeface="宋体" panose="02010600030101010101" pitchFamily="2" charset="-122"/>
              </a:rPr>
              <a:t>月工作计划安排</a:t>
            </a:r>
            <a:endParaRPr lang="zh-CN" altLang="en-US" sz="1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3242149" y="3013501"/>
            <a:ext cx="2659702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汇报结束</a:t>
            </a:r>
            <a:endParaRPr kumimoji="0" lang="en-US" altLang="zh-CN" sz="4800" b="1" i="0" u="none" strike="noStrike" kern="120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pPr eaLnBrk="1" hangingPunct="1"/>
            <a:endParaRPr lang="zh-CN" altLang="zh-CN" dirty="0"/>
          </a:p>
        </p:txBody>
      </p:sp>
      <p:sp>
        <p:nvSpPr>
          <p:cNvPr id="8195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lstStyle/>
          <a:p>
            <a:pPr eaLnBrk="1" hangingPunct="1"/>
            <a:endParaRPr lang="zh-CN" altLang="zh-CN" dirty="0"/>
          </a:p>
        </p:txBody>
      </p:sp>
      <p:pic>
        <p:nvPicPr>
          <p:cNvPr id="819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7439275" y="6237605"/>
            <a:ext cx="1704977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设备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月度例会</a:t>
            </a:r>
          </a:p>
        </p:txBody>
      </p:sp>
      <p:sp>
        <p:nvSpPr>
          <p:cNvPr id="8198" name="文本框 2"/>
          <p:cNvSpPr txBox="1"/>
          <p:nvPr/>
        </p:nvSpPr>
        <p:spPr>
          <a:xfrm>
            <a:off x="2447925" y="3074988"/>
            <a:ext cx="4248150" cy="706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zh-CN" sz="4000" b="1" dirty="0">
                <a:latin typeface="隶书" panose="02010509060101010101" pitchFamily="49" charset="-122"/>
                <a:ea typeface="隶书" panose="02010509060101010101" pitchFamily="49" charset="-122"/>
              </a:rPr>
              <a:t>一、装置概况</a:t>
            </a:r>
          </a:p>
        </p:txBody>
      </p:sp>
      <p:sp>
        <p:nvSpPr>
          <p:cNvPr id="9" name="矩形 8"/>
          <p:cNvSpPr/>
          <p:nvPr/>
        </p:nvSpPr>
        <p:spPr>
          <a:xfrm>
            <a:off x="-101600" y="274638"/>
            <a:ext cx="1704975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装置概况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pPr eaLnBrk="1" hangingPunct="1"/>
            <a:endParaRPr lang="zh-CN" altLang="zh-CN" dirty="0"/>
          </a:p>
        </p:txBody>
      </p:sp>
      <p:pic>
        <p:nvPicPr>
          <p:cNvPr id="9219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7439275" y="6224270"/>
            <a:ext cx="1704977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设备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月度例会</a:t>
            </a:r>
          </a:p>
        </p:txBody>
      </p:sp>
      <p:sp>
        <p:nvSpPr>
          <p:cNvPr id="9" name="矩形 8"/>
          <p:cNvSpPr/>
          <p:nvPr/>
        </p:nvSpPr>
        <p:spPr>
          <a:xfrm>
            <a:off x="-101600" y="274638"/>
            <a:ext cx="1704975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装置概况</a:t>
            </a:r>
          </a:p>
        </p:txBody>
      </p:sp>
      <p:sp>
        <p:nvSpPr>
          <p:cNvPr id="9222" name="文本框 2"/>
          <p:cNvSpPr txBox="1"/>
          <p:nvPr/>
        </p:nvSpPr>
        <p:spPr>
          <a:xfrm>
            <a:off x="130175" y="792480"/>
            <a:ext cx="2516505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      1.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装置运行情况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1835468" y="1052830"/>
            <a:ext cx="5080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sz="16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各装置长周期运行情况统计表</a:t>
            </a:r>
            <a:endParaRPr lang="zh-CN" sz="1050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algn="ctr"/>
            <a:r>
              <a:rPr lang="zh-CN" sz="1200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（以本周期装置开工为起点进行数据累计）</a:t>
            </a:r>
            <a:endParaRPr lang="zh-CN" altLang="en-US" sz="1200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29113314"/>
              </p:ext>
            </p:extLst>
          </p:nvPr>
        </p:nvGraphicFramePr>
        <p:xfrm>
          <a:off x="323215" y="1559560"/>
          <a:ext cx="8500110" cy="47631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3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6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45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07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42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293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1625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5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序号</a:t>
                      </a:r>
                      <a:endParaRPr lang="en-US" altLang="en-US" sz="1500" b="1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5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装置名称</a:t>
                      </a:r>
                      <a:endParaRPr lang="en-US" altLang="en-US" sz="1500" b="1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5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实际开工（天）</a:t>
                      </a:r>
                      <a:endParaRPr lang="en-US" altLang="en-US" sz="1500" b="1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5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非计划停工次数</a:t>
                      </a:r>
                      <a:endParaRPr lang="en-US" altLang="en-US" sz="1500" b="1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5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备注</a:t>
                      </a:r>
                      <a:endParaRPr lang="en-US" altLang="en-US" sz="1500" b="1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16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5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当月</a:t>
                      </a:r>
                      <a:endParaRPr lang="en-US" altLang="en-US" sz="1500" b="1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5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累计</a:t>
                      </a:r>
                      <a:endParaRPr lang="en-US" altLang="en-US" sz="1500" b="1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5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当月</a:t>
                      </a:r>
                      <a:endParaRPr lang="en-US" altLang="en-US" sz="1500" b="1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5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累计</a:t>
                      </a:r>
                      <a:endParaRPr lang="en-US" altLang="en-US" sz="1500" b="1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586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5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altLang="en-US" sz="1500" b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5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煤油加氢</a:t>
                      </a:r>
                      <a:endParaRPr lang="en-US" altLang="en-US" sz="1500" b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31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894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2019.10.11</a:t>
                      </a:r>
                      <a:r>
                        <a:rPr lang="zh-CN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开工正常；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algn="l"/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2021</a:t>
                      </a:r>
                      <a:r>
                        <a:rPr lang="zh-CN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年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  <a:r>
                        <a:rPr lang="zh-CN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月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22</a:t>
                      </a:r>
                      <a:r>
                        <a:rPr lang="zh-CN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日至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26</a:t>
                      </a:r>
                      <a:r>
                        <a:rPr lang="zh-CN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日全厂统筹停工。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algn="l"/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2021</a:t>
                      </a:r>
                      <a:r>
                        <a:rPr lang="zh-CN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年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</a:t>
                      </a:r>
                      <a:r>
                        <a:rPr lang="zh-CN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月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</a:t>
                      </a:r>
                      <a:r>
                        <a:rPr lang="zh-CN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日电厂炉管破裂甩电，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</a:t>
                      </a:r>
                      <a:r>
                        <a:rPr lang="zh-CN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月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</a:t>
                      </a:r>
                      <a:r>
                        <a:rPr lang="zh-CN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日至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</a:t>
                      </a:r>
                      <a:r>
                        <a:rPr lang="zh-CN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日停工一天。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</a:t>
                      </a:r>
                    </a:p>
                    <a:p>
                      <a:pPr algn="l"/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2021</a:t>
                      </a:r>
                      <a:r>
                        <a:rPr lang="zh-CN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年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12</a:t>
                      </a:r>
                      <a:r>
                        <a:rPr lang="zh-CN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月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zh-CN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日至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zh-CN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日配合预加氢装置停工检修，停工两天。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576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5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altLang="en-US" sz="1500" b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5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柴油加氢</a:t>
                      </a:r>
                      <a:endParaRPr lang="en-US" altLang="en-US" sz="1500" b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31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886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2019.10.11</a:t>
                      </a:r>
                      <a:r>
                        <a:rPr lang="zh-CN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开工正常；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algn="l"/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2021</a:t>
                      </a:r>
                      <a:r>
                        <a:rPr lang="zh-CN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年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  <a:r>
                        <a:rPr lang="zh-CN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月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22</a:t>
                      </a:r>
                      <a:r>
                        <a:rPr lang="zh-CN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日至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26</a:t>
                      </a:r>
                      <a:r>
                        <a:rPr lang="zh-CN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日全厂统筹停工。</a:t>
                      </a:r>
                      <a:r>
                        <a:rPr lang="zh-CN" sz="1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  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algn="l"/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2021</a:t>
                      </a:r>
                      <a:r>
                        <a:rPr lang="zh-CN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年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zh-CN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月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12</a:t>
                      </a:r>
                      <a:r>
                        <a:rPr lang="zh-CN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日至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16</a:t>
                      </a:r>
                      <a:r>
                        <a:rPr lang="zh-CN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日反应器床层压降高停工处理。</a:t>
                      </a:r>
                      <a:endParaRPr lang="en-US" sz="12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algn="l"/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2021</a:t>
                      </a:r>
                      <a:r>
                        <a:rPr lang="zh-CN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年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</a:t>
                      </a:r>
                      <a:r>
                        <a:rPr lang="zh-CN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月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</a:t>
                      </a:r>
                      <a:r>
                        <a:rPr lang="zh-CN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日电厂炉管破裂甩电，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</a:t>
                      </a:r>
                      <a:r>
                        <a:rPr lang="zh-CN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月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</a:t>
                      </a:r>
                      <a:r>
                        <a:rPr lang="zh-CN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日至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</a:t>
                      </a:r>
                      <a:r>
                        <a:rPr lang="zh-CN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日停工两天。</a:t>
                      </a:r>
                      <a:endParaRPr lang="en-US" sz="12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algn="l"/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2021</a:t>
                      </a:r>
                      <a:r>
                        <a:rPr lang="zh-CN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年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12</a:t>
                      </a:r>
                      <a:r>
                        <a:rPr lang="zh-CN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月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zh-CN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日至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zh-CN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日配合预加氢装置停工检修，停工两天。</a:t>
                      </a:r>
                      <a:endParaRPr lang="en-US" sz="12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algn="l"/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2022</a:t>
                      </a:r>
                      <a:r>
                        <a:rPr lang="zh-CN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年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zh-CN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月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25</a:t>
                      </a:r>
                      <a:r>
                        <a:rPr lang="zh-CN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日至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27</a:t>
                      </a:r>
                      <a:r>
                        <a:rPr lang="zh-CN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日配合预加氢装置停工检修，停工三天。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135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5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altLang="en-US" sz="1500" b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5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加氢裂化</a:t>
                      </a:r>
                      <a:endParaRPr lang="en-US" altLang="en-US" sz="1500" b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31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876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2019.11.1</a:t>
                      </a:r>
                      <a:r>
                        <a:rPr lang="zh-CN" sz="1200" kern="1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开工正常；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algn="l"/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2020</a:t>
                      </a:r>
                      <a:r>
                        <a:rPr lang="zh-CN" sz="1200" kern="1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年</a:t>
                      </a:r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</a:t>
                      </a:r>
                      <a:r>
                        <a:rPr lang="zh-CN" sz="1200" kern="1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月</a:t>
                      </a:r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zh-CN" sz="1200" kern="1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日至</a:t>
                      </a:r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zh-CN" sz="1200" kern="1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日短停。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algn="l"/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2021</a:t>
                      </a:r>
                      <a:r>
                        <a:rPr lang="zh-CN" sz="1200" kern="1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年</a:t>
                      </a:r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  <a:r>
                        <a:rPr lang="zh-CN" sz="1200" kern="1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月</a:t>
                      </a:r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22</a:t>
                      </a:r>
                      <a:r>
                        <a:rPr lang="zh-CN" sz="1200" kern="1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日至</a:t>
                      </a:r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26</a:t>
                      </a:r>
                      <a:r>
                        <a:rPr lang="zh-CN" sz="1200" kern="1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日全厂统筹停工。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79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5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altLang="en-US" sz="1500" b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5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气体分馏</a:t>
                      </a:r>
                      <a:endParaRPr lang="en-US" altLang="en-US" sz="1500" b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31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877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2019.11.1</a:t>
                      </a:r>
                      <a:r>
                        <a:rPr lang="zh-CN" sz="1200" kern="1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开工正常；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algn="l"/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2021</a:t>
                      </a:r>
                      <a:r>
                        <a:rPr lang="zh-CN" sz="1200" kern="1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年</a:t>
                      </a:r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  <a:r>
                        <a:rPr lang="zh-CN" sz="1200" kern="1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月</a:t>
                      </a:r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22</a:t>
                      </a:r>
                      <a:r>
                        <a:rPr lang="zh-CN" sz="1200" kern="1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日至</a:t>
                      </a:r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26</a:t>
                      </a:r>
                      <a:r>
                        <a:rPr lang="zh-CN" sz="1200" kern="1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日全厂统筹停工。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pPr eaLnBrk="1" hangingPunct="1"/>
            <a:endParaRPr lang="zh-CN" altLang="zh-CN" dirty="0"/>
          </a:p>
        </p:txBody>
      </p:sp>
      <p:pic>
        <p:nvPicPr>
          <p:cNvPr id="1126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7439275" y="6228715"/>
            <a:ext cx="1704977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设备月度例会</a:t>
            </a:r>
          </a:p>
        </p:txBody>
      </p:sp>
      <p:sp>
        <p:nvSpPr>
          <p:cNvPr id="9" name="矩形 8"/>
          <p:cNvSpPr/>
          <p:nvPr/>
        </p:nvSpPr>
        <p:spPr>
          <a:xfrm>
            <a:off x="-101600" y="274638"/>
            <a:ext cx="1704975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装置概况</a:t>
            </a:r>
          </a:p>
        </p:txBody>
      </p:sp>
      <p:sp>
        <p:nvSpPr>
          <p:cNvPr id="11270" name="文本框 2"/>
          <p:cNvSpPr txBox="1"/>
          <p:nvPr/>
        </p:nvSpPr>
        <p:spPr>
          <a:xfrm>
            <a:off x="899795" y="1124585"/>
            <a:ext cx="6838950" cy="9233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1800" kern="1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     </a:t>
            </a:r>
            <a:r>
              <a:rPr lang="zh-CN" altLang="zh-CN" sz="1800" kern="1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炼油二部本月设备检修作业票共</a:t>
            </a:r>
            <a:r>
              <a:rPr lang="en-US" altLang="zh-CN" sz="1800" kern="100" dirty="0"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44</a:t>
            </a:r>
            <a:r>
              <a:rPr lang="zh-CN" altLang="zh-CN" sz="1800" kern="1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张，其中夜间作业票</a:t>
            </a:r>
            <a:r>
              <a:rPr lang="en-US" altLang="zh-CN" sz="1800" kern="100" dirty="0"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0</a:t>
            </a:r>
            <a:r>
              <a:rPr lang="zh-CN" altLang="zh-CN" sz="1800" kern="1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张。高风险作业票情况：高处作业票</a:t>
            </a:r>
            <a:r>
              <a:rPr lang="en-US" altLang="zh-CN" sz="1800" kern="100" dirty="0"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19</a:t>
            </a:r>
            <a:r>
              <a:rPr lang="zh-CN" altLang="zh-CN" sz="1800" kern="1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张、动火作业票</a:t>
            </a:r>
            <a:r>
              <a:rPr lang="en-US" altLang="zh-CN" sz="1800" kern="100" dirty="0"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13</a:t>
            </a:r>
            <a:r>
              <a:rPr lang="zh-CN" altLang="zh-CN" sz="1800" kern="1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张、受限空间票</a:t>
            </a:r>
            <a:r>
              <a:rPr lang="en-US" altLang="zh-CN" sz="1800" kern="100" dirty="0"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0</a:t>
            </a:r>
            <a:r>
              <a:rPr lang="zh-CN" altLang="zh-CN" sz="1800" kern="1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张、射线作业票</a:t>
            </a:r>
            <a:r>
              <a:rPr lang="en-US" altLang="zh-CN" sz="1800" kern="100" dirty="0"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0</a:t>
            </a:r>
            <a:r>
              <a:rPr lang="zh-CN" altLang="zh-CN" sz="1800" kern="1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张、吊装作业</a:t>
            </a:r>
            <a:r>
              <a:rPr lang="en-US" altLang="zh-CN" sz="1800" kern="100" dirty="0"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9</a:t>
            </a:r>
            <a:r>
              <a:rPr lang="zh-CN" altLang="zh-CN" sz="1800" kern="1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张。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42598847"/>
              </p:ext>
            </p:extLst>
          </p:nvPr>
        </p:nvGraphicFramePr>
        <p:xfrm>
          <a:off x="603250" y="2498725"/>
          <a:ext cx="7899400" cy="30943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2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2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98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83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34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6393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装置＼项目</a:t>
                      </a:r>
                      <a:endParaRPr lang="en-US" altLang="en-US" sz="1600" b="1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检修作业票</a:t>
                      </a:r>
                      <a:endParaRPr lang="en-US" altLang="en-US" sz="1600" b="1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夜间设备抢修作业票</a:t>
                      </a:r>
                      <a:endParaRPr lang="en-US" altLang="en-US" sz="1600" b="1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高处作业票</a:t>
                      </a:r>
                      <a:endParaRPr lang="en-US" altLang="en-US" sz="1600" b="1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动火作业票</a:t>
                      </a:r>
                      <a:endParaRPr lang="en-US" altLang="en-US" sz="1600" b="1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受限空间票</a:t>
                      </a:r>
                      <a:endParaRPr lang="en-US" altLang="en-US" sz="1600" b="1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射线作业票</a:t>
                      </a:r>
                      <a:endParaRPr lang="en-US" altLang="en-US" sz="1600" b="1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吊装作业</a:t>
                      </a:r>
                      <a:r>
                        <a:rPr lang="zh-CN" altLang="en-US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票</a:t>
                      </a:r>
                      <a:endParaRPr lang="zh-CN" altLang="en-US" sz="1600" b="1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煤油加氢</a:t>
                      </a:r>
                      <a:endParaRPr lang="en-US" altLang="en-US" sz="1600" b="1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柴油加氢</a:t>
                      </a:r>
                      <a:endParaRPr lang="en-US" altLang="en-US" sz="1600" b="1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14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11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加氢裂化</a:t>
                      </a:r>
                      <a:endParaRPr lang="en-US" altLang="en-US" sz="1600" b="1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17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18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12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81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气体分馏</a:t>
                      </a:r>
                      <a:endParaRPr lang="en-US" altLang="en-US" sz="1600" b="1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317" name="文本框 4"/>
          <p:cNvSpPr txBox="1"/>
          <p:nvPr/>
        </p:nvSpPr>
        <p:spPr>
          <a:xfrm>
            <a:off x="498475" y="744538"/>
            <a:ext cx="2949575" cy="3984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本月作业票情况</a:t>
            </a:r>
          </a:p>
        </p:txBody>
      </p:sp>
      <p:sp>
        <p:nvSpPr>
          <p:cNvPr id="11318" name="文本框 99"/>
          <p:cNvSpPr txBox="1"/>
          <p:nvPr/>
        </p:nvSpPr>
        <p:spPr>
          <a:xfrm>
            <a:off x="2032000" y="2166938"/>
            <a:ext cx="5080000" cy="30670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zh-CN" sz="1400" b="1">
                <a:latin typeface="Arial" panose="020B0604020202020204" pitchFamily="34" charset="0"/>
                <a:ea typeface="宋体" panose="02010600030101010101" pitchFamily="2" charset="-122"/>
              </a:rPr>
              <a:t>炼油二部各装置作业票一览表</a:t>
            </a:r>
          </a:p>
        </p:txBody>
      </p:sp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pPr eaLnBrk="1" hangingPunct="1"/>
            <a:endParaRPr lang="zh-CN" altLang="zh-CN" dirty="0"/>
          </a:p>
        </p:txBody>
      </p:sp>
      <p:pic>
        <p:nvPicPr>
          <p:cNvPr id="15363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7439275" y="6202045"/>
            <a:ext cx="1704977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设备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月度例会</a:t>
            </a:r>
          </a:p>
        </p:txBody>
      </p:sp>
      <p:sp>
        <p:nvSpPr>
          <p:cNvPr id="9" name="矩形 8"/>
          <p:cNvSpPr/>
          <p:nvPr/>
        </p:nvSpPr>
        <p:spPr>
          <a:xfrm>
            <a:off x="-101600" y="274638"/>
            <a:ext cx="1704975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274638"/>
            <a:ext cx="1704975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15367" name="文本框 3"/>
          <p:cNvSpPr txBox="1"/>
          <p:nvPr/>
        </p:nvSpPr>
        <p:spPr>
          <a:xfrm>
            <a:off x="115888" y="304800"/>
            <a:ext cx="1192212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b="1">
                <a:latin typeface="隶书" panose="02010509060101010101" pitchFamily="49" charset="-122"/>
                <a:ea typeface="隶书" panose="02010509060101010101" pitchFamily="49" charset="-122"/>
              </a:rPr>
              <a:t>装置概况</a:t>
            </a:r>
          </a:p>
        </p:txBody>
      </p:sp>
      <p:sp>
        <p:nvSpPr>
          <p:cNvPr id="15368" name="文本框 2"/>
          <p:cNvSpPr txBox="1"/>
          <p:nvPr/>
        </p:nvSpPr>
        <p:spPr>
          <a:xfrm>
            <a:off x="574675" y="765175"/>
            <a:ext cx="7994650" cy="5530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压缩机组运行情况</a:t>
            </a:r>
          </a:p>
        </p:txBody>
      </p:sp>
      <p:sp>
        <p:nvSpPr>
          <p:cNvPr id="15369" name="文本框 5"/>
          <p:cNvSpPr txBox="1"/>
          <p:nvPr/>
        </p:nvSpPr>
        <p:spPr>
          <a:xfrm>
            <a:off x="892175" y="1317625"/>
            <a:ext cx="76771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r>
              <a:rPr altLang="zh-CN" dirty="0">
                <a:latin typeface="宋体" panose="02010600030101010101" pitchFamily="2" charset="-122"/>
                <a:ea typeface="宋体" panose="02010600030101010101" pitchFamily="2" charset="-122"/>
              </a:rPr>
              <a:t>截止</a:t>
            </a:r>
            <a:r>
              <a:rPr lang="en-US" dirty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altLang="zh-CN" dirty="0">
                <a:latin typeface="宋体" panose="02010600030101010101" pitchFamily="2" charset="-122"/>
                <a:ea typeface="宋体" panose="02010600030101010101" pitchFamily="2" charset="-122"/>
              </a:rPr>
              <a:t>月</a:t>
            </a:r>
            <a:r>
              <a:rPr lang="en-US" dirty="0">
                <a:latin typeface="宋体" panose="02010600030101010101" pitchFamily="2" charset="-122"/>
                <a:ea typeface="宋体" panose="02010600030101010101" pitchFamily="2" charset="-122"/>
              </a:rPr>
              <a:t>31</a:t>
            </a:r>
            <a:r>
              <a:rPr altLang="zh-CN" dirty="0">
                <a:latin typeface="宋体" panose="02010600030101010101" pitchFamily="2" charset="-122"/>
                <a:ea typeface="宋体" panose="02010600030101010101" pitchFamily="2" charset="-122"/>
              </a:rPr>
              <a:t>日，炼油二部各机组总体运行正常。</a:t>
            </a:r>
          </a:p>
        </p:txBody>
      </p:sp>
      <p:graphicFrame>
        <p:nvGraphicFramePr>
          <p:cNvPr id="7" name="表格 6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80366229"/>
              </p:ext>
            </p:extLst>
          </p:nvPr>
        </p:nvGraphicFramePr>
        <p:xfrm>
          <a:off x="1043940" y="4745355"/>
          <a:ext cx="6658610" cy="9137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9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5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7360">
                <a:tc>
                  <a:txBody>
                    <a:bodyPr/>
                    <a:lstStyle/>
                    <a:p>
                      <a:pPr indent="0" algn="ctr" fontAlgn="auto">
                        <a:buNone/>
                      </a:pPr>
                      <a:r>
                        <a:rPr lang="en-US" sz="1600" b="1">
                          <a:latin typeface="+mj-lt"/>
                          <a:cs typeface="Arial" panose="020B0604020202020204" pitchFamily="34" charset="0"/>
                        </a:rPr>
                        <a:t>设备位号</a:t>
                      </a:r>
                      <a:endParaRPr lang="en-US" altLang="en-US" sz="1600" b="1">
                        <a:latin typeface="+mj-lt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buNone/>
                      </a:pPr>
                      <a:r>
                        <a:rPr lang="en-US" sz="1600" b="1">
                          <a:latin typeface="+mj-lt"/>
                          <a:cs typeface="Arial" panose="020B0604020202020204" pitchFamily="34" charset="0"/>
                        </a:rPr>
                        <a:t>时间段</a:t>
                      </a:r>
                      <a:endParaRPr lang="en-US" altLang="en-US" sz="1600" b="1">
                        <a:latin typeface="+mj-lt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buNone/>
                      </a:pPr>
                      <a:r>
                        <a:rPr lang="en-US" sz="1600" b="1">
                          <a:latin typeface="+mj-lt"/>
                          <a:cs typeface="+mj-lt"/>
                        </a:rPr>
                        <a:t>备  注</a:t>
                      </a:r>
                      <a:endParaRPr lang="en-US" altLang="en-US" sz="1600" b="1">
                        <a:latin typeface="+mj-lt"/>
                        <a:ea typeface="Arial" panose="020B0604020202020204" pitchFamily="34" charset="0"/>
                        <a:cs typeface="+mj-lt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405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无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68429177"/>
              </p:ext>
            </p:extLst>
          </p:nvPr>
        </p:nvGraphicFramePr>
        <p:xfrm>
          <a:off x="1043623" y="2564448"/>
          <a:ext cx="6696075" cy="14617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8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4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7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59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005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时间</a:t>
                      </a:r>
                      <a:endParaRPr lang="en-US" altLang="en-US" sz="1600" b="1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新增开/停机组台次</a:t>
                      </a:r>
                      <a:endParaRPr lang="en-US" altLang="en-US" sz="1600" b="1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计划或故障切机台次</a:t>
                      </a:r>
                      <a:endParaRPr lang="en-US" altLang="en-US" sz="1600" b="1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合计</a:t>
                      </a:r>
                      <a:endParaRPr lang="en-US" altLang="en-US" sz="1600" b="1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615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2022年3月</a:t>
                      </a:r>
                    </a:p>
                  </a:txBody>
                  <a:tcPr marL="68580" marR="68580" marT="0" marB="0" anchor="ctr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2022年度累计</a:t>
                      </a:r>
                    </a:p>
                  </a:txBody>
                  <a:tcPr marL="68580" marR="68580" marT="0" marB="0" anchor="ctr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419" name="文本框 99"/>
          <p:cNvSpPr txBox="1"/>
          <p:nvPr/>
        </p:nvSpPr>
        <p:spPr>
          <a:xfrm>
            <a:off x="1764030" y="1940878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zh-CN" sz="1800" b="1">
                <a:latin typeface="Arial" panose="020B0604020202020204" pitchFamily="34" charset="0"/>
                <a:ea typeface="宋体" panose="02010600030101010101" pitchFamily="2" charset="-122"/>
              </a:rPr>
              <a:t>往复机开停机情况统计</a:t>
            </a:r>
          </a:p>
        </p:txBody>
      </p:sp>
      <p:sp>
        <p:nvSpPr>
          <p:cNvPr id="15420" name="文本框 9"/>
          <p:cNvSpPr txBox="1"/>
          <p:nvPr/>
        </p:nvSpPr>
        <p:spPr>
          <a:xfrm>
            <a:off x="1835785" y="3943033"/>
            <a:ext cx="5080000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endParaRPr lang="zh-CN" altLang="zh-CN" sz="18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zh-CN" sz="1800" b="1">
                <a:latin typeface="Arial" panose="020B0604020202020204" pitchFamily="34" charset="0"/>
                <a:ea typeface="宋体" panose="02010600030101010101" pitchFamily="2" charset="-122"/>
              </a:rPr>
              <a:t>往复机开切机明细</a:t>
            </a:r>
          </a:p>
        </p:txBody>
      </p:sp>
    </p:spTree>
  </p:cSld>
  <p:clrMapOvr>
    <a:masterClrMapping/>
  </p:clrMapOvr>
  <p:transition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pPr eaLnBrk="1" hangingPunct="1"/>
            <a:endParaRPr lang="zh-CN" altLang="zh-CN" dirty="0"/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lstStyle/>
          <a:p>
            <a:pPr eaLnBrk="1" hangingPunct="1"/>
            <a:endParaRPr lang="zh-CN" altLang="zh-CN" dirty="0"/>
          </a:p>
        </p:txBody>
      </p:sp>
      <p:pic>
        <p:nvPicPr>
          <p:cNvPr id="17412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7439275" y="6255385"/>
            <a:ext cx="1704977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设备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月度例会</a:t>
            </a:r>
          </a:p>
        </p:txBody>
      </p:sp>
      <p:sp>
        <p:nvSpPr>
          <p:cNvPr id="15366" name="文本框 2"/>
          <p:cNvSpPr txBox="1"/>
          <p:nvPr/>
        </p:nvSpPr>
        <p:spPr>
          <a:xfrm>
            <a:off x="2087563" y="2767013"/>
            <a:ext cx="5330825" cy="706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4000" b="1" noProof="1"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二、</a:t>
            </a:r>
            <a:r>
              <a:rPr lang="zh-CN" altLang="en-US" sz="4000" spc="30" noProof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隶书" panose="02010509060101010101" pitchFamily="49" charset="-122"/>
                <a:ea typeface="隶书" panose="02010509060101010101" pitchFamily="49" charset="-122"/>
                <a:cs typeface="+mn-cs"/>
                <a:sym typeface="+mn-ea"/>
              </a:rPr>
              <a:t>日周月检数据分析</a:t>
            </a:r>
            <a:endParaRPr lang="en-US" altLang="zh-CN" sz="4000" b="1" noProof="1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7415" name="文本框 3"/>
          <p:cNvSpPr txBox="1"/>
          <p:nvPr/>
        </p:nvSpPr>
        <p:spPr>
          <a:xfrm>
            <a:off x="115888" y="304800"/>
            <a:ext cx="209867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b="1">
                <a:latin typeface="隶书" panose="02010509060101010101" pitchFamily="49" charset="-122"/>
                <a:ea typeface="隶书" panose="02010509060101010101" pitchFamily="49" charset="-122"/>
              </a:rPr>
              <a:t>日周月检数据分析</a:t>
            </a:r>
          </a:p>
        </p:txBody>
      </p:sp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7412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5" name="文本框 3"/>
          <p:cNvSpPr txBox="1"/>
          <p:nvPr/>
        </p:nvSpPr>
        <p:spPr>
          <a:xfrm>
            <a:off x="115888" y="304800"/>
            <a:ext cx="209867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b="1">
                <a:latin typeface="隶书" panose="02010509060101010101" pitchFamily="49" charset="-122"/>
                <a:ea typeface="隶书" panose="02010509060101010101" pitchFamily="49" charset="-122"/>
              </a:rPr>
              <a:t>日周月检数据分析</a:t>
            </a:r>
          </a:p>
        </p:txBody>
      </p:sp>
      <p:sp>
        <p:nvSpPr>
          <p:cNvPr id="105" name="文本框 104"/>
          <p:cNvSpPr txBox="1"/>
          <p:nvPr/>
        </p:nvSpPr>
        <p:spPr>
          <a:xfrm>
            <a:off x="326390" y="980440"/>
            <a:ext cx="8250555" cy="2584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Tx/>
              <a:buSzTx/>
              <a:buFontTx/>
            </a:pPr>
            <a:r>
              <a:rPr lang="zh-CN" altLang="en-US" sz="1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日周月检管理</a:t>
            </a:r>
            <a:endParaRPr lang="zh-CN" altLang="en-US" sz="16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buClrTx/>
              <a:buSzTx/>
              <a:buFontTx/>
            </a:pPr>
            <a:r>
              <a:rPr lang="en-US" altLang="zh-CN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18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建立设备日周月检管理制度，明确检查内容和时间。从设备运行管理、施工作业管理、规格化管理、信息化管理、专项检查管理、记录管理、备品配件管理、台账报表管理的角度展开工作。并将检查结果通报。</a:t>
            </a:r>
          </a:p>
          <a:p>
            <a:pPr>
              <a:lnSpc>
                <a:spcPct val="150000"/>
              </a:lnSpc>
              <a:buClrTx/>
              <a:buSzTx/>
              <a:buFontTx/>
            </a:pPr>
            <a:r>
              <a:rPr lang="zh-CN" altLang="en-US" sz="18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en-US" altLang="zh-CN" sz="1800" dirty="0">
                <a:sym typeface="+mn-ea"/>
              </a:rPr>
              <a:t> </a:t>
            </a:r>
            <a:r>
              <a:rPr altLang="zh-CN" sz="1800" dirty="0">
                <a:latin typeface="宋体" panose="02010600030101010101" pitchFamily="2" charset="-122"/>
                <a:sym typeface="+mn-ea"/>
              </a:rPr>
              <a:t>截止</a:t>
            </a:r>
            <a:r>
              <a:rPr lang="en-US" sz="1800" dirty="0">
                <a:latin typeface="宋体" panose="02010600030101010101" pitchFamily="2" charset="-122"/>
                <a:sym typeface="+mn-ea"/>
              </a:rPr>
              <a:t>3</a:t>
            </a:r>
            <a:r>
              <a:rPr altLang="zh-CN" sz="1800" dirty="0">
                <a:latin typeface="宋体" panose="02010600030101010101" pitchFamily="2" charset="-122"/>
                <a:sym typeface="+mn-ea"/>
              </a:rPr>
              <a:t>月</a:t>
            </a:r>
            <a:r>
              <a:rPr lang="en-US" sz="1800" dirty="0">
                <a:latin typeface="宋体" panose="02010600030101010101" pitchFamily="2" charset="-122"/>
                <a:sym typeface="+mn-ea"/>
              </a:rPr>
              <a:t>31</a:t>
            </a:r>
            <a:r>
              <a:rPr altLang="zh-CN" sz="1800" dirty="0">
                <a:latin typeface="宋体" panose="02010600030101010101" pitchFamily="2" charset="-122"/>
                <a:sym typeface="+mn-ea"/>
              </a:rPr>
              <a:t>日</a:t>
            </a:r>
            <a:r>
              <a:rPr lang="zh-CN" sz="1800" dirty="0">
                <a:latin typeface="宋体" panose="02010600030101010101" pitchFamily="2" charset="-122"/>
                <a:sym typeface="+mn-ea"/>
              </a:rPr>
              <a:t>，</a:t>
            </a:r>
            <a:r>
              <a:rPr lang="zh-CN" altLang="zh-CN" sz="1800" kern="1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煤柴油加氢装置日周月检问题共通报</a:t>
            </a:r>
            <a:r>
              <a:rPr lang="en-US" altLang="zh-CN" sz="1800" kern="100" dirty="0"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40</a:t>
            </a:r>
            <a:r>
              <a:rPr lang="zh-CN" altLang="zh-CN" sz="1800" kern="1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项，</a:t>
            </a:r>
            <a:r>
              <a:rPr lang="en-US" altLang="zh-CN" sz="1800" kern="100" dirty="0"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zh-CN" sz="1800" kern="1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项待处理，其它问题整改闭环。加裂气分日周月检问题共</a:t>
            </a:r>
            <a:r>
              <a:rPr lang="en-US" altLang="zh-CN" sz="1800" kern="100" dirty="0"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72</a:t>
            </a:r>
            <a:r>
              <a:rPr lang="zh-CN" altLang="zh-CN" sz="1800" kern="1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项，所有问题整改闭环</a:t>
            </a:r>
            <a:r>
              <a:rPr lang="zh-CN" altLang="zh-CN" sz="1800" kern="1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1800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2871337"/>
              </p:ext>
            </p:extLst>
          </p:nvPr>
        </p:nvGraphicFramePr>
        <p:xfrm>
          <a:off x="1089342" y="3789045"/>
          <a:ext cx="6965315" cy="21099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96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1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06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12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53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2100">
                <a:tc>
                  <a:txBody>
                    <a:bodyPr/>
                    <a:lstStyle/>
                    <a:p>
                      <a:pPr algn="l" fontAlgn="base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8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装置</a:t>
                      </a:r>
                    </a:p>
                  </a:txBody>
                  <a:tcPr marL="68580" marR="68580" marT="0" marB="0" anchor="ctr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8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考核总分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8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一班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8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二班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8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三班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8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四班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ase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煤柴油加氢区域</a:t>
                      </a:r>
                    </a:p>
                  </a:txBody>
                  <a:tcPr marL="68580" marR="68580" marT="0" marB="0" anchor="ctr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</a:t>
                      </a: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55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-10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-22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-7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-16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base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加裂气分区域</a:t>
                      </a:r>
                    </a:p>
                  </a:txBody>
                  <a:tcPr marL="68580" marR="68580" marT="0" marB="0" anchor="ctr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-118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-51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20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-36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-51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base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8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装置</a:t>
                      </a:r>
                    </a:p>
                  </a:txBody>
                  <a:tcPr marL="68580" marR="68580" marT="0" marB="0" anchor="ctr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8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问题项目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8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一班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8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二班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8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三班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8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四班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base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煤柴油加氢区域</a:t>
                      </a:r>
                    </a:p>
                  </a:txBody>
                  <a:tcPr marL="68580" marR="68580" marT="0" marB="0" anchor="ctr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base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加裂气分区域</a:t>
                      </a:r>
                    </a:p>
                  </a:txBody>
                  <a:tcPr marL="68580" marR="68580" marT="0" marB="0" anchor="ctr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7418322" y="6210935"/>
            <a:ext cx="1704977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设备月度例会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pPr eaLnBrk="1" hangingPunct="1"/>
            <a:endParaRPr lang="zh-CN" altLang="zh-CN" dirty="0"/>
          </a:p>
        </p:txBody>
      </p:sp>
      <p:graphicFrame>
        <p:nvGraphicFramePr>
          <p:cNvPr id="3" name="内容占位符 2"/>
          <p:cNvGraphicFramePr>
            <a:graphicFrameLocks noGrp="1"/>
          </p:cNvGraphicFramePr>
          <p:nvPr>
            <p:ph idx="4294967295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8465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7354185" y="6195695"/>
            <a:ext cx="1704977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设备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月度例会</a:t>
            </a:r>
          </a:p>
        </p:txBody>
      </p:sp>
      <p:sp>
        <p:nvSpPr>
          <p:cNvPr id="9" name="矩形 8"/>
          <p:cNvSpPr/>
          <p:nvPr/>
        </p:nvSpPr>
        <p:spPr>
          <a:xfrm>
            <a:off x="-101600" y="274638"/>
            <a:ext cx="2209800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日周月检数据分析</a:t>
            </a:r>
          </a:p>
        </p:txBody>
      </p:sp>
      <p:sp>
        <p:nvSpPr>
          <p:cNvPr id="18506" name="文本框 10"/>
          <p:cNvSpPr txBox="1"/>
          <p:nvPr/>
        </p:nvSpPr>
        <p:spPr>
          <a:xfrm>
            <a:off x="2108200" y="886561"/>
            <a:ext cx="50800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煤柴油加氢装置日周月检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分类</a:t>
            </a:r>
            <a:endParaRPr lang="zh-CN" altLang="zh-CN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11" name="图表 10">
            <a:extLst>
              <a:ext uri="{FF2B5EF4-FFF2-40B4-BE49-F238E27FC236}">
                <a16:creationId xmlns:a16="http://schemas.microsoft.com/office/drawing/2014/main" id="{2274655E-A4C9-406A-B731-84ED94DD85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2402937"/>
              </p:ext>
            </p:extLst>
          </p:nvPr>
        </p:nvGraphicFramePr>
        <p:xfrm>
          <a:off x="1360394" y="1660091"/>
          <a:ext cx="6739998" cy="4535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9"/>
  <p:tag name="KSO_WM_UNIT_PRESET_TEXT" val="我们能实现，图文排版，让我们能实现，图文排版，让图图片&#10;您的正文已经经简明扼要，字字珠玑。&#10;您的正文已经经简明扼要，字字珠玑。&#10;您的正文已经经简明扼要，字字珠玑。&#10;您的正文已经经简明扼要，字字珠玑。&#10;我们能实现，图文排版，让我们能实现，图文排版，让图图片"/>
  <p:tag name="KSO_WM_UNIT_NOCLEAR" val="1"/>
  <p:tag name="KSO_WM_UNIT_SHOW_EDIT_AREA_INDICATION" val="0"/>
  <p:tag name="KSO_WM_UNIT_VALUE" val="234"/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f"/>
  <p:tag name="KSO_WM_UNIT_INDEX" val="1"/>
  <p:tag name="KSO_WM_UNIT_ID" val="mixed20202549_1*f*1"/>
  <p:tag name="KSO_WM_TEMPLATE_CATEGORY" val="mixed"/>
  <p:tag name="KSO_WM_TEMPLATE_INDEX" val="20202549"/>
  <p:tag name="KSO_WM_UNIT_LAYERLEVEL" val="1"/>
  <p:tag name="KSO_WM_TAG_VERSION" val="1.0"/>
  <p:tag name="KSO_WM_BEAUTIFY_FLAG" val="#wm#"/>
  <p:tag name="KSO_WM_UNIT_TEXTBOXSTYLE_GUID" val="{1ede076c-8bf0-4d6c-81c6-046fce4c08ef}"/>
  <p:tag name="KSO_WM_UNIT_TEXTBOXSTYLE_TEMPLATEID" val="3139431"/>
  <p:tag name="KSO_WM_UNIT_TEXTBOXSTYLE_TYPE" val="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2f3ac3f7-cd8e-46a9-bb14-fbe46705b274}"/>
  <p:tag name="TABLE_ENDDRAG_ORIGIN_RECT" val="566*184"/>
  <p:tag name="TABLE_ENDDRAG_RECT" val="78*306*566*18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155b937c-1f32-434b-9cfb-8f028d9104a5}"/>
  <p:tag name="TABLE_ENDDRAG_ORIGIN_RECT" val="669*371"/>
  <p:tag name="TABLE_ENDDRAG_RECT" val="25*122*669*37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1363de9b-9245-4f73-b20d-ac8d97dba48e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de997204-2128-41a7-8e98-8587eb86f170}"/>
  <p:tag name="TABLE_ENDDRAG_ORIGIN_RECT" val="524*105"/>
  <p:tag name="TABLE_ENDDRAG_RECT" val="85*311*524*10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e56af378-db7e-4fda-b88b-9dd667bf8a6e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9cbcafb4-2423-4f36-becb-747bb5b4718d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0628d9eb-14ad-439f-87f9-05e8b50fa050}"/>
  <p:tag name="TABLE_ENDDRAG_ORIGIN_RECT" val="666*394"/>
  <p:tag name="TABLE_ENDDRAG_RECT" val="22*96*666*39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3bf32f2a-2edd-4d2f-bdad-dffa7fdfab5e}"/>
  <p:tag name="TABLE_ENDDRAG_ORIGIN_RECT" val="240*186"/>
  <p:tag name="TABLE_ENDDRAG_RECT" val="24*145*240*18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dc3cce8c-ce80-43ca-99c4-fefc7e8edd9a}"/>
  <p:tag name="TABLE_ENDDRAG_ORIGIN_RECT" val="566*167"/>
  <p:tag name="TABLE_ENDDRAG_RECT" val="75*92*566*167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1600</TotalTime>
  <Words>3913</Words>
  <Application>Microsoft Office PowerPoint</Application>
  <PresentationFormat>全屏显示(4:3)</PresentationFormat>
  <Paragraphs>855</Paragraphs>
  <Slides>29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29</vt:i4>
      </vt:variant>
    </vt:vector>
  </HeadingPairs>
  <TitlesOfParts>
    <vt:vector size="39" baseType="lpstr">
      <vt:lpstr>等线</vt:lpstr>
      <vt:lpstr>楷体</vt:lpstr>
      <vt:lpstr>隶书</vt:lpstr>
      <vt:lpstr>宋体</vt:lpstr>
      <vt:lpstr>微软雅黑</vt:lpstr>
      <vt:lpstr>Arial</vt:lpstr>
      <vt:lpstr>Times New Roman</vt:lpstr>
      <vt:lpstr>默认设计模板</vt:lpstr>
      <vt:lpstr>1_默认设计模板</vt:lpstr>
      <vt:lpstr>2_默认设计模板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陈小丽</dc:creator>
  <cp:lastModifiedBy>Administrator</cp:lastModifiedBy>
  <cp:revision>328</cp:revision>
  <dcterms:created xsi:type="dcterms:W3CDTF">2010-12-29T02:33:00Z</dcterms:created>
  <dcterms:modified xsi:type="dcterms:W3CDTF">2022-04-06T08:20:20Z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7767A86D7E454CFBB0C70EB30E474231</vt:lpwstr>
  </property>
  <property fmtid="{D5CDD505-2E9C-101B-9397-08002B2CF9AE}" pid="3" name="KSOProductBuildVer">
    <vt:lpwstr>2052-11.1.0.11365</vt:lpwstr>
  </property>
</Properties>
</file>