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69" r:id="rId2"/>
    <p:sldId id="265" r:id="rId3"/>
    <p:sldId id="271" r:id="rId4"/>
    <p:sldId id="320" r:id="rId5"/>
    <p:sldId id="352" r:id="rId6"/>
    <p:sldId id="290" r:id="rId7"/>
    <p:sldId id="299" r:id="rId8"/>
    <p:sldId id="302" r:id="rId9"/>
    <p:sldId id="357" r:id="rId10"/>
    <p:sldId id="300" r:id="rId11"/>
    <p:sldId id="355" r:id="rId12"/>
    <p:sldId id="356" r:id="rId13"/>
    <p:sldId id="310" r:id="rId14"/>
    <p:sldId id="358" r:id="rId15"/>
    <p:sldId id="359" r:id="rId16"/>
    <p:sldId id="353" r:id="rId17"/>
    <p:sldId id="26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pos="5484">
          <p15:clr>
            <a:srgbClr val="A4A3A4"/>
          </p15:clr>
        </p15:guide>
        <p15:guide id="3" pos="6697">
          <p15:clr>
            <a:srgbClr val="A4A3A4"/>
          </p15:clr>
        </p15:guide>
        <p15:guide id="4" pos="1426">
          <p15:clr>
            <a:srgbClr val="A4A3A4"/>
          </p15:clr>
        </p15:guide>
        <p15:guide id="5" pos="960">
          <p15:clr>
            <a:srgbClr val="A4A3A4"/>
          </p15:clr>
        </p15:guide>
        <p15:guide id="6" pos="5190">
          <p15:clr>
            <a:srgbClr val="A4A3A4"/>
          </p15:clr>
        </p15:guide>
        <p15:guide id="7" orient="horz" pos="1930">
          <p15:clr>
            <a:srgbClr val="A4A3A4"/>
          </p15:clr>
        </p15:guide>
        <p15:guide id="8" pos="3218">
          <p15:clr>
            <a:srgbClr val="A4A3A4"/>
          </p15:clr>
        </p15:guide>
        <p15:guide id="9" orient="horz" pos="2432">
          <p15:clr>
            <a:srgbClr val="A4A3A4"/>
          </p15:clr>
        </p15:guide>
        <p15:guide id="10" orient="horz" pos="159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30"/>
    <a:srgbClr val="FB912B"/>
    <a:srgbClr val="BC0000"/>
    <a:srgbClr val="EA77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浅色样式 1 - 强调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主题样式 2 - 强调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40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1230" y="102"/>
      </p:cViewPr>
      <p:guideLst>
        <p:guide pos="3840"/>
        <p:guide pos="5484"/>
        <p:guide pos="6697"/>
        <p:guide pos="1426"/>
        <p:guide pos="960"/>
        <p:guide pos="5190"/>
        <p:guide orient="horz" pos="1930"/>
        <p:guide pos="3218"/>
        <p:guide orient="horz" pos="2432"/>
        <p:guide orient="horz" pos="1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D22B-4364-B196-5FAC63E628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D22B-4364-B196-5FAC63E628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D22B-4364-B196-5FAC63E628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D22B-4364-B196-5FAC63E628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D22B-4364-B196-5FAC63E628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D22B-4364-B196-5FAC63E628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D22B-4364-B196-5FAC63E628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D22B-4364-B196-5FAC63E628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D22B-4364-B196-5FAC63E628DC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D22B-4364-B196-5FAC63E628DC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22B-4364-B196-5FAC63E628DC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22B-4364-B196-5FAC63E628DC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22B-4364-B196-5FAC63E628DC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22B-4364-B196-5FAC63E628D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22B-4364-B196-5FAC63E628D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22B-4364-B196-5FAC63E628DC}"/>
                </c:ext>
              </c:extLst>
            </c:dLbl>
            <c:dLbl>
              <c:idx val="6"/>
              <c:layout>
                <c:manualLayout>
                  <c:x val="0"/>
                  <c:y val="0.10852716490482968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22B-4364-B196-5FAC63E628DC}"/>
                </c:ext>
              </c:extLst>
            </c:dLbl>
            <c:dLbl>
              <c:idx val="7"/>
              <c:layout>
                <c:manualLayout>
                  <c:x val="-3.1904283799071703E-2"/>
                  <c:y val="3.87597017517248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D22B-4364-B196-5FAC63E628DC}"/>
                </c:ext>
              </c:extLst>
            </c:dLbl>
            <c:dLbl>
              <c:idx val="8"/>
              <c:layout>
                <c:manualLayout>
                  <c:x val="0"/>
                  <c:y val="-5.426358245241485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22B-4364-B196-5FAC63E628DC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CN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D22B-4364-B196-5FAC63E628DC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汇总!$A$3:$A$12</c:f>
              <c:strCache>
                <c:ptCount val="10"/>
                <c:pt idx="0">
                  <c:v>MES交接班</c:v>
                </c:pt>
                <c:pt idx="1">
                  <c:v>产品质量</c:v>
                </c:pt>
                <c:pt idx="2">
                  <c:v>采样</c:v>
                </c:pt>
                <c:pt idx="3">
                  <c:v>巡回检查</c:v>
                </c:pt>
                <c:pt idx="4">
                  <c:v>工艺纪律</c:v>
                </c:pt>
                <c:pt idx="5">
                  <c:v>平稳率</c:v>
                </c:pt>
                <c:pt idx="6">
                  <c:v>抽查提问</c:v>
                </c:pt>
                <c:pt idx="7">
                  <c:v>规格化</c:v>
                </c:pt>
                <c:pt idx="8">
                  <c:v>运行记录</c:v>
                </c:pt>
                <c:pt idx="9">
                  <c:v>其他</c:v>
                </c:pt>
              </c:strCache>
            </c:strRef>
          </c:cat>
          <c:val>
            <c:numRef>
              <c:f>汇总!$B$3:$B$12</c:f>
              <c:numCache>
                <c:formatCode>General</c:formatCode>
                <c:ptCount val="10"/>
                <c:pt idx="0">
                  <c:v>1</c:v>
                </c:pt>
                <c:pt idx="1">
                  <c:v>6</c:v>
                </c:pt>
                <c:pt idx="2">
                  <c:v>4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  <c:pt idx="6">
                  <c:v>12</c:v>
                </c:pt>
                <c:pt idx="7">
                  <c:v>2</c:v>
                </c:pt>
                <c:pt idx="8">
                  <c:v>0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22B-4364-B196-5FAC63E628DC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6086726564721"/>
          <c:y val="0"/>
          <c:w val="0.89565970500538816"/>
          <c:h val="0.72029946695843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班组汇总1!$C$11</c:f>
              <c:strCache>
                <c:ptCount val="1"/>
                <c:pt idx="0">
                  <c:v>加裂一班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工艺纪律</c:v>
                </c:pt>
                <c:pt idx="5">
                  <c:v>抽查提问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班组汇总1!$C$12:$C$20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A7-4C97-AE68-CF8F71D05267}"/>
            </c:ext>
          </c:extLst>
        </c:ser>
        <c:ser>
          <c:idx val="1"/>
          <c:order val="1"/>
          <c:tx>
            <c:strRef>
              <c:f>班组汇总1!$D$11</c:f>
              <c:strCache>
                <c:ptCount val="1"/>
                <c:pt idx="0">
                  <c:v>加裂二班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工艺纪律</c:v>
                </c:pt>
                <c:pt idx="5">
                  <c:v>抽查提问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班组汇总1!$D$12:$D$20</c:f>
              <c:numCache>
                <c:formatCode>General</c:formatCode>
                <c:ptCount val="9"/>
                <c:pt idx="0">
                  <c:v>0</c:v>
                </c:pt>
                <c:pt idx="1">
                  <c:v>2</c:v>
                </c:pt>
                <c:pt idx="2">
                  <c:v>1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A7-4C97-AE68-CF8F71D05267}"/>
            </c:ext>
          </c:extLst>
        </c:ser>
        <c:ser>
          <c:idx val="2"/>
          <c:order val="2"/>
          <c:tx>
            <c:strRef>
              <c:f>班组汇总1!$E$11</c:f>
              <c:strCache>
                <c:ptCount val="1"/>
                <c:pt idx="0">
                  <c:v>加裂三班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工艺纪律</c:v>
                </c:pt>
                <c:pt idx="5">
                  <c:v>抽查提问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班组汇总1!$E$12:$E$20</c:f>
              <c:numCache>
                <c:formatCode>General</c:formatCode>
                <c:ptCount val="9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A7-4C97-AE68-CF8F71D05267}"/>
            </c:ext>
          </c:extLst>
        </c:ser>
        <c:ser>
          <c:idx val="3"/>
          <c:order val="3"/>
          <c:tx>
            <c:strRef>
              <c:f>班组汇总1!$F$11</c:f>
              <c:strCache>
                <c:ptCount val="1"/>
                <c:pt idx="0">
                  <c:v>加裂四班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班组汇总1!$B$12:$B$20</c:f>
              <c:strCache>
                <c:ptCount val="9"/>
                <c:pt idx="0">
                  <c:v>交接班</c:v>
                </c:pt>
                <c:pt idx="1">
                  <c:v>产品质量</c:v>
                </c:pt>
                <c:pt idx="2">
                  <c:v>巡回检查</c:v>
                </c:pt>
                <c:pt idx="3">
                  <c:v>采样</c:v>
                </c:pt>
                <c:pt idx="4">
                  <c:v>工艺纪律</c:v>
                </c:pt>
                <c:pt idx="5">
                  <c:v>抽查提问</c:v>
                </c:pt>
                <c:pt idx="6">
                  <c:v>规格化</c:v>
                </c:pt>
                <c:pt idx="7">
                  <c:v>运行记录</c:v>
                </c:pt>
                <c:pt idx="8">
                  <c:v>其他</c:v>
                </c:pt>
              </c:strCache>
            </c:strRef>
          </c:cat>
          <c:val>
            <c:numRef>
              <c:f>班组汇总1!$F$12:$F$20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A7-4C97-AE68-CF8F71D0526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94"/>
        <c:overlap val="-23"/>
        <c:axId val="348683264"/>
        <c:axId val="348693248"/>
      </c:barChart>
      <c:catAx>
        <c:axId val="34868326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348693248"/>
        <c:crosses val="autoZero"/>
        <c:auto val="1"/>
        <c:lblAlgn val="ctr"/>
        <c:lblOffset val="100"/>
        <c:noMultiLvlLbl val="0"/>
      </c:catAx>
      <c:valAx>
        <c:axId val="3486932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48683264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rgbClr val="282830"/>
      </a:solidFill>
    </a:ln>
    <a:effectLst/>
  </c:spPr>
  <c:txPr>
    <a:bodyPr/>
    <a:lstStyle/>
    <a:p>
      <a:pPr>
        <a:defRPr/>
      </a:pPr>
      <a:endParaRPr lang="zh-CN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B1860A-4F5F-4E26-A0C3-7793D9FE31F2}" type="doc">
      <dgm:prSet loTypeId="urn:microsoft.com/office/officeart/2005/8/layout/list1#1" loCatId="list" qsTypeId="urn:microsoft.com/office/officeart/2005/8/quickstyle/simple5#1" qsCatId="simple" csTypeId="urn:microsoft.com/office/officeart/2005/8/colors/accent1_2#1" csCatId="accent1" phldr="1"/>
      <dgm:spPr/>
      <dgm:t>
        <a:bodyPr/>
        <a:lstStyle/>
        <a:p>
          <a:endParaRPr lang="zh-CN" altLang="en-US"/>
        </a:p>
      </dgm:t>
    </dgm:pt>
    <dgm:pt modelId="{87EE85F5-C5A9-4B91-9BAB-E0011122AEA7}">
      <dgm:prSet phldrT="[文本]" custT="1"/>
      <dgm:spPr/>
      <dgm:t>
        <a:bodyPr/>
        <a:lstStyle/>
        <a:p>
          <a:r>
            <a: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dirty="0"/>
        </a:p>
      </dgm:t>
    </dgm:pt>
    <dgm:pt modelId="{D3E21805-86CD-42A5-AA1F-7BA4601D53FC}" type="par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E11A1E78-2A8D-430C-A290-6FC8F542B8C5}" type="sibTrans" cxnId="{70FA11E6-EB57-4FC9-8DD1-AE3E7050D4D1}">
      <dgm:prSet/>
      <dgm:spPr/>
      <dgm:t>
        <a:bodyPr/>
        <a:lstStyle/>
        <a:p>
          <a:endParaRPr lang="zh-CN" altLang="en-US" sz="2400"/>
        </a:p>
      </dgm:t>
    </dgm:pt>
    <dgm:pt modelId="{2443088F-B22B-4B87-B89A-57C340C7235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问题分类</a:t>
          </a:r>
        </a:p>
      </dgm:t>
    </dgm:pt>
    <dgm:pt modelId="{68386890-24F7-43D1-A36F-748063047D60}" type="par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35B1B7EB-1525-4728-AB6E-1E8E1358879E}" type="sibTrans" cxnId="{33164384-3DD7-49DB-A509-05FD87EC38F8}">
      <dgm:prSet/>
      <dgm:spPr/>
      <dgm:t>
        <a:bodyPr/>
        <a:lstStyle/>
        <a:p>
          <a:endParaRPr lang="zh-CN" altLang="en-US" sz="2400"/>
        </a:p>
      </dgm:t>
    </dgm:pt>
    <dgm:pt modelId="{AA1FDF15-6B73-46D5-ABC4-989347B29161}">
      <dgm:prSet phldrT="[文本]" custT="1"/>
      <dgm:spPr/>
      <dgm:t>
        <a:bodyPr/>
        <a:lstStyle/>
        <a:p>
          <a:r>
            <a:rPr lang="zh-CN" altLang="en-US" sz="2400" dirty="0">
              <a:latin typeface="+mj-ea"/>
              <a:ea typeface="+mj-ea"/>
            </a:rPr>
            <a:t>原因分析与管控措施</a:t>
          </a:r>
        </a:p>
      </dgm:t>
    </dgm:pt>
    <dgm:pt modelId="{34E746A1-21B9-4535-BD9B-F56556C36BF3}" type="par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01C866C7-ABCA-4209-99C1-66F4E2400728}" type="sibTrans" cxnId="{727773EA-EF59-4F0B-8C88-4977B4E06126}">
      <dgm:prSet/>
      <dgm:spPr/>
      <dgm:t>
        <a:bodyPr/>
        <a:lstStyle/>
        <a:p>
          <a:endParaRPr lang="zh-CN" altLang="en-US" sz="2400"/>
        </a:p>
      </dgm:t>
    </dgm:pt>
    <dgm:pt modelId="{44B60FA8-AE56-42F5-87D9-45BF46B58491}" type="pres">
      <dgm:prSet presAssocID="{C7B1860A-4F5F-4E26-A0C3-7793D9FE31F2}" presName="linear" presStyleCnt="0">
        <dgm:presLayoutVars>
          <dgm:dir/>
          <dgm:animLvl val="lvl"/>
          <dgm:resizeHandles val="exact"/>
        </dgm:presLayoutVars>
      </dgm:prSet>
      <dgm:spPr/>
    </dgm:pt>
    <dgm:pt modelId="{2ED1465F-5F1D-4A0C-A5DF-D56654334061}" type="pres">
      <dgm:prSet presAssocID="{87EE85F5-C5A9-4B91-9BAB-E0011122AEA7}" presName="parentLin" presStyleCnt="0"/>
      <dgm:spPr/>
    </dgm:pt>
    <dgm:pt modelId="{B0FAE05D-E206-46FA-B3AF-054748AD83B1}" type="pres">
      <dgm:prSet presAssocID="{87EE85F5-C5A9-4B91-9BAB-E0011122AEA7}" presName="parentLeftMargin" presStyleLbl="node1" presStyleIdx="0" presStyleCnt="3"/>
      <dgm:spPr/>
    </dgm:pt>
    <dgm:pt modelId="{2F0F03C7-30E2-4666-9B34-3B126F39D844}" type="pres">
      <dgm:prSet presAssocID="{87EE85F5-C5A9-4B91-9BAB-E0011122AEA7}" presName="parentText" presStyleLbl="node1" presStyleIdx="0" presStyleCnt="3" custScaleX="87328" custScaleY="45104" custLinFactNeighborX="-193" custLinFactNeighborY="-1892">
        <dgm:presLayoutVars>
          <dgm:chMax val="0"/>
          <dgm:bulletEnabled val="1"/>
        </dgm:presLayoutVars>
      </dgm:prSet>
      <dgm:spPr/>
    </dgm:pt>
    <dgm:pt modelId="{3C324186-A5CA-4B99-962A-47540D540B84}" type="pres">
      <dgm:prSet presAssocID="{87EE85F5-C5A9-4B91-9BAB-E0011122AEA7}" presName="negativeSpace" presStyleCnt="0"/>
      <dgm:spPr/>
    </dgm:pt>
    <dgm:pt modelId="{5EB13DEF-350E-4FBB-AC0D-530463030E03}" type="pres">
      <dgm:prSet presAssocID="{87EE85F5-C5A9-4B91-9BAB-E0011122AEA7}" presName="childText" presStyleLbl="conFgAcc1" presStyleIdx="0" presStyleCnt="3" custLinFactY="-11938" custLinFactNeighborX="-3297" custLinFactNeighborY="-100000">
        <dgm:presLayoutVars>
          <dgm:bulletEnabled val="1"/>
        </dgm:presLayoutVars>
      </dgm:prSet>
      <dgm:spPr/>
    </dgm:pt>
    <dgm:pt modelId="{E841427A-456C-48D4-9292-8EEAE9B9A7B3}" type="pres">
      <dgm:prSet presAssocID="{E11A1E78-2A8D-430C-A290-6FC8F542B8C5}" presName="spaceBetweenRectangles" presStyleCnt="0"/>
      <dgm:spPr/>
    </dgm:pt>
    <dgm:pt modelId="{A5568DD7-D3A1-47AE-87CF-9AC997354525}" type="pres">
      <dgm:prSet presAssocID="{2443088F-B22B-4B87-B89A-57C340C72351}" presName="parentLin" presStyleCnt="0"/>
      <dgm:spPr/>
    </dgm:pt>
    <dgm:pt modelId="{BA5DD560-848B-46DA-8E44-764EDF867FA9}" type="pres">
      <dgm:prSet presAssocID="{2443088F-B22B-4B87-B89A-57C340C72351}" presName="parentLeftMargin" presStyleLbl="node1" presStyleIdx="0" presStyleCnt="3"/>
      <dgm:spPr/>
    </dgm:pt>
    <dgm:pt modelId="{7785FB8C-B1D9-45F7-B49B-831AC8DD2217}" type="pres">
      <dgm:prSet presAssocID="{2443088F-B22B-4B87-B89A-57C340C72351}" presName="parentText" presStyleLbl="node1" presStyleIdx="1" presStyleCnt="3" custScaleX="88565" custScaleY="44693">
        <dgm:presLayoutVars>
          <dgm:chMax val="0"/>
          <dgm:bulletEnabled val="1"/>
        </dgm:presLayoutVars>
      </dgm:prSet>
      <dgm:spPr/>
    </dgm:pt>
    <dgm:pt modelId="{589D46C2-3CCC-4BE2-A589-C96E2BBD03D5}" type="pres">
      <dgm:prSet presAssocID="{2443088F-B22B-4B87-B89A-57C340C72351}" presName="negativeSpace" presStyleCnt="0"/>
      <dgm:spPr/>
    </dgm:pt>
    <dgm:pt modelId="{EC05D0E7-8405-44BC-99E0-1DBA2A96DF5D}" type="pres">
      <dgm:prSet presAssocID="{2443088F-B22B-4B87-B89A-57C340C72351}" presName="childText" presStyleLbl="conFgAcc1" presStyleIdx="1" presStyleCnt="3">
        <dgm:presLayoutVars>
          <dgm:bulletEnabled val="1"/>
        </dgm:presLayoutVars>
      </dgm:prSet>
      <dgm:spPr/>
    </dgm:pt>
    <dgm:pt modelId="{D9345A50-5056-4BFE-860B-BC84B55B2D60}" type="pres">
      <dgm:prSet presAssocID="{35B1B7EB-1525-4728-AB6E-1E8E1358879E}" presName="spaceBetweenRectangles" presStyleCnt="0"/>
      <dgm:spPr/>
    </dgm:pt>
    <dgm:pt modelId="{BEC1BB09-E7C9-4047-B6CD-6613916A1437}" type="pres">
      <dgm:prSet presAssocID="{AA1FDF15-6B73-46D5-ABC4-989347B29161}" presName="parentLin" presStyleCnt="0"/>
      <dgm:spPr/>
    </dgm:pt>
    <dgm:pt modelId="{6F817EA5-7566-4AB4-8268-C37C12B0631E}" type="pres">
      <dgm:prSet presAssocID="{AA1FDF15-6B73-46D5-ABC4-989347B29161}" presName="parentLeftMargin" presStyleLbl="node1" presStyleIdx="1" presStyleCnt="3"/>
      <dgm:spPr/>
    </dgm:pt>
    <dgm:pt modelId="{35318F98-F594-41F7-AB36-CFF8689B3A56}" type="pres">
      <dgm:prSet presAssocID="{AA1FDF15-6B73-46D5-ABC4-989347B29161}" presName="parentText" presStyleLbl="node1" presStyleIdx="2" presStyleCnt="3" custScaleX="90110" custScaleY="45740">
        <dgm:presLayoutVars>
          <dgm:chMax val="0"/>
          <dgm:bulletEnabled val="1"/>
        </dgm:presLayoutVars>
      </dgm:prSet>
      <dgm:spPr/>
    </dgm:pt>
    <dgm:pt modelId="{73BDD4C6-DB9C-47ED-B88E-19348EC6ADCF}" type="pres">
      <dgm:prSet presAssocID="{AA1FDF15-6B73-46D5-ABC4-989347B29161}" presName="negativeSpace" presStyleCnt="0"/>
      <dgm:spPr/>
    </dgm:pt>
    <dgm:pt modelId="{EA438846-D2C9-471D-B361-78A5A585B391}" type="pres">
      <dgm:prSet presAssocID="{AA1FDF15-6B73-46D5-ABC4-989347B2916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3CEA0605-2C1A-48A5-B41B-1E7A7CA5F5F9}" type="presOf" srcId="{87EE85F5-C5A9-4B91-9BAB-E0011122AEA7}" destId="{B0FAE05D-E206-46FA-B3AF-054748AD83B1}" srcOrd="0" destOrd="0" presId="urn:microsoft.com/office/officeart/2005/8/layout/list1#1"/>
    <dgm:cxn modelId="{AC7E6B5C-C3B6-4D00-ABD0-04A07E217114}" type="presOf" srcId="{C7B1860A-4F5F-4E26-A0C3-7793D9FE31F2}" destId="{44B60FA8-AE56-42F5-87D9-45BF46B58491}" srcOrd="0" destOrd="0" presId="urn:microsoft.com/office/officeart/2005/8/layout/list1#1"/>
    <dgm:cxn modelId="{A50A1C73-C53F-4EC6-A624-09DCFC23F9E0}" type="presOf" srcId="{2443088F-B22B-4B87-B89A-57C340C72351}" destId="{BA5DD560-848B-46DA-8E44-764EDF867FA9}" srcOrd="0" destOrd="0" presId="urn:microsoft.com/office/officeart/2005/8/layout/list1#1"/>
    <dgm:cxn modelId="{6C380F7E-75B7-4488-92B9-7CAFB50514B2}" type="presOf" srcId="{87EE85F5-C5A9-4B91-9BAB-E0011122AEA7}" destId="{2F0F03C7-30E2-4666-9B34-3B126F39D844}" srcOrd="1" destOrd="0" presId="urn:microsoft.com/office/officeart/2005/8/layout/list1#1"/>
    <dgm:cxn modelId="{33164384-3DD7-49DB-A509-05FD87EC38F8}" srcId="{C7B1860A-4F5F-4E26-A0C3-7793D9FE31F2}" destId="{2443088F-B22B-4B87-B89A-57C340C72351}" srcOrd="1" destOrd="0" parTransId="{68386890-24F7-43D1-A36F-748063047D60}" sibTransId="{35B1B7EB-1525-4728-AB6E-1E8E1358879E}"/>
    <dgm:cxn modelId="{20EE0D9C-9B11-4964-93DD-658B1470B517}" type="presOf" srcId="{2443088F-B22B-4B87-B89A-57C340C72351}" destId="{7785FB8C-B1D9-45F7-B49B-831AC8DD2217}" srcOrd="1" destOrd="0" presId="urn:microsoft.com/office/officeart/2005/8/layout/list1#1"/>
    <dgm:cxn modelId="{253C2FE2-4CCF-41DF-B148-C6B86C04BB67}" type="presOf" srcId="{AA1FDF15-6B73-46D5-ABC4-989347B29161}" destId="{35318F98-F594-41F7-AB36-CFF8689B3A56}" srcOrd="1" destOrd="0" presId="urn:microsoft.com/office/officeart/2005/8/layout/list1#1"/>
    <dgm:cxn modelId="{859139E4-1B47-42FD-B308-DDB3B3BBB116}" type="presOf" srcId="{AA1FDF15-6B73-46D5-ABC4-989347B29161}" destId="{6F817EA5-7566-4AB4-8268-C37C12B0631E}" srcOrd="0" destOrd="0" presId="urn:microsoft.com/office/officeart/2005/8/layout/list1#1"/>
    <dgm:cxn modelId="{70FA11E6-EB57-4FC9-8DD1-AE3E7050D4D1}" srcId="{C7B1860A-4F5F-4E26-A0C3-7793D9FE31F2}" destId="{87EE85F5-C5A9-4B91-9BAB-E0011122AEA7}" srcOrd="0" destOrd="0" parTransId="{D3E21805-86CD-42A5-AA1F-7BA4601D53FC}" sibTransId="{E11A1E78-2A8D-430C-A290-6FC8F542B8C5}"/>
    <dgm:cxn modelId="{727773EA-EF59-4F0B-8C88-4977B4E06126}" srcId="{C7B1860A-4F5F-4E26-A0C3-7793D9FE31F2}" destId="{AA1FDF15-6B73-46D5-ABC4-989347B29161}" srcOrd="2" destOrd="0" parTransId="{34E746A1-21B9-4535-BD9B-F56556C36BF3}" sibTransId="{01C866C7-ABCA-4209-99C1-66F4E2400728}"/>
    <dgm:cxn modelId="{E3CB1404-AE86-4A53-9658-C0DA0C5CF9DD}" type="presParOf" srcId="{44B60FA8-AE56-42F5-87D9-45BF46B58491}" destId="{2ED1465F-5F1D-4A0C-A5DF-D56654334061}" srcOrd="0" destOrd="0" presId="urn:microsoft.com/office/officeart/2005/8/layout/list1#1"/>
    <dgm:cxn modelId="{32B49A91-A6C5-40F4-A746-AA1C743E9CCE}" type="presParOf" srcId="{2ED1465F-5F1D-4A0C-A5DF-D56654334061}" destId="{B0FAE05D-E206-46FA-B3AF-054748AD83B1}" srcOrd="0" destOrd="0" presId="urn:microsoft.com/office/officeart/2005/8/layout/list1#1"/>
    <dgm:cxn modelId="{7B3D2AE6-8439-4A3F-8C8F-232CFDBA7B9C}" type="presParOf" srcId="{2ED1465F-5F1D-4A0C-A5DF-D56654334061}" destId="{2F0F03C7-30E2-4666-9B34-3B126F39D844}" srcOrd="1" destOrd="0" presId="urn:microsoft.com/office/officeart/2005/8/layout/list1#1"/>
    <dgm:cxn modelId="{2A3764F7-6A41-4D41-ADD6-71BA13BB2757}" type="presParOf" srcId="{44B60FA8-AE56-42F5-87D9-45BF46B58491}" destId="{3C324186-A5CA-4B99-962A-47540D540B84}" srcOrd="1" destOrd="0" presId="urn:microsoft.com/office/officeart/2005/8/layout/list1#1"/>
    <dgm:cxn modelId="{DDD94B91-D196-40BA-8AAC-A9F3ED0401AB}" type="presParOf" srcId="{44B60FA8-AE56-42F5-87D9-45BF46B58491}" destId="{5EB13DEF-350E-4FBB-AC0D-530463030E03}" srcOrd="2" destOrd="0" presId="urn:microsoft.com/office/officeart/2005/8/layout/list1#1"/>
    <dgm:cxn modelId="{747863AE-8941-4D35-8A5A-21F7CB74D779}" type="presParOf" srcId="{44B60FA8-AE56-42F5-87D9-45BF46B58491}" destId="{E841427A-456C-48D4-9292-8EEAE9B9A7B3}" srcOrd="3" destOrd="0" presId="urn:microsoft.com/office/officeart/2005/8/layout/list1#1"/>
    <dgm:cxn modelId="{A4AA1132-F749-4841-B769-33DAF98B3393}" type="presParOf" srcId="{44B60FA8-AE56-42F5-87D9-45BF46B58491}" destId="{A5568DD7-D3A1-47AE-87CF-9AC997354525}" srcOrd="4" destOrd="0" presId="urn:microsoft.com/office/officeart/2005/8/layout/list1#1"/>
    <dgm:cxn modelId="{F760F77D-CE78-4FC1-A5B2-C86E3E091689}" type="presParOf" srcId="{A5568DD7-D3A1-47AE-87CF-9AC997354525}" destId="{BA5DD560-848B-46DA-8E44-764EDF867FA9}" srcOrd="0" destOrd="0" presId="urn:microsoft.com/office/officeart/2005/8/layout/list1#1"/>
    <dgm:cxn modelId="{95FDE7D8-B902-49F3-BB82-5AFB9CF64E54}" type="presParOf" srcId="{A5568DD7-D3A1-47AE-87CF-9AC997354525}" destId="{7785FB8C-B1D9-45F7-B49B-831AC8DD2217}" srcOrd="1" destOrd="0" presId="urn:microsoft.com/office/officeart/2005/8/layout/list1#1"/>
    <dgm:cxn modelId="{A338B207-71BC-440B-8555-28E03768ECA1}" type="presParOf" srcId="{44B60FA8-AE56-42F5-87D9-45BF46B58491}" destId="{589D46C2-3CCC-4BE2-A589-C96E2BBD03D5}" srcOrd="5" destOrd="0" presId="urn:microsoft.com/office/officeart/2005/8/layout/list1#1"/>
    <dgm:cxn modelId="{2E14A185-CD2D-4BD6-8AE4-05FACB387DD7}" type="presParOf" srcId="{44B60FA8-AE56-42F5-87D9-45BF46B58491}" destId="{EC05D0E7-8405-44BC-99E0-1DBA2A96DF5D}" srcOrd="6" destOrd="0" presId="urn:microsoft.com/office/officeart/2005/8/layout/list1#1"/>
    <dgm:cxn modelId="{CB97ABEE-795E-462A-ADBD-5453EF92EA91}" type="presParOf" srcId="{44B60FA8-AE56-42F5-87D9-45BF46B58491}" destId="{D9345A50-5056-4BFE-860B-BC84B55B2D60}" srcOrd="7" destOrd="0" presId="urn:microsoft.com/office/officeart/2005/8/layout/list1#1"/>
    <dgm:cxn modelId="{F024A7D3-8005-4065-A236-E5E58787643C}" type="presParOf" srcId="{44B60FA8-AE56-42F5-87D9-45BF46B58491}" destId="{BEC1BB09-E7C9-4047-B6CD-6613916A1437}" srcOrd="8" destOrd="0" presId="urn:microsoft.com/office/officeart/2005/8/layout/list1#1"/>
    <dgm:cxn modelId="{61335231-248A-494C-B508-86AD8A73AC8D}" type="presParOf" srcId="{BEC1BB09-E7C9-4047-B6CD-6613916A1437}" destId="{6F817EA5-7566-4AB4-8268-C37C12B0631E}" srcOrd="0" destOrd="0" presId="urn:microsoft.com/office/officeart/2005/8/layout/list1#1"/>
    <dgm:cxn modelId="{CE1E6345-8F31-485D-816B-DC1BF43CAE57}" type="presParOf" srcId="{BEC1BB09-E7C9-4047-B6CD-6613916A1437}" destId="{35318F98-F594-41F7-AB36-CFF8689B3A56}" srcOrd="1" destOrd="0" presId="urn:microsoft.com/office/officeart/2005/8/layout/list1#1"/>
    <dgm:cxn modelId="{9A6CB92F-7719-4A47-93BE-4FD851E04ADC}" type="presParOf" srcId="{44B60FA8-AE56-42F5-87D9-45BF46B58491}" destId="{73BDD4C6-DB9C-47ED-B88E-19348EC6ADCF}" srcOrd="9" destOrd="0" presId="urn:microsoft.com/office/officeart/2005/8/layout/list1#1"/>
    <dgm:cxn modelId="{181E4C87-53C4-4427-A01D-B494FC59B542}" type="presParOf" srcId="{44B60FA8-AE56-42F5-87D9-45BF46B58491}" destId="{EA438846-D2C9-471D-B361-78A5A585B391}" srcOrd="10" destOrd="0" presId="urn:microsoft.com/office/officeart/2005/8/layout/list1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B13DEF-350E-4FBB-AC0D-530463030E03}">
      <dsp:nvSpPr>
        <dsp:cNvPr id="0" name=""/>
        <dsp:cNvSpPr/>
      </dsp:nvSpPr>
      <dsp:spPr>
        <a:xfrm>
          <a:off x="0" y="0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0F03C7-30E2-4666-9B34-3B126F39D844}">
      <dsp:nvSpPr>
        <dsp:cNvPr id="0" name=""/>
        <dsp:cNvSpPr/>
      </dsp:nvSpPr>
      <dsp:spPr>
        <a:xfrm>
          <a:off x="405615" y="91661"/>
          <a:ext cx="4968613" cy="8521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rPr>
            <a:t>总体情况说明</a:t>
          </a:r>
          <a:endParaRPr lang="zh-CN" altLang="en-US" sz="2400" kern="1200" dirty="0"/>
        </a:p>
      </dsp:txBody>
      <dsp:txXfrm>
        <a:off x="447213" y="133259"/>
        <a:ext cx="4885417" cy="768944"/>
      </dsp:txXfrm>
    </dsp:sp>
    <dsp:sp modelId="{EC05D0E7-8405-44BC-99E0-1DBA2A96DF5D}">
      <dsp:nvSpPr>
        <dsp:cNvPr id="0" name=""/>
        <dsp:cNvSpPr/>
      </dsp:nvSpPr>
      <dsp:spPr>
        <a:xfrm>
          <a:off x="0" y="1893043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85FB8C-B1D9-45F7-B49B-831AC8DD2217}">
      <dsp:nvSpPr>
        <dsp:cNvPr id="0" name=""/>
        <dsp:cNvSpPr/>
      </dsp:nvSpPr>
      <dsp:spPr>
        <a:xfrm>
          <a:off x="406400" y="1993307"/>
          <a:ext cx="5038994" cy="84437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问题分类</a:t>
          </a:r>
        </a:p>
      </dsp:txBody>
      <dsp:txXfrm>
        <a:off x="447619" y="2034526"/>
        <a:ext cx="4956556" cy="761937"/>
      </dsp:txXfrm>
    </dsp:sp>
    <dsp:sp modelId="{EA438846-D2C9-471D-B361-78A5A585B391}">
      <dsp:nvSpPr>
        <dsp:cNvPr id="0" name=""/>
        <dsp:cNvSpPr/>
      </dsp:nvSpPr>
      <dsp:spPr>
        <a:xfrm>
          <a:off x="0" y="3770959"/>
          <a:ext cx="8128000" cy="161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5318F98-F594-41F7-AB36-CFF8689B3A56}">
      <dsp:nvSpPr>
        <dsp:cNvPr id="0" name=""/>
        <dsp:cNvSpPr/>
      </dsp:nvSpPr>
      <dsp:spPr>
        <a:xfrm>
          <a:off x="406400" y="3851443"/>
          <a:ext cx="5126898" cy="86415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2400" kern="1200" dirty="0">
              <a:latin typeface="+mj-ea"/>
              <a:ea typeface="+mj-ea"/>
            </a:rPr>
            <a:t>原因分析与管控措施</a:t>
          </a:r>
        </a:p>
      </dsp:txBody>
      <dsp:txXfrm>
        <a:off x="448585" y="3893628"/>
        <a:ext cx="5042528" cy="779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#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nodeHorzAlign" val="l"/>
          <dgm:param type="horzAlign" val="l"/>
        </dgm:alg>
      </dgm:if>
      <dgm:else name="Name2">
        <dgm:alg type="lin">
          <dgm:param type="linDir" val="fromT"/>
          <dgm:param type="vertAlign" val="mid"/>
          <dgm:param type="nodeHorzAlign" val="r"/>
          <dgm:param type="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nodeHorzAlign" val="l"/>
              <dgm:param type="horzAlign" val="l"/>
            </dgm:alg>
          </dgm:if>
          <dgm:else name="Name6">
            <dgm:alg type="lin">
              <dgm:param type="linDir" val="fromR"/>
              <dgm:param type="nodeHorzAlign" val="r"/>
              <dgm:param type="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#1">
  <dgm:title val=""/>
  <dgm:desc val=""/>
  <dgm:catLst>
    <dgm:cat type="simple" pri="105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7B7D4E-6098-4C7C-8F27-B9FD505D8C97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AE72A-0A66-4CE4-8FAB-CC1D0C2FE1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4117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DAE72A-0A66-4CE4-8FAB-CC1D0C2FE112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dirty="0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/>
              <a:t>使用方法：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更改文字</a:t>
            </a:r>
            <a:r>
              <a:rPr lang="en-US" altLang="zh-CN"/>
              <a:t>】</a:t>
            </a:r>
            <a:r>
              <a:rPr lang="zh-CN" altLang="en-US"/>
              <a:t>：将标题框及正文框中的文字可直接改为您所需文字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绘图工具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填充</a:t>
            </a:r>
            <a:r>
              <a:rPr lang="en-US" altLang="zh-CN"/>
              <a:t>》</a:t>
            </a:r>
            <a:r>
              <a:rPr lang="zh-CN" altLang="en-US"/>
              <a:t>图片</a:t>
            </a:r>
            <a:r>
              <a:rPr lang="en-US" altLang="zh-CN"/>
              <a:t>》</a:t>
            </a:r>
            <a:r>
              <a:rPr lang="zh-CN" altLang="en-US"/>
              <a:t>选择您需要展示的图片</a:t>
            </a:r>
            <a:br>
              <a:rPr lang="zh-CN" altLang="en-US"/>
            </a:br>
            <a:r>
              <a:rPr lang="en-US" altLang="zh-CN"/>
              <a:t>【</a:t>
            </a:r>
            <a:r>
              <a:rPr lang="zh-CN" altLang="en-US"/>
              <a:t>增加减少图片</a:t>
            </a:r>
            <a:r>
              <a:rPr lang="en-US" altLang="zh-CN"/>
              <a:t>】</a:t>
            </a:r>
            <a:r>
              <a:rPr lang="zh-CN" altLang="en-US"/>
              <a:t>：直接复制粘贴图片来增加图片数，复制后更改方法见</a:t>
            </a:r>
            <a:r>
              <a:rPr lang="en-US" altLang="zh-CN"/>
              <a:t>【</a:t>
            </a:r>
            <a:r>
              <a:rPr lang="zh-CN" altLang="en-US"/>
              <a:t>更改图片</a:t>
            </a:r>
            <a:r>
              <a:rPr lang="en-US" altLang="zh-CN"/>
              <a:t>】</a:t>
            </a:r>
            <a:br>
              <a:rPr lang="en-US" altLang="zh-CN"/>
            </a:br>
            <a:r>
              <a:rPr lang="en-US" altLang="zh-CN"/>
              <a:t>【</a:t>
            </a:r>
            <a:r>
              <a:rPr lang="zh-CN" altLang="en-US"/>
              <a:t>更改图片色彩</a:t>
            </a:r>
            <a:r>
              <a:rPr lang="en-US" altLang="zh-CN"/>
              <a:t>】</a:t>
            </a:r>
            <a:r>
              <a:rPr lang="zh-CN" altLang="en-US"/>
              <a:t>：点中图片</a:t>
            </a:r>
            <a:r>
              <a:rPr lang="en-US" altLang="zh-CN"/>
              <a:t>》</a:t>
            </a:r>
            <a:r>
              <a:rPr lang="zh-CN" altLang="en-US"/>
              <a:t>图片工具</a:t>
            </a:r>
            <a:r>
              <a:rPr lang="en-US" altLang="zh-CN"/>
              <a:t>》</a:t>
            </a:r>
            <a:r>
              <a:rPr lang="zh-CN" altLang="en-US"/>
              <a:t>格式</a:t>
            </a:r>
            <a:r>
              <a:rPr lang="en-US" altLang="zh-CN"/>
              <a:t>》</a:t>
            </a:r>
            <a:r>
              <a:rPr lang="zh-CN" altLang="en-US"/>
              <a:t>色彩（重新着色）</a:t>
            </a:r>
            <a:r>
              <a:rPr lang="en-US" altLang="zh-CN"/>
              <a:t>》</a:t>
            </a:r>
            <a:r>
              <a:rPr lang="zh-CN" altLang="en-US"/>
              <a:t>选择您喜欢的色彩</a:t>
            </a:r>
            <a:br>
              <a:rPr lang="zh-CN" altLang="en-US"/>
            </a:br>
            <a:r>
              <a:rPr lang="zh-CN" altLang="en-US"/>
              <a:t>下载更多模板、视频教程：</a:t>
            </a:r>
            <a:r>
              <a:rPr lang="en-US"/>
              <a:t>http://www.mysoeasy.com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E1D939-3E60-4063-B05E-56844F97CE60}" type="slidenum">
              <a:rPr lang="zh-CN" altLang="en-US" smtClean="0"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96" r="1084"/>
          <a:stretch>
            <a:fillRect/>
          </a:stretch>
        </p:blipFill>
        <p:spPr>
          <a:xfrm>
            <a:off x="0" y="20116"/>
            <a:ext cx="12192000" cy="6584288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KSO_CT2"/>
          <p:cNvSpPr>
            <a:spLocks noGrp="1"/>
          </p:cNvSpPr>
          <p:nvPr>
            <p:ph type="subTitle" idx="1" hasCustomPrompt="1"/>
          </p:nvPr>
        </p:nvSpPr>
        <p:spPr>
          <a:xfrm>
            <a:off x="1354905" y="3822478"/>
            <a:ext cx="9392943" cy="625697"/>
          </a:xfrm>
          <a:noFill/>
        </p:spPr>
        <p:txBody>
          <a:bodyPr>
            <a:no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  <a:effectLst/>
                <a:latin typeface="+mn-ea"/>
                <a:ea typeface="+mn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单击此处添加您的副标题</a:t>
            </a:r>
          </a:p>
        </p:txBody>
      </p:sp>
      <p:sp>
        <p:nvSpPr>
          <p:cNvPr id="7" name="KSO_CT1"/>
          <p:cNvSpPr>
            <a:spLocks noGrp="1"/>
          </p:cNvSpPr>
          <p:nvPr>
            <p:ph type="title" hasCustomPrompt="1"/>
          </p:nvPr>
        </p:nvSpPr>
        <p:spPr>
          <a:xfrm>
            <a:off x="1339159" y="2333626"/>
            <a:ext cx="9413024" cy="1429324"/>
          </a:xfrm>
        </p:spPr>
        <p:txBody>
          <a:bodyPr anchor="b">
            <a:noAutofit/>
          </a:bodyPr>
          <a:lstStyle>
            <a:lvl1pPr algn="ctr">
              <a:lnSpc>
                <a:spcPct val="100000"/>
              </a:lnSpc>
              <a:defRPr sz="3600" b="1" kern="1000" baseline="0">
                <a:solidFill>
                  <a:schemeClr val="accent1">
                    <a:lumMod val="75000"/>
                  </a:schemeClr>
                </a:solidFill>
                <a:effectLst/>
                <a:latin typeface="+mj-ea"/>
                <a:ea typeface="+mj-ea"/>
              </a:defRPr>
            </a:lvl1pPr>
          </a:lstStyle>
          <a:p>
            <a:r>
              <a:rPr lang="zh-CN" altLang="en-US" dirty="0"/>
              <a:t>单击此处添加您的标题文字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 orient="vert"/>
          </p:nvPr>
        </p:nvSpPr>
        <p:spPr>
          <a:xfrm>
            <a:off x="10171290" y="365125"/>
            <a:ext cx="1182511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orient="vert" idx="1"/>
          </p:nvPr>
        </p:nvSpPr>
        <p:spPr>
          <a:xfrm>
            <a:off x="2113842" y="365125"/>
            <a:ext cx="7933269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ST1"/>
          <p:cNvSpPr>
            <a:spLocks noGrp="1"/>
          </p:cNvSpPr>
          <p:nvPr>
            <p:ph type="title" hasCustomPrompt="1"/>
          </p:nvPr>
        </p:nvSpPr>
        <p:spPr>
          <a:xfrm>
            <a:off x="2098675" y="2108200"/>
            <a:ext cx="7994651" cy="1235075"/>
          </a:xfrm>
        </p:spPr>
        <p:txBody>
          <a:bodyPr anchor="b">
            <a:normAutofit/>
          </a:bodyPr>
          <a:lstStyle>
            <a:lvl1pPr algn="ctr">
              <a:defRPr sz="360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/>
              <a:t>此处添加您的标题</a:t>
            </a:r>
            <a:endParaRPr lang="en-US" dirty="0"/>
          </a:p>
        </p:txBody>
      </p:sp>
      <p:sp>
        <p:nvSpPr>
          <p:cNvPr id="3" name="KSO_ST2"/>
          <p:cNvSpPr>
            <a:spLocks noGrp="1"/>
          </p:cNvSpPr>
          <p:nvPr>
            <p:ph type="body" idx="1" hasCustomPrompt="1"/>
          </p:nvPr>
        </p:nvSpPr>
        <p:spPr>
          <a:xfrm>
            <a:off x="4050893" y="3400425"/>
            <a:ext cx="4090217" cy="357478"/>
          </a:xfrm>
          <a:prstGeom prst="roundRect">
            <a:avLst>
              <a:gd name="adj" fmla="val 50000"/>
            </a:avLst>
          </a:prstGeom>
          <a:solidFill>
            <a:schemeClr val="tx2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单击此处添加您的副标题</a:t>
            </a:r>
            <a:endParaRPr lang="en-US" altLang="zh-CN" dirty="0"/>
          </a:p>
        </p:txBody>
      </p:sp>
      <p:sp>
        <p:nvSpPr>
          <p:cNvPr id="4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sz="half" idx="1"/>
          </p:nvPr>
        </p:nvSpPr>
        <p:spPr>
          <a:xfrm>
            <a:off x="1399823" y="1244601"/>
            <a:ext cx="5080000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sz="half" idx="2"/>
          </p:nvPr>
        </p:nvSpPr>
        <p:spPr>
          <a:xfrm>
            <a:off x="6519333" y="1244601"/>
            <a:ext cx="5094116" cy="49323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2302932" y="118532"/>
            <a:ext cx="9312101" cy="717022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9435" y="1376362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KSO_BC1"/>
          <p:cNvSpPr>
            <a:spLocks noGrp="1"/>
          </p:cNvSpPr>
          <p:nvPr>
            <p:ph sz="half" idx="2"/>
          </p:nvPr>
        </p:nvSpPr>
        <p:spPr>
          <a:xfrm>
            <a:off x="1099435" y="2200274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31846" y="1376362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KSO_BC2"/>
          <p:cNvSpPr>
            <a:spLocks noGrp="1"/>
          </p:cNvSpPr>
          <p:nvPr>
            <p:ph sz="quarter" idx="4"/>
          </p:nvPr>
        </p:nvSpPr>
        <p:spPr>
          <a:xfrm>
            <a:off x="6431846" y="2200274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7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8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4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3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144590" y="53340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idx="1"/>
          </p:nvPr>
        </p:nvSpPr>
        <p:spPr>
          <a:xfrm>
            <a:off x="5487989" y="1063629"/>
            <a:ext cx="6172200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144590" y="213360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1246192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 noChangeAspect="1"/>
          </p:cNvSpPr>
          <p:nvPr>
            <p:ph type="pic" idx="1"/>
          </p:nvPr>
        </p:nvSpPr>
        <p:spPr>
          <a:xfrm>
            <a:off x="5442833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KSO_BC2"/>
          <p:cNvSpPr>
            <a:spLocks noGrp="1"/>
          </p:cNvSpPr>
          <p:nvPr>
            <p:ph type="body" sz="half" idx="2"/>
          </p:nvPr>
        </p:nvSpPr>
        <p:spPr>
          <a:xfrm>
            <a:off x="1246192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KSO_FD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6" name="KSO_FT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KSO_FN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41" t="10156" r="-648" b="67546"/>
          <a:stretch>
            <a:fillRect/>
          </a:stretch>
        </p:blipFill>
        <p:spPr>
          <a:xfrm>
            <a:off x="2693851" y="5834670"/>
            <a:ext cx="9498148" cy="1026146"/>
          </a:xfrm>
          <a:prstGeom prst="rect">
            <a:avLst/>
          </a:prstGeom>
        </p:spPr>
      </p:pic>
      <p:sp>
        <p:nvSpPr>
          <p:cNvPr id="4" name="KSO_FD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CBD-62A6-4AF5-95CE-81FB64163CA6}" type="datetimeFigureOut">
              <a:rPr lang="zh-CN" altLang="en-US" smtClean="0"/>
              <a:t>2022/5/4</a:t>
            </a:fld>
            <a:endParaRPr lang="zh-CN" altLang="en-US"/>
          </a:p>
        </p:txBody>
      </p:sp>
      <p:sp>
        <p:nvSpPr>
          <p:cNvPr id="5" name="KSO_FT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KSO_FN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40931-9AE3-4C91-BE77-6E95651A7782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KSO_BT1"/>
          <p:cNvSpPr>
            <a:spLocks noGrp="1"/>
          </p:cNvSpPr>
          <p:nvPr>
            <p:ph type="title"/>
          </p:nvPr>
        </p:nvSpPr>
        <p:spPr>
          <a:xfrm>
            <a:off x="558798" y="313514"/>
            <a:ext cx="11056060" cy="653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KSO_BC1"/>
          <p:cNvSpPr>
            <a:spLocks noGrp="1"/>
          </p:cNvSpPr>
          <p:nvPr>
            <p:ph type="body" idx="1"/>
          </p:nvPr>
        </p:nvSpPr>
        <p:spPr>
          <a:xfrm>
            <a:off x="558798" y="1219199"/>
            <a:ext cx="11056060" cy="48855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accent1">
              <a:lumMod val="75000"/>
            </a:schemeClr>
          </a:solidFill>
          <a:effectLst/>
          <a:latin typeface="+mj-ea"/>
          <a:ea typeface="+mj-ea"/>
          <a:cs typeface="+mj-cs"/>
        </a:defRPr>
      </a:lvl1pPr>
    </p:titleStyle>
    <p:bodyStyle>
      <a:lvl1pPr marL="357505" indent="-357505" algn="just" defTabSz="914400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1"/>
        </a:buClr>
        <a:buSzPct val="60000"/>
        <a:buFont typeface="Wingdings 2" panose="05020102010507070707" pitchFamily="18" charset="2"/>
        <a:buChar char="f"/>
        <a:defRPr lang="zh-CN" altLang="en-US" sz="2800" kern="1200" baseline="0" dirty="0" smtClean="0">
          <a:solidFill>
            <a:schemeClr val="accent1"/>
          </a:solidFill>
          <a:latin typeface="+mn-ea"/>
          <a:ea typeface="+mn-ea"/>
          <a:cs typeface="+mn-cs"/>
        </a:defRPr>
      </a:lvl1pPr>
      <a:lvl2pPr marL="357505" indent="-357505" algn="just" defTabSz="914400" rtl="0" eaLnBrk="1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accent2">
            <a:lumMod val="60000"/>
            <a:lumOff val="40000"/>
          </a:schemeClr>
        </a:buClr>
        <a:buFont typeface="幼圆" panose="02010509060101010101" pitchFamily="49" charset="-122"/>
        <a:buChar char=" "/>
        <a:defRPr sz="1800" kern="1200" baseline="0">
          <a:solidFill>
            <a:schemeClr val="tx1"/>
          </a:solidFill>
          <a:latin typeface="+mn-ea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8" name="直接连接符 7"/>
          <p:cNvCxnSpPr/>
          <p:nvPr/>
        </p:nvCxnSpPr>
        <p:spPr>
          <a:xfrm flipH="1">
            <a:off x="-1103086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 flipH="1">
            <a:off x="-1059544" y="0"/>
            <a:ext cx="43543" cy="6858000"/>
          </a:xfrm>
          <a:prstGeom prst="line">
            <a:avLst/>
          </a:prstGeom>
          <a:ln w="9525">
            <a:solidFill>
              <a:schemeClr val="bg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432254" y="4116874"/>
            <a:ext cx="9161483" cy="77905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w="44450" h="57150"/>
          </a:sp3d>
        </p:spPr>
        <p:txBody>
          <a:bodyPr wrap="non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加裂、气分</a:t>
            </a:r>
            <a:r>
              <a:rPr lang="en-US" altLang="zh-CN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4</a:t>
            </a:r>
            <a:r>
              <a:rPr lang="zh-CN" altLang="en-US" sz="4000" dirty="0">
                <a:solidFill>
                  <a:schemeClr val="tx1">
                    <a:lumMod val="50000"/>
                  </a:schemeClr>
                </a:solidFill>
                <a:latin typeface="黑体" pitchFamily="49" charset="-122"/>
                <a:ea typeface="黑体" pitchFamily="49" charset="-122"/>
              </a:rPr>
              <a:t>月工艺考核问题汇总及分析</a:t>
            </a:r>
          </a:p>
        </p:txBody>
      </p:sp>
      <p:pic>
        <p:nvPicPr>
          <p:cNvPr id="10" name="Picture 4" descr="http://www.hengyi.com/kindeditor/attached/image/20200122/20200122144803_9203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258" y="0"/>
            <a:ext cx="12211050" cy="39528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720813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2.4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劳动纪律、工艺纪律问题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                           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06581" y="1625184"/>
            <a:ext cx="10522260" cy="1417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加裂二班上班违规使用手机。</a:t>
            </a:r>
            <a:endParaRPr lang="en-GB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 四班液位核对表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D213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液位未核对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）巡检问题：抽查液位核对情况、漏检等。</a:t>
            </a:r>
            <a:endParaRPr lang="en-GB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2.5  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交接班、其他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94289" y="1865862"/>
            <a:ext cx="9411220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MES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交接班，本月出现</a:t>
            </a: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次：加裂三班内操交接班日志未接班已交班。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）其他：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100DBCA-7171-F0E3-3364-BBA0A2705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561211"/>
              </p:ext>
            </p:extLst>
          </p:nvPr>
        </p:nvGraphicFramePr>
        <p:xfrm>
          <a:off x="1174247" y="3038382"/>
          <a:ext cx="9843506" cy="2305975"/>
        </p:xfrm>
        <a:graphic>
          <a:graphicData uri="http://schemas.openxmlformats.org/drawingml/2006/table">
            <a:tbl>
              <a:tblPr/>
              <a:tblGrid>
                <a:gridCol w="1178622">
                  <a:extLst>
                    <a:ext uri="{9D8B030D-6E8A-4147-A177-3AD203B41FA5}">
                      <a16:colId xmlns:a16="http://schemas.microsoft.com/office/drawing/2014/main" val="3790554473"/>
                    </a:ext>
                  </a:extLst>
                </a:gridCol>
                <a:gridCol w="4779453">
                  <a:extLst>
                    <a:ext uri="{9D8B030D-6E8A-4147-A177-3AD203B41FA5}">
                      <a16:colId xmlns:a16="http://schemas.microsoft.com/office/drawing/2014/main" val="3912192190"/>
                    </a:ext>
                  </a:extLst>
                </a:gridCol>
                <a:gridCol w="1237399">
                  <a:extLst>
                    <a:ext uri="{9D8B030D-6E8A-4147-A177-3AD203B41FA5}">
                      <a16:colId xmlns:a16="http://schemas.microsoft.com/office/drawing/2014/main" val="4114336148"/>
                    </a:ext>
                  </a:extLst>
                </a:gridCol>
                <a:gridCol w="1324016">
                  <a:extLst>
                    <a:ext uri="{9D8B030D-6E8A-4147-A177-3AD203B41FA5}">
                      <a16:colId xmlns:a16="http://schemas.microsoft.com/office/drawing/2014/main" val="592231895"/>
                    </a:ext>
                  </a:extLst>
                </a:gridCol>
                <a:gridCol w="1324016">
                  <a:extLst>
                    <a:ext uri="{9D8B030D-6E8A-4147-A177-3AD203B41FA5}">
                      <a16:colId xmlns:a16="http://schemas.microsoft.com/office/drawing/2014/main" val="2963120643"/>
                    </a:ext>
                  </a:extLst>
                </a:gridCol>
              </a:tblGrid>
              <a:tr h="46436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考核日期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299096"/>
                  </a:ext>
                </a:extLst>
              </a:tr>
              <a:tr h="46040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日，加裂四班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D209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退碱液并外送，换新碱液。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2022/4/5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5390"/>
                  </a:ext>
                </a:extLst>
              </a:tr>
              <a:tr h="46040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</a:t>
                      </a:r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日加裂四班外送地下废胺液。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2022/4/5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7984195"/>
                  </a:ext>
                </a:extLst>
              </a:tr>
              <a:tr h="46040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加裂四班协助工艺将雨布转移至库房。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2022/4/21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546389"/>
                  </a:ext>
                </a:extLst>
              </a:tr>
              <a:tr h="46040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28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日夜班，班组发现</a:t>
                      </a:r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tial"/>
                          <a:ea typeface="宋体" panose="02010600030101010101" pitchFamily="2" charset="-122"/>
                        </a:rPr>
                        <a:t>D213A</a:t>
                      </a:r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界面计没投用，班组及时投用。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tial"/>
                        <a:ea typeface="宋体" panose="02010600030101010101" pitchFamily="2" charset="-122"/>
                      </a:endParaRP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2022/5/2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其他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7919" marR="7919" marT="79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49278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78552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2.6</a:t>
            </a:r>
            <a:r>
              <a:rPr lang="zh-CN" altLang="en-US" sz="2400" dirty="0">
                <a:solidFill>
                  <a:srgbClr val="282830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 考核通报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E69374E-1605-4290-AC9C-76EE4A50DC2E}"/>
              </a:ext>
            </a:extLst>
          </p:cNvPr>
          <p:cNvSpPr txBox="1"/>
          <p:nvPr/>
        </p:nvSpPr>
        <p:spPr>
          <a:xfrm>
            <a:off x="694289" y="1380630"/>
            <a:ext cx="3786808" cy="34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latin typeface="Arial" panose="020B0604020202020204" pitchFamily="34" charset="0"/>
                <a:ea typeface="微软雅黑" panose="020B0503020204020204" pitchFamily="34" charset="-122"/>
              </a:rPr>
              <a:t>本月没有发布考核通报。</a:t>
            </a:r>
            <a:endParaRPr lang="en-US" altLang="zh-CN" sz="1400" dirty="0"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3230001" y="641830"/>
            <a:ext cx="5334000" cy="1514962"/>
            <a:chOff x="1850755" y="3068232"/>
            <a:chExt cx="5334000" cy="1705311"/>
          </a:xfrm>
        </p:grpSpPr>
        <p:sp>
          <p:nvSpPr>
            <p:cNvPr id="9" name="文本框 8"/>
            <p:cNvSpPr txBox="1"/>
            <p:nvPr/>
          </p:nvSpPr>
          <p:spPr>
            <a:xfrm>
              <a:off x="5738214" y="4065657"/>
              <a:ext cx="62032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三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1850755" y="3068232"/>
              <a:ext cx="5334000" cy="645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三、</a:t>
              </a:r>
              <a:r>
                <a:rPr lang="zh-CN" sz="3600" kern="0" dirty="0">
                  <a:solidFill>
                    <a:srgbClr val="28283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+mn-ea"/>
                </a:rPr>
                <a:t>原因分析及管理要求</a:t>
              </a:r>
              <a:endPara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15" name="图片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6" name="文本框 22"/>
          <p:cNvSpPr txBox="1"/>
          <p:nvPr/>
        </p:nvSpPr>
        <p:spPr>
          <a:xfrm>
            <a:off x="652237" y="1700526"/>
            <a:ext cx="10489528" cy="12850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月工艺检查考核结果（总分 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64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一班（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13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），二班（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-2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30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）、三班（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 ）、四班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(</a:t>
            </a:r>
            <a:r>
              <a:rPr lang="en-US" altLang="zh-CN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39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（月末评比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45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en-US" altLang="zh-CN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)</a:t>
            </a:r>
            <a:r>
              <a:rPr lang="zh-CN" altLang="en-US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。</a:t>
            </a:r>
            <a:endParaRPr lang="en-US" altLang="zh-CN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7" name="文本框 22">
            <a:extLst>
              <a:ext uri="{FF2B5EF4-FFF2-40B4-BE49-F238E27FC236}">
                <a16:creationId xmlns:a16="http://schemas.microsoft.com/office/drawing/2014/main" id="{FE25F2D2-8BA3-40FE-A9B7-528D9391C18B}"/>
              </a:ext>
            </a:extLst>
          </p:cNvPr>
          <p:cNvSpPr txBox="1"/>
          <p:nvPr/>
        </p:nvSpPr>
        <p:spPr>
          <a:xfrm>
            <a:off x="652237" y="3229496"/>
            <a:ext cx="10489528" cy="25315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月工艺专业重点工作：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抽查提问：内操的工艺指标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+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事故处置，以切断阀异常关闭为主，对不同岗位进行相对应的岗位进行提问，整体 情况一般，已出具相应考核。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巡检，本月漏检次数较多，按要求落实考核。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现场规格化，现场盲板腐蚀、盲板牌被风吹落等问题，要求班组对盲板标识整改、盲板涂黄油防腐，班组积极整改。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F8BF4961-0E2D-5AFF-F6F5-58F39FBCC9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3" name="文本框 22">
            <a:extLst>
              <a:ext uri="{FF2B5EF4-FFF2-40B4-BE49-F238E27FC236}">
                <a16:creationId xmlns:a16="http://schemas.microsoft.com/office/drawing/2014/main" id="{9C971F5F-3489-9AB2-DDC0-433E782FBA47}"/>
              </a:ext>
            </a:extLst>
          </p:cNvPr>
          <p:cNvSpPr txBox="1"/>
          <p:nvPr/>
        </p:nvSpPr>
        <p:spPr>
          <a:xfrm>
            <a:off x="572338" y="1021534"/>
            <a:ext cx="10489528" cy="41960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原因及要求：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抽查提问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：整体回答一般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主要原因   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）本月提问主要以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切断阀异常关闭处置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为主，尽管已发布初版处置预案，但新轮岗人员较多，事故处置预案未充分学习，因此整体回答一般。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）班组同事日常生产中更关注常规事故预案学习，对非常规事故关注较少。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）对装置各个位置的危害了解程度不够。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）班组长带领班组成员在学习常规事故处置的同时，多推演非常规事故处置。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）加强对装置各位置危害性的学习，辨识出异常情况对整个工艺系统的影响。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          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）加强日周检提问交流。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979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F9577927-F62C-697F-2BDB-54FA3498324D}"/>
              </a:ext>
            </a:extLst>
          </p:cNvPr>
          <p:cNvSpPr txBox="1"/>
          <p:nvPr/>
        </p:nvSpPr>
        <p:spPr>
          <a:xfrm>
            <a:off x="1020933" y="1416229"/>
            <a:ext cx="11159230" cy="37780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巡检：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本月漏检次数较多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主要原因：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）巡检仪故障。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）班组下班前未及时检查本班巡检情况。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）各班组未及时上传数据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）有问题及时反馈。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）班组长关注本班巡检数据上传情况，有问题及时反馈。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3. </a:t>
            </a:r>
            <a:r>
              <a:rPr lang="zh-CN" altLang="en-US" b="1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现场规格化：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现场盲板腐蚀、盲板牌被风吹落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原因：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）环境湿热，盲板生锈腐蚀。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）未及时涂抹防锈黄油等。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）标识使用的为记号笔 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4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）盲板牌被铁丝勒出豁口，脱落。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要求：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1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）班组对盲板标识整改，使用油漆笔。</a:t>
            </a: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2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）对盲板涂黄油防腐。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dirty="0">
                <a:solidFill>
                  <a:srgbClr val="282830"/>
                </a:solidFill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）对已脱落或即将脱落的盲板排进行更换。</a:t>
            </a:r>
            <a:endParaRPr lang="en-US" altLang="zh-CN" dirty="0">
              <a:solidFill>
                <a:srgbClr val="282830"/>
              </a:solidFill>
              <a:latin typeface="Arial" panose="020B0604020202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AB4B76F-1024-9FB7-09E0-7D31C3CFEA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46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3" name="文本框 22"/>
          <p:cNvSpPr txBox="1"/>
          <p:nvPr/>
        </p:nvSpPr>
        <p:spPr>
          <a:xfrm>
            <a:off x="895894" y="1092615"/>
            <a:ext cx="10360171" cy="3870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管理要求：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5</a:t>
            </a:r>
            <a:r>
              <a:rPr lang="zh-CN" altLang="en-US" sz="24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月份工作展望：</a:t>
            </a:r>
            <a:endParaRPr lang="en-US" altLang="zh-CN" sz="24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1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）加强与新轮岗同事的交流、提问，保证内操力量。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2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 ）加强劳动纪律检查，确保在其岗，谋其事，建立良好劳动作风。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）对底线问题、典型问题，一经发现立即施以批评、考核，情节严重，出具通报。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4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）基于班组力量，合理安排每日工作计划及班组力量，确保工作有效执行。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）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加强对社招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、校招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人员的考试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培训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力度，要求尽快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融入</a:t>
            </a:r>
            <a:r>
              <a:rPr lang="zh-CN" altLang="zh-CN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到新的工作模式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r>
              <a:rPr lang="zh-CN" altLang="en-US" sz="20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  <a:sym typeface="+mn-ea"/>
              </a:rPr>
              <a:t>落实轮岗、新员工培训计划，引导督促班组执行。</a:t>
            </a:r>
            <a:endParaRPr lang="en-US" altLang="zh-CN" sz="20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  <a:sym typeface="+mn-e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本框 7"/>
          <p:cNvSpPr txBox="1"/>
          <p:nvPr/>
        </p:nvSpPr>
        <p:spPr>
          <a:xfrm>
            <a:off x="4104617" y="2596382"/>
            <a:ext cx="442450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graphicFrame>
        <p:nvGraphicFramePr>
          <p:cNvPr id="8" name="图示 7"/>
          <p:cNvGraphicFramePr/>
          <p:nvPr>
            <p:extLst>
              <p:ext uri="{D42A27DB-BD31-4B8C-83A1-F6EECF244321}">
                <p14:modId xmlns:p14="http://schemas.microsoft.com/office/powerpoint/2010/main" val="757827824"/>
              </p:ext>
            </p:extLst>
          </p:nvPr>
        </p:nvGraphicFramePr>
        <p:xfrm>
          <a:off x="858696" y="608047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543625" y="3079429"/>
            <a:ext cx="67842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zh-CN" altLang="zh-CN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日周月检问题总体情况说明</a:t>
            </a:r>
            <a:endParaRPr lang="zh-CN" altLang="en-US" sz="3600" dirty="0"/>
          </a:p>
        </p:txBody>
      </p:sp>
      <p:pic>
        <p:nvPicPr>
          <p:cNvPr id="18" name="图片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906645"/>
            <a:ext cx="10803422" cy="8535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自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4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月1日至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4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月3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0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日，加裂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、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气分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工艺</a:t>
            </a:r>
            <a:r>
              <a:rPr sz="2000" dirty="0" err="1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专业日、周、月检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考核（奖励）问题共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51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项，其中月末评比类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12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项。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按问题性质共分为</a:t>
            </a:r>
            <a:r>
              <a:rPr 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1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0</a:t>
            </a:r>
            <a:r>
              <a:rPr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类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，考核占比</a:t>
            </a:r>
            <a:r>
              <a:rPr lang="en-US" altLang="zh-CN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68.75%</a:t>
            </a:r>
            <a:r>
              <a:rPr lang="zh-CN" altLang="en-US" sz="2000" dirty="0">
                <a:solidFill>
                  <a:srgbClr val="282830"/>
                </a:solidFill>
                <a:latin typeface="+mj-ea"/>
                <a:ea typeface="+mj-ea"/>
                <a:cs typeface="Arial" pitchFamily="34" charset="0"/>
              </a:rPr>
              <a:t>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74140EA-B684-4B47-9938-3A84B6C5CD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27543"/>
              </p:ext>
            </p:extLst>
          </p:nvPr>
        </p:nvGraphicFramePr>
        <p:xfrm>
          <a:off x="694288" y="2165367"/>
          <a:ext cx="3673525" cy="3785989"/>
        </p:xfrm>
        <a:graphic>
          <a:graphicData uri="http://schemas.openxmlformats.org/drawingml/2006/table">
            <a:tbl>
              <a:tblPr/>
              <a:tblGrid>
                <a:gridCol w="2241187">
                  <a:extLst>
                    <a:ext uri="{9D8B030D-6E8A-4147-A177-3AD203B41FA5}">
                      <a16:colId xmlns:a16="http://schemas.microsoft.com/office/drawing/2014/main" val="1484153780"/>
                    </a:ext>
                  </a:extLst>
                </a:gridCol>
                <a:gridCol w="1432338">
                  <a:extLst>
                    <a:ext uri="{9D8B030D-6E8A-4147-A177-3AD203B41FA5}">
                      <a16:colId xmlns:a16="http://schemas.microsoft.com/office/drawing/2014/main" val="709082558"/>
                    </a:ext>
                  </a:extLst>
                </a:gridCol>
              </a:tblGrid>
              <a:tr h="37734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考核类型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5933974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MES</a:t>
                      </a:r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交接班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983698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产品质量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873827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采样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0859986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巡回检查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8064933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工艺纪律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6635263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平稳率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634059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抽查提问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8426688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规格化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404109"/>
                  </a:ext>
                </a:extLst>
              </a:tr>
              <a:tr h="339607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运行记录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2969538"/>
                  </a:ext>
                </a:extLst>
              </a:tr>
              <a:tr h="352185"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其他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7237139"/>
                  </a:ext>
                </a:extLst>
              </a:tr>
            </a:tbl>
          </a:graphicData>
        </a:graphic>
      </p:graphicFrame>
      <p:graphicFrame>
        <p:nvGraphicFramePr>
          <p:cNvPr id="11" name="图表 10">
            <a:extLst>
              <a:ext uri="{FF2B5EF4-FFF2-40B4-BE49-F238E27FC236}">
                <a16:creationId xmlns:a16="http://schemas.microsoft.com/office/drawing/2014/main" id="{00000000-0008-0000-01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818302"/>
              </p:ext>
            </p:extLst>
          </p:nvPr>
        </p:nvGraphicFramePr>
        <p:xfrm>
          <a:off x="7415212" y="2155705"/>
          <a:ext cx="4776788" cy="3276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表格 13">
            <a:extLst>
              <a:ext uri="{FF2B5EF4-FFF2-40B4-BE49-F238E27FC236}">
                <a16:creationId xmlns:a16="http://schemas.microsoft.com/office/drawing/2014/main" id="{134D0A8C-AF4D-41A0-B921-AFB52CDAE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892685"/>
              </p:ext>
            </p:extLst>
          </p:nvPr>
        </p:nvGraphicFramePr>
        <p:xfrm>
          <a:off x="4933486" y="2801061"/>
          <a:ext cx="2221915" cy="2514600"/>
        </p:xfrm>
        <a:graphic>
          <a:graphicData uri="http://schemas.openxmlformats.org/drawingml/2006/table">
            <a:tbl>
              <a:tblPr/>
              <a:tblGrid>
                <a:gridCol w="1357352">
                  <a:extLst>
                    <a:ext uri="{9D8B030D-6E8A-4147-A177-3AD203B41FA5}">
                      <a16:colId xmlns:a16="http://schemas.microsoft.com/office/drawing/2014/main" val="322882592"/>
                    </a:ext>
                  </a:extLst>
                </a:gridCol>
                <a:gridCol w="864563">
                  <a:extLst>
                    <a:ext uri="{9D8B030D-6E8A-4147-A177-3AD203B41FA5}">
                      <a16:colId xmlns:a16="http://schemas.microsoft.com/office/drawing/2014/main" val="3367306603"/>
                    </a:ext>
                  </a:extLst>
                </a:gridCol>
              </a:tblGrid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项目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数量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2799324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33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11979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未考核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077185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奖励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365073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共计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365828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algn="l" fontAlgn="b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考核占比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68.75%</a:t>
                      </a:r>
                    </a:p>
                  </a:txBody>
                  <a:tcPr marL="9525" marR="9525" marT="9525" marB="0" anchor="ctr" anchorCtr="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19659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19261" y="1508488"/>
            <a:ext cx="3550150" cy="3947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1.2 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各班组考核分布情况：</a:t>
            </a:r>
            <a:endParaRPr lang="en-US" altLang="zh-CN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sz="2000" b="1" dirty="0">
              <a:solidFill>
                <a:srgbClr val="282830"/>
              </a:solidFill>
              <a:latin typeface="Arial" pitchFamily="34" charset="0"/>
              <a:ea typeface="华文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华文宋体" pitchFamily="2" charset="-122"/>
                <a:cs typeface="Arial" pitchFamily="34" charset="0"/>
              </a:rPr>
              <a:t>    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加裂一班考核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加裂二班考核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16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zh-CN" altLang="en-US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加裂三班考核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12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加裂四班考核</a:t>
            </a:r>
            <a:r>
              <a:rPr lang="en-US" altLang="zh-CN" b="1" dirty="0">
                <a:solidFill>
                  <a:srgbClr val="FF000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14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项；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     合计</a:t>
            </a:r>
            <a:r>
              <a:rPr lang="en-US" altLang="zh-CN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51</a:t>
            </a:r>
            <a:r>
              <a:rPr lang="zh-CN" altLang="en-US" sz="14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项</a:t>
            </a:r>
            <a:endParaRPr lang="en-US" altLang="zh-CN" sz="1400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rgbClr val="282830"/>
                </a:solidFill>
              </a:rPr>
              <a:t>      注：包括奖励与考核。</a:t>
            </a:r>
          </a:p>
        </p:txBody>
      </p:sp>
      <p:graphicFrame>
        <p:nvGraphicFramePr>
          <p:cNvPr id="8" name="图表 7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2640791"/>
              </p:ext>
            </p:extLst>
          </p:nvPr>
        </p:nvGraphicFramePr>
        <p:xfrm>
          <a:off x="4200364" y="2058555"/>
          <a:ext cx="7572375" cy="3362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0"/>
          <p:cNvSpPr txBox="1"/>
          <p:nvPr/>
        </p:nvSpPr>
        <p:spPr>
          <a:xfrm>
            <a:off x="4052270" y="511358"/>
            <a:ext cx="4811847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二、问题分类</a:t>
            </a:r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3047" y="1156518"/>
            <a:ext cx="2151551" cy="519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latin typeface="Arial" pitchFamily="34" charset="0"/>
                <a:ea typeface="黑体" pitchFamily="49" charset="-122"/>
                <a:cs typeface="Arial" pitchFamily="34" charset="0"/>
              </a:rPr>
              <a:t>2.1</a:t>
            </a:r>
            <a:r>
              <a:rPr lang="en-US" altLang="zh-CN" sz="2400" dirty="0"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2400" dirty="0">
                <a:latin typeface="黑体" pitchFamily="49" charset="-122"/>
                <a:ea typeface="黑体" pitchFamily="49" charset="-122"/>
              </a:rPr>
              <a:t>抽查</a:t>
            </a:r>
            <a:r>
              <a:rPr lang="zh-CN" altLang="en-US" sz="2400" dirty="0">
                <a:solidFill>
                  <a:srgbClr val="282830"/>
                </a:solidFill>
                <a:latin typeface="黑体" pitchFamily="49" charset="-122"/>
                <a:ea typeface="黑体" pitchFamily="49" charset="-122"/>
              </a:rPr>
              <a:t>提问</a:t>
            </a:r>
            <a:endParaRPr lang="zh-CN" altLang="en-US" sz="2400" dirty="0">
              <a:solidFill>
                <a:schemeClr val="bg1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9976" y="1675699"/>
            <a:ext cx="11442634" cy="915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2000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轮岗人员进行中控</a:t>
            </a:r>
            <a:r>
              <a:rPr lang="en-US" altLang="zh-CN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DCS</a:t>
            </a:r>
            <a:r>
              <a:rPr lang="zh-CN" altLang="en-US" b="1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工艺指标、工艺指令、事故处理等进行提问。社招提问事故处置的流程动改、产品改不合格。</a:t>
            </a:r>
            <a:endParaRPr lang="en-US" altLang="zh-CN" b="1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7A0C1A16-151F-4D47-8555-095093AF0F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0832602"/>
              </p:ext>
            </p:extLst>
          </p:nvPr>
        </p:nvGraphicFramePr>
        <p:xfrm>
          <a:off x="843935" y="2572763"/>
          <a:ext cx="10788089" cy="4211265"/>
        </p:xfrm>
        <a:graphic>
          <a:graphicData uri="http://schemas.openxmlformats.org/drawingml/2006/table">
            <a:tbl>
              <a:tblPr/>
              <a:tblGrid>
                <a:gridCol w="1083148">
                  <a:extLst>
                    <a:ext uri="{9D8B030D-6E8A-4147-A177-3AD203B41FA5}">
                      <a16:colId xmlns:a16="http://schemas.microsoft.com/office/drawing/2014/main" val="90386682"/>
                    </a:ext>
                  </a:extLst>
                </a:gridCol>
                <a:gridCol w="1083148">
                  <a:extLst>
                    <a:ext uri="{9D8B030D-6E8A-4147-A177-3AD203B41FA5}">
                      <a16:colId xmlns:a16="http://schemas.microsoft.com/office/drawing/2014/main" val="2523079056"/>
                    </a:ext>
                  </a:extLst>
                </a:gridCol>
                <a:gridCol w="1083148">
                  <a:extLst>
                    <a:ext uri="{9D8B030D-6E8A-4147-A177-3AD203B41FA5}">
                      <a16:colId xmlns:a16="http://schemas.microsoft.com/office/drawing/2014/main" val="1159932426"/>
                    </a:ext>
                  </a:extLst>
                </a:gridCol>
                <a:gridCol w="5132382">
                  <a:extLst>
                    <a:ext uri="{9D8B030D-6E8A-4147-A177-3AD203B41FA5}">
                      <a16:colId xmlns:a16="http://schemas.microsoft.com/office/drawing/2014/main" val="509709474"/>
                    </a:ext>
                  </a:extLst>
                </a:gridCol>
                <a:gridCol w="1107064">
                  <a:extLst>
                    <a:ext uri="{9D8B030D-6E8A-4147-A177-3AD203B41FA5}">
                      <a16:colId xmlns:a16="http://schemas.microsoft.com/office/drawing/2014/main" val="934416973"/>
                    </a:ext>
                  </a:extLst>
                </a:gridCol>
                <a:gridCol w="1299199">
                  <a:extLst>
                    <a:ext uri="{9D8B030D-6E8A-4147-A177-3AD203B41FA5}">
                      <a16:colId xmlns:a16="http://schemas.microsoft.com/office/drawing/2014/main" val="1524423929"/>
                    </a:ext>
                  </a:extLst>
                </a:gridCol>
              </a:tblGrid>
              <a:tr h="32298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序号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姓名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考核内容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类型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考核分数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l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614534"/>
                  </a:ext>
                </a:extLst>
              </a:tr>
              <a:tr h="3421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李科科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现场提问李科科气分一系列流程及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C201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底技改流程，回答一般。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358383"/>
                  </a:ext>
                </a:extLst>
              </a:tr>
              <a:tr h="3421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唐飞扬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提问唐飞杨加裂工艺控制指标，回答良好。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3401786"/>
                  </a:ext>
                </a:extLst>
              </a:tr>
              <a:tr h="3421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3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赵天福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提问赵天福气分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D301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底部切断阀雷雨天气异常关闭，回答良好。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73413"/>
                  </a:ext>
                </a:extLst>
              </a:tr>
              <a:tr h="3421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4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吴宝鹏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提问吴宝鹏气分工艺控制指标及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C301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塔顶温度异常升高及处置，回答一般。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137707"/>
                  </a:ext>
                </a:extLst>
              </a:tr>
              <a:tr h="342169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5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万建伟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提问万建伟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D211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切出原因及异常工况应急处理，回答一般。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614939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6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李思城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提问李思城气分技改线，大体不全。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6467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7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张光琪　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提问张光琪气分一系列流程及物料介质，回答一般。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566405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8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李智涛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现场提问李智涛加裂原料流程，回答一般。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84716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9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Wafi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Wafi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气分工艺卡片，回答不全。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112533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10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唐飞扬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提问唐飞扬</a:t>
                      </a:r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C101</a:t>
                      </a:r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贫胺液切断阀异常关闭，应急处置，回答一般。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911288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11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余春林　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提问余春林气分</a:t>
                      </a:r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D301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底出口切断阀异常关闭原因及处置，回答一般。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008807"/>
                  </a:ext>
                </a:extLst>
              </a:tr>
              <a:tr h="311062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effectLst/>
                          <a:latin typeface="aril"/>
                          <a:ea typeface="宋体" panose="02010600030101010101" pitchFamily="2" charset="-122"/>
                        </a:rPr>
                        <a:t>12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翟晓杰　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提问翟小杰加裂分馏工艺卡片一级指标，回答一般。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抽查提问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-2.0 </a:t>
                      </a:r>
                    </a:p>
                  </a:txBody>
                  <a:tcPr marL="9020" marR="9020" marT="90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02351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2.2  </a:t>
            </a:r>
            <a:r>
              <a:rPr lang="zh-CN" altLang="en-US" sz="2400" dirty="0">
                <a:solidFill>
                  <a:schemeClr val="tx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+mn-ea"/>
              </a:rPr>
              <a:t>馏出口</a:t>
            </a:r>
            <a:endParaRPr lang="zh-CN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8324" y="4139893"/>
            <a:ext cx="11327754" cy="1521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月份：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重石脑油初馏点控制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79-81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℃，终馏点控制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177-180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℃，加裂液化气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C5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&lt;1.0%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，精丙烯纯度保持在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99.67-99.71%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，气分液化气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C2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1.4-1.9%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，异丁烷纯度控制</a:t>
            </a:r>
            <a:r>
              <a:rPr lang="en-GB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93-94%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。</a:t>
            </a:r>
            <a:endParaRPr lang="en-GB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加裂重石馏程不合格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1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次，重终馏点超内控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3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次，初馏点超厂控一次；异丁烷不合格</a:t>
            </a:r>
            <a:r>
              <a:rPr lang="en-US" altLang="zh-CN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4</a:t>
            </a:r>
            <a:r>
              <a:rPr lang="zh-CN" altLang="en-US" sz="1600" dirty="0">
                <a:solidFill>
                  <a:srgbClr val="282830"/>
                </a:solidFill>
                <a:latin typeface="Arial" pitchFamily="34" charset="0"/>
                <a:ea typeface="宋体" pitchFamily="2" charset="-122"/>
                <a:cs typeface="Arial" pitchFamily="34" charset="0"/>
              </a:rPr>
              <a:t>次</a:t>
            </a:r>
            <a:endParaRPr lang="en-US" altLang="zh-CN" sz="1600" dirty="0">
              <a:solidFill>
                <a:srgbClr val="282830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82D3B4A1-5391-4FF6-A973-81C03B843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697754"/>
              </p:ext>
            </p:extLst>
          </p:nvPr>
        </p:nvGraphicFramePr>
        <p:xfrm>
          <a:off x="586080" y="1233996"/>
          <a:ext cx="11055351" cy="2734326"/>
        </p:xfrm>
        <a:graphic>
          <a:graphicData uri="http://schemas.openxmlformats.org/drawingml/2006/table">
            <a:tbl>
              <a:tblPr/>
              <a:tblGrid>
                <a:gridCol w="935471">
                  <a:extLst>
                    <a:ext uri="{9D8B030D-6E8A-4147-A177-3AD203B41FA5}">
                      <a16:colId xmlns:a16="http://schemas.microsoft.com/office/drawing/2014/main" val="2666688083"/>
                    </a:ext>
                  </a:extLst>
                </a:gridCol>
                <a:gridCol w="1899726">
                  <a:extLst>
                    <a:ext uri="{9D8B030D-6E8A-4147-A177-3AD203B41FA5}">
                      <a16:colId xmlns:a16="http://schemas.microsoft.com/office/drawing/2014/main" val="2759987607"/>
                    </a:ext>
                  </a:extLst>
                </a:gridCol>
                <a:gridCol w="856316">
                  <a:extLst>
                    <a:ext uri="{9D8B030D-6E8A-4147-A177-3AD203B41FA5}">
                      <a16:colId xmlns:a16="http://schemas.microsoft.com/office/drawing/2014/main" val="3600764681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1762918127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3359415314"/>
                    </a:ext>
                  </a:extLst>
                </a:gridCol>
                <a:gridCol w="1189727">
                  <a:extLst>
                    <a:ext uri="{9D8B030D-6E8A-4147-A177-3AD203B41FA5}">
                      <a16:colId xmlns:a16="http://schemas.microsoft.com/office/drawing/2014/main" val="559979259"/>
                    </a:ext>
                  </a:extLst>
                </a:gridCol>
                <a:gridCol w="849120">
                  <a:extLst>
                    <a:ext uri="{9D8B030D-6E8A-4147-A177-3AD203B41FA5}">
                      <a16:colId xmlns:a16="http://schemas.microsoft.com/office/drawing/2014/main" val="3356313898"/>
                    </a:ext>
                  </a:extLst>
                </a:gridCol>
                <a:gridCol w="899492">
                  <a:extLst>
                    <a:ext uri="{9D8B030D-6E8A-4147-A177-3AD203B41FA5}">
                      <a16:colId xmlns:a16="http://schemas.microsoft.com/office/drawing/2014/main" val="1105504282"/>
                    </a:ext>
                  </a:extLst>
                </a:gridCol>
                <a:gridCol w="885100">
                  <a:extLst>
                    <a:ext uri="{9D8B030D-6E8A-4147-A177-3AD203B41FA5}">
                      <a16:colId xmlns:a16="http://schemas.microsoft.com/office/drawing/2014/main" val="1596101063"/>
                    </a:ext>
                  </a:extLst>
                </a:gridCol>
                <a:gridCol w="863512">
                  <a:extLst>
                    <a:ext uri="{9D8B030D-6E8A-4147-A177-3AD203B41FA5}">
                      <a16:colId xmlns:a16="http://schemas.microsoft.com/office/drawing/2014/main" val="3136611887"/>
                    </a:ext>
                  </a:extLst>
                </a:gridCol>
                <a:gridCol w="877903">
                  <a:extLst>
                    <a:ext uri="{9D8B030D-6E8A-4147-A177-3AD203B41FA5}">
                      <a16:colId xmlns:a16="http://schemas.microsoft.com/office/drawing/2014/main" val="3730069873"/>
                    </a:ext>
                  </a:extLst>
                </a:gridCol>
              </a:tblGrid>
              <a:tr h="278750">
                <a:tc gridSpan="11"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月馏出口合格率统计（</a:t>
                      </a:r>
                      <a:r>
                        <a:rPr lang="en-US" altLang="zh-CN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3.27-4.26</a:t>
                      </a:r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346992"/>
                  </a:ext>
                </a:extLst>
              </a:tr>
              <a:tr h="29564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加氢裂化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气体分馏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厂控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(*-3)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内控</a:t>
                      </a:r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(*-2)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考核分数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8945377"/>
                  </a:ext>
                </a:extLst>
              </a:tr>
              <a:tr h="337879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重石脑油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轻石脑油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2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异丁烷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产品液化气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精丙烯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2034978"/>
                  </a:ext>
                </a:extLst>
              </a:tr>
              <a:tr h="2703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-3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03387"/>
                  </a:ext>
                </a:extLst>
              </a:tr>
              <a:tr h="29564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-6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3050781"/>
                  </a:ext>
                </a:extLst>
              </a:tr>
              <a:tr h="29564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1+</a:t>
                      </a:r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alt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-10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4091602"/>
                  </a:ext>
                </a:extLst>
              </a:tr>
              <a:tr h="28719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716819"/>
                  </a:ext>
                </a:extLst>
              </a:tr>
              <a:tr h="2703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备注</a:t>
                      </a:r>
                      <a:endParaRPr lang="zh-CN" altLang="en-US" sz="14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　</a:t>
                      </a:r>
                    </a:p>
                  </a:txBody>
                  <a:tcPr marL="7179" marR="7179" marT="7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3435758"/>
                  </a:ext>
                </a:extLst>
              </a:tr>
              <a:tr h="402957"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备注：馏出口合格率统计周期：上月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0:00—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本月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24:00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（不包括）。红色为超内控指标（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18:00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开始重石超内控考核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-2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分）：加裂重石馏程超内控：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79-81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、终馏点</a:t>
                      </a: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177-180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℃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r>
                        <a:rPr lang="zh-CN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产品异丁烷的异丁烷</a:t>
                      </a: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mol%</a:t>
                      </a:r>
                      <a:r>
                        <a:rPr lang="zh-CN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低于</a:t>
                      </a:r>
                      <a:r>
                        <a:rPr lang="en-US" altLang="zh-CN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91%</a:t>
                      </a:r>
                      <a:r>
                        <a:rPr lang="zh-CN" alt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纳入考核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r>
                        <a:rPr lang="zh-CN" alt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轻石脑油</a:t>
                      </a:r>
                      <a:r>
                        <a:rPr lang="en-US" altLang="zh-CN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C4</a:t>
                      </a:r>
                      <a:r>
                        <a:rPr lang="zh-CN" alt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不在统计范围。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179" marR="7179" marT="717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244028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694289" y="618355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2.3 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1984949" y="4988063"/>
            <a:ext cx="8023601" cy="1346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本月评比情况：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本月各班平稳率相差较小，各班组能耗较为接近，各班组操作平稳性有所提高。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）重石收率差距较小，三班重石收率最高，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64.1599%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3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）精丙烯月度产量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1239t 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，较上月高</a:t>
            </a:r>
            <a:r>
              <a:rPr lang="en-US" altLang="zh-CN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24t</a:t>
            </a:r>
            <a:r>
              <a:rPr lang="zh-CN" altLang="en-US" sz="1400" dirty="0">
                <a:solidFill>
                  <a:srgbClr val="28283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。</a:t>
            </a:r>
            <a:endParaRPr lang="en-US" altLang="zh-CN" sz="1400" dirty="0">
              <a:solidFill>
                <a:srgbClr val="28283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7476C9B-07FC-47C2-93AD-2E38EE971F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700923"/>
              </p:ext>
            </p:extLst>
          </p:nvPr>
        </p:nvGraphicFramePr>
        <p:xfrm>
          <a:off x="442360" y="1260877"/>
          <a:ext cx="11055351" cy="1692626"/>
        </p:xfrm>
        <a:graphic>
          <a:graphicData uri="http://schemas.openxmlformats.org/drawingml/2006/table">
            <a:tbl>
              <a:tblPr/>
              <a:tblGrid>
                <a:gridCol w="1016165">
                  <a:extLst>
                    <a:ext uri="{9D8B030D-6E8A-4147-A177-3AD203B41FA5}">
                      <a16:colId xmlns:a16="http://schemas.microsoft.com/office/drawing/2014/main" val="3392873493"/>
                    </a:ext>
                  </a:extLst>
                </a:gridCol>
                <a:gridCol w="1109965">
                  <a:extLst>
                    <a:ext uri="{9D8B030D-6E8A-4147-A177-3AD203B41FA5}">
                      <a16:colId xmlns:a16="http://schemas.microsoft.com/office/drawing/2014/main" val="1395315831"/>
                    </a:ext>
                  </a:extLst>
                </a:gridCol>
                <a:gridCol w="953632">
                  <a:extLst>
                    <a:ext uri="{9D8B030D-6E8A-4147-A177-3AD203B41FA5}">
                      <a16:colId xmlns:a16="http://schemas.microsoft.com/office/drawing/2014/main" val="2892842085"/>
                    </a:ext>
                  </a:extLst>
                </a:gridCol>
                <a:gridCol w="930181">
                  <a:extLst>
                    <a:ext uri="{9D8B030D-6E8A-4147-A177-3AD203B41FA5}">
                      <a16:colId xmlns:a16="http://schemas.microsoft.com/office/drawing/2014/main" val="2499147429"/>
                    </a:ext>
                  </a:extLst>
                </a:gridCol>
                <a:gridCol w="977081">
                  <a:extLst>
                    <a:ext uri="{9D8B030D-6E8A-4147-A177-3AD203B41FA5}">
                      <a16:colId xmlns:a16="http://schemas.microsoft.com/office/drawing/2014/main" val="1531084792"/>
                    </a:ext>
                  </a:extLst>
                </a:gridCol>
                <a:gridCol w="349979">
                  <a:extLst>
                    <a:ext uri="{9D8B030D-6E8A-4147-A177-3AD203B41FA5}">
                      <a16:colId xmlns:a16="http://schemas.microsoft.com/office/drawing/2014/main" val="3210045934"/>
                    </a:ext>
                  </a:extLst>
                </a:gridCol>
                <a:gridCol w="1367161">
                  <a:extLst>
                    <a:ext uri="{9D8B030D-6E8A-4147-A177-3AD203B41FA5}">
                      <a16:colId xmlns:a16="http://schemas.microsoft.com/office/drawing/2014/main" val="2978172711"/>
                    </a:ext>
                  </a:extLst>
                </a:gridCol>
                <a:gridCol w="1056443">
                  <a:extLst>
                    <a:ext uri="{9D8B030D-6E8A-4147-A177-3AD203B41FA5}">
                      <a16:colId xmlns:a16="http://schemas.microsoft.com/office/drawing/2014/main" val="447547341"/>
                    </a:ext>
                  </a:extLst>
                </a:gridCol>
                <a:gridCol w="1395298">
                  <a:extLst>
                    <a:ext uri="{9D8B030D-6E8A-4147-A177-3AD203B41FA5}">
                      <a16:colId xmlns:a16="http://schemas.microsoft.com/office/drawing/2014/main" val="3809060938"/>
                    </a:ext>
                  </a:extLst>
                </a:gridCol>
                <a:gridCol w="961448">
                  <a:extLst>
                    <a:ext uri="{9D8B030D-6E8A-4147-A177-3AD203B41FA5}">
                      <a16:colId xmlns:a16="http://schemas.microsoft.com/office/drawing/2014/main" val="3237087078"/>
                    </a:ext>
                  </a:extLst>
                </a:gridCol>
                <a:gridCol w="937998">
                  <a:extLst>
                    <a:ext uri="{9D8B030D-6E8A-4147-A177-3AD203B41FA5}">
                      <a16:colId xmlns:a16="http://schemas.microsoft.com/office/drawing/2014/main" val="3811302700"/>
                    </a:ext>
                  </a:extLst>
                </a:gridCol>
              </a:tblGrid>
              <a:tr h="405606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月份平稳率（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4.1-4.30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月份能耗（</a:t>
                      </a:r>
                      <a:r>
                        <a:rPr lang="en-US" altLang="zh-CN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4.1-4.30</a:t>
                      </a:r>
                      <a:r>
                        <a:rPr lang="zh-CN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4993415"/>
                  </a:ext>
                </a:extLst>
              </a:tr>
              <a:tr h="25740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气分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1787871"/>
                  </a:ext>
                </a:extLst>
              </a:tr>
              <a:tr h="2574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99.998%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</a:rPr>
                        <a:t>99.919%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99.959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45.1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22.260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35.964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295627"/>
                  </a:ext>
                </a:extLst>
              </a:tr>
              <a:tr h="2574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99.999%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</a:rPr>
                        <a:t>99.927%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99.963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44.93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22.190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35.834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8468587"/>
                  </a:ext>
                </a:extLst>
              </a:tr>
              <a:tr h="2574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100.000%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</a:rPr>
                        <a:t>99.995%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99.998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44.99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22.190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35.870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315538"/>
                  </a:ext>
                </a:extLst>
              </a:tr>
              <a:tr h="2574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99.996%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 Unicode MS" panose="020B0604020202020204" pitchFamily="34" charset="-122"/>
                          <a:ea typeface="Arial Unicode MS" panose="020B0604020202020204" pitchFamily="34" charset="-122"/>
                        </a:rPr>
                        <a:t>99.964%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99.980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7800" marR="7800" marT="780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44.98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22.270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35.896 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7800" marR="7800" marT="78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508795"/>
                  </a:ext>
                </a:extLst>
              </a:tr>
            </a:tbl>
          </a:graphicData>
        </a:graphic>
      </p:graphicFrame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449BE2AF-C7D8-4064-8F17-3D6DA2F94F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092816"/>
              </p:ext>
            </p:extLst>
          </p:nvPr>
        </p:nvGraphicFramePr>
        <p:xfrm>
          <a:off x="858696" y="3103844"/>
          <a:ext cx="4292601" cy="1884220"/>
        </p:xfrm>
        <a:graphic>
          <a:graphicData uri="http://schemas.openxmlformats.org/drawingml/2006/table">
            <a:tbl>
              <a:tblPr/>
              <a:tblGrid>
                <a:gridCol w="1535797">
                  <a:extLst>
                    <a:ext uri="{9D8B030D-6E8A-4147-A177-3AD203B41FA5}">
                      <a16:colId xmlns:a16="http://schemas.microsoft.com/office/drawing/2014/main" val="1077910196"/>
                    </a:ext>
                  </a:extLst>
                </a:gridCol>
                <a:gridCol w="1249624">
                  <a:extLst>
                    <a:ext uri="{9D8B030D-6E8A-4147-A177-3AD203B41FA5}">
                      <a16:colId xmlns:a16="http://schemas.microsoft.com/office/drawing/2014/main" val="2233802179"/>
                    </a:ext>
                  </a:extLst>
                </a:gridCol>
                <a:gridCol w="1507180">
                  <a:extLst>
                    <a:ext uri="{9D8B030D-6E8A-4147-A177-3AD203B41FA5}">
                      <a16:colId xmlns:a16="http://schemas.microsoft.com/office/drawing/2014/main" val="2538630076"/>
                    </a:ext>
                  </a:extLst>
                </a:gridCol>
              </a:tblGrid>
              <a:tr h="42648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月份精丙烯收率（</a:t>
                      </a:r>
                      <a:r>
                        <a:rPr lang="en-US" altLang="zh-CN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4.1-4.30</a:t>
                      </a:r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）</a:t>
                      </a:r>
                      <a:endParaRPr lang="zh-CN" alt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4716734"/>
                  </a:ext>
                </a:extLst>
              </a:tr>
              <a:tr h="2915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000328"/>
                  </a:ext>
                </a:extLst>
              </a:tr>
              <a:tr h="2915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27.47%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687911"/>
                  </a:ext>
                </a:extLst>
              </a:tr>
              <a:tr h="2915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657961"/>
                  </a:ext>
                </a:extLst>
              </a:tr>
              <a:tr h="2915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27.17%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7397243"/>
                  </a:ext>
                </a:extLst>
              </a:tr>
              <a:tr h="29154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27.05%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7442847"/>
                  </a:ext>
                </a:extLst>
              </a:tr>
            </a:tbl>
          </a:graphicData>
        </a:graphic>
      </p:graphicFrame>
      <p:graphicFrame>
        <p:nvGraphicFramePr>
          <p:cNvPr id="10" name="表格 9">
            <a:extLst>
              <a:ext uri="{FF2B5EF4-FFF2-40B4-BE49-F238E27FC236}">
                <a16:creationId xmlns:a16="http://schemas.microsoft.com/office/drawing/2014/main" id="{3227D604-5E1F-44A6-938F-7A5797F2C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4861286"/>
              </p:ext>
            </p:extLst>
          </p:nvPr>
        </p:nvGraphicFramePr>
        <p:xfrm>
          <a:off x="6452555" y="3028231"/>
          <a:ext cx="4292601" cy="1916631"/>
        </p:xfrm>
        <a:graphic>
          <a:graphicData uri="http://schemas.openxmlformats.org/drawingml/2006/table">
            <a:tbl>
              <a:tblPr/>
              <a:tblGrid>
                <a:gridCol w="1535797">
                  <a:extLst>
                    <a:ext uri="{9D8B030D-6E8A-4147-A177-3AD203B41FA5}">
                      <a16:colId xmlns:a16="http://schemas.microsoft.com/office/drawing/2014/main" val="4227519022"/>
                    </a:ext>
                  </a:extLst>
                </a:gridCol>
                <a:gridCol w="1249624">
                  <a:extLst>
                    <a:ext uri="{9D8B030D-6E8A-4147-A177-3AD203B41FA5}">
                      <a16:colId xmlns:a16="http://schemas.microsoft.com/office/drawing/2014/main" val="162975348"/>
                    </a:ext>
                  </a:extLst>
                </a:gridCol>
                <a:gridCol w="1507180">
                  <a:extLst>
                    <a:ext uri="{9D8B030D-6E8A-4147-A177-3AD203B41FA5}">
                      <a16:colId xmlns:a16="http://schemas.microsoft.com/office/drawing/2014/main" val="106678056"/>
                    </a:ext>
                  </a:extLst>
                </a:gridCol>
              </a:tblGrid>
              <a:tr h="314325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月份重石收率（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4</a:t>
                      </a:r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.1-4.30</a:t>
                      </a:r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）</a:t>
                      </a:r>
                      <a:endParaRPr lang="zh-CN" altLang="en-US" sz="15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5176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班组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平均值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排名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294919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加裂一班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63.806%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第三名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02459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加裂二班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63.969%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第二名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477250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加裂三班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64.159%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第一名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167168"/>
                  </a:ext>
                </a:extLst>
              </a:tr>
              <a:tr h="249756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1" i="0" u="none" strike="noStrike">
                          <a:solidFill>
                            <a:srgbClr val="000000"/>
                          </a:solidFill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加裂四班</a:t>
                      </a:r>
                      <a:endParaRPr lang="zh-CN" altLang="en-US" sz="15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5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63.666%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第四名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44197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DF9CDD3-A211-4498-8DCB-7E7FC6C2C1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102479"/>
              </p:ext>
            </p:extLst>
          </p:nvPr>
        </p:nvGraphicFramePr>
        <p:xfrm>
          <a:off x="1794523" y="1796933"/>
          <a:ext cx="7981518" cy="4418220"/>
        </p:xfrm>
        <a:graphic>
          <a:graphicData uri="http://schemas.openxmlformats.org/drawingml/2006/table">
            <a:tbl>
              <a:tblPr/>
              <a:tblGrid>
                <a:gridCol w="1997969">
                  <a:extLst>
                    <a:ext uri="{9D8B030D-6E8A-4147-A177-3AD203B41FA5}">
                      <a16:colId xmlns:a16="http://schemas.microsoft.com/office/drawing/2014/main" val="4071330516"/>
                    </a:ext>
                  </a:extLst>
                </a:gridCol>
                <a:gridCol w="3852909">
                  <a:extLst>
                    <a:ext uri="{9D8B030D-6E8A-4147-A177-3AD203B41FA5}">
                      <a16:colId xmlns:a16="http://schemas.microsoft.com/office/drawing/2014/main" val="1343453558"/>
                    </a:ext>
                  </a:extLst>
                </a:gridCol>
                <a:gridCol w="2130640">
                  <a:extLst>
                    <a:ext uri="{9D8B030D-6E8A-4147-A177-3AD203B41FA5}">
                      <a16:colId xmlns:a16="http://schemas.microsoft.com/office/drawing/2014/main" val="846089481"/>
                    </a:ext>
                  </a:extLst>
                </a:gridCol>
              </a:tblGrid>
              <a:tr h="343284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班组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月末评比内容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分数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277620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反事故演练第一名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4623199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反事故演练第二名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14868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反事故演练第三名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2679650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平稳率第一名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292218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平稳率第二名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435297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平稳率第三名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907166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能耗第一名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80212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加裂三班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能耗第二名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574518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能耗第三名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15193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加裂四班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产品合格率第一名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20.0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767423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加裂一班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产品合格率第二名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10.0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9674365"/>
                  </a:ext>
                </a:extLst>
              </a:tr>
              <a:tr h="339578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</a:rPr>
                        <a:t>加裂二班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产品合格率第三名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5.0 </a:t>
                      </a:r>
                    </a:p>
                  </a:txBody>
                  <a:tcPr marL="7919" marR="7919" marT="7919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738127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19F1F183-A398-4CA4-91FE-1A2395352523}"/>
              </a:ext>
            </a:extLst>
          </p:cNvPr>
          <p:cNvSpPr txBox="1"/>
          <p:nvPr/>
        </p:nvSpPr>
        <p:spPr>
          <a:xfrm>
            <a:off x="383571" y="973462"/>
            <a:ext cx="10803422" cy="525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400" dirty="0">
                <a:solidFill>
                  <a:srgbClr val="282830"/>
                </a:solidFill>
                <a:latin typeface="+mj-ea"/>
                <a:ea typeface="+mj-ea"/>
              </a:rPr>
              <a:t>2.4 </a:t>
            </a:r>
            <a:r>
              <a:rPr lang="zh-CN" altLang="en-US" sz="2400" dirty="0">
                <a:solidFill>
                  <a:srgbClr val="282830"/>
                </a:solidFill>
                <a:latin typeface="+mj-ea"/>
                <a:ea typeface="+mj-ea"/>
              </a:rPr>
              <a:t>月末评比排名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9DB29643-38D7-408C-8283-47CF68800B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5" y="55338"/>
            <a:ext cx="1648822" cy="44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784603"/>
      </p:ext>
    </p:extLst>
  </p:cSld>
  <p:clrMapOvr>
    <a:masterClrMapping/>
  </p:clrMapOvr>
</p:sld>
</file>

<file path=ppt/theme/theme1.xml><?xml version="1.0" encoding="utf-8"?>
<a:theme xmlns:a="http://schemas.openxmlformats.org/drawingml/2006/main" name="A000120140530A99PPBG">
  <a:themeElements>
    <a:clrScheme name="自定义 435">
      <a:dk1>
        <a:srgbClr val="5F5F5F"/>
      </a:dk1>
      <a:lt1>
        <a:srgbClr val="FFFFFF"/>
      </a:lt1>
      <a:dk2>
        <a:srgbClr val="5F5F5F"/>
      </a:dk2>
      <a:lt2>
        <a:srgbClr val="FFFFFF"/>
      </a:lt2>
      <a:accent1>
        <a:srgbClr val="5B9BCF"/>
      </a:accent1>
      <a:accent2>
        <a:srgbClr val="00B0F0"/>
      </a:accent2>
      <a:accent3>
        <a:srgbClr val="8A76E0"/>
      </a:accent3>
      <a:accent4>
        <a:srgbClr val="9439AD"/>
      </a:accent4>
      <a:accent5>
        <a:srgbClr val="A2CE47"/>
      </a:accent5>
      <a:accent6>
        <a:srgbClr val="F3731E"/>
      </a:accent6>
      <a:hlink>
        <a:srgbClr val="00B0F0"/>
      </a:hlink>
      <a:folHlink>
        <a:srgbClr val="AFB2B4"/>
      </a:folHlink>
    </a:clrScheme>
    <a:fontScheme name="KSO主题5">
      <a:majorFont>
        <a:latin typeface="Broadway"/>
        <a:ea typeface="微软雅黑"/>
        <a:cs typeface=""/>
      </a:majorFont>
      <a:minorFont>
        <a:latin typeface="Calibri"/>
        <a:ea typeface="幼圆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30000"/>
          </a:lnSpc>
          <a:defRPr sz="1400" dirty="0" smtClean="0">
            <a:latin typeface="Arial" panose="020B0604020202020204" pitchFamily="34" charset="0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Arial-宋体">
    <a:majorFont>
      <a:latin typeface="Arial"/>
      <a:ea typeface="宋体"/>
      <a:cs typeface=""/>
    </a:majorFont>
    <a:minorFont>
      <a:latin typeface="Arial"/>
      <a:ea typeface="宋体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6225</TotalTime>
  <Words>3061</Words>
  <Application>Microsoft Office PowerPoint</Application>
  <PresentationFormat>宽屏</PresentationFormat>
  <Paragraphs>434</Paragraphs>
  <Slides>17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9" baseType="lpstr">
      <vt:lpstr>Arial Unicode MS</vt:lpstr>
      <vt:lpstr>aril</vt:lpstr>
      <vt:lpstr>Atial</vt:lpstr>
      <vt:lpstr>仿宋</vt:lpstr>
      <vt:lpstr>黑体</vt:lpstr>
      <vt:lpstr>宋体</vt:lpstr>
      <vt:lpstr>微软雅黑</vt:lpstr>
      <vt:lpstr>幼圆</vt:lpstr>
      <vt:lpstr>Arial</vt:lpstr>
      <vt:lpstr>Calibri</vt:lpstr>
      <vt:lpstr>Wingdings 2</vt:lpstr>
      <vt:lpstr>A000120140530A99PPBG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用户</cp:lastModifiedBy>
  <cp:revision>252</cp:revision>
  <dcterms:created xsi:type="dcterms:W3CDTF">2015-10-06T09:21:00Z</dcterms:created>
  <dcterms:modified xsi:type="dcterms:W3CDTF">2022-05-04T08:16:03Z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2052-11.1.0.10356</vt:lpwstr>
  </property>
  <property fmtid="{D5CDD505-2E9C-101B-9397-08002B2CF9AE}" pid="3" name="ICV">
    <vt:lpwstr>35E9D4B9093742EC852E3D8AFBCE0E7C</vt:lpwstr>
  </property>
</Properties>
</file>