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9" r:id="rId3"/>
    <p:sldId id="265" r:id="rId5"/>
    <p:sldId id="271" r:id="rId6"/>
    <p:sldId id="320" r:id="rId7"/>
    <p:sldId id="352" r:id="rId8"/>
    <p:sldId id="290" r:id="rId9"/>
    <p:sldId id="357" r:id="rId10"/>
    <p:sldId id="353" r:id="rId11"/>
    <p:sldId id="260" r:id="rId12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30"/>
    <a:srgbClr val="FB912B"/>
    <a:srgbClr val="BC0000"/>
    <a:srgbClr val="EA77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40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230" y="102"/>
      </p:cViewPr>
      <p:guideLst>
        <p:guide pos="3840"/>
        <p:guide pos="5484"/>
        <p:guide pos="6697"/>
        <p:guide pos="1426"/>
        <p:guide pos="960"/>
        <p:guide pos="5190"/>
        <p:guide orient="horz" pos="1910"/>
        <p:guide pos="3218"/>
        <p:guide orient="horz" pos="2470"/>
        <p:guide orient="horz" pos="15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5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F:\02%20&#24658;&#36920;&#24037;&#33402;&#31649;&#29702;\04%20&#21152;&#27682;&#31649;&#29702;&#25991;&#20214;\16%20&#26085;&#12289;&#21608;&#12289;&#26376;&#26816;\&#26376;&#24230;&#32479;&#35745;&#20998;&#26512;\2022&#24180;\PPT&#22270;&#3492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/>
              <a:t>月度考核情况变化趋势图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问题总数</c:f>
              <c:strCache>
                <c:ptCount val="1"/>
                <c:pt idx="0">
                  <c:v>问题总数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[PPT图表.xlsx]Sheet1!$B$1:$D$1</c:f>
              <c:numCache>
                <c:formatCode>yyyy"年"m"月"</c:formatCode>
                <c:ptCount val="3"/>
                <c:pt idx="0" c:formatCode="yyyy&quot;年&quot;m&quot;月&quot;">
                  <c:v>44652</c:v>
                </c:pt>
                <c:pt idx="1" c:formatCode="yyyy&quot;年&quot;m&quot;月&quot;">
                  <c:v>44683</c:v>
                </c:pt>
                <c:pt idx="2" c:formatCode="yyyy&quot;年&quot;m&quot;月&quot;">
                  <c:v>44715</c:v>
                </c:pt>
              </c:numCache>
            </c:numRef>
          </c:cat>
          <c:val>
            <c:numRef>
              <c:f>[PPT图表.xlsx]Sheet1!$B$2:$D$2</c:f>
              <c:numCache>
                <c:formatCode>General</c:formatCode>
                <c:ptCount val="3"/>
                <c:pt idx="0">
                  <c:v>18</c:v>
                </c:pt>
                <c:pt idx="1">
                  <c:v>31</c:v>
                </c:pt>
                <c:pt idx="2">
                  <c:v>33</c:v>
                </c:pt>
              </c:numCache>
            </c:numRef>
          </c:val>
        </c:ser>
        <c:ser>
          <c:idx val="1"/>
          <c:order val="1"/>
          <c:tx>
            <c:strRef>
              <c:f>考核总数</c:f>
              <c:strCache>
                <c:ptCount val="1"/>
                <c:pt idx="0">
                  <c:v>考核总数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[PPT图表.xlsx]Sheet1!$B$1:$D$1</c:f>
              <c:numCache>
                <c:formatCode>yyyy"年"m"月"</c:formatCode>
                <c:ptCount val="3"/>
                <c:pt idx="0" c:formatCode="yyyy&quot;年&quot;m&quot;月&quot;">
                  <c:v>44652</c:v>
                </c:pt>
                <c:pt idx="1" c:formatCode="yyyy&quot;年&quot;m&quot;月&quot;">
                  <c:v>44683</c:v>
                </c:pt>
                <c:pt idx="2" c:formatCode="yyyy&quot;年&quot;m&quot;月&quot;">
                  <c:v>44715</c:v>
                </c:pt>
              </c:numCache>
            </c:numRef>
          </c:cat>
          <c:val>
            <c:numRef>
              <c:f>[PPT图表.xlsx]Sheet1!$B$3:$D$3</c:f>
              <c:numCache>
                <c:formatCode>General</c:formatCode>
                <c:ptCount val="3"/>
                <c:pt idx="0">
                  <c:v>15</c:v>
                </c:pt>
                <c:pt idx="1">
                  <c:v>19</c:v>
                </c:pt>
                <c:pt idx="2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89378288"/>
        <c:axId val="989378944"/>
      </c:barChart>
      <c:lineChart>
        <c:grouping val="standard"/>
        <c:varyColors val="0"/>
        <c:ser>
          <c:idx val="2"/>
          <c:order val="2"/>
          <c:tx>
            <c:strRef>
              <c:f>考核率</c:f>
              <c:strCache>
                <c:ptCount val="1"/>
                <c:pt idx="0">
                  <c:v>考核率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[PPT图表.xlsx]Sheet1!$B$1:$D$1</c:f>
              <c:numCache>
                <c:formatCode>yyyy"年"m"月"</c:formatCode>
                <c:ptCount val="3"/>
                <c:pt idx="0" c:formatCode="yyyy&quot;年&quot;m&quot;月&quot;">
                  <c:v>44652</c:v>
                </c:pt>
                <c:pt idx="1" c:formatCode="yyyy&quot;年&quot;m&quot;月&quot;">
                  <c:v>44683</c:v>
                </c:pt>
                <c:pt idx="2" c:formatCode="yyyy&quot;年&quot;m&quot;月&quot;">
                  <c:v>44715</c:v>
                </c:pt>
              </c:numCache>
            </c:numRef>
          </c:cat>
          <c:val>
            <c:numRef>
              <c:f>[PPT图表.xlsx]Sheet1!$B$4:$D$4</c:f>
              <c:numCache>
                <c:formatCode>0%</c:formatCode>
                <c:ptCount val="3"/>
                <c:pt idx="0">
                  <c:v>0.83</c:v>
                </c:pt>
                <c:pt idx="1">
                  <c:v>0.61</c:v>
                </c:pt>
                <c:pt idx="2">
                  <c:v>0.85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990207504"/>
        <c:axId val="864869160"/>
      </c:lineChart>
      <c:dateAx>
        <c:axId val="989378288"/>
        <c:scaling>
          <c:orientation val="minMax"/>
        </c:scaling>
        <c:delete val="0"/>
        <c:axPos val="b"/>
        <c:numFmt formatCode="yyyy&quot;年&quot;m&quot;月&quot;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89378944"/>
        <c:crosses val="autoZero"/>
        <c:auto val="1"/>
        <c:lblOffset val="100"/>
        <c:baseTimeUnit val="months"/>
      </c:dateAx>
      <c:valAx>
        <c:axId val="989378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89378288"/>
        <c:crosses val="autoZero"/>
        <c:crossBetween val="between"/>
      </c:valAx>
      <c:dateAx>
        <c:axId val="990207504"/>
        <c:scaling>
          <c:orientation val="minMax"/>
        </c:scaling>
        <c:delete val="1"/>
        <c:axPos val="b"/>
        <c:numFmt formatCode="yyyy&quot;年&quot;m&quot;月&quot;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864869160"/>
        <c:crosses val="autoZero"/>
        <c:auto val="1"/>
        <c:lblOffset val="100"/>
        <c:baseTimeUnit val="months"/>
      </c:dateAx>
      <c:valAx>
        <c:axId val="864869160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90207504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B1860A-4F5F-4E26-A0C3-7793D9FE31F2}" type="doc">
      <dgm:prSet loTypeId="urn:microsoft.com/office/officeart/2005/8/layout/list1#1" loCatId="list" qsTypeId="urn:microsoft.com/office/officeart/2005/8/quickstyle/simple5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87EE85F5-C5A9-4B91-9BAB-E0011122AEA7}">
      <dgm:prSet phldrT="[文本]" custT="1"/>
      <dgm:spPr/>
      <dgm:t>
        <a:bodyPr/>
        <a:lstStyle/>
        <a:p>
          <a:r>
            <a: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rPr>
            <a:t>总体情况说明</a:t>
          </a:r>
          <a:endParaRPr lang="zh-CN" altLang="en-US" sz="2400" dirty="0"/>
        </a:p>
      </dgm:t>
    </dgm:pt>
    <dgm:pt modelId="{D3E21805-86CD-42A5-AA1F-7BA4601D53FC}" cxnId="{70FA11E6-EB57-4FC9-8DD1-AE3E7050D4D1}" type="parTrans">
      <dgm:prSet/>
      <dgm:spPr/>
      <dgm:t>
        <a:bodyPr/>
        <a:lstStyle/>
        <a:p>
          <a:endParaRPr lang="zh-CN" altLang="en-US" sz="2400"/>
        </a:p>
      </dgm:t>
    </dgm:pt>
    <dgm:pt modelId="{E11A1E78-2A8D-430C-A290-6FC8F542B8C5}" cxnId="{70FA11E6-EB57-4FC9-8DD1-AE3E7050D4D1}" type="sibTrans">
      <dgm:prSet/>
      <dgm:spPr/>
      <dgm:t>
        <a:bodyPr/>
        <a:lstStyle/>
        <a:p>
          <a:endParaRPr lang="zh-CN" altLang="en-US" sz="2400"/>
        </a:p>
      </dgm:t>
    </dgm:pt>
    <dgm:pt modelId="{2443088F-B22B-4B87-B89A-57C340C72351}">
      <dgm:prSet phldrT="[文本]" custT="1"/>
      <dgm:spPr/>
      <dgm:t>
        <a:bodyPr/>
        <a:lstStyle/>
        <a:p>
          <a:r>
            <a:rPr lang="zh-CN" altLang="en-US" sz="2400" dirty="0">
              <a:latin typeface="+mj-ea"/>
              <a:ea typeface="+mj-ea"/>
            </a:rPr>
            <a:t>问题分类</a:t>
          </a:r>
        </a:p>
      </dgm:t>
    </dgm:pt>
    <dgm:pt modelId="{68386890-24F7-43D1-A36F-748063047D60}" cxnId="{33164384-3DD7-49DB-A509-05FD87EC38F8}" type="parTrans">
      <dgm:prSet/>
      <dgm:spPr/>
      <dgm:t>
        <a:bodyPr/>
        <a:lstStyle/>
        <a:p>
          <a:endParaRPr lang="zh-CN" altLang="en-US" sz="2400"/>
        </a:p>
      </dgm:t>
    </dgm:pt>
    <dgm:pt modelId="{35B1B7EB-1525-4728-AB6E-1E8E1358879E}" cxnId="{33164384-3DD7-49DB-A509-05FD87EC38F8}" type="sibTrans">
      <dgm:prSet/>
      <dgm:spPr/>
      <dgm:t>
        <a:bodyPr/>
        <a:lstStyle/>
        <a:p>
          <a:endParaRPr lang="zh-CN" altLang="en-US" sz="2400"/>
        </a:p>
      </dgm:t>
    </dgm:pt>
    <dgm:pt modelId="{44B60FA8-AE56-42F5-87D9-45BF46B58491}" type="pres">
      <dgm:prSet presAssocID="{C7B1860A-4F5F-4E26-A0C3-7793D9FE31F2}" presName="linear" presStyleCnt="0">
        <dgm:presLayoutVars>
          <dgm:dir/>
          <dgm:animLvl val="lvl"/>
          <dgm:resizeHandles val="exact"/>
        </dgm:presLayoutVars>
      </dgm:prSet>
      <dgm:spPr/>
    </dgm:pt>
    <dgm:pt modelId="{2ED1465F-5F1D-4A0C-A5DF-D56654334061}" type="pres">
      <dgm:prSet presAssocID="{87EE85F5-C5A9-4B91-9BAB-E0011122AEA7}" presName="parentLin" presStyleCnt="0"/>
      <dgm:spPr/>
    </dgm:pt>
    <dgm:pt modelId="{B0FAE05D-E206-46FA-B3AF-054748AD83B1}" type="pres">
      <dgm:prSet presAssocID="{87EE85F5-C5A9-4B91-9BAB-E0011122AEA7}" presName="parentLeftMargin" presStyleLbl="node1" presStyleIdx="0" presStyleCnt="2"/>
      <dgm:spPr/>
    </dgm:pt>
    <dgm:pt modelId="{2F0F03C7-30E2-4666-9B34-3B126F39D844}" type="pres">
      <dgm:prSet presAssocID="{87EE85F5-C5A9-4B91-9BAB-E0011122AEA7}" presName="parentText" presStyleLbl="node1" presStyleIdx="0" presStyleCnt="2" custScaleX="87328" custScaleY="45104" custLinFactNeighborX="-193" custLinFactNeighborY="-1892">
        <dgm:presLayoutVars>
          <dgm:chMax val="0"/>
          <dgm:bulletEnabled val="1"/>
        </dgm:presLayoutVars>
      </dgm:prSet>
      <dgm:spPr/>
    </dgm:pt>
    <dgm:pt modelId="{3C324186-A5CA-4B99-962A-47540D540B84}" type="pres">
      <dgm:prSet presAssocID="{87EE85F5-C5A9-4B91-9BAB-E0011122AEA7}" presName="negativeSpace" presStyleCnt="0"/>
      <dgm:spPr/>
    </dgm:pt>
    <dgm:pt modelId="{5EB13DEF-350E-4FBB-AC0D-530463030E03}" type="pres">
      <dgm:prSet presAssocID="{87EE85F5-C5A9-4B91-9BAB-E0011122AEA7}" presName="childText" presStyleLbl="conFgAcc1" presStyleIdx="0" presStyleCnt="2" custLinFactY="-11938" custLinFactNeighborX="-3297" custLinFactNeighborY="-100000">
        <dgm:presLayoutVars>
          <dgm:bulletEnabled val="1"/>
        </dgm:presLayoutVars>
      </dgm:prSet>
      <dgm:spPr/>
    </dgm:pt>
    <dgm:pt modelId="{E841427A-456C-48D4-9292-8EEAE9B9A7B3}" type="pres">
      <dgm:prSet presAssocID="{E11A1E78-2A8D-430C-A290-6FC8F542B8C5}" presName="spaceBetweenRectangles" presStyleCnt="0"/>
      <dgm:spPr/>
    </dgm:pt>
    <dgm:pt modelId="{A5568DD7-D3A1-47AE-87CF-9AC997354525}" type="pres">
      <dgm:prSet presAssocID="{2443088F-B22B-4B87-B89A-57C340C72351}" presName="parentLin" presStyleCnt="0"/>
      <dgm:spPr/>
    </dgm:pt>
    <dgm:pt modelId="{BA5DD560-848B-46DA-8E44-764EDF867FA9}" type="pres">
      <dgm:prSet presAssocID="{2443088F-B22B-4B87-B89A-57C340C72351}" presName="parentLeftMargin" presStyleLbl="node1" presStyleIdx="0" presStyleCnt="2"/>
      <dgm:spPr/>
    </dgm:pt>
    <dgm:pt modelId="{7785FB8C-B1D9-45F7-B49B-831AC8DD2217}" type="pres">
      <dgm:prSet presAssocID="{2443088F-B22B-4B87-B89A-57C340C72351}" presName="parentText" presStyleLbl="node1" presStyleIdx="1" presStyleCnt="2" custScaleX="88565" custScaleY="44693">
        <dgm:presLayoutVars>
          <dgm:chMax val="0"/>
          <dgm:bulletEnabled val="1"/>
        </dgm:presLayoutVars>
      </dgm:prSet>
      <dgm:spPr/>
    </dgm:pt>
    <dgm:pt modelId="{589D46C2-3CCC-4BE2-A589-C96E2BBD03D5}" type="pres">
      <dgm:prSet presAssocID="{2443088F-B22B-4B87-B89A-57C340C72351}" presName="negativeSpace" presStyleCnt="0"/>
      <dgm:spPr/>
    </dgm:pt>
    <dgm:pt modelId="{EC05D0E7-8405-44BC-99E0-1DBA2A96DF5D}" type="pres">
      <dgm:prSet presAssocID="{2443088F-B22B-4B87-B89A-57C340C7235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CEA0605-2C1A-48A5-B41B-1E7A7CA5F5F9}" type="presOf" srcId="{87EE85F5-C5A9-4B91-9BAB-E0011122AEA7}" destId="{B0FAE05D-E206-46FA-B3AF-054748AD83B1}" srcOrd="0" destOrd="0" presId="urn:microsoft.com/office/officeart/2005/8/layout/list1#1"/>
    <dgm:cxn modelId="{AC7E6B5C-C3B6-4D00-ABD0-04A07E217114}" type="presOf" srcId="{C7B1860A-4F5F-4E26-A0C3-7793D9FE31F2}" destId="{44B60FA8-AE56-42F5-87D9-45BF46B58491}" srcOrd="0" destOrd="0" presId="urn:microsoft.com/office/officeart/2005/8/layout/list1#1"/>
    <dgm:cxn modelId="{A50A1C73-C53F-4EC6-A624-09DCFC23F9E0}" type="presOf" srcId="{2443088F-B22B-4B87-B89A-57C340C72351}" destId="{BA5DD560-848B-46DA-8E44-764EDF867FA9}" srcOrd="0" destOrd="0" presId="urn:microsoft.com/office/officeart/2005/8/layout/list1#1"/>
    <dgm:cxn modelId="{6C380F7E-75B7-4488-92B9-7CAFB50514B2}" type="presOf" srcId="{87EE85F5-C5A9-4B91-9BAB-E0011122AEA7}" destId="{2F0F03C7-30E2-4666-9B34-3B126F39D844}" srcOrd="1" destOrd="0" presId="urn:microsoft.com/office/officeart/2005/8/layout/list1#1"/>
    <dgm:cxn modelId="{33164384-3DD7-49DB-A509-05FD87EC38F8}" srcId="{C7B1860A-4F5F-4E26-A0C3-7793D9FE31F2}" destId="{2443088F-B22B-4B87-B89A-57C340C72351}" srcOrd="1" destOrd="0" parTransId="{68386890-24F7-43D1-A36F-748063047D60}" sibTransId="{35B1B7EB-1525-4728-AB6E-1E8E1358879E}"/>
    <dgm:cxn modelId="{20EE0D9C-9B11-4964-93DD-658B1470B517}" type="presOf" srcId="{2443088F-B22B-4B87-B89A-57C340C72351}" destId="{7785FB8C-B1D9-45F7-B49B-831AC8DD2217}" srcOrd="1" destOrd="0" presId="urn:microsoft.com/office/officeart/2005/8/layout/list1#1"/>
    <dgm:cxn modelId="{70FA11E6-EB57-4FC9-8DD1-AE3E7050D4D1}" srcId="{C7B1860A-4F5F-4E26-A0C3-7793D9FE31F2}" destId="{87EE85F5-C5A9-4B91-9BAB-E0011122AEA7}" srcOrd="0" destOrd="0" parTransId="{D3E21805-86CD-42A5-AA1F-7BA4601D53FC}" sibTransId="{E11A1E78-2A8D-430C-A290-6FC8F542B8C5}"/>
    <dgm:cxn modelId="{E3CB1404-AE86-4A53-9658-C0DA0C5CF9DD}" type="presParOf" srcId="{44B60FA8-AE56-42F5-87D9-45BF46B58491}" destId="{2ED1465F-5F1D-4A0C-A5DF-D56654334061}" srcOrd="0" destOrd="0" presId="urn:microsoft.com/office/officeart/2005/8/layout/list1#1"/>
    <dgm:cxn modelId="{32B49A91-A6C5-40F4-A746-AA1C743E9CCE}" type="presParOf" srcId="{2ED1465F-5F1D-4A0C-A5DF-D56654334061}" destId="{B0FAE05D-E206-46FA-B3AF-054748AD83B1}" srcOrd="0" destOrd="0" presId="urn:microsoft.com/office/officeart/2005/8/layout/list1#1"/>
    <dgm:cxn modelId="{7B3D2AE6-8439-4A3F-8C8F-232CFDBA7B9C}" type="presParOf" srcId="{2ED1465F-5F1D-4A0C-A5DF-D56654334061}" destId="{2F0F03C7-30E2-4666-9B34-3B126F39D844}" srcOrd="1" destOrd="0" presId="urn:microsoft.com/office/officeart/2005/8/layout/list1#1"/>
    <dgm:cxn modelId="{2A3764F7-6A41-4D41-ADD6-71BA13BB2757}" type="presParOf" srcId="{44B60FA8-AE56-42F5-87D9-45BF46B58491}" destId="{3C324186-A5CA-4B99-962A-47540D540B84}" srcOrd="1" destOrd="0" presId="urn:microsoft.com/office/officeart/2005/8/layout/list1#1"/>
    <dgm:cxn modelId="{DDD94B91-D196-40BA-8AAC-A9F3ED0401AB}" type="presParOf" srcId="{44B60FA8-AE56-42F5-87D9-45BF46B58491}" destId="{5EB13DEF-350E-4FBB-AC0D-530463030E03}" srcOrd="2" destOrd="0" presId="urn:microsoft.com/office/officeart/2005/8/layout/list1#1"/>
    <dgm:cxn modelId="{747863AE-8941-4D35-8A5A-21F7CB74D779}" type="presParOf" srcId="{44B60FA8-AE56-42F5-87D9-45BF46B58491}" destId="{E841427A-456C-48D4-9292-8EEAE9B9A7B3}" srcOrd="3" destOrd="0" presId="urn:microsoft.com/office/officeart/2005/8/layout/list1#1"/>
    <dgm:cxn modelId="{A4AA1132-F749-4841-B769-33DAF98B3393}" type="presParOf" srcId="{44B60FA8-AE56-42F5-87D9-45BF46B58491}" destId="{A5568DD7-D3A1-47AE-87CF-9AC997354525}" srcOrd="4" destOrd="0" presId="urn:microsoft.com/office/officeart/2005/8/layout/list1#1"/>
    <dgm:cxn modelId="{F760F77D-CE78-4FC1-A5B2-C86E3E091689}" type="presParOf" srcId="{A5568DD7-D3A1-47AE-87CF-9AC997354525}" destId="{BA5DD560-848B-46DA-8E44-764EDF867FA9}" srcOrd="0" destOrd="0" presId="urn:microsoft.com/office/officeart/2005/8/layout/list1#1"/>
    <dgm:cxn modelId="{95FDE7D8-B902-49F3-BB82-5AFB9CF64E54}" type="presParOf" srcId="{A5568DD7-D3A1-47AE-87CF-9AC997354525}" destId="{7785FB8C-B1D9-45F7-B49B-831AC8DD2217}" srcOrd="1" destOrd="0" presId="urn:microsoft.com/office/officeart/2005/8/layout/list1#1"/>
    <dgm:cxn modelId="{A338B207-71BC-440B-8555-28E03768ECA1}" type="presParOf" srcId="{44B60FA8-AE56-42F5-87D9-45BF46B58491}" destId="{589D46C2-3CCC-4BE2-A589-C96E2BBD03D5}" srcOrd="5" destOrd="0" presId="urn:microsoft.com/office/officeart/2005/8/layout/list1#1"/>
    <dgm:cxn modelId="{2E14A185-CD2D-4BD6-8AE4-05FACB387DD7}" type="presParOf" srcId="{44B60FA8-AE56-42F5-87D9-45BF46B58491}" destId="{EC05D0E7-8405-44BC-99E0-1DBA2A96DF5D}" srcOrd="6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8128000" cy="5418667"/>
        <a:chOff x="0" y="0"/>
        <a:chExt cx="8128000" cy="5418667"/>
      </a:xfrm>
    </dsp:grpSpPr>
    <dsp:sp modelId="{5EB13DEF-350E-4FBB-AC0D-530463030E03}">
      <dsp:nvSpPr>
        <dsp:cNvPr id="5" name="矩形 4"/>
        <dsp:cNvSpPr/>
      </dsp:nvSpPr>
      <dsp:spPr bwMode="white">
        <a:xfrm>
          <a:off x="0" y="400204"/>
          <a:ext cx="8128000" cy="1638000"/>
        </a:xfrm>
        <a:prstGeom prst="rect">
          <a:avLst/>
        </a:prstGeom>
      </dsp:spPr>
      <dsp:style>
        <a:lnRef idx="1">
          <a:schemeClr val="accent1"/>
        </a:lnRef>
        <a:fillRef idx="1">
          <a:schemeClr val="lt1">
            <a:alpha val="90000"/>
          </a:schemeClr>
        </a:fillRef>
        <a:effectRef idx="2">
          <a:scrgbClr r="0" g="0" b="0"/>
        </a:effectRef>
        <a:fontRef idx="minor"/>
      </dsp:style>
      <dsp:txBody>
        <a:bodyPr lIns="630823" tIns="1353820" rIns="630823" bIns="462280" anchor="t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endParaRPr>
            <a:solidFill>
              <a:schemeClr val="dk1"/>
            </a:solidFill>
          </a:endParaRPr>
        </a:p>
      </dsp:txBody>
      <dsp:txXfrm>
        <a:off x="0" y="400204"/>
        <a:ext cx="8128000" cy="1638000"/>
      </dsp:txXfrm>
    </dsp:sp>
    <dsp:sp modelId="{2F0F03C7-30E2-4666-9B34-3B126F39D844}">
      <dsp:nvSpPr>
        <dsp:cNvPr id="4" name="圆角矩形 3"/>
        <dsp:cNvSpPr/>
      </dsp:nvSpPr>
      <dsp:spPr bwMode="white">
        <a:xfrm>
          <a:off x="405616" y="1004390"/>
          <a:ext cx="4968614" cy="865456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3">
          <a:scrgbClr r="0" g="0" b="0"/>
        </a:effectRef>
        <a:fontRef idx="minor">
          <a:schemeClr val="lt1"/>
        </a:fontRef>
      </dsp:style>
      <dsp:txBody>
        <a:bodyPr lIns="215053" tIns="0" rIns="215053" bIns="0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rPr>
            <a:t>总体情况说明</a:t>
          </a:r>
          <a:endParaRPr lang="zh-CN" altLang="en-US" sz="2400" dirty="0"/>
        </a:p>
      </dsp:txBody>
      <dsp:txXfrm>
        <a:off x="405616" y="1004390"/>
        <a:ext cx="4968614" cy="865456"/>
      </dsp:txXfrm>
    </dsp:sp>
    <dsp:sp modelId="{EC05D0E7-8405-44BC-99E0-1DBA2A96DF5D}">
      <dsp:nvSpPr>
        <dsp:cNvPr id="8" name="矩形 7"/>
        <dsp:cNvSpPr/>
      </dsp:nvSpPr>
      <dsp:spPr bwMode="white">
        <a:xfrm>
          <a:off x="0" y="2833918"/>
          <a:ext cx="8128000" cy="1638000"/>
        </a:xfrm>
        <a:prstGeom prst="rect">
          <a:avLst/>
        </a:prstGeom>
      </dsp:spPr>
      <dsp:style>
        <a:lnRef idx="1">
          <a:schemeClr val="accent1"/>
        </a:lnRef>
        <a:fillRef idx="1">
          <a:schemeClr val="lt1">
            <a:alpha val="90000"/>
          </a:schemeClr>
        </a:fillRef>
        <a:effectRef idx="2">
          <a:scrgbClr r="0" g="0" b="0"/>
        </a:effectRef>
        <a:fontRef idx="minor"/>
      </dsp:style>
      <dsp:txBody>
        <a:bodyPr lIns="630823" tIns="1353820" rIns="630823" bIns="462280" anchor="t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endParaRPr>
            <a:solidFill>
              <a:schemeClr val="dk1"/>
            </a:solidFill>
          </a:endParaRPr>
        </a:p>
      </dsp:txBody>
      <dsp:txXfrm>
        <a:off x="0" y="2833918"/>
        <a:ext cx="8128000" cy="1638000"/>
      </dsp:txXfrm>
    </dsp:sp>
    <dsp:sp modelId="{7785FB8C-B1D9-45F7-B49B-831AC8DD2217}">
      <dsp:nvSpPr>
        <dsp:cNvPr id="7" name="圆角矩形 6"/>
        <dsp:cNvSpPr/>
      </dsp:nvSpPr>
      <dsp:spPr bwMode="white">
        <a:xfrm>
          <a:off x="406400" y="2935749"/>
          <a:ext cx="5038994" cy="857569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3">
          <a:scrgbClr r="0" g="0" b="0"/>
        </a:effectRef>
        <a:fontRef idx="minor">
          <a:schemeClr val="lt1"/>
        </a:fontRef>
      </dsp:style>
      <dsp:txBody>
        <a:bodyPr lIns="215053" tIns="0" rIns="215053" bIns="0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dirty="0">
              <a:latin typeface="+mj-ea"/>
              <a:ea typeface="+mj-ea"/>
            </a:rPr>
            <a:t>问题分类</a:t>
          </a:r>
        </a:p>
      </dsp:txBody>
      <dsp:txXfrm>
        <a:off x="406400" y="2935749"/>
        <a:ext cx="5038994" cy="857569"/>
      </dsp:txXfrm>
    </dsp:sp>
    <dsp:sp modelId="{B0FAE05D-E206-46FA-B3AF-054748AD83B1}">
      <dsp:nvSpPr>
        <dsp:cNvPr id="3" name="矩形 2" hidden="1"/>
        <dsp:cNvSpPr/>
      </dsp:nvSpPr>
      <dsp:spPr>
        <a:xfrm>
          <a:off x="0" y="1040693"/>
          <a:ext cx="406400" cy="865456"/>
        </a:xfrm>
        <a:prstGeom prst="rect">
          <a:avLst/>
        </a:prstGeom>
      </dsp:spPr>
      <dsp:txXfrm>
        <a:off x="0" y="1040693"/>
        <a:ext cx="406400" cy="865456"/>
      </dsp:txXfrm>
    </dsp:sp>
    <dsp:sp modelId="{BA5DD560-848B-46DA-8E44-764EDF867FA9}">
      <dsp:nvSpPr>
        <dsp:cNvPr id="6" name="矩形 5" hidden="1"/>
        <dsp:cNvSpPr/>
      </dsp:nvSpPr>
      <dsp:spPr>
        <a:xfrm>
          <a:off x="0" y="2935749"/>
          <a:ext cx="406400" cy="857569"/>
        </a:xfrm>
        <a:prstGeom prst="rect">
          <a:avLst/>
        </a:prstGeom>
      </dsp:spPr>
      <dsp:txXfrm>
        <a:off x="0" y="2935749"/>
        <a:ext cx="406400" cy="8575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#1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B7D4E-6098-4C7C-8F27-B9FD505D8C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AE72A-0A66-4CE4-8FAB-CC1D0C2FE11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AE72A-0A66-4CE4-8FAB-CC1D0C2FE1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6" r="1084"/>
          <a:stretch>
            <a:fillRect/>
          </a:stretch>
        </p:blipFill>
        <p:spPr>
          <a:xfrm>
            <a:off x="0" y="20116"/>
            <a:ext cx="12192000" cy="6584288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1354905" y="3822478"/>
            <a:ext cx="9392943" cy="625697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单击此处添加您的副标题</a:t>
            </a:r>
            <a:endParaRPr lang="zh-CN" altLang="en-US" dirty="0"/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1339159" y="2333626"/>
            <a:ext cx="9413024" cy="1429324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3600" b="1" kern="1000" baseline="0">
                <a:solidFill>
                  <a:schemeClr val="accent1">
                    <a:lumMod val="75000"/>
                  </a:schemeClr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单击此处添加您的标题文字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5"/>
            <a:ext cx="1182511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2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5" y="2108200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3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3" y="1244601"/>
            <a:ext cx="5094116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6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6" y="2200274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0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9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0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1" t="10156" r="-648" b="67546"/>
          <a:stretch>
            <a:fillRect/>
          </a:stretch>
        </p:blipFill>
        <p:spPr>
          <a:xfrm>
            <a:off x="2693851" y="5834670"/>
            <a:ext cx="9498148" cy="1026146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558798" y="313514"/>
            <a:ext cx="11056060" cy="6535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558798" y="1219199"/>
            <a:ext cx="11056060" cy="4885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>
              <a:lumMod val="75000"/>
            </a:schemeClr>
          </a:solidFill>
          <a:effectLst/>
          <a:latin typeface="+mj-ea"/>
          <a:ea typeface="+mj-ea"/>
          <a:cs typeface="+mj-cs"/>
        </a:defRPr>
      </a:lvl1pPr>
    </p:titleStyle>
    <p:bodyStyle>
      <a:lvl1pPr marL="357505" indent="-357505" algn="just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 2" panose="05020102010507070707" pitchFamily="18" charset="2"/>
        <a:buChar char="f"/>
        <a:defRPr lang="zh-CN" altLang="en-US" sz="2800" kern="1200" baseline="0" dirty="0" smtClean="0">
          <a:solidFill>
            <a:schemeClr val="accent1"/>
          </a:solidFill>
          <a:latin typeface="+mn-ea"/>
          <a:ea typeface="+mn-ea"/>
          <a:cs typeface="+mn-cs"/>
        </a:defRPr>
      </a:lvl1pPr>
      <a:lvl2pPr marL="357505" indent="-357505" algn="just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8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7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1.xml"/><Relationship Id="rId2" Type="http://schemas.openxmlformats.org/officeDocument/2006/relationships/image" Target="../media/image3.png"/><Relationship Id="rId1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-1103086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-1059544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9554" y="4116874"/>
            <a:ext cx="9326880" cy="89154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44450" h="57150"/>
          </a:sp3d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煤、柴油加氢装置</a:t>
            </a:r>
            <a:r>
              <a:rPr lang="en-US" altLang="zh-CN" sz="4000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6</a:t>
            </a: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月工艺考核问题汇总</a:t>
            </a:r>
            <a:endParaRPr lang="zh-CN" altLang="en-US" sz="4000" dirty="0">
              <a:solidFill>
                <a:schemeClr val="tx1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0" name="Picture 4" descr="http://www.hengyi.com/kindeditor/attached/image/20200122/20200122144803_92036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58" y="0"/>
            <a:ext cx="12211050" cy="3952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8" name="图示 7"/>
          <p:cNvGraphicFramePr/>
          <p:nvPr/>
        </p:nvGraphicFramePr>
        <p:xfrm>
          <a:off x="858696" y="60804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317321" y="3079429"/>
            <a:ext cx="5317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8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</a:t>
            </a:r>
            <a:r>
              <a:rPr lang="zh-CN" altLang="zh-CN" sz="28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日周月检问题总体情况说明</a:t>
            </a:r>
            <a:endParaRPr lang="zh-CN" altLang="en-US" sz="2800" dirty="0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906645"/>
            <a:ext cx="10803422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GB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1.1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 </a:t>
            </a: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6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月份煤、柴油加氢装置工艺</a:t>
            </a:r>
            <a:r>
              <a:rPr sz="2000" dirty="0" err="1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专业日、周、月检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发现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问题总计</a:t>
            </a: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33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项，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其中共考核</a:t>
            </a: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28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项、考核率</a:t>
            </a: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85%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。问题总数环比增加</a:t>
            </a: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项，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考核总数环比增加</a:t>
            </a: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9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项，考核率环比增加</a:t>
            </a: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24</a:t>
            </a: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%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endParaRPr lang="zh-CN" altLang="en-US" sz="20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1196623" y="3112873"/>
          <a:ext cx="4092604" cy="2549770"/>
        </p:xfrm>
        <a:graphic>
          <a:graphicData uri="http://schemas.openxmlformats.org/drawingml/2006/table">
            <a:tbl>
              <a:tblPr/>
              <a:tblGrid>
                <a:gridCol w="1023151"/>
                <a:gridCol w="1023151"/>
                <a:gridCol w="1023151"/>
                <a:gridCol w="1023151"/>
              </a:tblGrid>
              <a:tr h="50995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月份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  <a:r>
                        <a:rPr lang="zh-CN" altLang="en-US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月份</a:t>
                      </a:r>
                      <a:endParaRPr lang="zh-CN" altLang="en-US" sz="1600" b="1" i="0" u="none" strike="noStrike" dirty="0">
                        <a:solidFill>
                          <a:srgbClr val="28283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月份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954">
                <a:tc vMerge="1"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95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问题总数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altLang="zh-CN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n-US" altLang="zh-CN" sz="1600" b="1" i="0" u="none" strike="noStrike" dirty="0">
                        <a:solidFill>
                          <a:srgbClr val="28283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↑</a:t>
                      </a:r>
                      <a:endParaRPr lang="en-US" altLang="zh-CN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95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考核总数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altLang="zh-CN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altLang="zh-CN" sz="1600" b="1" i="0" u="none" strike="noStrike" dirty="0">
                        <a:solidFill>
                          <a:srgbClr val="28283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↑</a:t>
                      </a:r>
                      <a:endParaRPr lang="en-US" altLang="zh-CN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95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考核率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83%</a:t>
                      </a:r>
                      <a:endParaRPr lang="en-US" altLang="zh-CN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61%</a:t>
                      </a:r>
                      <a:endParaRPr lang="en-US" altLang="zh-CN" sz="1600" b="1" i="0" u="none" strike="noStrike" dirty="0">
                        <a:solidFill>
                          <a:srgbClr val="28283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85% </a:t>
                      </a:r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↑</a:t>
                      </a:r>
                      <a:endParaRPr lang="en-US" altLang="zh-CN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342679" y="2587082"/>
            <a:ext cx="1800493" cy="345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b="1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月度考核情况统计表</a:t>
            </a:r>
            <a:endParaRPr lang="zh-CN" altLang="en-US" sz="1400" b="1" dirty="0">
              <a:solidFill>
                <a:schemeClr val="tx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" name="图表 5"/>
          <p:cNvGraphicFramePr/>
          <p:nvPr/>
        </p:nvGraphicFramePr>
        <p:xfrm>
          <a:off x="5830570" y="2308860"/>
          <a:ext cx="5824855" cy="3592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941033" y="2450584"/>
          <a:ext cx="9411126" cy="2733078"/>
        </p:xfrm>
        <a:graphic>
          <a:graphicData uri="http://schemas.openxmlformats.org/drawingml/2006/table">
            <a:tbl>
              <a:tblPr/>
              <a:tblGrid>
                <a:gridCol w="1100002"/>
                <a:gridCol w="2077781"/>
                <a:gridCol w="2077781"/>
                <a:gridCol w="2077781"/>
                <a:gridCol w="2077781"/>
              </a:tblGrid>
              <a:tr h="4290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项目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月份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4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月份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065">
                <a:tc vMerge="1"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考核数量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/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分数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奖励数量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/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分数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考核数量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/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分数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奖励数量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/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分数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75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加氢一班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5/-9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3/+7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sz="1600" b="0" i="0" u="none" strike="noStrike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7/-13</a:t>
                      </a:r>
                      <a:r>
                        <a:rPr sz="1600" b="1" i="0" u="none" strike="noStrike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↑</a:t>
                      </a:r>
                      <a:endParaRPr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sz="1600" b="0" i="0" u="none" strike="noStrike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6/+21</a:t>
                      </a:r>
                      <a:r>
                        <a:rPr sz="1600" b="1" i="0" u="none" strike="noStrike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↑</a:t>
                      </a:r>
                      <a:endParaRPr sz="16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加氢二班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4/-8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6/+15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sz="1600" b="0" i="0" u="none" strike="noStrike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8/-15</a:t>
                      </a:r>
                      <a:r>
                        <a:rPr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↑</a:t>
                      </a:r>
                      <a:endParaRPr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sz="1600" b="0" i="0" u="none" strike="noStrike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2/+8 </a:t>
                      </a:r>
                      <a:r>
                        <a:rPr sz="1600" b="1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↑</a:t>
                      </a:r>
                      <a:endParaRPr sz="16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加氢三班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7/-12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3/+8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sz="1600" b="0" i="0" u="none" strike="noStrike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7/-13 </a:t>
                      </a:r>
                      <a:r>
                        <a:rPr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↑</a:t>
                      </a:r>
                      <a:endParaRPr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sz="1600" b="0" i="0" u="none" strike="noStrike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3/+9 </a:t>
                      </a:r>
                      <a:r>
                        <a:rPr sz="1600" b="1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↑</a:t>
                      </a:r>
                      <a:endParaRPr sz="16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加氢四班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8/-18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7/+19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sz="1600" b="0" i="0" u="none" strike="noStrike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6/-21</a:t>
                      </a:r>
                      <a:r>
                        <a:rPr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↑</a:t>
                      </a:r>
                      <a:endParaRPr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sz="1600" b="0" i="0" u="none" strike="noStrike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4/+12 </a:t>
                      </a:r>
                      <a:r>
                        <a:rPr sz="1600" b="1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↑</a:t>
                      </a:r>
                      <a:endParaRPr sz="16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351692" y="1153943"/>
            <a:ext cx="9988062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1.2 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各班组考核情况：其中四班被考核分值最多，共考核</a:t>
            </a: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-21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分；一班奖励分值最多，共</a:t>
            </a:r>
            <a:r>
              <a:rPr 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奖励</a:t>
            </a: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+21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分。</a:t>
            </a:r>
            <a:endParaRPr lang="zh-CN" altLang="en-US" sz="20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81645" y="1934378"/>
            <a:ext cx="2374368" cy="372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b="1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</a:t>
            </a:r>
            <a:r>
              <a:rPr lang="en-US" altLang="zh-CN" sz="1400" b="1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1400" b="1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各班组考核奖励统计表</a:t>
            </a:r>
            <a:endParaRPr lang="zh-CN" altLang="en-US" sz="1400" b="1" dirty="0">
              <a:solidFill>
                <a:schemeClr val="tx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1"/>
          <p:cNvSpPr/>
          <p:nvPr/>
        </p:nvSpPr>
        <p:spPr>
          <a:xfrm>
            <a:off x="508698" y="5456650"/>
            <a:ext cx="9988062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5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备注：</a:t>
            </a:r>
            <a:r>
              <a:rPr lang="zh-CN" altLang="en-US" sz="15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蓝色箭头</a:t>
            </a:r>
            <a:r>
              <a:rPr lang="zh-CN" altLang="en-US" sz="15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表示相比上个月“进步”，</a:t>
            </a:r>
            <a:r>
              <a:rPr lang="zh-CN" altLang="en-US" sz="15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红色箭头</a:t>
            </a:r>
            <a:r>
              <a:rPr lang="zh-CN" altLang="en-US" sz="15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表示相比上个月“下降”。</a:t>
            </a:r>
            <a:endParaRPr lang="zh-CN" altLang="en-US" sz="15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r>
              <a:rPr lang="en-US" altLang="zh-CN" sz="15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          </a:t>
            </a:r>
            <a:r>
              <a:rPr lang="zh-CN" altLang="en-US" sz="15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本月现场冲洗油线清理、压缩机检修配合等非固定工作安排较多，因此各班组奖励分值均环比增加较多。</a:t>
            </a:r>
            <a:endParaRPr lang="zh-CN" altLang="en-US" sz="15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0"/>
          <p:cNvSpPr txBox="1"/>
          <p:nvPr/>
        </p:nvSpPr>
        <p:spPr>
          <a:xfrm>
            <a:off x="4202395" y="405945"/>
            <a:ext cx="4811847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二、主要问题分析</a:t>
            </a:r>
            <a:endParaRPr lang="zh-CN" altLang="en-US" sz="28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5676" y="911973"/>
            <a:ext cx="4415790" cy="4914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2.1 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工艺技术台账及操作记录管理问题</a:t>
            </a:r>
            <a:endParaRPr lang="zh-CN" altLang="en-US" sz="2000" dirty="0">
              <a:solidFill>
                <a:srgbClr val="28283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92723" y="4943999"/>
            <a:ext cx="11116724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508000" algn="l"/>
              </a:tabLst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近期此类问题出现较多，本月相关问题数量环比增加</a:t>
            </a:r>
            <a:r>
              <a:rPr lang="en-GB" altLang="zh-CN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3</a:t>
            </a: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项，其中二班出现问题次数最多（</a:t>
            </a:r>
            <a:r>
              <a:rPr lang="en-US" altLang="zh-CN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3</a:t>
            </a: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项）。</a:t>
            </a:r>
            <a:endParaRPr lang="en-GB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本月利用副班对班组加强宣贯管理要求。</a:t>
            </a:r>
            <a:endParaRPr lang="en-GB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班组内部加强日常工作的相互提醒，避免工作的遗留、疏忽。</a:t>
            </a:r>
            <a:endParaRPr lang="en-US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保持日常检查力度和考核力度，对多次出现问题班组进行上限考核。</a:t>
            </a:r>
            <a:endParaRPr lang="en-US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465676" y="1460699"/>
          <a:ext cx="11344275" cy="32816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24146"/>
                <a:gridCol w="9602176"/>
                <a:gridCol w="1018084"/>
              </a:tblGrid>
              <a:tr h="248837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800" b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  <a:endParaRPr lang="zh-CN" altLang="en-US" sz="18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800" b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   内容</a:t>
                      </a:r>
                      <a:endParaRPr lang="zh-CN" altLang="en-US" sz="18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800" b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班组</a:t>
                      </a:r>
                      <a:endParaRPr lang="zh-CN" altLang="en-US" sz="18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  <a:tr h="259946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u="none" strike="noStrike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9855" algn="l" fontAlgn="ctr"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600" b="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5月30日 航煤加氢白班中控运行交接班记录（DCS大帐）未填写记录。</a:t>
                      </a:r>
                      <a:endParaRPr lang="zh-CN" altLang="en-US" sz="1600" b="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一班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  <a:tr h="37338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u="none" strike="noStrike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9855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6月3日 夜班注剂记录未签名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。</a:t>
                      </a:r>
                      <a:endParaRPr lang="zh-CN" altLang="en-US"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二班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  <a:tr h="335915">
                <a:tc>
                  <a:txBody>
                    <a:bodyPr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en-GB" sz="1600" b="0" i="0" u="none" strike="noStrike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endParaRPr lang="en-US" altLang="en-GB" sz="1600" b="0" i="0" u="none" strike="noStrike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109855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6月14日 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航煤加氢夜班中控运行交接班记录（DCS大帐）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交班人员未签字。</a:t>
                      </a:r>
                      <a:endParaRPr lang="zh-CN" altLang="en-US"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三班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  <a:tr h="548640">
                <a:tc>
                  <a:txBody>
                    <a:bodyPr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en-GB" sz="1600" b="0" i="0" u="none" strike="noStrike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  <a:endParaRPr lang="en-US" altLang="en-GB" sz="1600" b="0" i="0" u="none" strike="noStrike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109855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6月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15日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调度指令安排航煤加氢装置加工量提2t/h至142t/h、柴油加氢装置加工量提3t/h至263t/h，班组已执行但未按要求记录</a:t>
                      </a:r>
                      <a:endParaRPr lang="zh-CN" altLang="en-US"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一班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  <a:tr h="327025">
                <a:tc>
                  <a:txBody>
                    <a:bodyPr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en-GB" sz="1600" b="0" i="0" u="none" strike="noStrike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  <a:endParaRPr lang="en-US" altLang="en-GB" sz="1600" b="0" i="0" u="none" strike="noStrike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109855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6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月22日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14:30检查班组记录，航煤13点主操记录中公用工程参数遗漏。</a:t>
                      </a:r>
                      <a:endParaRPr lang="zh-CN" altLang="en-US"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二班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  <a:tr h="391795">
                <a:tc>
                  <a:txBody>
                    <a:bodyPr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en-GB" sz="1600" b="0" i="0" u="none" strike="noStrike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  <a:endParaRPr lang="en-US" altLang="en-GB" sz="1600" b="0" i="0" u="none" strike="noStrike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109855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6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月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22日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白班PA501液位记录异常</a:t>
                      </a:r>
                      <a:endParaRPr lang="zh-CN" altLang="en-US"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二班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  <a:tr h="363855">
                <a:tc>
                  <a:txBody>
                    <a:bodyPr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en-GB" sz="1600" b="0" i="0" u="none" strike="noStrike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  <a:endParaRPr lang="en-US" altLang="en-GB" sz="1600" b="0" i="0" u="none" strike="noStrike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109855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6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月25日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夜班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航煤加氢白班中控运行交接班记录（DCS大帐）一处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未填写</a:t>
                      </a:r>
                      <a:endParaRPr lang="zh-CN" altLang="en-US"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四班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  <a:tr h="364490">
                <a:tc>
                  <a:txBody>
                    <a:bodyPr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en-GB" sz="1600" b="0" i="0" u="none" strike="noStrike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  <a:endParaRPr lang="en-US" altLang="en-GB" sz="1600" b="0" i="0" u="none" strike="noStrike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109855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6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月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29日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白班辅剂液位下降量未填写</a:t>
                      </a:r>
                      <a:endParaRPr lang="zh-CN" altLang="en-US"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三班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410779" y="654202"/>
          <a:ext cx="11175365" cy="493776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46383"/>
                <a:gridCol w="9316167"/>
                <a:gridCol w="1112972"/>
              </a:tblGrid>
              <a:tr h="35410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b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b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内容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b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班组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  <a:tr h="441107">
                <a:tc>
                  <a:txBody>
                    <a:bodyPr/>
                    <a:lstStyle/>
                    <a:p>
                      <a:pPr marL="55880" indent="0" algn="ctr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en-GB" altLang="zh-CN" sz="1600" b="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en-GB" altLang="zh-CN" sz="1600" b="0" i="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7475" indent="0" algn="l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6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月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16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日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提问郭天英柴油加氢装置P205停泵应急处置，回答不全：产品改不合格线，气路循环，焦汽柴停进未回答出。</a:t>
                      </a:r>
                      <a:endParaRPr lang="zh-CN" altLang="en-US"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四班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  <a:tr h="354105">
                <a:tc>
                  <a:txBody>
                    <a:bodyPr/>
                    <a:lstStyle/>
                    <a:p>
                      <a:pPr marL="55880" indent="0" algn="ctr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en-US" altLang="zh-CN" sz="1600" b="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en-US" altLang="zh-CN" sz="1600" b="0" i="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7475" indent="0" algn="l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6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月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20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日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提问漆晓龙,航煤加氢装置F-201联锁条件，仅部分答对。</a:t>
                      </a:r>
                      <a:endParaRPr lang="zh-CN" altLang="en-US"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四班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marL="0" marR="0" marT="0" marB="0" anchor="ctr"/>
                </a:tc>
              </a:tr>
              <a:tr h="354105">
                <a:tc>
                  <a:txBody>
                    <a:bodyPr/>
                    <a:lstStyle/>
                    <a:p>
                      <a:pPr marL="55880" indent="0" algn="ctr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en-US" altLang="zh-CN" sz="1600" b="0" i="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3</a:t>
                      </a:r>
                      <a:endParaRPr lang="en-US" altLang="zh-CN" sz="1600" b="0" i="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7475" indent="0" algn="l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6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月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22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日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 </a:t>
                      </a:r>
                      <a:r>
                        <a:rPr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提问韦权洲柴油R-101压力工艺指标，回答错误。</a:t>
                      </a:r>
                      <a:endParaRPr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二班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  <a:tr h="354105">
                <a:tc>
                  <a:txBody>
                    <a:bodyPr/>
                    <a:lstStyle/>
                    <a:p>
                      <a:pPr marL="55880" indent="0" algn="ctr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en-US" altLang="zh-CN" sz="1600" b="0" i="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4</a:t>
                      </a:r>
                      <a:endParaRPr lang="en-US" altLang="zh-CN" sz="1600" b="0" i="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7475" indent="0" algn="l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6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月</a:t>
                      </a: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22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日</a:t>
                      </a: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提问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陈先容航煤C-201压力指标，回答错误。</a:t>
                      </a:r>
                      <a:endParaRPr lang="zh-CN" altLang="en-US"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二班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  <a:tr h="354105">
                <a:tc>
                  <a:txBody>
                    <a:bodyPr/>
                    <a:p>
                      <a:pPr marL="55880" indent="0" algn="ctr" defTabSz="914400" rtl="0" eaLnBrk="1" fontAlgn="ctr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b="0" i="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5</a:t>
                      </a:r>
                      <a:endParaRPr lang="en-US" altLang="zh-CN" sz="1600" b="0" i="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marL="117475" indent="0" algn="l" defTabSz="914400" rtl="0" eaLnBrk="1" fontAlgn="ctr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6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月</a:t>
                      </a: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23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日</a:t>
                      </a: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提问李东博柴油加氢K-101跳机应急，回答不完整。</a:t>
                      </a:r>
                      <a:endParaRPr lang="zh-CN" altLang="en-US"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marL="0" marR="0" lvl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一班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  <a:tr h="354105">
                <a:tc>
                  <a:txBody>
                    <a:bodyPr/>
                    <a:p>
                      <a:pPr marL="55880" indent="0" algn="ctr" defTabSz="914400" rtl="0" eaLnBrk="1" fontAlgn="ctr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b="0" i="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6</a:t>
                      </a:r>
                      <a:endParaRPr lang="en-US" altLang="zh-CN" sz="1600" b="0" i="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marL="117475" indent="0" algn="l" defTabSz="914400" rtl="0" eaLnBrk="1" fontAlgn="ctr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6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月</a:t>
                      </a: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24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日</a:t>
                      </a: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提问漆晓龙航煤原料中断事故处理，回答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不完整。</a:t>
                      </a:r>
                      <a:endParaRPr lang="zh-CN" altLang="en-US"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marL="0" marR="0" lvl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四班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  <a:tr h="354105">
                <a:tc>
                  <a:txBody>
                    <a:bodyPr/>
                    <a:p>
                      <a:pPr marL="55880" indent="0" algn="ctr" defTabSz="914400" rtl="0" eaLnBrk="1" fontAlgn="ctr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b="0" i="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7</a:t>
                      </a:r>
                      <a:endParaRPr lang="en-US" altLang="zh-CN" sz="1600" b="0" i="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marL="117475" indent="0" algn="l" defTabSz="914400" rtl="0" eaLnBrk="1" fontAlgn="ctr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6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月</a:t>
                      </a: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27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日</a:t>
                      </a: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提问刘宝军柴油装置现场流程改动，回答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不完整。</a:t>
                      </a:r>
                      <a:endParaRPr lang="zh-CN" altLang="en-US"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marL="0" marR="0" lvl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一班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  <a:tr h="411480">
                <a:tc>
                  <a:txBody>
                    <a:bodyPr/>
                    <a:p>
                      <a:pPr marL="55880" indent="0" algn="ctr" defTabSz="914400" rtl="0" eaLnBrk="1" fontAlgn="ctr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b="0" i="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8</a:t>
                      </a:r>
                      <a:endParaRPr lang="en-US" altLang="zh-CN" sz="1600" b="0" i="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marL="117475" indent="0" algn="l" defTabSz="914400" rtl="0" eaLnBrk="1" fontAlgn="ctr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6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月</a:t>
                      </a: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29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日</a:t>
                      </a: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提问寇建强内操操作指导，回答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不完整。</a:t>
                      </a:r>
                      <a:endParaRPr lang="zh-CN" altLang="en-US"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marL="0" marR="0" lvl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三班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  <a:tr h="354105">
                <a:tc>
                  <a:txBody>
                    <a:bodyPr/>
                    <a:p>
                      <a:pPr marL="55880" indent="0" algn="ctr" defTabSz="914400" rtl="0" eaLnBrk="1" fontAlgn="ctr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b="0" i="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9</a:t>
                      </a:r>
                      <a:endParaRPr lang="en-US" altLang="zh-CN" sz="1600" b="0" i="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marL="117475" indent="0" algn="l" defTabSz="914400" rtl="0" eaLnBrk="1" fontAlgn="ctr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6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月</a:t>
                      </a: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29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日</a:t>
                      </a: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提问王守福柴油装置现场流程改动，回答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不完整。</a:t>
                      </a:r>
                      <a:endParaRPr lang="zh-CN" altLang="en-US"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marL="0" marR="0" lvl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三班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  <a:tr h="354105">
                <a:tc>
                  <a:txBody>
                    <a:bodyPr/>
                    <a:p>
                      <a:pPr marL="55880" indent="0" algn="ctr" defTabSz="914400" rtl="0" eaLnBrk="1" fontAlgn="ctr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600" b="0" i="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10</a:t>
                      </a:r>
                      <a:endParaRPr lang="en-US" altLang="zh-CN" sz="1600" b="0" i="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marL="117475" indent="0" algn="l" defTabSz="914400" rtl="0" eaLnBrk="1" fontAlgn="ctr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6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月</a:t>
                      </a: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30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日</a:t>
                      </a: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提问韦权洲航煤柴油装置部分操作参数，回答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不完整。</a:t>
                      </a:r>
                      <a:endParaRPr lang="zh-CN" altLang="en-US"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marL="0" marR="0" lvl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二班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文本框 1"/>
          <p:cNvSpPr txBox="1"/>
          <p:nvPr/>
        </p:nvSpPr>
        <p:spPr>
          <a:xfrm>
            <a:off x="68575" y="55278"/>
            <a:ext cx="12123430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2000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2.2 </a:t>
            </a:r>
            <a:r>
              <a:rPr lang="zh-CN" altLang="en-US" sz="2000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提问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抽查</a:t>
            </a:r>
            <a:endParaRPr lang="zh-CN" altLang="en-US" sz="2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147" y="5241563"/>
            <a:ext cx="10353706" cy="1337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7475"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存在的问题及整改：</a:t>
            </a:r>
            <a:endParaRPr lang="en-GB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8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将现场流程改动和《内操操作注意事项》做为下月重点提问内容。</a:t>
            </a:r>
            <a:endParaRPr lang="zh-CN" altLang="en-US" sz="1800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8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加强对新员工的</a:t>
            </a:r>
            <a:r>
              <a:rPr lang="zh-CN" altLang="en-US" sz="18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抽查力度，工艺指标、联锁及工艺指令内容要求。</a:t>
            </a:r>
            <a:endParaRPr lang="en-US" altLang="zh-CN" sz="18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/>
          <p:nvPr/>
        </p:nvSpPr>
        <p:spPr>
          <a:xfrm>
            <a:off x="4551680" y="74295"/>
            <a:ext cx="6118225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2.3 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</a:rPr>
              <a:t>巡检管理</a:t>
            </a:r>
            <a:r>
              <a:rPr lang="zh-CN" altLang="en-US" sz="2000" dirty="0">
                <a:solidFill>
                  <a:srgbClr val="FF0000"/>
                </a:solidFill>
                <a:latin typeface="+mj-ea"/>
                <a:ea typeface="+mj-ea"/>
              </a:rPr>
              <a:t>（本月典型问题）</a:t>
            </a:r>
            <a:endParaRPr lang="zh-CN" altLang="en-US" sz="20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12485" y="1269365"/>
            <a:ext cx="5304155" cy="4661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7475"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存在的问题及整改：</a:t>
            </a:r>
            <a:endParaRPr lang="en-GB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altLang="zh-CN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   1.</a:t>
            </a: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班组长履行岗位职责意识不强，工作及人员安排不合理，对巡检工作不认真、不重视，缺乏工作责任心；针对此情节，对加氢四班两位班组长进行单独约谈、批评及考核。</a:t>
            </a:r>
            <a:endParaRPr lang="en-US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  </a:t>
            </a:r>
            <a:r>
              <a:rPr lang="en-GB" altLang="zh-CN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2.</a:t>
            </a:r>
            <a:r>
              <a:rPr lang="zh-CN" altLang="en-GB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针对现阶段新入职员工（入职时间＜</a:t>
            </a:r>
            <a:r>
              <a:rPr lang="en-US" altLang="zh-CN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年）较多及文莱员工刚刚复工的情况，对部门巡检管理细则进行修订、升版，并根据各班组人员技能水平情况，发布《外操独立巡检资质名录》及重新启用外操巡检签字管理要求；通过以上举措加强、细化外操巡检管理质量。</a:t>
            </a:r>
            <a:endParaRPr lang="zh-CN" altLang="en-US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15" name="TextBox 9"/>
          <p:cNvSpPr txBox="1"/>
          <p:nvPr/>
        </p:nvSpPr>
        <p:spPr>
          <a:xfrm>
            <a:off x="263525" y="813435"/>
            <a:ext cx="5467350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b="1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000" b="1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000" b="1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b="1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日白班</a:t>
            </a:r>
            <a:r>
              <a:rPr lang="en-US" altLang="zh-CN" sz="2000" b="1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000" b="1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加氢四班热油泵巡检问题</a:t>
            </a:r>
            <a:endParaRPr lang="zh-CN" altLang="en-US" sz="2000" b="1" dirty="0">
              <a:solidFill>
                <a:schemeClr val="tx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75" y="1410970"/>
            <a:ext cx="5600700" cy="531876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4104617" y="2596382"/>
            <a:ext cx="4424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谢谢！</a:t>
            </a:r>
            <a:endParaRPr lang="zh-CN" altLang="en-US" sz="60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44c2efe0-0e65-4efe-97fd-69a7db4ece39}"/>
</p:tagLst>
</file>

<file path=ppt/tags/tag2.xml><?xml version="1.0" encoding="utf-8"?>
<p:tagLst xmlns:p="http://schemas.openxmlformats.org/presentationml/2006/main">
  <p:tag name="KSO_WM_UNIT_TABLE_BEAUTIFY" val="smartTable{025378ca-fa3d-4c1c-a88e-a766a27b1c29}"/>
</p:tagLst>
</file>

<file path=ppt/tags/tag3.xml><?xml version="1.0" encoding="utf-8"?>
<p:tagLst xmlns:p="http://schemas.openxmlformats.org/presentationml/2006/main">
  <p:tag name="KSO_WM_UNIT_TABLE_BEAUTIFY" val="smartTable{8c87d1d6-b463-4174-9ea0-b91c5214266e}"/>
</p:tagLst>
</file>

<file path=ppt/tags/tag4.xml><?xml version="1.0" encoding="utf-8"?>
<p:tagLst xmlns:p="http://schemas.openxmlformats.org/presentationml/2006/main">
  <p:tag name="KSO_WM_UNIT_TABLE_BEAUTIFY" val="smartTable{bc7dccc9-d9c2-425b-bc3d-c530d0dfabf6}"/>
</p:tagLst>
</file>

<file path=ppt/tags/tag5.xml><?xml version="1.0" encoding="utf-8"?>
<p:tagLst xmlns:p="http://schemas.openxmlformats.org/presentationml/2006/main">
  <p:tag name="COMMONDATA" val="eyJoZGlkIjoiYTYzNThiYTg0ZDVjZTk5ZjNmMzM4Y2NjNmNmYWVkMWIifQ=="/>
</p:tagLst>
</file>

<file path=ppt/theme/theme1.xml><?xml version="1.0" encoding="utf-8"?>
<a:theme xmlns:a="http://schemas.openxmlformats.org/drawingml/2006/main" name="A000120140530A99PPBG">
  <a:themeElements>
    <a:clrScheme name="自定义 435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5B9BCF"/>
      </a:accent1>
      <a:accent2>
        <a:srgbClr val="00B0F0"/>
      </a:accent2>
      <a:accent3>
        <a:srgbClr val="8A76E0"/>
      </a:accent3>
      <a:accent4>
        <a:srgbClr val="9439AD"/>
      </a:accent4>
      <a:accent5>
        <a:srgbClr val="A2CE47"/>
      </a:accent5>
      <a:accent6>
        <a:srgbClr val="F3731E"/>
      </a:accent6>
      <a:hlink>
        <a:srgbClr val="00B0F0"/>
      </a:hlink>
      <a:folHlink>
        <a:srgbClr val="AFB2B4"/>
      </a:folHlink>
    </a:clrScheme>
    <a:fontScheme name="KSO主题5">
      <a:majorFont>
        <a:latin typeface="Broadway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1609</Words>
  <Application>WPS 演示</Application>
  <PresentationFormat>宽屏</PresentationFormat>
  <Paragraphs>260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Wingdings 2</vt:lpstr>
      <vt:lpstr>幼圆</vt:lpstr>
      <vt:lpstr>黑体</vt:lpstr>
      <vt:lpstr>Calibri</vt:lpstr>
      <vt:lpstr>Arial Unicode MS</vt:lpstr>
      <vt:lpstr>Broadway</vt:lpstr>
      <vt:lpstr>A000120140530A99PPBG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科学家</cp:lastModifiedBy>
  <cp:revision>258</cp:revision>
  <dcterms:created xsi:type="dcterms:W3CDTF">2015-10-06T09:21:00Z</dcterms:created>
  <dcterms:modified xsi:type="dcterms:W3CDTF">2022-07-03T02:18:23Z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2052-11.1.0.11830</vt:lpwstr>
  </property>
  <property fmtid="{D5CDD505-2E9C-101B-9397-08002B2CF9AE}" pid="3" name="ICV">
    <vt:lpwstr>35E9D4B9093742EC852E3D8AFBCE0E7C</vt:lpwstr>
  </property>
</Properties>
</file>