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9" r:id="rId2"/>
    <p:sldId id="265" r:id="rId3"/>
    <p:sldId id="271" r:id="rId4"/>
    <p:sldId id="320" r:id="rId5"/>
    <p:sldId id="352" r:id="rId6"/>
    <p:sldId id="290" r:id="rId7"/>
    <p:sldId id="299" r:id="rId8"/>
    <p:sldId id="302" r:id="rId9"/>
    <p:sldId id="300" r:id="rId10"/>
    <p:sldId id="355" r:id="rId11"/>
    <p:sldId id="356" r:id="rId12"/>
    <p:sldId id="310" r:id="rId13"/>
    <p:sldId id="353" r:id="rId14"/>
    <p:sldId id="26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pos="5484">
          <p15:clr>
            <a:srgbClr val="A4A3A4"/>
          </p15:clr>
        </p15:guide>
        <p15:guide id="3" pos="6697">
          <p15:clr>
            <a:srgbClr val="A4A3A4"/>
          </p15:clr>
        </p15:guide>
        <p15:guide id="4" pos="1426">
          <p15:clr>
            <a:srgbClr val="A4A3A4"/>
          </p15:clr>
        </p15:guide>
        <p15:guide id="5" pos="960">
          <p15:clr>
            <a:srgbClr val="A4A3A4"/>
          </p15:clr>
        </p15:guide>
        <p15:guide id="6" pos="5190">
          <p15:clr>
            <a:srgbClr val="A4A3A4"/>
          </p15:clr>
        </p15:guide>
        <p15:guide id="7" orient="horz" pos="1930">
          <p15:clr>
            <a:srgbClr val="A4A3A4"/>
          </p15:clr>
        </p15:guide>
        <p15:guide id="8" pos="3218">
          <p15:clr>
            <a:srgbClr val="A4A3A4"/>
          </p15:clr>
        </p15:guide>
        <p15:guide id="9" orient="horz" pos="2432">
          <p15:clr>
            <a:srgbClr val="A4A3A4"/>
          </p15:clr>
        </p15:guide>
        <p15:guide id="10" orient="horz" pos="1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30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4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230" y="102"/>
      </p:cViewPr>
      <p:guideLst>
        <p:guide pos="3840"/>
        <p:guide pos="5484"/>
        <p:guide pos="6697"/>
        <p:guide pos="1426"/>
        <p:guide pos="960"/>
        <p:guide pos="5190"/>
        <p:guide orient="horz" pos="1930"/>
        <p:guide pos="3218"/>
        <p:guide orient="horz" pos="2432"/>
        <p:guide orient="horz" pos="1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71-43B3-91DB-8FD9760A483F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71-43B3-91DB-8FD9760A483F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71-43B3-91DB-8FD9760A483F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371-43B3-91DB-8FD9760A483F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371-43B3-91DB-8FD9760A483F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371-43B3-91DB-8FD9760A483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371-43B3-91DB-8FD9760A483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371-43B3-91DB-8FD9760A483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371-43B3-91DB-8FD9760A483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accent4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371-43B3-91DB-8FD9760A483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  <a:alpha val="90000"/>
                </a:schemeClr>
              </a:solidFill>
              <a:ln w="19050">
                <a:solidFill>
                  <a:schemeClr val="accent5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371-43B3-91DB-8FD9760A483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  <a:alpha val="90000"/>
                </a:schemeClr>
              </a:solidFill>
              <a:ln w="19050">
                <a:solidFill>
                  <a:schemeClr val="accent6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371-43B3-91DB-8FD9760A483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  <a:alpha val="90000"/>
                </a:schemeClr>
              </a:solidFill>
              <a:ln w="19050">
                <a:solidFill>
                  <a:schemeClr val="accent1">
                    <a:lumMod val="80000"/>
                    <a:lumOff val="2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80000"/>
                    <a:lumOff val="2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80000"/>
                    <a:lumOff val="2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371-43B3-91DB-8FD9760A483F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  <a:alpha val="90000"/>
                </a:schemeClr>
              </a:solidFill>
              <a:ln w="19050">
                <a:solidFill>
                  <a:schemeClr val="accent2">
                    <a:lumMod val="80000"/>
                    <a:lumOff val="2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80000"/>
                    <a:lumOff val="2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80000"/>
                    <a:lumOff val="2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371-43B3-91DB-8FD9760A483F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371-43B3-91DB-8FD9760A483F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371-43B3-91DB-8FD9760A483F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371-43B3-91DB-8FD9760A483F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371-43B3-91DB-8FD9760A483F}"/>
                </c:ext>
              </c:extLst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F371-43B3-91DB-8FD9760A483F}"/>
                </c:ext>
              </c:extLst>
            </c:dLbl>
            <c:dLbl>
              <c:idx val="5"/>
              <c:layout>
                <c:manualLayout>
                  <c:x val="-0.10525378141127478"/>
                  <c:y val="-9.955625690710902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71-43B3-91DB-8FD9760A483F}"/>
                </c:ext>
              </c:extLst>
            </c:dLbl>
            <c:dLbl>
              <c:idx val="6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F371-43B3-91DB-8FD9760A483F}"/>
                </c:ext>
              </c:extLst>
            </c:dLbl>
            <c:dLbl>
              <c:idx val="7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F371-43B3-91DB-8FD9760A483F}"/>
                </c:ext>
              </c:extLst>
            </c:dLbl>
            <c:dLbl>
              <c:idx val="8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F371-43B3-91DB-8FD9760A483F}"/>
                </c:ext>
              </c:extLst>
            </c:dLbl>
            <c:dLbl>
              <c:idx val="9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F371-43B3-91DB-8FD9760A483F}"/>
                </c:ext>
              </c:extLst>
            </c:dLbl>
            <c:dLbl>
              <c:idx val="10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F371-43B3-91DB-8FD9760A483F}"/>
                </c:ext>
              </c:extLst>
            </c:dLbl>
            <c:dLbl>
              <c:idx val="11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6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F371-43B3-91DB-8FD9760A483F}"/>
                </c:ext>
              </c:extLst>
            </c:dLbl>
            <c:dLbl>
              <c:idx val="12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F371-43B3-91DB-8FD9760A483F}"/>
                </c:ext>
              </c:extLst>
            </c:dLbl>
            <c:dLbl>
              <c:idx val="13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F371-43B3-91DB-8FD9760A483F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汇总!$A$3:$A$16</c:f>
              <c:strCache>
                <c:ptCount val="14"/>
                <c:pt idx="0">
                  <c:v>DCS操作</c:v>
                </c:pt>
                <c:pt idx="1">
                  <c:v>交接班</c:v>
                </c:pt>
                <c:pt idx="2">
                  <c:v>产品质量</c:v>
                </c:pt>
                <c:pt idx="3">
                  <c:v>反事故演练</c:v>
                </c:pt>
                <c:pt idx="4">
                  <c:v>巡回检查</c:v>
                </c:pt>
                <c:pt idx="5">
                  <c:v>工艺纪律</c:v>
                </c:pt>
                <c:pt idx="6">
                  <c:v>平稳率</c:v>
                </c:pt>
                <c:pt idx="7">
                  <c:v>抽查提问</c:v>
                </c:pt>
                <c:pt idx="8">
                  <c:v>收率</c:v>
                </c:pt>
                <c:pt idx="9">
                  <c:v>能耗</c:v>
                </c:pt>
                <c:pt idx="10">
                  <c:v>规格化</c:v>
                </c:pt>
                <c:pt idx="11">
                  <c:v>运行记录</c:v>
                </c:pt>
                <c:pt idx="12">
                  <c:v>馏出口</c:v>
                </c:pt>
                <c:pt idx="13">
                  <c:v>其他</c:v>
                </c:pt>
              </c:strCache>
            </c:strRef>
          </c:cat>
          <c:val>
            <c:numRef>
              <c:f>汇总!$B$3:$B$16</c:f>
              <c:numCache>
                <c:formatCode>General</c:formatCode>
                <c:ptCount val="14"/>
                <c:pt idx="0">
                  <c:v>3</c:v>
                </c:pt>
                <c:pt idx="1">
                  <c:v>2</c:v>
                </c:pt>
                <c:pt idx="2">
                  <c:v>9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7</c:v>
                </c:pt>
                <c:pt idx="7">
                  <c:v>13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F371-43B3-91DB-8FD9760A483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086726564721"/>
          <c:y val="0"/>
          <c:w val="0.89565970500538816"/>
          <c:h val="0.72029946695843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班组汇总1!$C$11</c:f>
              <c:strCache>
                <c:ptCount val="1"/>
                <c:pt idx="0">
                  <c:v>加裂一班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班组汇总1!$B$12:$B$25</c:f>
              <c:strCache>
                <c:ptCount val="14"/>
                <c:pt idx="0">
                  <c:v>DCS操作</c:v>
                </c:pt>
                <c:pt idx="1">
                  <c:v>交接班</c:v>
                </c:pt>
                <c:pt idx="2">
                  <c:v>产品质量</c:v>
                </c:pt>
                <c:pt idx="3">
                  <c:v>反事故演练</c:v>
                </c:pt>
                <c:pt idx="4">
                  <c:v>巡回检查</c:v>
                </c:pt>
                <c:pt idx="5">
                  <c:v>工艺纪律</c:v>
                </c:pt>
                <c:pt idx="6">
                  <c:v>平稳率</c:v>
                </c:pt>
                <c:pt idx="7">
                  <c:v>抽查提问</c:v>
                </c:pt>
                <c:pt idx="8">
                  <c:v>收率</c:v>
                </c:pt>
                <c:pt idx="9">
                  <c:v>能耗</c:v>
                </c:pt>
                <c:pt idx="10">
                  <c:v>规格化</c:v>
                </c:pt>
                <c:pt idx="11">
                  <c:v>运行记录</c:v>
                </c:pt>
                <c:pt idx="12">
                  <c:v>馏出口</c:v>
                </c:pt>
                <c:pt idx="13">
                  <c:v>其他</c:v>
                </c:pt>
              </c:strCache>
            </c:strRef>
          </c:cat>
          <c:val>
            <c:numRef>
              <c:f>班组汇总1!$C$12:$C$25</c:f>
              <c:numCache>
                <c:formatCode>General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F9-4374-9454-6F767E12C3D3}"/>
            </c:ext>
          </c:extLst>
        </c:ser>
        <c:ser>
          <c:idx val="1"/>
          <c:order val="1"/>
          <c:tx>
            <c:strRef>
              <c:f>班组汇总1!$D$11</c:f>
              <c:strCache>
                <c:ptCount val="1"/>
                <c:pt idx="0">
                  <c:v>加裂二班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班组汇总1!$B$12:$B$25</c:f>
              <c:strCache>
                <c:ptCount val="14"/>
                <c:pt idx="0">
                  <c:v>DCS操作</c:v>
                </c:pt>
                <c:pt idx="1">
                  <c:v>交接班</c:v>
                </c:pt>
                <c:pt idx="2">
                  <c:v>产品质量</c:v>
                </c:pt>
                <c:pt idx="3">
                  <c:v>反事故演练</c:v>
                </c:pt>
                <c:pt idx="4">
                  <c:v>巡回检查</c:v>
                </c:pt>
                <c:pt idx="5">
                  <c:v>工艺纪律</c:v>
                </c:pt>
                <c:pt idx="6">
                  <c:v>平稳率</c:v>
                </c:pt>
                <c:pt idx="7">
                  <c:v>抽查提问</c:v>
                </c:pt>
                <c:pt idx="8">
                  <c:v>收率</c:v>
                </c:pt>
                <c:pt idx="9">
                  <c:v>能耗</c:v>
                </c:pt>
                <c:pt idx="10">
                  <c:v>规格化</c:v>
                </c:pt>
                <c:pt idx="11">
                  <c:v>运行记录</c:v>
                </c:pt>
                <c:pt idx="12">
                  <c:v>馏出口</c:v>
                </c:pt>
                <c:pt idx="13">
                  <c:v>其他</c:v>
                </c:pt>
              </c:strCache>
            </c:strRef>
          </c:cat>
          <c:val>
            <c:numRef>
              <c:f>班组汇总1!$D$12:$D$25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4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F9-4374-9454-6F767E12C3D3}"/>
            </c:ext>
          </c:extLst>
        </c:ser>
        <c:ser>
          <c:idx val="2"/>
          <c:order val="2"/>
          <c:tx>
            <c:strRef>
              <c:f>班组汇总1!$E$11</c:f>
              <c:strCache>
                <c:ptCount val="1"/>
                <c:pt idx="0">
                  <c:v>加裂三班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班组汇总1!$B$12:$B$25</c:f>
              <c:strCache>
                <c:ptCount val="14"/>
                <c:pt idx="0">
                  <c:v>DCS操作</c:v>
                </c:pt>
                <c:pt idx="1">
                  <c:v>交接班</c:v>
                </c:pt>
                <c:pt idx="2">
                  <c:v>产品质量</c:v>
                </c:pt>
                <c:pt idx="3">
                  <c:v>反事故演练</c:v>
                </c:pt>
                <c:pt idx="4">
                  <c:v>巡回检查</c:v>
                </c:pt>
                <c:pt idx="5">
                  <c:v>工艺纪律</c:v>
                </c:pt>
                <c:pt idx="6">
                  <c:v>平稳率</c:v>
                </c:pt>
                <c:pt idx="7">
                  <c:v>抽查提问</c:v>
                </c:pt>
                <c:pt idx="8">
                  <c:v>收率</c:v>
                </c:pt>
                <c:pt idx="9">
                  <c:v>能耗</c:v>
                </c:pt>
                <c:pt idx="10">
                  <c:v>规格化</c:v>
                </c:pt>
                <c:pt idx="11">
                  <c:v>运行记录</c:v>
                </c:pt>
                <c:pt idx="12">
                  <c:v>馏出口</c:v>
                </c:pt>
                <c:pt idx="13">
                  <c:v>其他</c:v>
                </c:pt>
              </c:strCache>
            </c:strRef>
          </c:cat>
          <c:val>
            <c:numRef>
              <c:f>班组汇总1!$E$12:$E$25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F9-4374-9454-6F767E12C3D3}"/>
            </c:ext>
          </c:extLst>
        </c:ser>
        <c:ser>
          <c:idx val="3"/>
          <c:order val="3"/>
          <c:tx>
            <c:strRef>
              <c:f>班组汇总1!$F$11</c:f>
              <c:strCache>
                <c:ptCount val="1"/>
                <c:pt idx="0">
                  <c:v>加裂四班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班组汇总1!$B$12:$B$25</c:f>
              <c:strCache>
                <c:ptCount val="14"/>
                <c:pt idx="0">
                  <c:v>DCS操作</c:v>
                </c:pt>
                <c:pt idx="1">
                  <c:v>交接班</c:v>
                </c:pt>
                <c:pt idx="2">
                  <c:v>产品质量</c:v>
                </c:pt>
                <c:pt idx="3">
                  <c:v>反事故演练</c:v>
                </c:pt>
                <c:pt idx="4">
                  <c:v>巡回检查</c:v>
                </c:pt>
                <c:pt idx="5">
                  <c:v>工艺纪律</c:v>
                </c:pt>
                <c:pt idx="6">
                  <c:v>平稳率</c:v>
                </c:pt>
                <c:pt idx="7">
                  <c:v>抽查提问</c:v>
                </c:pt>
                <c:pt idx="8">
                  <c:v>收率</c:v>
                </c:pt>
                <c:pt idx="9">
                  <c:v>能耗</c:v>
                </c:pt>
                <c:pt idx="10">
                  <c:v>规格化</c:v>
                </c:pt>
                <c:pt idx="11">
                  <c:v>运行记录</c:v>
                </c:pt>
                <c:pt idx="12">
                  <c:v>馏出口</c:v>
                </c:pt>
                <c:pt idx="13">
                  <c:v>其他</c:v>
                </c:pt>
              </c:strCache>
            </c:strRef>
          </c:cat>
          <c:val>
            <c:numRef>
              <c:f>班组汇总1!$F$12:$F$25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F9-4374-9454-6F767E12C3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77"/>
        <c:axId val="348683264"/>
        <c:axId val="348693248"/>
      </c:barChart>
      <c:catAx>
        <c:axId val="348683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8693248"/>
        <c:crosses val="autoZero"/>
        <c:auto val="1"/>
        <c:lblAlgn val="ctr"/>
        <c:lblOffset val="100"/>
        <c:noMultiLvlLbl val="0"/>
      </c:catAx>
      <c:valAx>
        <c:axId val="34869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8683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1860A-4F5F-4E26-A0C3-7793D9FE31F2}" type="doc">
      <dgm:prSet loTypeId="urn:microsoft.com/office/officeart/2005/8/layout/list1#1" loCatId="list" qsTypeId="urn:microsoft.com/office/officeart/2005/8/quickstyle/simple5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87EE85F5-C5A9-4B91-9BAB-E0011122AEA7}">
      <dgm:prSet phldrT="[文本]" custT="1"/>
      <dgm:spPr/>
      <dgm:t>
        <a:bodyPr/>
        <a:lstStyle/>
        <a:p>
          <a:r>
            <a: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dirty="0"/>
        </a:p>
      </dgm:t>
    </dgm:pt>
    <dgm:pt modelId="{D3E21805-86CD-42A5-AA1F-7BA4601D53FC}" type="par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E11A1E78-2A8D-430C-A290-6FC8F542B8C5}" type="sib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2443088F-B22B-4B87-B89A-57C340C7235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问题分类</a:t>
          </a:r>
        </a:p>
      </dgm:t>
    </dgm:pt>
    <dgm:pt modelId="{68386890-24F7-43D1-A36F-748063047D60}" type="parTrans" cxnId="{33164384-3DD7-49DB-A509-05FD87EC38F8}">
      <dgm:prSet/>
      <dgm:spPr/>
      <dgm:t>
        <a:bodyPr/>
        <a:lstStyle/>
        <a:p>
          <a:endParaRPr lang="zh-CN" altLang="en-US" sz="2400"/>
        </a:p>
      </dgm:t>
    </dgm:pt>
    <dgm:pt modelId="{35B1B7EB-1525-4728-AB6E-1E8E1358879E}" type="sibTrans" cxnId="{33164384-3DD7-49DB-A509-05FD87EC38F8}">
      <dgm:prSet/>
      <dgm:spPr/>
      <dgm:t>
        <a:bodyPr/>
        <a:lstStyle/>
        <a:p>
          <a:endParaRPr lang="zh-CN" altLang="en-US" sz="2400"/>
        </a:p>
      </dgm:t>
    </dgm:pt>
    <dgm:pt modelId="{AA1FDF15-6B73-46D5-ABC4-989347B2916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原因分析与管控措施</a:t>
          </a:r>
        </a:p>
      </dgm:t>
    </dgm:pt>
    <dgm:pt modelId="{34E746A1-21B9-4535-BD9B-F56556C36BF3}" type="parTrans" cxnId="{727773EA-EF59-4F0B-8C88-4977B4E06126}">
      <dgm:prSet/>
      <dgm:spPr/>
      <dgm:t>
        <a:bodyPr/>
        <a:lstStyle/>
        <a:p>
          <a:endParaRPr lang="zh-CN" altLang="en-US" sz="2400"/>
        </a:p>
      </dgm:t>
    </dgm:pt>
    <dgm:pt modelId="{01C866C7-ABCA-4209-99C1-66F4E2400728}" type="sibTrans" cxnId="{727773EA-EF59-4F0B-8C88-4977B4E06126}">
      <dgm:prSet/>
      <dgm:spPr/>
      <dgm:t>
        <a:bodyPr/>
        <a:lstStyle/>
        <a:p>
          <a:endParaRPr lang="zh-CN" altLang="en-US" sz="2400"/>
        </a:p>
      </dgm:t>
    </dgm:pt>
    <dgm:pt modelId="{44B60FA8-AE56-42F5-87D9-45BF46B58491}" type="pres">
      <dgm:prSet presAssocID="{C7B1860A-4F5F-4E26-A0C3-7793D9FE31F2}" presName="linear" presStyleCnt="0">
        <dgm:presLayoutVars>
          <dgm:dir/>
          <dgm:animLvl val="lvl"/>
          <dgm:resizeHandles val="exact"/>
        </dgm:presLayoutVars>
      </dgm:prSet>
      <dgm:spPr/>
    </dgm:pt>
    <dgm:pt modelId="{2ED1465F-5F1D-4A0C-A5DF-D56654334061}" type="pres">
      <dgm:prSet presAssocID="{87EE85F5-C5A9-4B91-9BAB-E0011122AEA7}" presName="parentLin" presStyleCnt="0"/>
      <dgm:spPr/>
    </dgm:pt>
    <dgm:pt modelId="{B0FAE05D-E206-46FA-B3AF-054748AD83B1}" type="pres">
      <dgm:prSet presAssocID="{87EE85F5-C5A9-4B91-9BAB-E0011122AEA7}" presName="parentLeftMargin" presStyleLbl="node1" presStyleIdx="0" presStyleCnt="3"/>
      <dgm:spPr/>
    </dgm:pt>
    <dgm:pt modelId="{2F0F03C7-30E2-4666-9B34-3B126F39D844}" type="pres">
      <dgm:prSet presAssocID="{87EE85F5-C5A9-4B91-9BAB-E0011122AEA7}" presName="parentText" presStyleLbl="node1" presStyleIdx="0" presStyleCnt="3" custScaleX="87328" custScaleY="45104" custLinFactNeighborX="-193" custLinFactNeighborY="-1892">
        <dgm:presLayoutVars>
          <dgm:chMax val="0"/>
          <dgm:bulletEnabled val="1"/>
        </dgm:presLayoutVars>
      </dgm:prSet>
      <dgm:spPr/>
    </dgm:pt>
    <dgm:pt modelId="{3C324186-A5CA-4B99-962A-47540D540B84}" type="pres">
      <dgm:prSet presAssocID="{87EE85F5-C5A9-4B91-9BAB-E0011122AEA7}" presName="negativeSpace" presStyleCnt="0"/>
      <dgm:spPr/>
    </dgm:pt>
    <dgm:pt modelId="{5EB13DEF-350E-4FBB-AC0D-530463030E03}" type="pres">
      <dgm:prSet presAssocID="{87EE85F5-C5A9-4B91-9BAB-E0011122AEA7}" presName="childText" presStyleLbl="conFgAcc1" presStyleIdx="0" presStyleCnt="3" custLinFactY="-11938" custLinFactNeighborX="-3297" custLinFactNeighborY="-100000">
        <dgm:presLayoutVars>
          <dgm:bulletEnabled val="1"/>
        </dgm:presLayoutVars>
      </dgm:prSet>
      <dgm:spPr/>
    </dgm:pt>
    <dgm:pt modelId="{E841427A-456C-48D4-9292-8EEAE9B9A7B3}" type="pres">
      <dgm:prSet presAssocID="{E11A1E78-2A8D-430C-A290-6FC8F542B8C5}" presName="spaceBetweenRectangles" presStyleCnt="0"/>
      <dgm:spPr/>
    </dgm:pt>
    <dgm:pt modelId="{A5568DD7-D3A1-47AE-87CF-9AC997354525}" type="pres">
      <dgm:prSet presAssocID="{2443088F-B22B-4B87-B89A-57C340C72351}" presName="parentLin" presStyleCnt="0"/>
      <dgm:spPr/>
    </dgm:pt>
    <dgm:pt modelId="{BA5DD560-848B-46DA-8E44-764EDF867FA9}" type="pres">
      <dgm:prSet presAssocID="{2443088F-B22B-4B87-B89A-57C340C72351}" presName="parentLeftMargin" presStyleLbl="node1" presStyleIdx="0" presStyleCnt="3"/>
      <dgm:spPr/>
    </dgm:pt>
    <dgm:pt modelId="{7785FB8C-B1D9-45F7-B49B-831AC8DD2217}" type="pres">
      <dgm:prSet presAssocID="{2443088F-B22B-4B87-B89A-57C340C72351}" presName="parentText" presStyleLbl="node1" presStyleIdx="1" presStyleCnt="3" custScaleX="88565" custScaleY="44693">
        <dgm:presLayoutVars>
          <dgm:chMax val="0"/>
          <dgm:bulletEnabled val="1"/>
        </dgm:presLayoutVars>
      </dgm:prSet>
      <dgm:spPr/>
    </dgm:pt>
    <dgm:pt modelId="{589D46C2-3CCC-4BE2-A589-C96E2BBD03D5}" type="pres">
      <dgm:prSet presAssocID="{2443088F-B22B-4B87-B89A-57C340C72351}" presName="negativeSpace" presStyleCnt="0"/>
      <dgm:spPr/>
    </dgm:pt>
    <dgm:pt modelId="{EC05D0E7-8405-44BC-99E0-1DBA2A96DF5D}" type="pres">
      <dgm:prSet presAssocID="{2443088F-B22B-4B87-B89A-57C340C72351}" presName="childText" presStyleLbl="conFgAcc1" presStyleIdx="1" presStyleCnt="3">
        <dgm:presLayoutVars>
          <dgm:bulletEnabled val="1"/>
        </dgm:presLayoutVars>
      </dgm:prSet>
      <dgm:spPr/>
    </dgm:pt>
    <dgm:pt modelId="{D9345A50-5056-4BFE-860B-BC84B55B2D60}" type="pres">
      <dgm:prSet presAssocID="{35B1B7EB-1525-4728-AB6E-1E8E1358879E}" presName="spaceBetweenRectangles" presStyleCnt="0"/>
      <dgm:spPr/>
    </dgm:pt>
    <dgm:pt modelId="{BEC1BB09-E7C9-4047-B6CD-6613916A1437}" type="pres">
      <dgm:prSet presAssocID="{AA1FDF15-6B73-46D5-ABC4-989347B29161}" presName="parentLin" presStyleCnt="0"/>
      <dgm:spPr/>
    </dgm:pt>
    <dgm:pt modelId="{6F817EA5-7566-4AB4-8268-C37C12B0631E}" type="pres">
      <dgm:prSet presAssocID="{AA1FDF15-6B73-46D5-ABC4-989347B29161}" presName="parentLeftMargin" presStyleLbl="node1" presStyleIdx="1" presStyleCnt="3"/>
      <dgm:spPr/>
    </dgm:pt>
    <dgm:pt modelId="{35318F98-F594-41F7-AB36-CFF8689B3A56}" type="pres">
      <dgm:prSet presAssocID="{AA1FDF15-6B73-46D5-ABC4-989347B29161}" presName="parentText" presStyleLbl="node1" presStyleIdx="2" presStyleCnt="3" custScaleX="90110" custScaleY="45740">
        <dgm:presLayoutVars>
          <dgm:chMax val="0"/>
          <dgm:bulletEnabled val="1"/>
        </dgm:presLayoutVars>
      </dgm:prSet>
      <dgm:spPr/>
    </dgm:pt>
    <dgm:pt modelId="{73BDD4C6-DB9C-47ED-B88E-19348EC6ADCF}" type="pres">
      <dgm:prSet presAssocID="{AA1FDF15-6B73-46D5-ABC4-989347B29161}" presName="negativeSpace" presStyleCnt="0"/>
      <dgm:spPr/>
    </dgm:pt>
    <dgm:pt modelId="{EA438846-D2C9-471D-B361-78A5A585B391}" type="pres">
      <dgm:prSet presAssocID="{AA1FDF15-6B73-46D5-ABC4-989347B2916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CEA0605-2C1A-48A5-B41B-1E7A7CA5F5F9}" type="presOf" srcId="{87EE85F5-C5A9-4B91-9BAB-E0011122AEA7}" destId="{B0FAE05D-E206-46FA-B3AF-054748AD83B1}" srcOrd="0" destOrd="0" presId="urn:microsoft.com/office/officeart/2005/8/layout/list1#1"/>
    <dgm:cxn modelId="{AC7E6B5C-C3B6-4D00-ABD0-04A07E217114}" type="presOf" srcId="{C7B1860A-4F5F-4E26-A0C3-7793D9FE31F2}" destId="{44B60FA8-AE56-42F5-87D9-45BF46B58491}" srcOrd="0" destOrd="0" presId="urn:microsoft.com/office/officeart/2005/8/layout/list1#1"/>
    <dgm:cxn modelId="{A50A1C73-C53F-4EC6-A624-09DCFC23F9E0}" type="presOf" srcId="{2443088F-B22B-4B87-B89A-57C340C72351}" destId="{BA5DD560-848B-46DA-8E44-764EDF867FA9}" srcOrd="0" destOrd="0" presId="urn:microsoft.com/office/officeart/2005/8/layout/list1#1"/>
    <dgm:cxn modelId="{6C380F7E-75B7-4488-92B9-7CAFB50514B2}" type="presOf" srcId="{87EE85F5-C5A9-4B91-9BAB-E0011122AEA7}" destId="{2F0F03C7-30E2-4666-9B34-3B126F39D844}" srcOrd="1" destOrd="0" presId="urn:microsoft.com/office/officeart/2005/8/layout/list1#1"/>
    <dgm:cxn modelId="{33164384-3DD7-49DB-A509-05FD87EC38F8}" srcId="{C7B1860A-4F5F-4E26-A0C3-7793D9FE31F2}" destId="{2443088F-B22B-4B87-B89A-57C340C72351}" srcOrd="1" destOrd="0" parTransId="{68386890-24F7-43D1-A36F-748063047D60}" sibTransId="{35B1B7EB-1525-4728-AB6E-1E8E1358879E}"/>
    <dgm:cxn modelId="{20EE0D9C-9B11-4964-93DD-658B1470B517}" type="presOf" srcId="{2443088F-B22B-4B87-B89A-57C340C72351}" destId="{7785FB8C-B1D9-45F7-B49B-831AC8DD2217}" srcOrd="1" destOrd="0" presId="urn:microsoft.com/office/officeart/2005/8/layout/list1#1"/>
    <dgm:cxn modelId="{253C2FE2-4CCF-41DF-B148-C6B86C04BB67}" type="presOf" srcId="{AA1FDF15-6B73-46D5-ABC4-989347B29161}" destId="{35318F98-F594-41F7-AB36-CFF8689B3A56}" srcOrd="1" destOrd="0" presId="urn:microsoft.com/office/officeart/2005/8/layout/list1#1"/>
    <dgm:cxn modelId="{859139E4-1B47-42FD-B308-DDB3B3BBB116}" type="presOf" srcId="{AA1FDF15-6B73-46D5-ABC4-989347B29161}" destId="{6F817EA5-7566-4AB4-8268-C37C12B0631E}" srcOrd="0" destOrd="0" presId="urn:microsoft.com/office/officeart/2005/8/layout/list1#1"/>
    <dgm:cxn modelId="{70FA11E6-EB57-4FC9-8DD1-AE3E7050D4D1}" srcId="{C7B1860A-4F5F-4E26-A0C3-7793D9FE31F2}" destId="{87EE85F5-C5A9-4B91-9BAB-E0011122AEA7}" srcOrd="0" destOrd="0" parTransId="{D3E21805-86CD-42A5-AA1F-7BA4601D53FC}" sibTransId="{E11A1E78-2A8D-430C-A290-6FC8F542B8C5}"/>
    <dgm:cxn modelId="{727773EA-EF59-4F0B-8C88-4977B4E06126}" srcId="{C7B1860A-4F5F-4E26-A0C3-7793D9FE31F2}" destId="{AA1FDF15-6B73-46D5-ABC4-989347B29161}" srcOrd="2" destOrd="0" parTransId="{34E746A1-21B9-4535-BD9B-F56556C36BF3}" sibTransId="{01C866C7-ABCA-4209-99C1-66F4E2400728}"/>
    <dgm:cxn modelId="{E3CB1404-AE86-4A53-9658-C0DA0C5CF9DD}" type="presParOf" srcId="{44B60FA8-AE56-42F5-87D9-45BF46B58491}" destId="{2ED1465F-5F1D-4A0C-A5DF-D56654334061}" srcOrd="0" destOrd="0" presId="urn:microsoft.com/office/officeart/2005/8/layout/list1#1"/>
    <dgm:cxn modelId="{32B49A91-A6C5-40F4-A746-AA1C743E9CCE}" type="presParOf" srcId="{2ED1465F-5F1D-4A0C-A5DF-D56654334061}" destId="{B0FAE05D-E206-46FA-B3AF-054748AD83B1}" srcOrd="0" destOrd="0" presId="urn:microsoft.com/office/officeart/2005/8/layout/list1#1"/>
    <dgm:cxn modelId="{7B3D2AE6-8439-4A3F-8C8F-232CFDBA7B9C}" type="presParOf" srcId="{2ED1465F-5F1D-4A0C-A5DF-D56654334061}" destId="{2F0F03C7-30E2-4666-9B34-3B126F39D844}" srcOrd="1" destOrd="0" presId="urn:microsoft.com/office/officeart/2005/8/layout/list1#1"/>
    <dgm:cxn modelId="{2A3764F7-6A41-4D41-ADD6-71BA13BB2757}" type="presParOf" srcId="{44B60FA8-AE56-42F5-87D9-45BF46B58491}" destId="{3C324186-A5CA-4B99-962A-47540D540B84}" srcOrd="1" destOrd="0" presId="urn:microsoft.com/office/officeart/2005/8/layout/list1#1"/>
    <dgm:cxn modelId="{DDD94B91-D196-40BA-8AAC-A9F3ED0401AB}" type="presParOf" srcId="{44B60FA8-AE56-42F5-87D9-45BF46B58491}" destId="{5EB13DEF-350E-4FBB-AC0D-530463030E03}" srcOrd="2" destOrd="0" presId="urn:microsoft.com/office/officeart/2005/8/layout/list1#1"/>
    <dgm:cxn modelId="{747863AE-8941-4D35-8A5A-21F7CB74D779}" type="presParOf" srcId="{44B60FA8-AE56-42F5-87D9-45BF46B58491}" destId="{E841427A-456C-48D4-9292-8EEAE9B9A7B3}" srcOrd="3" destOrd="0" presId="urn:microsoft.com/office/officeart/2005/8/layout/list1#1"/>
    <dgm:cxn modelId="{A4AA1132-F749-4841-B769-33DAF98B3393}" type="presParOf" srcId="{44B60FA8-AE56-42F5-87D9-45BF46B58491}" destId="{A5568DD7-D3A1-47AE-87CF-9AC997354525}" srcOrd="4" destOrd="0" presId="urn:microsoft.com/office/officeart/2005/8/layout/list1#1"/>
    <dgm:cxn modelId="{F760F77D-CE78-4FC1-A5B2-C86E3E091689}" type="presParOf" srcId="{A5568DD7-D3A1-47AE-87CF-9AC997354525}" destId="{BA5DD560-848B-46DA-8E44-764EDF867FA9}" srcOrd="0" destOrd="0" presId="urn:microsoft.com/office/officeart/2005/8/layout/list1#1"/>
    <dgm:cxn modelId="{95FDE7D8-B902-49F3-BB82-5AFB9CF64E54}" type="presParOf" srcId="{A5568DD7-D3A1-47AE-87CF-9AC997354525}" destId="{7785FB8C-B1D9-45F7-B49B-831AC8DD2217}" srcOrd="1" destOrd="0" presId="urn:microsoft.com/office/officeart/2005/8/layout/list1#1"/>
    <dgm:cxn modelId="{A338B207-71BC-440B-8555-28E03768ECA1}" type="presParOf" srcId="{44B60FA8-AE56-42F5-87D9-45BF46B58491}" destId="{589D46C2-3CCC-4BE2-A589-C96E2BBD03D5}" srcOrd="5" destOrd="0" presId="urn:microsoft.com/office/officeart/2005/8/layout/list1#1"/>
    <dgm:cxn modelId="{2E14A185-CD2D-4BD6-8AE4-05FACB387DD7}" type="presParOf" srcId="{44B60FA8-AE56-42F5-87D9-45BF46B58491}" destId="{EC05D0E7-8405-44BC-99E0-1DBA2A96DF5D}" srcOrd="6" destOrd="0" presId="urn:microsoft.com/office/officeart/2005/8/layout/list1#1"/>
    <dgm:cxn modelId="{CB97ABEE-795E-462A-ADBD-5453EF92EA91}" type="presParOf" srcId="{44B60FA8-AE56-42F5-87D9-45BF46B58491}" destId="{D9345A50-5056-4BFE-860B-BC84B55B2D60}" srcOrd="7" destOrd="0" presId="urn:microsoft.com/office/officeart/2005/8/layout/list1#1"/>
    <dgm:cxn modelId="{F024A7D3-8005-4065-A236-E5E58787643C}" type="presParOf" srcId="{44B60FA8-AE56-42F5-87D9-45BF46B58491}" destId="{BEC1BB09-E7C9-4047-B6CD-6613916A1437}" srcOrd="8" destOrd="0" presId="urn:microsoft.com/office/officeart/2005/8/layout/list1#1"/>
    <dgm:cxn modelId="{61335231-248A-494C-B508-86AD8A73AC8D}" type="presParOf" srcId="{BEC1BB09-E7C9-4047-B6CD-6613916A1437}" destId="{6F817EA5-7566-4AB4-8268-C37C12B0631E}" srcOrd="0" destOrd="0" presId="urn:microsoft.com/office/officeart/2005/8/layout/list1#1"/>
    <dgm:cxn modelId="{CE1E6345-8F31-485D-816B-DC1BF43CAE57}" type="presParOf" srcId="{BEC1BB09-E7C9-4047-B6CD-6613916A1437}" destId="{35318F98-F594-41F7-AB36-CFF8689B3A56}" srcOrd="1" destOrd="0" presId="urn:microsoft.com/office/officeart/2005/8/layout/list1#1"/>
    <dgm:cxn modelId="{9A6CB92F-7719-4A47-93BE-4FD851E04ADC}" type="presParOf" srcId="{44B60FA8-AE56-42F5-87D9-45BF46B58491}" destId="{73BDD4C6-DB9C-47ED-B88E-19348EC6ADCF}" srcOrd="9" destOrd="0" presId="urn:microsoft.com/office/officeart/2005/8/layout/list1#1"/>
    <dgm:cxn modelId="{181E4C87-53C4-4427-A01D-B494FC59B542}" type="presParOf" srcId="{44B60FA8-AE56-42F5-87D9-45BF46B58491}" destId="{EA438846-D2C9-471D-B361-78A5A585B391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13DEF-350E-4FBB-AC0D-530463030E03}">
      <dsp:nvSpPr>
        <dsp:cNvPr id="0" name=""/>
        <dsp:cNvSpPr/>
      </dsp:nvSpPr>
      <dsp:spPr>
        <a:xfrm>
          <a:off x="0" y="0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0F03C7-30E2-4666-9B34-3B126F39D844}">
      <dsp:nvSpPr>
        <dsp:cNvPr id="0" name=""/>
        <dsp:cNvSpPr/>
      </dsp:nvSpPr>
      <dsp:spPr>
        <a:xfrm>
          <a:off x="405615" y="91661"/>
          <a:ext cx="4968613" cy="852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kern="1200" dirty="0"/>
        </a:p>
      </dsp:txBody>
      <dsp:txXfrm>
        <a:off x="447213" y="133259"/>
        <a:ext cx="4885417" cy="768944"/>
      </dsp:txXfrm>
    </dsp:sp>
    <dsp:sp modelId="{EC05D0E7-8405-44BC-99E0-1DBA2A96DF5D}">
      <dsp:nvSpPr>
        <dsp:cNvPr id="0" name=""/>
        <dsp:cNvSpPr/>
      </dsp:nvSpPr>
      <dsp:spPr>
        <a:xfrm>
          <a:off x="0" y="1893043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85FB8C-B1D9-45F7-B49B-831AC8DD2217}">
      <dsp:nvSpPr>
        <dsp:cNvPr id="0" name=""/>
        <dsp:cNvSpPr/>
      </dsp:nvSpPr>
      <dsp:spPr>
        <a:xfrm>
          <a:off x="406400" y="1993307"/>
          <a:ext cx="5038994" cy="844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j-ea"/>
              <a:ea typeface="+mj-ea"/>
            </a:rPr>
            <a:t>问题分类</a:t>
          </a:r>
        </a:p>
      </dsp:txBody>
      <dsp:txXfrm>
        <a:off x="447619" y="2034526"/>
        <a:ext cx="4956556" cy="761937"/>
      </dsp:txXfrm>
    </dsp:sp>
    <dsp:sp modelId="{EA438846-D2C9-471D-B361-78A5A585B391}">
      <dsp:nvSpPr>
        <dsp:cNvPr id="0" name=""/>
        <dsp:cNvSpPr/>
      </dsp:nvSpPr>
      <dsp:spPr>
        <a:xfrm>
          <a:off x="0" y="3770959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318F98-F594-41F7-AB36-CFF8689B3A56}">
      <dsp:nvSpPr>
        <dsp:cNvPr id="0" name=""/>
        <dsp:cNvSpPr/>
      </dsp:nvSpPr>
      <dsp:spPr>
        <a:xfrm>
          <a:off x="406400" y="3851443"/>
          <a:ext cx="5126898" cy="864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j-ea"/>
              <a:ea typeface="+mj-ea"/>
            </a:rPr>
            <a:t>原因分析与管控措施</a:t>
          </a:r>
        </a:p>
      </dsp:txBody>
      <dsp:txXfrm>
        <a:off x="448585" y="3893628"/>
        <a:ext cx="5042528" cy="77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11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dirty="0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2254" y="4116874"/>
            <a:ext cx="9161483" cy="77905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44450" h="57150"/>
          </a:sp3d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加裂、气分</a:t>
            </a:r>
            <a:r>
              <a:rPr lang="en-US" altLang="zh-CN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月工艺考核问题汇总及分析</a:t>
            </a:r>
          </a:p>
        </p:txBody>
      </p:sp>
      <p:pic>
        <p:nvPicPr>
          <p:cNvPr id="10" name="Picture 4" descr="http://www.hengyi.com/kindeditor/attached/image/20200122/20200122144803_92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0"/>
            <a:ext cx="12211050" cy="39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2.5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交接班、其他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289" y="1517022"/>
            <a:ext cx="941122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</a:t>
            </a: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MES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交接班，本月出现</a:t>
            </a: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次：加裂三班交接班日志不按时接班。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）其他：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1DDE687A-36B5-4D82-8E3E-6F9067580A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96" y="2616283"/>
            <a:ext cx="10240804" cy="336279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78552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2.6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考核通报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E69374E-1605-4290-AC9C-76EE4A50DC2E}"/>
              </a:ext>
            </a:extLst>
          </p:cNvPr>
          <p:cNvSpPr txBox="1"/>
          <p:nvPr/>
        </p:nvSpPr>
        <p:spPr>
          <a:xfrm>
            <a:off x="694289" y="1380630"/>
            <a:ext cx="3786808" cy="34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</a:rPr>
              <a:t>本月没有发布考核通报。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30001" y="641830"/>
            <a:ext cx="5334000" cy="1514962"/>
            <a:chOff x="1850755" y="3068232"/>
            <a:chExt cx="5334000" cy="1705311"/>
          </a:xfrm>
        </p:grpSpPr>
        <p:sp>
          <p:nvSpPr>
            <p:cNvPr id="9" name="文本框 8"/>
            <p:cNvSpPr txBox="1"/>
            <p:nvPr/>
          </p:nvSpPr>
          <p:spPr>
            <a:xfrm>
              <a:off x="5738214" y="4065657"/>
              <a:ext cx="6203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三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850755" y="3068232"/>
              <a:ext cx="533400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三、</a:t>
              </a:r>
              <a:r>
                <a:rPr lang="zh-CN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原因分析及管理要求</a:t>
              </a:r>
              <a:endPara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6" name="文本框 22"/>
          <p:cNvSpPr txBox="1"/>
          <p:nvPr/>
        </p:nvSpPr>
        <p:spPr>
          <a:xfrm>
            <a:off x="652237" y="1700526"/>
            <a:ext cx="10489528" cy="8695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月工艺检查考核结果（总分 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113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）：</a:t>
            </a:r>
            <a:endParaRPr lang="en-US" altLang="zh-CN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一班（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30.4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），二班（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37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）、三班（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14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）、四班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(31.5)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，差距：月度评比。</a:t>
            </a:r>
            <a:endParaRPr lang="en-US" altLang="zh-CN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7" name="文本框 22">
            <a:extLst>
              <a:ext uri="{FF2B5EF4-FFF2-40B4-BE49-F238E27FC236}">
                <a16:creationId xmlns:a16="http://schemas.microsoft.com/office/drawing/2014/main" id="{FE25F2D2-8BA3-40FE-A9B7-528D9391C18B}"/>
              </a:ext>
            </a:extLst>
          </p:cNvPr>
          <p:cNvSpPr txBox="1"/>
          <p:nvPr/>
        </p:nvSpPr>
        <p:spPr>
          <a:xfrm>
            <a:off x="652237" y="3229496"/>
            <a:ext cx="10489528" cy="1285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月工艺专业重点工作：</a:t>
            </a:r>
            <a:endParaRPr lang="en-US" altLang="zh-CN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highlight>
                  <a:srgbClr val="FFFF00"/>
                </a:highlight>
                <a:latin typeface="Arial" pitchFamily="34" charset="0"/>
                <a:ea typeface="宋体" pitchFamily="2" charset="-122"/>
                <a:cs typeface="Arial" pitchFamily="34" charset="0"/>
              </a:rPr>
              <a:t>为避免高压窜低压，提高中控盯表效率；</a:t>
            </a:r>
            <a:endParaRPr lang="en-US" altLang="zh-CN" dirty="0">
              <a:solidFill>
                <a:srgbClr val="282830"/>
              </a:solidFill>
              <a:highlight>
                <a:srgbClr val="FFFF00"/>
              </a:highlight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highlight>
                  <a:srgbClr val="FFFF00"/>
                </a:highlight>
                <a:latin typeface="Arial" pitchFamily="34" charset="0"/>
                <a:ea typeface="宋体" pitchFamily="2" charset="-122"/>
                <a:cs typeface="Arial" pitchFamily="34" charset="0"/>
              </a:rPr>
              <a:t>从消除无效报警着手，全面梳理</a:t>
            </a:r>
            <a:r>
              <a:rPr lang="en-US" altLang="zh-CN" dirty="0">
                <a:solidFill>
                  <a:srgbClr val="282830"/>
                </a:solidFill>
                <a:highlight>
                  <a:srgbClr val="FFFF00"/>
                </a:highlight>
                <a:latin typeface="Arial" pitchFamily="34" charset="0"/>
                <a:ea typeface="宋体" pitchFamily="2" charset="-122"/>
                <a:cs typeface="Arial" pitchFamily="34" charset="0"/>
              </a:rPr>
              <a:t>DCS</a:t>
            </a:r>
            <a:r>
              <a:rPr lang="zh-CN" altLang="en-US" dirty="0">
                <a:solidFill>
                  <a:srgbClr val="282830"/>
                </a:solidFill>
                <a:highlight>
                  <a:srgbClr val="FFFF00"/>
                </a:highlight>
                <a:latin typeface="Arial" pitchFamily="34" charset="0"/>
                <a:ea typeface="宋体" pitchFamily="2" charset="-122"/>
                <a:cs typeface="Arial" pitchFamily="34" charset="0"/>
              </a:rPr>
              <a:t>报警值，并监督班组执行报警管理制度。</a:t>
            </a:r>
            <a:endParaRPr lang="en-US" altLang="zh-CN" dirty="0">
              <a:solidFill>
                <a:srgbClr val="282830"/>
              </a:solidFill>
              <a:highlight>
                <a:srgbClr val="FFFF00"/>
              </a:highlight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95894" y="1092615"/>
            <a:ext cx="10360171" cy="3870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管理要求：</a:t>
            </a:r>
            <a:endParaRPr lang="en-US" altLang="zh-CN" sz="24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3</a:t>
            </a:r>
            <a:r>
              <a:rPr lang="zh-CN" altLang="en-US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月份工作展望：</a:t>
            </a:r>
            <a:endParaRPr lang="en-US" altLang="zh-CN" sz="24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）日常管理，多提醒、多督促、多沟通，以身作则，保持充足耐心。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 ）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对小问题给予提醒，改正机会，若知错不改，给予批评、考核；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）对底线问题、典型问题，一经发现立即施以批评、考核，情节严重，出具通报。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4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）基于班组力量，合理安排每日工作计划，确保工作有效执行。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加强对社招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、校招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人员的考试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培训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力度，要求尽快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融入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到新的工作模式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落实轮岗、新员工培训计划，引导督促班组执行。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04617" y="2596382"/>
            <a:ext cx="442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757827824"/>
              </p:ext>
            </p:extLst>
          </p:nvPr>
        </p:nvGraphicFramePr>
        <p:xfrm>
          <a:off x="858696" y="6080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43625" y="3079429"/>
            <a:ext cx="6784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zh-CN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日周月检问题总体情况说明</a:t>
            </a:r>
            <a:endParaRPr lang="zh-CN" altLang="en-US" sz="3600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906645"/>
            <a:ext cx="10803422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自</a:t>
            </a:r>
            <a:r>
              <a:rPr 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3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月1日至</a:t>
            </a:r>
            <a:r>
              <a:rPr 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3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月3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日，加裂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、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气分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工艺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专业日、周、月检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考核（奖励）问题共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59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项，其中月末评比类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15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项。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按问题性质共分为</a:t>
            </a:r>
            <a:r>
              <a:rPr 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14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类：</a:t>
            </a:r>
            <a:endParaRPr lang="zh-CN" altLang="en-US" sz="2000" dirty="0">
              <a:solidFill>
                <a:srgbClr val="282830"/>
              </a:solidFill>
              <a:latin typeface="+mj-ea"/>
              <a:ea typeface="+mj-ea"/>
              <a:cs typeface="Arial" pitchFamily="34" charset="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CCDC57E-5C89-4131-BD9F-2414310C3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09123"/>
              </p:ext>
            </p:extLst>
          </p:nvPr>
        </p:nvGraphicFramePr>
        <p:xfrm>
          <a:off x="858696" y="1923221"/>
          <a:ext cx="4192275" cy="452111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040788">
                  <a:extLst>
                    <a:ext uri="{9D8B030D-6E8A-4147-A177-3AD203B41FA5}">
                      <a16:colId xmlns:a16="http://schemas.microsoft.com/office/drawing/2014/main" val="2176918004"/>
                    </a:ext>
                  </a:extLst>
                </a:gridCol>
                <a:gridCol w="2151487">
                  <a:extLst>
                    <a:ext uri="{9D8B030D-6E8A-4147-A177-3AD203B41FA5}">
                      <a16:colId xmlns:a16="http://schemas.microsoft.com/office/drawing/2014/main" val="3509729581"/>
                    </a:ext>
                  </a:extLst>
                </a:gridCol>
              </a:tblGrid>
              <a:tr h="479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考核类型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CN" altLang="en-US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数量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5425660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DCS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操作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4810709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交接班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247657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产品质量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9235424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反事故演练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1685689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巡回检查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5385695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工艺纪律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0188952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平稳率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1422861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抽查提问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8029011"/>
                  </a:ext>
                </a:extLst>
              </a:tr>
              <a:tr h="331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收率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4924004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能耗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3398252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规格化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0957922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运行记录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8233182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馏出口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048228"/>
                  </a:ext>
                </a:extLst>
              </a:tr>
              <a:tr h="285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8146266"/>
                  </a:ext>
                </a:extLst>
              </a:tr>
            </a:tbl>
          </a:graphicData>
        </a:graphic>
      </p:graphicFrame>
      <p:graphicFrame>
        <p:nvGraphicFramePr>
          <p:cNvPr id="10" name="图表 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020857"/>
              </p:ext>
            </p:extLst>
          </p:nvPr>
        </p:nvGraphicFramePr>
        <p:xfrm>
          <a:off x="5050970" y="1333428"/>
          <a:ext cx="6799654" cy="533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75807" y="643067"/>
            <a:ext cx="3550150" cy="2777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1.2 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各班组考核分布情况：</a:t>
            </a: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    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加裂一班考核</a:t>
            </a:r>
            <a:r>
              <a:rPr lang="en-US" altLang="zh-CN" sz="20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18</a:t>
            </a:r>
            <a:r>
              <a:rPr lang="zh-CN" altLang="en-US" sz="20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；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加裂二班考核</a:t>
            </a:r>
            <a:r>
              <a:rPr lang="en-US" altLang="zh-CN" sz="20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15</a:t>
            </a:r>
            <a:r>
              <a:rPr lang="zh-CN" altLang="en-US" sz="20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；</a:t>
            </a: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加裂三班考核</a:t>
            </a:r>
            <a:r>
              <a:rPr lang="en-US" altLang="zh-CN" sz="20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14</a:t>
            </a:r>
            <a:r>
              <a:rPr lang="zh-CN" altLang="en-US" sz="20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；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加裂四班考核</a:t>
            </a:r>
            <a:r>
              <a:rPr lang="en-US" altLang="zh-CN" sz="20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12</a:t>
            </a:r>
            <a:r>
              <a:rPr lang="zh-CN" altLang="en-US" sz="20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；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合计</a:t>
            </a: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59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rgbClr val="282830"/>
                </a:solidFill>
                <a:highlight>
                  <a:srgbClr val="FFFF00"/>
                </a:highlight>
                <a:latin typeface="Arial" pitchFamily="34" charset="0"/>
                <a:ea typeface="黑体" pitchFamily="49" charset="-122"/>
                <a:cs typeface="Arial" pitchFamily="34" charset="0"/>
              </a:rPr>
              <a:t>注：提问包括奖励与考核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。</a:t>
            </a:r>
          </a:p>
        </p:txBody>
      </p:sp>
      <p:graphicFrame>
        <p:nvGraphicFramePr>
          <p:cNvPr id="10" name="图表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691724"/>
              </p:ext>
            </p:extLst>
          </p:nvPr>
        </p:nvGraphicFramePr>
        <p:xfrm>
          <a:off x="2968179" y="501490"/>
          <a:ext cx="9189536" cy="5871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0"/>
          <p:cNvSpPr txBox="1"/>
          <p:nvPr/>
        </p:nvSpPr>
        <p:spPr>
          <a:xfrm>
            <a:off x="4052270" y="511358"/>
            <a:ext cx="481184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二、问题分类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3047" y="1156518"/>
            <a:ext cx="2151551" cy="519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itchFamily="34" charset="0"/>
                <a:ea typeface="黑体" pitchFamily="49" charset="-122"/>
                <a:cs typeface="Arial" pitchFamily="34" charset="0"/>
              </a:rPr>
              <a:t>2.1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抽查</a:t>
            </a:r>
            <a:r>
              <a:rPr lang="zh-CN" altLang="en-US" sz="2400" dirty="0">
                <a:solidFill>
                  <a:srgbClr val="282830"/>
                </a:solidFill>
                <a:latin typeface="黑体" pitchFamily="49" charset="-122"/>
                <a:ea typeface="黑体" pitchFamily="49" charset="-122"/>
              </a:rPr>
              <a:t>提问</a:t>
            </a:r>
            <a:endParaRPr lang="zh-CN" altLang="en-US" sz="2400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49366" y="1675699"/>
            <a:ext cx="9867644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月份：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轮岗人员进行中控</a:t>
            </a: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DCS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操作参数、工艺指令、中控操作纪律等进行提问。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社招提问事故处置的流程动改、产品改不合格。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3B9009D-6BF8-4600-854F-1AD2792AC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773053"/>
              </p:ext>
            </p:extLst>
          </p:nvPr>
        </p:nvGraphicFramePr>
        <p:xfrm>
          <a:off x="981460" y="3429000"/>
          <a:ext cx="9403456" cy="2082099"/>
        </p:xfrm>
        <a:graphic>
          <a:graphicData uri="http://schemas.openxmlformats.org/drawingml/2006/table">
            <a:tbl>
              <a:tblPr/>
              <a:tblGrid>
                <a:gridCol w="3326938">
                  <a:extLst>
                    <a:ext uri="{9D8B030D-6E8A-4147-A177-3AD203B41FA5}">
                      <a16:colId xmlns:a16="http://schemas.microsoft.com/office/drawing/2014/main" val="3592621482"/>
                    </a:ext>
                  </a:extLst>
                </a:gridCol>
                <a:gridCol w="6076518">
                  <a:extLst>
                    <a:ext uri="{9D8B030D-6E8A-4147-A177-3AD203B41FA5}">
                      <a16:colId xmlns:a16="http://schemas.microsoft.com/office/drawing/2014/main" val="3942389691"/>
                    </a:ext>
                  </a:extLst>
                </a:gridCol>
              </a:tblGrid>
              <a:tr h="41947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班组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中控人员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289967"/>
                  </a:ext>
                </a:extLst>
              </a:tr>
              <a:tr h="40421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加裂一班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吴宝鹏、刘亮、徐子涛、沈伟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89080"/>
                  </a:ext>
                </a:extLst>
              </a:tr>
              <a:tr h="41947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加裂二班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余春林、陈金龙、赵天福、牛洪博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078342"/>
                  </a:ext>
                </a:extLst>
              </a:tr>
              <a:tr h="41947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加裂三班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江志宁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369269"/>
                  </a:ext>
                </a:extLst>
              </a:tr>
              <a:tr h="41947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加裂四班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王际尘、赵蔚、苟虎、</a:t>
                      </a:r>
                      <a:r>
                        <a:rPr lang="en-GB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WAFI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4667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2.2 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馏出口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8696" y="4416180"/>
            <a:ext cx="9849678" cy="1521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月份：</a:t>
            </a:r>
            <a:endParaRPr lang="en-GB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重石脑油初馏点控制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79-81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℃，终馏点控制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177-180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℃，加裂液化气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C5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控制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&lt;1.0%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，精丙烯纯度保持在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99.67-99.71%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，气分液化气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C2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1.4-1.9%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，异丁烷纯度控制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93-94%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endParaRPr lang="en-GB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加裂重石馏程不合格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次，重终馏点超内控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6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次；异丁烷不合格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次，产品液化气不合格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次。</a:t>
            </a:r>
            <a:endParaRPr lang="en-US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pic>
        <p:nvPicPr>
          <p:cNvPr id="8" name="Picture 7" descr="Calendar&#10;&#10;Description automatically generated">
            <a:extLst>
              <a:ext uri="{FF2B5EF4-FFF2-40B4-BE49-F238E27FC236}">
                <a16:creationId xmlns:a16="http://schemas.microsoft.com/office/drawing/2014/main" id="{963052AE-6973-413D-99E5-83AE9022B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1133389"/>
            <a:ext cx="12054840" cy="32827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+mj-ea"/>
                <a:ea typeface="+mj-ea"/>
              </a:rPr>
              <a:t>2.3  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月末评比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683107" y="4357748"/>
            <a:ext cx="8023601" cy="134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本月评比</a:t>
            </a:r>
            <a:r>
              <a:rPr lang="zh-CN" altLang="en-US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情况：</a:t>
            </a:r>
            <a:endParaRPr lang="en-US" altLang="zh-CN" sz="14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平稳率本月加</a:t>
            </a:r>
            <a:r>
              <a:rPr lang="zh-CN" altLang="en-US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分为：</a:t>
            </a: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20/10/5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；本月各班平稳率相差</a:t>
            </a:r>
            <a:r>
              <a:rPr lang="zh-CN" altLang="en-US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较小。</a:t>
            </a:r>
            <a:endParaRPr lang="en-US" altLang="zh-CN" sz="14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）重石收率差距较小，第一名与之后</a:t>
            </a:r>
            <a:r>
              <a:rPr lang="zh-CN" altLang="en-US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差距为</a:t>
            </a: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0.009</a:t>
            </a:r>
            <a:r>
              <a:rPr lang="en-US" altLang="zh-CN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0.321</a:t>
            </a:r>
            <a:r>
              <a:rPr lang="en-US" altLang="zh-CN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0.497%</a:t>
            </a:r>
          </a:p>
          <a:p>
            <a:pPr indent="457200">
              <a:lnSpc>
                <a:spcPct val="15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）精丙烯</a:t>
            </a:r>
            <a:r>
              <a:rPr lang="zh-CN" altLang="en-US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月度产量</a:t>
            </a:r>
            <a:r>
              <a:rPr lang="en-US" altLang="zh-CN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1215t </a:t>
            </a:r>
            <a:r>
              <a:rPr lang="zh-CN" altLang="en-US" sz="140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en-US" altLang="zh-CN" sz="14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C864DB-A245-4E6E-A565-C7E1ACB88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5871" y="1174374"/>
            <a:ext cx="7059010" cy="301984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720813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2.4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劳动纪律、工艺纪律问题</a:t>
            </a: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6581" y="1625184"/>
            <a:ext cx="10522260" cy="1879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交接班迟到。</a:t>
            </a:r>
            <a:endParaRPr lang="en-GB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 运行记录未填写，进行考核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）操作未按要求执行：如加热炉出口温度长时间低于要求温度。</a:t>
            </a:r>
            <a:endParaRPr lang="en-GB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4) 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巡间单点耗时不足。</a:t>
            </a:r>
            <a:endParaRPr lang="en-GB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5857</TotalTime>
  <Words>1805</Words>
  <Application>Microsoft Office PowerPoint</Application>
  <PresentationFormat>宽屏</PresentationFormat>
  <Paragraphs>126</Paragraphs>
  <Slides>14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黑体</vt:lpstr>
      <vt:lpstr>微软雅黑</vt:lpstr>
      <vt:lpstr>幼圆</vt:lpstr>
      <vt:lpstr>Arial</vt:lpstr>
      <vt:lpstr>Calibri</vt:lpstr>
      <vt:lpstr>Wingdings 2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249</cp:revision>
  <dcterms:created xsi:type="dcterms:W3CDTF">2015-10-06T09:21:00Z</dcterms:created>
  <dcterms:modified xsi:type="dcterms:W3CDTF">2022-04-04T10:37:40Z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35E9D4B9093742EC852E3D8AFBCE0E7C</vt:lpwstr>
  </property>
</Properties>
</file>