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9" r:id="rId2"/>
    <p:sldId id="265" r:id="rId3"/>
    <p:sldId id="271" r:id="rId4"/>
    <p:sldId id="320" r:id="rId5"/>
    <p:sldId id="352" r:id="rId6"/>
    <p:sldId id="290" r:id="rId7"/>
    <p:sldId id="299" r:id="rId8"/>
    <p:sldId id="302" r:id="rId9"/>
    <p:sldId id="357" r:id="rId10"/>
    <p:sldId id="300" r:id="rId11"/>
    <p:sldId id="310" r:id="rId12"/>
    <p:sldId id="358" r:id="rId13"/>
    <p:sldId id="353" r:id="rId14"/>
    <p:sldId id="26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3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32">
          <p15:clr>
            <a:srgbClr val="A4A3A4"/>
          </p15:clr>
        </p15:guide>
        <p15:guide id="10" orient="horz" pos="1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495" y="57"/>
      </p:cViewPr>
      <p:guideLst>
        <p:guide pos="3840"/>
        <p:guide pos="5484"/>
        <p:guide pos="6697"/>
        <p:guide pos="1426"/>
        <p:guide pos="960"/>
        <p:guide pos="5190"/>
        <p:guide orient="horz" pos="1930"/>
        <p:guide pos="3218"/>
        <p:guide orient="horz" pos="2432"/>
        <p:guide orient="horz" pos="1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14A-4BF9-AEB0-BC65E41610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14A-4BF9-AEB0-BC65E41610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14A-4BF9-AEB0-BC65E41610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14A-4BF9-AEB0-BC65E41610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14A-4BF9-AEB0-BC65E41610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14A-4BF9-AEB0-BC65E41610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A14A-4BF9-AEB0-BC65E41610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A14A-4BF9-AEB0-BC65E41610E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A14A-4BF9-AEB0-BC65E41610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4A-4BF9-AEB0-BC65E41610E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4A-4BF9-AEB0-BC65E41610E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14A-4BF9-AEB0-BC65E41610E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14A-4BF9-AEB0-BC65E41610E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14A-4BF9-AEB0-BC65E41610E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14A-4BF9-AEB0-BC65E41610E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14A-4BF9-AEB0-BC65E41610E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A14A-4BF9-AEB0-BC65E41610E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A14A-4BF9-AEB0-BC65E41610E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汇总!$A$3:$A$11</c:f>
              <c:strCache>
                <c:ptCount val="9"/>
                <c:pt idx="0">
                  <c:v>交接班</c:v>
                </c:pt>
                <c:pt idx="1">
                  <c:v>馏出口</c:v>
                </c:pt>
                <c:pt idx="2">
                  <c:v>抽查提问</c:v>
                </c:pt>
                <c:pt idx="3">
                  <c:v>巡回检查</c:v>
                </c:pt>
                <c:pt idx="4">
                  <c:v>定期工作</c:v>
                </c:pt>
                <c:pt idx="5">
                  <c:v>平稳率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汇总!$B$3:$B$11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14</c:v>
                </c:pt>
                <c:pt idx="3">
                  <c:v>2</c:v>
                </c:pt>
                <c:pt idx="4">
                  <c:v>2</c:v>
                </c:pt>
                <c:pt idx="5">
                  <c:v>9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4A-4BF9-AEB0-BC65E41610E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086726564721"/>
          <c:y val="0"/>
          <c:w val="0.89565970500538816"/>
          <c:h val="0.72029946695843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馏出口</c:v>
                </c:pt>
                <c:pt idx="2">
                  <c:v>抽查提问</c:v>
                </c:pt>
                <c:pt idx="3">
                  <c:v>巡回检查</c:v>
                </c:pt>
                <c:pt idx="4">
                  <c:v>定期工作</c:v>
                </c:pt>
                <c:pt idx="5">
                  <c:v>平稳率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班组汇总1!$C$12:$C$20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C-4D8C-A98D-F2D92BFD0160}"/>
            </c:ext>
          </c:extLst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馏出口</c:v>
                </c:pt>
                <c:pt idx="2">
                  <c:v>抽查提问</c:v>
                </c:pt>
                <c:pt idx="3">
                  <c:v>巡回检查</c:v>
                </c:pt>
                <c:pt idx="4">
                  <c:v>定期工作</c:v>
                </c:pt>
                <c:pt idx="5">
                  <c:v>平稳率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班组汇总1!$D$12:$D$20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0C-4D8C-A98D-F2D92BFD0160}"/>
            </c:ext>
          </c:extLst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馏出口</c:v>
                </c:pt>
                <c:pt idx="2">
                  <c:v>抽查提问</c:v>
                </c:pt>
                <c:pt idx="3">
                  <c:v>巡回检查</c:v>
                </c:pt>
                <c:pt idx="4">
                  <c:v>定期工作</c:v>
                </c:pt>
                <c:pt idx="5">
                  <c:v>平稳率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班组汇总1!$E$12:$E$20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0C-4D8C-A98D-F2D92BFD0160}"/>
            </c:ext>
          </c:extLst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馏出口</c:v>
                </c:pt>
                <c:pt idx="2">
                  <c:v>抽查提问</c:v>
                </c:pt>
                <c:pt idx="3">
                  <c:v>巡回检查</c:v>
                </c:pt>
                <c:pt idx="4">
                  <c:v>定期工作</c:v>
                </c:pt>
                <c:pt idx="5">
                  <c:v>平稳率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班组汇总1!$F$12:$F$20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0C-4D8C-A98D-F2D92BFD01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94"/>
        <c:overlap val="-23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AA1FDF15-6B73-46D5-ABC4-989347B2916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原因分析与管控措施</a:t>
          </a:r>
        </a:p>
      </dgm:t>
    </dgm:pt>
    <dgm:pt modelId="{34E746A1-21B9-4535-BD9B-F56556C36BF3}" type="par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01C866C7-ABCA-4209-99C1-66F4E2400728}" type="sib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2"/>
      <dgm:spPr/>
    </dgm:pt>
    <dgm:pt modelId="{2F0F03C7-30E2-4666-9B34-3B126F39D844}" type="pres">
      <dgm:prSet presAssocID="{87EE85F5-C5A9-4B91-9BAB-E0011122AEA7}" presName="parentText" presStyleLbl="node1" presStyleIdx="0" presStyleCnt="2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2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BEC1BB09-E7C9-4047-B6CD-6613916A1437}" type="pres">
      <dgm:prSet presAssocID="{AA1FDF15-6B73-46D5-ABC4-989347B29161}" presName="parentLin" presStyleCnt="0"/>
      <dgm:spPr/>
    </dgm:pt>
    <dgm:pt modelId="{6F817EA5-7566-4AB4-8268-C37C12B0631E}" type="pres">
      <dgm:prSet presAssocID="{AA1FDF15-6B73-46D5-ABC4-989347B29161}" presName="parentLeftMargin" presStyleLbl="node1" presStyleIdx="0" presStyleCnt="2"/>
      <dgm:spPr/>
    </dgm:pt>
    <dgm:pt modelId="{35318F98-F594-41F7-AB36-CFF8689B3A56}" type="pres">
      <dgm:prSet presAssocID="{AA1FDF15-6B73-46D5-ABC4-989347B29161}" presName="parentText" presStyleLbl="node1" presStyleIdx="1" presStyleCnt="2" custScaleX="90110" custScaleY="45740">
        <dgm:presLayoutVars>
          <dgm:chMax val="0"/>
          <dgm:bulletEnabled val="1"/>
        </dgm:presLayoutVars>
      </dgm:prSet>
      <dgm:spPr/>
    </dgm:pt>
    <dgm:pt modelId="{73BDD4C6-DB9C-47ED-B88E-19348EC6ADCF}" type="pres">
      <dgm:prSet presAssocID="{AA1FDF15-6B73-46D5-ABC4-989347B29161}" presName="negativeSpace" presStyleCnt="0"/>
      <dgm:spPr/>
    </dgm:pt>
    <dgm:pt modelId="{EA438846-D2C9-471D-B361-78A5A585B391}" type="pres">
      <dgm:prSet presAssocID="{AA1FDF15-6B73-46D5-ABC4-989347B2916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253C2FE2-4CCF-41DF-B148-C6B86C04BB67}" type="presOf" srcId="{AA1FDF15-6B73-46D5-ABC4-989347B29161}" destId="{35318F98-F594-41F7-AB36-CFF8689B3A56}" srcOrd="1" destOrd="0" presId="urn:microsoft.com/office/officeart/2005/8/layout/list1#1"/>
    <dgm:cxn modelId="{859139E4-1B47-42FD-B308-DDB3B3BBB116}" type="presOf" srcId="{AA1FDF15-6B73-46D5-ABC4-989347B29161}" destId="{6F817EA5-7566-4AB4-8268-C37C12B0631E}" srcOrd="0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727773EA-EF59-4F0B-8C88-4977B4E06126}" srcId="{C7B1860A-4F5F-4E26-A0C3-7793D9FE31F2}" destId="{AA1FDF15-6B73-46D5-ABC4-989347B29161}" srcOrd="1" destOrd="0" parTransId="{34E746A1-21B9-4535-BD9B-F56556C36BF3}" sibTransId="{01C866C7-ABCA-4209-99C1-66F4E2400728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F024A7D3-8005-4065-A236-E5E58787643C}" type="presParOf" srcId="{44B60FA8-AE56-42F5-87D9-45BF46B58491}" destId="{BEC1BB09-E7C9-4047-B6CD-6613916A1437}" srcOrd="4" destOrd="0" presId="urn:microsoft.com/office/officeart/2005/8/layout/list1#1"/>
    <dgm:cxn modelId="{61335231-248A-494C-B508-86AD8A73AC8D}" type="presParOf" srcId="{BEC1BB09-E7C9-4047-B6CD-6613916A1437}" destId="{6F817EA5-7566-4AB4-8268-C37C12B0631E}" srcOrd="0" destOrd="0" presId="urn:microsoft.com/office/officeart/2005/8/layout/list1#1"/>
    <dgm:cxn modelId="{CE1E6345-8F31-485D-816B-DC1BF43CAE57}" type="presParOf" srcId="{BEC1BB09-E7C9-4047-B6CD-6613916A1437}" destId="{35318F98-F594-41F7-AB36-CFF8689B3A56}" srcOrd="1" destOrd="0" presId="urn:microsoft.com/office/officeart/2005/8/layout/list1#1"/>
    <dgm:cxn modelId="{9A6CB92F-7719-4A47-93BE-4FD851E04ADC}" type="presParOf" srcId="{44B60FA8-AE56-42F5-87D9-45BF46B58491}" destId="{73BDD4C6-DB9C-47ED-B88E-19348EC6ADCF}" srcOrd="5" destOrd="0" presId="urn:microsoft.com/office/officeart/2005/8/layout/list1#1"/>
    <dgm:cxn modelId="{181E4C87-53C4-4427-A01D-B494FC59B542}" type="presParOf" srcId="{44B60FA8-AE56-42F5-87D9-45BF46B58491}" destId="{EA438846-D2C9-471D-B361-78A5A585B391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390159"/>
          <a:ext cx="8128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994344"/>
          <a:ext cx="4968613" cy="8654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kern="1200" dirty="0"/>
        </a:p>
      </dsp:txBody>
      <dsp:txXfrm>
        <a:off x="447863" y="1036592"/>
        <a:ext cx="4884117" cy="780959"/>
      </dsp:txXfrm>
    </dsp:sp>
    <dsp:sp modelId="{EA438846-D2C9-471D-B361-78A5A585B391}">
      <dsp:nvSpPr>
        <dsp:cNvPr id="0" name=""/>
        <dsp:cNvSpPr/>
      </dsp:nvSpPr>
      <dsp:spPr>
        <a:xfrm>
          <a:off x="0" y="2843963"/>
          <a:ext cx="8128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318F98-F594-41F7-AB36-CFF8689B3A56}">
      <dsp:nvSpPr>
        <dsp:cNvPr id="0" name=""/>
        <dsp:cNvSpPr/>
      </dsp:nvSpPr>
      <dsp:spPr>
        <a:xfrm>
          <a:off x="406400" y="2925703"/>
          <a:ext cx="5126898" cy="877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原因分析与管控措施</a:t>
          </a:r>
        </a:p>
      </dsp:txBody>
      <dsp:txXfrm>
        <a:off x="449244" y="2968547"/>
        <a:ext cx="5041210" cy="791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1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2022/6/7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2254" y="4116874"/>
            <a:ext cx="9161483" cy="7790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加裂、气分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20813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2.5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规格化、操作纪律问题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7F7C85A-E119-AC0B-0E6B-E13B39918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545645"/>
              </p:ext>
            </p:extLst>
          </p:nvPr>
        </p:nvGraphicFramePr>
        <p:xfrm>
          <a:off x="694289" y="1465152"/>
          <a:ext cx="8395733" cy="2898463"/>
        </p:xfrm>
        <a:graphic>
          <a:graphicData uri="http://schemas.openxmlformats.org/drawingml/2006/table">
            <a:tbl>
              <a:tblPr/>
              <a:tblGrid>
                <a:gridCol w="1005272">
                  <a:extLst>
                    <a:ext uri="{9D8B030D-6E8A-4147-A177-3AD203B41FA5}">
                      <a16:colId xmlns:a16="http://schemas.microsoft.com/office/drawing/2014/main" val="3027995357"/>
                    </a:ext>
                  </a:extLst>
                </a:gridCol>
                <a:gridCol w="4720187">
                  <a:extLst>
                    <a:ext uri="{9D8B030D-6E8A-4147-A177-3AD203B41FA5}">
                      <a16:colId xmlns:a16="http://schemas.microsoft.com/office/drawing/2014/main" val="3515075438"/>
                    </a:ext>
                  </a:extLst>
                </a:gridCol>
                <a:gridCol w="699248">
                  <a:extLst>
                    <a:ext uri="{9D8B030D-6E8A-4147-A177-3AD203B41FA5}">
                      <a16:colId xmlns:a16="http://schemas.microsoft.com/office/drawing/2014/main" val="191349746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72453356"/>
                    </a:ext>
                  </a:extLst>
                </a:gridCol>
                <a:gridCol w="904226">
                  <a:extLst>
                    <a:ext uri="{9D8B030D-6E8A-4147-A177-3AD203B41FA5}">
                      <a16:colId xmlns:a16="http://schemas.microsoft.com/office/drawing/2014/main" val="1318365490"/>
                    </a:ext>
                  </a:extLst>
                </a:gridCol>
              </a:tblGrid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考核日期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989290"/>
                  </a:ext>
                </a:extLst>
              </a:tr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点班长巡检漏检。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2022/5/5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406660"/>
                  </a:ext>
                </a:extLst>
              </a:tr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带伴热的低压放空线靠近加热炉区末端吹扫蒸汽盲板标识缺失；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2022/5/6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现场规格化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36893"/>
                  </a:ext>
                </a:extLst>
              </a:tr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P210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及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P211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出口及泵体至低压放空线（带伴热）标识缺失。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2022/5/6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现场规格化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544193"/>
                  </a:ext>
                </a:extLst>
              </a:tr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日白班漏检。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2022/5/13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巡回检查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57782"/>
                  </a:ext>
                </a:extLst>
              </a:tr>
              <a:tr h="45932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一班白班运行记录未填写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2022/5/23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运行记录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-0.5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492429"/>
                  </a:ext>
                </a:extLst>
              </a:tr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-15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气分自控率降至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92%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，且持续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小时以上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2022/5/30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自控率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94073"/>
                  </a:ext>
                </a:extLst>
              </a:tr>
              <a:tr h="3484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C301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吹扫蒸汽、吹扫氮气盲板牌号缺失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2022/5/30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现场规格化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-4.0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2639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34922CD8-11E3-0F71-52B9-731BBF6C0D06}"/>
              </a:ext>
            </a:extLst>
          </p:cNvPr>
          <p:cNvSpPr txBox="1"/>
          <p:nvPr/>
        </p:nvSpPr>
        <p:spPr>
          <a:xfrm>
            <a:off x="757042" y="4692656"/>
            <a:ext cx="6172676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+mj-ea"/>
                <a:ea typeface="+mj-ea"/>
              </a:rPr>
              <a:t>1.</a:t>
            </a:r>
            <a:r>
              <a:rPr lang="zh-CN" altLang="en-US" sz="1400" dirty="0">
                <a:latin typeface="+mj-ea"/>
                <a:ea typeface="+mj-ea"/>
              </a:rPr>
              <a:t>部分巡检漏检，班组及时反馈，已及时处理</a:t>
            </a:r>
            <a:endParaRPr lang="en-US" altLang="zh-CN" sz="1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+mj-ea"/>
                <a:ea typeface="+mj-ea"/>
              </a:rPr>
              <a:t>2.</a:t>
            </a:r>
            <a:r>
              <a:rPr lang="zh-CN" altLang="en-US" sz="1400" dirty="0">
                <a:latin typeface="+mj-ea"/>
                <a:ea typeface="+mj-ea"/>
              </a:rPr>
              <a:t>中旬发布各班组区域内的盲板台账，自查；待</a:t>
            </a:r>
            <a:r>
              <a:rPr lang="en-US" altLang="zh-CN" sz="1400" dirty="0">
                <a:latin typeface="+mj-ea"/>
                <a:ea typeface="+mj-ea"/>
              </a:rPr>
              <a:t>6</a:t>
            </a:r>
            <a:r>
              <a:rPr lang="zh-CN" altLang="en-US" sz="1400" dirty="0">
                <a:latin typeface="+mj-ea"/>
                <a:ea typeface="+mj-ea"/>
              </a:rPr>
              <a:t>月汇总问题、整改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30001" y="641830"/>
            <a:ext cx="5334000" cy="1514962"/>
            <a:chOff x="1850755" y="3068232"/>
            <a:chExt cx="5334000" cy="1705311"/>
          </a:xfrm>
        </p:grpSpPr>
        <p:sp>
          <p:nvSpPr>
            <p:cNvPr id="9" name="文本框 8"/>
            <p:cNvSpPr txBox="1"/>
            <p:nvPr/>
          </p:nvSpPr>
          <p:spPr>
            <a:xfrm>
              <a:off x="5738214" y="4065657"/>
              <a:ext cx="62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850755" y="3068232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三、</a:t>
              </a:r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6" name="文本框 22"/>
          <p:cNvSpPr txBox="1"/>
          <p:nvPr/>
        </p:nvSpPr>
        <p:spPr>
          <a:xfrm>
            <a:off x="652237" y="1700526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月份工艺检查考核（总分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30.5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10.5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[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32]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）、二班（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-2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[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8 ]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）、三班（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[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30 ]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）、四班（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[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45 ]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。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文本框 22">
            <a:extLst>
              <a:ext uri="{FF2B5EF4-FFF2-40B4-BE49-F238E27FC236}">
                <a16:creationId xmlns:a16="http://schemas.microsoft.com/office/drawing/2014/main" id="{FE25F2D2-8BA3-40FE-A9B7-528D9391C18B}"/>
              </a:ext>
            </a:extLst>
          </p:cNvPr>
          <p:cNvSpPr txBox="1"/>
          <p:nvPr/>
        </p:nvSpPr>
        <p:spPr>
          <a:xfrm>
            <a:off x="652237" y="3229496"/>
            <a:ext cx="10489528" cy="21185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月工艺专业重点工作：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培训：着重对新入职的员工、返岗文莱员工开展培训，利用提问的机会宣贯操作要点；内操的工艺指标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事故处置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联锁，对不同岗位进行对应的岗位进行提问，表现不理想，已出具相应考核。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根据现场流程，梳理停工方案的可执行性。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对接大检修技改方案。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8BF4961-0E2D-5AFF-F6F5-58F39FBCC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3" name="文本框 22">
            <a:extLst>
              <a:ext uri="{FF2B5EF4-FFF2-40B4-BE49-F238E27FC236}">
                <a16:creationId xmlns:a16="http://schemas.microsoft.com/office/drawing/2014/main" id="{9C971F5F-3489-9AB2-DDC0-433E782FBA47}"/>
              </a:ext>
            </a:extLst>
          </p:cNvPr>
          <p:cNvSpPr txBox="1"/>
          <p:nvPr/>
        </p:nvSpPr>
        <p:spPr>
          <a:xfrm>
            <a:off x="572338" y="1021534"/>
            <a:ext cx="10489528" cy="4196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：表现不理想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表现         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）学习不系统，只限于浅显了解，具体执行抓瞎。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）基本流程、操作掌握不清，缺乏主动学习、总结的意识。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）尽可能详细制定轮岗操作卡，指引提醒。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）利用日周月检提问培训流程要点和操作注意事项。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）督促班组认清现状，统一思想，正视并重视新员工的培训。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4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）按照编写的培训计划（新入职员工、社招员工、文莱员工），进行抽查提问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7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895894" y="1092615"/>
            <a:ext cx="10360171" cy="379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6</a:t>
            </a: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月份工作展望：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加强对社招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、校招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人员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及文莱员工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的考试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培训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力度，要求尽快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融入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到新的工作模式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落实轮岗、新员工培训计划，引导督促班组执行。着重推进轮岗操作卡的学习。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 ）进一步打磨停工方案、开工方案，对照现场细化各项工作，确保合理性和可执行性。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）加强劳动纪律检查，确保在其岗，谋其事，建立良好劳动作风。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）对底线问题、典型问题，一经发现立即施以批评、考核，情节严重，出具通报。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）基于班组力量，合理安排每日工作计划及班组力量，确保工作有效执行。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898025177"/>
              </p:ext>
            </p:extLst>
          </p:nvPr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43625" y="3079429"/>
            <a:ext cx="6784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日周月检问题总体情况说明</a:t>
            </a:r>
            <a:endParaRPr lang="zh-CN" altLang="en-US" sz="36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自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5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月1日至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5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月3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日，加裂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、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气分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工艺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问题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78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项，考核（奖励）问题共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54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项，其中月末评比类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12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项。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按问题性质共分为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0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类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，考核占比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68.75%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74140EA-B684-4B47-9938-3A84B6C5C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62719"/>
              </p:ext>
            </p:extLst>
          </p:nvPr>
        </p:nvGraphicFramePr>
        <p:xfrm>
          <a:off x="694288" y="2165367"/>
          <a:ext cx="3673525" cy="3446382"/>
        </p:xfrm>
        <a:graphic>
          <a:graphicData uri="http://schemas.openxmlformats.org/drawingml/2006/table">
            <a:tbl>
              <a:tblPr/>
              <a:tblGrid>
                <a:gridCol w="2241187">
                  <a:extLst>
                    <a:ext uri="{9D8B030D-6E8A-4147-A177-3AD203B41FA5}">
                      <a16:colId xmlns:a16="http://schemas.microsoft.com/office/drawing/2014/main" val="1484153780"/>
                    </a:ext>
                  </a:extLst>
                </a:gridCol>
                <a:gridCol w="1432338">
                  <a:extLst>
                    <a:ext uri="{9D8B030D-6E8A-4147-A177-3AD203B41FA5}">
                      <a16:colId xmlns:a16="http://schemas.microsoft.com/office/drawing/2014/main" val="709082558"/>
                    </a:ext>
                  </a:extLst>
                </a:gridCol>
              </a:tblGrid>
              <a:tr h="3773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933974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交接班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983698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馏出口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873827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抽查提问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859986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巡回检查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064933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定期工作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635263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平稳率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634059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04109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运行记录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969538"/>
                  </a:ext>
                </a:extLst>
              </a:tr>
              <a:tr h="35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237139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34D0A8C-AF4D-41A0-B921-AFB52CDAE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9525"/>
              </p:ext>
            </p:extLst>
          </p:nvPr>
        </p:nvGraphicFramePr>
        <p:xfrm>
          <a:off x="4933486" y="2801061"/>
          <a:ext cx="2221915" cy="2514600"/>
        </p:xfrm>
        <a:graphic>
          <a:graphicData uri="http://schemas.openxmlformats.org/drawingml/2006/table">
            <a:tbl>
              <a:tblPr/>
              <a:tblGrid>
                <a:gridCol w="1357352">
                  <a:extLst>
                    <a:ext uri="{9D8B030D-6E8A-4147-A177-3AD203B41FA5}">
                      <a16:colId xmlns:a16="http://schemas.microsoft.com/office/drawing/2014/main" val="322882592"/>
                    </a:ext>
                  </a:extLst>
                </a:gridCol>
                <a:gridCol w="864563">
                  <a:extLst>
                    <a:ext uri="{9D8B030D-6E8A-4147-A177-3AD203B41FA5}">
                      <a16:colId xmlns:a16="http://schemas.microsoft.com/office/drawing/2014/main" val="336730660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79932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11979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未考核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7185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奖励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36507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共计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36582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考核占比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54.5%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965918"/>
                  </a:ext>
                </a:extLst>
              </a:tr>
            </a:tbl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533368"/>
              </p:ext>
            </p:extLst>
          </p:nvPr>
        </p:nvGraphicFramePr>
        <p:xfrm>
          <a:off x="7415212" y="2315287"/>
          <a:ext cx="4776788" cy="300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19261" y="1508488"/>
            <a:ext cx="3550150" cy="3947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1.2 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    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加裂一班考核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加裂二班考核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加裂三班考核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12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加裂四班考核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 合计</a:t>
            </a:r>
            <a:r>
              <a:rPr lang="en-US" altLang="zh-CN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45</a:t>
            </a: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endParaRPr lang="en-US" altLang="zh-CN" sz="14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</a:rPr>
              <a:t>      注：包括奖励与考核。</a:t>
            </a: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809105"/>
              </p:ext>
            </p:extLst>
          </p:nvPr>
        </p:nvGraphicFramePr>
        <p:xfrm>
          <a:off x="3780024" y="1588813"/>
          <a:ext cx="7572375" cy="390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052270" y="511358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976" y="1038671"/>
            <a:ext cx="2034531" cy="525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+mj-ea"/>
                <a:ea typeface="+mj-ea"/>
                <a:cs typeface="Arial" pitchFamily="34" charset="0"/>
              </a:rPr>
              <a:t>2.1</a:t>
            </a:r>
            <a:r>
              <a:rPr lang="en-US" altLang="zh-CN" sz="2400" dirty="0">
                <a:latin typeface="+mj-ea"/>
                <a:ea typeface="+mj-ea"/>
              </a:rPr>
              <a:t>  </a:t>
            </a:r>
            <a:r>
              <a:rPr lang="zh-CN" altLang="en-US" sz="2400" dirty="0">
                <a:latin typeface="+mj-ea"/>
                <a:ea typeface="+mj-ea"/>
              </a:rPr>
              <a:t>抽查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提问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9976" y="1675699"/>
            <a:ext cx="11442634" cy="91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轮岗人员进行中控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DCS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工艺指标、工艺指令、事故处理等进行提问。社招提问现场流程、事故处置操作等。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F070E09-F8AE-228A-1C91-CFB080FA1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2662517"/>
            <a:ext cx="12001500" cy="40341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2.2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324" y="4139893"/>
            <a:ext cx="11327754" cy="1893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79-81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177-180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℃，加裂液化气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C5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控制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&lt;1.0%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，气分液化气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1.4-1.9%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93-94%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次，馏程超内控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0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次；异丁烷不合格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重石脑油硫含量未计入统计，气分液化气烯烃含量未计入统计；异丁烷纯度合理指标为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90.5-94.5%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LIMS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指标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91-94%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345F176-6D48-A9D8-2D70-A55AFE8FB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86" y="1250982"/>
            <a:ext cx="11096625" cy="2781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2.3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25849" y="5109488"/>
            <a:ext cx="9607760" cy="13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本月评比情况：</a:t>
            </a:r>
            <a:endParaRPr lang="en-US" altLang="zh-CN" sz="1400" dirty="0">
              <a:solidFill>
                <a:srgbClr val="28283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1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）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本月各班平稳率、能耗相差较小，且较为接近，各班组操作平稳性有所提高。</a:t>
            </a:r>
            <a:endParaRPr lang="en-US" altLang="zh-CN" sz="1400" dirty="0">
              <a:solidFill>
                <a:srgbClr val="28283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）重石收率差距较小，一班重石收率最高，</a:t>
            </a:r>
            <a:r>
              <a:rPr lang="en-US" altLang="zh-CN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63.57%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，平均收率</a:t>
            </a:r>
            <a:r>
              <a:rPr lang="en-US" altLang="zh-CN" sz="140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59.54%</a:t>
            </a:r>
            <a:r>
              <a:rPr lang="zh-CN" altLang="en-US" sz="140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目前严肃采样纪律，杜绝重复使用旧样</a:t>
            </a:r>
            <a:endParaRPr lang="en-US" altLang="zh-CN" sz="1400" dirty="0">
              <a:solidFill>
                <a:srgbClr val="28283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）精丙烯月度产量</a:t>
            </a:r>
            <a:r>
              <a:rPr lang="en-US" altLang="zh-CN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1223t 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，较上月低</a:t>
            </a:r>
            <a:r>
              <a:rPr lang="en-US" altLang="zh-CN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16t</a:t>
            </a:r>
            <a:r>
              <a:rPr lang="zh-CN" altLang="en-US" sz="1400" dirty="0">
                <a:solidFill>
                  <a:srgbClr val="28283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。</a:t>
            </a:r>
            <a:endParaRPr lang="en-US" altLang="zh-CN" sz="1400" dirty="0">
              <a:solidFill>
                <a:srgbClr val="28283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0BD36FC-068A-F83F-7C93-D10EBC853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95416"/>
              </p:ext>
            </p:extLst>
          </p:nvPr>
        </p:nvGraphicFramePr>
        <p:xfrm>
          <a:off x="442360" y="1229052"/>
          <a:ext cx="10803424" cy="1804671"/>
        </p:xfrm>
        <a:graphic>
          <a:graphicData uri="http://schemas.openxmlformats.org/drawingml/2006/table">
            <a:tbl>
              <a:tblPr/>
              <a:tblGrid>
                <a:gridCol w="1058627">
                  <a:extLst>
                    <a:ext uri="{9D8B030D-6E8A-4147-A177-3AD203B41FA5}">
                      <a16:colId xmlns:a16="http://schemas.microsoft.com/office/drawing/2014/main" val="529730506"/>
                    </a:ext>
                  </a:extLst>
                </a:gridCol>
                <a:gridCol w="920191">
                  <a:extLst>
                    <a:ext uri="{9D8B030D-6E8A-4147-A177-3AD203B41FA5}">
                      <a16:colId xmlns:a16="http://schemas.microsoft.com/office/drawing/2014/main" val="3561863840"/>
                    </a:ext>
                  </a:extLst>
                </a:gridCol>
                <a:gridCol w="887619">
                  <a:extLst>
                    <a:ext uri="{9D8B030D-6E8A-4147-A177-3AD203B41FA5}">
                      <a16:colId xmlns:a16="http://schemas.microsoft.com/office/drawing/2014/main" val="941303101"/>
                    </a:ext>
                  </a:extLst>
                </a:gridCol>
                <a:gridCol w="830615">
                  <a:extLst>
                    <a:ext uri="{9D8B030D-6E8A-4147-A177-3AD203B41FA5}">
                      <a16:colId xmlns:a16="http://schemas.microsoft.com/office/drawing/2014/main" val="3241281493"/>
                    </a:ext>
                  </a:extLst>
                </a:gridCol>
                <a:gridCol w="1009767">
                  <a:extLst>
                    <a:ext uri="{9D8B030D-6E8A-4147-A177-3AD203B41FA5}">
                      <a16:colId xmlns:a16="http://schemas.microsoft.com/office/drawing/2014/main" val="3732264400"/>
                    </a:ext>
                  </a:extLst>
                </a:gridCol>
                <a:gridCol w="803471">
                  <a:extLst>
                    <a:ext uri="{9D8B030D-6E8A-4147-A177-3AD203B41FA5}">
                      <a16:colId xmlns:a16="http://schemas.microsoft.com/office/drawing/2014/main" val="2514673449"/>
                    </a:ext>
                  </a:extLst>
                </a:gridCol>
                <a:gridCol w="1343642">
                  <a:extLst>
                    <a:ext uri="{9D8B030D-6E8A-4147-A177-3AD203B41FA5}">
                      <a16:colId xmlns:a16="http://schemas.microsoft.com/office/drawing/2014/main" val="2770677426"/>
                    </a:ext>
                  </a:extLst>
                </a:gridCol>
                <a:gridCol w="952764">
                  <a:extLst>
                    <a:ext uri="{9D8B030D-6E8A-4147-A177-3AD203B41FA5}">
                      <a16:colId xmlns:a16="http://schemas.microsoft.com/office/drawing/2014/main" val="519236930"/>
                    </a:ext>
                  </a:extLst>
                </a:gridCol>
                <a:gridCol w="1017910">
                  <a:extLst>
                    <a:ext uri="{9D8B030D-6E8A-4147-A177-3AD203B41FA5}">
                      <a16:colId xmlns:a16="http://schemas.microsoft.com/office/drawing/2014/main" val="3165605127"/>
                    </a:ext>
                  </a:extLst>
                </a:gridCol>
                <a:gridCol w="1001624">
                  <a:extLst>
                    <a:ext uri="{9D8B030D-6E8A-4147-A177-3AD203B41FA5}">
                      <a16:colId xmlns:a16="http://schemas.microsoft.com/office/drawing/2014/main" val="204737865"/>
                    </a:ext>
                  </a:extLst>
                </a:gridCol>
                <a:gridCol w="977194">
                  <a:extLst>
                    <a:ext uri="{9D8B030D-6E8A-4147-A177-3AD203B41FA5}">
                      <a16:colId xmlns:a16="http://schemas.microsoft.com/office/drawing/2014/main" val="634837586"/>
                    </a:ext>
                  </a:extLst>
                </a:gridCol>
              </a:tblGrid>
              <a:tr h="4324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月份平稳率（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5.1-5.31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月份能耗（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5.1-5.31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04428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707562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99.96%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99.979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45.05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21.4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35.590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682584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99.96%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99.980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45.03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21.52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35.626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381358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99.98%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99.990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44.95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21.48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35.562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050014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99.85%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99.922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316" marR="8316" marT="83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44.97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21.58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35.614 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8316" marR="8316" marT="8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0264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D47C42F-FA9B-507B-645A-2F63F8B02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44006"/>
              </p:ext>
            </p:extLst>
          </p:nvPr>
        </p:nvGraphicFramePr>
        <p:xfrm>
          <a:off x="625849" y="3118763"/>
          <a:ext cx="4305300" cy="1804671"/>
        </p:xfrm>
        <a:graphic>
          <a:graphicData uri="http://schemas.openxmlformats.org/drawingml/2006/table">
            <a:tbl>
              <a:tblPr/>
              <a:tblGrid>
                <a:gridCol w="1536925">
                  <a:extLst>
                    <a:ext uri="{9D8B030D-6E8A-4147-A177-3AD203B41FA5}">
                      <a16:colId xmlns:a16="http://schemas.microsoft.com/office/drawing/2014/main" val="4255601845"/>
                    </a:ext>
                  </a:extLst>
                </a:gridCol>
                <a:gridCol w="1260088">
                  <a:extLst>
                    <a:ext uri="{9D8B030D-6E8A-4147-A177-3AD203B41FA5}">
                      <a16:colId xmlns:a16="http://schemas.microsoft.com/office/drawing/2014/main" val="612315961"/>
                    </a:ext>
                  </a:extLst>
                </a:gridCol>
                <a:gridCol w="1508287">
                  <a:extLst>
                    <a:ext uri="{9D8B030D-6E8A-4147-A177-3AD203B41FA5}">
                      <a16:colId xmlns:a16="http://schemas.microsoft.com/office/drawing/2014/main" val="2219342896"/>
                    </a:ext>
                  </a:extLst>
                </a:gridCol>
              </a:tblGrid>
              <a:tr h="4324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月份精丙烯收率（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5.1-5.31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336269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011344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0913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561969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28.54%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135881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10851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231528A-2701-4999-F053-A6035551E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545008"/>
              </p:ext>
            </p:extLst>
          </p:nvPr>
        </p:nvGraphicFramePr>
        <p:xfrm>
          <a:off x="5996749" y="3118763"/>
          <a:ext cx="4305300" cy="1990725"/>
        </p:xfrm>
        <a:graphic>
          <a:graphicData uri="http://schemas.openxmlformats.org/drawingml/2006/table">
            <a:tbl>
              <a:tblPr/>
              <a:tblGrid>
                <a:gridCol w="1536925">
                  <a:extLst>
                    <a:ext uri="{9D8B030D-6E8A-4147-A177-3AD203B41FA5}">
                      <a16:colId xmlns:a16="http://schemas.microsoft.com/office/drawing/2014/main" val="2856051943"/>
                    </a:ext>
                  </a:extLst>
                </a:gridCol>
                <a:gridCol w="1260088">
                  <a:extLst>
                    <a:ext uri="{9D8B030D-6E8A-4147-A177-3AD203B41FA5}">
                      <a16:colId xmlns:a16="http://schemas.microsoft.com/office/drawing/2014/main" val="4038992325"/>
                    </a:ext>
                  </a:extLst>
                </a:gridCol>
                <a:gridCol w="1508287">
                  <a:extLst>
                    <a:ext uri="{9D8B030D-6E8A-4147-A177-3AD203B41FA5}">
                      <a16:colId xmlns:a16="http://schemas.microsoft.com/office/drawing/2014/main" val="3781544809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月份重石收率（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5.1-5.31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132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75264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526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5187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35848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0665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19F1F183-A398-4CA4-91FE-1A2395352523}"/>
              </a:ext>
            </a:extLst>
          </p:cNvPr>
          <p:cNvSpPr txBox="1"/>
          <p:nvPr/>
        </p:nvSpPr>
        <p:spPr>
          <a:xfrm>
            <a:off x="365642" y="790138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2.4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DB29643-38D7-408C-8283-47CF68800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16F9FFA-ED75-B7BE-3584-822A376E4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87332"/>
              </p:ext>
            </p:extLst>
          </p:nvPr>
        </p:nvGraphicFramePr>
        <p:xfrm>
          <a:off x="558800" y="1570874"/>
          <a:ext cx="11055350" cy="4525128"/>
        </p:xfrm>
        <a:graphic>
          <a:graphicData uri="http://schemas.openxmlformats.org/drawingml/2006/table">
            <a:tbl>
              <a:tblPr/>
              <a:tblGrid>
                <a:gridCol w="1005272">
                  <a:extLst>
                    <a:ext uri="{9D8B030D-6E8A-4147-A177-3AD203B41FA5}">
                      <a16:colId xmlns:a16="http://schemas.microsoft.com/office/drawing/2014/main" val="621574667"/>
                    </a:ext>
                  </a:extLst>
                </a:gridCol>
                <a:gridCol w="1530335">
                  <a:extLst>
                    <a:ext uri="{9D8B030D-6E8A-4147-A177-3AD203B41FA5}">
                      <a16:colId xmlns:a16="http://schemas.microsoft.com/office/drawing/2014/main" val="2168697244"/>
                    </a:ext>
                  </a:extLst>
                </a:gridCol>
                <a:gridCol w="4076496">
                  <a:extLst>
                    <a:ext uri="{9D8B030D-6E8A-4147-A177-3AD203B41FA5}">
                      <a16:colId xmlns:a16="http://schemas.microsoft.com/office/drawing/2014/main" val="2345014878"/>
                    </a:ext>
                  </a:extLst>
                </a:gridCol>
                <a:gridCol w="1055404">
                  <a:extLst>
                    <a:ext uri="{9D8B030D-6E8A-4147-A177-3AD203B41FA5}">
                      <a16:colId xmlns:a16="http://schemas.microsoft.com/office/drawing/2014/main" val="1860944891"/>
                    </a:ext>
                  </a:extLst>
                </a:gridCol>
                <a:gridCol w="1129281">
                  <a:extLst>
                    <a:ext uri="{9D8B030D-6E8A-4147-A177-3AD203B41FA5}">
                      <a16:colId xmlns:a16="http://schemas.microsoft.com/office/drawing/2014/main" val="99379230"/>
                    </a:ext>
                  </a:extLst>
                </a:gridCol>
                <a:gridCol w="1129281">
                  <a:extLst>
                    <a:ext uri="{9D8B030D-6E8A-4147-A177-3AD203B41FA5}">
                      <a16:colId xmlns:a16="http://schemas.microsoft.com/office/drawing/2014/main" val="3577701989"/>
                    </a:ext>
                  </a:extLst>
                </a:gridCol>
                <a:gridCol w="1129281">
                  <a:extLst>
                    <a:ext uri="{9D8B030D-6E8A-4147-A177-3AD203B41FA5}">
                      <a16:colId xmlns:a16="http://schemas.microsoft.com/office/drawing/2014/main" val="154876917"/>
                    </a:ext>
                  </a:extLst>
                </a:gridCol>
              </a:tblGrid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反事故演练第一名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125320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反事故演练第二名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306789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反事故演练第三名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99153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平稳率第一名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54787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二班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平稳率第二名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02623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平稳率第三名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平稳率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99413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能耗第一名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138173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能耗第二名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22709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能耗第三名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258322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产品合格率第一名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810381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产品合格率第二名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95511"/>
                  </a:ext>
                </a:extLst>
              </a:tr>
              <a:tr h="377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二班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产品合格率第三名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2022/6/1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柳世旭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2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784603"/>
      </p:ext>
    </p:extLst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6426</TotalTime>
  <Words>2220</Words>
  <Application>Microsoft Office PowerPoint</Application>
  <PresentationFormat>宽屏</PresentationFormat>
  <Paragraphs>321</Paragraphs>
  <Slides>14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</vt:lpstr>
      <vt:lpstr>黑体</vt:lpstr>
      <vt:lpstr>华文楷体</vt:lpstr>
      <vt:lpstr>宋体</vt:lpstr>
      <vt:lpstr>微软雅黑</vt:lpstr>
      <vt:lpstr>幼圆</vt:lpstr>
      <vt:lpstr>Arial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世旭 柳</cp:lastModifiedBy>
  <cp:revision>265</cp:revision>
  <dcterms:created xsi:type="dcterms:W3CDTF">2015-10-06T09:21:00Z</dcterms:created>
  <dcterms:modified xsi:type="dcterms:W3CDTF">2022-06-07T05:37:00Z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35E9D4B9093742EC852E3D8AFBCE0E7C</vt:lpwstr>
  </property>
</Properties>
</file>