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69" r:id="rId2"/>
    <p:sldId id="265" r:id="rId3"/>
    <p:sldId id="271" r:id="rId4"/>
    <p:sldId id="320" r:id="rId5"/>
    <p:sldId id="352" r:id="rId6"/>
    <p:sldId id="290" r:id="rId7"/>
    <p:sldId id="299" r:id="rId8"/>
    <p:sldId id="302" r:id="rId9"/>
    <p:sldId id="357" r:id="rId10"/>
    <p:sldId id="300" r:id="rId11"/>
    <p:sldId id="310" r:id="rId12"/>
    <p:sldId id="358" r:id="rId13"/>
    <p:sldId id="353" r:id="rId14"/>
    <p:sldId id="260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pos="5484">
          <p15:clr>
            <a:srgbClr val="A4A3A4"/>
          </p15:clr>
        </p15:guide>
        <p15:guide id="3" pos="6697">
          <p15:clr>
            <a:srgbClr val="A4A3A4"/>
          </p15:clr>
        </p15:guide>
        <p15:guide id="4" pos="1426">
          <p15:clr>
            <a:srgbClr val="A4A3A4"/>
          </p15:clr>
        </p15:guide>
        <p15:guide id="5" pos="960">
          <p15:clr>
            <a:srgbClr val="A4A3A4"/>
          </p15:clr>
        </p15:guide>
        <p15:guide id="6" pos="5190">
          <p15:clr>
            <a:srgbClr val="A4A3A4"/>
          </p15:clr>
        </p15:guide>
        <p15:guide id="7" orient="horz" pos="1930">
          <p15:clr>
            <a:srgbClr val="A4A3A4"/>
          </p15:clr>
        </p15:guide>
        <p15:guide id="8" pos="3218">
          <p15:clr>
            <a:srgbClr val="A4A3A4"/>
          </p15:clr>
        </p15:guide>
        <p15:guide id="9" orient="horz" pos="2432">
          <p15:clr>
            <a:srgbClr val="A4A3A4"/>
          </p15:clr>
        </p15:guide>
        <p15:guide id="10" orient="horz" pos="159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30"/>
    <a:srgbClr val="FB912B"/>
    <a:srgbClr val="BC0000"/>
    <a:srgbClr val="EA77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主题样式 2 - 强调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40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495" y="57"/>
      </p:cViewPr>
      <p:guideLst>
        <p:guide pos="3840"/>
        <p:guide pos="5484"/>
        <p:guide pos="6697"/>
        <p:guide pos="1426"/>
        <p:guide pos="960"/>
        <p:guide pos="5190"/>
        <p:guide orient="horz" pos="1930"/>
        <p:guide pos="3218"/>
        <p:guide orient="horz" pos="2432"/>
        <p:guide orient="horz" pos="1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A14A-4BF9-AEB0-BC65E41610E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A14A-4BF9-AEB0-BC65E41610E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A14A-4BF9-AEB0-BC65E41610E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A14A-4BF9-AEB0-BC65E41610E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A14A-4BF9-AEB0-BC65E41610E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A14A-4BF9-AEB0-BC65E41610E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A14A-4BF9-AEB0-BC65E41610E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A14A-4BF9-AEB0-BC65E41610E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1-A14A-4BF9-AEB0-BC65E41610ED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14A-4BF9-AEB0-BC65E41610E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14A-4BF9-AEB0-BC65E41610E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14A-4BF9-AEB0-BC65E41610ED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A14A-4BF9-AEB0-BC65E41610ED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A14A-4BF9-AEB0-BC65E41610ED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A14A-4BF9-AEB0-BC65E41610E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A14A-4BF9-AEB0-BC65E41610ED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A14A-4BF9-AEB0-BC65E41610ED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A14A-4BF9-AEB0-BC65E41610ED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汇总!$A$3:$A$11</c:f>
              <c:strCache>
                <c:ptCount val="9"/>
                <c:pt idx="0">
                  <c:v>交接班</c:v>
                </c:pt>
                <c:pt idx="1">
                  <c:v>馏出口</c:v>
                </c:pt>
                <c:pt idx="2">
                  <c:v>抽查提问</c:v>
                </c:pt>
                <c:pt idx="3">
                  <c:v>巡回检查</c:v>
                </c:pt>
                <c:pt idx="4">
                  <c:v>定期工作</c:v>
                </c:pt>
                <c:pt idx="5">
                  <c:v>平稳率</c:v>
                </c:pt>
                <c:pt idx="6">
                  <c:v>规格化</c:v>
                </c:pt>
                <c:pt idx="7">
                  <c:v>运行记录</c:v>
                </c:pt>
                <c:pt idx="8">
                  <c:v>其他</c:v>
                </c:pt>
              </c:strCache>
            </c:strRef>
          </c:cat>
          <c:val>
            <c:numRef>
              <c:f>汇总!$B$3:$B$11</c:f>
              <c:numCache>
                <c:formatCode>General</c:formatCode>
                <c:ptCount val="9"/>
                <c:pt idx="0">
                  <c:v>2</c:v>
                </c:pt>
                <c:pt idx="1">
                  <c:v>6</c:v>
                </c:pt>
                <c:pt idx="2">
                  <c:v>14</c:v>
                </c:pt>
                <c:pt idx="3">
                  <c:v>2</c:v>
                </c:pt>
                <c:pt idx="4">
                  <c:v>2</c:v>
                </c:pt>
                <c:pt idx="5">
                  <c:v>9</c:v>
                </c:pt>
                <c:pt idx="6">
                  <c:v>3</c:v>
                </c:pt>
                <c:pt idx="7">
                  <c:v>2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14A-4BF9-AEB0-BC65E41610E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086726564721"/>
          <c:y val="0"/>
          <c:w val="0.89565970500538816"/>
          <c:h val="0.720299466958430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班组汇总1!$C$11</c:f>
              <c:strCache>
                <c:ptCount val="1"/>
                <c:pt idx="0">
                  <c:v>加裂一班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班组汇总1!$B$12:$B$20</c:f>
              <c:strCache>
                <c:ptCount val="9"/>
                <c:pt idx="0">
                  <c:v>交接班</c:v>
                </c:pt>
                <c:pt idx="1">
                  <c:v>馏出口</c:v>
                </c:pt>
                <c:pt idx="2">
                  <c:v>抽查提问</c:v>
                </c:pt>
                <c:pt idx="3">
                  <c:v>巡回检查</c:v>
                </c:pt>
                <c:pt idx="4">
                  <c:v>定期工作</c:v>
                </c:pt>
                <c:pt idx="5">
                  <c:v>平稳率</c:v>
                </c:pt>
                <c:pt idx="6">
                  <c:v>规格化</c:v>
                </c:pt>
                <c:pt idx="7">
                  <c:v>运行记录</c:v>
                </c:pt>
                <c:pt idx="8">
                  <c:v>其他</c:v>
                </c:pt>
              </c:strCache>
            </c:strRef>
          </c:cat>
          <c:val>
            <c:numRef>
              <c:f>班组汇总1!$C$12:$C$20</c:f>
              <c:numCache>
                <c:formatCode>General</c:formatCode>
                <c:ptCount val="9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0C-4D8C-A98D-F2D92BFD0160}"/>
            </c:ext>
          </c:extLst>
        </c:ser>
        <c:ser>
          <c:idx val="1"/>
          <c:order val="1"/>
          <c:tx>
            <c:strRef>
              <c:f>班组汇总1!$D$11</c:f>
              <c:strCache>
                <c:ptCount val="1"/>
                <c:pt idx="0">
                  <c:v>加裂二班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班组汇总1!$B$12:$B$20</c:f>
              <c:strCache>
                <c:ptCount val="9"/>
                <c:pt idx="0">
                  <c:v>交接班</c:v>
                </c:pt>
                <c:pt idx="1">
                  <c:v>馏出口</c:v>
                </c:pt>
                <c:pt idx="2">
                  <c:v>抽查提问</c:v>
                </c:pt>
                <c:pt idx="3">
                  <c:v>巡回检查</c:v>
                </c:pt>
                <c:pt idx="4">
                  <c:v>定期工作</c:v>
                </c:pt>
                <c:pt idx="5">
                  <c:v>平稳率</c:v>
                </c:pt>
                <c:pt idx="6">
                  <c:v>规格化</c:v>
                </c:pt>
                <c:pt idx="7">
                  <c:v>运行记录</c:v>
                </c:pt>
                <c:pt idx="8">
                  <c:v>其他</c:v>
                </c:pt>
              </c:strCache>
            </c:strRef>
          </c:cat>
          <c:val>
            <c:numRef>
              <c:f>班组汇总1!$D$12:$D$20</c:f>
              <c:numCache>
                <c:formatCode>General</c:formatCode>
                <c:ptCount val="9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0C-4D8C-A98D-F2D92BFD0160}"/>
            </c:ext>
          </c:extLst>
        </c:ser>
        <c:ser>
          <c:idx val="2"/>
          <c:order val="2"/>
          <c:tx>
            <c:strRef>
              <c:f>班组汇总1!$E$11</c:f>
              <c:strCache>
                <c:ptCount val="1"/>
                <c:pt idx="0">
                  <c:v>加裂三班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班组汇总1!$B$12:$B$20</c:f>
              <c:strCache>
                <c:ptCount val="9"/>
                <c:pt idx="0">
                  <c:v>交接班</c:v>
                </c:pt>
                <c:pt idx="1">
                  <c:v>馏出口</c:v>
                </c:pt>
                <c:pt idx="2">
                  <c:v>抽查提问</c:v>
                </c:pt>
                <c:pt idx="3">
                  <c:v>巡回检查</c:v>
                </c:pt>
                <c:pt idx="4">
                  <c:v>定期工作</c:v>
                </c:pt>
                <c:pt idx="5">
                  <c:v>平稳率</c:v>
                </c:pt>
                <c:pt idx="6">
                  <c:v>规格化</c:v>
                </c:pt>
                <c:pt idx="7">
                  <c:v>运行记录</c:v>
                </c:pt>
                <c:pt idx="8">
                  <c:v>其他</c:v>
                </c:pt>
              </c:strCache>
            </c:strRef>
          </c:cat>
          <c:val>
            <c:numRef>
              <c:f>班组汇总1!$E$12:$E$20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0C-4D8C-A98D-F2D92BFD0160}"/>
            </c:ext>
          </c:extLst>
        </c:ser>
        <c:ser>
          <c:idx val="3"/>
          <c:order val="3"/>
          <c:tx>
            <c:strRef>
              <c:f>班组汇总1!$F$11</c:f>
              <c:strCache>
                <c:ptCount val="1"/>
                <c:pt idx="0">
                  <c:v>加裂四班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班组汇总1!$B$12:$B$20</c:f>
              <c:strCache>
                <c:ptCount val="9"/>
                <c:pt idx="0">
                  <c:v>交接班</c:v>
                </c:pt>
                <c:pt idx="1">
                  <c:v>馏出口</c:v>
                </c:pt>
                <c:pt idx="2">
                  <c:v>抽查提问</c:v>
                </c:pt>
                <c:pt idx="3">
                  <c:v>巡回检查</c:v>
                </c:pt>
                <c:pt idx="4">
                  <c:v>定期工作</c:v>
                </c:pt>
                <c:pt idx="5">
                  <c:v>平稳率</c:v>
                </c:pt>
                <c:pt idx="6">
                  <c:v>规格化</c:v>
                </c:pt>
                <c:pt idx="7">
                  <c:v>运行记录</c:v>
                </c:pt>
                <c:pt idx="8">
                  <c:v>其他</c:v>
                </c:pt>
              </c:strCache>
            </c:strRef>
          </c:cat>
          <c:val>
            <c:numRef>
              <c:f>班组汇总1!$F$12:$F$20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0C-4D8C-A98D-F2D92BFD016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94"/>
        <c:overlap val="-23"/>
        <c:axId val="348683264"/>
        <c:axId val="348693248"/>
      </c:barChart>
      <c:catAx>
        <c:axId val="348683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48693248"/>
        <c:crosses val="autoZero"/>
        <c:auto val="1"/>
        <c:lblAlgn val="ctr"/>
        <c:lblOffset val="100"/>
        <c:noMultiLvlLbl val="0"/>
      </c:catAx>
      <c:valAx>
        <c:axId val="348693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486832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B1860A-4F5F-4E26-A0C3-7793D9FE31F2}" type="doc">
      <dgm:prSet loTypeId="urn:microsoft.com/office/officeart/2005/8/layout/list1#1" loCatId="list" qsTypeId="urn:microsoft.com/office/officeart/2005/8/quickstyle/simple5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87EE85F5-C5A9-4B91-9BAB-E0011122AEA7}">
      <dgm:prSet phldrT="[文本]" custT="1"/>
      <dgm:spPr/>
      <dgm:t>
        <a:bodyPr/>
        <a:lstStyle/>
        <a:p>
          <a:r>
            <a: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rPr>
            <a:t>总体情况说明</a:t>
          </a:r>
          <a:endParaRPr lang="zh-CN" altLang="en-US" sz="2400" dirty="0"/>
        </a:p>
      </dgm:t>
    </dgm:pt>
    <dgm:pt modelId="{D3E21805-86CD-42A5-AA1F-7BA4601D53FC}" type="parTrans" cxnId="{70FA11E6-EB57-4FC9-8DD1-AE3E7050D4D1}">
      <dgm:prSet/>
      <dgm:spPr/>
      <dgm:t>
        <a:bodyPr/>
        <a:lstStyle/>
        <a:p>
          <a:endParaRPr lang="zh-CN" altLang="en-US" sz="2400"/>
        </a:p>
      </dgm:t>
    </dgm:pt>
    <dgm:pt modelId="{E11A1E78-2A8D-430C-A290-6FC8F542B8C5}" type="sibTrans" cxnId="{70FA11E6-EB57-4FC9-8DD1-AE3E7050D4D1}">
      <dgm:prSet/>
      <dgm:spPr/>
      <dgm:t>
        <a:bodyPr/>
        <a:lstStyle/>
        <a:p>
          <a:endParaRPr lang="zh-CN" altLang="en-US" sz="2400"/>
        </a:p>
      </dgm:t>
    </dgm:pt>
    <dgm:pt modelId="{AA1FDF15-6B73-46D5-ABC4-989347B29161}">
      <dgm:prSet phldrT="[文本]" custT="1"/>
      <dgm:spPr/>
      <dgm:t>
        <a:bodyPr/>
        <a:lstStyle/>
        <a:p>
          <a:r>
            <a:rPr lang="zh-CN" altLang="en-US" sz="2400" dirty="0">
              <a:latin typeface="+mj-ea"/>
              <a:ea typeface="+mj-ea"/>
            </a:rPr>
            <a:t>原因分析与管控措施</a:t>
          </a:r>
        </a:p>
      </dgm:t>
    </dgm:pt>
    <dgm:pt modelId="{34E746A1-21B9-4535-BD9B-F56556C36BF3}" type="parTrans" cxnId="{727773EA-EF59-4F0B-8C88-4977B4E06126}">
      <dgm:prSet/>
      <dgm:spPr/>
      <dgm:t>
        <a:bodyPr/>
        <a:lstStyle/>
        <a:p>
          <a:endParaRPr lang="zh-CN" altLang="en-US" sz="2400"/>
        </a:p>
      </dgm:t>
    </dgm:pt>
    <dgm:pt modelId="{01C866C7-ABCA-4209-99C1-66F4E2400728}" type="sibTrans" cxnId="{727773EA-EF59-4F0B-8C88-4977B4E06126}">
      <dgm:prSet/>
      <dgm:spPr/>
      <dgm:t>
        <a:bodyPr/>
        <a:lstStyle/>
        <a:p>
          <a:endParaRPr lang="zh-CN" altLang="en-US" sz="2400"/>
        </a:p>
      </dgm:t>
    </dgm:pt>
    <dgm:pt modelId="{44B60FA8-AE56-42F5-87D9-45BF46B58491}" type="pres">
      <dgm:prSet presAssocID="{C7B1860A-4F5F-4E26-A0C3-7793D9FE31F2}" presName="linear" presStyleCnt="0">
        <dgm:presLayoutVars>
          <dgm:dir/>
          <dgm:animLvl val="lvl"/>
          <dgm:resizeHandles val="exact"/>
        </dgm:presLayoutVars>
      </dgm:prSet>
      <dgm:spPr/>
    </dgm:pt>
    <dgm:pt modelId="{2ED1465F-5F1D-4A0C-A5DF-D56654334061}" type="pres">
      <dgm:prSet presAssocID="{87EE85F5-C5A9-4B91-9BAB-E0011122AEA7}" presName="parentLin" presStyleCnt="0"/>
      <dgm:spPr/>
    </dgm:pt>
    <dgm:pt modelId="{B0FAE05D-E206-46FA-B3AF-054748AD83B1}" type="pres">
      <dgm:prSet presAssocID="{87EE85F5-C5A9-4B91-9BAB-E0011122AEA7}" presName="parentLeftMargin" presStyleLbl="node1" presStyleIdx="0" presStyleCnt="2"/>
      <dgm:spPr/>
    </dgm:pt>
    <dgm:pt modelId="{2F0F03C7-30E2-4666-9B34-3B126F39D844}" type="pres">
      <dgm:prSet presAssocID="{87EE85F5-C5A9-4B91-9BAB-E0011122AEA7}" presName="parentText" presStyleLbl="node1" presStyleIdx="0" presStyleCnt="2" custScaleX="87328" custScaleY="45104" custLinFactNeighborX="-193" custLinFactNeighborY="-1892">
        <dgm:presLayoutVars>
          <dgm:chMax val="0"/>
          <dgm:bulletEnabled val="1"/>
        </dgm:presLayoutVars>
      </dgm:prSet>
      <dgm:spPr/>
    </dgm:pt>
    <dgm:pt modelId="{3C324186-A5CA-4B99-962A-47540D540B84}" type="pres">
      <dgm:prSet presAssocID="{87EE85F5-C5A9-4B91-9BAB-E0011122AEA7}" presName="negativeSpace" presStyleCnt="0"/>
      <dgm:spPr/>
    </dgm:pt>
    <dgm:pt modelId="{5EB13DEF-350E-4FBB-AC0D-530463030E03}" type="pres">
      <dgm:prSet presAssocID="{87EE85F5-C5A9-4B91-9BAB-E0011122AEA7}" presName="childText" presStyleLbl="conFgAcc1" presStyleIdx="0" presStyleCnt="2" custLinFactY="-11938" custLinFactNeighborX="-3297" custLinFactNeighborY="-100000">
        <dgm:presLayoutVars>
          <dgm:bulletEnabled val="1"/>
        </dgm:presLayoutVars>
      </dgm:prSet>
      <dgm:spPr/>
    </dgm:pt>
    <dgm:pt modelId="{E841427A-456C-48D4-9292-8EEAE9B9A7B3}" type="pres">
      <dgm:prSet presAssocID="{E11A1E78-2A8D-430C-A290-6FC8F542B8C5}" presName="spaceBetweenRectangles" presStyleCnt="0"/>
      <dgm:spPr/>
    </dgm:pt>
    <dgm:pt modelId="{BEC1BB09-E7C9-4047-B6CD-6613916A1437}" type="pres">
      <dgm:prSet presAssocID="{AA1FDF15-6B73-46D5-ABC4-989347B29161}" presName="parentLin" presStyleCnt="0"/>
      <dgm:spPr/>
    </dgm:pt>
    <dgm:pt modelId="{6F817EA5-7566-4AB4-8268-C37C12B0631E}" type="pres">
      <dgm:prSet presAssocID="{AA1FDF15-6B73-46D5-ABC4-989347B29161}" presName="parentLeftMargin" presStyleLbl="node1" presStyleIdx="0" presStyleCnt="2"/>
      <dgm:spPr/>
    </dgm:pt>
    <dgm:pt modelId="{35318F98-F594-41F7-AB36-CFF8689B3A56}" type="pres">
      <dgm:prSet presAssocID="{AA1FDF15-6B73-46D5-ABC4-989347B29161}" presName="parentText" presStyleLbl="node1" presStyleIdx="1" presStyleCnt="2" custScaleX="90110" custScaleY="45740">
        <dgm:presLayoutVars>
          <dgm:chMax val="0"/>
          <dgm:bulletEnabled val="1"/>
        </dgm:presLayoutVars>
      </dgm:prSet>
      <dgm:spPr/>
    </dgm:pt>
    <dgm:pt modelId="{73BDD4C6-DB9C-47ED-B88E-19348EC6ADCF}" type="pres">
      <dgm:prSet presAssocID="{AA1FDF15-6B73-46D5-ABC4-989347B29161}" presName="negativeSpace" presStyleCnt="0"/>
      <dgm:spPr/>
    </dgm:pt>
    <dgm:pt modelId="{EA438846-D2C9-471D-B361-78A5A585B391}" type="pres">
      <dgm:prSet presAssocID="{AA1FDF15-6B73-46D5-ABC4-989347B2916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CEA0605-2C1A-48A5-B41B-1E7A7CA5F5F9}" type="presOf" srcId="{87EE85F5-C5A9-4B91-9BAB-E0011122AEA7}" destId="{B0FAE05D-E206-46FA-B3AF-054748AD83B1}" srcOrd="0" destOrd="0" presId="urn:microsoft.com/office/officeart/2005/8/layout/list1#1"/>
    <dgm:cxn modelId="{AC7E6B5C-C3B6-4D00-ABD0-04A07E217114}" type="presOf" srcId="{C7B1860A-4F5F-4E26-A0C3-7793D9FE31F2}" destId="{44B60FA8-AE56-42F5-87D9-45BF46B58491}" srcOrd="0" destOrd="0" presId="urn:microsoft.com/office/officeart/2005/8/layout/list1#1"/>
    <dgm:cxn modelId="{6C380F7E-75B7-4488-92B9-7CAFB50514B2}" type="presOf" srcId="{87EE85F5-C5A9-4B91-9BAB-E0011122AEA7}" destId="{2F0F03C7-30E2-4666-9B34-3B126F39D844}" srcOrd="1" destOrd="0" presId="urn:microsoft.com/office/officeart/2005/8/layout/list1#1"/>
    <dgm:cxn modelId="{253C2FE2-4CCF-41DF-B148-C6B86C04BB67}" type="presOf" srcId="{AA1FDF15-6B73-46D5-ABC4-989347B29161}" destId="{35318F98-F594-41F7-AB36-CFF8689B3A56}" srcOrd="1" destOrd="0" presId="urn:microsoft.com/office/officeart/2005/8/layout/list1#1"/>
    <dgm:cxn modelId="{859139E4-1B47-42FD-B308-DDB3B3BBB116}" type="presOf" srcId="{AA1FDF15-6B73-46D5-ABC4-989347B29161}" destId="{6F817EA5-7566-4AB4-8268-C37C12B0631E}" srcOrd="0" destOrd="0" presId="urn:microsoft.com/office/officeart/2005/8/layout/list1#1"/>
    <dgm:cxn modelId="{70FA11E6-EB57-4FC9-8DD1-AE3E7050D4D1}" srcId="{C7B1860A-4F5F-4E26-A0C3-7793D9FE31F2}" destId="{87EE85F5-C5A9-4B91-9BAB-E0011122AEA7}" srcOrd="0" destOrd="0" parTransId="{D3E21805-86CD-42A5-AA1F-7BA4601D53FC}" sibTransId="{E11A1E78-2A8D-430C-A290-6FC8F542B8C5}"/>
    <dgm:cxn modelId="{727773EA-EF59-4F0B-8C88-4977B4E06126}" srcId="{C7B1860A-4F5F-4E26-A0C3-7793D9FE31F2}" destId="{AA1FDF15-6B73-46D5-ABC4-989347B29161}" srcOrd="1" destOrd="0" parTransId="{34E746A1-21B9-4535-BD9B-F56556C36BF3}" sibTransId="{01C866C7-ABCA-4209-99C1-66F4E2400728}"/>
    <dgm:cxn modelId="{E3CB1404-AE86-4A53-9658-C0DA0C5CF9DD}" type="presParOf" srcId="{44B60FA8-AE56-42F5-87D9-45BF46B58491}" destId="{2ED1465F-5F1D-4A0C-A5DF-D56654334061}" srcOrd="0" destOrd="0" presId="urn:microsoft.com/office/officeart/2005/8/layout/list1#1"/>
    <dgm:cxn modelId="{32B49A91-A6C5-40F4-A746-AA1C743E9CCE}" type="presParOf" srcId="{2ED1465F-5F1D-4A0C-A5DF-D56654334061}" destId="{B0FAE05D-E206-46FA-B3AF-054748AD83B1}" srcOrd="0" destOrd="0" presId="urn:microsoft.com/office/officeart/2005/8/layout/list1#1"/>
    <dgm:cxn modelId="{7B3D2AE6-8439-4A3F-8C8F-232CFDBA7B9C}" type="presParOf" srcId="{2ED1465F-5F1D-4A0C-A5DF-D56654334061}" destId="{2F0F03C7-30E2-4666-9B34-3B126F39D844}" srcOrd="1" destOrd="0" presId="urn:microsoft.com/office/officeart/2005/8/layout/list1#1"/>
    <dgm:cxn modelId="{2A3764F7-6A41-4D41-ADD6-71BA13BB2757}" type="presParOf" srcId="{44B60FA8-AE56-42F5-87D9-45BF46B58491}" destId="{3C324186-A5CA-4B99-962A-47540D540B84}" srcOrd="1" destOrd="0" presId="urn:microsoft.com/office/officeart/2005/8/layout/list1#1"/>
    <dgm:cxn modelId="{DDD94B91-D196-40BA-8AAC-A9F3ED0401AB}" type="presParOf" srcId="{44B60FA8-AE56-42F5-87D9-45BF46B58491}" destId="{5EB13DEF-350E-4FBB-AC0D-530463030E03}" srcOrd="2" destOrd="0" presId="urn:microsoft.com/office/officeart/2005/8/layout/list1#1"/>
    <dgm:cxn modelId="{747863AE-8941-4D35-8A5A-21F7CB74D779}" type="presParOf" srcId="{44B60FA8-AE56-42F5-87D9-45BF46B58491}" destId="{E841427A-456C-48D4-9292-8EEAE9B9A7B3}" srcOrd="3" destOrd="0" presId="urn:microsoft.com/office/officeart/2005/8/layout/list1#1"/>
    <dgm:cxn modelId="{F024A7D3-8005-4065-A236-E5E58787643C}" type="presParOf" srcId="{44B60FA8-AE56-42F5-87D9-45BF46B58491}" destId="{BEC1BB09-E7C9-4047-B6CD-6613916A1437}" srcOrd="4" destOrd="0" presId="urn:microsoft.com/office/officeart/2005/8/layout/list1#1"/>
    <dgm:cxn modelId="{61335231-248A-494C-B508-86AD8A73AC8D}" type="presParOf" srcId="{BEC1BB09-E7C9-4047-B6CD-6613916A1437}" destId="{6F817EA5-7566-4AB4-8268-C37C12B0631E}" srcOrd="0" destOrd="0" presId="urn:microsoft.com/office/officeart/2005/8/layout/list1#1"/>
    <dgm:cxn modelId="{CE1E6345-8F31-485D-816B-DC1BF43CAE57}" type="presParOf" srcId="{BEC1BB09-E7C9-4047-B6CD-6613916A1437}" destId="{35318F98-F594-41F7-AB36-CFF8689B3A56}" srcOrd="1" destOrd="0" presId="urn:microsoft.com/office/officeart/2005/8/layout/list1#1"/>
    <dgm:cxn modelId="{9A6CB92F-7719-4A47-93BE-4FD851E04ADC}" type="presParOf" srcId="{44B60FA8-AE56-42F5-87D9-45BF46B58491}" destId="{73BDD4C6-DB9C-47ED-B88E-19348EC6ADCF}" srcOrd="5" destOrd="0" presId="urn:microsoft.com/office/officeart/2005/8/layout/list1#1"/>
    <dgm:cxn modelId="{181E4C87-53C4-4427-A01D-B494FC59B542}" type="presParOf" srcId="{44B60FA8-AE56-42F5-87D9-45BF46B58491}" destId="{EA438846-D2C9-471D-B361-78A5A585B391}" srcOrd="6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13DEF-350E-4FBB-AC0D-530463030E03}">
      <dsp:nvSpPr>
        <dsp:cNvPr id="0" name=""/>
        <dsp:cNvSpPr/>
      </dsp:nvSpPr>
      <dsp:spPr>
        <a:xfrm>
          <a:off x="0" y="390159"/>
          <a:ext cx="8128000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0F03C7-30E2-4666-9B34-3B126F39D844}">
      <dsp:nvSpPr>
        <dsp:cNvPr id="0" name=""/>
        <dsp:cNvSpPr/>
      </dsp:nvSpPr>
      <dsp:spPr>
        <a:xfrm>
          <a:off x="405615" y="994344"/>
          <a:ext cx="4968613" cy="8654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rPr>
            <a:t>总体情况说明</a:t>
          </a:r>
          <a:endParaRPr lang="zh-CN" altLang="en-US" sz="2400" kern="1200" dirty="0"/>
        </a:p>
      </dsp:txBody>
      <dsp:txXfrm>
        <a:off x="447863" y="1036592"/>
        <a:ext cx="4884117" cy="780959"/>
      </dsp:txXfrm>
    </dsp:sp>
    <dsp:sp modelId="{EA438846-D2C9-471D-B361-78A5A585B391}">
      <dsp:nvSpPr>
        <dsp:cNvPr id="0" name=""/>
        <dsp:cNvSpPr/>
      </dsp:nvSpPr>
      <dsp:spPr>
        <a:xfrm>
          <a:off x="0" y="2843963"/>
          <a:ext cx="8128000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5318F98-F594-41F7-AB36-CFF8689B3A56}">
      <dsp:nvSpPr>
        <dsp:cNvPr id="0" name=""/>
        <dsp:cNvSpPr/>
      </dsp:nvSpPr>
      <dsp:spPr>
        <a:xfrm>
          <a:off x="406400" y="2925703"/>
          <a:ext cx="5126898" cy="8776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+mj-ea"/>
              <a:ea typeface="+mj-ea"/>
            </a:rPr>
            <a:t>原因分析与管控措施</a:t>
          </a:r>
        </a:p>
      </dsp:txBody>
      <dsp:txXfrm>
        <a:off x="449244" y="2968547"/>
        <a:ext cx="5041210" cy="7919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#1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B7D4E-6098-4C7C-8F27-B9FD505D8C97}" type="datetimeFigureOut">
              <a:rPr lang="zh-CN" altLang="en-US" smtClean="0"/>
              <a:t>2022/6/7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AE72A-0A66-4CE4-8FAB-CC1D0C2FE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4117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AE72A-0A66-4CE4-8FAB-CC1D0C2FE112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使用方法：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更改文字</a:t>
            </a:r>
            <a:r>
              <a:rPr lang="en-US" altLang="zh-CN" dirty="0"/>
              <a:t>】</a:t>
            </a:r>
            <a:r>
              <a:rPr lang="zh-CN" altLang="en-US" dirty="0"/>
              <a:t>：将标题框及正文框中的文字可直接改为您所需文字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绘图工具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填充</a:t>
            </a:r>
            <a:r>
              <a:rPr lang="en-US" altLang="zh-CN" dirty="0"/>
              <a:t>》</a:t>
            </a:r>
            <a:r>
              <a:rPr lang="zh-CN" altLang="en-US" dirty="0"/>
              <a:t>图片</a:t>
            </a:r>
            <a:r>
              <a:rPr lang="en-US" altLang="zh-CN" dirty="0"/>
              <a:t>》</a:t>
            </a:r>
            <a:r>
              <a:rPr lang="zh-CN" altLang="en-US" dirty="0"/>
              <a:t>选择您需要展示的图片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增加减少图片</a:t>
            </a:r>
            <a:r>
              <a:rPr lang="en-US" altLang="zh-CN" dirty="0"/>
              <a:t>】</a:t>
            </a:r>
            <a:r>
              <a:rPr lang="zh-CN" altLang="en-US" dirty="0"/>
              <a:t>：直接复制粘贴图片来增加图片数，复制后更改方法见</a:t>
            </a: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br>
              <a:rPr lang="en-US" altLang="zh-CN" dirty="0"/>
            </a:br>
            <a:r>
              <a:rPr lang="en-US" altLang="zh-CN" dirty="0"/>
              <a:t>【</a:t>
            </a:r>
            <a:r>
              <a:rPr lang="zh-CN" altLang="en-US" dirty="0"/>
              <a:t>更改图片色彩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图片工具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色彩（重新着色）</a:t>
            </a:r>
            <a:r>
              <a:rPr lang="en-US" altLang="zh-CN" dirty="0"/>
              <a:t>》</a:t>
            </a:r>
            <a:r>
              <a:rPr lang="zh-CN" altLang="en-US" dirty="0"/>
              <a:t>选择您喜欢的色彩</a:t>
            </a:r>
            <a:br>
              <a:rPr lang="zh-CN" altLang="en-US" dirty="0"/>
            </a:br>
            <a:r>
              <a:rPr lang="zh-CN" altLang="en-US" dirty="0"/>
              <a:t>下载更多模板、视频教程：</a:t>
            </a:r>
            <a:r>
              <a:rPr lang="en-US" dirty="0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6" r="1084"/>
          <a:stretch>
            <a:fillRect/>
          </a:stretch>
        </p:blipFill>
        <p:spPr>
          <a:xfrm>
            <a:off x="0" y="20116"/>
            <a:ext cx="12192000" cy="6584288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2022/6/7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1354905" y="3822478"/>
            <a:ext cx="9392943" cy="625697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单击此处添加您的副标题</a:t>
            </a:r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1339159" y="2333626"/>
            <a:ext cx="9413024" cy="1429324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3600" b="1" kern="1000" baseline="0">
                <a:solidFill>
                  <a:schemeClr val="accent1">
                    <a:lumMod val="75000"/>
                  </a:schemeClr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单击此处添加您的标题文字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2022/6/7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5"/>
            <a:ext cx="1182511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2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2022/6/7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2022/6/7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5" y="2108200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3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2022/6/7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3" y="1244601"/>
            <a:ext cx="5094116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2022/6/7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6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6" y="2200274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2022/6/7</a:t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2022/6/7</a:t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2022/6/7</a:t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0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9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0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2022/6/7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2022/6/7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1" t="10156" r="-648" b="67546"/>
          <a:stretch>
            <a:fillRect/>
          </a:stretch>
        </p:blipFill>
        <p:spPr>
          <a:xfrm>
            <a:off x="2693851" y="5834670"/>
            <a:ext cx="9498148" cy="1026146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92CBD-62A6-4AF5-95CE-81FB64163CA6}" type="datetimeFigureOut">
              <a:rPr lang="zh-CN" altLang="en-US" smtClean="0"/>
              <a:t>2022/6/7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558798" y="313514"/>
            <a:ext cx="11056060" cy="6535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558798" y="1219199"/>
            <a:ext cx="11056060" cy="4885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>
              <a:lumMod val="75000"/>
            </a:schemeClr>
          </a:solidFill>
          <a:effectLst/>
          <a:latin typeface="+mj-ea"/>
          <a:ea typeface="+mj-ea"/>
          <a:cs typeface="+mj-cs"/>
        </a:defRPr>
      </a:lvl1pPr>
    </p:titleStyle>
    <p:bodyStyle>
      <a:lvl1pPr marL="357505" indent="-357505" algn="just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 2" panose="05020102010507070707" pitchFamily="18" charset="2"/>
        <a:buChar char="f"/>
        <a:defRPr lang="zh-CN" altLang="en-US" sz="2800" kern="1200" baseline="0" dirty="0" smtClean="0">
          <a:solidFill>
            <a:schemeClr val="accent1"/>
          </a:solidFill>
          <a:latin typeface="+mn-ea"/>
          <a:ea typeface="+mn-ea"/>
          <a:cs typeface="+mn-cs"/>
        </a:defRPr>
      </a:lvl1pPr>
      <a:lvl2pPr marL="357505" indent="-357505" algn="just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8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-1103086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-1059544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32254" y="4116874"/>
            <a:ext cx="9161483" cy="77905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44450" h="57150"/>
          </a:sp3d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加裂、气分</a:t>
            </a:r>
            <a:r>
              <a:rPr lang="en-US" altLang="zh-CN" sz="4000" dirty="0">
                <a:solidFill>
                  <a:schemeClr val="tx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5</a:t>
            </a: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月工艺考核问题汇总及分析</a:t>
            </a:r>
          </a:p>
        </p:txBody>
      </p:sp>
      <p:pic>
        <p:nvPicPr>
          <p:cNvPr id="10" name="Picture 4" descr="http://www.hengyi.com/kindeditor/attached/image/20200122/20200122144803_9203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58" y="0"/>
            <a:ext cx="12211050" cy="3952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720813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2.5 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规格化、操作纪律问题</a:t>
            </a:r>
            <a:r>
              <a:rPr lang="en-US" altLang="zh-CN" sz="2400" dirty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A7F7C85A-E119-AC0B-0E6B-E13B399182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545645"/>
              </p:ext>
            </p:extLst>
          </p:nvPr>
        </p:nvGraphicFramePr>
        <p:xfrm>
          <a:off x="694289" y="1465152"/>
          <a:ext cx="8395733" cy="2898463"/>
        </p:xfrm>
        <a:graphic>
          <a:graphicData uri="http://schemas.openxmlformats.org/drawingml/2006/table">
            <a:tbl>
              <a:tblPr/>
              <a:tblGrid>
                <a:gridCol w="1005272">
                  <a:extLst>
                    <a:ext uri="{9D8B030D-6E8A-4147-A177-3AD203B41FA5}">
                      <a16:colId xmlns:a16="http://schemas.microsoft.com/office/drawing/2014/main" val="3027995357"/>
                    </a:ext>
                  </a:extLst>
                </a:gridCol>
                <a:gridCol w="4720187">
                  <a:extLst>
                    <a:ext uri="{9D8B030D-6E8A-4147-A177-3AD203B41FA5}">
                      <a16:colId xmlns:a16="http://schemas.microsoft.com/office/drawing/2014/main" val="3515075438"/>
                    </a:ext>
                  </a:extLst>
                </a:gridCol>
                <a:gridCol w="699248">
                  <a:extLst>
                    <a:ext uri="{9D8B030D-6E8A-4147-A177-3AD203B41FA5}">
                      <a16:colId xmlns:a16="http://schemas.microsoft.com/office/drawing/2014/main" val="191349746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272453356"/>
                    </a:ext>
                  </a:extLst>
                </a:gridCol>
                <a:gridCol w="904226">
                  <a:extLst>
                    <a:ext uri="{9D8B030D-6E8A-4147-A177-3AD203B41FA5}">
                      <a16:colId xmlns:a16="http://schemas.microsoft.com/office/drawing/2014/main" val="1318365490"/>
                    </a:ext>
                  </a:extLst>
                </a:gridCol>
              </a:tblGrid>
              <a:tr h="34844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考核内容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考核日期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类型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考核分数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989290"/>
                  </a:ext>
                </a:extLst>
              </a:tr>
              <a:tr h="34844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四班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29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日白班</a:t>
                      </a: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45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点班长巡检漏检。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2022/5/5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-5.0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406660"/>
                  </a:ext>
                </a:extLst>
              </a:tr>
              <a:tr h="34844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三班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带伴热的低压放空线靠近加热炉区末端吹扫蒸汽盲板标识缺失；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2022/5/6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现场规格化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236893"/>
                  </a:ext>
                </a:extLst>
              </a:tr>
              <a:tr h="34844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三班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P210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及</a:t>
                      </a: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P211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出口及泵体至低压放空线（带伴热）标识缺失。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2022/5/6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现场规格化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544193"/>
                  </a:ext>
                </a:extLst>
              </a:tr>
              <a:tr h="34844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三班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12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日白班漏检。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2022/5/13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-5.0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57782"/>
                  </a:ext>
                </a:extLst>
              </a:tr>
              <a:tr h="45932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一班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一班白班运行记录未填写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2022/5/23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运行记录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-0.5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2492429"/>
                  </a:ext>
                </a:extLst>
              </a:tr>
              <a:tr h="34844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四班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27</a:t>
                      </a:r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14</a:t>
                      </a:r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点</a:t>
                      </a:r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-15</a:t>
                      </a:r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点</a:t>
                      </a:r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气分自控率降至</a:t>
                      </a:r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92%</a:t>
                      </a:r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，且持续</a:t>
                      </a:r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小时以上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2022/5/30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自控率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294073"/>
                  </a:ext>
                </a:extLst>
              </a:tr>
              <a:tr h="34844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一班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C301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吹扫蒸汽、吹扫氮气盲板牌号缺失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2022/5/30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现场规格化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-4.0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126391"/>
                  </a:ext>
                </a:extLst>
              </a:tr>
            </a:tbl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34922CD8-11E3-0F71-52B9-731BBF6C0D06}"/>
              </a:ext>
            </a:extLst>
          </p:cNvPr>
          <p:cNvSpPr txBox="1"/>
          <p:nvPr/>
        </p:nvSpPr>
        <p:spPr>
          <a:xfrm>
            <a:off x="757042" y="4692656"/>
            <a:ext cx="6172676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latin typeface="+mj-ea"/>
                <a:ea typeface="+mj-ea"/>
              </a:rPr>
              <a:t>1.</a:t>
            </a:r>
            <a:r>
              <a:rPr lang="zh-CN" altLang="en-US" sz="1400" dirty="0">
                <a:latin typeface="+mj-ea"/>
                <a:ea typeface="+mj-ea"/>
              </a:rPr>
              <a:t>部分巡检漏检，班组及时反馈，已及时处理</a:t>
            </a:r>
            <a:endParaRPr lang="en-US" altLang="zh-CN" sz="1400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latin typeface="+mj-ea"/>
                <a:ea typeface="+mj-ea"/>
              </a:rPr>
              <a:t>2.</a:t>
            </a:r>
            <a:r>
              <a:rPr lang="zh-CN" altLang="en-US" sz="1400" dirty="0">
                <a:latin typeface="+mj-ea"/>
                <a:ea typeface="+mj-ea"/>
              </a:rPr>
              <a:t>中旬发布各班组区域内的盲板台账，自查；待</a:t>
            </a:r>
            <a:r>
              <a:rPr lang="en-US" altLang="zh-CN" sz="1400" dirty="0">
                <a:latin typeface="+mj-ea"/>
                <a:ea typeface="+mj-ea"/>
              </a:rPr>
              <a:t>6</a:t>
            </a:r>
            <a:r>
              <a:rPr lang="zh-CN" altLang="en-US" sz="1400" dirty="0">
                <a:latin typeface="+mj-ea"/>
                <a:ea typeface="+mj-ea"/>
              </a:rPr>
              <a:t>月汇总问题、整改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3230001" y="641830"/>
            <a:ext cx="5334000" cy="1514962"/>
            <a:chOff x="1850755" y="3068232"/>
            <a:chExt cx="5334000" cy="1705311"/>
          </a:xfrm>
        </p:grpSpPr>
        <p:sp>
          <p:nvSpPr>
            <p:cNvPr id="9" name="文本框 8"/>
            <p:cNvSpPr txBox="1"/>
            <p:nvPr/>
          </p:nvSpPr>
          <p:spPr>
            <a:xfrm>
              <a:off x="5738214" y="4065657"/>
              <a:ext cx="62032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三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850755" y="3068232"/>
              <a:ext cx="5334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kern="0" dirty="0">
                  <a:solidFill>
                    <a:srgbClr val="2828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+mn-ea"/>
                </a:rPr>
                <a:t>三、</a:t>
              </a:r>
              <a:r>
                <a:rPr lang="zh-CN" sz="3600" kern="0" dirty="0">
                  <a:solidFill>
                    <a:srgbClr val="2828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+mn-ea"/>
                </a:rPr>
                <a:t>原因分析及管理要求</a:t>
              </a:r>
              <a:endPara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6" name="文本框 22"/>
          <p:cNvSpPr txBox="1"/>
          <p:nvPr/>
        </p:nvSpPr>
        <p:spPr>
          <a:xfrm>
            <a:off x="652237" y="1700526"/>
            <a:ext cx="10489528" cy="12850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5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月份工艺检查考核（总分</a:t>
            </a: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30.5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）：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一班（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10.5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[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32]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）、二班（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-2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[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8 ]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）、三班（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5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[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30 ]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）、四班（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17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[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45 ]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 。</a:t>
            </a:r>
            <a:endParaRPr lang="en-US" altLang="zh-CN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7" name="文本框 22">
            <a:extLst>
              <a:ext uri="{FF2B5EF4-FFF2-40B4-BE49-F238E27FC236}">
                <a16:creationId xmlns:a16="http://schemas.microsoft.com/office/drawing/2014/main" id="{FE25F2D2-8BA3-40FE-A9B7-528D9391C18B}"/>
              </a:ext>
            </a:extLst>
          </p:cNvPr>
          <p:cNvSpPr txBox="1"/>
          <p:nvPr/>
        </p:nvSpPr>
        <p:spPr>
          <a:xfrm>
            <a:off x="652237" y="3229496"/>
            <a:ext cx="10489528" cy="21185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5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月工艺专业重点工作：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1. 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培训：着重对新入职的员工、返岗文莱员工开展培训，利用提问的机会宣贯操作要点；内操的工艺指标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+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事故处置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+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联锁，对不同岗位进行对应的岗位进行提问，表现不理想，已出具相应考核。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2.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根据现场流程，梳理停工方案的可执行性。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3.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对接大检修技改方案。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F8BF4961-0E2D-5AFF-F6F5-58F39FBCC9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3" name="文本框 22">
            <a:extLst>
              <a:ext uri="{FF2B5EF4-FFF2-40B4-BE49-F238E27FC236}">
                <a16:creationId xmlns:a16="http://schemas.microsoft.com/office/drawing/2014/main" id="{9C971F5F-3489-9AB2-DDC0-433E782FBA47}"/>
              </a:ext>
            </a:extLst>
          </p:cNvPr>
          <p:cNvSpPr txBox="1"/>
          <p:nvPr/>
        </p:nvSpPr>
        <p:spPr>
          <a:xfrm>
            <a:off x="572338" y="1021534"/>
            <a:ext cx="10489528" cy="41960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原因及要求：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抽查提问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：表现不理想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表现         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）学习不系统，只限于浅显了解，具体执行抓瞎。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 2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）基本流程、操作掌握不清，缺乏主动学习、总结的意识。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 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要求：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）尽可能详细制定轮岗操作卡，指引提醒。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2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）利用日周月检提问培训流程要点和操作注意事项。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3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）督促班组认清现状，统一思想，正视并重视新员工的培训。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4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）按照编写的培训计划（新入职员工、社招员工、文莱员工），进行抽查提问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979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3" name="文本框 22"/>
          <p:cNvSpPr txBox="1"/>
          <p:nvPr/>
        </p:nvSpPr>
        <p:spPr>
          <a:xfrm>
            <a:off x="895894" y="1092615"/>
            <a:ext cx="10360171" cy="3793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4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6</a:t>
            </a:r>
            <a:r>
              <a:rPr lang="zh-CN" altLang="en-US" sz="24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月份工作展望：</a:t>
            </a:r>
            <a:endParaRPr lang="en-US" altLang="zh-CN" sz="24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1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</a:t>
            </a:r>
            <a:r>
              <a:rPr lang="zh-CN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加强对社招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、校招</a:t>
            </a:r>
            <a:r>
              <a:rPr lang="zh-CN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人员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及文莱员工</a:t>
            </a:r>
            <a:r>
              <a:rPr lang="zh-CN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的考试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培训</a:t>
            </a:r>
            <a:r>
              <a:rPr lang="zh-CN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力度，要求尽快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融入</a:t>
            </a:r>
            <a:r>
              <a:rPr lang="zh-CN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到新的工作模式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。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落实轮岗、新员工培训计划，引导督促班组执行。着重推进轮岗操作卡的学习。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2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 ）进一步打磨停工方案、开工方案，对照现场细化各项工作，确保合理性和可执行性。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3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）加强劳动纪律检查，确保在其岗，谋其事，建立良好劳动作风。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4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）对底线问题、典型问题，一经发现立即施以批评、考核，情节严重，出具通报。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5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）基于班组力量，合理安排每日工作计划及班组力量，确保工作有效执行。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4104617" y="2596382"/>
            <a:ext cx="4424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谢谢！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8" name="图示 7"/>
          <p:cNvGraphicFramePr/>
          <p:nvPr>
            <p:extLst>
              <p:ext uri="{D42A27DB-BD31-4B8C-83A1-F6EECF244321}">
                <p14:modId xmlns:p14="http://schemas.microsoft.com/office/powerpoint/2010/main" val="898025177"/>
              </p:ext>
            </p:extLst>
          </p:nvPr>
        </p:nvGraphicFramePr>
        <p:xfrm>
          <a:off x="858696" y="60804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543625" y="3079429"/>
            <a:ext cx="67842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</a:t>
            </a:r>
            <a:r>
              <a:rPr lang="zh-CN" altLang="zh-CN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日周月检问题总体情况说明</a:t>
            </a:r>
            <a:endParaRPr lang="zh-CN" altLang="en-US" sz="3600" dirty="0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906645"/>
            <a:ext cx="10803422" cy="853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自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5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月1日至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5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月3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1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日，加裂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、</a:t>
            </a:r>
            <a:r>
              <a:rPr sz="2000" dirty="0" err="1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气分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工艺</a:t>
            </a:r>
            <a:r>
              <a:rPr sz="2000" dirty="0" err="1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专业日、周、月检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问题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78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项，考核（奖励）问题共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54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项，其中月末评比类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12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项。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按问题性质共分为</a:t>
            </a:r>
            <a:r>
              <a:rPr 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1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0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类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，考核占比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68.75%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。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674140EA-B684-4B47-9938-3A84B6C5CD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262719"/>
              </p:ext>
            </p:extLst>
          </p:nvPr>
        </p:nvGraphicFramePr>
        <p:xfrm>
          <a:off x="694288" y="2165367"/>
          <a:ext cx="3673525" cy="3446382"/>
        </p:xfrm>
        <a:graphic>
          <a:graphicData uri="http://schemas.openxmlformats.org/drawingml/2006/table">
            <a:tbl>
              <a:tblPr/>
              <a:tblGrid>
                <a:gridCol w="2241187">
                  <a:extLst>
                    <a:ext uri="{9D8B030D-6E8A-4147-A177-3AD203B41FA5}">
                      <a16:colId xmlns:a16="http://schemas.microsoft.com/office/drawing/2014/main" val="1484153780"/>
                    </a:ext>
                  </a:extLst>
                </a:gridCol>
                <a:gridCol w="1432338">
                  <a:extLst>
                    <a:ext uri="{9D8B030D-6E8A-4147-A177-3AD203B41FA5}">
                      <a16:colId xmlns:a16="http://schemas.microsoft.com/office/drawing/2014/main" val="709082558"/>
                    </a:ext>
                  </a:extLst>
                </a:gridCol>
              </a:tblGrid>
              <a:tr h="37734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考核类型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933974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交接班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983698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馏出口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6873827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抽查提问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859986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巡回检查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064933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定期工作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635263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平稳率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634059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规格化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04109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运行记录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969538"/>
                  </a:ext>
                </a:extLst>
              </a:tr>
              <a:tr h="352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其他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7237139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134D0A8C-AF4D-41A0-B921-AFB52CDAE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49525"/>
              </p:ext>
            </p:extLst>
          </p:nvPr>
        </p:nvGraphicFramePr>
        <p:xfrm>
          <a:off x="4933486" y="2801061"/>
          <a:ext cx="2221915" cy="2514600"/>
        </p:xfrm>
        <a:graphic>
          <a:graphicData uri="http://schemas.openxmlformats.org/drawingml/2006/table">
            <a:tbl>
              <a:tblPr/>
              <a:tblGrid>
                <a:gridCol w="1357352">
                  <a:extLst>
                    <a:ext uri="{9D8B030D-6E8A-4147-A177-3AD203B41FA5}">
                      <a16:colId xmlns:a16="http://schemas.microsoft.com/office/drawing/2014/main" val="322882592"/>
                    </a:ext>
                  </a:extLst>
                </a:gridCol>
                <a:gridCol w="864563">
                  <a:extLst>
                    <a:ext uri="{9D8B030D-6E8A-4147-A177-3AD203B41FA5}">
                      <a16:colId xmlns:a16="http://schemas.microsoft.com/office/drawing/2014/main" val="3367306603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数量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79932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考核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11979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未考核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771858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奖励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36507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共计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365828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考核占比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54.5%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965918"/>
                  </a:ext>
                </a:extLst>
              </a:tr>
            </a:tbl>
          </a:graphicData>
        </a:graphic>
      </p:graphicFrame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4533368"/>
              </p:ext>
            </p:extLst>
          </p:nvPr>
        </p:nvGraphicFramePr>
        <p:xfrm>
          <a:off x="7415212" y="2315287"/>
          <a:ext cx="4776788" cy="3000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19261" y="1508488"/>
            <a:ext cx="3550150" cy="3947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b="1" dirty="0">
                <a:solidFill>
                  <a:srgbClr val="282830"/>
                </a:solidFill>
                <a:latin typeface="Arial" pitchFamily="34" charset="0"/>
                <a:ea typeface="华文宋体" pitchFamily="2" charset="-122"/>
                <a:cs typeface="Arial" pitchFamily="34" charset="0"/>
              </a:rPr>
              <a:t>1.2 </a:t>
            </a: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华文宋体" pitchFamily="2" charset="-122"/>
                <a:cs typeface="Arial" pitchFamily="34" charset="0"/>
              </a:rPr>
              <a:t>各班组考核分布情况：</a:t>
            </a:r>
            <a:endParaRPr lang="en-US" altLang="zh-CN" sz="2000" b="1" dirty="0">
              <a:solidFill>
                <a:srgbClr val="282830"/>
              </a:solidFill>
              <a:latin typeface="Arial" pitchFamily="34" charset="0"/>
              <a:ea typeface="华文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sz="2000" b="1" dirty="0">
              <a:solidFill>
                <a:srgbClr val="282830"/>
              </a:solidFill>
              <a:latin typeface="Arial" pitchFamily="34" charset="0"/>
              <a:ea typeface="华文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华文宋体" pitchFamily="2" charset="-122"/>
                <a:cs typeface="Arial" pitchFamily="34" charset="0"/>
              </a:rPr>
              <a:t>    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加裂一班考核</a:t>
            </a:r>
            <a:r>
              <a:rPr lang="en-US" altLang="zh-CN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加裂二班考核</a:t>
            </a:r>
            <a:r>
              <a:rPr lang="en-US" altLang="zh-CN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加裂三班考核</a:t>
            </a:r>
            <a:r>
              <a:rPr lang="en-US" altLang="zh-CN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12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加裂四班考核</a:t>
            </a:r>
            <a:r>
              <a:rPr lang="en-US" altLang="zh-CN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11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4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 合计</a:t>
            </a:r>
            <a:r>
              <a:rPr lang="en-US" altLang="zh-CN" sz="14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45</a:t>
            </a:r>
            <a:r>
              <a:rPr lang="zh-CN" altLang="en-US" sz="14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</a:t>
            </a:r>
            <a:endParaRPr lang="en-US" altLang="zh-CN" sz="1400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282830"/>
                </a:solidFill>
              </a:rPr>
              <a:t>      注：包括奖励与考核。</a:t>
            </a:r>
          </a:p>
        </p:txBody>
      </p:sp>
      <p:graphicFrame>
        <p:nvGraphicFramePr>
          <p:cNvPr id="5" name="图表 4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0809105"/>
              </p:ext>
            </p:extLst>
          </p:nvPr>
        </p:nvGraphicFramePr>
        <p:xfrm>
          <a:off x="3780024" y="1588813"/>
          <a:ext cx="7572375" cy="3905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0"/>
          <p:cNvSpPr txBox="1"/>
          <p:nvPr/>
        </p:nvSpPr>
        <p:spPr>
          <a:xfrm>
            <a:off x="4052270" y="511358"/>
            <a:ext cx="4811847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二、问题分类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9976" y="1038671"/>
            <a:ext cx="2034531" cy="525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latin typeface="+mj-ea"/>
                <a:ea typeface="+mj-ea"/>
                <a:cs typeface="Arial" pitchFamily="34" charset="0"/>
              </a:rPr>
              <a:t>2.1</a:t>
            </a:r>
            <a:r>
              <a:rPr lang="en-US" altLang="zh-CN" sz="2400" dirty="0">
                <a:latin typeface="+mj-ea"/>
                <a:ea typeface="+mj-ea"/>
              </a:rPr>
              <a:t>  </a:t>
            </a:r>
            <a:r>
              <a:rPr lang="zh-CN" altLang="en-US" sz="2400" dirty="0">
                <a:latin typeface="+mj-ea"/>
                <a:ea typeface="+mj-ea"/>
              </a:rPr>
              <a:t>抽查</a:t>
            </a:r>
            <a:r>
              <a:rPr lang="zh-CN" altLang="en-US" sz="2400" dirty="0">
                <a:solidFill>
                  <a:srgbClr val="282830"/>
                </a:solidFill>
                <a:latin typeface="+mj-ea"/>
                <a:ea typeface="+mj-ea"/>
              </a:rPr>
              <a:t>提问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59976" y="1675699"/>
            <a:ext cx="11442634" cy="915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5</a:t>
            </a: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月份：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轮岗人员进行中控</a:t>
            </a: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DCS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工艺指标、工艺指令、事故处理等进行提问。社招提问现场流程、事故处置操作等。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F070E09-F8AE-228A-1C91-CFB080FA11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" y="2662517"/>
            <a:ext cx="12001500" cy="403411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2.2  </a:t>
            </a:r>
            <a:r>
              <a:rPr lang="zh-CN" altLang="en-US" sz="24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馏出口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8324" y="4139893"/>
            <a:ext cx="11327754" cy="1893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5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月份：</a:t>
            </a:r>
            <a:endParaRPr lang="en-GB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重石脑油初馏点控制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79-81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℃，终馏点控制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177-180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℃，加裂液化气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C5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控制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&lt;1.0%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，精丙烯纯度保持在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99.67-99.71%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，气分液化气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C2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1.4-1.9%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，异丁烷纯度控制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93-94%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。</a:t>
            </a:r>
            <a:endParaRPr lang="en-GB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加裂重石馏程不合格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5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次，馏程超内控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0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次；异丁烷不合格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4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</a:t>
            </a:r>
            <a:endParaRPr lang="en-US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重石脑油硫含量未计入统计，气分液化气烯烃含量未计入统计；异丁烷纯度合理指标为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90.5-94.5%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（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LIMS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指标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91-94%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</a:t>
            </a:r>
            <a:endParaRPr lang="en-US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345F176-6D48-A9D8-2D70-A55AFE8FB2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086" y="1250982"/>
            <a:ext cx="11096625" cy="27813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2.3 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月末评比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625849" y="5109488"/>
            <a:ext cx="9607760" cy="1346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28283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本月评比情况：</a:t>
            </a:r>
            <a:endParaRPr lang="en-US" altLang="zh-CN" sz="1400" dirty="0">
              <a:solidFill>
                <a:srgbClr val="28283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  <a:sym typeface="+mn-ea"/>
              </a:rPr>
              <a:t>1</a:t>
            </a:r>
            <a:r>
              <a:rPr lang="zh-CN" altLang="en-US" sz="1400" dirty="0">
                <a:solidFill>
                  <a:srgbClr val="28283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  <a:sym typeface="+mn-ea"/>
              </a:rPr>
              <a:t>）</a:t>
            </a:r>
            <a:r>
              <a:rPr lang="zh-CN" altLang="en-US" sz="1400" dirty="0">
                <a:solidFill>
                  <a:srgbClr val="28283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本月各班平稳率、能耗相差较小，且较为接近，各班组操作平稳性有所提高。</a:t>
            </a:r>
            <a:endParaRPr lang="en-US" altLang="zh-CN" sz="1400" dirty="0">
              <a:solidFill>
                <a:srgbClr val="28283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2</a:t>
            </a:r>
            <a:r>
              <a:rPr lang="zh-CN" altLang="en-US" sz="1400" dirty="0">
                <a:solidFill>
                  <a:srgbClr val="28283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）重石收率差距较小，一班重石收率最高，</a:t>
            </a:r>
            <a:r>
              <a:rPr lang="en-US" altLang="zh-CN" sz="1400" dirty="0">
                <a:solidFill>
                  <a:srgbClr val="28283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63.57%</a:t>
            </a:r>
            <a:r>
              <a:rPr lang="zh-CN" altLang="en-US" sz="1400" dirty="0">
                <a:solidFill>
                  <a:srgbClr val="28283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，平均收率</a:t>
            </a:r>
            <a:r>
              <a:rPr lang="en-US" altLang="zh-CN" sz="1400">
                <a:solidFill>
                  <a:srgbClr val="28283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59.54%</a:t>
            </a:r>
            <a:r>
              <a:rPr lang="zh-CN" altLang="en-US" sz="1400">
                <a:solidFill>
                  <a:srgbClr val="28283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。</a:t>
            </a:r>
            <a:r>
              <a:rPr lang="zh-CN" altLang="en-US" sz="1400" dirty="0">
                <a:solidFill>
                  <a:srgbClr val="28283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目前严肃采样纪律，杜绝重复使用旧样</a:t>
            </a:r>
            <a:endParaRPr lang="en-US" altLang="zh-CN" sz="1400" dirty="0">
              <a:solidFill>
                <a:srgbClr val="28283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  <a:sym typeface="+mn-ea"/>
              </a:rPr>
              <a:t>3</a:t>
            </a:r>
            <a:r>
              <a:rPr lang="zh-CN" altLang="en-US" sz="1400" dirty="0">
                <a:solidFill>
                  <a:srgbClr val="28283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  <a:sym typeface="+mn-ea"/>
              </a:rPr>
              <a:t>）精丙烯月度产量</a:t>
            </a:r>
            <a:r>
              <a:rPr lang="en-US" altLang="zh-CN" sz="1400" dirty="0">
                <a:solidFill>
                  <a:srgbClr val="28283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  <a:sym typeface="+mn-ea"/>
              </a:rPr>
              <a:t>1223t </a:t>
            </a:r>
            <a:r>
              <a:rPr lang="zh-CN" altLang="en-US" sz="1400" dirty="0">
                <a:solidFill>
                  <a:srgbClr val="28283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  <a:sym typeface="+mn-ea"/>
              </a:rPr>
              <a:t>，较上月低</a:t>
            </a:r>
            <a:r>
              <a:rPr lang="en-US" altLang="zh-CN" sz="1400" dirty="0">
                <a:solidFill>
                  <a:srgbClr val="28283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  <a:sym typeface="+mn-ea"/>
              </a:rPr>
              <a:t>16t</a:t>
            </a:r>
            <a:r>
              <a:rPr lang="zh-CN" altLang="en-US" sz="1400" dirty="0">
                <a:solidFill>
                  <a:srgbClr val="28283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  <a:sym typeface="+mn-ea"/>
              </a:rPr>
              <a:t>。</a:t>
            </a:r>
            <a:endParaRPr lang="en-US" altLang="zh-CN" sz="1400" dirty="0">
              <a:solidFill>
                <a:srgbClr val="28283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70BD36FC-068A-F83F-7C93-D10EBC8539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095416"/>
              </p:ext>
            </p:extLst>
          </p:nvPr>
        </p:nvGraphicFramePr>
        <p:xfrm>
          <a:off x="442360" y="1229052"/>
          <a:ext cx="10803424" cy="1804671"/>
        </p:xfrm>
        <a:graphic>
          <a:graphicData uri="http://schemas.openxmlformats.org/drawingml/2006/table">
            <a:tbl>
              <a:tblPr/>
              <a:tblGrid>
                <a:gridCol w="1058627">
                  <a:extLst>
                    <a:ext uri="{9D8B030D-6E8A-4147-A177-3AD203B41FA5}">
                      <a16:colId xmlns:a16="http://schemas.microsoft.com/office/drawing/2014/main" val="529730506"/>
                    </a:ext>
                  </a:extLst>
                </a:gridCol>
                <a:gridCol w="920191">
                  <a:extLst>
                    <a:ext uri="{9D8B030D-6E8A-4147-A177-3AD203B41FA5}">
                      <a16:colId xmlns:a16="http://schemas.microsoft.com/office/drawing/2014/main" val="3561863840"/>
                    </a:ext>
                  </a:extLst>
                </a:gridCol>
                <a:gridCol w="887619">
                  <a:extLst>
                    <a:ext uri="{9D8B030D-6E8A-4147-A177-3AD203B41FA5}">
                      <a16:colId xmlns:a16="http://schemas.microsoft.com/office/drawing/2014/main" val="941303101"/>
                    </a:ext>
                  </a:extLst>
                </a:gridCol>
                <a:gridCol w="830615">
                  <a:extLst>
                    <a:ext uri="{9D8B030D-6E8A-4147-A177-3AD203B41FA5}">
                      <a16:colId xmlns:a16="http://schemas.microsoft.com/office/drawing/2014/main" val="3241281493"/>
                    </a:ext>
                  </a:extLst>
                </a:gridCol>
                <a:gridCol w="1009767">
                  <a:extLst>
                    <a:ext uri="{9D8B030D-6E8A-4147-A177-3AD203B41FA5}">
                      <a16:colId xmlns:a16="http://schemas.microsoft.com/office/drawing/2014/main" val="3732264400"/>
                    </a:ext>
                  </a:extLst>
                </a:gridCol>
                <a:gridCol w="803471">
                  <a:extLst>
                    <a:ext uri="{9D8B030D-6E8A-4147-A177-3AD203B41FA5}">
                      <a16:colId xmlns:a16="http://schemas.microsoft.com/office/drawing/2014/main" val="2514673449"/>
                    </a:ext>
                  </a:extLst>
                </a:gridCol>
                <a:gridCol w="1343642">
                  <a:extLst>
                    <a:ext uri="{9D8B030D-6E8A-4147-A177-3AD203B41FA5}">
                      <a16:colId xmlns:a16="http://schemas.microsoft.com/office/drawing/2014/main" val="2770677426"/>
                    </a:ext>
                  </a:extLst>
                </a:gridCol>
                <a:gridCol w="952764">
                  <a:extLst>
                    <a:ext uri="{9D8B030D-6E8A-4147-A177-3AD203B41FA5}">
                      <a16:colId xmlns:a16="http://schemas.microsoft.com/office/drawing/2014/main" val="519236930"/>
                    </a:ext>
                  </a:extLst>
                </a:gridCol>
                <a:gridCol w="1017910">
                  <a:extLst>
                    <a:ext uri="{9D8B030D-6E8A-4147-A177-3AD203B41FA5}">
                      <a16:colId xmlns:a16="http://schemas.microsoft.com/office/drawing/2014/main" val="3165605127"/>
                    </a:ext>
                  </a:extLst>
                </a:gridCol>
                <a:gridCol w="1001624">
                  <a:extLst>
                    <a:ext uri="{9D8B030D-6E8A-4147-A177-3AD203B41FA5}">
                      <a16:colId xmlns:a16="http://schemas.microsoft.com/office/drawing/2014/main" val="204737865"/>
                    </a:ext>
                  </a:extLst>
                </a:gridCol>
                <a:gridCol w="977194">
                  <a:extLst>
                    <a:ext uri="{9D8B030D-6E8A-4147-A177-3AD203B41FA5}">
                      <a16:colId xmlns:a16="http://schemas.microsoft.com/office/drawing/2014/main" val="634837586"/>
                    </a:ext>
                  </a:extLst>
                </a:gridCol>
              </a:tblGrid>
              <a:tr h="43245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月份平稳率（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5.1-5.31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月份能耗（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5.1-5.31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104428"/>
                  </a:ext>
                </a:extLst>
              </a:tr>
              <a:tr h="27444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气分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平均值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气分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平均值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707562"/>
                  </a:ext>
                </a:extLst>
              </a:tr>
              <a:tr h="27444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100.00%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99.96%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99.979 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第三名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45.05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21.4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35.590 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第二名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682584"/>
                  </a:ext>
                </a:extLst>
              </a:tr>
              <a:tr h="27444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100.00%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99.96%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99.980 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第二名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45.03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21.52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35.626 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第四名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1381358"/>
                  </a:ext>
                </a:extLst>
              </a:tr>
              <a:tr h="27444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100.00%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99.98%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99.990 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44.95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21.48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35.562 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7050014"/>
                  </a:ext>
                </a:extLst>
              </a:tr>
              <a:tr h="27444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100.00%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99.85%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99.922 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第四名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316" marR="8316" marT="8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44.97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21.58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35.614 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第三名</a:t>
                      </a:r>
                    </a:p>
                  </a:txBody>
                  <a:tcPr marL="8316" marR="8316" marT="8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802645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BD47C42F-FA9B-507B-645A-2F63F8B02F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644006"/>
              </p:ext>
            </p:extLst>
          </p:nvPr>
        </p:nvGraphicFramePr>
        <p:xfrm>
          <a:off x="625849" y="3118763"/>
          <a:ext cx="4305300" cy="1804671"/>
        </p:xfrm>
        <a:graphic>
          <a:graphicData uri="http://schemas.openxmlformats.org/drawingml/2006/table">
            <a:tbl>
              <a:tblPr/>
              <a:tblGrid>
                <a:gridCol w="1536925">
                  <a:extLst>
                    <a:ext uri="{9D8B030D-6E8A-4147-A177-3AD203B41FA5}">
                      <a16:colId xmlns:a16="http://schemas.microsoft.com/office/drawing/2014/main" val="4255601845"/>
                    </a:ext>
                  </a:extLst>
                </a:gridCol>
                <a:gridCol w="1260088">
                  <a:extLst>
                    <a:ext uri="{9D8B030D-6E8A-4147-A177-3AD203B41FA5}">
                      <a16:colId xmlns:a16="http://schemas.microsoft.com/office/drawing/2014/main" val="612315961"/>
                    </a:ext>
                  </a:extLst>
                </a:gridCol>
                <a:gridCol w="1508287">
                  <a:extLst>
                    <a:ext uri="{9D8B030D-6E8A-4147-A177-3AD203B41FA5}">
                      <a16:colId xmlns:a16="http://schemas.microsoft.com/office/drawing/2014/main" val="2219342896"/>
                    </a:ext>
                  </a:extLst>
                </a:gridCol>
              </a:tblGrid>
              <a:tr h="4324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月份精丙烯收率（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5.1-5.31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336269"/>
                  </a:ext>
                </a:extLst>
              </a:tr>
              <a:tr h="27444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平均值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2011344"/>
                  </a:ext>
                </a:extLst>
              </a:tr>
              <a:tr h="27444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28.24%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960913"/>
                  </a:ext>
                </a:extLst>
              </a:tr>
              <a:tr h="27444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27.92%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561969"/>
                  </a:ext>
                </a:extLst>
              </a:tr>
              <a:tr h="27444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28.54%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135881"/>
                  </a:ext>
                </a:extLst>
              </a:tr>
              <a:tr h="27444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27.43%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第四名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108517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4231528A-2701-4999-F053-A6035551EA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545008"/>
              </p:ext>
            </p:extLst>
          </p:nvPr>
        </p:nvGraphicFramePr>
        <p:xfrm>
          <a:off x="5996749" y="3118763"/>
          <a:ext cx="4305300" cy="1990725"/>
        </p:xfrm>
        <a:graphic>
          <a:graphicData uri="http://schemas.openxmlformats.org/drawingml/2006/table">
            <a:tbl>
              <a:tblPr/>
              <a:tblGrid>
                <a:gridCol w="1536925">
                  <a:extLst>
                    <a:ext uri="{9D8B030D-6E8A-4147-A177-3AD203B41FA5}">
                      <a16:colId xmlns:a16="http://schemas.microsoft.com/office/drawing/2014/main" val="2856051943"/>
                    </a:ext>
                  </a:extLst>
                </a:gridCol>
                <a:gridCol w="1260088">
                  <a:extLst>
                    <a:ext uri="{9D8B030D-6E8A-4147-A177-3AD203B41FA5}">
                      <a16:colId xmlns:a16="http://schemas.microsoft.com/office/drawing/2014/main" val="4038992325"/>
                    </a:ext>
                  </a:extLst>
                </a:gridCol>
                <a:gridCol w="1508287">
                  <a:extLst>
                    <a:ext uri="{9D8B030D-6E8A-4147-A177-3AD203B41FA5}">
                      <a16:colId xmlns:a16="http://schemas.microsoft.com/office/drawing/2014/main" val="3781544809"/>
                    </a:ext>
                  </a:extLst>
                </a:gridCol>
              </a:tblGrid>
              <a:tr h="3048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月份重石收率（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5.1-5.31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5132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平均值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175264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63.57%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95261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63.04%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第四名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05187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63.35%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235848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63.19%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06652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19F1F183-A398-4CA4-91FE-1A2395352523}"/>
              </a:ext>
            </a:extLst>
          </p:cNvPr>
          <p:cNvSpPr txBox="1"/>
          <p:nvPr/>
        </p:nvSpPr>
        <p:spPr>
          <a:xfrm>
            <a:off x="365642" y="790138"/>
            <a:ext cx="10803422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+mj-ea"/>
                <a:ea typeface="+mj-ea"/>
              </a:rPr>
              <a:t>2.4 </a:t>
            </a:r>
            <a:r>
              <a:rPr lang="zh-CN" altLang="en-US" sz="2400" dirty="0">
                <a:solidFill>
                  <a:srgbClr val="282830"/>
                </a:solidFill>
                <a:latin typeface="+mj-ea"/>
                <a:ea typeface="+mj-ea"/>
              </a:rPr>
              <a:t>月末评比排名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9DB29643-38D7-408C-8283-47CF68800B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D16F9FFA-ED75-B7BE-3584-822A376E4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387332"/>
              </p:ext>
            </p:extLst>
          </p:nvPr>
        </p:nvGraphicFramePr>
        <p:xfrm>
          <a:off x="558800" y="1570874"/>
          <a:ext cx="11055350" cy="4525128"/>
        </p:xfrm>
        <a:graphic>
          <a:graphicData uri="http://schemas.openxmlformats.org/drawingml/2006/table">
            <a:tbl>
              <a:tblPr/>
              <a:tblGrid>
                <a:gridCol w="1005272">
                  <a:extLst>
                    <a:ext uri="{9D8B030D-6E8A-4147-A177-3AD203B41FA5}">
                      <a16:colId xmlns:a16="http://schemas.microsoft.com/office/drawing/2014/main" val="621574667"/>
                    </a:ext>
                  </a:extLst>
                </a:gridCol>
                <a:gridCol w="1530335">
                  <a:extLst>
                    <a:ext uri="{9D8B030D-6E8A-4147-A177-3AD203B41FA5}">
                      <a16:colId xmlns:a16="http://schemas.microsoft.com/office/drawing/2014/main" val="2168697244"/>
                    </a:ext>
                  </a:extLst>
                </a:gridCol>
                <a:gridCol w="4076496">
                  <a:extLst>
                    <a:ext uri="{9D8B030D-6E8A-4147-A177-3AD203B41FA5}">
                      <a16:colId xmlns:a16="http://schemas.microsoft.com/office/drawing/2014/main" val="2345014878"/>
                    </a:ext>
                  </a:extLst>
                </a:gridCol>
                <a:gridCol w="1055404">
                  <a:extLst>
                    <a:ext uri="{9D8B030D-6E8A-4147-A177-3AD203B41FA5}">
                      <a16:colId xmlns:a16="http://schemas.microsoft.com/office/drawing/2014/main" val="1860944891"/>
                    </a:ext>
                  </a:extLst>
                </a:gridCol>
                <a:gridCol w="1129281">
                  <a:extLst>
                    <a:ext uri="{9D8B030D-6E8A-4147-A177-3AD203B41FA5}">
                      <a16:colId xmlns:a16="http://schemas.microsoft.com/office/drawing/2014/main" val="99379230"/>
                    </a:ext>
                  </a:extLst>
                </a:gridCol>
                <a:gridCol w="1129281">
                  <a:extLst>
                    <a:ext uri="{9D8B030D-6E8A-4147-A177-3AD203B41FA5}">
                      <a16:colId xmlns:a16="http://schemas.microsoft.com/office/drawing/2014/main" val="3577701989"/>
                    </a:ext>
                  </a:extLst>
                </a:gridCol>
                <a:gridCol w="1129281">
                  <a:extLst>
                    <a:ext uri="{9D8B030D-6E8A-4147-A177-3AD203B41FA5}">
                      <a16:colId xmlns:a16="http://schemas.microsoft.com/office/drawing/2014/main" val="154876917"/>
                    </a:ext>
                  </a:extLst>
                </a:gridCol>
              </a:tblGrid>
              <a:tr h="3770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四班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反事故演练第一名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2022/6/1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柳世旭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反事故演练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125320"/>
                  </a:ext>
                </a:extLst>
              </a:tr>
              <a:tr h="3770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一班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反事故演练第二名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2022/6/1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柳世旭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反事故演练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306789"/>
                  </a:ext>
                </a:extLst>
              </a:tr>
              <a:tr h="3770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三班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反事故演练第三名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2022/6/1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柳世旭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反事故演练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399153"/>
                  </a:ext>
                </a:extLst>
              </a:tr>
              <a:tr h="3770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三班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平稳率第一名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2022/6/1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柳世旭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平稳率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754787"/>
                  </a:ext>
                </a:extLst>
              </a:tr>
              <a:tr h="3770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二班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平稳率第二名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2022/6/1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柳世旭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平稳率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202623"/>
                  </a:ext>
                </a:extLst>
              </a:tr>
              <a:tr h="3770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一班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平稳率第三名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2022/6/1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柳世旭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平稳率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099413"/>
                  </a:ext>
                </a:extLst>
              </a:tr>
              <a:tr h="3770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三班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能耗第一名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2022/6/1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柳世旭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能耗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138173"/>
                  </a:ext>
                </a:extLst>
              </a:tr>
              <a:tr h="3770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一班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能耗第二名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2022/6/1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柳世旭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能耗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422709"/>
                  </a:ext>
                </a:extLst>
              </a:tr>
              <a:tr h="3770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四班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能耗第三名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2022/6/1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柳世旭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能耗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258322"/>
                  </a:ext>
                </a:extLst>
              </a:tr>
              <a:tr h="3770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四班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产品合格率第一名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2022/6/1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柳世旭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馏出口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810381"/>
                  </a:ext>
                </a:extLst>
              </a:tr>
              <a:tr h="3770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一班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产品合格率第二名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2022/6/1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柳世旭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馏出口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295511"/>
                  </a:ext>
                </a:extLst>
              </a:tr>
              <a:tr h="3770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二班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产品合格率第三名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2022/6/1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柳世旭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馏出口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723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784603"/>
      </p:ext>
    </p:extLst>
  </p:cSld>
  <p:clrMapOvr>
    <a:masterClrMapping/>
  </p:clrMapOvr>
</p:sld>
</file>

<file path=ppt/theme/theme1.xml><?xml version="1.0" encoding="utf-8"?>
<a:theme xmlns:a="http://schemas.openxmlformats.org/drawingml/2006/main" name="A000120140530A99PPBG">
  <a:themeElements>
    <a:clrScheme name="自定义 435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5B9BCF"/>
      </a:accent1>
      <a:accent2>
        <a:srgbClr val="00B0F0"/>
      </a:accent2>
      <a:accent3>
        <a:srgbClr val="8A76E0"/>
      </a:accent3>
      <a:accent4>
        <a:srgbClr val="9439AD"/>
      </a:accent4>
      <a:accent5>
        <a:srgbClr val="A2CE47"/>
      </a:accent5>
      <a:accent6>
        <a:srgbClr val="F3731E"/>
      </a:accent6>
      <a:hlink>
        <a:srgbClr val="00B0F0"/>
      </a:hlink>
      <a:folHlink>
        <a:srgbClr val="AFB2B4"/>
      </a:folHlink>
    </a:clrScheme>
    <a:fontScheme name="KSO主题5">
      <a:majorFont>
        <a:latin typeface="Broadway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6426</TotalTime>
  <Words>2220</Words>
  <Application>Microsoft Office PowerPoint</Application>
  <PresentationFormat>宽屏</PresentationFormat>
  <Paragraphs>321</Paragraphs>
  <Slides>14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仿宋</vt:lpstr>
      <vt:lpstr>黑体</vt:lpstr>
      <vt:lpstr>华文楷体</vt:lpstr>
      <vt:lpstr>宋体</vt:lpstr>
      <vt:lpstr>微软雅黑</vt:lpstr>
      <vt:lpstr>幼圆</vt:lpstr>
      <vt:lpstr>Arial</vt:lpstr>
      <vt:lpstr>Calibri</vt:lpstr>
      <vt:lpstr>Wingdings 2</vt:lpstr>
      <vt:lpstr>A000120140530A99PPBG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世旭 柳</cp:lastModifiedBy>
  <cp:revision>265</cp:revision>
  <dcterms:created xsi:type="dcterms:W3CDTF">2015-10-06T09:21:00Z</dcterms:created>
  <dcterms:modified xsi:type="dcterms:W3CDTF">2022-06-07T05:37:00Z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35E9D4B9093742EC852E3D8AFBCE0E7C</vt:lpwstr>
  </property>
</Properties>
</file>