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69" r:id="rId2"/>
    <p:sldId id="265" r:id="rId3"/>
    <p:sldId id="271" r:id="rId4"/>
    <p:sldId id="320" r:id="rId5"/>
    <p:sldId id="352" r:id="rId6"/>
    <p:sldId id="290" r:id="rId7"/>
    <p:sldId id="299" r:id="rId8"/>
    <p:sldId id="302" r:id="rId9"/>
    <p:sldId id="357" r:id="rId10"/>
    <p:sldId id="300" r:id="rId11"/>
    <p:sldId id="355" r:id="rId12"/>
    <p:sldId id="356" r:id="rId13"/>
    <p:sldId id="310" r:id="rId14"/>
    <p:sldId id="358" r:id="rId15"/>
    <p:sldId id="359" r:id="rId16"/>
    <p:sldId id="360" r:id="rId17"/>
    <p:sldId id="353" r:id="rId18"/>
    <p:sldId id="260"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pos="5484">
          <p15:clr>
            <a:srgbClr val="A4A3A4"/>
          </p15:clr>
        </p15:guide>
        <p15:guide id="3" pos="6697">
          <p15:clr>
            <a:srgbClr val="A4A3A4"/>
          </p15:clr>
        </p15:guide>
        <p15:guide id="4" pos="1426">
          <p15:clr>
            <a:srgbClr val="A4A3A4"/>
          </p15:clr>
        </p15:guide>
        <p15:guide id="5" pos="960">
          <p15:clr>
            <a:srgbClr val="A4A3A4"/>
          </p15:clr>
        </p15:guide>
        <p15:guide id="6" pos="5190">
          <p15:clr>
            <a:srgbClr val="A4A3A4"/>
          </p15:clr>
        </p15:guide>
        <p15:guide id="7" orient="horz" pos="1930">
          <p15:clr>
            <a:srgbClr val="A4A3A4"/>
          </p15:clr>
        </p15:guide>
        <p15:guide id="8" pos="3218">
          <p15:clr>
            <a:srgbClr val="A4A3A4"/>
          </p15:clr>
        </p15:guide>
        <p15:guide id="9" orient="horz" pos="2432">
          <p15:clr>
            <a:srgbClr val="A4A3A4"/>
          </p15:clr>
        </p15:guide>
        <p15:guide id="10" orient="horz" pos="159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2830"/>
    <a:srgbClr val="FB912B"/>
    <a:srgbClr val="BC0000"/>
    <a:srgbClr val="EA77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主题样式 2 - 强调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40" autoAdjust="0"/>
    <p:restoredTop sz="94660"/>
  </p:normalViewPr>
  <p:slideViewPr>
    <p:cSldViewPr snapToGrid="0" showGuides="1">
      <p:cViewPr varScale="1">
        <p:scale>
          <a:sx n="68" d="100"/>
          <a:sy n="68" d="100"/>
        </p:scale>
        <p:origin x="1158" y="66"/>
      </p:cViewPr>
      <p:guideLst>
        <p:guide pos="3840"/>
        <p:guide pos="5484"/>
        <p:guide pos="6697"/>
        <p:guide pos="1426"/>
        <p:guide pos="960"/>
        <p:guide pos="5190"/>
        <p:guide orient="horz" pos="1930"/>
        <p:guide pos="3218"/>
        <p:guide orient="horz" pos="2432"/>
        <p:guide orient="horz" pos="159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25"/>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F516-4203-858B-603304BF7C88}"/>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F516-4203-858B-603304BF7C88}"/>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F516-4203-858B-603304BF7C88}"/>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F516-4203-858B-603304BF7C88}"/>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9-F516-4203-858B-603304BF7C88}"/>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B-F516-4203-858B-603304BF7C88}"/>
              </c:ext>
            </c:extLst>
          </c:dPt>
          <c:dPt>
            <c:idx val="6"/>
            <c:bubble3D val="0"/>
            <c:spPr>
              <a:solidFill>
                <a:schemeClr val="accent1">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D-F516-4203-858B-603304BF7C88}"/>
              </c:ext>
            </c:extLst>
          </c:dPt>
          <c:dPt>
            <c:idx val="7"/>
            <c:bubble3D val="0"/>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F-F516-4203-858B-603304BF7C88}"/>
              </c:ext>
            </c:extLst>
          </c:dPt>
          <c:dPt>
            <c:idx val="8"/>
            <c:bubble3D val="0"/>
            <c:spPr>
              <a:solidFill>
                <a:schemeClr val="accent3">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1-F516-4203-858B-603304BF7C88}"/>
              </c:ext>
            </c:extLst>
          </c:dPt>
          <c:dPt>
            <c:idx val="9"/>
            <c:bubble3D val="0"/>
            <c:spPr>
              <a:solidFill>
                <a:schemeClr val="accent4">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3-F516-4203-858B-603304BF7C88}"/>
              </c:ext>
            </c:extLst>
          </c:dPt>
          <c:dPt>
            <c:idx val="10"/>
            <c:bubble3D val="0"/>
            <c:spPr>
              <a:solidFill>
                <a:schemeClr val="accent5">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5-F516-4203-858B-603304BF7C88}"/>
              </c:ext>
            </c:extLst>
          </c:dPt>
          <c:dPt>
            <c:idx val="11"/>
            <c:bubble3D val="0"/>
            <c:spPr>
              <a:solidFill>
                <a:schemeClr val="accent6">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7-F516-4203-858B-603304BF7C88}"/>
              </c:ext>
            </c:extLst>
          </c:dPt>
          <c:dLbls>
            <c:dLbl>
              <c:idx val="0"/>
              <c:layout>
                <c:manualLayout>
                  <c:x val="-5.3173806331786129E-3"/>
                  <c:y val="-7.3701861987592029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516-4203-858B-603304BF7C88}"/>
                </c:ext>
              </c:extLst>
            </c:dLbl>
            <c:dLbl>
              <c:idx val="1"/>
              <c:layout>
                <c:manualLayout>
                  <c:x val="-1.8610832216125243E-2"/>
                  <c:y val="-1.340033854319855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516-4203-858B-603304BF7C88}"/>
                </c:ext>
              </c:extLst>
            </c:dLbl>
            <c:dLbl>
              <c:idx val="2"/>
              <c:layout>
                <c:manualLayout>
                  <c:x val="8.7736780447447107E-2"/>
                  <c:y val="-4.6901184901194944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516-4203-858B-603304BF7C88}"/>
                </c:ext>
              </c:extLst>
            </c:dLbl>
            <c:dLbl>
              <c:idx val="3"/>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solidFill>
                      <a:latin typeface="+mn-lt"/>
                      <a:ea typeface="+mn-ea"/>
                      <a:cs typeface="+mn-cs"/>
                    </a:defRPr>
                  </a:pPr>
                  <a:endParaRPr lang="zh-CN"/>
                </a:p>
              </c:txPr>
              <c:dLblPos val="outEnd"/>
              <c:showLegendKey val="0"/>
              <c:showVal val="1"/>
              <c:showCatName val="1"/>
              <c:showSerName val="0"/>
              <c:showPercent val="0"/>
              <c:showBubbleSize val="0"/>
              <c:extLst>
                <c:ext xmlns:c16="http://schemas.microsoft.com/office/drawing/2014/chart" uri="{C3380CC4-5D6E-409C-BE32-E72D297353CC}">
                  <c16:uniqueId val="{00000007-F516-4203-858B-603304BF7C88}"/>
                </c:ext>
              </c:extLst>
            </c:dLbl>
            <c:dLbl>
              <c:idx val="4"/>
              <c:layout>
                <c:manualLayout>
                  <c:x val="-2.6586903165893064E-3"/>
                  <c:y val="1.340033854319855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5"/>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516-4203-858B-603304BF7C88}"/>
                </c:ext>
              </c:extLst>
            </c:dLbl>
            <c:dLbl>
              <c:idx val="5"/>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6"/>
                      </a:solidFill>
                      <a:latin typeface="+mn-lt"/>
                      <a:ea typeface="+mn-ea"/>
                      <a:cs typeface="+mn-cs"/>
                    </a:defRPr>
                  </a:pPr>
                  <a:endParaRPr lang="zh-CN"/>
                </a:p>
              </c:txPr>
              <c:dLblPos val="outEnd"/>
              <c:showLegendKey val="0"/>
              <c:showVal val="1"/>
              <c:showCatName val="1"/>
              <c:showSerName val="0"/>
              <c:showPercent val="0"/>
              <c:showBubbleSize val="0"/>
              <c:extLst>
                <c:ext xmlns:c16="http://schemas.microsoft.com/office/drawing/2014/chart" uri="{C3380CC4-5D6E-409C-BE32-E72D297353CC}">
                  <c16:uniqueId val="{0000000B-F516-4203-858B-603304BF7C88}"/>
                </c:ext>
              </c:extLst>
            </c:dLbl>
            <c:dLbl>
              <c:idx val="6"/>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lumMod val="60000"/>
                        </a:schemeClr>
                      </a:solidFill>
                      <a:latin typeface="+mn-lt"/>
                      <a:ea typeface="+mn-ea"/>
                      <a:cs typeface="+mn-cs"/>
                    </a:defRPr>
                  </a:pPr>
                  <a:endParaRPr lang="zh-CN"/>
                </a:p>
              </c:txPr>
              <c:dLblPos val="outEnd"/>
              <c:showLegendKey val="0"/>
              <c:showVal val="1"/>
              <c:showCatName val="1"/>
              <c:showSerName val="0"/>
              <c:showPercent val="0"/>
              <c:showBubbleSize val="0"/>
              <c:extLst>
                <c:ext xmlns:c16="http://schemas.microsoft.com/office/drawing/2014/chart" uri="{C3380CC4-5D6E-409C-BE32-E72D297353CC}">
                  <c16:uniqueId val="{0000000D-F516-4203-858B-603304BF7C88}"/>
                </c:ext>
              </c:extLst>
            </c:dLbl>
            <c:dLbl>
              <c:idx val="7"/>
              <c:layout>
                <c:manualLayout>
                  <c:x val="2.6586903165893064E-3"/>
                  <c:y val="7.0351777351792266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lumMod val="60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516-4203-858B-603304BF7C88}"/>
                </c:ext>
              </c:extLst>
            </c:dLbl>
            <c:dLbl>
              <c:idx val="8"/>
              <c:layout>
                <c:manualLayout>
                  <c:x val="0"/>
                  <c:y val="3.4798091360807137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spc="0" baseline="0">
                      <a:solidFill>
                        <a:schemeClr val="accent3">
                          <a:lumMod val="60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layout>
                    <c:manualLayout>
                      <c:w val="0.15228978133423546"/>
                      <c:h val="8.3752115894990944E-2"/>
                    </c:manualLayout>
                  </c15:layout>
                </c:ext>
                <c:ext xmlns:c16="http://schemas.microsoft.com/office/drawing/2014/chart" uri="{C3380CC4-5D6E-409C-BE32-E72D297353CC}">
                  <c16:uniqueId val="{00000011-F516-4203-858B-603304BF7C88}"/>
                </c:ext>
              </c:extLst>
            </c:dLbl>
            <c:dLbl>
              <c:idx val="9"/>
              <c:layout>
                <c:manualLayout>
                  <c:x val="0"/>
                  <c:y val="-5.6951438808593838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lumMod val="60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516-4203-858B-603304BF7C88}"/>
                </c:ext>
              </c:extLst>
            </c:dLbl>
            <c:dLbl>
              <c:idx val="10"/>
              <c:layout>
                <c:manualLayout>
                  <c:x val="0"/>
                  <c:y val="-0.17755448569738086"/>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5">
                          <a:lumMod val="60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5-F516-4203-858B-603304BF7C88}"/>
                </c:ext>
              </c:extLst>
            </c:dLbl>
            <c:dLbl>
              <c:idx val="11"/>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6">
                          <a:lumMod val="60000"/>
                        </a:schemeClr>
                      </a:solidFill>
                      <a:latin typeface="+mn-lt"/>
                      <a:ea typeface="+mn-ea"/>
                      <a:cs typeface="+mn-cs"/>
                    </a:defRPr>
                  </a:pPr>
                  <a:endParaRPr lang="zh-CN"/>
                </a:p>
              </c:txPr>
              <c:dLblPos val="outEnd"/>
              <c:showLegendKey val="0"/>
              <c:showVal val="1"/>
              <c:showCatName val="1"/>
              <c:showSerName val="0"/>
              <c:showPercent val="0"/>
              <c:showBubbleSize val="0"/>
              <c:extLst>
                <c:ext xmlns:c16="http://schemas.microsoft.com/office/drawing/2014/chart" uri="{C3380CC4-5D6E-409C-BE32-E72D297353CC}">
                  <c16:uniqueId val="{00000017-F516-4203-858B-603304BF7C88}"/>
                </c:ext>
              </c:extLst>
            </c:dLbl>
            <c:spPr>
              <a:noFill/>
              <a:ln>
                <a:noFill/>
              </a:ln>
              <a:effectLst/>
            </c:sp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汇总!$A$3:$A$14</c:f>
              <c:strCache>
                <c:ptCount val="12"/>
                <c:pt idx="0">
                  <c:v>MES交接班</c:v>
                </c:pt>
                <c:pt idx="1">
                  <c:v>产品质量</c:v>
                </c:pt>
                <c:pt idx="2">
                  <c:v>采样</c:v>
                </c:pt>
                <c:pt idx="3">
                  <c:v>巡回检查</c:v>
                </c:pt>
                <c:pt idx="4">
                  <c:v>工艺纪律</c:v>
                </c:pt>
                <c:pt idx="5">
                  <c:v>平稳率</c:v>
                </c:pt>
                <c:pt idx="6">
                  <c:v>抽查提问</c:v>
                </c:pt>
                <c:pt idx="7">
                  <c:v>劳动纪律</c:v>
                </c:pt>
                <c:pt idx="8">
                  <c:v>工艺指令</c:v>
                </c:pt>
                <c:pt idx="9">
                  <c:v>规格化</c:v>
                </c:pt>
                <c:pt idx="10">
                  <c:v>运行记录</c:v>
                </c:pt>
                <c:pt idx="11">
                  <c:v>其他</c:v>
                </c:pt>
              </c:strCache>
            </c:strRef>
          </c:cat>
          <c:val>
            <c:numRef>
              <c:f>汇总!$B$3:$B$14</c:f>
              <c:numCache>
                <c:formatCode>General</c:formatCode>
                <c:ptCount val="12"/>
                <c:pt idx="0">
                  <c:v>1</c:v>
                </c:pt>
                <c:pt idx="1">
                  <c:v>2</c:v>
                </c:pt>
                <c:pt idx="2">
                  <c:v>3</c:v>
                </c:pt>
                <c:pt idx="3">
                  <c:v>9</c:v>
                </c:pt>
                <c:pt idx="4">
                  <c:v>4</c:v>
                </c:pt>
                <c:pt idx="5">
                  <c:v>9</c:v>
                </c:pt>
                <c:pt idx="6">
                  <c:v>17</c:v>
                </c:pt>
                <c:pt idx="7">
                  <c:v>3</c:v>
                </c:pt>
                <c:pt idx="8">
                  <c:v>3</c:v>
                </c:pt>
                <c:pt idx="9">
                  <c:v>0</c:v>
                </c:pt>
                <c:pt idx="10">
                  <c:v>4</c:v>
                </c:pt>
                <c:pt idx="11">
                  <c:v>16</c:v>
                </c:pt>
              </c:numCache>
            </c:numRef>
          </c:val>
          <c:extLst>
            <c:ext xmlns:c16="http://schemas.microsoft.com/office/drawing/2014/chart" uri="{C3380CC4-5D6E-409C-BE32-E72D297353CC}">
              <c16:uniqueId val="{00000018-F516-4203-858B-603304BF7C88}"/>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zh-CN"/>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26086726564721"/>
          <c:y val="0"/>
          <c:w val="0.89565970500538816"/>
          <c:h val="0.72029946695843028"/>
        </c:manualLayout>
      </c:layout>
      <c:barChart>
        <c:barDir val="col"/>
        <c:grouping val="clustered"/>
        <c:varyColors val="0"/>
        <c:ser>
          <c:idx val="0"/>
          <c:order val="0"/>
          <c:tx>
            <c:strRef>
              <c:f>班组汇总1!$C$11</c:f>
              <c:strCache>
                <c:ptCount val="1"/>
                <c:pt idx="0">
                  <c:v>加裂一班</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班组汇总1!$B$12:$B$23</c:f>
              <c:strCache>
                <c:ptCount val="12"/>
                <c:pt idx="0">
                  <c:v>MES交接班</c:v>
                </c:pt>
                <c:pt idx="1">
                  <c:v>产品质量</c:v>
                </c:pt>
                <c:pt idx="2">
                  <c:v>巡回检查</c:v>
                </c:pt>
                <c:pt idx="3">
                  <c:v>采样</c:v>
                </c:pt>
                <c:pt idx="4">
                  <c:v>平稳率</c:v>
                </c:pt>
                <c:pt idx="5">
                  <c:v>工艺纪律</c:v>
                </c:pt>
                <c:pt idx="6">
                  <c:v>劳动纪律</c:v>
                </c:pt>
                <c:pt idx="7">
                  <c:v>抽查提问</c:v>
                </c:pt>
                <c:pt idx="8">
                  <c:v>工艺指令</c:v>
                </c:pt>
                <c:pt idx="9">
                  <c:v>规格化</c:v>
                </c:pt>
                <c:pt idx="10">
                  <c:v>运行记录</c:v>
                </c:pt>
                <c:pt idx="11">
                  <c:v>其他</c:v>
                </c:pt>
              </c:strCache>
            </c:strRef>
          </c:cat>
          <c:val>
            <c:numRef>
              <c:f>班组汇总1!$C$12:$C$23</c:f>
              <c:numCache>
                <c:formatCode>General</c:formatCode>
                <c:ptCount val="12"/>
                <c:pt idx="0">
                  <c:v>0</c:v>
                </c:pt>
                <c:pt idx="1">
                  <c:v>0</c:v>
                </c:pt>
                <c:pt idx="2">
                  <c:v>3</c:v>
                </c:pt>
                <c:pt idx="3">
                  <c:v>1</c:v>
                </c:pt>
                <c:pt idx="4">
                  <c:v>2</c:v>
                </c:pt>
                <c:pt idx="5">
                  <c:v>1</c:v>
                </c:pt>
                <c:pt idx="6">
                  <c:v>0</c:v>
                </c:pt>
                <c:pt idx="7">
                  <c:v>4</c:v>
                </c:pt>
                <c:pt idx="8">
                  <c:v>0</c:v>
                </c:pt>
                <c:pt idx="9">
                  <c:v>0</c:v>
                </c:pt>
                <c:pt idx="10">
                  <c:v>0</c:v>
                </c:pt>
                <c:pt idx="11">
                  <c:v>3</c:v>
                </c:pt>
              </c:numCache>
            </c:numRef>
          </c:val>
          <c:extLst>
            <c:ext xmlns:c16="http://schemas.microsoft.com/office/drawing/2014/chart" uri="{C3380CC4-5D6E-409C-BE32-E72D297353CC}">
              <c16:uniqueId val="{00000000-FB2F-4F12-9C79-1DF07D5053A1}"/>
            </c:ext>
          </c:extLst>
        </c:ser>
        <c:ser>
          <c:idx val="1"/>
          <c:order val="1"/>
          <c:tx>
            <c:strRef>
              <c:f>班组汇总1!$D$11</c:f>
              <c:strCache>
                <c:ptCount val="1"/>
                <c:pt idx="0">
                  <c:v>加裂二班</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班组汇总1!$B$12:$B$23</c:f>
              <c:strCache>
                <c:ptCount val="12"/>
                <c:pt idx="0">
                  <c:v>MES交接班</c:v>
                </c:pt>
                <c:pt idx="1">
                  <c:v>产品质量</c:v>
                </c:pt>
                <c:pt idx="2">
                  <c:v>巡回检查</c:v>
                </c:pt>
                <c:pt idx="3">
                  <c:v>采样</c:v>
                </c:pt>
                <c:pt idx="4">
                  <c:v>平稳率</c:v>
                </c:pt>
                <c:pt idx="5">
                  <c:v>工艺纪律</c:v>
                </c:pt>
                <c:pt idx="6">
                  <c:v>劳动纪律</c:v>
                </c:pt>
                <c:pt idx="7">
                  <c:v>抽查提问</c:v>
                </c:pt>
                <c:pt idx="8">
                  <c:v>工艺指令</c:v>
                </c:pt>
                <c:pt idx="9">
                  <c:v>规格化</c:v>
                </c:pt>
                <c:pt idx="10">
                  <c:v>运行记录</c:v>
                </c:pt>
                <c:pt idx="11">
                  <c:v>其他</c:v>
                </c:pt>
              </c:strCache>
            </c:strRef>
          </c:cat>
          <c:val>
            <c:numRef>
              <c:f>班组汇总1!$D$12:$D$23</c:f>
              <c:numCache>
                <c:formatCode>General</c:formatCode>
                <c:ptCount val="12"/>
                <c:pt idx="0">
                  <c:v>1</c:v>
                </c:pt>
                <c:pt idx="1">
                  <c:v>1</c:v>
                </c:pt>
                <c:pt idx="2">
                  <c:v>1</c:v>
                </c:pt>
                <c:pt idx="3">
                  <c:v>1</c:v>
                </c:pt>
                <c:pt idx="4">
                  <c:v>2</c:v>
                </c:pt>
                <c:pt idx="5">
                  <c:v>1</c:v>
                </c:pt>
                <c:pt idx="6">
                  <c:v>0</c:v>
                </c:pt>
                <c:pt idx="7">
                  <c:v>3</c:v>
                </c:pt>
                <c:pt idx="8">
                  <c:v>1</c:v>
                </c:pt>
                <c:pt idx="9">
                  <c:v>0</c:v>
                </c:pt>
                <c:pt idx="10">
                  <c:v>0</c:v>
                </c:pt>
                <c:pt idx="11">
                  <c:v>5</c:v>
                </c:pt>
              </c:numCache>
            </c:numRef>
          </c:val>
          <c:extLst>
            <c:ext xmlns:c16="http://schemas.microsoft.com/office/drawing/2014/chart" uri="{C3380CC4-5D6E-409C-BE32-E72D297353CC}">
              <c16:uniqueId val="{00000001-FB2F-4F12-9C79-1DF07D5053A1}"/>
            </c:ext>
          </c:extLst>
        </c:ser>
        <c:ser>
          <c:idx val="2"/>
          <c:order val="2"/>
          <c:tx>
            <c:strRef>
              <c:f>班组汇总1!$E$11</c:f>
              <c:strCache>
                <c:ptCount val="1"/>
                <c:pt idx="0">
                  <c:v>加裂三班</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班组汇总1!$B$12:$B$23</c:f>
              <c:strCache>
                <c:ptCount val="12"/>
                <c:pt idx="0">
                  <c:v>MES交接班</c:v>
                </c:pt>
                <c:pt idx="1">
                  <c:v>产品质量</c:v>
                </c:pt>
                <c:pt idx="2">
                  <c:v>巡回检查</c:v>
                </c:pt>
                <c:pt idx="3">
                  <c:v>采样</c:v>
                </c:pt>
                <c:pt idx="4">
                  <c:v>平稳率</c:v>
                </c:pt>
                <c:pt idx="5">
                  <c:v>工艺纪律</c:v>
                </c:pt>
                <c:pt idx="6">
                  <c:v>劳动纪律</c:v>
                </c:pt>
                <c:pt idx="7">
                  <c:v>抽查提问</c:v>
                </c:pt>
                <c:pt idx="8">
                  <c:v>工艺指令</c:v>
                </c:pt>
                <c:pt idx="9">
                  <c:v>规格化</c:v>
                </c:pt>
                <c:pt idx="10">
                  <c:v>运行记录</c:v>
                </c:pt>
                <c:pt idx="11">
                  <c:v>其他</c:v>
                </c:pt>
              </c:strCache>
            </c:strRef>
          </c:cat>
          <c:val>
            <c:numRef>
              <c:f>班组汇总1!$E$12:$E$23</c:f>
              <c:numCache>
                <c:formatCode>General</c:formatCode>
                <c:ptCount val="12"/>
                <c:pt idx="0">
                  <c:v>0</c:v>
                </c:pt>
                <c:pt idx="1">
                  <c:v>1</c:v>
                </c:pt>
                <c:pt idx="2">
                  <c:v>3</c:v>
                </c:pt>
                <c:pt idx="3">
                  <c:v>1</c:v>
                </c:pt>
                <c:pt idx="4">
                  <c:v>2</c:v>
                </c:pt>
                <c:pt idx="5">
                  <c:v>0</c:v>
                </c:pt>
                <c:pt idx="6">
                  <c:v>3</c:v>
                </c:pt>
                <c:pt idx="7">
                  <c:v>4</c:v>
                </c:pt>
                <c:pt idx="8">
                  <c:v>1</c:v>
                </c:pt>
                <c:pt idx="9">
                  <c:v>0</c:v>
                </c:pt>
                <c:pt idx="10">
                  <c:v>0</c:v>
                </c:pt>
                <c:pt idx="11">
                  <c:v>4</c:v>
                </c:pt>
              </c:numCache>
            </c:numRef>
          </c:val>
          <c:extLst>
            <c:ext xmlns:c16="http://schemas.microsoft.com/office/drawing/2014/chart" uri="{C3380CC4-5D6E-409C-BE32-E72D297353CC}">
              <c16:uniqueId val="{00000002-FB2F-4F12-9C79-1DF07D5053A1}"/>
            </c:ext>
          </c:extLst>
        </c:ser>
        <c:ser>
          <c:idx val="3"/>
          <c:order val="3"/>
          <c:tx>
            <c:strRef>
              <c:f>班组汇总1!$F$11</c:f>
              <c:strCache>
                <c:ptCount val="1"/>
                <c:pt idx="0">
                  <c:v>加裂四班</c:v>
                </c:pt>
              </c:strCache>
            </c:strRef>
          </c:tx>
          <c:spPr>
            <a:solidFill>
              <a:schemeClr val="accent4"/>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班组汇总1!$B$12:$B$23</c:f>
              <c:strCache>
                <c:ptCount val="12"/>
                <c:pt idx="0">
                  <c:v>MES交接班</c:v>
                </c:pt>
                <c:pt idx="1">
                  <c:v>产品质量</c:v>
                </c:pt>
                <c:pt idx="2">
                  <c:v>巡回检查</c:v>
                </c:pt>
                <c:pt idx="3">
                  <c:v>采样</c:v>
                </c:pt>
                <c:pt idx="4">
                  <c:v>平稳率</c:v>
                </c:pt>
                <c:pt idx="5">
                  <c:v>工艺纪律</c:v>
                </c:pt>
                <c:pt idx="6">
                  <c:v>劳动纪律</c:v>
                </c:pt>
                <c:pt idx="7">
                  <c:v>抽查提问</c:v>
                </c:pt>
                <c:pt idx="8">
                  <c:v>工艺指令</c:v>
                </c:pt>
                <c:pt idx="9">
                  <c:v>规格化</c:v>
                </c:pt>
                <c:pt idx="10">
                  <c:v>运行记录</c:v>
                </c:pt>
                <c:pt idx="11">
                  <c:v>其他</c:v>
                </c:pt>
              </c:strCache>
            </c:strRef>
          </c:cat>
          <c:val>
            <c:numRef>
              <c:f>班组汇总1!$F$12:$F$23</c:f>
              <c:numCache>
                <c:formatCode>General</c:formatCode>
                <c:ptCount val="12"/>
                <c:pt idx="0">
                  <c:v>0</c:v>
                </c:pt>
                <c:pt idx="1">
                  <c:v>0</c:v>
                </c:pt>
                <c:pt idx="2">
                  <c:v>2</c:v>
                </c:pt>
                <c:pt idx="3">
                  <c:v>0</c:v>
                </c:pt>
                <c:pt idx="4">
                  <c:v>3</c:v>
                </c:pt>
                <c:pt idx="5">
                  <c:v>2</c:v>
                </c:pt>
                <c:pt idx="6">
                  <c:v>0</c:v>
                </c:pt>
                <c:pt idx="7">
                  <c:v>6</c:v>
                </c:pt>
                <c:pt idx="8">
                  <c:v>1</c:v>
                </c:pt>
                <c:pt idx="9">
                  <c:v>0</c:v>
                </c:pt>
                <c:pt idx="10">
                  <c:v>4</c:v>
                </c:pt>
                <c:pt idx="11">
                  <c:v>4</c:v>
                </c:pt>
              </c:numCache>
            </c:numRef>
          </c:val>
          <c:extLst>
            <c:ext xmlns:c16="http://schemas.microsoft.com/office/drawing/2014/chart" uri="{C3380CC4-5D6E-409C-BE32-E72D297353CC}">
              <c16:uniqueId val="{00000003-FB2F-4F12-9C79-1DF07D5053A1}"/>
            </c:ext>
          </c:extLst>
        </c:ser>
        <c:dLbls>
          <c:dLblPos val="outEnd"/>
          <c:showLegendKey val="0"/>
          <c:showVal val="1"/>
          <c:showCatName val="0"/>
          <c:showSerName val="0"/>
          <c:showPercent val="0"/>
          <c:showBubbleSize val="0"/>
        </c:dLbls>
        <c:gapWidth val="394"/>
        <c:overlap val="-23"/>
        <c:axId val="348683264"/>
        <c:axId val="348693248"/>
      </c:barChart>
      <c:catAx>
        <c:axId val="348683264"/>
        <c:scaling>
          <c:orientation val="minMax"/>
        </c:scaling>
        <c:delete val="0"/>
        <c:axPos val="b"/>
        <c:majorGridlines>
          <c:spPr>
            <a:ln w="6350"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zh-CN"/>
          </a:p>
        </c:txPr>
        <c:crossAx val="348693248"/>
        <c:crosses val="autoZero"/>
        <c:auto val="1"/>
        <c:lblAlgn val="ctr"/>
        <c:lblOffset val="100"/>
        <c:noMultiLvlLbl val="0"/>
      </c:catAx>
      <c:valAx>
        <c:axId val="348693248"/>
        <c:scaling>
          <c:orientation val="minMax"/>
        </c:scaling>
        <c:delete val="1"/>
        <c:axPos val="l"/>
        <c:numFmt formatCode="General" sourceLinked="1"/>
        <c:majorTickMark val="none"/>
        <c:minorTickMark val="none"/>
        <c:tickLblPos val="nextTo"/>
        <c:crossAx val="348683264"/>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zh-CN"/>
          </a:p>
        </c:txPr>
      </c:dTable>
      <c:spPr>
        <a:noFill/>
        <a:ln>
          <a:noFill/>
        </a:ln>
        <a:effectLst/>
      </c:spPr>
    </c:plotArea>
    <c:plotVisOnly val="1"/>
    <c:dispBlanksAs val="gap"/>
    <c:showDLblsOverMax val="0"/>
  </c:chart>
  <c:spPr>
    <a:solidFill>
      <a:srgbClr val="FFFFFF"/>
    </a:solidFill>
    <a:ln>
      <a:solidFill>
        <a:srgbClr val="282830"/>
      </a:solidFill>
    </a:ln>
    <a:effectLst/>
  </c:spPr>
  <c:txPr>
    <a:bodyPr/>
    <a:lstStyle/>
    <a:p>
      <a:pPr>
        <a:defRPr/>
      </a:pPr>
      <a:endParaRPr lang="zh-CN"/>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Sheet1!$A$3</c:f>
              <c:strCache>
                <c:ptCount val="1"/>
                <c:pt idx="0">
                  <c:v>4月</c:v>
                </c:pt>
              </c:strCache>
            </c:strRef>
          </c:tx>
          <c:spPr>
            <a:solidFill>
              <a:schemeClr val="accent1"/>
            </a:solidFill>
            <a:ln>
              <a:noFill/>
            </a:ln>
            <a:effectLst/>
          </c:spPr>
          <c:invertIfNegative val="0"/>
          <c:cat>
            <c:strRef>
              <c:f>Sheet1!$B$2:$E$2</c:f>
              <c:strCache>
                <c:ptCount val="4"/>
                <c:pt idx="0">
                  <c:v>加裂一班</c:v>
                </c:pt>
                <c:pt idx="1">
                  <c:v>加裂二班</c:v>
                </c:pt>
                <c:pt idx="2">
                  <c:v>加裂三班</c:v>
                </c:pt>
                <c:pt idx="3">
                  <c:v>加裂四班</c:v>
                </c:pt>
              </c:strCache>
            </c:strRef>
          </c:cat>
          <c:val>
            <c:numRef>
              <c:f>Sheet1!$B$3:$E$3</c:f>
              <c:numCache>
                <c:formatCode>General</c:formatCode>
                <c:ptCount val="4"/>
                <c:pt idx="0">
                  <c:v>13</c:v>
                </c:pt>
                <c:pt idx="1">
                  <c:v>-2</c:v>
                </c:pt>
                <c:pt idx="2">
                  <c:v>14</c:v>
                </c:pt>
                <c:pt idx="3">
                  <c:v>39</c:v>
                </c:pt>
              </c:numCache>
            </c:numRef>
          </c:val>
          <c:extLst>
            <c:ext xmlns:c16="http://schemas.microsoft.com/office/drawing/2014/chart" uri="{C3380CC4-5D6E-409C-BE32-E72D297353CC}">
              <c16:uniqueId val="{00000000-0DE0-4425-9431-CB408221B5F4}"/>
            </c:ext>
          </c:extLst>
        </c:ser>
        <c:ser>
          <c:idx val="1"/>
          <c:order val="1"/>
          <c:tx>
            <c:strRef>
              <c:f>Sheet1!$A$4</c:f>
              <c:strCache>
                <c:ptCount val="1"/>
                <c:pt idx="0">
                  <c:v>5月</c:v>
                </c:pt>
              </c:strCache>
            </c:strRef>
          </c:tx>
          <c:spPr>
            <a:solidFill>
              <a:schemeClr val="accent2"/>
            </a:solidFill>
            <a:ln>
              <a:noFill/>
            </a:ln>
            <a:effectLst/>
          </c:spPr>
          <c:invertIfNegative val="0"/>
          <c:cat>
            <c:strRef>
              <c:f>Sheet1!$B$2:$E$2</c:f>
              <c:strCache>
                <c:ptCount val="4"/>
                <c:pt idx="0">
                  <c:v>加裂一班</c:v>
                </c:pt>
                <c:pt idx="1">
                  <c:v>加裂二班</c:v>
                </c:pt>
                <c:pt idx="2">
                  <c:v>加裂三班</c:v>
                </c:pt>
                <c:pt idx="3">
                  <c:v>加裂四班</c:v>
                </c:pt>
              </c:strCache>
            </c:strRef>
          </c:cat>
          <c:val>
            <c:numRef>
              <c:f>Sheet1!$B$4:$E$4</c:f>
              <c:numCache>
                <c:formatCode>General</c:formatCode>
                <c:ptCount val="4"/>
                <c:pt idx="0">
                  <c:v>10.5</c:v>
                </c:pt>
                <c:pt idx="1">
                  <c:v>-2</c:v>
                </c:pt>
                <c:pt idx="2">
                  <c:v>5</c:v>
                </c:pt>
                <c:pt idx="3">
                  <c:v>17</c:v>
                </c:pt>
              </c:numCache>
            </c:numRef>
          </c:val>
          <c:extLst>
            <c:ext xmlns:c16="http://schemas.microsoft.com/office/drawing/2014/chart" uri="{C3380CC4-5D6E-409C-BE32-E72D297353CC}">
              <c16:uniqueId val="{00000001-0DE0-4425-9431-CB408221B5F4}"/>
            </c:ext>
          </c:extLst>
        </c:ser>
        <c:ser>
          <c:idx val="2"/>
          <c:order val="2"/>
          <c:tx>
            <c:strRef>
              <c:f>Sheet1!$A$5</c:f>
              <c:strCache>
                <c:ptCount val="1"/>
                <c:pt idx="0">
                  <c:v>6月</c:v>
                </c:pt>
              </c:strCache>
            </c:strRef>
          </c:tx>
          <c:spPr>
            <a:solidFill>
              <a:schemeClr val="accent3"/>
            </a:solidFill>
            <a:ln>
              <a:noFill/>
            </a:ln>
            <a:effectLst/>
          </c:spPr>
          <c:invertIfNegative val="0"/>
          <c:cat>
            <c:strRef>
              <c:f>Sheet1!$B$2:$E$2</c:f>
              <c:strCache>
                <c:ptCount val="4"/>
                <c:pt idx="0">
                  <c:v>加裂一班</c:v>
                </c:pt>
                <c:pt idx="1">
                  <c:v>加裂二班</c:v>
                </c:pt>
                <c:pt idx="2">
                  <c:v>加裂三班</c:v>
                </c:pt>
                <c:pt idx="3">
                  <c:v>加裂四班</c:v>
                </c:pt>
              </c:strCache>
            </c:strRef>
          </c:cat>
          <c:val>
            <c:numRef>
              <c:f>Sheet1!$B$5:$E$5</c:f>
              <c:numCache>
                <c:formatCode>General</c:formatCode>
                <c:ptCount val="4"/>
                <c:pt idx="0">
                  <c:v>24</c:v>
                </c:pt>
                <c:pt idx="1">
                  <c:v>1</c:v>
                </c:pt>
                <c:pt idx="2">
                  <c:v>5</c:v>
                </c:pt>
                <c:pt idx="3">
                  <c:v>17.5</c:v>
                </c:pt>
              </c:numCache>
            </c:numRef>
          </c:val>
          <c:extLst>
            <c:ext xmlns:c16="http://schemas.microsoft.com/office/drawing/2014/chart" uri="{C3380CC4-5D6E-409C-BE32-E72D297353CC}">
              <c16:uniqueId val="{00000002-0DE0-4425-9431-CB408221B5F4}"/>
            </c:ext>
          </c:extLst>
        </c:ser>
        <c:dLbls>
          <c:showLegendKey val="0"/>
          <c:showVal val="0"/>
          <c:showCatName val="0"/>
          <c:showSerName val="0"/>
          <c:showPercent val="0"/>
          <c:showBubbleSize val="0"/>
        </c:dLbls>
        <c:gapWidth val="150"/>
        <c:axId val="433028776"/>
        <c:axId val="433029104"/>
      </c:barChart>
      <c:catAx>
        <c:axId val="433028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33029104"/>
        <c:crosses val="autoZero"/>
        <c:auto val="1"/>
        <c:lblAlgn val="ctr"/>
        <c:lblOffset val="100"/>
        <c:noMultiLvlLbl val="0"/>
      </c:catAx>
      <c:valAx>
        <c:axId val="433029104"/>
        <c:scaling>
          <c:orientation val="minMax"/>
        </c:scaling>
        <c:delete val="0"/>
        <c:axPos val="l"/>
        <c:majorGridlines>
          <c:spPr>
            <a:ln w="9525" cap="flat" cmpd="sng" algn="ctr">
              <a:solidFill>
                <a:schemeClr val="tx1">
                  <a:lumMod val="15000"/>
                  <a:lumOff val="85000"/>
                </a:schemeClr>
              </a:solidFill>
              <a:round/>
            </a:ln>
            <a:effectLst/>
          </c:spPr>
        </c:majorGridlines>
        <c:title>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3302877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00" b="0" i="0" u="none" strike="noStrike" kern="1200" baseline="0">
                <a:solidFill>
                  <a:schemeClr val="tx1">
                    <a:lumMod val="65000"/>
                    <a:lumOff val="35000"/>
                  </a:schemeClr>
                </a:solidFill>
                <a:latin typeface="+mn-lt"/>
                <a:ea typeface="+mn-ea"/>
                <a:cs typeface="+mn-cs"/>
              </a:defRPr>
            </a:pPr>
            <a:endParaRPr lang="zh-CN"/>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FFFFF"/>
    </a:solidFill>
    <a:ln>
      <a:solidFill>
        <a:srgbClr val="5F5F5F"/>
      </a:solidFill>
    </a:ln>
    <a:effectLst/>
  </c:spPr>
  <c:txPr>
    <a:bodyPr/>
    <a:lstStyle/>
    <a:p>
      <a:pPr>
        <a:defRPr/>
      </a:pPr>
      <a:endParaRPr lang="zh-CN"/>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Sheet1!$D$3</c:f>
              <c:strCache>
                <c:ptCount val="1"/>
                <c:pt idx="0">
                  <c:v>考核</c:v>
                </c:pt>
              </c:strCache>
            </c:strRef>
          </c:tx>
          <c:spPr>
            <a:solidFill>
              <a:schemeClr val="accent1"/>
            </a:solidFill>
            <a:ln>
              <a:noFill/>
            </a:ln>
            <a:effectLst/>
          </c:spPr>
          <c:invertIfNegative val="0"/>
          <c:cat>
            <c:strRef>
              <c:f>Sheet1!$C$4:$C$6</c:f>
              <c:strCache>
                <c:ptCount val="3"/>
                <c:pt idx="0">
                  <c:v>4月</c:v>
                </c:pt>
                <c:pt idx="1">
                  <c:v>5月</c:v>
                </c:pt>
                <c:pt idx="2">
                  <c:v>6月</c:v>
                </c:pt>
              </c:strCache>
            </c:strRef>
          </c:cat>
          <c:val>
            <c:numRef>
              <c:f>Sheet1!$D$4:$D$6</c:f>
              <c:numCache>
                <c:formatCode>General</c:formatCode>
                <c:ptCount val="3"/>
                <c:pt idx="0">
                  <c:v>10</c:v>
                </c:pt>
                <c:pt idx="1">
                  <c:v>13</c:v>
                </c:pt>
                <c:pt idx="2">
                  <c:v>16</c:v>
                </c:pt>
              </c:numCache>
            </c:numRef>
          </c:val>
          <c:extLst>
            <c:ext xmlns:c16="http://schemas.microsoft.com/office/drawing/2014/chart" uri="{C3380CC4-5D6E-409C-BE32-E72D297353CC}">
              <c16:uniqueId val="{00000000-6351-45CE-8E9A-BB1507D788F4}"/>
            </c:ext>
          </c:extLst>
        </c:ser>
        <c:ser>
          <c:idx val="1"/>
          <c:order val="1"/>
          <c:tx>
            <c:strRef>
              <c:f>Sheet1!$E$3</c:f>
              <c:strCache>
                <c:ptCount val="1"/>
                <c:pt idx="0">
                  <c:v>奖励</c:v>
                </c:pt>
              </c:strCache>
            </c:strRef>
          </c:tx>
          <c:spPr>
            <a:solidFill>
              <a:schemeClr val="accent2"/>
            </a:solidFill>
            <a:ln>
              <a:noFill/>
            </a:ln>
            <a:effectLst/>
          </c:spPr>
          <c:invertIfNegative val="0"/>
          <c:cat>
            <c:strRef>
              <c:f>Sheet1!$C$4:$C$6</c:f>
              <c:strCache>
                <c:ptCount val="3"/>
                <c:pt idx="0">
                  <c:v>4月</c:v>
                </c:pt>
                <c:pt idx="1">
                  <c:v>5月</c:v>
                </c:pt>
                <c:pt idx="2">
                  <c:v>6月</c:v>
                </c:pt>
              </c:strCache>
            </c:strRef>
          </c:cat>
          <c:val>
            <c:numRef>
              <c:f>Sheet1!$E$4:$E$6</c:f>
              <c:numCache>
                <c:formatCode>General</c:formatCode>
                <c:ptCount val="3"/>
                <c:pt idx="0">
                  <c:v>2</c:v>
                </c:pt>
                <c:pt idx="1">
                  <c:v>1</c:v>
                </c:pt>
                <c:pt idx="2">
                  <c:v>1</c:v>
                </c:pt>
              </c:numCache>
            </c:numRef>
          </c:val>
          <c:extLst>
            <c:ext xmlns:c16="http://schemas.microsoft.com/office/drawing/2014/chart" uri="{C3380CC4-5D6E-409C-BE32-E72D297353CC}">
              <c16:uniqueId val="{00000001-6351-45CE-8E9A-BB1507D788F4}"/>
            </c:ext>
          </c:extLst>
        </c:ser>
        <c:dLbls>
          <c:showLegendKey val="0"/>
          <c:showVal val="0"/>
          <c:showCatName val="0"/>
          <c:showSerName val="0"/>
          <c:showPercent val="0"/>
          <c:showBubbleSize val="0"/>
        </c:dLbls>
        <c:gapWidth val="150"/>
        <c:axId val="641742152"/>
        <c:axId val="641742808"/>
      </c:barChart>
      <c:catAx>
        <c:axId val="641742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41742808"/>
        <c:crosses val="autoZero"/>
        <c:auto val="1"/>
        <c:lblAlgn val="ctr"/>
        <c:lblOffset val="100"/>
        <c:noMultiLvlLbl val="0"/>
      </c:catAx>
      <c:valAx>
        <c:axId val="6417428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4174215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00" b="0" i="0" u="none" strike="noStrike" kern="1200" baseline="0">
                <a:solidFill>
                  <a:schemeClr val="tx1">
                    <a:lumMod val="65000"/>
                    <a:lumOff val="35000"/>
                  </a:schemeClr>
                </a:solidFill>
                <a:latin typeface="+mn-lt"/>
                <a:ea typeface="+mn-ea"/>
                <a:cs typeface="+mn-cs"/>
              </a:defRPr>
            </a:pPr>
            <a:endParaRPr lang="zh-CN"/>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5F5F5F"/>
      </a:solidFill>
    </a:ln>
    <a:effectLst/>
  </c:spPr>
  <c:txPr>
    <a:bodyPr/>
    <a:lstStyle/>
    <a:p>
      <a:pPr>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C7B1860A-4F5F-4E26-A0C3-7793D9FE31F2}" type="doc">
      <dgm:prSet loTypeId="urn:microsoft.com/office/officeart/2005/8/layout/list1#1" loCatId="list" qsTypeId="urn:microsoft.com/office/officeart/2005/8/quickstyle/simple5#1" qsCatId="simple" csTypeId="urn:microsoft.com/office/officeart/2005/8/colors/accent1_2#1" csCatId="accent1" phldr="1"/>
      <dgm:spPr/>
      <dgm:t>
        <a:bodyPr/>
        <a:lstStyle/>
        <a:p>
          <a:endParaRPr lang="zh-CN" altLang="en-US"/>
        </a:p>
      </dgm:t>
    </dgm:pt>
    <dgm:pt modelId="{87EE85F5-C5A9-4B91-9BAB-E0011122AEA7}">
      <dgm:prSet phldrT="[文本]" custT="1"/>
      <dgm:spPr/>
      <dgm:t>
        <a:bodyPr/>
        <a:lstStyle/>
        <a:p>
          <a:r>
            <a:rPr lang="zh-CN" altLang="en-US" sz="2400">
              <a:latin typeface="微软雅黑" panose="020B0503020204020204" pitchFamily="34" charset="-122"/>
              <a:ea typeface="微软雅黑" panose="020B0503020204020204" pitchFamily="34" charset="-122"/>
              <a:cs typeface="Arial" panose="020B0604020202020204" pitchFamily="34" charset="0"/>
            </a:rPr>
            <a:t>总体情况说明</a:t>
          </a:r>
          <a:endParaRPr lang="zh-CN" altLang="en-US" sz="2400" dirty="0"/>
        </a:p>
      </dgm:t>
    </dgm:pt>
    <dgm:pt modelId="{D3E21805-86CD-42A5-AA1F-7BA4601D53FC}" type="parTrans" cxnId="{70FA11E6-EB57-4FC9-8DD1-AE3E7050D4D1}">
      <dgm:prSet/>
      <dgm:spPr/>
      <dgm:t>
        <a:bodyPr/>
        <a:lstStyle/>
        <a:p>
          <a:endParaRPr lang="zh-CN" altLang="en-US" sz="2400"/>
        </a:p>
      </dgm:t>
    </dgm:pt>
    <dgm:pt modelId="{E11A1E78-2A8D-430C-A290-6FC8F542B8C5}" type="sibTrans" cxnId="{70FA11E6-EB57-4FC9-8DD1-AE3E7050D4D1}">
      <dgm:prSet/>
      <dgm:spPr/>
      <dgm:t>
        <a:bodyPr/>
        <a:lstStyle/>
        <a:p>
          <a:endParaRPr lang="zh-CN" altLang="en-US" sz="2400"/>
        </a:p>
      </dgm:t>
    </dgm:pt>
    <dgm:pt modelId="{2443088F-B22B-4B87-B89A-57C340C72351}">
      <dgm:prSet phldrT="[文本]" custT="1"/>
      <dgm:spPr/>
      <dgm:t>
        <a:bodyPr/>
        <a:lstStyle/>
        <a:p>
          <a:r>
            <a:rPr lang="zh-CN" altLang="en-US" sz="2400" dirty="0">
              <a:latin typeface="+mj-ea"/>
              <a:ea typeface="+mj-ea"/>
            </a:rPr>
            <a:t>问题分类</a:t>
          </a:r>
        </a:p>
      </dgm:t>
    </dgm:pt>
    <dgm:pt modelId="{68386890-24F7-43D1-A36F-748063047D60}" type="parTrans" cxnId="{33164384-3DD7-49DB-A509-05FD87EC38F8}">
      <dgm:prSet/>
      <dgm:spPr/>
      <dgm:t>
        <a:bodyPr/>
        <a:lstStyle/>
        <a:p>
          <a:endParaRPr lang="zh-CN" altLang="en-US" sz="2400"/>
        </a:p>
      </dgm:t>
    </dgm:pt>
    <dgm:pt modelId="{35B1B7EB-1525-4728-AB6E-1E8E1358879E}" type="sibTrans" cxnId="{33164384-3DD7-49DB-A509-05FD87EC38F8}">
      <dgm:prSet/>
      <dgm:spPr/>
      <dgm:t>
        <a:bodyPr/>
        <a:lstStyle/>
        <a:p>
          <a:endParaRPr lang="zh-CN" altLang="en-US" sz="2400"/>
        </a:p>
      </dgm:t>
    </dgm:pt>
    <dgm:pt modelId="{AA1FDF15-6B73-46D5-ABC4-989347B29161}">
      <dgm:prSet phldrT="[文本]" custT="1"/>
      <dgm:spPr/>
      <dgm:t>
        <a:bodyPr/>
        <a:lstStyle/>
        <a:p>
          <a:r>
            <a:rPr lang="zh-CN" altLang="en-US" sz="2400" dirty="0">
              <a:latin typeface="+mj-ea"/>
              <a:ea typeface="+mj-ea"/>
            </a:rPr>
            <a:t>原因分析与管控措施</a:t>
          </a:r>
        </a:p>
      </dgm:t>
    </dgm:pt>
    <dgm:pt modelId="{34E746A1-21B9-4535-BD9B-F56556C36BF3}" type="parTrans" cxnId="{727773EA-EF59-4F0B-8C88-4977B4E06126}">
      <dgm:prSet/>
      <dgm:spPr/>
      <dgm:t>
        <a:bodyPr/>
        <a:lstStyle/>
        <a:p>
          <a:endParaRPr lang="zh-CN" altLang="en-US" sz="2400"/>
        </a:p>
      </dgm:t>
    </dgm:pt>
    <dgm:pt modelId="{01C866C7-ABCA-4209-99C1-66F4E2400728}" type="sibTrans" cxnId="{727773EA-EF59-4F0B-8C88-4977B4E06126}">
      <dgm:prSet/>
      <dgm:spPr/>
      <dgm:t>
        <a:bodyPr/>
        <a:lstStyle/>
        <a:p>
          <a:endParaRPr lang="zh-CN" altLang="en-US" sz="2400"/>
        </a:p>
      </dgm:t>
    </dgm:pt>
    <dgm:pt modelId="{44B60FA8-AE56-42F5-87D9-45BF46B58491}" type="pres">
      <dgm:prSet presAssocID="{C7B1860A-4F5F-4E26-A0C3-7793D9FE31F2}" presName="linear" presStyleCnt="0">
        <dgm:presLayoutVars>
          <dgm:dir/>
          <dgm:animLvl val="lvl"/>
          <dgm:resizeHandles val="exact"/>
        </dgm:presLayoutVars>
      </dgm:prSet>
      <dgm:spPr/>
    </dgm:pt>
    <dgm:pt modelId="{2ED1465F-5F1D-4A0C-A5DF-D56654334061}" type="pres">
      <dgm:prSet presAssocID="{87EE85F5-C5A9-4B91-9BAB-E0011122AEA7}" presName="parentLin" presStyleCnt="0"/>
      <dgm:spPr/>
    </dgm:pt>
    <dgm:pt modelId="{B0FAE05D-E206-46FA-B3AF-054748AD83B1}" type="pres">
      <dgm:prSet presAssocID="{87EE85F5-C5A9-4B91-9BAB-E0011122AEA7}" presName="parentLeftMargin" presStyleLbl="node1" presStyleIdx="0" presStyleCnt="3"/>
      <dgm:spPr/>
    </dgm:pt>
    <dgm:pt modelId="{2F0F03C7-30E2-4666-9B34-3B126F39D844}" type="pres">
      <dgm:prSet presAssocID="{87EE85F5-C5A9-4B91-9BAB-E0011122AEA7}" presName="parentText" presStyleLbl="node1" presStyleIdx="0" presStyleCnt="3" custScaleX="87328" custScaleY="45104" custLinFactNeighborX="-193" custLinFactNeighborY="-1892">
        <dgm:presLayoutVars>
          <dgm:chMax val="0"/>
          <dgm:bulletEnabled val="1"/>
        </dgm:presLayoutVars>
      </dgm:prSet>
      <dgm:spPr/>
    </dgm:pt>
    <dgm:pt modelId="{3C324186-A5CA-4B99-962A-47540D540B84}" type="pres">
      <dgm:prSet presAssocID="{87EE85F5-C5A9-4B91-9BAB-E0011122AEA7}" presName="negativeSpace" presStyleCnt="0"/>
      <dgm:spPr/>
    </dgm:pt>
    <dgm:pt modelId="{5EB13DEF-350E-4FBB-AC0D-530463030E03}" type="pres">
      <dgm:prSet presAssocID="{87EE85F5-C5A9-4B91-9BAB-E0011122AEA7}" presName="childText" presStyleLbl="conFgAcc1" presStyleIdx="0" presStyleCnt="3" custLinFactY="-11938" custLinFactNeighborX="-3297" custLinFactNeighborY="-100000">
        <dgm:presLayoutVars>
          <dgm:bulletEnabled val="1"/>
        </dgm:presLayoutVars>
      </dgm:prSet>
      <dgm:spPr/>
    </dgm:pt>
    <dgm:pt modelId="{E841427A-456C-48D4-9292-8EEAE9B9A7B3}" type="pres">
      <dgm:prSet presAssocID="{E11A1E78-2A8D-430C-A290-6FC8F542B8C5}" presName="spaceBetweenRectangles" presStyleCnt="0"/>
      <dgm:spPr/>
    </dgm:pt>
    <dgm:pt modelId="{A5568DD7-D3A1-47AE-87CF-9AC997354525}" type="pres">
      <dgm:prSet presAssocID="{2443088F-B22B-4B87-B89A-57C340C72351}" presName="parentLin" presStyleCnt="0"/>
      <dgm:spPr/>
    </dgm:pt>
    <dgm:pt modelId="{BA5DD560-848B-46DA-8E44-764EDF867FA9}" type="pres">
      <dgm:prSet presAssocID="{2443088F-B22B-4B87-B89A-57C340C72351}" presName="parentLeftMargin" presStyleLbl="node1" presStyleIdx="0" presStyleCnt="3"/>
      <dgm:spPr/>
    </dgm:pt>
    <dgm:pt modelId="{7785FB8C-B1D9-45F7-B49B-831AC8DD2217}" type="pres">
      <dgm:prSet presAssocID="{2443088F-B22B-4B87-B89A-57C340C72351}" presName="parentText" presStyleLbl="node1" presStyleIdx="1" presStyleCnt="3" custScaleX="88565" custScaleY="44693">
        <dgm:presLayoutVars>
          <dgm:chMax val="0"/>
          <dgm:bulletEnabled val="1"/>
        </dgm:presLayoutVars>
      </dgm:prSet>
      <dgm:spPr/>
    </dgm:pt>
    <dgm:pt modelId="{589D46C2-3CCC-4BE2-A589-C96E2BBD03D5}" type="pres">
      <dgm:prSet presAssocID="{2443088F-B22B-4B87-B89A-57C340C72351}" presName="negativeSpace" presStyleCnt="0"/>
      <dgm:spPr/>
    </dgm:pt>
    <dgm:pt modelId="{EC05D0E7-8405-44BC-99E0-1DBA2A96DF5D}" type="pres">
      <dgm:prSet presAssocID="{2443088F-B22B-4B87-B89A-57C340C72351}" presName="childText" presStyleLbl="conFgAcc1" presStyleIdx="1" presStyleCnt="3">
        <dgm:presLayoutVars>
          <dgm:bulletEnabled val="1"/>
        </dgm:presLayoutVars>
      </dgm:prSet>
      <dgm:spPr/>
    </dgm:pt>
    <dgm:pt modelId="{D9345A50-5056-4BFE-860B-BC84B55B2D60}" type="pres">
      <dgm:prSet presAssocID="{35B1B7EB-1525-4728-AB6E-1E8E1358879E}" presName="spaceBetweenRectangles" presStyleCnt="0"/>
      <dgm:spPr/>
    </dgm:pt>
    <dgm:pt modelId="{BEC1BB09-E7C9-4047-B6CD-6613916A1437}" type="pres">
      <dgm:prSet presAssocID="{AA1FDF15-6B73-46D5-ABC4-989347B29161}" presName="parentLin" presStyleCnt="0"/>
      <dgm:spPr/>
    </dgm:pt>
    <dgm:pt modelId="{6F817EA5-7566-4AB4-8268-C37C12B0631E}" type="pres">
      <dgm:prSet presAssocID="{AA1FDF15-6B73-46D5-ABC4-989347B29161}" presName="parentLeftMargin" presStyleLbl="node1" presStyleIdx="1" presStyleCnt="3"/>
      <dgm:spPr/>
    </dgm:pt>
    <dgm:pt modelId="{35318F98-F594-41F7-AB36-CFF8689B3A56}" type="pres">
      <dgm:prSet presAssocID="{AA1FDF15-6B73-46D5-ABC4-989347B29161}" presName="parentText" presStyleLbl="node1" presStyleIdx="2" presStyleCnt="3" custScaleX="90110" custScaleY="45740">
        <dgm:presLayoutVars>
          <dgm:chMax val="0"/>
          <dgm:bulletEnabled val="1"/>
        </dgm:presLayoutVars>
      </dgm:prSet>
      <dgm:spPr/>
    </dgm:pt>
    <dgm:pt modelId="{73BDD4C6-DB9C-47ED-B88E-19348EC6ADCF}" type="pres">
      <dgm:prSet presAssocID="{AA1FDF15-6B73-46D5-ABC4-989347B29161}" presName="negativeSpace" presStyleCnt="0"/>
      <dgm:spPr/>
    </dgm:pt>
    <dgm:pt modelId="{EA438846-D2C9-471D-B361-78A5A585B391}" type="pres">
      <dgm:prSet presAssocID="{AA1FDF15-6B73-46D5-ABC4-989347B29161}" presName="childText" presStyleLbl="conFgAcc1" presStyleIdx="2" presStyleCnt="3">
        <dgm:presLayoutVars>
          <dgm:bulletEnabled val="1"/>
        </dgm:presLayoutVars>
      </dgm:prSet>
      <dgm:spPr/>
    </dgm:pt>
  </dgm:ptLst>
  <dgm:cxnLst>
    <dgm:cxn modelId="{3CEA0605-2C1A-48A5-B41B-1E7A7CA5F5F9}" type="presOf" srcId="{87EE85F5-C5A9-4B91-9BAB-E0011122AEA7}" destId="{B0FAE05D-E206-46FA-B3AF-054748AD83B1}" srcOrd="0" destOrd="0" presId="urn:microsoft.com/office/officeart/2005/8/layout/list1#1"/>
    <dgm:cxn modelId="{AC7E6B5C-C3B6-4D00-ABD0-04A07E217114}" type="presOf" srcId="{C7B1860A-4F5F-4E26-A0C3-7793D9FE31F2}" destId="{44B60FA8-AE56-42F5-87D9-45BF46B58491}" srcOrd="0" destOrd="0" presId="urn:microsoft.com/office/officeart/2005/8/layout/list1#1"/>
    <dgm:cxn modelId="{A50A1C73-C53F-4EC6-A624-09DCFC23F9E0}" type="presOf" srcId="{2443088F-B22B-4B87-B89A-57C340C72351}" destId="{BA5DD560-848B-46DA-8E44-764EDF867FA9}" srcOrd="0" destOrd="0" presId="urn:microsoft.com/office/officeart/2005/8/layout/list1#1"/>
    <dgm:cxn modelId="{6C380F7E-75B7-4488-92B9-7CAFB50514B2}" type="presOf" srcId="{87EE85F5-C5A9-4B91-9BAB-E0011122AEA7}" destId="{2F0F03C7-30E2-4666-9B34-3B126F39D844}" srcOrd="1" destOrd="0" presId="urn:microsoft.com/office/officeart/2005/8/layout/list1#1"/>
    <dgm:cxn modelId="{33164384-3DD7-49DB-A509-05FD87EC38F8}" srcId="{C7B1860A-4F5F-4E26-A0C3-7793D9FE31F2}" destId="{2443088F-B22B-4B87-B89A-57C340C72351}" srcOrd="1" destOrd="0" parTransId="{68386890-24F7-43D1-A36F-748063047D60}" sibTransId="{35B1B7EB-1525-4728-AB6E-1E8E1358879E}"/>
    <dgm:cxn modelId="{20EE0D9C-9B11-4964-93DD-658B1470B517}" type="presOf" srcId="{2443088F-B22B-4B87-B89A-57C340C72351}" destId="{7785FB8C-B1D9-45F7-B49B-831AC8DD2217}" srcOrd="1" destOrd="0" presId="urn:microsoft.com/office/officeart/2005/8/layout/list1#1"/>
    <dgm:cxn modelId="{253C2FE2-4CCF-41DF-B148-C6B86C04BB67}" type="presOf" srcId="{AA1FDF15-6B73-46D5-ABC4-989347B29161}" destId="{35318F98-F594-41F7-AB36-CFF8689B3A56}" srcOrd="1" destOrd="0" presId="urn:microsoft.com/office/officeart/2005/8/layout/list1#1"/>
    <dgm:cxn modelId="{859139E4-1B47-42FD-B308-DDB3B3BBB116}" type="presOf" srcId="{AA1FDF15-6B73-46D5-ABC4-989347B29161}" destId="{6F817EA5-7566-4AB4-8268-C37C12B0631E}" srcOrd="0" destOrd="0" presId="urn:microsoft.com/office/officeart/2005/8/layout/list1#1"/>
    <dgm:cxn modelId="{70FA11E6-EB57-4FC9-8DD1-AE3E7050D4D1}" srcId="{C7B1860A-4F5F-4E26-A0C3-7793D9FE31F2}" destId="{87EE85F5-C5A9-4B91-9BAB-E0011122AEA7}" srcOrd="0" destOrd="0" parTransId="{D3E21805-86CD-42A5-AA1F-7BA4601D53FC}" sibTransId="{E11A1E78-2A8D-430C-A290-6FC8F542B8C5}"/>
    <dgm:cxn modelId="{727773EA-EF59-4F0B-8C88-4977B4E06126}" srcId="{C7B1860A-4F5F-4E26-A0C3-7793D9FE31F2}" destId="{AA1FDF15-6B73-46D5-ABC4-989347B29161}" srcOrd="2" destOrd="0" parTransId="{34E746A1-21B9-4535-BD9B-F56556C36BF3}" sibTransId="{01C866C7-ABCA-4209-99C1-66F4E2400728}"/>
    <dgm:cxn modelId="{E3CB1404-AE86-4A53-9658-C0DA0C5CF9DD}" type="presParOf" srcId="{44B60FA8-AE56-42F5-87D9-45BF46B58491}" destId="{2ED1465F-5F1D-4A0C-A5DF-D56654334061}" srcOrd="0" destOrd="0" presId="urn:microsoft.com/office/officeart/2005/8/layout/list1#1"/>
    <dgm:cxn modelId="{32B49A91-A6C5-40F4-A746-AA1C743E9CCE}" type="presParOf" srcId="{2ED1465F-5F1D-4A0C-A5DF-D56654334061}" destId="{B0FAE05D-E206-46FA-B3AF-054748AD83B1}" srcOrd="0" destOrd="0" presId="urn:microsoft.com/office/officeart/2005/8/layout/list1#1"/>
    <dgm:cxn modelId="{7B3D2AE6-8439-4A3F-8C8F-232CFDBA7B9C}" type="presParOf" srcId="{2ED1465F-5F1D-4A0C-A5DF-D56654334061}" destId="{2F0F03C7-30E2-4666-9B34-3B126F39D844}" srcOrd="1" destOrd="0" presId="urn:microsoft.com/office/officeart/2005/8/layout/list1#1"/>
    <dgm:cxn modelId="{2A3764F7-6A41-4D41-ADD6-71BA13BB2757}" type="presParOf" srcId="{44B60FA8-AE56-42F5-87D9-45BF46B58491}" destId="{3C324186-A5CA-4B99-962A-47540D540B84}" srcOrd="1" destOrd="0" presId="urn:microsoft.com/office/officeart/2005/8/layout/list1#1"/>
    <dgm:cxn modelId="{DDD94B91-D196-40BA-8AAC-A9F3ED0401AB}" type="presParOf" srcId="{44B60FA8-AE56-42F5-87D9-45BF46B58491}" destId="{5EB13DEF-350E-4FBB-AC0D-530463030E03}" srcOrd="2" destOrd="0" presId="urn:microsoft.com/office/officeart/2005/8/layout/list1#1"/>
    <dgm:cxn modelId="{747863AE-8941-4D35-8A5A-21F7CB74D779}" type="presParOf" srcId="{44B60FA8-AE56-42F5-87D9-45BF46B58491}" destId="{E841427A-456C-48D4-9292-8EEAE9B9A7B3}" srcOrd="3" destOrd="0" presId="urn:microsoft.com/office/officeart/2005/8/layout/list1#1"/>
    <dgm:cxn modelId="{A4AA1132-F749-4841-B769-33DAF98B3393}" type="presParOf" srcId="{44B60FA8-AE56-42F5-87D9-45BF46B58491}" destId="{A5568DD7-D3A1-47AE-87CF-9AC997354525}" srcOrd="4" destOrd="0" presId="urn:microsoft.com/office/officeart/2005/8/layout/list1#1"/>
    <dgm:cxn modelId="{F760F77D-CE78-4FC1-A5B2-C86E3E091689}" type="presParOf" srcId="{A5568DD7-D3A1-47AE-87CF-9AC997354525}" destId="{BA5DD560-848B-46DA-8E44-764EDF867FA9}" srcOrd="0" destOrd="0" presId="urn:microsoft.com/office/officeart/2005/8/layout/list1#1"/>
    <dgm:cxn modelId="{95FDE7D8-B902-49F3-BB82-5AFB9CF64E54}" type="presParOf" srcId="{A5568DD7-D3A1-47AE-87CF-9AC997354525}" destId="{7785FB8C-B1D9-45F7-B49B-831AC8DD2217}" srcOrd="1" destOrd="0" presId="urn:microsoft.com/office/officeart/2005/8/layout/list1#1"/>
    <dgm:cxn modelId="{A338B207-71BC-440B-8555-28E03768ECA1}" type="presParOf" srcId="{44B60FA8-AE56-42F5-87D9-45BF46B58491}" destId="{589D46C2-3CCC-4BE2-A589-C96E2BBD03D5}" srcOrd="5" destOrd="0" presId="urn:microsoft.com/office/officeart/2005/8/layout/list1#1"/>
    <dgm:cxn modelId="{2E14A185-CD2D-4BD6-8AE4-05FACB387DD7}" type="presParOf" srcId="{44B60FA8-AE56-42F5-87D9-45BF46B58491}" destId="{EC05D0E7-8405-44BC-99E0-1DBA2A96DF5D}" srcOrd="6" destOrd="0" presId="urn:microsoft.com/office/officeart/2005/8/layout/list1#1"/>
    <dgm:cxn modelId="{CB97ABEE-795E-462A-ADBD-5453EF92EA91}" type="presParOf" srcId="{44B60FA8-AE56-42F5-87D9-45BF46B58491}" destId="{D9345A50-5056-4BFE-860B-BC84B55B2D60}" srcOrd="7" destOrd="0" presId="urn:microsoft.com/office/officeart/2005/8/layout/list1#1"/>
    <dgm:cxn modelId="{F024A7D3-8005-4065-A236-E5E58787643C}" type="presParOf" srcId="{44B60FA8-AE56-42F5-87D9-45BF46B58491}" destId="{BEC1BB09-E7C9-4047-B6CD-6613916A1437}" srcOrd="8" destOrd="0" presId="urn:microsoft.com/office/officeart/2005/8/layout/list1#1"/>
    <dgm:cxn modelId="{61335231-248A-494C-B508-86AD8A73AC8D}" type="presParOf" srcId="{BEC1BB09-E7C9-4047-B6CD-6613916A1437}" destId="{6F817EA5-7566-4AB4-8268-C37C12B0631E}" srcOrd="0" destOrd="0" presId="urn:microsoft.com/office/officeart/2005/8/layout/list1#1"/>
    <dgm:cxn modelId="{CE1E6345-8F31-485D-816B-DC1BF43CAE57}" type="presParOf" srcId="{BEC1BB09-E7C9-4047-B6CD-6613916A1437}" destId="{35318F98-F594-41F7-AB36-CFF8689B3A56}" srcOrd="1" destOrd="0" presId="urn:microsoft.com/office/officeart/2005/8/layout/list1#1"/>
    <dgm:cxn modelId="{9A6CB92F-7719-4A47-93BE-4FD851E04ADC}" type="presParOf" srcId="{44B60FA8-AE56-42F5-87D9-45BF46B58491}" destId="{73BDD4C6-DB9C-47ED-B88E-19348EC6ADCF}" srcOrd="9" destOrd="0" presId="urn:microsoft.com/office/officeart/2005/8/layout/list1#1"/>
    <dgm:cxn modelId="{181E4C87-53C4-4427-A01D-B494FC59B542}" type="presParOf" srcId="{44B60FA8-AE56-42F5-87D9-45BF46B58491}" destId="{EA438846-D2C9-471D-B361-78A5A585B391}" srcOrd="10" destOrd="0" presId="urn:microsoft.com/office/officeart/2005/8/layout/list1#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B13DEF-350E-4FBB-AC0D-530463030E03}">
      <dsp:nvSpPr>
        <dsp:cNvPr id="0" name=""/>
        <dsp:cNvSpPr/>
      </dsp:nvSpPr>
      <dsp:spPr>
        <a:xfrm>
          <a:off x="0" y="0"/>
          <a:ext cx="8128000" cy="16128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2F0F03C7-30E2-4666-9B34-3B126F39D844}">
      <dsp:nvSpPr>
        <dsp:cNvPr id="0" name=""/>
        <dsp:cNvSpPr/>
      </dsp:nvSpPr>
      <dsp:spPr>
        <a:xfrm>
          <a:off x="405615" y="91661"/>
          <a:ext cx="4968613" cy="85214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066800">
            <a:lnSpc>
              <a:spcPct val="90000"/>
            </a:lnSpc>
            <a:spcBef>
              <a:spcPct val="0"/>
            </a:spcBef>
            <a:spcAft>
              <a:spcPct val="35000"/>
            </a:spcAft>
            <a:buNone/>
          </a:pPr>
          <a:r>
            <a:rPr lang="zh-CN" altLang="en-US" sz="2400" kern="1200">
              <a:latin typeface="微软雅黑" panose="020B0503020204020204" pitchFamily="34" charset="-122"/>
              <a:ea typeface="微软雅黑" panose="020B0503020204020204" pitchFamily="34" charset="-122"/>
              <a:cs typeface="Arial" panose="020B0604020202020204" pitchFamily="34" charset="0"/>
            </a:rPr>
            <a:t>总体情况说明</a:t>
          </a:r>
          <a:endParaRPr lang="zh-CN" altLang="en-US" sz="2400" kern="1200" dirty="0"/>
        </a:p>
      </dsp:txBody>
      <dsp:txXfrm>
        <a:off x="447213" y="133259"/>
        <a:ext cx="4885417" cy="768944"/>
      </dsp:txXfrm>
    </dsp:sp>
    <dsp:sp modelId="{EC05D0E7-8405-44BC-99E0-1DBA2A96DF5D}">
      <dsp:nvSpPr>
        <dsp:cNvPr id="0" name=""/>
        <dsp:cNvSpPr/>
      </dsp:nvSpPr>
      <dsp:spPr>
        <a:xfrm>
          <a:off x="0" y="1893043"/>
          <a:ext cx="8128000" cy="16128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7785FB8C-B1D9-45F7-B49B-831AC8DD2217}">
      <dsp:nvSpPr>
        <dsp:cNvPr id="0" name=""/>
        <dsp:cNvSpPr/>
      </dsp:nvSpPr>
      <dsp:spPr>
        <a:xfrm>
          <a:off x="406400" y="1993307"/>
          <a:ext cx="5038994" cy="844375"/>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066800">
            <a:lnSpc>
              <a:spcPct val="90000"/>
            </a:lnSpc>
            <a:spcBef>
              <a:spcPct val="0"/>
            </a:spcBef>
            <a:spcAft>
              <a:spcPct val="35000"/>
            </a:spcAft>
            <a:buNone/>
          </a:pPr>
          <a:r>
            <a:rPr lang="zh-CN" altLang="en-US" sz="2400" kern="1200" dirty="0">
              <a:latin typeface="+mj-ea"/>
              <a:ea typeface="+mj-ea"/>
            </a:rPr>
            <a:t>问题分类</a:t>
          </a:r>
        </a:p>
      </dsp:txBody>
      <dsp:txXfrm>
        <a:off x="447619" y="2034526"/>
        <a:ext cx="4956556" cy="761937"/>
      </dsp:txXfrm>
    </dsp:sp>
    <dsp:sp modelId="{EA438846-D2C9-471D-B361-78A5A585B391}">
      <dsp:nvSpPr>
        <dsp:cNvPr id="0" name=""/>
        <dsp:cNvSpPr/>
      </dsp:nvSpPr>
      <dsp:spPr>
        <a:xfrm>
          <a:off x="0" y="3770959"/>
          <a:ext cx="8128000" cy="16128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35318F98-F594-41F7-AB36-CFF8689B3A56}">
      <dsp:nvSpPr>
        <dsp:cNvPr id="0" name=""/>
        <dsp:cNvSpPr/>
      </dsp:nvSpPr>
      <dsp:spPr>
        <a:xfrm>
          <a:off x="406400" y="3851443"/>
          <a:ext cx="5126898" cy="86415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066800">
            <a:lnSpc>
              <a:spcPct val="90000"/>
            </a:lnSpc>
            <a:spcBef>
              <a:spcPct val="0"/>
            </a:spcBef>
            <a:spcAft>
              <a:spcPct val="35000"/>
            </a:spcAft>
            <a:buNone/>
          </a:pPr>
          <a:r>
            <a:rPr lang="zh-CN" altLang="en-US" sz="2400" kern="1200" dirty="0">
              <a:latin typeface="+mj-ea"/>
              <a:ea typeface="+mj-ea"/>
            </a:rPr>
            <a:t>原因分析与管控措施</a:t>
          </a:r>
        </a:p>
      </dsp:txBody>
      <dsp:txXfrm>
        <a:off x="448585" y="3893628"/>
        <a:ext cx="5042528" cy="779786"/>
      </dsp:txXfrm>
    </dsp:sp>
  </dsp:spTree>
</dsp:drawing>
</file>

<file path=ppt/diagrams/layout1.xml><?xml version="1.0" encoding="utf-8"?>
<dgm:layoutDef xmlns:dgm="http://schemas.openxmlformats.org/drawingml/2006/diagram" xmlns:a="http://schemas.openxmlformats.org/drawingml/2006/main" uniqueId="urn:microsoft.com/office/officeart/2005/8/layout/list1#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1">
  <dgm:title val=""/>
  <dgm:desc val=""/>
  <dgm:catLst>
    <dgm:cat type="simple" pri="105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7B7D4E-6098-4C7C-8F27-B9FD505D8C97}" type="datetimeFigureOut">
              <a:rPr lang="zh-CN" altLang="en-US" smtClean="0"/>
              <a:t>2022/7/6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DAE72A-0A66-4CE4-8FAB-CC1D0C2FE112}" type="slidenum">
              <a:rPr lang="zh-CN" altLang="en-US" smtClean="0"/>
              <a:t>‹#›</a:t>
            </a:fld>
            <a:endParaRPr lang="zh-CN" altLang="en-US"/>
          </a:p>
        </p:txBody>
      </p:sp>
    </p:spTree>
    <p:extLst>
      <p:ext uri="{BB962C8B-B14F-4D97-AF65-F5344CB8AC3E}">
        <p14:creationId xmlns:p14="http://schemas.microsoft.com/office/powerpoint/2010/main" val="1214117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CDAE72A-0A66-4CE4-8FAB-CC1D0C2FE112}"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17</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使用方法：</a:t>
            </a:r>
            <a:br>
              <a:rPr lang="zh-CN" altLang="en-US" dirty="0"/>
            </a:br>
            <a:r>
              <a:rPr lang="en-US" altLang="zh-CN" dirty="0"/>
              <a:t>【</a:t>
            </a:r>
            <a:r>
              <a:rPr lang="zh-CN" altLang="en-US" dirty="0"/>
              <a:t>更改文字</a:t>
            </a:r>
            <a:r>
              <a:rPr lang="en-US" altLang="zh-CN" dirty="0"/>
              <a:t>】</a:t>
            </a:r>
            <a:r>
              <a:rPr lang="zh-CN" altLang="en-US" dirty="0"/>
              <a:t>：将标题框及正文框中的文字可直接改为您所需文字</a:t>
            </a:r>
            <a:br>
              <a:rPr lang="zh-CN" altLang="en-US" dirty="0"/>
            </a:br>
            <a:r>
              <a:rPr lang="en-US" altLang="zh-CN" dirty="0"/>
              <a:t>【</a:t>
            </a:r>
            <a:r>
              <a:rPr lang="zh-CN" altLang="en-US" dirty="0"/>
              <a:t>更改图片</a:t>
            </a:r>
            <a:r>
              <a:rPr lang="en-US" altLang="zh-CN" dirty="0"/>
              <a:t>】</a:t>
            </a:r>
            <a:r>
              <a:rPr lang="zh-CN" altLang="en-US" dirty="0"/>
              <a:t>：点中图片</a:t>
            </a:r>
            <a:r>
              <a:rPr lang="en-US" altLang="zh-CN" dirty="0"/>
              <a:t>》</a:t>
            </a:r>
            <a:r>
              <a:rPr lang="zh-CN" altLang="en-US" dirty="0"/>
              <a:t>绘图工具</a:t>
            </a:r>
            <a:r>
              <a:rPr lang="en-US" altLang="zh-CN" dirty="0"/>
              <a:t>》</a:t>
            </a:r>
            <a:r>
              <a:rPr lang="zh-CN" altLang="en-US" dirty="0"/>
              <a:t>格式</a:t>
            </a:r>
            <a:r>
              <a:rPr lang="en-US" altLang="zh-CN" dirty="0"/>
              <a:t>》</a:t>
            </a:r>
            <a:r>
              <a:rPr lang="zh-CN" altLang="en-US" dirty="0"/>
              <a:t>填充</a:t>
            </a:r>
            <a:r>
              <a:rPr lang="en-US" altLang="zh-CN" dirty="0"/>
              <a:t>》</a:t>
            </a:r>
            <a:r>
              <a:rPr lang="zh-CN" altLang="en-US" dirty="0"/>
              <a:t>图片</a:t>
            </a:r>
            <a:r>
              <a:rPr lang="en-US" altLang="zh-CN" dirty="0"/>
              <a:t>》</a:t>
            </a:r>
            <a:r>
              <a:rPr lang="zh-CN" altLang="en-US" dirty="0"/>
              <a:t>选择您需要展示的图片</a:t>
            </a:r>
            <a:br>
              <a:rPr lang="zh-CN" altLang="en-US" dirty="0"/>
            </a:br>
            <a:r>
              <a:rPr lang="en-US" altLang="zh-CN" dirty="0"/>
              <a:t>【</a:t>
            </a:r>
            <a:r>
              <a:rPr lang="zh-CN" altLang="en-US" dirty="0"/>
              <a:t>增加减少图片</a:t>
            </a:r>
            <a:r>
              <a:rPr lang="en-US" altLang="zh-CN" dirty="0"/>
              <a:t>】</a:t>
            </a:r>
            <a:r>
              <a:rPr lang="zh-CN" altLang="en-US" dirty="0"/>
              <a:t>：直接复制粘贴图片来增加图片数，复制后更改方法见</a:t>
            </a:r>
            <a:r>
              <a:rPr lang="en-US" altLang="zh-CN" dirty="0"/>
              <a:t>【</a:t>
            </a:r>
            <a:r>
              <a:rPr lang="zh-CN" altLang="en-US" dirty="0"/>
              <a:t>更改图片</a:t>
            </a:r>
            <a:r>
              <a:rPr lang="en-US" altLang="zh-CN" dirty="0"/>
              <a:t>】</a:t>
            </a:r>
            <a:br>
              <a:rPr lang="en-US" altLang="zh-CN" dirty="0"/>
            </a:br>
            <a:r>
              <a:rPr lang="en-US" altLang="zh-CN" dirty="0"/>
              <a:t>【</a:t>
            </a:r>
            <a:r>
              <a:rPr lang="zh-CN" altLang="en-US" dirty="0"/>
              <a:t>更改图片色彩</a:t>
            </a:r>
            <a:r>
              <a:rPr lang="en-US" altLang="zh-CN" dirty="0"/>
              <a:t>】</a:t>
            </a:r>
            <a:r>
              <a:rPr lang="zh-CN" altLang="en-US" dirty="0"/>
              <a:t>：点中图片</a:t>
            </a:r>
            <a:r>
              <a:rPr lang="en-US" altLang="zh-CN" dirty="0"/>
              <a:t>》</a:t>
            </a:r>
            <a:r>
              <a:rPr lang="zh-CN" altLang="en-US" dirty="0"/>
              <a:t>图片工具</a:t>
            </a:r>
            <a:r>
              <a:rPr lang="en-US" altLang="zh-CN" dirty="0"/>
              <a:t>》</a:t>
            </a:r>
            <a:r>
              <a:rPr lang="zh-CN" altLang="en-US" dirty="0"/>
              <a:t>格式</a:t>
            </a:r>
            <a:r>
              <a:rPr lang="en-US" altLang="zh-CN" dirty="0"/>
              <a:t>》</a:t>
            </a:r>
            <a:r>
              <a:rPr lang="zh-CN" altLang="en-US" dirty="0"/>
              <a:t>色彩（重新着色）</a:t>
            </a:r>
            <a:r>
              <a:rPr lang="en-US" altLang="zh-CN" dirty="0"/>
              <a:t>》</a:t>
            </a:r>
            <a:r>
              <a:rPr lang="zh-CN" altLang="en-US" dirty="0"/>
              <a:t>选择您喜欢的色彩</a:t>
            </a:r>
            <a:br>
              <a:rPr lang="zh-CN" altLang="en-US" dirty="0"/>
            </a:br>
            <a:r>
              <a:rPr lang="zh-CN" altLang="en-US" dirty="0"/>
              <a:t>下载更多模板、视频教程：</a:t>
            </a:r>
            <a:r>
              <a:rPr lang="en-US" dirty="0"/>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4</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7</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8</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10</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11</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12</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13" name="图片 12"/>
          <p:cNvPicPr>
            <a:picLocks noChangeAspect="1"/>
          </p:cNvPicPr>
          <p:nvPr/>
        </p:nvPicPr>
        <p:blipFill rotWithShape="1">
          <a:blip r:embed="rId2">
            <a:extLst>
              <a:ext uri="{28A0092B-C50C-407E-A947-70E740481C1C}">
                <a14:useLocalDpi xmlns:a14="http://schemas.microsoft.com/office/drawing/2010/main" val="0"/>
              </a:ext>
            </a:extLst>
          </a:blip>
          <a:srcRect l="7596" r="1084"/>
          <a:stretch>
            <a:fillRect/>
          </a:stretch>
        </p:blipFill>
        <p:spPr>
          <a:xfrm>
            <a:off x="0" y="20116"/>
            <a:ext cx="12192000" cy="6584288"/>
          </a:xfrm>
          <a:prstGeom prst="rect">
            <a:avLst/>
          </a:prstGeom>
        </p:spPr>
      </p:pic>
      <p:sp>
        <p:nvSpPr>
          <p:cNvPr id="4" name="KSO_FD"/>
          <p:cNvSpPr>
            <a:spLocks noGrp="1"/>
          </p:cNvSpPr>
          <p:nvPr>
            <p:ph type="dt" sz="half" idx="10"/>
          </p:nvPr>
        </p:nvSpPr>
        <p:spPr/>
        <p:txBody>
          <a:bodyPr/>
          <a:lstStyle/>
          <a:p>
            <a:fld id="{3F392CBD-62A6-4AF5-95CE-81FB64163CA6}" type="datetimeFigureOut">
              <a:rPr lang="zh-CN" altLang="en-US" smtClean="0"/>
              <a:t>2022/7/6</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
        <p:nvSpPr>
          <p:cNvPr id="3" name="KSO_CT2"/>
          <p:cNvSpPr>
            <a:spLocks noGrp="1"/>
          </p:cNvSpPr>
          <p:nvPr>
            <p:ph type="subTitle" idx="1" hasCustomPrompt="1"/>
          </p:nvPr>
        </p:nvSpPr>
        <p:spPr>
          <a:xfrm>
            <a:off x="1354905" y="3822478"/>
            <a:ext cx="9392943" cy="625697"/>
          </a:xfrm>
          <a:noFill/>
        </p:spPr>
        <p:txBody>
          <a:bodyPr>
            <a:noAutofit/>
          </a:bodyPr>
          <a:lstStyle>
            <a:lvl1pPr marL="0" indent="0" algn="ctr">
              <a:buNone/>
              <a:defRPr sz="2000">
                <a:solidFill>
                  <a:schemeClr val="bg1">
                    <a:lumMod val="50000"/>
                  </a:schemeClr>
                </a:solidFill>
                <a:effectLst/>
                <a:latin typeface="+mn-ea"/>
                <a:ea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单击此处添加您的副标题</a:t>
            </a:r>
          </a:p>
        </p:txBody>
      </p:sp>
      <p:sp>
        <p:nvSpPr>
          <p:cNvPr id="7" name="KSO_CT1"/>
          <p:cNvSpPr>
            <a:spLocks noGrp="1"/>
          </p:cNvSpPr>
          <p:nvPr>
            <p:ph type="title" hasCustomPrompt="1"/>
          </p:nvPr>
        </p:nvSpPr>
        <p:spPr>
          <a:xfrm>
            <a:off x="1339159" y="2333626"/>
            <a:ext cx="9413024" cy="1429324"/>
          </a:xfrm>
        </p:spPr>
        <p:txBody>
          <a:bodyPr anchor="b">
            <a:noAutofit/>
          </a:bodyPr>
          <a:lstStyle>
            <a:lvl1pPr algn="ctr">
              <a:lnSpc>
                <a:spcPct val="100000"/>
              </a:lnSpc>
              <a:defRPr sz="3600" b="1" kern="1000" baseline="0">
                <a:solidFill>
                  <a:schemeClr val="accent1">
                    <a:lumMod val="75000"/>
                  </a:schemeClr>
                </a:solidFill>
                <a:effectLst/>
                <a:latin typeface="+mj-ea"/>
                <a:ea typeface="+mj-ea"/>
              </a:defRPr>
            </a:lvl1pPr>
          </a:lstStyle>
          <a:p>
            <a:r>
              <a:rPr lang="zh-CN" altLang="en-US" dirty="0"/>
              <a:t>单击此处添加您的标题文字</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a:t>单击此处编辑母版文本样式</a:t>
            </a:r>
          </a:p>
          <a:p>
            <a:pPr lvl="1"/>
            <a:r>
              <a:rPr lang="zh-CN" altLang="en-US"/>
              <a:t>第二级</a:t>
            </a:r>
          </a:p>
        </p:txBody>
      </p:sp>
      <p:sp>
        <p:nvSpPr>
          <p:cNvPr id="4" name="KSO_FD"/>
          <p:cNvSpPr>
            <a:spLocks noGrp="1"/>
          </p:cNvSpPr>
          <p:nvPr>
            <p:ph type="dt" sz="half" idx="10"/>
          </p:nvPr>
        </p:nvSpPr>
        <p:spPr/>
        <p:txBody>
          <a:bodyPr/>
          <a:lstStyle/>
          <a:p>
            <a:fld id="{3F392CBD-62A6-4AF5-95CE-81FB64163CA6}" type="datetimeFigureOut">
              <a:rPr lang="zh-CN" altLang="en-US" smtClean="0"/>
              <a:t>2022/7/6</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10171290" y="365125"/>
            <a:ext cx="1182511" cy="5811838"/>
          </a:xfrm>
        </p:spPr>
        <p:txBody>
          <a:bodyPr vert="eaVert"/>
          <a:lstStyle/>
          <a:p>
            <a:r>
              <a:rPr lang="zh-CN" altLang="en-US"/>
              <a:t>单击此处编辑母版标题样式</a:t>
            </a:r>
            <a:endParaRPr lang="en-US" dirty="0"/>
          </a:p>
        </p:txBody>
      </p:sp>
      <p:sp>
        <p:nvSpPr>
          <p:cNvPr id="3" name="KSO_BC1"/>
          <p:cNvSpPr>
            <a:spLocks noGrp="1"/>
          </p:cNvSpPr>
          <p:nvPr>
            <p:ph type="body" orient="vert" idx="1"/>
          </p:nvPr>
        </p:nvSpPr>
        <p:spPr>
          <a:xfrm>
            <a:off x="2113842" y="365125"/>
            <a:ext cx="7933269" cy="5811838"/>
          </a:xfrm>
        </p:spPr>
        <p:txBody>
          <a:bodyPr vert="eaVert"/>
          <a:lstStyle/>
          <a:p>
            <a:pPr lvl="0"/>
            <a:r>
              <a:rPr lang="zh-CN" altLang="en-US"/>
              <a:t>单击此处编辑母版文本样式</a:t>
            </a:r>
          </a:p>
          <a:p>
            <a:pPr lvl="1"/>
            <a:r>
              <a:rPr lang="zh-CN" altLang="en-US"/>
              <a:t>第二级</a:t>
            </a:r>
          </a:p>
        </p:txBody>
      </p:sp>
      <p:sp>
        <p:nvSpPr>
          <p:cNvPr id="4" name="KSO_FD"/>
          <p:cNvSpPr>
            <a:spLocks noGrp="1"/>
          </p:cNvSpPr>
          <p:nvPr>
            <p:ph type="dt" sz="half" idx="10"/>
          </p:nvPr>
        </p:nvSpPr>
        <p:spPr/>
        <p:txBody>
          <a:bodyPr/>
          <a:lstStyle/>
          <a:p>
            <a:fld id="{3F392CBD-62A6-4AF5-95CE-81FB64163CA6}" type="datetimeFigureOut">
              <a:rPr lang="zh-CN" altLang="en-US" smtClean="0"/>
              <a:t>2022/7/6</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a:t>单击此处编辑母版标题样式</a:t>
            </a:r>
            <a:endParaRPr lang="en-US" dirty="0"/>
          </a:p>
        </p:txBody>
      </p:sp>
      <p:sp>
        <p:nvSpPr>
          <p:cNvPr id="3" name="KSO_BC1"/>
          <p:cNvSpPr>
            <a:spLocks noGrp="1"/>
          </p:cNvSpPr>
          <p:nvPr>
            <p:ph idx="1"/>
          </p:nvPr>
        </p:nvSpPr>
        <p:spPr/>
        <p:txBody>
          <a:bodyPr/>
          <a:lstStyle>
            <a:lvl1pPr>
              <a:defRPr>
                <a:solidFill>
                  <a:schemeClr val="accent1"/>
                </a:solidFill>
              </a:defRPr>
            </a:lvl1pPr>
          </a:lstStyle>
          <a:p>
            <a:pPr lvl="0"/>
            <a:r>
              <a:rPr lang="zh-CN" altLang="en-US"/>
              <a:t>单击此处编辑母版文本样式</a:t>
            </a:r>
          </a:p>
          <a:p>
            <a:pPr lvl="1"/>
            <a:r>
              <a:rPr lang="zh-CN" altLang="en-US"/>
              <a:t>第二级</a:t>
            </a:r>
          </a:p>
        </p:txBody>
      </p:sp>
      <p:sp>
        <p:nvSpPr>
          <p:cNvPr id="4" name="KSO_FD"/>
          <p:cNvSpPr>
            <a:spLocks noGrp="1"/>
          </p:cNvSpPr>
          <p:nvPr>
            <p:ph type="dt" sz="half" idx="10"/>
          </p:nvPr>
        </p:nvSpPr>
        <p:spPr/>
        <p:txBody>
          <a:bodyPr/>
          <a:lstStyle/>
          <a:p>
            <a:fld id="{3F392CBD-62A6-4AF5-95CE-81FB64163CA6}" type="datetimeFigureOut">
              <a:rPr lang="zh-CN" altLang="en-US" smtClean="0"/>
              <a:t>2022/7/6</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hasCustomPrompt="1"/>
          </p:nvPr>
        </p:nvSpPr>
        <p:spPr>
          <a:xfrm>
            <a:off x="2098675" y="2108200"/>
            <a:ext cx="7994651" cy="1235075"/>
          </a:xfrm>
        </p:spPr>
        <p:txBody>
          <a:bodyPr anchor="b">
            <a:normAutofit/>
          </a:bodyPr>
          <a:lstStyle>
            <a:lvl1pPr algn="ctr">
              <a:defRPr sz="3600">
                <a:solidFill>
                  <a:schemeClr val="tx2"/>
                </a:solidFill>
                <a:effectLst/>
              </a:defRPr>
            </a:lvl1pPr>
          </a:lstStyle>
          <a:p>
            <a:r>
              <a:rPr lang="zh-CN" altLang="en-US" dirty="0"/>
              <a:t>此处添加您的标题</a:t>
            </a:r>
            <a:endParaRPr lang="en-US" dirty="0"/>
          </a:p>
        </p:txBody>
      </p:sp>
      <p:sp>
        <p:nvSpPr>
          <p:cNvPr id="3" name="KSO_ST2"/>
          <p:cNvSpPr>
            <a:spLocks noGrp="1"/>
          </p:cNvSpPr>
          <p:nvPr>
            <p:ph type="body" idx="1" hasCustomPrompt="1"/>
          </p:nvPr>
        </p:nvSpPr>
        <p:spPr>
          <a:xfrm>
            <a:off x="4050893" y="3400425"/>
            <a:ext cx="4090217" cy="357478"/>
          </a:xfrm>
          <a:prstGeom prst="roundRect">
            <a:avLst>
              <a:gd name="adj" fmla="val 50000"/>
            </a:avLst>
          </a:prstGeom>
          <a:solidFill>
            <a:schemeClr val="tx2">
              <a:lumMod val="40000"/>
              <a:lumOff val="60000"/>
            </a:schemeClr>
          </a:solidFill>
        </p:spPr>
        <p:txBody>
          <a:bodyPr anchor="ctr">
            <a:normAutofit/>
          </a:bodyPr>
          <a:lstStyle>
            <a:lvl1pPr marL="0" indent="0" algn="ctr">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zh-CN" altLang="en-US" dirty="0"/>
              <a:t>单击此处添加您的副标题</a:t>
            </a:r>
            <a:endParaRPr lang="en-US" altLang="zh-CN" dirty="0"/>
          </a:p>
        </p:txBody>
      </p:sp>
      <p:sp>
        <p:nvSpPr>
          <p:cNvPr id="4" name="KSO_FD"/>
          <p:cNvSpPr>
            <a:spLocks noGrp="1"/>
          </p:cNvSpPr>
          <p:nvPr>
            <p:ph type="dt" sz="half" idx="10"/>
          </p:nvPr>
        </p:nvSpPr>
        <p:spPr/>
        <p:txBody>
          <a:bodyPr/>
          <a:lstStyle/>
          <a:p>
            <a:fld id="{3F392CBD-62A6-4AF5-95CE-81FB64163CA6}" type="datetimeFigureOut">
              <a:rPr lang="zh-CN" altLang="en-US" smtClean="0"/>
              <a:t>2022/7/6</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a:t>单击此处编辑母版标题样式</a:t>
            </a:r>
            <a:endParaRPr lang="en-US" dirty="0"/>
          </a:p>
        </p:txBody>
      </p:sp>
      <p:sp>
        <p:nvSpPr>
          <p:cNvPr id="3" name="KSO_BC1"/>
          <p:cNvSpPr>
            <a:spLocks noGrp="1"/>
          </p:cNvSpPr>
          <p:nvPr>
            <p:ph sz="half" idx="1"/>
          </p:nvPr>
        </p:nvSpPr>
        <p:spPr>
          <a:xfrm>
            <a:off x="1399823" y="1244601"/>
            <a:ext cx="5080000" cy="4932363"/>
          </a:xfrm>
        </p:spPr>
        <p:txBody>
          <a:bodyPr/>
          <a:lstStyle/>
          <a:p>
            <a:pPr lvl="0"/>
            <a:r>
              <a:rPr lang="zh-CN" altLang="en-US"/>
              <a:t>单击此处编辑母版文本样式</a:t>
            </a:r>
          </a:p>
          <a:p>
            <a:pPr lvl="1"/>
            <a:r>
              <a:rPr lang="zh-CN" altLang="en-US"/>
              <a:t>第二级</a:t>
            </a:r>
          </a:p>
        </p:txBody>
      </p:sp>
      <p:sp>
        <p:nvSpPr>
          <p:cNvPr id="4" name="KSO_BC2"/>
          <p:cNvSpPr>
            <a:spLocks noGrp="1"/>
          </p:cNvSpPr>
          <p:nvPr>
            <p:ph sz="half" idx="2"/>
          </p:nvPr>
        </p:nvSpPr>
        <p:spPr>
          <a:xfrm>
            <a:off x="6519333" y="1244601"/>
            <a:ext cx="5094116" cy="4932363"/>
          </a:xfrm>
        </p:spPr>
        <p:txBody>
          <a:bodyPr/>
          <a:lstStyle/>
          <a:p>
            <a:pPr lvl="0"/>
            <a:r>
              <a:rPr lang="zh-CN" altLang="en-US"/>
              <a:t>单击此处编辑母版文本样式</a:t>
            </a:r>
          </a:p>
          <a:p>
            <a:pPr lvl="1"/>
            <a:r>
              <a:rPr lang="zh-CN" altLang="en-US"/>
              <a:t>第二级</a:t>
            </a:r>
          </a:p>
        </p:txBody>
      </p:sp>
      <p:sp>
        <p:nvSpPr>
          <p:cNvPr id="5" name="KSO_FD"/>
          <p:cNvSpPr>
            <a:spLocks noGrp="1"/>
          </p:cNvSpPr>
          <p:nvPr>
            <p:ph type="dt" sz="half" idx="10"/>
          </p:nvPr>
        </p:nvSpPr>
        <p:spPr/>
        <p:txBody>
          <a:bodyPr/>
          <a:lstStyle/>
          <a:p>
            <a:fld id="{3F392CBD-62A6-4AF5-95CE-81FB64163CA6}" type="datetimeFigureOut">
              <a:rPr lang="zh-CN" altLang="en-US" smtClean="0"/>
              <a:t>2022/7/6</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2302932" y="118532"/>
            <a:ext cx="9312101" cy="71702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99435" y="1376362"/>
            <a:ext cx="5157787"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KSO_BC1"/>
          <p:cNvSpPr>
            <a:spLocks noGrp="1"/>
          </p:cNvSpPr>
          <p:nvPr>
            <p:ph sz="half" idx="2"/>
          </p:nvPr>
        </p:nvSpPr>
        <p:spPr>
          <a:xfrm>
            <a:off x="1099435" y="2200274"/>
            <a:ext cx="5157787" cy="3684588"/>
          </a:xfrm>
        </p:spPr>
        <p:txBody>
          <a:bodyPr/>
          <a:lstStyle/>
          <a:p>
            <a:pPr lvl="0"/>
            <a:r>
              <a:rPr lang="zh-CN" altLang="en-US"/>
              <a:t>单击此处编辑母版文本样式</a:t>
            </a:r>
          </a:p>
          <a:p>
            <a:pPr lvl="1"/>
            <a:r>
              <a:rPr lang="zh-CN" altLang="en-US"/>
              <a:t>第二级</a:t>
            </a:r>
          </a:p>
        </p:txBody>
      </p:sp>
      <p:sp>
        <p:nvSpPr>
          <p:cNvPr id="5" name="Text Placeholder 4"/>
          <p:cNvSpPr>
            <a:spLocks noGrp="1"/>
          </p:cNvSpPr>
          <p:nvPr>
            <p:ph type="body" sz="quarter" idx="3"/>
          </p:nvPr>
        </p:nvSpPr>
        <p:spPr>
          <a:xfrm>
            <a:off x="6431846" y="1376362"/>
            <a:ext cx="5183188"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KSO_BC2"/>
          <p:cNvSpPr>
            <a:spLocks noGrp="1"/>
          </p:cNvSpPr>
          <p:nvPr>
            <p:ph sz="quarter" idx="4"/>
          </p:nvPr>
        </p:nvSpPr>
        <p:spPr>
          <a:xfrm>
            <a:off x="6431846" y="2200274"/>
            <a:ext cx="5183188" cy="3684588"/>
          </a:xfrm>
        </p:spPr>
        <p:txBody>
          <a:bodyPr/>
          <a:lstStyle/>
          <a:p>
            <a:pPr lvl="0"/>
            <a:r>
              <a:rPr lang="zh-CN" altLang="en-US"/>
              <a:t>单击此处编辑母版文本样式</a:t>
            </a:r>
          </a:p>
          <a:p>
            <a:pPr lvl="1"/>
            <a:r>
              <a:rPr lang="zh-CN" altLang="en-US"/>
              <a:t>第二级</a:t>
            </a:r>
          </a:p>
        </p:txBody>
      </p:sp>
      <p:sp>
        <p:nvSpPr>
          <p:cNvPr id="7" name="KSO_FD"/>
          <p:cNvSpPr>
            <a:spLocks noGrp="1"/>
          </p:cNvSpPr>
          <p:nvPr>
            <p:ph type="dt" sz="half" idx="10"/>
          </p:nvPr>
        </p:nvSpPr>
        <p:spPr/>
        <p:txBody>
          <a:bodyPr/>
          <a:lstStyle/>
          <a:p>
            <a:fld id="{3F392CBD-62A6-4AF5-95CE-81FB64163CA6}" type="datetimeFigureOut">
              <a:rPr lang="zh-CN" altLang="en-US" smtClean="0"/>
              <a:t>2022/7/6</a:t>
            </a:fld>
            <a:endParaRPr lang="zh-CN" altLang="en-US"/>
          </a:p>
        </p:txBody>
      </p:sp>
      <p:sp>
        <p:nvSpPr>
          <p:cNvPr id="8" name="KSO_FT"/>
          <p:cNvSpPr>
            <a:spLocks noGrp="1"/>
          </p:cNvSpPr>
          <p:nvPr>
            <p:ph type="ftr" sz="quarter" idx="11"/>
          </p:nvPr>
        </p:nvSpPr>
        <p:spPr/>
        <p:txBody>
          <a:bodyPr/>
          <a:lstStyle/>
          <a:p>
            <a:endParaRPr lang="zh-CN" altLang="en-US"/>
          </a:p>
        </p:txBody>
      </p:sp>
      <p:sp>
        <p:nvSpPr>
          <p:cNvPr id="9"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a:t>单击此处编辑母版标题样式</a:t>
            </a:r>
            <a:endParaRPr lang="en-US" dirty="0"/>
          </a:p>
        </p:txBody>
      </p:sp>
      <p:sp>
        <p:nvSpPr>
          <p:cNvPr id="3" name="KSO_FD"/>
          <p:cNvSpPr>
            <a:spLocks noGrp="1"/>
          </p:cNvSpPr>
          <p:nvPr>
            <p:ph type="dt" sz="half" idx="10"/>
          </p:nvPr>
        </p:nvSpPr>
        <p:spPr/>
        <p:txBody>
          <a:bodyPr/>
          <a:lstStyle/>
          <a:p>
            <a:fld id="{3F392CBD-62A6-4AF5-95CE-81FB64163CA6}" type="datetimeFigureOut">
              <a:rPr lang="zh-CN" altLang="en-US" smtClean="0"/>
              <a:t>2022/7/6</a:t>
            </a:fld>
            <a:endParaRPr lang="zh-CN" altLang="en-US"/>
          </a:p>
        </p:txBody>
      </p:sp>
      <p:sp>
        <p:nvSpPr>
          <p:cNvPr id="4" name="KSO_FT"/>
          <p:cNvSpPr>
            <a:spLocks noGrp="1"/>
          </p:cNvSpPr>
          <p:nvPr>
            <p:ph type="ftr" sz="quarter" idx="11"/>
          </p:nvPr>
        </p:nvSpPr>
        <p:spPr/>
        <p:txBody>
          <a:bodyPr/>
          <a:lstStyle/>
          <a:p>
            <a:endParaRPr lang="zh-CN" altLang="en-US"/>
          </a:p>
        </p:txBody>
      </p:sp>
      <p:sp>
        <p:nvSpPr>
          <p:cNvPr id="5"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KSO_FD"/>
          <p:cNvSpPr>
            <a:spLocks noGrp="1"/>
          </p:cNvSpPr>
          <p:nvPr>
            <p:ph type="dt" sz="half" idx="10"/>
          </p:nvPr>
        </p:nvSpPr>
        <p:spPr/>
        <p:txBody>
          <a:bodyPr/>
          <a:lstStyle/>
          <a:p>
            <a:fld id="{3F392CBD-62A6-4AF5-95CE-81FB64163CA6}" type="datetimeFigureOut">
              <a:rPr lang="zh-CN" altLang="en-US" smtClean="0"/>
              <a:t>2022/7/6</a:t>
            </a:fld>
            <a:endParaRPr lang="zh-CN" altLang="en-US"/>
          </a:p>
        </p:txBody>
      </p:sp>
      <p:sp>
        <p:nvSpPr>
          <p:cNvPr id="3" name="KSO_FT"/>
          <p:cNvSpPr>
            <a:spLocks noGrp="1"/>
          </p:cNvSpPr>
          <p:nvPr>
            <p:ph type="ftr" sz="quarter" idx="11"/>
          </p:nvPr>
        </p:nvSpPr>
        <p:spPr/>
        <p:txBody>
          <a:bodyPr/>
          <a:lstStyle/>
          <a:p>
            <a:endParaRPr lang="zh-CN" altLang="en-US"/>
          </a:p>
        </p:txBody>
      </p:sp>
      <p:sp>
        <p:nvSpPr>
          <p:cNvPr id="4"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KSO_BT1"/>
          <p:cNvSpPr>
            <a:spLocks noGrp="1"/>
          </p:cNvSpPr>
          <p:nvPr>
            <p:ph type="title"/>
          </p:nvPr>
        </p:nvSpPr>
        <p:spPr>
          <a:xfrm>
            <a:off x="1144590" y="533402"/>
            <a:ext cx="3932237" cy="1600200"/>
          </a:xfrm>
        </p:spPr>
        <p:txBody>
          <a:bodyPr anchor="b"/>
          <a:lstStyle>
            <a:lvl1pPr>
              <a:defRPr sz="3200"/>
            </a:lvl1pPr>
          </a:lstStyle>
          <a:p>
            <a:r>
              <a:rPr lang="zh-CN" altLang="en-US"/>
              <a:t>单击此处编辑母版标题样式</a:t>
            </a:r>
            <a:endParaRPr lang="en-US" dirty="0"/>
          </a:p>
        </p:txBody>
      </p:sp>
      <p:sp>
        <p:nvSpPr>
          <p:cNvPr id="3" name="KSO_BC1"/>
          <p:cNvSpPr>
            <a:spLocks noGrp="1"/>
          </p:cNvSpPr>
          <p:nvPr>
            <p:ph idx="1"/>
          </p:nvPr>
        </p:nvSpPr>
        <p:spPr>
          <a:xfrm>
            <a:off x="5487989" y="1063629"/>
            <a:ext cx="6172200"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p:txBody>
      </p:sp>
      <p:sp>
        <p:nvSpPr>
          <p:cNvPr id="4" name="KSO_BC2"/>
          <p:cNvSpPr>
            <a:spLocks noGrp="1"/>
          </p:cNvSpPr>
          <p:nvPr>
            <p:ph type="body" sz="half" idx="2"/>
          </p:nvPr>
        </p:nvSpPr>
        <p:spPr>
          <a:xfrm>
            <a:off x="1144590" y="213360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KSO_FD"/>
          <p:cNvSpPr>
            <a:spLocks noGrp="1"/>
          </p:cNvSpPr>
          <p:nvPr>
            <p:ph type="dt" sz="half" idx="10"/>
          </p:nvPr>
        </p:nvSpPr>
        <p:spPr/>
        <p:txBody>
          <a:bodyPr/>
          <a:lstStyle/>
          <a:p>
            <a:fld id="{3F392CBD-62A6-4AF5-95CE-81FB64163CA6}" type="datetimeFigureOut">
              <a:rPr lang="zh-CN" altLang="en-US" smtClean="0"/>
              <a:t>2022/7/6</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1246192" y="457200"/>
            <a:ext cx="3932237" cy="1600200"/>
          </a:xfrm>
        </p:spPr>
        <p:txBody>
          <a:bodyPr anchor="b"/>
          <a:lstStyle>
            <a:lvl1pPr>
              <a:defRPr sz="3200"/>
            </a:lvl1pPr>
          </a:lstStyle>
          <a:p>
            <a:r>
              <a:rPr lang="zh-CN" altLang="en-US"/>
              <a:t>单击此处编辑母版标题样式</a:t>
            </a:r>
            <a:endParaRPr lang="en-US" dirty="0"/>
          </a:p>
        </p:txBody>
      </p:sp>
      <p:sp>
        <p:nvSpPr>
          <p:cNvPr id="3" name="KSO_BC1"/>
          <p:cNvSpPr>
            <a:spLocks noGrp="1" noChangeAspect="1"/>
          </p:cNvSpPr>
          <p:nvPr>
            <p:ph type="pic" idx="1"/>
          </p:nvPr>
        </p:nvSpPr>
        <p:spPr>
          <a:xfrm>
            <a:off x="5442833"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KSO_BC2"/>
          <p:cNvSpPr>
            <a:spLocks noGrp="1"/>
          </p:cNvSpPr>
          <p:nvPr>
            <p:ph type="body" sz="half" idx="2"/>
          </p:nvPr>
        </p:nvSpPr>
        <p:spPr>
          <a:xfrm>
            <a:off x="1246192"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KSO_FD"/>
          <p:cNvSpPr>
            <a:spLocks noGrp="1"/>
          </p:cNvSpPr>
          <p:nvPr>
            <p:ph type="dt" sz="half" idx="10"/>
          </p:nvPr>
        </p:nvSpPr>
        <p:spPr/>
        <p:txBody>
          <a:bodyPr/>
          <a:lstStyle/>
          <a:p>
            <a:fld id="{3F392CBD-62A6-4AF5-95CE-81FB64163CA6}" type="datetimeFigureOut">
              <a:rPr lang="zh-CN" altLang="en-US" smtClean="0"/>
              <a:t>2022/7/6</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图片 12"/>
          <p:cNvPicPr>
            <a:picLocks noChangeAspect="1"/>
          </p:cNvPicPr>
          <p:nvPr/>
        </p:nvPicPr>
        <p:blipFill rotWithShape="1">
          <a:blip r:embed="rId13">
            <a:extLst>
              <a:ext uri="{28A0092B-C50C-407E-A947-70E740481C1C}">
                <a14:useLocalDpi xmlns:a14="http://schemas.microsoft.com/office/drawing/2010/main" val="0"/>
              </a:ext>
            </a:extLst>
          </a:blip>
          <a:srcRect l="-1141" t="10156" r="-648" b="67546"/>
          <a:stretch>
            <a:fillRect/>
          </a:stretch>
        </p:blipFill>
        <p:spPr>
          <a:xfrm>
            <a:off x="2693851" y="5834670"/>
            <a:ext cx="9498148" cy="1026146"/>
          </a:xfrm>
          <a:prstGeom prst="rect">
            <a:avLst/>
          </a:prstGeom>
        </p:spPr>
      </p:pic>
      <p:sp>
        <p:nvSpPr>
          <p:cNvPr id="4" name="KSO_FD"/>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92CBD-62A6-4AF5-95CE-81FB64163CA6}" type="datetimeFigureOut">
              <a:rPr lang="zh-CN" altLang="en-US" smtClean="0"/>
              <a:t>2022/7/6</a:t>
            </a:fld>
            <a:endParaRPr lang="zh-CN" altLang="en-US"/>
          </a:p>
        </p:txBody>
      </p:sp>
      <p:sp>
        <p:nvSpPr>
          <p:cNvPr id="5" name="KSO_FT"/>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KSO_FN"/>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40931-9AE3-4C91-BE77-6E95651A7782}" type="slidenum">
              <a:rPr lang="zh-CN" altLang="en-US" smtClean="0"/>
              <a:t>‹#›</a:t>
            </a:fld>
            <a:endParaRPr lang="zh-CN" altLang="en-US"/>
          </a:p>
        </p:txBody>
      </p:sp>
      <p:sp>
        <p:nvSpPr>
          <p:cNvPr id="2" name="KSO_BT1"/>
          <p:cNvSpPr>
            <a:spLocks noGrp="1"/>
          </p:cNvSpPr>
          <p:nvPr>
            <p:ph type="title"/>
          </p:nvPr>
        </p:nvSpPr>
        <p:spPr>
          <a:xfrm>
            <a:off x="558798" y="313514"/>
            <a:ext cx="11056060" cy="653552"/>
          </a:xfrm>
          <a:prstGeom prst="rect">
            <a:avLst/>
          </a:prstGeom>
        </p:spPr>
        <p:txBody>
          <a:bodyPr vert="horz" lIns="91440" tIns="45720" rIns="91440" bIns="45720" rtlCol="0" anchor="b">
            <a:normAutofit/>
          </a:bodyPr>
          <a:lstStyle/>
          <a:p>
            <a:r>
              <a:rPr lang="zh-CN" altLang="en-US" dirty="0"/>
              <a:t>单击此处编辑母版标题样式</a:t>
            </a:r>
            <a:endParaRPr lang="en-US" dirty="0"/>
          </a:p>
        </p:txBody>
      </p:sp>
      <p:sp>
        <p:nvSpPr>
          <p:cNvPr id="3" name="KSO_BC1"/>
          <p:cNvSpPr>
            <a:spLocks noGrp="1"/>
          </p:cNvSpPr>
          <p:nvPr>
            <p:ph type="body" idx="1"/>
          </p:nvPr>
        </p:nvSpPr>
        <p:spPr>
          <a:xfrm>
            <a:off x="558798" y="1219199"/>
            <a:ext cx="11056060" cy="4885510"/>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1" i="0" kern="1200" baseline="0">
          <a:solidFill>
            <a:schemeClr val="accent1">
              <a:lumMod val="75000"/>
            </a:schemeClr>
          </a:solidFill>
          <a:effectLst/>
          <a:latin typeface="+mj-ea"/>
          <a:ea typeface="+mj-ea"/>
          <a:cs typeface="+mj-cs"/>
        </a:defRPr>
      </a:lvl1pPr>
    </p:titleStyle>
    <p:bodyStyle>
      <a:lvl1pPr marL="357505" indent="-357505" algn="just" defTabSz="914400" rtl="0" eaLnBrk="1" latinLnBrk="0" hangingPunct="1">
        <a:lnSpc>
          <a:spcPct val="110000"/>
        </a:lnSpc>
        <a:spcBef>
          <a:spcPts val="600"/>
        </a:spcBef>
        <a:spcAft>
          <a:spcPts val="0"/>
        </a:spcAft>
        <a:buClr>
          <a:schemeClr val="accent1"/>
        </a:buClr>
        <a:buSzPct val="60000"/>
        <a:buFont typeface="Wingdings 2" panose="05020102010507070707" pitchFamily="18" charset="2"/>
        <a:buChar char="f"/>
        <a:defRPr lang="zh-CN" altLang="en-US" sz="2800" kern="1200" baseline="0" dirty="0" smtClean="0">
          <a:solidFill>
            <a:schemeClr val="accent1"/>
          </a:solidFill>
          <a:latin typeface="+mn-ea"/>
          <a:ea typeface="+mn-ea"/>
          <a:cs typeface="+mn-cs"/>
        </a:defRPr>
      </a:lvl1pPr>
      <a:lvl2pPr marL="357505" indent="-357505" algn="just" defTabSz="914400" rtl="0" eaLnBrk="1" latinLnBrk="0" hangingPunct="1">
        <a:lnSpc>
          <a:spcPct val="120000"/>
        </a:lnSpc>
        <a:spcBef>
          <a:spcPts val="0"/>
        </a:spcBef>
        <a:spcAft>
          <a:spcPts val="600"/>
        </a:spcAft>
        <a:buClr>
          <a:schemeClr val="accent2">
            <a:lumMod val="60000"/>
            <a:lumOff val="40000"/>
          </a:schemeClr>
        </a:buClr>
        <a:buFont typeface="幼圆" panose="02010509060101010101" pitchFamily="49" charset="-122"/>
        <a:buChar char=" "/>
        <a:defRPr sz="1800" kern="1200" baseline="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p:nvPr/>
        </p:nvCxnSpPr>
        <p:spPr>
          <a:xfrm flipH="1">
            <a:off x="-1103086" y="0"/>
            <a:ext cx="43543" cy="6858000"/>
          </a:xfrm>
          <a:prstGeom prst="line">
            <a:avLst/>
          </a:prstGeom>
          <a:ln w="9525">
            <a:solidFill>
              <a:schemeClr val="bg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1059544" y="0"/>
            <a:ext cx="43543" cy="6858000"/>
          </a:xfrm>
          <a:prstGeom prst="line">
            <a:avLst/>
          </a:prstGeom>
          <a:ln w="9525">
            <a:solidFill>
              <a:schemeClr val="bg1">
                <a:alpha val="3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432254" y="4116874"/>
            <a:ext cx="9161483" cy="779059"/>
          </a:xfrm>
          <a:prstGeom prst="rect">
            <a:avLst/>
          </a:prstGeom>
          <a:noFill/>
          <a:scene3d>
            <a:camera prst="orthographicFront"/>
            <a:lightRig rig="threePt" dir="t"/>
          </a:scene3d>
          <a:sp3d>
            <a:bevelT w="44450" h="57150"/>
          </a:sp3d>
        </p:spPr>
        <p:txBody>
          <a:bodyPr wrap="none" rtlCol="0">
            <a:spAutoFit/>
          </a:bodyPr>
          <a:lstStyle/>
          <a:p>
            <a:pPr algn="ctr">
              <a:lnSpc>
                <a:spcPct val="130000"/>
              </a:lnSpc>
            </a:pPr>
            <a:r>
              <a:rPr lang="zh-CN" altLang="en-US" sz="4000" dirty="0">
                <a:solidFill>
                  <a:schemeClr val="tx1">
                    <a:lumMod val="50000"/>
                  </a:schemeClr>
                </a:solidFill>
                <a:latin typeface="黑体" pitchFamily="49" charset="-122"/>
                <a:ea typeface="黑体" pitchFamily="49" charset="-122"/>
              </a:rPr>
              <a:t>加裂、气分</a:t>
            </a:r>
            <a:r>
              <a:rPr lang="en-US" altLang="zh-CN" sz="4000" dirty="0">
                <a:solidFill>
                  <a:schemeClr val="tx1">
                    <a:lumMod val="50000"/>
                  </a:schemeClr>
                </a:solidFill>
                <a:latin typeface="黑体" pitchFamily="49" charset="-122"/>
                <a:ea typeface="黑体" pitchFamily="49" charset="-122"/>
              </a:rPr>
              <a:t>6</a:t>
            </a:r>
            <a:r>
              <a:rPr lang="zh-CN" altLang="en-US" sz="4000" dirty="0">
                <a:solidFill>
                  <a:schemeClr val="tx1">
                    <a:lumMod val="50000"/>
                  </a:schemeClr>
                </a:solidFill>
                <a:latin typeface="黑体" pitchFamily="49" charset="-122"/>
                <a:ea typeface="黑体" pitchFamily="49" charset="-122"/>
              </a:rPr>
              <a:t>月工艺考核问题汇总及分析</a:t>
            </a:r>
          </a:p>
        </p:txBody>
      </p:sp>
      <p:pic>
        <p:nvPicPr>
          <p:cNvPr id="10" name="Picture 4" descr="http://www.hengyi.com/kindeditor/attached/image/20200122/20200122144803_9203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8" y="0"/>
            <a:ext cx="12211050" cy="3952874"/>
          </a:xfrm>
          <a:prstGeom prst="rect">
            <a:avLst/>
          </a:prstGeom>
          <a:noFill/>
          <a:extLst>
            <a:ext uri="{909E8E84-426E-40DD-AFC4-6F175D3DCCD1}">
              <a14:hiddenFill xmlns:a14="http://schemas.microsoft.com/office/drawing/2010/main">
                <a:solidFill>
                  <a:srgbClr val="FFFFFF"/>
                </a:solidFill>
              </a14:hiddenFill>
            </a:ext>
          </a:extLst>
        </p:spPr>
      </p:pic>
      <p:pic>
        <p:nvPicPr>
          <p:cNvPr id="11" name="图片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648822" cy="44615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720813"/>
            <a:ext cx="10803422" cy="525016"/>
          </a:xfrm>
          <a:prstGeom prst="rect">
            <a:avLst/>
          </a:prstGeom>
          <a:noFill/>
        </p:spPr>
        <p:txBody>
          <a:bodyPr wrap="square" rtlCol="0">
            <a:spAutoFit/>
          </a:bodyPr>
          <a:lstStyle/>
          <a:p>
            <a:pPr>
              <a:lnSpc>
                <a:spcPct val="130000"/>
              </a:lnSpc>
            </a:pPr>
            <a:r>
              <a:rPr lang="en-US" altLang="zh-CN" sz="2400" dirty="0">
                <a:solidFill>
                  <a:srgbClr val="282830"/>
                </a:solidFill>
                <a:latin typeface="Arial" panose="020B0604020202020204" pitchFamily="34" charset="0"/>
                <a:ea typeface="微软雅黑" panose="020B0503020204020204" pitchFamily="34" charset="-122"/>
                <a:sym typeface="+mn-ea"/>
              </a:rPr>
              <a:t>2.4  </a:t>
            </a:r>
            <a:r>
              <a:rPr lang="zh-CN" altLang="en-US" sz="2400" dirty="0">
                <a:solidFill>
                  <a:srgbClr val="282830"/>
                </a:solidFill>
                <a:latin typeface="Arial" panose="020B0604020202020204" pitchFamily="34" charset="0"/>
                <a:ea typeface="微软雅黑" panose="020B0503020204020204" pitchFamily="34" charset="-122"/>
                <a:sym typeface="+mn-ea"/>
              </a:rPr>
              <a:t>劳动纪律、工艺纪律等问题</a:t>
            </a:r>
            <a:r>
              <a:rPr lang="en-US" altLang="zh-CN" sz="2400" dirty="0">
                <a:solidFill>
                  <a:schemeClr val="bg1"/>
                </a:solidFill>
                <a:latin typeface="+mj-ea"/>
                <a:ea typeface="+mj-ea"/>
              </a:rPr>
              <a:t>                           </a:t>
            </a:r>
            <a:endParaRPr lang="zh-CN" altLang="en-US" sz="2400" dirty="0">
              <a:solidFill>
                <a:schemeClr val="bg1"/>
              </a:solidFill>
              <a:latin typeface="+mj-ea"/>
              <a:ea typeface="+mj-ea"/>
            </a:endParaRPr>
          </a:p>
        </p:txBody>
      </p:sp>
      <p:sp>
        <p:nvSpPr>
          <p:cNvPr id="23" name="文本框 22"/>
          <p:cNvSpPr txBox="1"/>
          <p:nvPr/>
        </p:nvSpPr>
        <p:spPr>
          <a:xfrm>
            <a:off x="506581" y="1625184"/>
            <a:ext cx="10522260" cy="1881990"/>
          </a:xfrm>
          <a:prstGeom prst="rect">
            <a:avLst/>
          </a:prstGeom>
          <a:noFill/>
        </p:spPr>
        <p:txBody>
          <a:bodyPr wrap="square" rtlCol="0">
            <a:spAutoFit/>
          </a:bodyPr>
          <a:lstStyle/>
          <a:p>
            <a:pPr indent="457200">
              <a:lnSpc>
                <a:spcPct val="150000"/>
              </a:lnSpc>
            </a:pPr>
            <a:r>
              <a:rPr lang="en-US" altLang="zh-CN" sz="2000" dirty="0">
                <a:solidFill>
                  <a:srgbClr val="282830"/>
                </a:solidFill>
                <a:latin typeface="Arial" pitchFamily="34" charset="0"/>
                <a:ea typeface="宋体" pitchFamily="2" charset="-122"/>
                <a:cs typeface="Arial" pitchFamily="34" charset="0"/>
                <a:sym typeface="+mn-ea"/>
              </a:rPr>
              <a:t>1</a:t>
            </a:r>
            <a:r>
              <a:rPr lang="zh-CN" altLang="en-US" sz="2000" dirty="0">
                <a:solidFill>
                  <a:srgbClr val="282830"/>
                </a:solidFill>
                <a:latin typeface="Arial" pitchFamily="34" charset="0"/>
                <a:ea typeface="宋体" pitchFamily="2" charset="-122"/>
                <a:cs typeface="Arial" pitchFamily="34" charset="0"/>
                <a:sym typeface="+mn-ea"/>
              </a:rPr>
              <a:t>）</a:t>
            </a:r>
            <a:r>
              <a:rPr lang="zh-CN" altLang="en-US" sz="2000" dirty="0">
                <a:solidFill>
                  <a:srgbClr val="282830"/>
                </a:solidFill>
                <a:latin typeface="Arial" pitchFamily="34" charset="0"/>
                <a:ea typeface="宋体" pitchFamily="2" charset="-122"/>
                <a:cs typeface="Arial" pitchFamily="34" charset="0"/>
              </a:rPr>
              <a:t>加裂三班</a:t>
            </a:r>
            <a:r>
              <a:rPr lang="en-US" altLang="zh-CN" sz="2000" dirty="0" err="1">
                <a:solidFill>
                  <a:srgbClr val="282830"/>
                </a:solidFill>
                <a:latin typeface="Arial" pitchFamily="34" charset="0"/>
                <a:ea typeface="宋体" pitchFamily="2" charset="-122"/>
                <a:cs typeface="Arial" pitchFamily="34" charset="0"/>
              </a:rPr>
              <a:t>aimen</a:t>
            </a:r>
            <a:r>
              <a:rPr lang="zh-CN" altLang="en-US" sz="2000" dirty="0">
                <a:solidFill>
                  <a:srgbClr val="282830"/>
                </a:solidFill>
                <a:latin typeface="Arial" pitchFamily="34" charset="0"/>
                <a:ea typeface="宋体" pitchFamily="2" charset="-122"/>
                <a:cs typeface="Arial" pitchFamily="34" charset="0"/>
              </a:rPr>
              <a:t>交接班迟到</a:t>
            </a:r>
            <a:r>
              <a:rPr lang="en-US" altLang="zh-CN" sz="2000" dirty="0">
                <a:solidFill>
                  <a:srgbClr val="282830"/>
                </a:solidFill>
                <a:latin typeface="Arial" pitchFamily="34" charset="0"/>
                <a:ea typeface="宋体" pitchFamily="2" charset="-122"/>
                <a:cs typeface="Arial" pitchFamily="34" charset="0"/>
              </a:rPr>
              <a:t>2</a:t>
            </a:r>
            <a:r>
              <a:rPr lang="zh-CN" altLang="en-US" sz="2000" dirty="0">
                <a:solidFill>
                  <a:srgbClr val="282830"/>
                </a:solidFill>
                <a:latin typeface="Arial" pitchFamily="34" charset="0"/>
                <a:ea typeface="宋体" pitchFamily="2" charset="-122"/>
                <a:cs typeface="Arial" pitchFamily="34" charset="0"/>
              </a:rPr>
              <a:t>次。</a:t>
            </a:r>
            <a:endParaRPr lang="en-GB" altLang="zh-CN" sz="2000" dirty="0">
              <a:solidFill>
                <a:srgbClr val="282830"/>
              </a:solidFill>
              <a:latin typeface="Arial" pitchFamily="34" charset="0"/>
              <a:ea typeface="宋体" pitchFamily="2" charset="-122"/>
              <a:cs typeface="Arial" pitchFamily="34" charset="0"/>
            </a:endParaRPr>
          </a:p>
          <a:p>
            <a:pPr indent="457200">
              <a:lnSpc>
                <a:spcPct val="150000"/>
              </a:lnSpc>
            </a:pPr>
            <a:r>
              <a:rPr lang="en-US" altLang="zh-CN" sz="2000" dirty="0">
                <a:solidFill>
                  <a:srgbClr val="282830"/>
                </a:solidFill>
                <a:latin typeface="Arial" pitchFamily="34" charset="0"/>
                <a:ea typeface="宋体" pitchFamily="2" charset="-122"/>
                <a:cs typeface="Arial" pitchFamily="34" charset="0"/>
                <a:sym typeface="+mn-ea"/>
              </a:rPr>
              <a:t>2</a:t>
            </a:r>
            <a:r>
              <a:rPr lang="zh-CN" altLang="en-US" sz="2000" dirty="0">
                <a:solidFill>
                  <a:srgbClr val="282830"/>
                </a:solidFill>
                <a:latin typeface="Arial" pitchFamily="34" charset="0"/>
                <a:ea typeface="宋体" pitchFamily="2" charset="-122"/>
                <a:cs typeface="Arial" pitchFamily="34" charset="0"/>
                <a:sym typeface="+mn-ea"/>
              </a:rPr>
              <a:t>） 加裂三班包干区安全阀未投用</a:t>
            </a:r>
            <a:r>
              <a:rPr lang="zh-CN" altLang="en-US" sz="2000" dirty="0">
                <a:solidFill>
                  <a:srgbClr val="282830"/>
                </a:solidFill>
                <a:latin typeface="Arial" pitchFamily="34" charset="0"/>
                <a:ea typeface="宋体" pitchFamily="2" charset="-122"/>
                <a:cs typeface="Arial" pitchFamily="34" charset="0"/>
              </a:rPr>
              <a:t>。</a:t>
            </a:r>
            <a:endParaRPr lang="en-US" altLang="zh-CN" sz="2000" dirty="0">
              <a:solidFill>
                <a:srgbClr val="282830"/>
              </a:solidFill>
              <a:latin typeface="Arial" pitchFamily="34" charset="0"/>
              <a:ea typeface="宋体" pitchFamily="2" charset="-122"/>
              <a:cs typeface="Arial" pitchFamily="34" charset="0"/>
            </a:endParaRPr>
          </a:p>
          <a:p>
            <a:pPr indent="457200">
              <a:lnSpc>
                <a:spcPct val="150000"/>
              </a:lnSpc>
            </a:pPr>
            <a:r>
              <a:rPr lang="en-US" altLang="zh-CN" sz="2000" dirty="0">
                <a:solidFill>
                  <a:srgbClr val="282830"/>
                </a:solidFill>
                <a:latin typeface="Arial" pitchFamily="34" charset="0"/>
                <a:ea typeface="宋体" pitchFamily="2" charset="-122"/>
                <a:cs typeface="Arial" pitchFamily="34" charset="0"/>
              </a:rPr>
              <a:t>3</a:t>
            </a:r>
            <a:r>
              <a:rPr lang="zh-CN" altLang="en-US" sz="2000" dirty="0">
                <a:solidFill>
                  <a:srgbClr val="282830"/>
                </a:solidFill>
                <a:latin typeface="Arial" pitchFamily="34" charset="0"/>
                <a:ea typeface="宋体" pitchFamily="2" charset="-122"/>
                <a:cs typeface="Arial" pitchFamily="34" charset="0"/>
              </a:rPr>
              <a:t>）巡检问题：一班、二班与四班均出现液位及阀位核对偏差较大但未处理。</a:t>
            </a:r>
            <a:endParaRPr lang="en-US" altLang="zh-CN" sz="2000" dirty="0">
              <a:solidFill>
                <a:srgbClr val="282830"/>
              </a:solidFill>
              <a:latin typeface="Arial" pitchFamily="34" charset="0"/>
              <a:ea typeface="宋体" pitchFamily="2" charset="-122"/>
              <a:cs typeface="Arial" pitchFamily="34" charset="0"/>
            </a:endParaRPr>
          </a:p>
          <a:p>
            <a:pPr indent="457200">
              <a:lnSpc>
                <a:spcPct val="150000"/>
              </a:lnSpc>
            </a:pPr>
            <a:r>
              <a:rPr lang="en-US" altLang="zh-CN" sz="2000" dirty="0">
                <a:solidFill>
                  <a:srgbClr val="282830"/>
                </a:solidFill>
                <a:latin typeface="Arial" pitchFamily="34" charset="0"/>
                <a:ea typeface="宋体" pitchFamily="2" charset="-122"/>
                <a:cs typeface="Arial" pitchFamily="34" charset="0"/>
              </a:rPr>
              <a:t>4</a:t>
            </a:r>
            <a:r>
              <a:rPr lang="zh-CN" altLang="en-US" sz="2000" dirty="0">
                <a:solidFill>
                  <a:srgbClr val="282830"/>
                </a:solidFill>
                <a:latin typeface="Arial" pitchFamily="34" charset="0"/>
                <a:ea typeface="宋体" pitchFamily="2" charset="-122"/>
                <a:cs typeface="Arial" pitchFamily="34" charset="0"/>
              </a:rPr>
              <a:t>）二班、三班、四班未按工艺指令要求调整</a:t>
            </a:r>
            <a:r>
              <a:rPr lang="en-US" altLang="zh-CN" sz="2000" dirty="0">
                <a:solidFill>
                  <a:srgbClr val="282830"/>
                </a:solidFill>
                <a:latin typeface="Arial" pitchFamily="34" charset="0"/>
                <a:ea typeface="宋体" pitchFamily="2" charset="-122"/>
                <a:cs typeface="Arial" pitchFamily="34" charset="0"/>
              </a:rPr>
              <a:t>DCS</a:t>
            </a:r>
            <a:r>
              <a:rPr lang="zh-CN" altLang="en-US" sz="2000" dirty="0">
                <a:solidFill>
                  <a:srgbClr val="282830"/>
                </a:solidFill>
                <a:latin typeface="Arial" pitchFamily="34" charset="0"/>
                <a:ea typeface="宋体" pitchFamily="2" charset="-122"/>
                <a:cs typeface="Arial" pitchFamily="34" charset="0"/>
              </a:rPr>
              <a:t>操作。</a:t>
            </a:r>
            <a:endParaRPr lang="en-GB" altLang="zh-CN" sz="2000" dirty="0">
              <a:solidFill>
                <a:srgbClr val="282830"/>
              </a:solidFill>
              <a:latin typeface="Arial" pitchFamily="34" charset="0"/>
              <a:ea typeface="宋体" pitchFamily="2" charset="-122"/>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525016"/>
          </a:xfrm>
          <a:prstGeom prst="rect">
            <a:avLst/>
          </a:prstGeom>
          <a:noFill/>
        </p:spPr>
        <p:txBody>
          <a:bodyPr wrap="square" rtlCol="0">
            <a:spAutoFit/>
          </a:bodyPr>
          <a:lstStyle/>
          <a:p>
            <a:pPr>
              <a:lnSpc>
                <a:spcPct val="130000"/>
              </a:lnSpc>
            </a:pPr>
            <a:r>
              <a:rPr lang="en-US" altLang="zh-CN" sz="2400" dirty="0">
                <a:solidFill>
                  <a:srgbClr val="282830"/>
                </a:solidFill>
                <a:latin typeface="Arial" panose="020B0604020202020204" pitchFamily="34" charset="0"/>
                <a:ea typeface="微软雅黑" panose="020B0503020204020204" pitchFamily="34" charset="-122"/>
                <a:sym typeface="+mn-ea"/>
              </a:rPr>
              <a:t>2.5  </a:t>
            </a:r>
            <a:r>
              <a:rPr lang="zh-CN" altLang="en-US" sz="2400" dirty="0">
                <a:solidFill>
                  <a:srgbClr val="282830"/>
                </a:solidFill>
                <a:latin typeface="Arial" panose="020B0604020202020204" pitchFamily="34" charset="0"/>
                <a:ea typeface="微软雅黑" panose="020B0503020204020204" pitchFamily="34" charset="-122"/>
                <a:sym typeface="+mn-ea"/>
              </a:rPr>
              <a:t>交接班、其他</a:t>
            </a:r>
            <a:endParaRPr lang="zh-CN" altLang="en-US" sz="2400" dirty="0">
              <a:solidFill>
                <a:schemeClr val="bg1"/>
              </a:solidFill>
              <a:latin typeface="+mj-ea"/>
              <a:ea typeface="+mj-ea"/>
            </a:endParaRPr>
          </a:p>
        </p:txBody>
      </p:sp>
      <p:sp>
        <p:nvSpPr>
          <p:cNvPr id="23" name="文本框 22"/>
          <p:cNvSpPr txBox="1"/>
          <p:nvPr/>
        </p:nvSpPr>
        <p:spPr>
          <a:xfrm>
            <a:off x="694289" y="1167362"/>
            <a:ext cx="9411220" cy="1420325"/>
          </a:xfrm>
          <a:prstGeom prst="rect">
            <a:avLst/>
          </a:prstGeom>
          <a:noFill/>
        </p:spPr>
        <p:txBody>
          <a:bodyPr wrap="square" rtlCol="0">
            <a:spAutoFit/>
          </a:bodyPr>
          <a:lstStyle/>
          <a:p>
            <a:pPr>
              <a:lnSpc>
                <a:spcPct val="150000"/>
              </a:lnSpc>
            </a:pPr>
            <a:r>
              <a:rPr lang="en-US" altLang="zh-CN" sz="2000" dirty="0">
                <a:solidFill>
                  <a:srgbClr val="282830"/>
                </a:solidFill>
                <a:latin typeface="Arial" pitchFamily="34" charset="0"/>
                <a:ea typeface="宋体" pitchFamily="2" charset="-122"/>
                <a:cs typeface="Arial" pitchFamily="34" charset="0"/>
                <a:sym typeface="+mn-ea"/>
              </a:rPr>
              <a:t>1</a:t>
            </a:r>
            <a:r>
              <a:rPr lang="zh-CN" altLang="en-US" sz="2000" dirty="0">
                <a:solidFill>
                  <a:srgbClr val="282830"/>
                </a:solidFill>
                <a:latin typeface="Arial" pitchFamily="34" charset="0"/>
                <a:ea typeface="宋体" pitchFamily="2" charset="-122"/>
                <a:cs typeface="Arial" pitchFamily="34" charset="0"/>
                <a:sym typeface="+mn-ea"/>
              </a:rPr>
              <a:t>）</a:t>
            </a:r>
            <a:r>
              <a:rPr lang="en-US" altLang="zh-CN" sz="2000" dirty="0">
                <a:solidFill>
                  <a:srgbClr val="282830"/>
                </a:solidFill>
                <a:latin typeface="Arial" pitchFamily="34" charset="0"/>
                <a:ea typeface="宋体" pitchFamily="2" charset="-122"/>
                <a:cs typeface="Arial" pitchFamily="34" charset="0"/>
              </a:rPr>
              <a:t> MES</a:t>
            </a:r>
            <a:r>
              <a:rPr lang="zh-CN" altLang="en-US" sz="2000" dirty="0">
                <a:solidFill>
                  <a:srgbClr val="282830"/>
                </a:solidFill>
                <a:latin typeface="Arial" pitchFamily="34" charset="0"/>
                <a:ea typeface="宋体" pitchFamily="2" charset="-122"/>
                <a:cs typeface="Arial" pitchFamily="34" charset="0"/>
              </a:rPr>
              <a:t>交接班，本月出现</a:t>
            </a:r>
            <a:r>
              <a:rPr lang="en-US" altLang="zh-CN" sz="2000" dirty="0">
                <a:solidFill>
                  <a:srgbClr val="282830"/>
                </a:solidFill>
                <a:latin typeface="Arial" pitchFamily="34" charset="0"/>
                <a:ea typeface="宋体" pitchFamily="2" charset="-122"/>
                <a:cs typeface="Arial" pitchFamily="34" charset="0"/>
              </a:rPr>
              <a:t>1</a:t>
            </a:r>
            <a:r>
              <a:rPr lang="zh-CN" altLang="en-US" sz="2000" dirty="0">
                <a:solidFill>
                  <a:srgbClr val="282830"/>
                </a:solidFill>
                <a:latin typeface="Arial" pitchFamily="34" charset="0"/>
                <a:ea typeface="宋体" pitchFamily="2" charset="-122"/>
                <a:cs typeface="Arial" pitchFamily="34" charset="0"/>
              </a:rPr>
              <a:t>次：</a:t>
            </a:r>
            <a:r>
              <a:rPr lang="en-US" altLang="zh-CN" sz="2000" dirty="0">
                <a:solidFill>
                  <a:srgbClr val="282830"/>
                </a:solidFill>
                <a:latin typeface="Arial" pitchFamily="34" charset="0"/>
                <a:ea typeface="宋体" pitchFamily="2" charset="-122"/>
                <a:cs typeface="Arial" pitchFamily="34" charset="0"/>
              </a:rPr>
              <a:t>3</a:t>
            </a:r>
            <a:r>
              <a:rPr lang="zh-CN" altLang="en-US" sz="2000" dirty="0">
                <a:solidFill>
                  <a:srgbClr val="282830"/>
                </a:solidFill>
                <a:latin typeface="Arial" pitchFamily="34" charset="0"/>
                <a:ea typeface="宋体" pitchFamily="2" charset="-122"/>
                <a:cs typeface="Arial" pitchFamily="34" charset="0"/>
              </a:rPr>
              <a:t>日加裂二班内操交接班日志未写英文。</a:t>
            </a:r>
            <a:endParaRPr lang="en-US" altLang="zh-CN" sz="2000" dirty="0">
              <a:solidFill>
                <a:srgbClr val="282830"/>
              </a:solidFill>
              <a:latin typeface="Arial" pitchFamily="34" charset="0"/>
              <a:ea typeface="宋体" pitchFamily="2" charset="-122"/>
              <a:cs typeface="Arial" pitchFamily="34" charset="0"/>
            </a:endParaRPr>
          </a:p>
          <a:p>
            <a:pPr>
              <a:lnSpc>
                <a:spcPct val="150000"/>
              </a:lnSpc>
            </a:pPr>
            <a:r>
              <a:rPr lang="en-US" altLang="zh-CN" sz="2000" dirty="0">
                <a:solidFill>
                  <a:srgbClr val="282830"/>
                </a:solidFill>
                <a:latin typeface="Arial" pitchFamily="34" charset="0"/>
                <a:ea typeface="宋体" pitchFamily="2" charset="-122"/>
                <a:cs typeface="Arial" pitchFamily="34" charset="0"/>
              </a:rPr>
              <a:t>2</a:t>
            </a:r>
            <a:r>
              <a:rPr lang="zh-CN" altLang="en-US" sz="2000" dirty="0">
                <a:solidFill>
                  <a:srgbClr val="282830"/>
                </a:solidFill>
                <a:latin typeface="Arial" pitchFamily="34" charset="0"/>
                <a:ea typeface="宋体" pitchFamily="2" charset="-122"/>
                <a:cs typeface="Arial" pitchFamily="34" charset="0"/>
              </a:rPr>
              <a:t>）其他：</a:t>
            </a:r>
            <a:endParaRPr lang="en-US" altLang="zh-CN" sz="2000" dirty="0">
              <a:solidFill>
                <a:srgbClr val="282830"/>
              </a:solidFill>
              <a:latin typeface="Arial" pitchFamily="34" charset="0"/>
              <a:ea typeface="宋体" pitchFamily="2" charset="-122"/>
              <a:cs typeface="Arial" pitchFamily="34" charset="0"/>
            </a:endParaRPr>
          </a:p>
          <a:p>
            <a:pPr>
              <a:lnSpc>
                <a:spcPct val="150000"/>
              </a:lnSpc>
            </a:pPr>
            <a:endParaRPr lang="en-US" altLang="zh-CN" sz="2000" dirty="0">
              <a:solidFill>
                <a:srgbClr val="282830"/>
              </a:solidFill>
              <a:latin typeface="Arial" pitchFamily="34" charset="0"/>
              <a:ea typeface="宋体" pitchFamily="2" charset="-122"/>
              <a:cs typeface="Arial" pitchFamily="34" charset="0"/>
            </a:endParaRPr>
          </a:p>
        </p:txBody>
      </p:sp>
      <p:graphicFrame>
        <p:nvGraphicFramePr>
          <p:cNvPr id="5" name="表格 4">
            <a:extLst>
              <a:ext uri="{FF2B5EF4-FFF2-40B4-BE49-F238E27FC236}">
                <a16:creationId xmlns:a16="http://schemas.microsoft.com/office/drawing/2014/main" id="{B00D1990-7E74-6F6A-592E-3B400234062C}"/>
              </a:ext>
            </a:extLst>
          </p:cNvPr>
          <p:cNvGraphicFramePr>
            <a:graphicFrameLocks noGrp="1"/>
          </p:cNvGraphicFramePr>
          <p:nvPr>
            <p:extLst>
              <p:ext uri="{D42A27DB-BD31-4B8C-83A1-F6EECF244321}">
                <p14:modId xmlns:p14="http://schemas.microsoft.com/office/powerpoint/2010/main" val="2500225121"/>
              </p:ext>
            </p:extLst>
          </p:nvPr>
        </p:nvGraphicFramePr>
        <p:xfrm>
          <a:off x="1100817" y="2081948"/>
          <a:ext cx="9998984" cy="4737960"/>
        </p:xfrm>
        <a:graphic>
          <a:graphicData uri="http://schemas.openxmlformats.org/drawingml/2006/table">
            <a:tbl>
              <a:tblPr/>
              <a:tblGrid>
                <a:gridCol w="924036">
                  <a:extLst>
                    <a:ext uri="{9D8B030D-6E8A-4147-A177-3AD203B41FA5}">
                      <a16:colId xmlns:a16="http://schemas.microsoft.com/office/drawing/2014/main" val="1350875544"/>
                    </a:ext>
                  </a:extLst>
                </a:gridCol>
                <a:gridCol w="1099347">
                  <a:extLst>
                    <a:ext uri="{9D8B030D-6E8A-4147-A177-3AD203B41FA5}">
                      <a16:colId xmlns:a16="http://schemas.microsoft.com/office/drawing/2014/main" val="2125293871"/>
                    </a:ext>
                  </a:extLst>
                </a:gridCol>
                <a:gridCol w="4775200">
                  <a:extLst>
                    <a:ext uri="{9D8B030D-6E8A-4147-A177-3AD203B41FA5}">
                      <a16:colId xmlns:a16="http://schemas.microsoft.com/office/drawing/2014/main" val="3180371739"/>
                    </a:ext>
                  </a:extLst>
                </a:gridCol>
                <a:gridCol w="1117600">
                  <a:extLst>
                    <a:ext uri="{9D8B030D-6E8A-4147-A177-3AD203B41FA5}">
                      <a16:colId xmlns:a16="http://schemas.microsoft.com/office/drawing/2014/main" val="2819997047"/>
                    </a:ext>
                  </a:extLst>
                </a:gridCol>
                <a:gridCol w="1155700">
                  <a:extLst>
                    <a:ext uri="{9D8B030D-6E8A-4147-A177-3AD203B41FA5}">
                      <a16:colId xmlns:a16="http://schemas.microsoft.com/office/drawing/2014/main" val="22273218"/>
                    </a:ext>
                  </a:extLst>
                </a:gridCol>
                <a:gridCol w="927101">
                  <a:extLst>
                    <a:ext uri="{9D8B030D-6E8A-4147-A177-3AD203B41FA5}">
                      <a16:colId xmlns:a16="http://schemas.microsoft.com/office/drawing/2014/main" val="2729204533"/>
                    </a:ext>
                  </a:extLst>
                </a:gridCol>
              </a:tblGrid>
              <a:tr h="273583">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序号</a:t>
                      </a:r>
                      <a:endParaRPr lang="zh-CN" altLang="en-US" sz="1000" b="0" i="0" u="none" strike="noStrike">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班组</a:t>
                      </a:r>
                      <a:endParaRPr lang="zh-CN" altLang="en-US" sz="1000" b="0" i="0" u="none" strike="noStrike">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dirty="0">
                          <a:solidFill>
                            <a:srgbClr val="000000"/>
                          </a:solidFill>
                          <a:effectLst/>
                          <a:latin typeface="宋体" panose="02010600030101010101" pitchFamily="2" charset="-122"/>
                          <a:ea typeface="宋体" panose="02010600030101010101" pitchFamily="2" charset="-122"/>
                        </a:rPr>
                        <a:t>考核内容</a:t>
                      </a:r>
                      <a:endParaRPr lang="zh-CN" altLang="en-US" sz="1000" b="0" i="0" u="none" strike="noStrike" dirty="0">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考核日期</a:t>
                      </a:r>
                      <a:endParaRPr lang="zh-CN" altLang="en-US" sz="1000" b="0" i="0" u="none" strike="noStrike">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类型</a:t>
                      </a:r>
                      <a:endParaRPr lang="zh-CN" altLang="en-US" sz="1000" b="0" i="0" u="none" strike="noStrike">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考核分数</a:t>
                      </a:r>
                      <a:endParaRPr lang="zh-CN" altLang="en-US" sz="1000" b="0" i="0" u="none" strike="noStrike">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33500171"/>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19</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加裂一班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dirty="0">
                          <a:solidFill>
                            <a:srgbClr val="000000"/>
                          </a:solidFill>
                          <a:effectLst/>
                          <a:latin typeface="宋体" panose="02010600030101010101" pitchFamily="2" charset="-122"/>
                          <a:ea typeface="宋体" panose="02010600030101010101" pitchFamily="2" charset="-122"/>
                        </a:rPr>
                        <a:t>盲板位号核对，问题检查。</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2022/6/13</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endParaRPr lang="zh-CN" altLang="en-US" sz="1000" b="0" i="0" u="none" strike="noStrike">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7.0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04243417"/>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加裂二班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dirty="0">
                          <a:solidFill>
                            <a:srgbClr val="000000"/>
                          </a:solidFill>
                          <a:effectLst/>
                          <a:latin typeface="宋体" panose="02010600030101010101" pitchFamily="2" charset="-122"/>
                          <a:ea typeface="宋体" panose="02010600030101010101" pitchFamily="2" charset="-122"/>
                        </a:rPr>
                        <a:t>盲板位号核对，问题检查。</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2022/6/13</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endParaRPr lang="zh-CN" altLang="en-US" sz="1000" b="0" i="0" u="none" strike="noStrike">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6.0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92895963"/>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21</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加裂三班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dirty="0">
                          <a:solidFill>
                            <a:srgbClr val="000000"/>
                          </a:solidFill>
                          <a:effectLst/>
                          <a:latin typeface="宋体" panose="02010600030101010101" pitchFamily="2" charset="-122"/>
                          <a:ea typeface="宋体" panose="02010600030101010101" pitchFamily="2" charset="-122"/>
                        </a:rPr>
                        <a:t>盲板位号核对，问题检查。</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2022/6/13</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endParaRPr lang="zh-CN" altLang="en-US" sz="1000" b="0" i="0" u="none" strike="noStrike">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8.0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9976265"/>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22</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加裂四班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dirty="0">
                          <a:solidFill>
                            <a:srgbClr val="000000"/>
                          </a:solidFill>
                          <a:effectLst/>
                          <a:latin typeface="宋体" panose="02010600030101010101" pitchFamily="2" charset="-122"/>
                          <a:ea typeface="宋体" panose="02010600030101010101" pitchFamily="2" charset="-122"/>
                        </a:rPr>
                        <a:t>盲板位号核对，问题检查。</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2022/6/13</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endParaRPr lang="zh-CN" altLang="en-US" sz="1000" b="0" i="0" u="none" strike="noStrike">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10.0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94335178"/>
                  </a:ext>
                </a:extLst>
              </a:tr>
              <a:tr h="360632">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23</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加裂一班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dirty="0">
                          <a:solidFill>
                            <a:srgbClr val="000000"/>
                          </a:solidFill>
                          <a:effectLst/>
                          <a:latin typeface="宋体" panose="02010600030101010101" pitchFamily="2" charset="-122"/>
                          <a:ea typeface="宋体" panose="02010600030101010101" pitchFamily="2" charset="-122"/>
                        </a:rPr>
                        <a:t>操作注意事项编写</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2022/6/13</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endParaRPr lang="zh-CN" altLang="en-US" sz="1000" b="0" i="0" u="none" strike="noStrike">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02226549"/>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24</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加裂二班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操作注意事项编写</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2022/6/13</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endParaRPr lang="zh-CN" altLang="en-US" sz="1000" b="0" i="0" u="none" strike="noStrike">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4.0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88915024"/>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25</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加裂三班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dirty="0">
                          <a:solidFill>
                            <a:srgbClr val="000000"/>
                          </a:solidFill>
                          <a:effectLst/>
                          <a:latin typeface="宋体" panose="02010600030101010101" pitchFamily="2" charset="-122"/>
                          <a:ea typeface="宋体" panose="02010600030101010101" pitchFamily="2" charset="-122"/>
                        </a:rPr>
                        <a:t>操作注意事项编写</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2022/6/13</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endParaRPr lang="zh-CN" altLang="en-US" sz="1000" b="0" i="0" u="none" strike="noStrike">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8.0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51194619"/>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26</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加裂四班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操作注意事项编写</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2022/6/13</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endParaRPr lang="zh-CN" altLang="en-US" sz="1000" b="0" i="0" u="none" strike="noStrike">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8.0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71590129"/>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40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加裂一班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dirty="0">
                          <a:solidFill>
                            <a:srgbClr val="000000"/>
                          </a:solidFill>
                          <a:effectLst/>
                          <a:latin typeface="Arial" panose="020B0604020202020204" pitchFamily="34" charset="0"/>
                          <a:ea typeface="宋体" panose="02010600030101010101" pitchFamily="2" charset="-122"/>
                        </a:rPr>
                        <a:t>6</a:t>
                      </a:r>
                      <a:r>
                        <a:rPr lang="zh-CN" altLang="en-US" sz="1000" b="0" i="0" u="none" strike="noStrike" dirty="0">
                          <a:solidFill>
                            <a:srgbClr val="000000"/>
                          </a:solidFill>
                          <a:effectLst/>
                          <a:latin typeface="宋体" panose="02010600030101010101" pitchFamily="2" charset="-122"/>
                          <a:ea typeface="宋体" panose="02010600030101010101" pitchFamily="2" charset="-122"/>
                        </a:rPr>
                        <a:t>月</a:t>
                      </a:r>
                      <a:r>
                        <a:rPr lang="en-US" altLang="zh-CN" sz="1000" b="0" i="0" u="none" strike="noStrike" dirty="0">
                          <a:solidFill>
                            <a:srgbClr val="000000"/>
                          </a:solidFill>
                          <a:effectLst/>
                          <a:latin typeface="Arial" panose="020B0604020202020204" pitchFamily="34" charset="0"/>
                          <a:ea typeface="宋体" panose="02010600030101010101" pitchFamily="2" charset="-122"/>
                        </a:rPr>
                        <a:t>15</a:t>
                      </a:r>
                      <a:r>
                        <a:rPr lang="zh-CN" altLang="en-US" sz="1000" b="0" i="0" u="none" strike="noStrike" dirty="0">
                          <a:solidFill>
                            <a:srgbClr val="000000"/>
                          </a:solidFill>
                          <a:effectLst/>
                          <a:latin typeface="宋体" panose="02010600030101010101" pitchFamily="2" charset="-122"/>
                          <a:ea typeface="宋体" panose="02010600030101010101" pitchFamily="2" charset="-122"/>
                        </a:rPr>
                        <a:t>日</a:t>
                      </a:r>
                      <a:r>
                        <a:rPr lang="en-US" altLang="zh-CN" sz="1000" b="0" i="0" u="none" strike="noStrike" dirty="0">
                          <a:solidFill>
                            <a:srgbClr val="000000"/>
                          </a:solidFill>
                          <a:effectLst/>
                          <a:latin typeface="Arial" panose="020B0604020202020204" pitchFamily="34" charset="0"/>
                          <a:ea typeface="宋体" panose="02010600030101010101" pitchFamily="2" charset="-122"/>
                        </a:rPr>
                        <a:t>D311</a:t>
                      </a:r>
                      <a:r>
                        <a:rPr lang="zh-CN" altLang="en-US" sz="1000" b="0" i="0" u="none" strike="noStrike" dirty="0">
                          <a:solidFill>
                            <a:srgbClr val="000000"/>
                          </a:solidFill>
                          <a:effectLst/>
                          <a:latin typeface="宋体" panose="02010600030101010101" pitchFamily="2" charset="-122"/>
                          <a:ea typeface="宋体" panose="02010600030101010101" pitchFamily="2" charset="-122"/>
                        </a:rPr>
                        <a:t>地下废胺液液位</a:t>
                      </a:r>
                      <a:r>
                        <a:rPr lang="en-US" altLang="zh-CN" sz="1000" b="0" i="0" u="none" strike="noStrike" dirty="0">
                          <a:solidFill>
                            <a:srgbClr val="000000"/>
                          </a:solidFill>
                          <a:effectLst/>
                          <a:latin typeface="Arial" panose="020B0604020202020204" pitchFamily="34" charset="0"/>
                          <a:ea typeface="宋体" panose="02010600030101010101" pitchFamily="2" charset="-122"/>
                        </a:rPr>
                        <a:t>51%</a:t>
                      </a:r>
                      <a:r>
                        <a:rPr lang="zh-CN" altLang="en-US" sz="1000" b="0" i="0" u="none" strike="noStrike" dirty="0">
                          <a:solidFill>
                            <a:srgbClr val="000000"/>
                          </a:solidFill>
                          <a:effectLst/>
                          <a:latin typeface="宋体" panose="02010600030101010101" pitchFamily="2" charset="-122"/>
                          <a:ea typeface="宋体" panose="02010600030101010101" pitchFamily="2" charset="-122"/>
                        </a:rPr>
                        <a:t>，外送至</a:t>
                      </a:r>
                      <a:r>
                        <a:rPr lang="en-US" altLang="zh-CN" sz="1000" b="0" i="0" u="none" strike="noStrike" dirty="0">
                          <a:solidFill>
                            <a:srgbClr val="000000"/>
                          </a:solidFill>
                          <a:effectLst/>
                          <a:latin typeface="Arial" panose="020B0604020202020204" pitchFamily="34" charset="0"/>
                          <a:ea typeface="宋体" panose="02010600030101010101" pitchFamily="2" charset="-122"/>
                        </a:rPr>
                        <a:t>20%</a:t>
                      </a:r>
                      <a:r>
                        <a:rPr lang="zh-CN" altLang="en-US" sz="1000" b="0" i="0" u="none" strike="noStrike" dirty="0">
                          <a:solidFill>
                            <a:srgbClr val="000000"/>
                          </a:solidFill>
                          <a:effectLst/>
                          <a:latin typeface="宋体" panose="02010600030101010101" pitchFamily="2" charset="-122"/>
                          <a:ea typeface="宋体" panose="02010600030101010101" pitchFamily="2" charset="-122"/>
                        </a:rPr>
                        <a:t>完成；</a:t>
                      </a:r>
                      <a:endParaRPr lang="zh-CN" altLang="en-US" sz="1000" b="0" i="0" u="none" strike="noStrike" dirty="0">
                        <a:solidFill>
                          <a:srgbClr val="000000"/>
                        </a:solidFill>
                        <a:effectLst/>
                        <a:latin typeface="Arial" panose="020B0604020202020204" pitchFamily="34" charset="0"/>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2022/6/20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3.0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48394678"/>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41</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加裂二班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tial"/>
                          <a:ea typeface="宋体" panose="02010600030101010101" pitchFamily="2" charset="-122"/>
                        </a:rPr>
                        <a:t>18</a:t>
                      </a:r>
                      <a:r>
                        <a:rPr lang="zh-CN" altLang="en-US" sz="1000" b="0" i="0" u="none" strike="noStrike">
                          <a:solidFill>
                            <a:srgbClr val="000000"/>
                          </a:solidFill>
                          <a:effectLst/>
                          <a:latin typeface="宋体" panose="02010600030101010101" pitchFamily="2" charset="-122"/>
                          <a:ea typeface="宋体" panose="02010600030101010101" pitchFamily="2" charset="-122"/>
                        </a:rPr>
                        <a:t>日白班（二班）班组配合处置</a:t>
                      </a:r>
                      <a:r>
                        <a:rPr lang="en-US" altLang="zh-CN" sz="1000" b="0" i="0" u="none" strike="noStrike">
                          <a:solidFill>
                            <a:srgbClr val="000000"/>
                          </a:solidFill>
                          <a:effectLst/>
                          <a:latin typeface="Atial"/>
                          <a:ea typeface="宋体" panose="02010600030101010101" pitchFamily="2" charset="-122"/>
                        </a:rPr>
                        <a:t>C203</a:t>
                      </a:r>
                      <a:r>
                        <a:rPr lang="zh-CN" altLang="en-US" sz="1000" b="0" i="0" u="none" strike="noStrike">
                          <a:solidFill>
                            <a:srgbClr val="000000"/>
                          </a:solidFill>
                          <a:effectLst/>
                          <a:latin typeface="宋体" panose="02010600030101010101" pitchFamily="2" charset="-122"/>
                          <a:ea typeface="宋体" panose="02010600030101010101" pitchFamily="2" charset="-122"/>
                        </a:rPr>
                        <a:t>现场玻璃板液位计（堵塞）</a:t>
                      </a:r>
                      <a:endParaRPr lang="zh-CN" altLang="en-US" sz="1000" b="0" i="0" u="none" strike="noStrike">
                        <a:solidFill>
                          <a:srgbClr val="000000"/>
                        </a:solidFill>
                        <a:effectLst/>
                        <a:latin typeface="Atial"/>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2022/6/20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5.0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50344445"/>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42</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加裂四班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dirty="0">
                          <a:solidFill>
                            <a:srgbClr val="000000"/>
                          </a:solidFill>
                          <a:effectLst/>
                          <a:latin typeface="Atial"/>
                          <a:ea typeface="宋体" panose="02010600030101010101" pitchFamily="2" charset="-122"/>
                        </a:rPr>
                        <a:t>6</a:t>
                      </a:r>
                      <a:r>
                        <a:rPr lang="zh-CN" altLang="en-US" sz="1000" b="0" i="0" u="none" strike="noStrike" dirty="0">
                          <a:solidFill>
                            <a:srgbClr val="000000"/>
                          </a:solidFill>
                          <a:effectLst/>
                          <a:latin typeface="宋体" panose="02010600030101010101" pitchFamily="2" charset="-122"/>
                          <a:ea typeface="宋体" panose="02010600030101010101" pitchFamily="2" charset="-122"/>
                        </a:rPr>
                        <a:t>月</a:t>
                      </a:r>
                      <a:r>
                        <a:rPr lang="en-US" altLang="zh-CN" sz="1000" b="0" i="0" u="none" strike="noStrike" dirty="0">
                          <a:solidFill>
                            <a:srgbClr val="000000"/>
                          </a:solidFill>
                          <a:effectLst/>
                          <a:latin typeface="Atial"/>
                          <a:ea typeface="宋体" panose="02010600030101010101" pitchFamily="2" charset="-122"/>
                        </a:rPr>
                        <a:t>17</a:t>
                      </a:r>
                      <a:r>
                        <a:rPr lang="zh-CN" altLang="en-US" sz="1000" b="0" i="0" u="none" strike="noStrike" dirty="0">
                          <a:solidFill>
                            <a:srgbClr val="000000"/>
                          </a:solidFill>
                          <a:effectLst/>
                          <a:latin typeface="宋体" panose="02010600030101010101" pitchFamily="2" charset="-122"/>
                          <a:ea typeface="宋体" panose="02010600030101010101" pitchFamily="2" charset="-122"/>
                        </a:rPr>
                        <a:t>日夜班（四班）班组配合处置</a:t>
                      </a:r>
                      <a:r>
                        <a:rPr lang="en-US" altLang="zh-CN" sz="1000" b="0" i="0" u="none" strike="noStrike" dirty="0">
                          <a:solidFill>
                            <a:srgbClr val="000000"/>
                          </a:solidFill>
                          <a:effectLst/>
                          <a:latin typeface="Atial"/>
                          <a:ea typeface="宋体" panose="02010600030101010101" pitchFamily="2" charset="-122"/>
                        </a:rPr>
                        <a:t>C203</a:t>
                      </a:r>
                      <a:r>
                        <a:rPr lang="zh-CN" altLang="en-US" sz="1000" b="0" i="0" u="none" strike="noStrike" dirty="0">
                          <a:solidFill>
                            <a:srgbClr val="000000"/>
                          </a:solidFill>
                          <a:effectLst/>
                          <a:latin typeface="宋体" panose="02010600030101010101" pitchFamily="2" charset="-122"/>
                          <a:ea typeface="宋体" panose="02010600030101010101" pitchFamily="2" charset="-122"/>
                        </a:rPr>
                        <a:t>现场玻璃板液位计（堵塞）</a:t>
                      </a:r>
                      <a:endParaRPr lang="zh-CN" altLang="en-US" sz="1000" b="0" i="0" u="none" strike="noStrike" dirty="0">
                        <a:solidFill>
                          <a:srgbClr val="000000"/>
                        </a:solidFill>
                        <a:effectLst/>
                        <a:latin typeface="Atial"/>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2022/6/20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5.0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634221053"/>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43</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加裂三班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tial"/>
                          <a:ea typeface="宋体" panose="02010600030101010101" pitchFamily="2" charset="-122"/>
                        </a:rPr>
                        <a:t>6</a:t>
                      </a:r>
                      <a:r>
                        <a:rPr lang="zh-CN" altLang="en-US" sz="1000" b="0" i="0" u="none" strike="noStrike">
                          <a:solidFill>
                            <a:srgbClr val="000000"/>
                          </a:solidFill>
                          <a:effectLst/>
                          <a:latin typeface="宋体" panose="02010600030101010101" pitchFamily="2" charset="-122"/>
                          <a:ea typeface="宋体" panose="02010600030101010101" pitchFamily="2" charset="-122"/>
                        </a:rPr>
                        <a:t>月</a:t>
                      </a:r>
                      <a:r>
                        <a:rPr lang="en-US" altLang="zh-CN" sz="1000" b="0" i="0" u="none" strike="noStrike">
                          <a:solidFill>
                            <a:srgbClr val="000000"/>
                          </a:solidFill>
                          <a:effectLst/>
                          <a:latin typeface="Atial"/>
                          <a:ea typeface="宋体" panose="02010600030101010101" pitchFamily="2" charset="-122"/>
                        </a:rPr>
                        <a:t>17</a:t>
                      </a:r>
                      <a:r>
                        <a:rPr lang="zh-CN" altLang="en-US" sz="1000" b="0" i="0" u="none" strike="noStrike">
                          <a:solidFill>
                            <a:srgbClr val="000000"/>
                          </a:solidFill>
                          <a:effectLst/>
                          <a:latin typeface="宋体" panose="02010600030101010101" pitchFamily="2" charset="-122"/>
                          <a:ea typeface="宋体" panose="02010600030101010101" pitchFamily="2" charset="-122"/>
                        </a:rPr>
                        <a:t>日白班（三班）班组配合处置</a:t>
                      </a:r>
                      <a:r>
                        <a:rPr lang="en-US" altLang="zh-CN" sz="1000" b="0" i="0" u="none" strike="noStrike">
                          <a:solidFill>
                            <a:srgbClr val="000000"/>
                          </a:solidFill>
                          <a:effectLst/>
                          <a:latin typeface="Atial"/>
                          <a:ea typeface="宋体" panose="02010600030101010101" pitchFamily="2" charset="-122"/>
                        </a:rPr>
                        <a:t>C203</a:t>
                      </a:r>
                      <a:r>
                        <a:rPr lang="zh-CN" altLang="en-US" sz="1000" b="0" i="0" u="none" strike="noStrike">
                          <a:solidFill>
                            <a:srgbClr val="000000"/>
                          </a:solidFill>
                          <a:effectLst/>
                          <a:latin typeface="宋体" panose="02010600030101010101" pitchFamily="2" charset="-122"/>
                          <a:ea typeface="宋体" panose="02010600030101010101" pitchFamily="2" charset="-122"/>
                        </a:rPr>
                        <a:t>现场玻璃板液位计（堵塞）</a:t>
                      </a:r>
                      <a:endParaRPr lang="zh-CN" altLang="en-US" sz="1000" b="0" i="0" u="none" strike="noStrike">
                        <a:solidFill>
                          <a:srgbClr val="000000"/>
                        </a:solidFill>
                        <a:effectLst/>
                        <a:latin typeface="Atial"/>
                        <a:ea typeface="宋体" panose="02010600030101010101" pitchFamily="2" charset="-122"/>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2022/6/20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5.0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56493004"/>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49</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加裂二班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dirty="0">
                          <a:solidFill>
                            <a:srgbClr val="000000"/>
                          </a:solidFill>
                          <a:effectLst/>
                          <a:latin typeface="Arial" panose="020B0604020202020204" pitchFamily="34" charset="0"/>
                          <a:ea typeface="宋体" panose="02010600030101010101" pitchFamily="2" charset="-122"/>
                        </a:rPr>
                        <a:t>22</a:t>
                      </a:r>
                      <a:r>
                        <a:rPr lang="zh-CN" altLang="en-US" sz="1000" b="0" i="0" u="none" strike="noStrike" dirty="0">
                          <a:solidFill>
                            <a:srgbClr val="000000"/>
                          </a:solidFill>
                          <a:effectLst/>
                          <a:latin typeface="宋体" panose="02010600030101010101" pitchFamily="2" charset="-122"/>
                          <a:ea typeface="宋体" panose="02010600030101010101" pitchFamily="2" charset="-122"/>
                        </a:rPr>
                        <a:t>日上岗考试，英华负责翻译工作</a:t>
                      </a:r>
                      <a:r>
                        <a:rPr lang="zh-CN" altLang="en-US" sz="1000" b="0" i="0" u="none" strike="noStrike" dirty="0">
                          <a:solidFill>
                            <a:srgbClr val="000000"/>
                          </a:solidFill>
                          <a:effectLst/>
                          <a:latin typeface="Arial" panose="020B0604020202020204" pitchFamily="34" charset="0"/>
                          <a:ea typeface="宋体" panose="02010600030101010101" pitchFamily="2" charset="-122"/>
                        </a:rPr>
                        <a:t>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2022/6/22</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42746433"/>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56</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加裂三班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三班协助工艺在气分界区挂禁动牌</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2022/6/28</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45548013"/>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57</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加裂四班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dirty="0">
                          <a:solidFill>
                            <a:srgbClr val="000000"/>
                          </a:solidFill>
                          <a:effectLst/>
                          <a:latin typeface="宋体" panose="02010600030101010101" pitchFamily="2" charset="-122"/>
                          <a:ea typeface="宋体" panose="02010600030101010101" pitchFamily="2" charset="-122"/>
                        </a:rPr>
                        <a:t>四班在协助工艺在加裂界区挂禁动牌</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2022/6/28</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4.0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19766832"/>
                  </a:ext>
                </a:extLst>
              </a:tr>
              <a:tr h="273583">
                <a:tc>
                  <a:txBody>
                    <a:bodyPr/>
                    <a:lstStyle/>
                    <a:p>
                      <a:pPr algn="ctr" fontAlgn="ctr"/>
                      <a:r>
                        <a:rPr lang="en-US" altLang="zh-CN" sz="1000" b="0" i="0" u="none" strike="noStrike">
                          <a:solidFill>
                            <a:srgbClr val="000000"/>
                          </a:solidFill>
                          <a:effectLst/>
                          <a:latin typeface="Arial" panose="020B0604020202020204" pitchFamily="34" charset="0"/>
                          <a:ea typeface="宋体" panose="02010600030101010101" pitchFamily="2" charset="-122"/>
                        </a:rPr>
                        <a:t>69</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加裂二班</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30</a:t>
                      </a:r>
                      <a:r>
                        <a:rPr lang="zh-CN" altLang="en-US" sz="1000" b="0" i="0" u="none" strike="noStrike" dirty="0">
                          <a:solidFill>
                            <a:srgbClr val="000000"/>
                          </a:solidFill>
                          <a:effectLst/>
                          <a:latin typeface="宋体" panose="02010600030101010101" pitchFamily="2" charset="-122"/>
                          <a:ea typeface="宋体" panose="02010600030101010101" pitchFamily="2" charset="-122"/>
                        </a:rPr>
                        <a:t>日白班</a:t>
                      </a:r>
                      <a:r>
                        <a:rPr lang="en-US" altLang="zh-CN" sz="1000" b="0" i="0" u="none" strike="noStrike" dirty="0">
                          <a:solidFill>
                            <a:srgbClr val="000000"/>
                          </a:solidFill>
                          <a:effectLst/>
                          <a:latin typeface="宋体" panose="02010600030101010101" pitchFamily="2" charset="-122"/>
                          <a:ea typeface="宋体" panose="02010600030101010101" pitchFamily="2" charset="-122"/>
                        </a:rPr>
                        <a:t>,D210</a:t>
                      </a:r>
                      <a:r>
                        <a:rPr lang="zh-CN" altLang="en-US" sz="1000" b="0" i="0" u="none" strike="noStrike" dirty="0">
                          <a:solidFill>
                            <a:srgbClr val="000000"/>
                          </a:solidFill>
                          <a:effectLst/>
                          <a:latin typeface="宋体" panose="02010600030101010101" pitchFamily="2" charset="-122"/>
                          <a:ea typeface="宋体" panose="02010600030101010101" pitchFamily="2" charset="-122"/>
                        </a:rPr>
                        <a:t>废碱液外送</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dirty="0">
                          <a:solidFill>
                            <a:srgbClr val="000000"/>
                          </a:solidFill>
                          <a:effectLst/>
                          <a:latin typeface="Arial" panose="020B0604020202020204" pitchFamily="34" charset="0"/>
                          <a:ea typeface="宋体" panose="02010600030101010101" pitchFamily="2" charset="-122"/>
                        </a:rPr>
                        <a:t>2022/6/30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000" b="0" i="0" u="none" strike="noStrike">
                          <a:solidFill>
                            <a:srgbClr val="000000"/>
                          </a:solidFill>
                          <a:effectLst/>
                          <a:latin typeface="宋体" panose="02010600030101010101" pitchFamily="2" charset="-122"/>
                          <a:ea typeface="宋体" panose="02010600030101010101" pitchFamily="2" charset="-122"/>
                        </a:rPr>
                        <a:t>其他</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000" b="0" i="0" u="none" strike="noStrike" dirty="0">
                          <a:solidFill>
                            <a:srgbClr val="000000"/>
                          </a:solidFill>
                          <a:effectLst/>
                          <a:latin typeface="Arial" panose="020B0604020202020204" pitchFamily="34" charset="0"/>
                          <a:ea typeface="宋体" panose="02010600030101010101" pitchFamily="2" charset="-122"/>
                        </a:rPr>
                        <a:t>3.0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759484915"/>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78552"/>
            <a:ext cx="10803422" cy="525016"/>
          </a:xfrm>
          <a:prstGeom prst="rect">
            <a:avLst/>
          </a:prstGeom>
          <a:noFill/>
        </p:spPr>
        <p:txBody>
          <a:bodyPr wrap="square" rtlCol="0">
            <a:spAutoFit/>
          </a:bodyPr>
          <a:lstStyle/>
          <a:p>
            <a:pPr>
              <a:lnSpc>
                <a:spcPct val="130000"/>
              </a:lnSpc>
            </a:pPr>
            <a:r>
              <a:rPr lang="en-US" altLang="zh-CN" sz="2400" dirty="0">
                <a:solidFill>
                  <a:srgbClr val="282830"/>
                </a:solidFill>
                <a:latin typeface="Arial" panose="020B0604020202020204" pitchFamily="34" charset="0"/>
                <a:ea typeface="微软雅黑" panose="020B0503020204020204" pitchFamily="34" charset="-122"/>
                <a:sym typeface="+mn-ea"/>
              </a:rPr>
              <a:t>2.6</a:t>
            </a:r>
            <a:r>
              <a:rPr lang="zh-CN" altLang="en-US" sz="2400" dirty="0">
                <a:solidFill>
                  <a:srgbClr val="282830"/>
                </a:solidFill>
                <a:latin typeface="Arial" panose="020B0604020202020204" pitchFamily="34" charset="0"/>
                <a:ea typeface="微软雅黑" panose="020B0503020204020204" pitchFamily="34" charset="-122"/>
                <a:sym typeface="+mn-ea"/>
              </a:rPr>
              <a:t> 考核通报</a:t>
            </a:r>
            <a:endParaRPr lang="zh-CN" altLang="en-US" sz="2400" dirty="0">
              <a:solidFill>
                <a:schemeClr val="bg1"/>
              </a:solidFill>
              <a:latin typeface="+mj-ea"/>
              <a:ea typeface="+mj-ea"/>
            </a:endParaRPr>
          </a:p>
        </p:txBody>
      </p:sp>
      <p:sp>
        <p:nvSpPr>
          <p:cNvPr id="5" name="文本框 4">
            <a:extLst>
              <a:ext uri="{FF2B5EF4-FFF2-40B4-BE49-F238E27FC236}">
                <a16:creationId xmlns:a16="http://schemas.microsoft.com/office/drawing/2014/main" id="{AE69374E-1605-4290-AC9C-76EE4A50DC2E}"/>
              </a:ext>
            </a:extLst>
          </p:cNvPr>
          <p:cNvSpPr txBox="1"/>
          <p:nvPr/>
        </p:nvSpPr>
        <p:spPr>
          <a:xfrm>
            <a:off x="694289" y="1380630"/>
            <a:ext cx="3786808" cy="343235"/>
          </a:xfrm>
          <a:prstGeom prst="rect">
            <a:avLst/>
          </a:prstGeom>
          <a:noFill/>
        </p:spPr>
        <p:txBody>
          <a:bodyPr wrap="square" rtlCol="0">
            <a:spAutoFit/>
          </a:bodyPr>
          <a:lstStyle/>
          <a:p>
            <a:pPr>
              <a:lnSpc>
                <a:spcPct val="130000"/>
              </a:lnSpc>
            </a:pPr>
            <a:r>
              <a:rPr lang="zh-CN" altLang="en-US" sz="1400" dirty="0">
                <a:latin typeface="Arial" panose="020B0604020202020204" pitchFamily="34" charset="0"/>
                <a:ea typeface="微软雅黑" panose="020B0503020204020204" pitchFamily="34" charset="-122"/>
              </a:rPr>
              <a:t>本月没有发布考核通报。</a:t>
            </a:r>
            <a:endParaRPr lang="en-US" altLang="zh-CN" sz="1400" dirty="0">
              <a:latin typeface="Arial" panose="020B0604020202020204" pitchFamily="34" charset="0"/>
              <a:ea typeface="微软雅黑" panose="020B0503020204020204"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3230001" y="641830"/>
            <a:ext cx="5334000" cy="1514962"/>
            <a:chOff x="1850755" y="3068232"/>
            <a:chExt cx="5334000" cy="1705311"/>
          </a:xfrm>
        </p:grpSpPr>
        <p:sp>
          <p:nvSpPr>
            <p:cNvPr id="9" name="文本框 8"/>
            <p:cNvSpPr txBox="1"/>
            <p:nvPr/>
          </p:nvSpPr>
          <p:spPr>
            <a:xfrm>
              <a:off x="5738214" y="4065657"/>
              <a:ext cx="620323" cy="707886"/>
            </a:xfrm>
            <a:prstGeom prst="rect">
              <a:avLst/>
            </a:prstGeom>
            <a:noFill/>
          </p:spPr>
          <p:txBody>
            <a:bodyPr wrap="square" rtlCol="0">
              <a:spAutoFit/>
            </a:bodyPr>
            <a:lstStyle/>
            <a:p>
              <a:r>
                <a:rPr lang="zh-CN" altLang="en-US" sz="4000" dirty="0">
                  <a:solidFill>
                    <a:schemeClr val="bg1"/>
                  </a:solidFill>
                  <a:latin typeface="黑体" panose="02010609060101010101" pitchFamily="49" charset="-122"/>
                  <a:ea typeface="黑体" panose="02010609060101010101" pitchFamily="49" charset="-122"/>
                </a:rPr>
                <a:t>三</a:t>
              </a:r>
            </a:p>
          </p:txBody>
        </p:sp>
        <p:sp>
          <p:nvSpPr>
            <p:cNvPr id="11" name="文本框 10"/>
            <p:cNvSpPr txBox="1"/>
            <p:nvPr/>
          </p:nvSpPr>
          <p:spPr>
            <a:xfrm>
              <a:off x="1850755" y="3068232"/>
              <a:ext cx="5334000" cy="645160"/>
            </a:xfrm>
            <a:prstGeom prst="rect">
              <a:avLst/>
            </a:prstGeom>
            <a:noFill/>
          </p:spPr>
          <p:txBody>
            <a:bodyPr wrap="square" rtlCol="0">
              <a:spAutoFit/>
            </a:bodyPr>
            <a:lstStyle/>
            <a:p>
              <a:r>
                <a:rPr lang="zh-CN" altLang="en-US" sz="3600" kern="0" dirty="0">
                  <a:solidFill>
                    <a:srgbClr val="282830"/>
                  </a:solidFill>
                  <a:latin typeface="微软雅黑" panose="020B0503020204020204" pitchFamily="34" charset="-122"/>
                  <a:ea typeface="微软雅黑" panose="020B0503020204020204" pitchFamily="34" charset="-122"/>
                  <a:cs typeface="Arial" panose="020B0604020202020204" pitchFamily="34" charset="0"/>
                  <a:sym typeface="+mn-ea"/>
                </a:rPr>
                <a:t>三、</a:t>
              </a:r>
              <a:r>
                <a:rPr lang="zh-CN" sz="3600" kern="0" dirty="0">
                  <a:solidFill>
                    <a:srgbClr val="282830"/>
                  </a:solidFill>
                  <a:latin typeface="微软雅黑" panose="020B0503020204020204" pitchFamily="34" charset="-122"/>
                  <a:ea typeface="微软雅黑" panose="020B0503020204020204" pitchFamily="34" charset="-122"/>
                  <a:cs typeface="Arial" panose="020B0604020202020204" pitchFamily="34" charset="0"/>
                  <a:sym typeface="+mn-ea"/>
                </a:rPr>
                <a:t>原因分析及管理要求</a:t>
              </a:r>
              <a:endParaRPr lang="zh-CN" altLang="en-US" sz="3600" dirty="0">
                <a:solidFill>
                  <a:srgbClr val="282830"/>
                </a:solidFill>
                <a:latin typeface="微软雅黑" panose="020B0503020204020204" pitchFamily="34" charset="-122"/>
                <a:ea typeface="微软雅黑" panose="020B0503020204020204" pitchFamily="34" charset="-122"/>
              </a:endParaRPr>
            </a:p>
          </p:txBody>
        </p:sp>
      </p:grpSp>
      <p:pic>
        <p:nvPicPr>
          <p:cNvPr id="15" name="图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6" name="文本框 22"/>
          <p:cNvSpPr txBox="1"/>
          <p:nvPr/>
        </p:nvSpPr>
        <p:spPr>
          <a:xfrm>
            <a:off x="652237" y="1700526"/>
            <a:ext cx="10489528" cy="1285032"/>
          </a:xfrm>
          <a:prstGeom prst="rect">
            <a:avLst/>
          </a:prstGeom>
          <a:noFill/>
          <a:ln>
            <a:noFill/>
          </a:ln>
        </p:spPr>
        <p:txBody>
          <a:bodyPr wrap="square" rtlCol="0">
            <a:spAutoFit/>
          </a:bodyPr>
          <a:lstStyle/>
          <a:p>
            <a:pPr>
              <a:lnSpc>
                <a:spcPct val="150000"/>
              </a:lnSpc>
            </a:pPr>
            <a:r>
              <a:rPr lang="en-US" altLang="zh-CN" b="1" dirty="0">
                <a:solidFill>
                  <a:srgbClr val="282830"/>
                </a:solidFill>
                <a:latin typeface="Arial" pitchFamily="34" charset="0"/>
                <a:ea typeface="宋体" pitchFamily="2" charset="-122"/>
                <a:cs typeface="Arial" pitchFamily="34" charset="0"/>
              </a:rPr>
              <a:t>3.1  6</a:t>
            </a:r>
            <a:r>
              <a:rPr lang="zh-CN" altLang="en-US" b="1" dirty="0">
                <a:solidFill>
                  <a:srgbClr val="282830"/>
                </a:solidFill>
                <a:latin typeface="Arial" pitchFamily="34" charset="0"/>
                <a:ea typeface="宋体" pitchFamily="2" charset="-122"/>
                <a:cs typeface="Arial" pitchFamily="34" charset="0"/>
              </a:rPr>
              <a:t>月工艺检查考核结果（总分 </a:t>
            </a:r>
            <a:r>
              <a:rPr lang="en-US" altLang="zh-CN" b="1" dirty="0">
                <a:solidFill>
                  <a:srgbClr val="282830"/>
                </a:solidFill>
                <a:latin typeface="Arial" pitchFamily="34" charset="0"/>
                <a:ea typeface="宋体" pitchFamily="2" charset="-122"/>
                <a:cs typeface="Arial" pitchFamily="34" charset="0"/>
              </a:rPr>
              <a:t>47.5</a:t>
            </a:r>
            <a:r>
              <a:rPr lang="zh-CN" altLang="en-US" b="1" dirty="0">
                <a:solidFill>
                  <a:srgbClr val="282830"/>
                </a:solidFill>
                <a:latin typeface="Arial" pitchFamily="34" charset="0"/>
                <a:ea typeface="宋体" pitchFamily="2" charset="-122"/>
                <a:cs typeface="Arial" pitchFamily="34" charset="0"/>
              </a:rPr>
              <a:t>）：</a:t>
            </a:r>
            <a:endParaRPr lang="en-US" altLang="zh-CN" b="1" dirty="0">
              <a:solidFill>
                <a:srgbClr val="282830"/>
              </a:solidFill>
              <a:latin typeface="Arial" pitchFamily="34" charset="0"/>
              <a:ea typeface="宋体" pitchFamily="2" charset="-122"/>
              <a:cs typeface="Arial" pitchFamily="34" charset="0"/>
            </a:endParaRPr>
          </a:p>
          <a:p>
            <a:pPr>
              <a:lnSpc>
                <a:spcPct val="150000"/>
              </a:lnSpc>
            </a:pPr>
            <a:r>
              <a:rPr lang="zh-CN" altLang="en-US" dirty="0">
                <a:solidFill>
                  <a:srgbClr val="282830"/>
                </a:solidFill>
                <a:latin typeface="Arial" pitchFamily="34" charset="0"/>
                <a:ea typeface="宋体" pitchFamily="2" charset="-122"/>
                <a:cs typeface="Arial" pitchFamily="34" charset="0"/>
              </a:rPr>
              <a:t>一班（</a:t>
            </a:r>
            <a:r>
              <a:rPr lang="en-US" altLang="zh-CN" dirty="0">
                <a:solidFill>
                  <a:srgbClr val="FF0000"/>
                </a:solidFill>
                <a:latin typeface="Arial" pitchFamily="34" charset="0"/>
                <a:ea typeface="宋体" pitchFamily="2" charset="-122"/>
                <a:cs typeface="Arial" pitchFamily="34" charset="0"/>
              </a:rPr>
              <a:t>24</a:t>
            </a:r>
            <a:r>
              <a:rPr lang="zh-CN" altLang="en-US" dirty="0">
                <a:solidFill>
                  <a:srgbClr val="282830"/>
                </a:solidFill>
                <a:latin typeface="Arial" pitchFamily="34" charset="0"/>
                <a:ea typeface="宋体" pitchFamily="2" charset="-122"/>
                <a:cs typeface="Arial" pitchFamily="34" charset="0"/>
              </a:rPr>
              <a:t> （月末评比</a:t>
            </a:r>
            <a:r>
              <a:rPr lang="en-US" altLang="zh-CN" dirty="0">
                <a:solidFill>
                  <a:srgbClr val="282830"/>
                </a:solidFill>
                <a:latin typeface="Arial" pitchFamily="34" charset="0"/>
                <a:ea typeface="宋体" pitchFamily="2" charset="-122"/>
                <a:cs typeface="Arial" pitchFamily="34" charset="0"/>
              </a:rPr>
              <a:t>35</a:t>
            </a:r>
            <a:r>
              <a:rPr lang="zh-CN" altLang="en-US" dirty="0">
                <a:solidFill>
                  <a:srgbClr val="282830"/>
                </a:solidFill>
                <a:latin typeface="Arial" pitchFamily="34" charset="0"/>
                <a:ea typeface="宋体" pitchFamily="2" charset="-122"/>
                <a:cs typeface="Arial" pitchFamily="34" charset="0"/>
              </a:rPr>
              <a:t>） ），二班（</a:t>
            </a:r>
            <a:r>
              <a:rPr lang="en-US" altLang="zh-CN" dirty="0">
                <a:solidFill>
                  <a:srgbClr val="FF0000"/>
                </a:solidFill>
                <a:latin typeface="Arial" pitchFamily="34" charset="0"/>
                <a:ea typeface="宋体" pitchFamily="2" charset="-122"/>
                <a:cs typeface="Arial" pitchFamily="34" charset="0"/>
              </a:rPr>
              <a:t>1</a:t>
            </a:r>
            <a:r>
              <a:rPr lang="zh-CN" altLang="en-US" dirty="0">
                <a:solidFill>
                  <a:srgbClr val="282830"/>
                </a:solidFill>
                <a:latin typeface="Arial" pitchFamily="34" charset="0"/>
                <a:ea typeface="宋体" pitchFamily="2" charset="-122"/>
                <a:cs typeface="Arial" pitchFamily="34" charset="0"/>
              </a:rPr>
              <a:t> （月末评比</a:t>
            </a:r>
            <a:r>
              <a:rPr lang="en-US" altLang="zh-CN" dirty="0">
                <a:solidFill>
                  <a:srgbClr val="282830"/>
                </a:solidFill>
                <a:latin typeface="Arial" pitchFamily="34" charset="0"/>
                <a:ea typeface="宋体" pitchFamily="2" charset="-122"/>
                <a:cs typeface="Arial" pitchFamily="34" charset="0"/>
              </a:rPr>
              <a:t>20</a:t>
            </a:r>
            <a:r>
              <a:rPr lang="zh-CN" altLang="en-US" dirty="0">
                <a:solidFill>
                  <a:srgbClr val="282830"/>
                </a:solidFill>
                <a:latin typeface="Arial" pitchFamily="34" charset="0"/>
                <a:ea typeface="宋体" pitchFamily="2" charset="-122"/>
                <a:cs typeface="Arial" pitchFamily="34" charset="0"/>
              </a:rPr>
              <a:t>） ）、三班（</a:t>
            </a:r>
            <a:r>
              <a:rPr lang="en-US" altLang="zh-CN" dirty="0">
                <a:solidFill>
                  <a:srgbClr val="FF0000"/>
                </a:solidFill>
                <a:latin typeface="Arial" pitchFamily="34" charset="0"/>
                <a:ea typeface="宋体" pitchFamily="2" charset="-122"/>
                <a:cs typeface="Arial" pitchFamily="34" charset="0"/>
              </a:rPr>
              <a:t>5</a:t>
            </a:r>
            <a:r>
              <a:rPr lang="zh-CN" altLang="en-US" dirty="0">
                <a:solidFill>
                  <a:srgbClr val="282830"/>
                </a:solidFill>
                <a:latin typeface="Arial" pitchFamily="34" charset="0"/>
                <a:ea typeface="宋体" pitchFamily="2" charset="-122"/>
                <a:cs typeface="Arial" pitchFamily="34" charset="0"/>
              </a:rPr>
              <a:t> （月末评比</a:t>
            </a:r>
            <a:r>
              <a:rPr lang="en-US" altLang="zh-CN" dirty="0">
                <a:solidFill>
                  <a:srgbClr val="282830"/>
                </a:solidFill>
                <a:latin typeface="Arial" pitchFamily="34" charset="0"/>
                <a:ea typeface="宋体" pitchFamily="2" charset="-122"/>
                <a:cs typeface="Arial" pitchFamily="34" charset="0"/>
              </a:rPr>
              <a:t>25</a:t>
            </a:r>
            <a:r>
              <a:rPr lang="zh-CN" altLang="en-US" dirty="0">
                <a:solidFill>
                  <a:srgbClr val="282830"/>
                </a:solidFill>
                <a:latin typeface="Arial" pitchFamily="34" charset="0"/>
                <a:ea typeface="宋体" pitchFamily="2" charset="-122"/>
                <a:cs typeface="Arial" pitchFamily="34" charset="0"/>
              </a:rPr>
              <a:t>） ）、四班</a:t>
            </a:r>
            <a:r>
              <a:rPr lang="en-US" altLang="zh-CN" dirty="0">
                <a:solidFill>
                  <a:srgbClr val="282830"/>
                </a:solidFill>
                <a:latin typeface="Arial" pitchFamily="34" charset="0"/>
                <a:ea typeface="宋体" pitchFamily="2" charset="-122"/>
                <a:cs typeface="Arial" pitchFamily="34" charset="0"/>
              </a:rPr>
              <a:t>(</a:t>
            </a:r>
            <a:r>
              <a:rPr lang="en-US" altLang="zh-CN" dirty="0">
                <a:solidFill>
                  <a:srgbClr val="FF0000"/>
                </a:solidFill>
                <a:latin typeface="Arial" pitchFamily="34" charset="0"/>
                <a:ea typeface="宋体" pitchFamily="2" charset="-122"/>
                <a:cs typeface="Arial" pitchFamily="34" charset="0"/>
              </a:rPr>
              <a:t>17.5</a:t>
            </a:r>
            <a:r>
              <a:rPr lang="zh-CN" altLang="en-US" dirty="0">
                <a:solidFill>
                  <a:srgbClr val="282830"/>
                </a:solidFill>
                <a:latin typeface="Arial" pitchFamily="34" charset="0"/>
                <a:ea typeface="宋体" pitchFamily="2" charset="-122"/>
                <a:cs typeface="Arial" pitchFamily="34" charset="0"/>
              </a:rPr>
              <a:t>（月末评比</a:t>
            </a:r>
            <a:r>
              <a:rPr lang="en-US" altLang="zh-CN" dirty="0">
                <a:solidFill>
                  <a:srgbClr val="282830"/>
                </a:solidFill>
                <a:latin typeface="Arial" pitchFamily="34" charset="0"/>
                <a:ea typeface="宋体" pitchFamily="2" charset="-122"/>
                <a:cs typeface="Arial" pitchFamily="34" charset="0"/>
              </a:rPr>
              <a:t>25</a:t>
            </a:r>
            <a:r>
              <a:rPr lang="zh-CN" altLang="en-US" dirty="0">
                <a:solidFill>
                  <a:srgbClr val="282830"/>
                </a:solidFill>
                <a:latin typeface="Arial" pitchFamily="34" charset="0"/>
                <a:ea typeface="宋体" pitchFamily="2" charset="-122"/>
                <a:cs typeface="Arial" pitchFamily="34" charset="0"/>
              </a:rPr>
              <a:t>）</a:t>
            </a:r>
            <a:r>
              <a:rPr lang="en-US" altLang="zh-CN" dirty="0">
                <a:solidFill>
                  <a:srgbClr val="282830"/>
                </a:solidFill>
                <a:latin typeface="Arial" pitchFamily="34" charset="0"/>
                <a:ea typeface="宋体" pitchFamily="2" charset="-122"/>
                <a:cs typeface="Arial" pitchFamily="34" charset="0"/>
              </a:rPr>
              <a:t>)</a:t>
            </a:r>
            <a:r>
              <a:rPr lang="zh-CN" altLang="en-US" dirty="0">
                <a:solidFill>
                  <a:srgbClr val="282830"/>
                </a:solidFill>
                <a:latin typeface="Arial" pitchFamily="34" charset="0"/>
                <a:ea typeface="宋体" pitchFamily="2" charset="-122"/>
                <a:cs typeface="Arial" pitchFamily="34" charset="0"/>
              </a:rPr>
              <a:t> 。</a:t>
            </a:r>
            <a:endParaRPr lang="en-US" altLang="zh-CN" dirty="0">
              <a:solidFill>
                <a:srgbClr val="282830"/>
              </a:solidFill>
              <a:latin typeface="Arial" pitchFamily="34" charset="0"/>
              <a:ea typeface="宋体" pitchFamily="2" charset="-122"/>
              <a:cs typeface="Arial" pitchFamily="34" charset="0"/>
            </a:endParaRPr>
          </a:p>
        </p:txBody>
      </p:sp>
      <p:graphicFrame>
        <p:nvGraphicFramePr>
          <p:cNvPr id="10" name="图表 9">
            <a:extLst>
              <a:ext uri="{FF2B5EF4-FFF2-40B4-BE49-F238E27FC236}">
                <a16:creationId xmlns:a16="http://schemas.microsoft.com/office/drawing/2014/main" id="{39F57B5D-C41A-EE0A-0ADC-6127F017A489}"/>
              </a:ext>
            </a:extLst>
          </p:cNvPr>
          <p:cNvGraphicFramePr>
            <a:graphicFrameLocks/>
          </p:cNvGraphicFramePr>
          <p:nvPr>
            <p:extLst>
              <p:ext uri="{D42A27DB-BD31-4B8C-83A1-F6EECF244321}">
                <p14:modId xmlns:p14="http://schemas.microsoft.com/office/powerpoint/2010/main" val="2498318390"/>
              </p:ext>
            </p:extLst>
          </p:nvPr>
        </p:nvGraphicFramePr>
        <p:xfrm>
          <a:off x="2701000" y="2799470"/>
          <a:ext cx="7723163" cy="392488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F8BF4961-0E2D-5AFF-F6F5-58F39FBCC9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4" name="文本框 22">
            <a:extLst>
              <a:ext uri="{FF2B5EF4-FFF2-40B4-BE49-F238E27FC236}">
                <a16:creationId xmlns:a16="http://schemas.microsoft.com/office/drawing/2014/main" id="{768F0460-99EC-EBF1-EC0D-CE6944E961BE}"/>
              </a:ext>
            </a:extLst>
          </p:cNvPr>
          <p:cNvSpPr txBox="1"/>
          <p:nvPr/>
        </p:nvSpPr>
        <p:spPr>
          <a:xfrm>
            <a:off x="614541" y="636348"/>
            <a:ext cx="10489528" cy="1285032"/>
          </a:xfrm>
          <a:prstGeom prst="rect">
            <a:avLst/>
          </a:prstGeom>
          <a:noFill/>
          <a:ln>
            <a:noFill/>
          </a:ln>
        </p:spPr>
        <p:txBody>
          <a:bodyPr wrap="square" rtlCol="0">
            <a:spAutoFit/>
          </a:bodyPr>
          <a:lstStyle/>
          <a:p>
            <a:pPr>
              <a:lnSpc>
                <a:spcPct val="150000"/>
              </a:lnSpc>
            </a:pPr>
            <a:r>
              <a:rPr lang="en-US" altLang="zh-CN" b="1" dirty="0">
                <a:solidFill>
                  <a:srgbClr val="282830"/>
                </a:solidFill>
                <a:latin typeface="Arial" pitchFamily="34" charset="0"/>
                <a:ea typeface="宋体" pitchFamily="2" charset="-122"/>
                <a:cs typeface="Arial" pitchFamily="34" charset="0"/>
              </a:rPr>
              <a:t>3.2  6</a:t>
            </a:r>
            <a:r>
              <a:rPr lang="zh-CN" altLang="en-US" b="1" dirty="0">
                <a:solidFill>
                  <a:srgbClr val="282830"/>
                </a:solidFill>
                <a:latin typeface="Arial" pitchFamily="34" charset="0"/>
                <a:ea typeface="宋体" pitchFamily="2" charset="-122"/>
                <a:cs typeface="Arial" pitchFamily="34" charset="0"/>
              </a:rPr>
              <a:t>月工艺专业重点工作：</a:t>
            </a:r>
            <a:endParaRPr lang="en-US" altLang="zh-CN" b="1" dirty="0">
              <a:solidFill>
                <a:srgbClr val="282830"/>
              </a:solidFill>
              <a:latin typeface="Arial" pitchFamily="34" charset="0"/>
              <a:ea typeface="宋体" pitchFamily="2" charset="-122"/>
              <a:cs typeface="Arial" pitchFamily="34" charset="0"/>
            </a:endParaRPr>
          </a:p>
          <a:p>
            <a:pPr>
              <a:lnSpc>
                <a:spcPct val="150000"/>
              </a:lnSpc>
            </a:pP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1. </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抽查提问：内操的事故处置、操作经验学习、联锁等，对不同岗位进行相对应的岗位进行提问，整体情况不乐观，已出具相应考核。外操以现场流程变动为主，状况一般。</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p:txBody>
      </p:sp>
      <p:sp>
        <p:nvSpPr>
          <p:cNvPr id="6" name="文本框 5">
            <a:extLst>
              <a:ext uri="{FF2B5EF4-FFF2-40B4-BE49-F238E27FC236}">
                <a16:creationId xmlns:a16="http://schemas.microsoft.com/office/drawing/2014/main" id="{A2977B69-6F9A-DE35-2949-083BF5F419E5}"/>
              </a:ext>
            </a:extLst>
          </p:cNvPr>
          <p:cNvSpPr txBox="1"/>
          <p:nvPr/>
        </p:nvSpPr>
        <p:spPr>
          <a:xfrm>
            <a:off x="614541" y="5268682"/>
            <a:ext cx="9372600" cy="1285032"/>
          </a:xfrm>
          <a:prstGeom prst="rect">
            <a:avLst/>
          </a:prstGeom>
          <a:solidFill>
            <a:schemeClr val="bg1"/>
          </a:solidFill>
        </p:spPr>
        <p:txBody>
          <a:bodyPr wrap="square">
            <a:spAutoFit/>
          </a:bodyPr>
          <a:lstStyle/>
          <a:p>
            <a:pPr>
              <a:lnSpc>
                <a:spcPct val="150000"/>
              </a:lnSpc>
            </a:pP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2. </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巡检，本月按要求实行新巡检管理细则，起初问题较多，月末基本能按要求执行。</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a:p>
            <a:pPr>
              <a:lnSpc>
                <a:spcPct val="150000"/>
              </a:lnSpc>
            </a:pP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3. </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现场规格化，</a:t>
            </a: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6</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月班组对现场盲板牌号及状态重新核对，头道界区手阀挂禁动牌。</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a:p>
            <a:pPr>
              <a:lnSpc>
                <a:spcPct val="150000"/>
              </a:lnSpc>
            </a:pP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4. </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文莱本地员工复工强化培训考试及部分本地员工上岗考试。</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p:txBody>
      </p:sp>
      <p:graphicFrame>
        <p:nvGraphicFramePr>
          <p:cNvPr id="8" name="图表 7">
            <a:extLst>
              <a:ext uri="{FF2B5EF4-FFF2-40B4-BE49-F238E27FC236}">
                <a16:creationId xmlns:a16="http://schemas.microsoft.com/office/drawing/2014/main" id="{FF755A32-B270-3799-8797-92DF9A471E1C}"/>
              </a:ext>
            </a:extLst>
          </p:cNvPr>
          <p:cNvGraphicFramePr>
            <a:graphicFrameLocks/>
          </p:cNvGraphicFramePr>
          <p:nvPr>
            <p:extLst>
              <p:ext uri="{D42A27DB-BD31-4B8C-83A1-F6EECF244321}">
                <p14:modId xmlns:p14="http://schemas.microsoft.com/office/powerpoint/2010/main" val="792451253"/>
              </p:ext>
            </p:extLst>
          </p:nvPr>
        </p:nvGraphicFramePr>
        <p:xfrm>
          <a:off x="2925018" y="2057400"/>
          <a:ext cx="5868573" cy="30987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57979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3AB4B76F-1024-9FB7-09E0-7D31C3CFEA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5" name="文本框 22">
            <a:extLst>
              <a:ext uri="{FF2B5EF4-FFF2-40B4-BE49-F238E27FC236}">
                <a16:creationId xmlns:a16="http://schemas.microsoft.com/office/drawing/2014/main" id="{917F60DE-A590-B5A8-F8C7-986743BB684D}"/>
              </a:ext>
            </a:extLst>
          </p:cNvPr>
          <p:cNvSpPr txBox="1"/>
          <p:nvPr/>
        </p:nvSpPr>
        <p:spPr>
          <a:xfrm>
            <a:off x="34285" y="996035"/>
            <a:ext cx="12157715" cy="4196020"/>
          </a:xfrm>
          <a:prstGeom prst="rect">
            <a:avLst/>
          </a:prstGeom>
          <a:noFill/>
          <a:ln>
            <a:noFill/>
          </a:ln>
        </p:spPr>
        <p:txBody>
          <a:bodyPr wrap="square" rtlCol="0">
            <a:spAutoFit/>
          </a:bodyPr>
          <a:lstStyle/>
          <a:p>
            <a:pPr>
              <a:lnSpc>
                <a:spcPct val="150000"/>
              </a:lnSpc>
            </a:pPr>
            <a:r>
              <a:rPr lang="zh-CN" altLang="en-US" b="1" dirty="0">
                <a:solidFill>
                  <a:srgbClr val="282830"/>
                </a:solidFill>
                <a:latin typeface="Arial" pitchFamily="34" charset="0"/>
                <a:ea typeface="宋体" pitchFamily="2" charset="-122"/>
                <a:cs typeface="Arial" pitchFamily="34" charset="0"/>
              </a:rPr>
              <a:t>原因及要求：</a:t>
            </a:r>
            <a:endParaRPr lang="en-US" altLang="zh-CN" b="1" dirty="0">
              <a:solidFill>
                <a:srgbClr val="282830"/>
              </a:solidFill>
              <a:latin typeface="Arial" pitchFamily="34" charset="0"/>
              <a:ea typeface="宋体" pitchFamily="2" charset="-122"/>
              <a:cs typeface="Arial" pitchFamily="34" charset="0"/>
            </a:endParaRPr>
          </a:p>
          <a:p>
            <a:pPr>
              <a:lnSpc>
                <a:spcPct val="150000"/>
              </a:lnSpc>
            </a:pPr>
            <a:r>
              <a:rPr lang="en-US" altLang="zh-CN" b="1" dirty="0">
                <a:solidFill>
                  <a:srgbClr val="282830"/>
                </a:solidFill>
                <a:latin typeface="Arial" pitchFamily="34" charset="0"/>
                <a:ea typeface="宋体" pitchFamily="2" charset="-122"/>
                <a:cs typeface="Arial" pitchFamily="34" charset="0"/>
              </a:rPr>
              <a:t>1. </a:t>
            </a:r>
            <a:r>
              <a:rPr lang="zh-CN" altLang="en-US" b="1" dirty="0">
                <a:solidFill>
                  <a:srgbClr val="282830"/>
                </a:solidFill>
                <a:latin typeface="Arial" panose="020B0604020202020204" pitchFamily="34" charset="0"/>
                <a:ea typeface="宋体" panose="02010600030101010101" pitchFamily="2" charset="-122"/>
                <a:cs typeface="Arial" panose="020B0604020202020204" pitchFamily="34" charset="0"/>
              </a:rPr>
              <a:t>抽查提问</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：整体回答一般</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a:p>
            <a:pPr>
              <a:lnSpc>
                <a:spcPct val="150000"/>
              </a:lnSpc>
            </a:pP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主要原因   </a:t>
            </a: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1</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）本月提问主要以</a:t>
            </a:r>
            <a:r>
              <a:rPr lang="zh-CN" altLang="en-US" b="1" dirty="0">
                <a:solidFill>
                  <a:srgbClr val="282830"/>
                </a:solidFill>
                <a:latin typeface="Arial" panose="020B0604020202020204" pitchFamily="34" charset="0"/>
                <a:ea typeface="宋体" panose="02010600030101010101" pitchFamily="2" charset="-122"/>
                <a:cs typeface="Arial" panose="020B0604020202020204" pitchFamily="34" charset="0"/>
              </a:rPr>
              <a:t>内操操作经验学习、事故处置、现场流程</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为主，内操及外操状况整体一般，老员工流程生疏，新同事学习一般，接下来将继续加强现场和内操的考试。</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a:p>
            <a:pPr>
              <a:lnSpc>
                <a:spcPct val="150000"/>
              </a:lnSpc>
            </a:pP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                 2</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）班组同事日常生产中更关注常规事故预案学习，对非常规事故关注较少。</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a:p>
            <a:pPr>
              <a:lnSpc>
                <a:spcPct val="150000"/>
              </a:lnSpc>
            </a:pP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                 3</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）轮岗期间没能快速进入角色。</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a:p>
            <a:pPr>
              <a:lnSpc>
                <a:spcPct val="150000"/>
              </a:lnSpc>
            </a:pP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要求：</a:t>
            </a: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1</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）班组长带领班组成员在学习常规事故处置的同时，多推演非常规事故处置。</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a:p>
            <a:pPr>
              <a:lnSpc>
                <a:spcPct val="150000"/>
              </a:lnSpc>
            </a:pP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           2</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）加强对装置各位置危害性的学习，辨识出异常情况对整个工艺系统的影响。</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a:p>
            <a:pPr>
              <a:lnSpc>
                <a:spcPct val="150000"/>
              </a:lnSpc>
            </a:pP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           3</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）加强日周检提问交流。</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a:p>
            <a:pPr>
              <a:lnSpc>
                <a:spcPct val="150000"/>
              </a:lnSpc>
            </a:pP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p:txBody>
      </p:sp>
    </p:spTree>
    <p:extLst>
      <p:ext uri="{BB962C8B-B14F-4D97-AF65-F5344CB8AC3E}">
        <p14:creationId xmlns:p14="http://schemas.microsoft.com/office/powerpoint/2010/main" val="1473467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429E88E6-5A53-3171-4B2D-F1A8345AD387}"/>
              </a:ext>
            </a:extLst>
          </p:cNvPr>
          <p:cNvSpPr txBox="1"/>
          <p:nvPr/>
        </p:nvSpPr>
        <p:spPr>
          <a:xfrm>
            <a:off x="1535063" y="1279314"/>
            <a:ext cx="9311128" cy="2947025"/>
          </a:xfrm>
          <a:prstGeom prst="rect">
            <a:avLst/>
          </a:prstGeom>
          <a:noFill/>
        </p:spPr>
        <p:txBody>
          <a:bodyPr wrap="square">
            <a:spAutoFit/>
          </a:bodyPr>
          <a:lstStyle/>
          <a:p>
            <a:pPr>
              <a:lnSpc>
                <a:spcPct val="150000"/>
              </a:lnSpc>
            </a:pPr>
            <a:r>
              <a:rPr lang="en-US" altLang="zh-CN" b="1" dirty="0">
                <a:solidFill>
                  <a:srgbClr val="282830"/>
                </a:solidFill>
                <a:latin typeface="Arial" panose="020B0604020202020204" pitchFamily="34" charset="0"/>
                <a:ea typeface="宋体" panose="02010600030101010101" pitchFamily="2" charset="-122"/>
                <a:cs typeface="Arial" panose="020B0604020202020204" pitchFamily="34" charset="0"/>
              </a:rPr>
              <a:t>2. </a:t>
            </a:r>
            <a:r>
              <a:rPr lang="zh-CN" altLang="en-US" b="1" dirty="0">
                <a:solidFill>
                  <a:srgbClr val="282830"/>
                </a:solidFill>
                <a:latin typeface="Arial" panose="020B0604020202020204" pitchFamily="34" charset="0"/>
                <a:ea typeface="宋体" panose="02010600030101010101" pitchFamily="2" charset="-122"/>
                <a:cs typeface="Arial" panose="020B0604020202020204" pitchFamily="34" charset="0"/>
              </a:rPr>
              <a:t>巡检：</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本月漏检次数较有所减少，现场巡检重新使用签字本，执行最新巡检细则，但仍有问题存在</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a:p>
            <a:pPr>
              <a:lnSpc>
                <a:spcPct val="150000"/>
              </a:lnSpc>
            </a:pP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主要问题为：</a:t>
            </a: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1</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）不具备巡检资质人员参与巡检    </a:t>
            </a: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2</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）班长参与外操巡检  </a:t>
            </a: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3</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）未按要求签字</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a:p>
            <a:pPr>
              <a:lnSpc>
                <a:spcPct val="150000"/>
              </a:lnSpc>
            </a:pP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要求：</a:t>
            </a: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1</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）严格执行新版巡检细则。</a:t>
            </a: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2</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）颁布具有巡检资格人员名单。</a:t>
            </a: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3</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）加强日周月检对外操巡检情况检查</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a:p>
            <a:pPr>
              <a:lnSpc>
                <a:spcPct val="150000"/>
              </a:lnSpc>
            </a:pPr>
            <a:r>
              <a:rPr lang="en-US" altLang="zh-CN" b="1" dirty="0">
                <a:solidFill>
                  <a:srgbClr val="282830"/>
                </a:solidFill>
                <a:latin typeface="Arial" panose="020B0604020202020204" pitchFamily="34" charset="0"/>
                <a:ea typeface="宋体" panose="02010600030101010101" pitchFamily="2" charset="-122"/>
                <a:cs typeface="Arial" panose="020B0604020202020204" pitchFamily="34" charset="0"/>
              </a:rPr>
              <a:t>3. </a:t>
            </a:r>
            <a:r>
              <a:rPr lang="zh-CN" altLang="en-US" b="1" dirty="0">
                <a:solidFill>
                  <a:srgbClr val="282830"/>
                </a:solidFill>
                <a:latin typeface="Arial" panose="020B0604020202020204" pitchFamily="34" charset="0"/>
                <a:ea typeface="宋体" panose="02010600030101010101" pitchFamily="2" charset="-122"/>
                <a:cs typeface="Arial" panose="020B0604020202020204" pitchFamily="34" charset="0"/>
              </a:rPr>
              <a:t>现场规格化：</a:t>
            </a: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1. </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本月现场完成盲板牌检查确认，对发现问题及时完成整改，并落实奖励。</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a:p>
            <a:pPr>
              <a:lnSpc>
                <a:spcPct val="150000"/>
              </a:lnSpc>
            </a:pPr>
            <a:r>
              <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rPr>
              <a:t>                          2.</a:t>
            </a:r>
            <a:r>
              <a:rPr lang="zh-CN" altLang="en-US" dirty="0">
                <a:solidFill>
                  <a:srgbClr val="282830"/>
                </a:solidFill>
                <a:latin typeface="Arial" panose="020B0604020202020204" pitchFamily="34" charset="0"/>
                <a:ea typeface="宋体" panose="02010600030101010101" pitchFamily="2" charset="-122"/>
                <a:cs typeface="Arial" panose="020B0604020202020204" pitchFamily="34" charset="0"/>
              </a:rPr>
              <a:t>根据最新管理要求，在加裂、气分界区进出装置头道手阀挂禁动牌</a:t>
            </a:r>
            <a:endParaRPr lang="en-US" altLang="zh-CN" dirty="0">
              <a:solidFill>
                <a:srgbClr val="282830"/>
              </a:solidFill>
              <a:latin typeface="Arial" panose="020B0604020202020204" pitchFamily="34" charset="0"/>
              <a:ea typeface="宋体" panose="02010600030101010101" pitchFamily="2" charset="-122"/>
              <a:cs typeface="Arial" panose="020B0604020202020204" pitchFamily="34" charset="0"/>
            </a:endParaRPr>
          </a:p>
        </p:txBody>
      </p:sp>
    </p:spTree>
    <p:extLst>
      <p:ext uri="{BB962C8B-B14F-4D97-AF65-F5344CB8AC3E}">
        <p14:creationId xmlns:p14="http://schemas.microsoft.com/office/powerpoint/2010/main" val="405961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3" name="文本框 22"/>
          <p:cNvSpPr txBox="1"/>
          <p:nvPr/>
        </p:nvSpPr>
        <p:spPr>
          <a:xfrm>
            <a:off x="915914" y="1191088"/>
            <a:ext cx="10360171" cy="3470437"/>
          </a:xfrm>
          <a:prstGeom prst="rect">
            <a:avLst/>
          </a:prstGeom>
          <a:noFill/>
        </p:spPr>
        <p:txBody>
          <a:bodyPr wrap="square" rtlCol="0">
            <a:spAutoFit/>
          </a:bodyPr>
          <a:lstStyle/>
          <a:p>
            <a:pPr>
              <a:lnSpc>
                <a:spcPct val="130000"/>
              </a:lnSpc>
              <a:spcAft>
                <a:spcPts val="600"/>
              </a:spcAft>
            </a:pPr>
            <a:r>
              <a:rPr lang="zh-CN" altLang="en-US" sz="2400" dirty="0">
                <a:solidFill>
                  <a:srgbClr val="282830"/>
                </a:solidFill>
                <a:latin typeface="Arial" pitchFamily="34" charset="0"/>
                <a:ea typeface="宋体" pitchFamily="2" charset="-122"/>
                <a:cs typeface="Arial" pitchFamily="34" charset="0"/>
              </a:rPr>
              <a:t>管理要求：</a:t>
            </a:r>
            <a:endParaRPr lang="en-US" altLang="zh-CN" sz="2400" dirty="0">
              <a:solidFill>
                <a:srgbClr val="282830"/>
              </a:solidFill>
              <a:latin typeface="Arial" pitchFamily="34" charset="0"/>
              <a:ea typeface="宋体" pitchFamily="2" charset="-122"/>
              <a:cs typeface="Arial" pitchFamily="34" charset="0"/>
            </a:endParaRPr>
          </a:p>
          <a:p>
            <a:pPr>
              <a:lnSpc>
                <a:spcPct val="130000"/>
              </a:lnSpc>
              <a:spcAft>
                <a:spcPts val="600"/>
              </a:spcAft>
            </a:pPr>
            <a:r>
              <a:rPr lang="en-US" altLang="zh-CN" sz="2400" dirty="0">
                <a:solidFill>
                  <a:srgbClr val="282830"/>
                </a:solidFill>
                <a:latin typeface="Arial" pitchFamily="34" charset="0"/>
                <a:ea typeface="宋体" pitchFamily="2" charset="-122"/>
                <a:cs typeface="Arial" pitchFamily="34" charset="0"/>
                <a:sym typeface="+mn-ea"/>
              </a:rPr>
              <a:t>7</a:t>
            </a:r>
            <a:r>
              <a:rPr lang="zh-CN" altLang="en-US" sz="2400" dirty="0">
                <a:solidFill>
                  <a:srgbClr val="282830"/>
                </a:solidFill>
                <a:latin typeface="Arial" pitchFamily="34" charset="0"/>
                <a:ea typeface="宋体" pitchFamily="2" charset="-122"/>
                <a:cs typeface="Arial" pitchFamily="34" charset="0"/>
                <a:sym typeface="+mn-ea"/>
              </a:rPr>
              <a:t>月份工作展望：</a:t>
            </a:r>
            <a:endParaRPr lang="en-US" altLang="zh-CN" sz="2400" dirty="0">
              <a:solidFill>
                <a:srgbClr val="282830"/>
              </a:solidFill>
              <a:latin typeface="Arial" pitchFamily="34" charset="0"/>
              <a:ea typeface="宋体" pitchFamily="2" charset="-122"/>
              <a:cs typeface="Arial" pitchFamily="34" charset="0"/>
              <a:sym typeface="+mn-ea"/>
            </a:endParaRPr>
          </a:p>
          <a:p>
            <a:pPr>
              <a:lnSpc>
                <a:spcPct val="130000"/>
              </a:lnSpc>
              <a:spcAft>
                <a:spcPts val="600"/>
              </a:spcAft>
            </a:pPr>
            <a:r>
              <a:rPr lang="en-US" altLang="zh-CN" sz="2000" dirty="0">
                <a:solidFill>
                  <a:srgbClr val="282830"/>
                </a:solidFill>
                <a:latin typeface="Arial" pitchFamily="34" charset="0"/>
                <a:ea typeface="宋体" pitchFamily="2" charset="-122"/>
                <a:cs typeface="Arial" pitchFamily="34" charset="0"/>
                <a:sym typeface="+mn-ea"/>
              </a:rPr>
              <a:t>1</a:t>
            </a:r>
            <a:r>
              <a:rPr lang="zh-CN" altLang="en-US" sz="2000" dirty="0">
                <a:solidFill>
                  <a:srgbClr val="282830"/>
                </a:solidFill>
                <a:latin typeface="Arial" pitchFamily="34" charset="0"/>
                <a:ea typeface="宋体" pitchFamily="2" charset="-122"/>
                <a:cs typeface="Arial" pitchFamily="34" charset="0"/>
                <a:sym typeface="+mn-ea"/>
              </a:rPr>
              <a:t>）加强与新轮岗同事的交流、提问，保证内操力量。</a:t>
            </a:r>
            <a:endParaRPr lang="en-US" altLang="zh-CN" sz="2000" dirty="0">
              <a:solidFill>
                <a:srgbClr val="282830"/>
              </a:solidFill>
              <a:latin typeface="Arial" pitchFamily="34" charset="0"/>
              <a:ea typeface="宋体" pitchFamily="2" charset="-122"/>
              <a:cs typeface="Arial" pitchFamily="34" charset="0"/>
              <a:sym typeface="+mn-ea"/>
            </a:endParaRPr>
          </a:p>
          <a:p>
            <a:pPr>
              <a:lnSpc>
                <a:spcPct val="130000"/>
              </a:lnSpc>
              <a:spcAft>
                <a:spcPts val="600"/>
              </a:spcAft>
            </a:pPr>
            <a:r>
              <a:rPr lang="en-US" altLang="zh-CN" sz="2000" dirty="0">
                <a:solidFill>
                  <a:srgbClr val="282830"/>
                </a:solidFill>
                <a:latin typeface="Arial" pitchFamily="34" charset="0"/>
                <a:ea typeface="宋体" pitchFamily="2" charset="-122"/>
                <a:cs typeface="Arial" pitchFamily="34" charset="0"/>
                <a:sym typeface="+mn-ea"/>
              </a:rPr>
              <a:t>2</a:t>
            </a:r>
            <a:r>
              <a:rPr lang="zh-CN" altLang="en-US" sz="2000" dirty="0">
                <a:solidFill>
                  <a:srgbClr val="282830"/>
                </a:solidFill>
                <a:latin typeface="Arial" pitchFamily="34" charset="0"/>
                <a:ea typeface="宋体" pitchFamily="2" charset="-122"/>
                <a:cs typeface="Arial" pitchFamily="34" charset="0"/>
                <a:sym typeface="+mn-ea"/>
              </a:rPr>
              <a:t> ）加强劳动纪律检查，建立良好劳动作风。</a:t>
            </a:r>
            <a:endParaRPr lang="en-US" altLang="zh-CN" sz="2000" dirty="0">
              <a:solidFill>
                <a:srgbClr val="282830"/>
              </a:solidFill>
              <a:latin typeface="Arial" pitchFamily="34" charset="0"/>
              <a:ea typeface="宋体" pitchFamily="2" charset="-122"/>
              <a:cs typeface="Arial" pitchFamily="34" charset="0"/>
            </a:endParaRPr>
          </a:p>
          <a:p>
            <a:pPr>
              <a:lnSpc>
                <a:spcPct val="130000"/>
              </a:lnSpc>
              <a:spcAft>
                <a:spcPts val="600"/>
              </a:spcAft>
            </a:pPr>
            <a:r>
              <a:rPr lang="en-US" altLang="zh-CN" sz="2000" dirty="0">
                <a:solidFill>
                  <a:srgbClr val="282830"/>
                </a:solidFill>
                <a:latin typeface="Arial" pitchFamily="34" charset="0"/>
                <a:ea typeface="宋体" pitchFamily="2" charset="-122"/>
                <a:cs typeface="Arial" pitchFamily="34" charset="0"/>
              </a:rPr>
              <a:t>3</a:t>
            </a:r>
            <a:r>
              <a:rPr lang="zh-CN" altLang="en-US" sz="2000" dirty="0">
                <a:solidFill>
                  <a:srgbClr val="282830"/>
                </a:solidFill>
                <a:latin typeface="Arial" pitchFamily="34" charset="0"/>
                <a:ea typeface="宋体" pitchFamily="2" charset="-122"/>
                <a:cs typeface="Arial" pitchFamily="34" charset="0"/>
              </a:rPr>
              <a:t>）加强现场工作落实情况检查，保证现场作业安全。</a:t>
            </a:r>
            <a:endParaRPr lang="en-US" altLang="zh-CN" sz="2000" dirty="0">
              <a:solidFill>
                <a:srgbClr val="282830"/>
              </a:solidFill>
              <a:latin typeface="Arial" pitchFamily="34" charset="0"/>
              <a:ea typeface="宋体" pitchFamily="2" charset="-122"/>
              <a:cs typeface="Arial" pitchFamily="34" charset="0"/>
              <a:sym typeface="+mn-ea"/>
            </a:endParaRPr>
          </a:p>
          <a:p>
            <a:pPr>
              <a:lnSpc>
                <a:spcPct val="130000"/>
              </a:lnSpc>
              <a:spcAft>
                <a:spcPts val="600"/>
              </a:spcAft>
            </a:pPr>
            <a:r>
              <a:rPr lang="en-US" altLang="zh-CN" sz="2000" dirty="0">
                <a:solidFill>
                  <a:srgbClr val="282830"/>
                </a:solidFill>
                <a:latin typeface="Arial" pitchFamily="34" charset="0"/>
                <a:ea typeface="宋体" pitchFamily="2" charset="-122"/>
                <a:cs typeface="Arial" pitchFamily="34" charset="0"/>
                <a:sym typeface="+mn-ea"/>
              </a:rPr>
              <a:t>4</a:t>
            </a:r>
            <a:r>
              <a:rPr lang="zh-CN" altLang="en-US" sz="2000" dirty="0">
                <a:solidFill>
                  <a:srgbClr val="282830"/>
                </a:solidFill>
                <a:latin typeface="Arial" pitchFamily="34" charset="0"/>
                <a:ea typeface="宋体" pitchFamily="2" charset="-122"/>
                <a:cs typeface="Arial" pitchFamily="34" charset="0"/>
                <a:sym typeface="+mn-ea"/>
              </a:rPr>
              <a:t>）基于班组力量，合理安排每日工作计划及班组力量，确保工作有效执行。</a:t>
            </a:r>
            <a:endParaRPr lang="en-US" altLang="zh-CN" sz="2000" dirty="0">
              <a:solidFill>
                <a:srgbClr val="282830"/>
              </a:solidFill>
              <a:latin typeface="Arial" pitchFamily="34" charset="0"/>
              <a:ea typeface="宋体" pitchFamily="2" charset="-122"/>
              <a:cs typeface="Arial" pitchFamily="34" charset="0"/>
              <a:sym typeface="+mn-ea"/>
            </a:endParaRPr>
          </a:p>
          <a:p>
            <a:pPr>
              <a:lnSpc>
                <a:spcPct val="130000"/>
              </a:lnSpc>
              <a:spcAft>
                <a:spcPts val="600"/>
              </a:spcAft>
            </a:pPr>
            <a:r>
              <a:rPr lang="en-US" altLang="zh-CN" sz="2000" dirty="0">
                <a:solidFill>
                  <a:srgbClr val="282830"/>
                </a:solidFill>
                <a:latin typeface="Arial" pitchFamily="34" charset="0"/>
                <a:ea typeface="宋体" pitchFamily="2" charset="-122"/>
                <a:cs typeface="Arial" pitchFamily="34" charset="0"/>
              </a:rPr>
              <a:t>5</a:t>
            </a:r>
            <a:r>
              <a:rPr lang="zh-CN" altLang="en-US" sz="2000" dirty="0">
                <a:solidFill>
                  <a:srgbClr val="282830"/>
                </a:solidFill>
                <a:latin typeface="Arial" pitchFamily="34" charset="0"/>
                <a:ea typeface="宋体" pitchFamily="2" charset="-122"/>
                <a:cs typeface="Arial" pitchFamily="34" charset="0"/>
              </a:rPr>
              <a:t>）</a:t>
            </a:r>
            <a:r>
              <a:rPr lang="zh-CN" altLang="zh-CN" sz="2000" dirty="0">
                <a:solidFill>
                  <a:srgbClr val="282830"/>
                </a:solidFill>
                <a:latin typeface="Arial" pitchFamily="34" charset="0"/>
                <a:ea typeface="宋体" pitchFamily="2" charset="-122"/>
                <a:cs typeface="Arial" pitchFamily="34" charset="0"/>
              </a:rPr>
              <a:t>加强对社招</a:t>
            </a:r>
            <a:r>
              <a:rPr lang="zh-CN" altLang="en-US" sz="2000" dirty="0">
                <a:solidFill>
                  <a:srgbClr val="282830"/>
                </a:solidFill>
                <a:latin typeface="Arial" pitchFamily="34" charset="0"/>
                <a:ea typeface="宋体" pitchFamily="2" charset="-122"/>
                <a:cs typeface="Arial" pitchFamily="34" charset="0"/>
              </a:rPr>
              <a:t>、校招</a:t>
            </a:r>
            <a:r>
              <a:rPr lang="zh-CN" altLang="zh-CN" sz="2000" dirty="0">
                <a:solidFill>
                  <a:srgbClr val="282830"/>
                </a:solidFill>
                <a:latin typeface="Arial" pitchFamily="34" charset="0"/>
                <a:ea typeface="宋体" pitchFamily="2" charset="-122"/>
                <a:cs typeface="Arial" pitchFamily="34" charset="0"/>
              </a:rPr>
              <a:t>人员的考试</a:t>
            </a:r>
            <a:r>
              <a:rPr lang="zh-CN" altLang="en-US" sz="2000" dirty="0">
                <a:solidFill>
                  <a:srgbClr val="282830"/>
                </a:solidFill>
                <a:latin typeface="Arial" pitchFamily="34" charset="0"/>
                <a:ea typeface="宋体" pitchFamily="2" charset="-122"/>
                <a:cs typeface="Arial" pitchFamily="34" charset="0"/>
              </a:rPr>
              <a:t>培训</a:t>
            </a:r>
            <a:r>
              <a:rPr lang="zh-CN" altLang="zh-CN" sz="2000" dirty="0">
                <a:solidFill>
                  <a:srgbClr val="282830"/>
                </a:solidFill>
                <a:latin typeface="Arial" pitchFamily="34" charset="0"/>
                <a:ea typeface="宋体" pitchFamily="2" charset="-122"/>
                <a:cs typeface="Arial" pitchFamily="34" charset="0"/>
              </a:rPr>
              <a:t>力度</a:t>
            </a:r>
            <a:r>
              <a:rPr lang="zh-CN" altLang="en-US" sz="2000" dirty="0">
                <a:solidFill>
                  <a:srgbClr val="282830"/>
                </a:solidFill>
                <a:latin typeface="Arial" pitchFamily="34" charset="0"/>
                <a:ea typeface="宋体" pitchFamily="2" charset="-122"/>
                <a:cs typeface="Arial" pitchFamily="34" charset="0"/>
              </a:rPr>
              <a:t>。</a:t>
            </a:r>
            <a:r>
              <a:rPr lang="zh-CN" altLang="en-US" sz="2000" dirty="0">
                <a:solidFill>
                  <a:srgbClr val="282830"/>
                </a:solidFill>
                <a:latin typeface="Arial" pitchFamily="34" charset="0"/>
                <a:ea typeface="宋体" pitchFamily="2" charset="-122"/>
                <a:cs typeface="Arial" pitchFamily="34" charset="0"/>
                <a:sym typeface="+mn-ea"/>
              </a:rPr>
              <a:t>落实轮岗、新员工培训计划。</a:t>
            </a:r>
            <a:endParaRPr lang="en-US" altLang="zh-CN" sz="2000" dirty="0">
              <a:solidFill>
                <a:srgbClr val="282830"/>
              </a:solidFill>
              <a:latin typeface="Arial" pitchFamily="34" charset="0"/>
              <a:ea typeface="宋体" pitchFamily="2" charset="-122"/>
              <a:cs typeface="Arial" pitchFamily="34" charset="0"/>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4104617" y="2596382"/>
            <a:ext cx="4424504" cy="1015663"/>
          </a:xfrm>
          <a:prstGeom prst="rect">
            <a:avLst/>
          </a:prstGeom>
          <a:noFill/>
        </p:spPr>
        <p:txBody>
          <a:bodyPr wrap="square" rtlCol="0">
            <a:spAutoFit/>
          </a:bodyPr>
          <a:lstStyle/>
          <a:p>
            <a:pPr algn="ctr"/>
            <a:r>
              <a:rPr lang="zh-CN" altLang="en-US" sz="6000" dirty="0">
                <a:solidFill>
                  <a:srgbClr val="282830"/>
                </a:solidFill>
                <a:latin typeface="微软雅黑" panose="020B0503020204020204" pitchFamily="34" charset="-122"/>
                <a:ea typeface="微软雅黑" panose="020B0503020204020204" pitchFamily="34" charset="-122"/>
              </a:rPr>
              <a:t>谢谢！</a:t>
            </a:r>
          </a:p>
        </p:txBody>
      </p:sp>
      <p:pic>
        <p:nvPicPr>
          <p:cNvPr id="11" name="图片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graphicFrame>
        <p:nvGraphicFramePr>
          <p:cNvPr id="8" name="图示 7"/>
          <p:cNvGraphicFramePr/>
          <p:nvPr>
            <p:extLst>
              <p:ext uri="{D42A27DB-BD31-4B8C-83A1-F6EECF244321}">
                <p14:modId xmlns:p14="http://schemas.microsoft.com/office/powerpoint/2010/main" val="757827824"/>
              </p:ext>
            </p:extLst>
          </p:nvPr>
        </p:nvGraphicFramePr>
        <p:xfrm>
          <a:off x="858696" y="608047"/>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543625" y="3079429"/>
            <a:ext cx="6784230" cy="646331"/>
          </a:xfrm>
          <a:prstGeom prst="rect">
            <a:avLst/>
          </a:prstGeom>
        </p:spPr>
        <p:txBody>
          <a:bodyPr wrap="none">
            <a:spAutoFit/>
          </a:bodyPr>
          <a:lstStyle/>
          <a:p>
            <a:r>
              <a:rPr lang="en-US" altLang="zh-CN" sz="3600" dirty="0">
                <a:solidFill>
                  <a:srgbClr val="282830"/>
                </a:solidFill>
                <a:latin typeface="微软雅黑" panose="020B0503020204020204" pitchFamily="34" charset="-122"/>
                <a:ea typeface="微软雅黑" panose="020B0503020204020204" pitchFamily="34" charset="-122"/>
              </a:rPr>
              <a:t> </a:t>
            </a:r>
            <a:r>
              <a:rPr lang="zh-CN" altLang="en-US" sz="3600" dirty="0">
                <a:solidFill>
                  <a:srgbClr val="282830"/>
                </a:solidFill>
                <a:latin typeface="微软雅黑" panose="020B0503020204020204" pitchFamily="34" charset="-122"/>
                <a:ea typeface="微软雅黑" panose="020B0503020204020204" pitchFamily="34" charset="-122"/>
              </a:rPr>
              <a:t>一、</a:t>
            </a:r>
            <a:r>
              <a:rPr lang="zh-CN" altLang="zh-CN" sz="3600" dirty="0">
                <a:solidFill>
                  <a:srgbClr val="282830"/>
                </a:solidFill>
                <a:latin typeface="微软雅黑" panose="020B0503020204020204" pitchFamily="34" charset="-122"/>
                <a:ea typeface="微软雅黑" panose="020B0503020204020204" pitchFamily="34" charset="-122"/>
              </a:rPr>
              <a:t>日周月检问题总体情况说明</a:t>
            </a:r>
            <a:endParaRPr lang="zh-CN" altLang="en-US" sz="3600" dirty="0"/>
          </a:p>
        </p:txBody>
      </p:sp>
      <p:pic>
        <p:nvPicPr>
          <p:cNvPr id="18" name="图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906645"/>
            <a:ext cx="10803422" cy="853567"/>
          </a:xfrm>
          <a:prstGeom prst="rect">
            <a:avLst/>
          </a:prstGeom>
          <a:noFill/>
        </p:spPr>
        <p:txBody>
          <a:bodyPr wrap="square" rtlCol="0">
            <a:spAutoFit/>
          </a:bodyPr>
          <a:lstStyle/>
          <a:p>
            <a:pPr>
              <a:lnSpc>
                <a:spcPct val="130000"/>
              </a:lnSpc>
            </a:pPr>
            <a:r>
              <a:rPr sz="2000" dirty="0">
                <a:solidFill>
                  <a:srgbClr val="282830"/>
                </a:solidFill>
                <a:latin typeface="+mj-ea"/>
                <a:ea typeface="+mj-ea"/>
                <a:cs typeface="Arial" pitchFamily="34" charset="0"/>
              </a:rPr>
              <a:t>自</a:t>
            </a:r>
            <a:r>
              <a:rPr lang="en-US" altLang="zh-CN" sz="2000" dirty="0">
                <a:solidFill>
                  <a:srgbClr val="282830"/>
                </a:solidFill>
                <a:latin typeface="+mj-ea"/>
                <a:ea typeface="+mj-ea"/>
                <a:cs typeface="Arial" pitchFamily="34" charset="0"/>
              </a:rPr>
              <a:t>6</a:t>
            </a:r>
            <a:r>
              <a:rPr sz="2000" dirty="0">
                <a:solidFill>
                  <a:srgbClr val="282830"/>
                </a:solidFill>
                <a:latin typeface="+mj-ea"/>
                <a:ea typeface="+mj-ea"/>
                <a:cs typeface="Arial" pitchFamily="34" charset="0"/>
              </a:rPr>
              <a:t>月1日至</a:t>
            </a:r>
            <a:r>
              <a:rPr lang="en-US" altLang="zh-CN" sz="2000" dirty="0">
                <a:solidFill>
                  <a:srgbClr val="282830"/>
                </a:solidFill>
                <a:latin typeface="+mj-ea"/>
                <a:ea typeface="+mj-ea"/>
                <a:cs typeface="Arial" pitchFamily="34" charset="0"/>
              </a:rPr>
              <a:t>6</a:t>
            </a:r>
            <a:r>
              <a:rPr sz="2000" dirty="0">
                <a:solidFill>
                  <a:srgbClr val="282830"/>
                </a:solidFill>
                <a:latin typeface="+mj-ea"/>
                <a:ea typeface="+mj-ea"/>
                <a:cs typeface="Arial" pitchFamily="34" charset="0"/>
              </a:rPr>
              <a:t>月3</a:t>
            </a:r>
            <a:r>
              <a:rPr lang="en-US" altLang="zh-CN" sz="2000" dirty="0">
                <a:solidFill>
                  <a:srgbClr val="282830"/>
                </a:solidFill>
                <a:latin typeface="+mj-ea"/>
                <a:ea typeface="+mj-ea"/>
                <a:cs typeface="Arial" pitchFamily="34" charset="0"/>
              </a:rPr>
              <a:t>0</a:t>
            </a:r>
            <a:r>
              <a:rPr sz="2000" dirty="0">
                <a:solidFill>
                  <a:srgbClr val="282830"/>
                </a:solidFill>
                <a:latin typeface="+mj-ea"/>
                <a:ea typeface="+mj-ea"/>
                <a:cs typeface="Arial" pitchFamily="34" charset="0"/>
              </a:rPr>
              <a:t>日，加裂</a:t>
            </a:r>
            <a:r>
              <a:rPr lang="zh-CN" altLang="en-US" sz="2000" dirty="0">
                <a:solidFill>
                  <a:srgbClr val="282830"/>
                </a:solidFill>
                <a:latin typeface="+mj-ea"/>
                <a:ea typeface="+mj-ea"/>
                <a:cs typeface="Arial" pitchFamily="34" charset="0"/>
              </a:rPr>
              <a:t>、</a:t>
            </a:r>
            <a:r>
              <a:rPr sz="2000" dirty="0" err="1">
                <a:solidFill>
                  <a:srgbClr val="282830"/>
                </a:solidFill>
                <a:latin typeface="+mj-ea"/>
                <a:ea typeface="+mj-ea"/>
                <a:cs typeface="Arial" pitchFamily="34" charset="0"/>
              </a:rPr>
              <a:t>气分</a:t>
            </a:r>
            <a:r>
              <a:rPr lang="zh-CN" altLang="en-US" sz="2000" dirty="0">
                <a:solidFill>
                  <a:srgbClr val="282830"/>
                </a:solidFill>
                <a:latin typeface="+mj-ea"/>
                <a:ea typeface="+mj-ea"/>
                <a:cs typeface="Arial" pitchFamily="34" charset="0"/>
              </a:rPr>
              <a:t>工艺</a:t>
            </a:r>
            <a:r>
              <a:rPr sz="2000" dirty="0" err="1">
                <a:solidFill>
                  <a:srgbClr val="282830"/>
                </a:solidFill>
                <a:latin typeface="+mj-ea"/>
                <a:ea typeface="+mj-ea"/>
                <a:cs typeface="Arial" pitchFamily="34" charset="0"/>
              </a:rPr>
              <a:t>专业日、周、月检</a:t>
            </a:r>
            <a:r>
              <a:rPr lang="zh-CN" altLang="en-US" sz="2000" dirty="0">
                <a:solidFill>
                  <a:srgbClr val="282830"/>
                </a:solidFill>
                <a:latin typeface="+mj-ea"/>
                <a:ea typeface="+mj-ea"/>
                <a:cs typeface="Arial" pitchFamily="34" charset="0"/>
              </a:rPr>
              <a:t>问题共</a:t>
            </a:r>
            <a:r>
              <a:rPr lang="en-US" altLang="zh-CN" sz="2000" dirty="0">
                <a:solidFill>
                  <a:srgbClr val="282830"/>
                </a:solidFill>
                <a:latin typeface="+mj-ea"/>
                <a:ea typeface="+mj-ea"/>
                <a:cs typeface="Arial" pitchFamily="34" charset="0"/>
              </a:rPr>
              <a:t>83</a:t>
            </a:r>
            <a:r>
              <a:rPr lang="zh-CN" altLang="en-US" sz="2000" dirty="0">
                <a:solidFill>
                  <a:srgbClr val="282830"/>
                </a:solidFill>
                <a:latin typeface="+mj-ea"/>
                <a:ea typeface="+mj-ea"/>
                <a:cs typeface="Arial" pitchFamily="34" charset="0"/>
              </a:rPr>
              <a:t>项，其中考核</a:t>
            </a:r>
            <a:r>
              <a:rPr lang="en-US" altLang="zh-CN" sz="2000" dirty="0">
                <a:solidFill>
                  <a:srgbClr val="282830"/>
                </a:solidFill>
                <a:latin typeface="+mj-ea"/>
                <a:ea typeface="+mj-ea"/>
                <a:cs typeface="Arial" pitchFamily="34" charset="0"/>
              </a:rPr>
              <a:t>52</a:t>
            </a:r>
            <a:r>
              <a:rPr lang="zh-CN" altLang="en-US" sz="2000" dirty="0">
                <a:solidFill>
                  <a:srgbClr val="282830"/>
                </a:solidFill>
                <a:latin typeface="+mj-ea"/>
                <a:ea typeface="+mj-ea"/>
                <a:cs typeface="Arial" pitchFamily="34" charset="0"/>
              </a:rPr>
              <a:t>项，奖励</a:t>
            </a:r>
            <a:r>
              <a:rPr lang="en-US" altLang="zh-CN" sz="2000" dirty="0">
                <a:solidFill>
                  <a:srgbClr val="282830"/>
                </a:solidFill>
                <a:latin typeface="+mj-ea"/>
                <a:ea typeface="+mj-ea"/>
                <a:cs typeface="Arial" pitchFamily="34" charset="0"/>
              </a:rPr>
              <a:t>19</a:t>
            </a:r>
            <a:r>
              <a:rPr lang="zh-CN" altLang="en-US" sz="2000" dirty="0">
                <a:solidFill>
                  <a:srgbClr val="282830"/>
                </a:solidFill>
                <a:latin typeface="+mj-ea"/>
                <a:ea typeface="+mj-ea"/>
                <a:cs typeface="Arial" pitchFamily="34" charset="0"/>
              </a:rPr>
              <a:t>项，未考核</a:t>
            </a:r>
            <a:r>
              <a:rPr lang="en-US" altLang="zh-CN" sz="2000" dirty="0">
                <a:solidFill>
                  <a:srgbClr val="282830"/>
                </a:solidFill>
                <a:latin typeface="+mj-ea"/>
                <a:ea typeface="+mj-ea"/>
                <a:cs typeface="Arial" pitchFamily="34" charset="0"/>
              </a:rPr>
              <a:t>12</a:t>
            </a:r>
            <a:r>
              <a:rPr lang="zh-CN" altLang="en-US" sz="2000" dirty="0">
                <a:solidFill>
                  <a:srgbClr val="282830"/>
                </a:solidFill>
                <a:latin typeface="+mj-ea"/>
                <a:ea typeface="+mj-ea"/>
                <a:cs typeface="Arial" pitchFamily="34" charset="0"/>
              </a:rPr>
              <a:t>项。</a:t>
            </a:r>
            <a:r>
              <a:rPr sz="2000" dirty="0">
                <a:solidFill>
                  <a:srgbClr val="282830"/>
                </a:solidFill>
                <a:latin typeface="+mj-ea"/>
                <a:ea typeface="+mj-ea"/>
                <a:cs typeface="Arial" pitchFamily="34" charset="0"/>
              </a:rPr>
              <a:t>按问题性质共分为</a:t>
            </a:r>
            <a:r>
              <a:rPr lang="en-US" sz="2000" dirty="0">
                <a:solidFill>
                  <a:srgbClr val="282830"/>
                </a:solidFill>
                <a:latin typeface="+mj-ea"/>
                <a:ea typeface="+mj-ea"/>
                <a:cs typeface="Arial" pitchFamily="34" charset="0"/>
              </a:rPr>
              <a:t>1</a:t>
            </a:r>
            <a:r>
              <a:rPr lang="en-US" altLang="zh-CN" sz="2000" dirty="0">
                <a:solidFill>
                  <a:srgbClr val="282830"/>
                </a:solidFill>
                <a:latin typeface="+mj-ea"/>
                <a:ea typeface="+mj-ea"/>
                <a:cs typeface="Arial" pitchFamily="34" charset="0"/>
              </a:rPr>
              <a:t>2</a:t>
            </a:r>
            <a:r>
              <a:rPr sz="2000" dirty="0">
                <a:solidFill>
                  <a:srgbClr val="282830"/>
                </a:solidFill>
                <a:latin typeface="+mj-ea"/>
                <a:ea typeface="+mj-ea"/>
                <a:cs typeface="Arial" pitchFamily="34" charset="0"/>
              </a:rPr>
              <a:t>类</a:t>
            </a:r>
            <a:r>
              <a:rPr lang="zh-CN" altLang="en-US" sz="2000" dirty="0">
                <a:solidFill>
                  <a:srgbClr val="282830"/>
                </a:solidFill>
                <a:latin typeface="+mj-ea"/>
                <a:ea typeface="+mj-ea"/>
                <a:cs typeface="Arial" pitchFamily="34" charset="0"/>
              </a:rPr>
              <a:t>，考核占比</a:t>
            </a:r>
            <a:r>
              <a:rPr lang="en-US" altLang="zh-CN" sz="2000" dirty="0">
                <a:solidFill>
                  <a:srgbClr val="282830"/>
                </a:solidFill>
                <a:latin typeface="+mj-ea"/>
                <a:ea typeface="+mj-ea"/>
                <a:cs typeface="Arial" pitchFamily="34" charset="0"/>
              </a:rPr>
              <a:t>62.65%</a:t>
            </a:r>
            <a:r>
              <a:rPr lang="zh-CN" altLang="en-US" sz="2000" dirty="0">
                <a:solidFill>
                  <a:srgbClr val="282830"/>
                </a:solidFill>
                <a:latin typeface="+mj-ea"/>
                <a:ea typeface="+mj-ea"/>
                <a:cs typeface="Arial" pitchFamily="34" charset="0"/>
              </a:rPr>
              <a:t>。</a:t>
            </a:r>
          </a:p>
        </p:txBody>
      </p:sp>
      <p:graphicFrame>
        <p:nvGraphicFramePr>
          <p:cNvPr id="5" name="表格 4">
            <a:extLst>
              <a:ext uri="{FF2B5EF4-FFF2-40B4-BE49-F238E27FC236}">
                <a16:creationId xmlns:a16="http://schemas.microsoft.com/office/drawing/2014/main" id="{4CF52CCC-8B0F-EB2C-017A-F76C8EE99827}"/>
              </a:ext>
            </a:extLst>
          </p:cNvPr>
          <p:cNvGraphicFramePr>
            <a:graphicFrameLocks noGrp="1"/>
          </p:cNvGraphicFramePr>
          <p:nvPr>
            <p:extLst>
              <p:ext uri="{D42A27DB-BD31-4B8C-83A1-F6EECF244321}">
                <p14:modId xmlns:p14="http://schemas.microsoft.com/office/powerpoint/2010/main" val="2332799485"/>
              </p:ext>
            </p:extLst>
          </p:nvPr>
        </p:nvGraphicFramePr>
        <p:xfrm>
          <a:off x="777875" y="2470167"/>
          <a:ext cx="2768600" cy="3381375"/>
        </p:xfrm>
        <a:graphic>
          <a:graphicData uri="http://schemas.openxmlformats.org/drawingml/2006/table">
            <a:tbl>
              <a:tblPr/>
              <a:tblGrid>
                <a:gridCol w="1689100">
                  <a:extLst>
                    <a:ext uri="{9D8B030D-6E8A-4147-A177-3AD203B41FA5}">
                      <a16:colId xmlns:a16="http://schemas.microsoft.com/office/drawing/2014/main" val="2838699044"/>
                    </a:ext>
                  </a:extLst>
                </a:gridCol>
                <a:gridCol w="1079500">
                  <a:extLst>
                    <a:ext uri="{9D8B030D-6E8A-4147-A177-3AD203B41FA5}">
                      <a16:colId xmlns:a16="http://schemas.microsoft.com/office/drawing/2014/main" val="1392834497"/>
                    </a:ext>
                  </a:extLst>
                </a:gridCol>
              </a:tblGrid>
              <a:tr h="285750">
                <a:tc>
                  <a:txBody>
                    <a:bodyPr/>
                    <a:lstStyle/>
                    <a:p>
                      <a:pPr algn="ctr" fontAlgn="ctr"/>
                      <a:r>
                        <a:rPr lang="zh-CN" altLang="en-US" sz="1400" b="1" i="0" u="none" strike="noStrike">
                          <a:solidFill>
                            <a:srgbClr val="000000"/>
                          </a:solidFill>
                          <a:effectLst/>
                          <a:latin typeface="宋体" panose="02010600030101010101" pitchFamily="2" charset="-122"/>
                          <a:ea typeface="宋体" panose="02010600030101010101" pitchFamily="2" charset="-122"/>
                        </a:rPr>
                        <a:t>考核类型</a:t>
                      </a:r>
                    </a:p>
                  </a:txBody>
                  <a:tcPr marL="9525" marR="9525" marT="9525"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1" i="0" u="none" strike="noStrike">
                          <a:solidFill>
                            <a:srgbClr val="000000"/>
                          </a:solidFill>
                          <a:effectLst/>
                          <a:latin typeface="宋体" panose="02010600030101010101" pitchFamily="2" charset="-122"/>
                          <a:ea typeface="宋体" panose="02010600030101010101" pitchFamily="2" charset="-122"/>
                        </a:rPr>
                        <a:t>数量</a:t>
                      </a:r>
                    </a:p>
                  </a:txBody>
                  <a:tcPr marL="9525" marR="9525" marT="9525"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8191463"/>
                  </a:ext>
                </a:extLst>
              </a:tr>
              <a:tr h="257175">
                <a:tc>
                  <a:txBody>
                    <a:bodyPr/>
                    <a:lstStyle/>
                    <a:p>
                      <a:pPr algn="ctr" rtl="0" fontAlgn="ctr"/>
                      <a:r>
                        <a:rPr lang="en-US" sz="1400" b="0" i="0" u="none" strike="noStrike">
                          <a:solidFill>
                            <a:srgbClr val="000000"/>
                          </a:solidFill>
                          <a:effectLst/>
                          <a:latin typeface="微软雅黑" panose="020B0503020204020204" pitchFamily="34" charset="-122"/>
                          <a:ea typeface="微软雅黑" panose="020B0503020204020204" pitchFamily="34" charset="-122"/>
                        </a:rPr>
                        <a:t>MES</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交接班</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98664782"/>
                  </a:ext>
                </a:extLst>
              </a:tr>
              <a:tr h="257175">
                <a:tc>
                  <a:txBody>
                    <a:bodyPr/>
                    <a:lstStyle/>
                    <a:p>
                      <a:pPr algn="ctr" rtl="0"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产品质量</a:t>
                      </a:r>
                    </a:p>
                  </a:txBody>
                  <a:tcPr marL="9525" marR="9525" marT="9525" marB="0" anchor="ctr">
                    <a:lnL>
                      <a:noFill/>
                    </a:lnL>
                    <a:lnR>
                      <a:noFill/>
                    </a:lnR>
                    <a:lnT>
                      <a:noFill/>
                    </a:lnT>
                    <a:lnB>
                      <a:noFill/>
                    </a:lnB>
                  </a:tcPr>
                </a:tc>
                <a:tc>
                  <a:txBody>
                    <a:bodyPr/>
                    <a:lstStyle/>
                    <a:p>
                      <a:pPr algn="ctr" rtl="0" fontAlgn="b"/>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a:t>
                      </a:r>
                    </a:p>
                  </a:txBody>
                  <a:tcPr marL="9525" marR="9525" marT="9525" marB="0" anchor="b">
                    <a:lnL>
                      <a:noFill/>
                    </a:lnL>
                    <a:lnR>
                      <a:noFill/>
                    </a:lnR>
                    <a:lnT>
                      <a:noFill/>
                    </a:lnT>
                    <a:lnB>
                      <a:noFill/>
                    </a:lnB>
                  </a:tcPr>
                </a:tc>
                <a:extLst>
                  <a:ext uri="{0D108BD9-81ED-4DB2-BD59-A6C34878D82A}">
                    <a16:rowId xmlns:a16="http://schemas.microsoft.com/office/drawing/2014/main" val="1790627053"/>
                  </a:ext>
                </a:extLst>
              </a:tr>
              <a:tr h="257175">
                <a:tc>
                  <a:txBody>
                    <a:bodyPr/>
                    <a:lstStyle/>
                    <a:p>
                      <a:pPr algn="ctr" rtl="0"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采样</a:t>
                      </a:r>
                    </a:p>
                  </a:txBody>
                  <a:tcPr marL="9525" marR="9525" marT="9525" marB="0" anchor="ctr">
                    <a:lnL>
                      <a:noFill/>
                    </a:lnL>
                    <a:lnR>
                      <a:noFill/>
                    </a:lnR>
                    <a:lnT>
                      <a:noFill/>
                    </a:lnT>
                    <a:lnB>
                      <a:noFill/>
                    </a:lnB>
                  </a:tcPr>
                </a:tc>
                <a:tc>
                  <a:txBody>
                    <a:bodyPr/>
                    <a:lstStyle/>
                    <a:p>
                      <a:pPr algn="ctr" rtl="0" fontAlgn="b"/>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a:t>
                      </a:r>
                    </a:p>
                  </a:txBody>
                  <a:tcPr marL="9525" marR="9525" marT="9525" marB="0" anchor="b">
                    <a:lnL>
                      <a:noFill/>
                    </a:lnL>
                    <a:lnR>
                      <a:noFill/>
                    </a:lnR>
                    <a:lnT>
                      <a:noFill/>
                    </a:lnT>
                    <a:lnB>
                      <a:noFill/>
                    </a:lnB>
                  </a:tcPr>
                </a:tc>
                <a:extLst>
                  <a:ext uri="{0D108BD9-81ED-4DB2-BD59-A6C34878D82A}">
                    <a16:rowId xmlns:a16="http://schemas.microsoft.com/office/drawing/2014/main" val="1818287762"/>
                  </a:ext>
                </a:extLst>
              </a:tr>
              <a:tr h="257175">
                <a:tc>
                  <a:txBody>
                    <a:bodyPr/>
                    <a:lstStyle/>
                    <a:p>
                      <a:pPr algn="ctr" rtl="0"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巡回检查</a:t>
                      </a:r>
                    </a:p>
                  </a:txBody>
                  <a:tcPr marL="9525" marR="9525" marT="9525" marB="0" anchor="ctr">
                    <a:lnL>
                      <a:noFill/>
                    </a:lnL>
                    <a:lnR>
                      <a:noFill/>
                    </a:lnR>
                    <a:lnT>
                      <a:noFill/>
                    </a:lnT>
                    <a:lnB>
                      <a:noFill/>
                    </a:lnB>
                  </a:tcPr>
                </a:tc>
                <a:tc>
                  <a:txBody>
                    <a:bodyPr/>
                    <a:lstStyle/>
                    <a:p>
                      <a:pPr algn="ctr" rtl="0" fontAlgn="b"/>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9</a:t>
                      </a:r>
                    </a:p>
                  </a:txBody>
                  <a:tcPr marL="9525" marR="9525" marT="9525" marB="0" anchor="b">
                    <a:lnL>
                      <a:noFill/>
                    </a:lnL>
                    <a:lnR>
                      <a:noFill/>
                    </a:lnR>
                    <a:lnT>
                      <a:noFill/>
                    </a:lnT>
                    <a:lnB>
                      <a:noFill/>
                    </a:lnB>
                  </a:tcPr>
                </a:tc>
                <a:extLst>
                  <a:ext uri="{0D108BD9-81ED-4DB2-BD59-A6C34878D82A}">
                    <a16:rowId xmlns:a16="http://schemas.microsoft.com/office/drawing/2014/main" val="4292229763"/>
                  </a:ext>
                </a:extLst>
              </a:tr>
              <a:tr h="257175">
                <a:tc>
                  <a:txBody>
                    <a:bodyPr/>
                    <a:lstStyle/>
                    <a:p>
                      <a:pPr algn="ctr" rtl="0"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工艺纪律</a:t>
                      </a:r>
                    </a:p>
                  </a:txBody>
                  <a:tcPr marL="9525" marR="9525" marT="9525" marB="0" anchor="ctr">
                    <a:lnL>
                      <a:noFill/>
                    </a:lnL>
                    <a:lnR>
                      <a:noFill/>
                    </a:lnR>
                    <a:lnT>
                      <a:noFill/>
                    </a:lnT>
                    <a:lnB>
                      <a:noFill/>
                    </a:lnB>
                  </a:tcPr>
                </a:tc>
                <a:tc>
                  <a:txBody>
                    <a:bodyPr/>
                    <a:lstStyle/>
                    <a:p>
                      <a:pPr algn="ctr" rtl="0" fontAlgn="b"/>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4</a:t>
                      </a:r>
                    </a:p>
                  </a:txBody>
                  <a:tcPr marL="9525" marR="9525" marT="9525" marB="0" anchor="b">
                    <a:lnL>
                      <a:noFill/>
                    </a:lnL>
                    <a:lnR>
                      <a:noFill/>
                    </a:lnR>
                    <a:lnT>
                      <a:noFill/>
                    </a:lnT>
                    <a:lnB>
                      <a:noFill/>
                    </a:lnB>
                  </a:tcPr>
                </a:tc>
                <a:extLst>
                  <a:ext uri="{0D108BD9-81ED-4DB2-BD59-A6C34878D82A}">
                    <a16:rowId xmlns:a16="http://schemas.microsoft.com/office/drawing/2014/main" val="943707190"/>
                  </a:ext>
                </a:extLst>
              </a:tr>
              <a:tr h="257175">
                <a:tc>
                  <a:txBody>
                    <a:bodyPr/>
                    <a:lstStyle/>
                    <a:p>
                      <a:pPr algn="ctr" rtl="0"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平稳率</a:t>
                      </a:r>
                    </a:p>
                  </a:txBody>
                  <a:tcPr marL="9525" marR="9525" marT="9525" marB="0" anchor="ctr">
                    <a:lnL>
                      <a:noFill/>
                    </a:lnL>
                    <a:lnR>
                      <a:noFill/>
                    </a:lnR>
                    <a:lnT>
                      <a:noFill/>
                    </a:lnT>
                    <a:lnB>
                      <a:noFill/>
                    </a:lnB>
                  </a:tcPr>
                </a:tc>
                <a:tc>
                  <a:txBody>
                    <a:bodyPr/>
                    <a:lstStyle/>
                    <a:p>
                      <a:pPr algn="ctr" rtl="0" fontAlgn="b"/>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9</a:t>
                      </a:r>
                    </a:p>
                  </a:txBody>
                  <a:tcPr marL="9525" marR="9525" marT="9525" marB="0" anchor="b">
                    <a:lnL>
                      <a:noFill/>
                    </a:lnL>
                    <a:lnR>
                      <a:noFill/>
                    </a:lnR>
                    <a:lnT>
                      <a:noFill/>
                    </a:lnT>
                    <a:lnB>
                      <a:noFill/>
                    </a:lnB>
                  </a:tcPr>
                </a:tc>
                <a:extLst>
                  <a:ext uri="{0D108BD9-81ED-4DB2-BD59-A6C34878D82A}">
                    <a16:rowId xmlns:a16="http://schemas.microsoft.com/office/drawing/2014/main" val="911166431"/>
                  </a:ext>
                </a:extLst>
              </a:tr>
              <a:tr h="257175">
                <a:tc>
                  <a:txBody>
                    <a:bodyPr/>
                    <a:lstStyle/>
                    <a:p>
                      <a:pPr algn="ctr" rtl="0"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抽查提问</a:t>
                      </a:r>
                    </a:p>
                  </a:txBody>
                  <a:tcPr marL="9525" marR="9525" marT="9525" marB="0" anchor="ctr">
                    <a:lnL>
                      <a:noFill/>
                    </a:lnL>
                    <a:lnR>
                      <a:noFill/>
                    </a:lnR>
                    <a:lnT>
                      <a:noFill/>
                    </a:lnT>
                    <a:lnB>
                      <a:noFill/>
                    </a:lnB>
                  </a:tcPr>
                </a:tc>
                <a:tc>
                  <a:txBody>
                    <a:bodyPr/>
                    <a:lstStyle/>
                    <a:p>
                      <a:pPr algn="ctr" rtl="0" fontAlgn="b"/>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17</a:t>
                      </a:r>
                    </a:p>
                  </a:txBody>
                  <a:tcPr marL="9525" marR="9525" marT="9525" marB="0" anchor="b">
                    <a:lnL>
                      <a:noFill/>
                    </a:lnL>
                    <a:lnR>
                      <a:noFill/>
                    </a:lnR>
                    <a:lnT>
                      <a:noFill/>
                    </a:lnT>
                    <a:lnB>
                      <a:noFill/>
                    </a:lnB>
                  </a:tcPr>
                </a:tc>
                <a:extLst>
                  <a:ext uri="{0D108BD9-81ED-4DB2-BD59-A6C34878D82A}">
                    <a16:rowId xmlns:a16="http://schemas.microsoft.com/office/drawing/2014/main" val="823449019"/>
                  </a:ext>
                </a:extLst>
              </a:tr>
              <a:tr h="257175">
                <a:tc>
                  <a:txBody>
                    <a:bodyPr/>
                    <a:lstStyle/>
                    <a:p>
                      <a:pPr algn="ctr" rtl="0"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劳动纪律</a:t>
                      </a:r>
                    </a:p>
                  </a:txBody>
                  <a:tcPr marL="9525" marR="9525" marT="9525" marB="0" anchor="ctr">
                    <a:lnL>
                      <a:noFill/>
                    </a:lnL>
                    <a:lnR>
                      <a:noFill/>
                    </a:lnR>
                    <a:lnT>
                      <a:noFill/>
                    </a:lnT>
                    <a:lnB>
                      <a:noFill/>
                    </a:lnB>
                  </a:tcPr>
                </a:tc>
                <a:tc>
                  <a:txBody>
                    <a:bodyPr/>
                    <a:lstStyle/>
                    <a:p>
                      <a:pPr algn="ctr" rtl="0" fontAlgn="b"/>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a:t>
                      </a:r>
                    </a:p>
                  </a:txBody>
                  <a:tcPr marL="9525" marR="9525" marT="9525" marB="0" anchor="b">
                    <a:lnL>
                      <a:noFill/>
                    </a:lnL>
                    <a:lnR>
                      <a:noFill/>
                    </a:lnR>
                    <a:lnT>
                      <a:noFill/>
                    </a:lnT>
                    <a:lnB>
                      <a:noFill/>
                    </a:lnB>
                  </a:tcPr>
                </a:tc>
                <a:extLst>
                  <a:ext uri="{0D108BD9-81ED-4DB2-BD59-A6C34878D82A}">
                    <a16:rowId xmlns:a16="http://schemas.microsoft.com/office/drawing/2014/main" val="130552364"/>
                  </a:ext>
                </a:extLst>
              </a:tr>
              <a:tr h="257175">
                <a:tc>
                  <a:txBody>
                    <a:bodyPr/>
                    <a:lstStyle/>
                    <a:p>
                      <a:pPr algn="ctr" rtl="0"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工艺指令</a:t>
                      </a:r>
                    </a:p>
                  </a:txBody>
                  <a:tcPr marL="9525" marR="9525" marT="9525" marB="0" anchor="ctr">
                    <a:lnL>
                      <a:noFill/>
                    </a:lnL>
                    <a:lnR>
                      <a:noFill/>
                    </a:lnR>
                    <a:lnT>
                      <a:noFill/>
                    </a:lnT>
                    <a:lnB>
                      <a:noFill/>
                    </a:lnB>
                  </a:tcPr>
                </a:tc>
                <a:tc>
                  <a:txBody>
                    <a:bodyPr/>
                    <a:lstStyle/>
                    <a:p>
                      <a:pPr algn="ctr" rtl="0" fontAlgn="b"/>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a:t>
                      </a:r>
                    </a:p>
                  </a:txBody>
                  <a:tcPr marL="9525" marR="9525" marT="9525" marB="0" anchor="b">
                    <a:lnL>
                      <a:noFill/>
                    </a:lnL>
                    <a:lnR>
                      <a:noFill/>
                    </a:lnR>
                    <a:lnT>
                      <a:noFill/>
                    </a:lnT>
                    <a:lnB>
                      <a:noFill/>
                    </a:lnB>
                  </a:tcPr>
                </a:tc>
                <a:extLst>
                  <a:ext uri="{0D108BD9-81ED-4DB2-BD59-A6C34878D82A}">
                    <a16:rowId xmlns:a16="http://schemas.microsoft.com/office/drawing/2014/main" val="1260275104"/>
                  </a:ext>
                </a:extLst>
              </a:tr>
              <a:tr h="257175">
                <a:tc>
                  <a:txBody>
                    <a:bodyPr/>
                    <a:lstStyle/>
                    <a:p>
                      <a:pPr algn="ctr" rtl="0"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规格化</a:t>
                      </a:r>
                    </a:p>
                  </a:txBody>
                  <a:tcPr marL="9525" marR="9525" marT="9525" marB="0" anchor="ctr">
                    <a:lnL>
                      <a:noFill/>
                    </a:lnL>
                    <a:lnR>
                      <a:noFill/>
                    </a:lnR>
                    <a:lnT>
                      <a:noFill/>
                    </a:lnT>
                    <a:lnB>
                      <a:noFill/>
                    </a:lnB>
                  </a:tcPr>
                </a:tc>
                <a:tc>
                  <a:txBody>
                    <a:bodyPr/>
                    <a:lstStyle/>
                    <a:p>
                      <a:pPr algn="ctr" rtl="0" fontAlgn="b"/>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0</a:t>
                      </a:r>
                    </a:p>
                  </a:txBody>
                  <a:tcPr marL="9525" marR="9525" marT="9525" marB="0" anchor="b">
                    <a:lnL>
                      <a:noFill/>
                    </a:lnL>
                    <a:lnR>
                      <a:noFill/>
                    </a:lnR>
                    <a:lnT>
                      <a:noFill/>
                    </a:lnT>
                    <a:lnB>
                      <a:noFill/>
                    </a:lnB>
                  </a:tcPr>
                </a:tc>
                <a:extLst>
                  <a:ext uri="{0D108BD9-81ED-4DB2-BD59-A6C34878D82A}">
                    <a16:rowId xmlns:a16="http://schemas.microsoft.com/office/drawing/2014/main" val="806741039"/>
                  </a:ext>
                </a:extLst>
              </a:tr>
              <a:tr h="257175">
                <a:tc>
                  <a:txBody>
                    <a:bodyPr/>
                    <a:lstStyle/>
                    <a:p>
                      <a:pPr algn="ctr" rtl="0"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运行记录</a:t>
                      </a:r>
                    </a:p>
                  </a:txBody>
                  <a:tcPr marL="9525" marR="9525" marT="9525" marB="0" anchor="ctr">
                    <a:lnL>
                      <a:noFill/>
                    </a:lnL>
                    <a:lnR>
                      <a:noFill/>
                    </a:lnR>
                    <a:lnT>
                      <a:noFill/>
                    </a:lnT>
                    <a:lnB>
                      <a:noFill/>
                    </a:lnB>
                  </a:tcPr>
                </a:tc>
                <a:tc>
                  <a:txBody>
                    <a:bodyPr/>
                    <a:lstStyle/>
                    <a:p>
                      <a:pPr algn="ctr" rtl="0" fontAlgn="b"/>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4</a:t>
                      </a:r>
                    </a:p>
                  </a:txBody>
                  <a:tcPr marL="9525" marR="9525" marT="9525" marB="0" anchor="b">
                    <a:lnL>
                      <a:noFill/>
                    </a:lnL>
                    <a:lnR>
                      <a:noFill/>
                    </a:lnR>
                    <a:lnT>
                      <a:noFill/>
                    </a:lnT>
                    <a:lnB>
                      <a:noFill/>
                    </a:lnB>
                  </a:tcPr>
                </a:tc>
                <a:extLst>
                  <a:ext uri="{0D108BD9-81ED-4DB2-BD59-A6C34878D82A}">
                    <a16:rowId xmlns:a16="http://schemas.microsoft.com/office/drawing/2014/main" val="681929777"/>
                  </a:ext>
                </a:extLst>
              </a:tr>
              <a:tr h="266700">
                <a:tc>
                  <a:txBody>
                    <a:bodyPr/>
                    <a:lstStyle/>
                    <a:p>
                      <a:pPr algn="ctr" rtl="0"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其他</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rtl="0" fontAlgn="b"/>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16</a:t>
                      </a:r>
                    </a:p>
                  </a:txBody>
                  <a:tcPr marL="9525" marR="9525" marT="9525" marB="0" anchor="b">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3765511"/>
                  </a:ext>
                </a:extLst>
              </a:tr>
            </a:tbl>
          </a:graphicData>
        </a:graphic>
      </p:graphicFrame>
      <p:graphicFrame>
        <p:nvGraphicFramePr>
          <p:cNvPr id="8" name="表格 7">
            <a:extLst>
              <a:ext uri="{FF2B5EF4-FFF2-40B4-BE49-F238E27FC236}">
                <a16:creationId xmlns:a16="http://schemas.microsoft.com/office/drawing/2014/main" id="{CD8BABCB-FD8B-DBFC-1C48-5CB80414B330}"/>
              </a:ext>
            </a:extLst>
          </p:cNvPr>
          <p:cNvGraphicFramePr>
            <a:graphicFrameLocks noGrp="1"/>
          </p:cNvGraphicFramePr>
          <p:nvPr>
            <p:extLst>
              <p:ext uri="{D42A27DB-BD31-4B8C-83A1-F6EECF244321}">
                <p14:modId xmlns:p14="http://schemas.microsoft.com/office/powerpoint/2010/main" val="2658120451"/>
              </p:ext>
            </p:extLst>
          </p:nvPr>
        </p:nvGraphicFramePr>
        <p:xfrm>
          <a:off x="4021137" y="2778004"/>
          <a:ext cx="2244725" cy="2514600"/>
        </p:xfrm>
        <a:graphic>
          <a:graphicData uri="http://schemas.openxmlformats.org/drawingml/2006/table">
            <a:tbl>
              <a:tblPr/>
              <a:tblGrid>
                <a:gridCol w="1516137">
                  <a:extLst>
                    <a:ext uri="{9D8B030D-6E8A-4147-A177-3AD203B41FA5}">
                      <a16:colId xmlns:a16="http://schemas.microsoft.com/office/drawing/2014/main" val="1967003823"/>
                    </a:ext>
                  </a:extLst>
                </a:gridCol>
                <a:gridCol w="728588">
                  <a:extLst>
                    <a:ext uri="{9D8B030D-6E8A-4147-A177-3AD203B41FA5}">
                      <a16:colId xmlns:a16="http://schemas.microsoft.com/office/drawing/2014/main" val="2738912271"/>
                    </a:ext>
                  </a:extLst>
                </a:gridCol>
              </a:tblGrid>
              <a:tr h="419100">
                <a:tc>
                  <a:txBody>
                    <a:bodyPr/>
                    <a:lstStyle/>
                    <a:p>
                      <a:pPr algn="ctr" fontAlgn="b"/>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项目</a:t>
                      </a:r>
                    </a:p>
                  </a:txBody>
                  <a:tcPr marL="9525" marR="9525" marT="9525" marB="0" anchor="ctr" anchorCtr="1">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数量</a:t>
                      </a:r>
                    </a:p>
                  </a:txBody>
                  <a:tcPr marL="9525" marR="9525" marT="9525" marB="0" anchor="ctr" anchorCtr="1">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0927563"/>
                  </a:ext>
                </a:extLst>
              </a:tr>
              <a:tr h="419100">
                <a:tc>
                  <a:txBody>
                    <a:bodyPr/>
                    <a:lstStyle/>
                    <a:p>
                      <a:pPr algn="ctr" fontAlgn="b"/>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考核</a:t>
                      </a:r>
                    </a:p>
                  </a:txBody>
                  <a:tcPr marL="9525" marR="9525" marT="9525" marB="0" anchor="ctr" anchorCtr="1">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52</a:t>
                      </a:r>
                    </a:p>
                  </a:txBody>
                  <a:tcPr marL="9525" marR="9525" marT="9525" marB="0" anchor="ctr" anchorCtr="1">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1407901"/>
                  </a:ext>
                </a:extLst>
              </a:tr>
              <a:tr h="419100">
                <a:tc>
                  <a:txBody>
                    <a:bodyPr/>
                    <a:lstStyle/>
                    <a:p>
                      <a:pPr algn="ctr" fontAlgn="b"/>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未考核</a:t>
                      </a:r>
                    </a:p>
                  </a:txBody>
                  <a:tcPr marL="9525" marR="9525" marT="9525" marB="0" anchor="ctr" anchorCtr="1">
                    <a:lnL>
                      <a:noFill/>
                    </a:lnL>
                    <a:lnR>
                      <a:noFill/>
                    </a:lnR>
                    <a:lnT>
                      <a:noFill/>
                    </a:lnT>
                    <a:lnB>
                      <a:noFill/>
                    </a:lnB>
                  </a:tcPr>
                </a:tc>
                <a:tc>
                  <a:txBody>
                    <a:bodyPr/>
                    <a:lstStyle/>
                    <a:p>
                      <a:pPr algn="ctr" fontAlgn="b"/>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12</a:t>
                      </a:r>
                    </a:p>
                  </a:txBody>
                  <a:tcPr marL="9525" marR="9525" marT="9525" marB="0" anchor="ctr" anchorCtr="1">
                    <a:lnL>
                      <a:noFill/>
                    </a:lnL>
                    <a:lnR>
                      <a:noFill/>
                    </a:lnR>
                    <a:lnT>
                      <a:noFill/>
                    </a:lnT>
                    <a:lnB>
                      <a:noFill/>
                    </a:lnB>
                  </a:tcPr>
                </a:tc>
                <a:extLst>
                  <a:ext uri="{0D108BD9-81ED-4DB2-BD59-A6C34878D82A}">
                    <a16:rowId xmlns:a16="http://schemas.microsoft.com/office/drawing/2014/main" val="1249836063"/>
                  </a:ext>
                </a:extLst>
              </a:tr>
              <a:tr h="419100">
                <a:tc>
                  <a:txBody>
                    <a:bodyPr/>
                    <a:lstStyle/>
                    <a:p>
                      <a:pPr algn="ctr" fontAlgn="b"/>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奖励</a:t>
                      </a:r>
                    </a:p>
                  </a:txBody>
                  <a:tcPr marL="9525" marR="9525" marT="9525" marB="0" anchor="ctr" anchorCtr="1">
                    <a:lnL>
                      <a:noFill/>
                    </a:lnL>
                    <a:lnR>
                      <a:noFill/>
                    </a:lnR>
                    <a:lnT>
                      <a:noFill/>
                    </a:lnT>
                    <a:lnB>
                      <a:noFill/>
                    </a:lnB>
                  </a:tcPr>
                </a:tc>
                <a:tc>
                  <a:txBody>
                    <a:bodyPr/>
                    <a:lstStyle/>
                    <a:p>
                      <a:pPr algn="ctr" fontAlgn="b"/>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19</a:t>
                      </a:r>
                    </a:p>
                  </a:txBody>
                  <a:tcPr marL="9525" marR="9525" marT="9525" marB="0" anchor="ctr" anchorCtr="1">
                    <a:lnL>
                      <a:noFill/>
                    </a:lnL>
                    <a:lnR>
                      <a:noFill/>
                    </a:lnR>
                    <a:lnT>
                      <a:noFill/>
                    </a:lnT>
                    <a:lnB>
                      <a:noFill/>
                    </a:lnB>
                  </a:tcPr>
                </a:tc>
                <a:extLst>
                  <a:ext uri="{0D108BD9-81ED-4DB2-BD59-A6C34878D82A}">
                    <a16:rowId xmlns:a16="http://schemas.microsoft.com/office/drawing/2014/main" val="3171093290"/>
                  </a:ext>
                </a:extLst>
              </a:tr>
              <a:tr h="419100">
                <a:tc>
                  <a:txBody>
                    <a:bodyPr/>
                    <a:lstStyle/>
                    <a:p>
                      <a:pPr algn="ctr" fontAlgn="b"/>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共计</a:t>
                      </a:r>
                    </a:p>
                  </a:txBody>
                  <a:tcPr marL="9525" marR="9525" marT="9525" marB="0" anchor="ctr" anchorCtr="1">
                    <a:lnL>
                      <a:noFill/>
                    </a:lnL>
                    <a:lnR>
                      <a:noFill/>
                    </a:lnR>
                    <a:lnT>
                      <a:noFill/>
                    </a:lnT>
                    <a:lnB>
                      <a:noFill/>
                    </a:lnB>
                  </a:tcPr>
                </a:tc>
                <a:tc>
                  <a:txBody>
                    <a:bodyPr/>
                    <a:lstStyle/>
                    <a:p>
                      <a:pPr algn="ctr" fontAlgn="b"/>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83</a:t>
                      </a:r>
                    </a:p>
                  </a:txBody>
                  <a:tcPr marL="9525" marR="9525" marT="9525" marB="0" anchor="ctr" anchorCtr="1">
                    <a:lnL>
                      <a:noFill/>
                    </a:lnL>
                    <a:lnR>
                      <a:noFill/>
                    </a:lnR>
                    <a:lnT>
                      <a:noFill/>
                    </a:lnT>
                    <a:lnB>
                      <a:noFill/>
                    </a:lnB>
                  </a:tcPr>
                </a:tc>
                <a:extLst>
                  <a:ext uri="{0D108BD9-81ED-4DB2-BD59-A6C34878D82A}">
                    <a16:rowId xmlns:a16="http://schemas.microsoft.com/office/drawing/2014/main" val="2307695568"/>
                  </a:ext>
                </a:extLst>
              </a:tr>
              <a:tr h="419100">
                <a:tc>
                  <a:txBody>
                    <a:bodyPr/>
                    <a:lstStyle/>
                    <a:p>
                      <a:pPr algn="ctr" fontAlgn="b"/>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考核占比</a:t>
                      </a:r>
                    </a:p>
                  </a:txBody>
                  <a:tcPr marL="9525" marR="9525" marT="9525" marB="0" anchor="ctr" anchorCtr="1">
                    <a:lnL>
                      <a:noFill/>
                    </a:lnL>
                    <a:lnR>
                      <a:noFill/>
                    </a:lnR>
                    <a:lnT>
                      <a:noFill/>
                    </a:lnT>
                    <a:lnB w="19050" cap="flat" cmpd="sng" algn="ctr">
                      <a:solidFill>
                        <a:srgbClr val="000000"/>
                      </a:solidFill>
                      <a:prstDash val="solid"/>
                      <a:round/>
                      <a:headEnd type="none" w="med" len="med"/>
                      <a:tailEnd type="none" w="med" len="med"/>
                    </a:lnB>
                  </a:tcPr>
                </a:tc>
                <a:tc>
                  <a:txBody>
                    <a:bodyPr/>
                    <a:lstStyle/>
                    <a:p>
                      <a:pPr algn="ctr" fontAlgn="b"/>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62.65%</a:t>
                      </a:r>
                    </a:p>
                  </a:txBody>
                  <a:tcPr marL="9525" marR="9525" marT="9525" marB="0" anchor="ctr" anchorCtr="1">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2497832"/>
                  </a:ext>
                </a:extLst>
              </a:tr>
            </a:tbl>
          </a:graphicData>
        </a:graphic>
      </p:graphicFrame>
      <p:graphicFrame>
        <p:nvGraphicFramePr>
          <p:cNvPr id="12" name="图表 11">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362377564"/>
              </p:ext>
            </p:extLst>
          </p:nvPr>
        </p:nvGraphicFramePr>
        <p:xfrm>
          <a:off x="6740524" y="2241567"/>
          <a:ext cx="4880770" cy="40145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34285" y="1063988"/>
            <a:ext cx="3550150" cy="3947299"/>
          </a:xfrm>
          <a:prstGeom prst="rect">
            <a:avLst/>
          </a:prstGeom>
          <a:noFill/>
        </p:spPr>
        <p:txBody>
          <a:bodyPr wrap="square" rtlCol="0">
            <a:spAutoFit/>
          </a:bodyPr>
          <a:lstStyle/>
          <a:p>
            <a:pPr>
              <a:lnSpc>
                <a:spcPct val="130000"/>
              </a:lnSpc>
            </a:pPr>
            <a:r>
              <a:rPr lang="en-US" altLang="zh-CN" sz="2000" b="1" dirty="0">
                <a:solidFill>
                  <a:srgbClr val="282830"/>
                </a:solidFill>
                <a:latin typeface="Arial" pitchFamily="34" charset="0"/>
                <a:ea typeface="华文宋体" pitchFamily="2" charset="-122"/>
                <a:cs typeface="Arial" pitchFamily="34" charset="0"/>
              </a:rPr>
              <a:t>1.2 </a:t>
            </a:r>
            <a:r>
              <a:rPr lang="zh-CN" altLang="en-US" sz="2000" b="1" dirty="0">
                <a:solidFill>
                  <a:srgbClr val="282830"/>
                </a:solidFill>
                <a:latin typeface="Arial" pitchFamily="34" charset="0"/>
                <a:ea typeface="华文宋体" pitchFamily="2" charset="-122"/>
                <a:cs typeface="Arial" pitchFamily="34" charset="0"/>
              </a:rPr>
              <a:t>各班组考核分布情况：</a:t>
            </a:r>
            <a:endParaRPr lang="en-US" altLang="zh-CN" sz="2000" b="1" dirty="0">
              <a:solidFill>
                <a:srgbClr val="282830"/>
              </a:solidFill>
              <a:latin typeface="Arial" pitchFamily="34" charset="0"/>
              <a:ea typeface="华文宋体" pitchFamily="2" charset="-122"/>
              <a:cs typeface="Arial" pitchFamily="34" charset="0"/>
            </a:endParaRPr>
          </a:p>
          <a:p>
            <a:pPr>
              <a:lnSpc>
                <a:spcPct val="130000"/>
              </a:lnSpc>
            </a:pPr>
            <a:endParaRPr lang="zh-CN" altLang="en-US" sz="2000" b="1" dirty="0">
              <a:solidFill>
                <a:srgbClr val="282830"/>
              </a:solidFill>
              <a:latin typeface="Arial" pitchFamily="34" charset="0"/>
              <a:ea typeface="华文宋体" pitchFamily="2" charset="-122"/>
              <a:cs typeface="Arial" pitchFamily="34" charset="0"/>
            </a:endParaRPr>
          </a:p>
          <a:p>
            <a:pPr>
              <a:lnSpc>
                <a:spcPct val="130000"/>
              </a:lnSpc>
            </a:pPr>
            <a:r>
              <a:rPr lang="zh-CN" altLang="en-US" b="1" dirty="0">
                <a:solidFill>
                  <a:srgbClr val="282830"/>
                </a:solidFill>
                <a:latin typeface="Arial" pitchFamily="34" charset="0"/>
                <a:ea typeface="华文宋体" pitchFamily="2" charset="-122"/>
                <a:cs typeface="Arial" pitchFamily="34" charset="0"/>
              </a:rPr>
              <a:t>    </a:t>
            </a:r>
            <a:r>
              <a:rPr lang="zh-CN" altLang="en-US" b="1" dirty="0">
                <a:solidFill>
                  <a:srgbClr val="282830"/>
                </a:solidFill>
                <a:latin typeface="Arial" pitchFamily="34" charset="0"/>
                <a:ea typeface="宋体" pitchFamily="2" charset="-122"/>
                <a:cs typeface="Arial" pitchFamily="34" charset="0"/>
              </a:rPr>
              <a:t>加裂一班考核</a:t>
            </a:r>
            <a:r>
              <a:rPr lang="en-US" altLang="zh-CN" b="1" dirty="0">
                <a:solidFill>
                  <a:srgbClr val="FF0000"/>
                </a:solidFill>
                <a:latin typeface="Arial" pitchFamily="34" charset="0"/>
                <a:ea typeface="宋体" pitchFamily="2" charset="-122"/>
                <a:cs typeface="Arial" pitchFamily="34" charset="0"/>
              </a:rPr>
              <a:t>14</a:t>
            </a:r>
            <a:r>
              <a:rPr lang="zh-CN" altLang="en-US" b="1" dirty="0">
                <a:solidFill>
                  <a:srgbClr val="282830"/>
                </a:solidFill>
                <a:latin typeface="Arial" pitchFamily="34" charset="0"/>
                <a:ea typeface="宋体" pitchFamily="2" charset="-122"/>
                <a:cs typeface="Arial" pitchFamily="34" charset="0"/>
              </a:rPr>
              <a:t>项；</a:t>
            </a:r>
            <a:endParaRPr lang="en-US" altLang="zh-CN" b="1" dirty="0">
              <a:solidFill>
                <a:srgbClr val="282830"/>
              </a:solidFill>
              <a:latin typeface="Arial" pitchFamily="34" charset="0"/>
              <a:ea typeface="宋体" pitchFamily="2" charset="-122"/>
              <a:cs typeface="Arial" pitchFamily="34" charset="0"/>
            </a:endParaRPr>
          </a:p>
          <a:p>
            <a:pPr>
              <a:lnSpc>
                <a:spcPct val="130000"/>
              </a:lnSpc>
            </a:pPr>
            <a:endParaRPr lang="en-US" altLang="zh-CN" b="1" dirty="0">
              <a:solidFill>
                <a:srgbClr val="282830"/>
              </a:solidFill>
              <a:latin typeface="Arial" pitchFamily="34" charset="0"/>
              <a:ea typeface="宋体" pitchFamily="2" charset="-122"/>
              <a:cs typeface="Arial" pitchFamily="34" charset="0"/>
            </a:endParaRPr>
          </a:p>
          <a:p>
            <a:pPr>
              <a:lnSpc>
                <a:spcPct val="130000"/>
              </a:lnSpc>
            </a:pPr>
            <a:r>
              <a:rPr lang="zh-CN" altLang="en-US" b="1" dirty="0">
                <a:solidFill>
                  <a:srgbClr val="282830"/>
                </a:solidFill>
                <a:latin typeface="Arial" pitchFamily="34" charset="0"/>
                <a:ea typeface="宋体" pitchFamily="2" charset="-122"/>
                <a:cs typeface="Arial" pitchFamily="34" charset="0"/>
              </a:rPr>
              <a:t>    加裂二班考核</a:t>
            </a:r>
            <a:r>
              <a:rPr lang="en-US" altLang="zh-CN" b="1" dirty="0">
                <a:solidFill>
                  <a:srgbClr val="FF0000"/>
                </a:solidFill>
                <a:latin typeface="Arial" pitchFamily="34" charset="0"/>
                <a:ea typeface="宋体" pitchFamily="2" charset="-122"/>
                <a:cs typeface="Arial" pitchFamily="34" charset="0"/>
              </a:rPr>
              <a:t>16</a:t>
            </a:r>
            <a:r>
              <a:rPr lang="zh-CN" altLang="en-US" b="1" dirty="0">
                <a:solidFill>
                  <a:srgbClr val="282830"/>
                </a:solidFill>
                <a:latin typeface="Arial" pitchFamily="34" charset="0"/>
                <a:ea typeface="宋体" pitchFamily="2" charset="-122"/>
                <a:cs typeface="Arial" pitchFamily="34" charset="0"/>
              </a:rPr>
              <a:t>项；</a:t>
            </a:r>
            <a:endParaRPr lang="en-US" altLang="zh-CN" b="1" dirty="0">
              <a:solidFill>
                <a:srgbClr val="282830"/>
              </a:solidFill>
              <a:latin typeface="Arial" pitchFamily="34" charset="0"/>
              <a:ea typeface="宋体" pitchFamily="2" charset="-122"/>
              <a:cs typeface="Arial" pitchFamily="34" charset="0"/>
            </a:endParaRPr>
          </a:p>
          <a:p>
            <a:pPr>
              <a:lnSpc>
                <a:spcPct val="130000"/>
              </a:lnSpc>
            </a:pPr>
            <a:endParaRPr lang="zh-CN" altLang="en-US" b="1" dirty="0">
              <a:solidFill>
                <a:srgbClr val="282830"/>
              </a:solidFill>
              <a:latin typeface="Arial" pitchFamily="34" charset="0"/>
              <a:ea typeface="宋体" pitchFamily="2" charset="-122"/>
              <a:cs typeface="Arial" pitchFamily="34" charset="0"/>
            </a:endParaRPr>
          </a:p>
          <a:p>
            <a:pPr>
              <a:lnSpc>
                <a:spcPct val="130000"/>
              </a:lnSpc>
            </a:pPr>
            <a:r>
              <a:rPr lang="zh-CN" altLang="en-US" b="1" dirty="0">
                <a:solidFill>
                  <a:srgbClr val="282830"/>
                </a:solidFill>
                <a:latin typeface="Arial" pitchFamily="34" charset="0"/>
                <a:ea typeface="宋体" pitchFamily="2" charset="-122"/>
                <a:cs typeface="Arial" pitchFamily="34" charset="0"/>
              </a:rPr>
              <a:t>    加裂三班考核</a:t>
            </a:r>
            <a:r>
              <a:rPr lang="en-US" altLang="zh-CN" b="1" dirty="0">
                <a:solidFill>
                  <a:srgbClr val="FF0000"/>
                </a:solidFill>
                <a:latin typeface="Arial" pitchFamily="34" charset="0"/>
                <a:ea typeface="宋体" pitchFamily="2" charset="-122"/>
                <a:cs typeface="Arial" pitchFamily="34" charset="0"/>
              </a:rPr>
              <a:t>19</a:t>
            </a:r>
            <a:r>
              <a:rPr lang="zh-CN" altLang="en-US" b="1" dirty="0">
                <a:solidFill>
                  <a:srgbClr val="282830"/>
                </a:solidFill>
                <a:latin typeface="Arial" pitchFamily="34" charset="0"/>
                <a:ea typeface="宋体" pitchFamily="2" charset="-122"/>
                <a:cs typeface="Arial" pitchFamily="34" charset="0"/>
              </a:rPr>
              <a:t>项；</a:t>
            </a:r>
            <a:endParaRPr lang="en-US" altLang="zh-CN" b="1" dirty="0">
              <a:solidFill>
                <a:srgbClr val="282830"/>
              </a:solidFill>
              <a:latin typeface="Arial" pitchFamily="34" charset="0"/>
              <a:ea typeface="宋体" pitchFamily="2" charset="-122"/>
              <a:cs typeface="Arial" pitchFamily="34" charset="0"/>
            </a:endParaRPr>
          </a:p>
          <a:p>
            <a:pPr>
              <a:lnSpc>
                <a:spcPct val="130000"/>
              </a:lnSpc>
            </a:pPr>
            <a:endParaRPr lang="en-US" altLang="zh-CN" b="1" dirty="0">
              <a:solidFill>
                <a:srgbClr val="282830"/>
              </a:solidFill>
              <a:latin typeface="Arial" pitchFamily="34" charset="0"/>
              <a:ea typeface="宋体" pitchFamily="2" charset="-122"/>
              <a:cs typeface="Arial" pitchFamily="34" charset="0"/>
            </a:endParaRPr>
          </a:p>
          <a:p>
            <a:pPr>
              <a:lnSpc>
                <a:spcPct val="130000"/>
              </a:lnSpc>
            </a:pPr>
            <a:r>
              <a:rPr lang="zh-CN" altLang="en-US" b="1" dirty="0">
                <a:solidFill>
                  <a:srgbClr val="282830"/>
                </a:solidFill>
                <a:latin typeface="Arial" pitchFamily="34" charset="0"/>
                <a:ea typeface="宋体" pitchFamily="2" charset="-122"/>
                <a:cs typeface="Arial" pitchFamily="34" charset="0"/>
              </a:rPr>
              <a:t>    加裂四班考核</a:t>
            </a:r>
            <a:r>
              <a:rPr lang="en-US" altLang="zh-CN" b="1" dirty="0">
                <a:solidFill>
                  <a:srgbClr val="FF0000"/>
                </a:solidFill>
                <a:latin typeface="Arial" pitchFamily="34" charset="0"/>
                <a:ea typeface="宋体" pitchFamily="2" charset="-122"/>
                <a:cs typeface="Arial" pitchFamily="34" charset="0"/>
              </a:rPr>
              <a:t>22</a:t>
            </a:r>
            <a:r>
              <a:rPr lang="zh-CN" altLang="en-US" b="1" dirty="0">
                <a:solidFill>
                  <a:srgbClr val="282830"/>
                </a:solidFill>
                <a:latin typeface="Arial" pitchFamily="34" charset="0"/>
                <a:ea typeface="宋体" pitchFamily="2" charset="-122"/>
                <a:cs typeface="Arial" pitchFamily="34" charset="0"/>
              </a:rPr>
              <a:t>项；</a:t>
            </a:r>
            <a:endParaRPr lang="en-US" altLang="zh-CN" b="1" dirty="0">
              <a:solidFill>
                <a:srgbClr val="282830"/>
              </a:solidFill>
              <a:latin typeface="Arial" pitchFamily="34" charset="0"/>
              <a:ea typeface="宋体" pitchFamily="2" charset="-122"/>
              <a:cs typeface="Arial" pitchFamily="34" charset="0"/>
            </a:endParaRPr>
          </a:p>
          <a:p>
            <a:pPr>
              <a:lnSpc>
                <a:spcPct val="130000"/>
              </a:lnSpc>
            </a:pPr>
            <a:r>
              <a:rPr lang="zh-CN" altLang="en-US" sz="1400" b="1" dirty="0">
                <a:solidFill>
                  <a:srgbClr val="282830"/>
                </a:solidFill>
                <a:latin typeface="Arial" pitchFamily="34" charset="0"/>
                <a:ea typeface="宋体" pitchFamily="2" charset="-122"/>
                <a:cs typeface="Arial" pitchFamily="34" charset="0"/>
              </a:rPr>
              <a:t>     合计</a:t>
            </a:r>
            <a:r>
              <a:rPr lang="en-US" altLang="zh-CN" sz="1400" b="1" dirty="0">
                <a:solidFill>
                  <a:srgbClr val="282830"/>
                </a:solidFill>
                <a:latin typeface="Arial" pitchFamily="34" charset="0"/>
                <a:ea typeface="宋体" pitchFamily="2" charset="-122"/>
                <a:cs typeface="Arial" pitchFamily="34" charset="0"/>
              </a:rPr>
              <a:t>71</a:t>
            </a:r>
            <a:r>
              <a:rPr lang="zh-CN" altLang="en-US" sz="1400" b="1" dirty="0">
                <a:solidFill>
                  <a:srgbClr val="282830"/>
                </a:solidFill>
                <a:latin typeface="Arial" pitchFamily="34" charset="0"/>
                <a:ea typeface="宋体" pitchFamily="2" charset="-122"/>
                <a:cs typeface="Arial" pitchFamily="34" charset="0"/>
              </a:rPr>
              <a:t>项</a:t>
            </a:r>
            <a:endParaRPr lang="en-US" altLang="zh-CN" sz="1400" b="1" dirty="0">
              <a:solidFill>
                <a:srgbClr val="282830"/>
              </a:solidFill>
              <a:latin typeface="Arial" pitchFamily="34" charset="0"/>
              <a:ea typeface="宋体" pitchFamily="2" charset="-122"/>
              <a:cs typeface="Arial" pitchFamily="34" charset="0"/>
            </a:endParaRPr>
          </a:p>
          <a:p>
            <a:pPr>
              <a:lnSpc>
                <a:spcPct val="130000"/>
              </a:lnSpc>
            </a:pPr>
            <a:r>
              <a:rPr lang="zh-CN" altLang="en-US" sz="1400" dirty="0">
                <a:solidFill>
                  <a:srgbClr val="282830"/>
                </a:solidFill>
              </a:rPr>
              <a:t>      注：包括奖励与考核。</a:t>
            </a:r>
          </a:p>
        </p:txBody>
      </p:sp>
      <p:graphicFrame>
        <p:nvGraphicFramePr>
          <p:cNvPr id="6" name="图表 5">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3010809405"/>
              </p:ext>
            </p:extLst>
          </p:nvPr>
        </p:nvGraphicFramePr>
        <p:xfrm>
          <a:off x="2438399" y="1852612"/>
          <a:ext cx="9719315" cy="43576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0"/>
          <p:cNvSpPr txBox="1"/>
          <p:nvPr/>
        </p:nvSpPr>
        <p:spPr>
          <a:xfrm>
            <a:off x="4052270" y="358958"/>
            <a:ext cx="4811847" cy="645160"/>
          </a:xfrm>
          <a:prstGeom prst="rect">
            <a:avLst/>
          </a:prstGeom>
          <a:noFill/>
        </p:spPr>
        <p:txBody>
          <a:bodyPr wrap="square" rtlCol="0">
            <a:spAutoFit/>
          </a:bodyPr>
          <a:lstStyle/>
          <a:p>
            <a:r>
              <a:rPr lang="zh-CN" altLang="en-US" sz="3600" dirty="0">
                <a:solidFill>
                  <a:srgbClr val="282830"/>
                </a:solidFill>
                <a:latin typeface="微软雅黑" panose="020B0503020204020204" pitchFamily="34" charset="-122"/>
                <a:ea typeface="微软雅黑" panose="020B0503020204020204" pitchFamily="34" charset="-122"/>
              </a:rPr>
              <a:t>二、问题分类</a:t>
            </a:r>
          </a:p>
        </p:txBody>
      </p:sp>
      <p:pic>
        <p:nvPicPr>
          <p:cNvPr id="16" name="图片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4" name="TextBox 3"/>
          <p:cNvSpPr txBox="1"/>
          <p:nvPr/>
        </p:nvSpPr>
        <p:spPr>
          <a:xfrm>
            <a:off x="633047" y="813618"/>
            <a:ext cx="2151551" cy="519181"/>
          </a:xfrm>
          <a:prstGeom prst="rect">
            <a:avLst/>
          </a:prstGeom>
          <a:noFill/>
        </p:spPr>
        <p:txBody>
          <a:bodyPr wrap="none" rtlCol="0">
            <a:spAutoFit/>
          </a:bodyPr>
          <a:lstStyle/>
          <a:p>
            <a:pPr>
              <a:lnSpc>
                <a:spcPct val="130000"/>
              </a:lnSpc>
            </a:pPr>
            <a:r>
              <a:rPr lang="en-US" altLang="zh-CN" sz="2400" dirty="0">
                <a:latin typeface="Arial" pitchFamily="34" charset="0"/>
                <a:ea typeface="黑体" pitchFamily="49" charset="-122"/>
                <a:cs typeface="Arial" pitchFamily="34" charset="0"/>
              </a:rPr>
              <a:t>2.1</a:t>
            </a:r>
            <a:r>
              <a:rPr lang="en-US" altLang="zh-CN" sz="2400" dirty="0">
                <a:latin typeface="黑体" pitchFamily="49" charset="-122"/>
                <a:ea typeface="黑体" pitchFamily="49" charset="-122"/>
              </a:rPr>
              <a:t>  </a:t>
            </a:r>
            <a:r>
              <a:rPr lang="zh-CN" altLang="en-US" sz="2400" dirty="0">
                <a:latin typeface="黑体" pitchFamily="49" charset="-122"/>
                <a:ea typeface="黑体" pitchFamily="49" charset="-122"/>
              </a:rPr>
              <a:t>抽查</a:t>
            </a:r>
            <a:r>
              <a:rPr lang="zh-CN" altLang="en-US" sz="2400" dirty="0">
                <a:solidFill>
                  <a:srgbClr val="282830"/>
                </a:solidFill>
                <a:latin typeface="黑体" pitchFamily="49" charset="-122"/>
                <a:ea typeface="黑体" pitchFamily="49" charset="-122"/>
              </a:rPr>
              <a:t>提问</a:t>
            </a:r>
            <a:endParaRPr lang="zh-CN" altLang="en-US" sz="2400" dirty="0">
              <a:solidFill>
                <a:schemeClr val="bg1"/>
              </a:solidFill>
              <a:latin typeface="黑体" pitchFamily="49" charset="-122"/>
              <a:ea typeface="黑体" pitchFamily="49" charset="-122"/>
            </a:endParaRPr>
          </a:p>
        </p:txBody>
      </p:sp>
      <p:sp>
        <p:nvSpPr>
          <p:cNvPr id="2" name="矩形 1"/>
          <p:cNvSpPr/>
          <p:nvPr/>
        </p:nvSpPr>
        <p:spPr>
          <a:xfrm>
            <a:off x="559976" y="1294699"/>
            <a:ext cx="11442634" cy="494238"/>
          </a:xfrm>
          <a:prstGeom prst="rect">
            <a:avLst/>
          </a:prstGeom>
        </p:spPr>
        <p:txBody>
          <a:bodyPr wrap="square">
            <a:spAutoFit/>
          </a:bodyPr>
          <a:lstStyle/>
          <a:p>
            <a:pPr>
              <a:lnSpc>
                <a:spcPct val="150000"/>
              </a:lnSpc>
            </a:pPr>
            <a:r>
              <a:rPr lang="en-US" altLang="zh-CN" sz="2000" b="1" dirty="0">
                <a:solidFill>
                  <a:srgbClr val="282830"/>
                </a:solidFill>
                <a:latin typeface="Arial" pitchFamily="34" charset="0"/>
                <a:ea typeface="宋体" pitchFamily="2" charset="-122"/>
                <a:cs typeface="Arial" pitchFamily="34" charset="0"/>
              </a:rPr>
              <a:t>6</a:t>
            </a:r>
            <a:r>
              <a:rPr lang="zh-CN" altLang="en-US" sz="2000" b="1" dirty="0">
                <a:solidFill>
                  <a:srgbClr val="282830"/>
                </a:solidFill>
                <a:latin typeface="Arial" pitchFamily="34" charset="0"/>
                <a:ea typeface="宋体" pitchFamily="2" charset="-122"/>
                <a:cs typeface="Arial" pitchFamily="34" charset="0"/>
              </a:rPr>
              <a:t>月份：对</a:t>
            </a:r>
            <a:r>
              <a:rPr lang="zh-CN" altLang="en-US" b="1" dirty="0">
                <a:solidFill>
                  <a:srgbClr val="282830"/>
                </a:solidFill>
                <a:latin typeface="Arial" pitchFamily="34" charset="0"/>
                <a:ea typeface="宋体" pitchFamily="2" charset="-122"/>
                <a:cs typeface="Arial" pitchFamily="34" charset="0"/>
              </a:rPr>
              <a:t>轮岗人员进行流程动改、产品改不合格、异常工况处置、操作经验学习效果等提问。</a:t>
            </a:r>
            <a:endParaRPr lang="en-US" altLang="zh-CN" b="1" dirty="0">
              <a:solidFill>
                <a:srgbClr val="282830"/>
              </a:solidFill>
              <a:latin typeface="Arial" pitchFamily="34" charset="0"/>
              <a:ea typeface="宋体" pitchFamily="2" charset="-122"/>
              <a:cs typeface="Arial" pitchFamily="34" charset="0"/>
            </a:endParaRPr>
          </a:p>
        </p:txBody>
      </p:sp>
      <p:graphicFrame>
        <p:nvGraphicFramePr>
          <p:cNvPr id="3" name="表格 2">
            <a:extLst>
              <a:ext uri="{FF2B5EF4-FFF2-40B4-BE49-F238E27FC236}">
                <a16:creationId xmlns:a16="http://schemas.microsoft.com/office/drawing/2014/main" id="{B8F8D4D6-F4BE-D311-9BA0-924886B661DD}"/>
              </a:ext>
            </a:extLst>
          </p:cNvPr>
          <p:cNvGraphicFramePr>
            <a:graphicFrameLocks noGrp="1"/>
          </p:cNvGraphicFramePr>
          <p:nvPr>
            <p:extLst>
              <p:ext uri="{D42A27DB-BD31-4B8C-83A1-F6EECF244321}">
                <p14:modId xmlns:p14="http://schemas.microsoft.com/office/powerpoint/2010/main" val="267020689"/>
              </p:ext>
            </p:extLst>
          </p:nvPr>
        </p:nvGraphicFramePr>
        <p:xfrm>
          <a:off x="901701" y="1813880"/>
          <a:ext cx="11112593" cy="4815524"/>
        </p:xfrm>
        <a:graphic>
          <a:graphicData uri="http://schemas.openxmlformats.org/drawingml/2006/table">
            <a:tbl>
              <a:tblPr/>
              <a:tblGrid>
                <a:gridCol w="732925">
                  <a:extLst>
                    <a:ext uri="{9D8B030D-6E8A-4147-A177-3AD203B41FA5}">
                      <a16:colId xmlns:a16="http://schemas.microsoft.com/office/drawing/2014/main" val="3689990858"/>
                    </a:ext>
                  </a:extLst>
                </a:gridCol>
                <a:gridCol w="824965">
                  <a:extLst>
                    <a:ext uri="{9D8B030D-6E8A-4147-A177-3AD203B41FA5}">
                      <a16:colId xmlns:a16="http://schemas.microsoft.com/office/drawing/2014/main" val="3969576027"/>
                    </a:ext>
                  </a:extLst>
                </a:gridCol>
                <a:gridCol w="7409687">
                  <a:extLst>
                    <a:ext uri="{9D8B030D-6E8A-4147-A177-3AD203B41FA5}">
                      <a16:colId xmlns:a16="http://schemas.microsoft.com/office/drawing/2014/main" val="3862781936"/>
                    </a:ext>
                  </a:extLst>
                </a:gridCol>
                <a:gridCol w="1124953">
                  <a:extLst>
                    <a:ext uri="{9D8B030D-6E8A-4147-A177-3AD203B41FA5}">
                      <a16:colId xmlns:a16="http://schemas.microsoft.com/office/drawing/2014/main" val="3301203845"/>
                    </a:ext>
                  </a:extLst>
                </a:gridCol>
                <a:gridCol w="1020063">
                  <a:extLst>
                    <a:ext uri="{9D8B030D-6E8A-4147-A177-3AD203B41FA5}">
                      <a16:colId xmlns:a16="http://schemas.microsoft.com/office/drawing/2014/main" val="4248689173"/>
                    </a:ext>
                  </a:extLst>
                </a:gridCol>
              </a:tblGrid>
              <a:tr h="264790">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序号</a:t>
                      </a:r>
                      <a:endParaRPr lang="zh-CN" altLang="en-US" sz="1100" b="0" i="0" u="none" strike="noStrike">
                        <a:solidFill>
                          <a:srgbClr val="000000"/>
                        </a:solidFill>
                        <a:effectLst/>
                        <a:latin typeface="aril"/>
                        <a:ea typeface="宋体" panose="02010600030101010101" pitchFamily="2" charset="-122"/>
                      </a:endParaRP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班组</a:t>
                      </a:r>
                      <a:endParaRPr lang="zh-CN" altLang="en-US" sz="1100" b="0" i="0" u="none" strike="noStrike">
                        <a:solidFill>
                          <a:srgbClr val="000000"/>
                        </a:solidFill>
                        <a:effectLst/>
                        <a:latin typeface="aril"/>
                        <a:ea typeface="宋体" panose="02010600030101010101" pitchFamily="2" charset="-122"/>
                      </a:endParaRP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dirty="0">
                          <a:solidFill>
                            <a:srgbClr val="000000"/>
                          </a:solidFill>
                          <a:effectLst/>
                          <a:latin typeface="宋体" panose="02010600030101010101" pitchFamily="2" charset="-122"/>
                          <a:ea typeface="宋体" panose="02010600030101010101" pitchFamily="2" charset="-122"/>
                        </a:rPr>
                        <a:t>考核内容</a:t>
                      </a:r>
                      <a:endParaRPr lang="zh-CN" altLang="en-US" sz="1100" b="0" i="0" u="none" strike="noStrike" dirty="0">
                        <a:solidFill>
                          <a:srgbClr val="000000"/>
                        </a:solidFill>
                        <a:effectLst/>
                        <a:latin typeface="aril"/>
                        <a:ea typeface="宋体" panose="02010600030101010101" pitchFamily="2" charset="-122"/>
                      </a:endParaRP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考核日期</a:t>
                      </a:r>
                      <a:endParaRPr lang="zh-CN" altLang="en-US" sz="1100" b="0" i="0" u="none" strike="noStrike">
                        <a:solidFill>
                          <a:srgbClr val="000000"/>
                        </a:solidFill>
                        <a:effectLst/>
                        <a:latin typeface="aril"/>
                        <a:ea typeface="宋体" panose="02010600030101010101" pitchFamily="2" charset="-122"/>
                      </a:endParaRP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dirty="0">
                          <a:solidFill>
                            <a:srgbClr val="000000"/>
                          </a:solidFill>
                          <a:effectLst/>
                          <a:latin typeface="宋体" panose="02010600030101010101" pitchFamily="2" charset="-122"/>
                          <a:ea typeface="宋体" panose="02010600030101010101" pitchFamily="2" charset="-122"/>
                        </a:rPr>
                        <a:t>考核分数</a:t>
                      </a:r>
                      <a:endParaRPr lang="zh-CN" altLang="en-US" sz="1100" b="0" i="0" u="none" strike="noStrike" dirty="0">
                        <a:solidFill>
                          <a:srgbClr val="000000"/>
                        </a:solidFill>
                        <a:effectLst/>
                        <a:latin typeface="aril"/>
                        <a:ea typeface="宋体" panose="02010600030101010101" pitchFamily="2" charset="-122"/>
                      </a:endParaRP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619921239"/>
                  </a:ext>
                </a:extLst>
              </a:tr>
              <a:tr h="280515">
                <a:tc>
                  <a:txBody>
                    <a:bodyPr/>
                    <a:lstStyle/>
                    <a:p>
                      <a:pPr algn="ctr" fontAlgn="ctr"/>
                      <a:r>
                        <a:rPr lang="en-US" altLang="zh-CN" sz="1100" b="0" i="0" u="none" strike="noStrike">
                          <a:solidFill>
                            <a:srgbClr val="000000"/>
                          </a:solidFill>
                          <a:effectLst/>
                          <a:latin typeface="aril"/>
                          <a:ea typeface="宋体" panose="02010600030101010101" pitchFamily="2" charset="-122"/>
                        </a:rPr>
                        <a:t>1</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加裂二班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a:solidFill>
                            <a:srgbClr val="000000"/>
                          </a:solidFill>
                          <a:effectLst/>
                          <a:latin typeface="宋体" panose="02010600030101010101" pitchFamily="2" charset="-122"/>
                          <a:ea typeface="宋体" panose="02010600030101010101" pitchFamily="2" charset="-122"/>
                        </a:rPr>
                        <a:t>提问安军岗气分工艺平稳率及工艺指标</a:t>
                      </a:r>
                      <a:r>
                        <a:rPr lang="en-US" altLang="zh-CN" sz="1100" b="0" i="0" u="none" strike="noStrike">
                          <a:solidFill>
                            <a:srgbClr val="000000"/>
                          </a:solidFill>
                          <a:effectLst/>
                          <a:latin typeface="Arial" panose="020B0604020202020204" pitchFamily="34" charset="0"/>
                          <a:ea typeface="宋体" panose="02010600030101010101" pitchFamily="2" charset="-122"/>
                        </a:rPr>
                        <a:t>4/10</a:t>
                      </a:r>
                      <a:r>
                        <a:rPr lang="zh-CN" altLang="en-US" sz="1100" b="0" i="0" u="none" strike="noStrike">
                          <a:solidFill>
                            <a:srgbClr val="000000"/>
                          </a:solidFill>
                          <a:effectLst/>
                          <a:latin typeface="宋体" panose="02010600030101010101" pitchFamily="2" charset="-122"/>
                          <a:ea typeface="宋体" panose="02010600030101010101" pitchFamily="2" charset="-122"/>
                        </a:rPr>
                        <a:t>；</a:t>
                      </a:r>
                      <a:r>
                        <a:rPr lang="en-US" altLang="zh-CN" sz="1100" b="0" i="0" u="none" strike="noStrike">
                          <a:solidFill>
                            <a:srgbClr val="000000"/>
                          </a:solidFill>
                          <a:effectLst/>
                          <a:latin typeface="Arial" panose="020B0604020202020204" pitchFamily="34" charset="0"/>
                          <a:ea typeface="宋体" panose="02010600030101010101" pitchFamily="2" charset="-122"/>
                        </a:rPr>
                        <a:t>D301</a:t>
                      </a:r>
                      <a:r>
                        <a:rPr lang="zh-CN" altLang="en-US" sz="1100" b="0" i="0" u="none" strike="noStrike">
                          <a:solidFill>
                            <a:srgbClr val="000000"/>
                          </a:solidFill>
                          <a:effectLst/>
                          <a:latin typeface="宋体" panose="02010600030101010101" pitchFamily="2" charset="-122"/>
                          <a:ea typeface="宋体" panose="02010600030101010101" pitchFamily="2" charset="-122"/>
                        </a:rPr>
                        <a:t>底切断异常关闭处置，回答一般。</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2022/6/6</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65017038"/>
                  </a:ext>
                </a:extLst>
              </a:tr>
              <a:tr h="280515">
                <a:tc>
                  <a:txBody>
                    <a:bodyPr/>
                    <a:lstStyle/>
                    <a:p>
                      <a:pPr algn="ctr" fontAlgn="ctr"/>
                      <a:r>
                        <a:rPr lang="en-US" altLang="zh-CN" sz="1100" b="0" i="0" u="none" strike="noStrike">
                          <a:solidFill>
                            <a:srgbClr val="000000"/>
                          </a:solidFill>
                          <a:effectLst/>
                          <a:latin typeface="aril"/>
                          <a:ea typeface="宋体" panose="02010600030101010101" pitchFamily="2" charset="-122"/>
                        </a:rPr>
                        <a:t>2</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加裂三班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altLang="zh-CN" sz="1100" b="0" i="0" u="none" strike="noStrike" dirty="0">
                          <a:solidFill>
                            <a:srgbClr val="000000"/>
                          </a:solidFill>
                          <a:effectLst/>
                          <a:latin typeface="宋体" panose="02010600030101010101" pitchFamily="2" charset="-122"/>
                          <a:ea typeface="宋体" panose="02010600030101010101" pitchFamily="2" charset="-122"/>
                        </a:rPr>
                        <a:t>9</a:t>
                      </a:r>
                      <a:r>
                        <a:rPr lang="zh-CN" altLang="en-US" sz="1100" b="0" i="0" u="none" strike="noStrike" dirty="0">
                          <a:solidFill>
                            <a:srgbClr val="000000"/>
                          </a:solidFill>
                          <a:effectLst/>
                          <a:latin typeface="宋体" panose="02010600030101010101" pitchFamily="2" charset="-122"/>
                          <a:ea typeface="宋体" panose="02010600030101010101" pitchFamily="2" charset="-122"/>
                        </a:rPr>
                        <a:t>日，提问秦闻政事故状态下气分装置的应急处置，回答不理想。</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2022/6/10</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21914839"/>
                  </a:ext>
                </a:extLst>
              </a:tr>
              <a:tr h="280515">
                <a:tc>
                  <a:txBody>
                    <a:bodyPr/>
                    <a:lstStyle/>
                    <a:p>
                      <a:pPr algn="ctr" fontAlgn="ctr"/>
                      <a:r>
                        <a:rPr lang="en-US" altLang="zh-CN" sz="1100" b="0" i="0" u="none" strike="noStrike">
                          <a:solidFill>
                            <a:srgbClr val="000000"/>
                          </a:solidFill>
                          <a:effectLst/>
                          <a:latin typeface="aril"/>
                          <a:ea typeface="宋体" panose="02010600030101010101" pitchFamily="2" charset="-122"/>
                        </a:rPr>
                        <a:t>3</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加裂二班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dirty="0">
                          <a:solidFill>
                            <a:srgbClr val="000000"/>
                          </a:solidFill>
                          <a:effectLst/>
                          <a:latin typeface="宋体" panose="02010600030101010101" pitchFamily="2" charset="-122"/>
                          <a:ea typeface="宋体" panose="02010600030101010101" pitchFamily="2" charset="-122"/>
                        </a:rPr>
                        <a:t>提问法扎娜分馏系统重石脑油流程，回答一般。</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2022/6/14</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731437238"/>
                  </a:ext>
                </a:extLst>
              </a:tr>
              <a:tr h="280515">
                <a:tc>
                  <a:txBody>
                    <a:bodyPr/>
                    <a:lstStyle/>
                    <a:p>
                      <a:pPr algn="ctr" fontAlgn="ctr"/>
                      <a:r>
                        <a:rPr lang="en-US" altLang="zh-CN" sz="1100" b="0" i="0" u="none" strike="noStrike">
                          <a:solidFill>
                            <a:srgbClr val="000000"/>
                          </a:solidFill>
                          <a:effectLst/>
                          <a:latin typeface="aril"/>
                          <a:ea typeface="宋体" panose="02010600030101010101" pitchFamily="2" charset="-122"/>
                        </a:rPr>
                        <a:t>4</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加裂一班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a:solidFill>
                            <a:srgbClr val="000000"/>
                          </a:solidFill>
                          <a:effectLst/>
                          <a:latin typeface="宋体" panose="02010600030101010101" pitchFamily="2" charset="-122"/>
                          <a:ea typeface="宋体" panose="02010600030101010101" pitchFamily="2" charset="-122"/>
                        </a:rPr>
                        <a:t>提问翟小杰焦化停工加裂反应处理，回答一般。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2022/6/15</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dirty="0">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407528618"/>
                  </a:ext>
                </a:extLst>
              </a:tr>
              <a:tr h="280515">
                <a:tc>
                  <a:txBody>
                    <a:bodyPr/>
                    <a:lstStyle/>
                    <a:p>
                      <a:pPr algn="ctr" fontAlgn="ctr"/>
                      <a:r>
                        <a:rPr lang="en-US" altLang="zh-CN" sz="1100" b="0" i="0" u="none" strike="noStrike" dirty="0">
                          <a:solidFill>
                            <a:srgbClr val="000000"/>
                          </a:solidFill>
                          <a:effectLst/>
                          <a:latin typeface="aril"/>
                          <a:ea typeface="宋体" panose="02010600030101010101" pitchFamily="2" charset="-122"/>
                        </a:rPr>
                        <a:t>5</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加裂一班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dirty="0">
                          <a:solidFill>
                            <a:srgbClr val="000000"/>
                          </a:solidFill>
                          <a:effectLst/>
                          <a:latin typeface="宋体" panose="02010600030101010101" pitchFamily="2" charset="-122"/>
                          <a:ea typeface="宋体" panose="02010600030101010101" pitchFamily="2" charset="-122"/>
                        </a:rPr>
                        <a:t>提问吴宝鹏循环油、重石脑油流程，回答一般。</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2022/6/15</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18723242"/>
                  </a:ext>
                </a:extLst>
              </a:tr>
              <a:tr h="255015">
                <a:tc>
                  <a:txBody>
                    <a:bodyPr/>
                    <a:lstStyle/>
                    <a:p>
                      <a:pPr algn="ctr" fontAlgn="ctr"/>
                      <a:r>
                        <a:rPr lang="en-US" altLang="zh-CN" sz="1100" b="0" i="0" u="none" strike="noStrike">
                          <a:solidFill>
                            <a:srgbClr val="000000"/>
                          </a:solidFill>
                          <a:effectLst/>
                          <a:latin typeface="aril"/>
                          <a:ea typeface="宋体" panose="02010600030101010101" pitchFamily="2" charset="-122"/>
                        </a:rPr>
                        <a:t>6</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加裂四班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a:solidFill>
                            <a:srgbClr val="000000"/>
                          </a:solidFill>
                          <a:effectLst/>
                          <a:latin typeface="宋体" panose="02010600030101010101" pitchFamily="2" charset="-122"/>
                          <a:ea typeface="宋体" panose="02010600030101010101" pitchFamily="2" charset="-122"/>
                        </a:rPr>
                        <a:t>提问李科科进料中断现场事故处理实际处理，回答一般。</a:t>
                      </a:r>
                      <a:r>
                        <a:rPr lang="zh-CN" altLang="en-US" sz="1100" b="0" i="0" u="none" strike="noStrike">
                          <a:solidFill>
                            <a:srgbClr val="000000"/>
                          </a:solidFill>
                          <a:effectLst/>
                          <a:latin typeface="Atial"/>
                          <a:ea typeface="宋体" panose="02010600030101010101" pitchFamily="2" charset="-122"/>
                        </a:rPr>
                        <a:t>                                                         </a:t>
                      </a:r>
                      <a:endParaRPr lang="zh-CN" altLang="en-US" sz="1100" b="0" i="0" u="none" strike="noStrike">
                        <a:solidFill>
                          <a:srgbClr val="000000"/>
                        </a:solidFill>
                        <a:effectLst/>
                        <a:latin typeface="宋体" panose="02010600030101010101" pitchFamily="2" charset="-122"/>
                        <a:ea typeface="宋体" panose="02010600030101010101" pitchFamily="2" charset="-122"/>
                      </a:endParaRP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2022/6/16</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-3.0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69319798"/>
                  </a:ext>
                </a:extLst>
              </a:tr>
              <a:tr h="255015">
                <a:tc>
                  <a:txBody>
                    <a:bodyPr/>
                    <a:lstStyle/>
                    <a:p>
                      <a:pPr algn="ctr" fontAlgn="ctr"/>
                      <a:r>
                        <a:rPr lang="en-US" altLang="zh-CN" sz="1100" b="0" i="0" u="none" strike="noStrike">
                          <a:solidFill>
                            <a:srgbClr val="000000"/>
                          </a:solidFill>
                          <a:effectLst/>
                          <a:latin typeface="aril"/>
                          <a:ea typeface="宋体" panose="02010600030101010101" pitchFamily="2" charset="-122"/>
                        </a:rPr>
                        <a:t>7</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加裂四班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dirty="0">
                          <a:solidFill>
                            <a:srgbClr val="000000"/>
                          </a:solidFill>
                          <a:effectLst/>
                          <a:latin typeface="宋体" panose="02010600030101010101" pitchFamily="2" charset="-122"/>
                          <a:ea typeface="宋体" panose="02010600030101010101" pitchFamily="2" charset="-122"/>
                        </a:rPr>
                        <a:t>提问许孟天重石脑油现场流程，回答一般。</a:t>
                      </a:r>
                      <a:r>
                        <a:rPr lang="zh-CN" altLang="en-US" sz="1100" b="0" i="0" u="none" strike="noStrike" dirty="0">
                          <a:solidFill>
                            <a:srgbClr val="000000"/>
                          </a:solidFill>
                          <a:effectLst/>
                          <a:latin typeface="Atial"/>
                          <a:ea typeface="宋体" panose="02010600030101010101" pitchFamily="2" charset="-122"/>
                        </a:rPr>
                        <a:t>  </a:t>
                      </a:r>
                      <a:endParaRPr lang="zh-CN" altLang="en-US" sz="1100" b="0" i="0" u="none" strike="noStrike" dirty="0">
                        <a:solidFill>
                          <a:srgbClr val="000000"/>
                        </a:solidFill>
                        <a:effectLst/>
                        <a:latin typeface="宋体" panose="02010600030101010101" pitchFamily="2" charset="-122"/>
                        <a:ea typeface="宋体" panose="02010600030101010101" pitchFamily="2" charset="-122"/>
                      </a:endParaRP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2022/6/16</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130269319"/>
                  </a:ext>
                </a:extLst>
              </a:tr>
              <a:tr h="255015">
                <a:tc>
                  <a:txBody>
                    <a:bodyPr/>
                    <a:lstStyle/>
                    <a:p>
                      <a:pPr algn="ctr" fontAlgn="ctr"/>
                      <a:r>
                        <a:rPr lang="en-US" altLang="zh-CN" sz="1100" b="0" i="0" u="none" strike="noStrike">
                          <a:solidFill>
                            <a:srgbClr val="000000"/>
                          </a:solidFill>
                          <a:effectLst/>
                          <a:latin typeface="aril"/>
                          <a:ea typeface="宋体" panose="02010600030101010101" pitchFamily="2" charset="-122"/>
                        </a:rPr>
                        <a:t>8</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加裂四班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dirty="0">
                          <a:solidFill>
                            <a:srgbClr val="000000"/>
                          </a:solidFill>
                          <a:effectLst/>
                          <a:latin typeface="宋体" panose="02010600030101010101" pitchFamily="2" charset="-122"/>
                          <a:ea typeface="宋体" panose="02010600030101010101" pitchFamily="2" charset="-122"/>
                        </a:rPr>
                        <a:t>提问韩德锋分馏系统高负荷状态下现象、操作，回答一般。</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2022/6/20</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39935720"/>
                  </a:ext>
                </a:extLst>
              </a:tr>
              <a:tr h="255015">
                <a:tc>
                  <a:txBody>
                    <a:bodyPr/>
                    <a:lstStyle/>
                    <a:p>
                      <a:pPr algn="ctr" fontAlgn="ctr"/>
                      <a:r>
                        <a:rPr lang="en-US" altLang="zh-CN" sz="1100" b="0" i="0" u="none" strike="noStrike">
                          <a:solidFill>
                            <a:srgbClr val="000000"/>
                          </a:solidFill>
                          <a:effectLst/>
                          <a:latin typeface="aril"/>
                          <a:ea typeface="宋体" panose="02010600030101010101" pitchFamily="2" charset="-122"/>
                        </a:rPr>
                        <a:t>9</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加裂四班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a:solidFill>
                            <a:srgbClr val="000000"/>
                          </a:solidFill>
                          <a:effectLst/>
                          <a:latin typeface="宋体" panose="02010600030101010101" pitchFamily="2" charset="-122"/>
                          <a:ea typeface="宋体" panose="02010600030101010101" pitchFamily="2" charset="-122"/>
                        </a:rPr>
                        <a:t>提问李科科</a:t>
                      </a:r>
                      <a:r>
                        <a:rPr lang="en-US" altLang="zh-CN" sz="1100" b="0" i="0" u="none" strike="noStrike">
                          <a:solidFill>
                            <a:srgbClr val="000000"/>
                          </a:solidFill>
                          <a:effectLst/>
                          <a:latin typeface="Atial"/>
                          <a:ea typeface="宋体" panose="02010600030101010101" pitchFamily="2" charset="-122"/>
                        </a:rPr>
                        <a:t>C204</a:t>
                      </a:r>
                      <a:r>
                        <a:rPr lang="zh-CN" altLang="en-US" sz="1100" b="0" i="0" u="none" strike="noStrike">
                          <a:solidFill>
                            <a:srgbClr val="000000"/>
                          </a:solidFill>
                          <a:effectLst/>
                          <a:latin typeface="宋体" panose="02010600030101010101" pitchFamily="2" charset="-122"/>
                          <a:ea typeface="宋体" panose="02010600030101010101" pitchFamily="2" charset="-122"/>
                        </a:rPr>
                        <a:t>进出料流程，熟悉主流程，对细节掌握有欠缺。</a:t>
                      </a:r>
                      <a:r>
                        <a:rPr lang="zh-CN" altLang="en-US" sz="1100" b="0" i="0" u="none" strike="noStrike">
                          <a:solidFill>
                            <a:srgbClr val="000000"/>
                          </a:solidFill>
                          <a:effectLst/>
                          <a:latin typeface="Atial"/>
                          <a:ea typeface="宋体" panose="02010600030101010101" pitchFamily="2" charset="-122"/>
                        </a:rPr>
                        <a:t>                                                                                               </a:t>
                      </a:r>
                      <a:endParaRPr lang="zh-CN" altLang="en-US" sz="1100" b="0" i="0" u="none" strike="noStrike">
                        <a:solidFill>
                          <a:srgbClr val="000000"/>
                        </a:solidFill>
                        <a:effectLst/>
                        <a:latin typeface="宋体" panose="02010600030101010101" pitchFamily="2" charset="-122"/>
                        <a:ea typeface="宋体" panose="02010600030101010101" pitchFamily="2" charset="-122"/>
                      </a:endParaRP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2022/6/20</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-1.0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13962056"/>
                  </a:ext>
                </a:extLst>
              </a:tr>
              <a:tr h="255015">
                <a:tc>
                  <a:txBody>
                    <a:bodyPr/>
                    <a:lstStyle/>
                    <a:p>
                      <a:pPr algn="ctr" fontAlgn="ctr"/>
                      <a:r>
                        <a:rPr lang="en-US" altLang="zh-CN" sz="1100" b="0" i="0" u="none" strike="noStrike">
                          <a:solidFill>
                            <a:srgbClr val="000000"/>
                          </a:solidFill>
                          <a:effectLst/>
                          <a:latin typeface="aril"/>
                          <a:ea typeface="宋体" panose="02010600030101010101" pitchFamily="2" charset="-122"/>
                        </a:rPr>
                        <a:t>10</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加裂三班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a:solidFill>
                            <a:srgbClr val="000000"/>
                          </a:solidFill>
                          <a:effectLst/>
                          <a:latin typeface="宋体" panose="02010600030101010101" pitchFamily="2" charset="-122"/>
                          <a:ea typeface="宋体" panose="02010600030101010101" pitchFamily="2" charset="-122"/>
                        </a:rPr>
                        <a:t>提问万建伟加裂装置联锁值，回答一般。</a:t>
                      </a:r>
                      <a:r>
                        <a:rPr lang="zh-CN" altLang="en-US" sz="1100" b="0" i="0" u="none" strike="noStrike">
                          <a:solidFill>
                            <a:srgbClr val="000000"/>
                          </a:solidFill>
                          <a:effectLst/>
                          <a:latin typeface="Arial" panose="020B0604020202020204" pitchFamily="34" charset="0"/>
                          <a:ea typeface="宋体" panose="02010600030101010101" pitchFamily="2" charset="-122"/>
                        </a:rPr>
                        <a:t>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2022/6/21</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633153019"/>
                  </a:ext>
                </a:extLst>
              </a:tr>
              <a:tr h="255015">
                <a:tc>
                  <a:txBody>
                    <a:bodyPr/>
                    <a:lstStyle/>
                    <a:p>
                      <a:pPr algn="ctr" fontAlgn="ctr"/>
                      <a:r>
                        <a:rPr lang="en-US" altLang="zh-CN" sz="1100" b="0" i="0" u="none" strike="noStrike">
                          <a:solidFill>
                            <a:srgbClr val="000000"/>
                          </a:solidFill>
                          <a:effectLst/>
                          <a:latin typeface="aril"/>
                          <a:ea typeface="宋体" panose="02010600030101010101" pitchFamily="2" charset="-122"/>
                        </a:rPr>
                        <a:t>11</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加裂四班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a:solidFill>
                            <a:srgbClr val="000000"/>
                          </a:solidFill>
                          <a:effectLst/>
                          <a:latin typeface="宋体" panose="02010600030101010101" pitchFamily="2" charset="-122"/>
                          <a:ea typeface="宋体" panose="02010600030101010101" pitchFamily="2" charset="-122"/>
                        </a:rPr>
                        <a:t>提问韩德锋分馏系统物料及流程，掌握一般</a:t>
                      </a:r>
                      <a:r>
                        <a:rPr lang="zh-CN" altLang="en-US" sz="1100" b="0" i="0" u="none" strike="noStrike">
                          <a:solidFill>
                            <a:srgbClr val="000000"/>
                          </a:solidFill>
                          <a:effectLst/>
                          <a:latin typeface="Arial" panose="020B0604020202020204" pitchFamily="34" charset="0"/>
                          <a:ea typeface="宋体" panose="02010600030101010101" pitchFamily="2" charset="-122"/>
                        </a:rPr>
                        <a:t>           </a:t>
                      </a:r>
                      <a:endParaRPr lang="zh-CN" altLang="en-US" sz="1100" b="0" i="0" u="none" strike="noStrike">
                        <a:solidFill>
                          <a:srgbClr val="000000"/>
                        </a:solidFill>
                        <a:effectLst/>
                        <a:latin typeface="宋体" panose="02010600030101010101" pitchFamily="2" charset="-122"/>
                        <a:ea typeface="宋体" panose="02010600030101010101" pitchFamily="2" charset="-122"/>
                      </a:endParaRP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2022/6/24</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19979487"/>
                  </a:ext>
                </a:extLst>
              </a:tr>
              <a:tr h="342994">
                <a:tc>
                  <a:txBody>
                    <a:bodyPr/>
                    <a:lstStyle/>
                    <a:p>
                      <a:pPr algn="ctr" fontAlgn="ctr"/>
                      <a:r>
                        <a:rPr lang="en-US" altLang="zh-CN" sz="1100" b="0" i="0" u="none" strike="noStrike">
                          <a:solidFill>
                            <a:srgbClr val="000000"/>
                          </a:solidFill>
                          <a:effectLst/>
                          <a:latin typeface="aril"/>
                          <a:ea typeface="宋体" panose="02010600030101010101" pitchFamily="2" charset="-122"/>
                        </a:rPr>
                        <a:t>12</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加裂一班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a:solidFill>
                            <a:srgbClr val="000000"/>
                          </a:solidFill>
                          <a:effectLst/>
                          <a:latin typeface="宋体" panose="02010600030101010101" pitchFamily="2" charset="-122"/>
                          <a:ea typeface="宋体" panose="02010600030101010101" pitchFamily="2" charset="-122"/>
                        </a:rPr>
                        <a:t>提问王杰工艺专业日常工作：目的、操作方式、注意事项；及产品的后路流程（合格、不合格、位置），回答一般。</a:t>
                      </a:r>
                      <a:r>
                        <a:rPr lang="zh-CN" altLang="en-US" sz="1100" b="0" i="0" u="none" strike="noStrike">
                          <a:solidFill>
                            <a:srgbClr val="000000"/>
                          </a:solidFill>
                          <a:effectLst/>
                          <a:latin typeface="Arial" panose="020B0604020202020204" pitchFamily="34" charset="0"/>
                          <a:ea typeface="宋体" panose="02010600030101010101" pitchFamily="2" charset="-122"/>
                        </a:rPr>
                        <a:t>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2022/6/27</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39665861"/>
                  </a:ext>
                </a:extLst>
              </a:tr>
              <a:tr h="255015">
                <a:tc>
                  <a:txBody>
                    <a:bodyPr/>
                    <a:lstStyle/>
                    <a:p>
                      <a:pPr algn="ctr" fontAlgn="ctr"/>
                      <a:r>
                        <a:rPr lang="en-US" altLang="zh-CN" sz="1100" b="0" i="0" u="none" strike="noStrike">
                          <a:solidFill>
                            <a:srgbClr val="000000"/>
                          </a:solidFill>
                          <a:effectLst/>
                          <a:latin typeface="aril"/>
                          <a:ea typeface="宋体" panose="02010600030101010101" pitchFamily="2" charset="-122"/>
                        </a:rPr>
                        <a:t>13</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加裂四班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a:solidFill>
                            <a:srgbClr val="000000"/>
                          </a:solidFill>
                          <a:effectLst/>
                          <a:latin typeface="宋体" panose="02010600030101010101" pitchFamily="2" charset="-122"/>
                          <a:ea typeface="宋体" panose="02010600030101010101" pitchFamily="2" charset="-122"/>
                        </a:rPr>
                        <a:t>提问李诗诚气分热水温度大幅下降操作及内操日常工作及相关操作操作经验学习情况，回答一般。</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2022/6/28</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673926139"/>
                  </a:ext>
                </a:extLst>
              </a:tr>
              <a:tr h="255015">
                <a:tc>
                  <a:txBody>
                    <a:bodyPr/>
                    <a:lstStyle/>
                    <a:p>
                      <a:pPr algn="ctr" fontAlgn="ctr"/>
                      <a:r>
                        <a:rPr lang="en-US" altLang="zh-CN" sz="1100" b="0" i="0" u="none" strike="noStrike">
                          <a:solidFill>
                            <a:srgbClr val="000000"/>
                          </a:solidFill>
                          <a:effectLst/>
                          <a:latin typeface="aril"/>
                          <a:ea typeface="宋体" panose="02010600030101010101" pitchFamily="2" charset="-122"/>
                        </a:rPr>
                        <a:t>14</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加裂三班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a:solidFill>
                            <a:srgbClr val="000000"/>
                          </a:solidFill>
                          <a:effectLst/>
                          <a:latin typeface="宋体" panose="02010600030101010101" pitchFamily="2" charset="-122"/>
                          <a:ea typeface="宋体" panose="02010600030101010101" pitchFamily="2" charset="-122"/>
                        </a:rPr>
                        <a:t>提问李兴隆分馏系统各类操作，回答一般</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2022/6/9</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05142866"/>
                  </a:ext>
                </a:extLst>
              </a:tr>
              <a:tr h="255015">
                <a:tc>
                  <a:txBody>
                    <a:bodyPr/>
                    <a:lstStyle/>
                    <a:p>
                      <a:pPr algn="ctr" fontAlgn="ctr"/>
                      <a:r>
                        <a:rPr lang="en-US" altLang="zh-CN" sz="1100" b="0" i="0" u="none" strike="noStrike">
                          <a:solidFill>
                            <a:srgbClr val="000000"/>
                          </a:solidFill>
                          <a:effectLst/>
                          <a:latin typeface="aril"/>
                          <a:ea typeface="宋体" panose="02010600030101010101" pitchFamily="2" charset="-122"/>
                        </a:rPr>
                        <a:t>15</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加裂三班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a:solidFill>
                            <a:srgbClr val="000000"/>
                          </a:solidFill>
                          <a:effectLst/>
                          <a:latin typeface="宋体" panose="02010600030101010101" pitchFamily="2" charset="-122"/>
                          <a:ea typeface="宋体" panose="02010600030101010101" pitchFamily="2" charset="-122"/>
                        </a:rPr>
                        <a:t>提问</a:t>
                      </a:r>
                      <a:r>
                        <a:rPr lang="en-US" altLang="zh-CN" sz="1100" b="0" i="0" u="none" strike="noStrike">
                          <a:solidFill>
                            <a:srgbClr val="000000"/>
                          </a:solidFill>
                          <a:effectLst/>
                          <a:latin typeface="宋体" panose="02010600030101010101" pitchFamily="2" charset="-122"/>
                          <a:ea typeface="宋体" panose="02010600030101010101" pitchFamily="2" charset="-122"/>
                        </a:rPr>
                        <a:t>malik</a:t>
                      </a:r>
                      <a:r>
                        <a:rPr lang="zh-CN" altLang="en-US" sz="1100" b="0" i="0" u="none" strike="noStrike">
                          <a:solidFill>
                            <a:srgbClr val="000000"/>
                          </a:solidFill>
                          <a:effectLst/>
                          <a:latin typeface="宋体" panose="02010600030101010101" pitchFamily="2" charset="-122"/>
                          <a:ea typeface="宋体" panose="02010600030101010101" pitchFamily="2" charset="-122"/>
                        </a:rPr>
                        <a:t>气体分馏工艺卡片，回答一般（</a:t>
                      </a:r>
                      <a:r>
                        <a:rPr lang="en-US" altLang="zh-CN" sz="1100" b="0" i="0" u="none" strike="noStrike">
                          <a:solidFill>
                            <a:srgbClr val="000000"/>
                          </a:solidFill>
                          <a:effectLst/>
                          <a:latin typeface="宋体" panose="02010600030101010101" pitchFamily="2" charset="-122"/>
                          <a:ea typeface="宋体" panose="02010600030101010101" pitchFamily="2" charset="-122"/>
                        </a:rPr>
                        <a:t>1/5</a:t>
                      </a:r>
                      <a:r>
                        <a:rPr lang="zh-CN" altLang="en-US" sz="1100" b="0" i="0" u="none" strike="noStrike">
                          <a:solidFill>
                            <a:srgbClr val="000000"/>
                          </a:solidFill>
                          <a:effectLst/>
                          <a:latin typeface="宋体" panose="02010600030101010101" pitchFamily="2" charset="-122"/>
                          <a:ea typeface="宋体" panose="02010600030101010101" pitchFamily="2" charset="-122"/>
                        </a:rPr>
                        <a:t>）。</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2022/6/9</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-3.0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60228650"/>
                  </a:ext>
                </a:extLst>
              </a:tr>
              <a:tr h="255015">
                <a:tc>
                  <a:txBody>
                    <a:bodyPr/>
                    <a:lstStyle/>
                    <a:p>
                      <a:pPr algn="ctr" fontAlgn="ctr"/>
                      <a:r>
                        <a:rPr lang="en-US" altLang="zh-CN" sz="1100" b="0" i="0" u="none" strike="noStrike">
                          <a:solidFill>
                            <a:srgbClr val="000000"/>
                          </a:solidFill>
                          <a:effectLst/>
                          <a:latin typeface="aril"/>
                          <a:ea typeface="宋体" panose="02010600030101010101" pitchFamily="2" charset="-122"/>
                        </a:rPr>
                        <a:t>16</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加裂一班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a:solidFill>
                            <a:srgbClr val="000000"/>
                          </a:solidFill>
                          <a:effectLst/>
                          <a:latin typeface="宋体" panose="02010600030101010101" pitchFamily="2" charset="-122"/>
                          <a:ea typeface="宋体" panose="02010600030101010101" pitchFamily="2" charset="-122"/>
                        </a:rPr>
                        <a:t>提问沈伟工作指令内容，回答较好</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2022/6/23</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14461850"/>
                  </a:ext>
                </a:extLst>
              </a:tr>
              <a:tr h="255015">
                <a:tc>
                  <a:txBody>
                    <a:bodyPr/>
                    <a:lstStyle/>
                    <a:p>
                      <a:pPr algn="ctr" fontAlgn="ctr"/>
                      <a:r>
                        <a:rPr lang="en-US" altLang="zh-CN" sz="1100" b="0" i="0" u="none" strike="noStrike">
                          <a:solidFill>
                            <a:srgbClr val="000000"/>
                          </a:solidFill>
                          <a:effectLst/>
                          <a:latin typeface="aril"/>
                          <a:ea typeface="宋体" panose="02010600030101010101" pitchFamily="2" charset="-122"/>
                        </a:rPr>
                        <a:t>17</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100" b="0" i="0" u="none" strike="noStrike">
                          <a:solidFill>
                            <a:srgbClr val="000000"/>
                          </a:solidFill>
                          <a:effectLst/>
                          <a:latin typeface="宋体" panose="02010600030101010101" pitchFamily="2" charset="-122"/>
                          <a:ea typeface="宋体" panose="02010600030101010101" pitchFamily="2" charset="-122"/>
                        </a:rPr>
                        <a:t>加裂二班</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CN" altLang="en-US" sz="1100" b="0" i="0" u="none" strike="noStrike" dirty="0">
                          <a:solidFill>
                            <a:srgbClr val="000000"/>
                          </a:solidFill>
                          <a:effectLst/>
                          <a:latin typeface="宋体" panose="02010600030101010101" pitchFamily="2" charset="-122"/>
                          <a:ea typeface="宋体" panose="02010600030101010101" pitchFamily="2" charset="-122"/>
                        </a:rPr>
                        <a:t>提问安军岗气分工艺流程及气分热水温度大幅波动处置，回答一般。</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a:solidFill>
                            <a:srgbClr val="000000"/>
                          </a:solidFill>
                          <a:effectLst/>
                          <a:latin typeface="Arial" panose="020B0604020202020204" pitchFamily="34" charset="0"/>
                          <a:ea typeface="宋体" panose="02010600030101010101" pitchFamily="2" charset="-122"/>
                        </a:rPr>
                        <a:t>2022/6/30</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100" b="0" i="0" u="none" strike="noStrike" dirty="0">
                          <a:solidFill>
                            <a:srgbClr val="000000"/>
                          </a:solidFill>
                          <a:effectLst/>
                          <a:latin typeface="Arial" panose="020B0604020202020204" pitchFamily="34" charset="0"/>
                          <a:ea typeface="宋体" panose="02010600030101010101" pitchFamily="2" charset="-122"/>
                        </a:rPr>
                        <a:t>-2.0 </a:t>
                      </a:r>
                    </a:p>
                  </a:txBody>
                  <a:tcPr marL="6467" marR="6467" marT="64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7056847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525016"/>
          </a:xfrm>
          <a:prstGeom prst="rect">
            <a:avLst/>
          </a:prstGeom>
          <a:noFill/>
        </p:spPr>
        <p:txBody>
          <a:bodyPr wrap="square" rtlCol="0">
            <a:spAutoFit/>
          </a:bodyPr>
          <a:lstStyle/>
          <a:p>
            <a:pPr>
              <a:lnSpc>
                <a:spcPct val="130000"/>
              </a:lnSpc>
            </a:pPr>
            <a:r>
              <a:rPr lang="en-US" altLang="zh-CN" sz="2400" dirty="0">
                <a:solidFill>
                  <a:schemeClr val="tx1">
                    <a:lumMod val="50000"/>
                  </a:schemeClr>
                </a:solidFill>
                <a:latin typeface="Arial" panose="020B0604020202020204" pitchFamily="34" charset="0"/>
                <a:ea typeface="微软雅黑" panose="020B0503020204020204" pitchFamily="34" charset="-122"/>
                <a:sym typeface="+mn-ea"/>
              </a:rPr>
              <a:t>2.2  </a:t>
            </a:r>
            <a:r>
              <a:rPr lang="zh-CN" altLang="en-US" sz="2400" dirty="0">
                <a:solidFill>
                  <a:schemeClr val="tx1">
                    <a:lumMod val="50000"/>
                  </a:schemeClr>
                </a:solidFill>
                <a:latin typeface="Arial" panose="020B0604020202020204" pitchFamily="34" charset="0"/>
                <a:ea typeface="微软雅黑" panose="020B0503020204020204" pitchFamily="34" charset="-122"/>
                <a:sym typeface="+mn-ea"/>
              </a:rPr>
              <a:t>馏出口</a:t>
            </a:r>
            <a:endParaRPr lang="zh-CN" altLang="en-US" sz="2400" dirty="0">
              <a:solidFill>
                <a:schemeClr val="bg1"/>
              </a:solidFill>
              <a:latin typeface="+mj-ea"/>
              <a:ea typeface="+mj-ea"/>
            </a:endParaRPr>
          </a:p>
        </p:txBody>
      </p:sp>
      <p:sp>
        <p:nvSpPr>
          <p:cNvPr id="3" name="文本框 2"/>
          <p:cNvSpPr txBox="1"/>
          <p:nvPr/>
        </p:nvSpPr>
        <p:spPr>
          <a:xfrm>
            <a:off x="568323" y="4509225"/>
            <a:ext cx="11327754" cy="1152495"/>
          </a:xfrm>
          <a:prstGeom prst="rect">
            <a:avLst/>
          </a:prstGeom>
          <a:noFill/>
        </p:spPr>
        <p:txBody>
          <a:bodyPr wrap="square" rtlCol="0">
            <a:spAutoFit/>
          </a:bodyPr>
          <a:lstStyle/>
          <a:p>
            <a:pPr indent="457200">
              <a:lnSpc>
                <a:spcPct val="150000"/>
              </a:lnSpc>
            </a:pPr>
            <a:r>
              <a:rPr lang="en-US" altLang="zh-CN" sz="1600" dirty="0">
                <a:solidFill>
                  <a:srgbClr val="282830"/>
                </a:solidFill>
                <a:latin typeface="Arial" pitchFamily="34" charset="0"/>
                <a:ea typeface="宋体" pitchFamily="2" charset="-122"/>
                <a:cs typeface="Arial" pitchFamily="34" charset="0"/>
              </a:rPr>
              <a:t>6</a:t>
            </a:r>
            <a:r>
              <a:rPr lang="zh-CN" altLang="en-US" sz="1600" dirty="0">
                <a:solidFill>
                  <a:srgbClr val="282830"/>
                </a:solidFill>
                <a:latin typeface="Arial" pitchFamily="34" charset="0"/>
                <a:ea typeface="宋体" pitchFamily="2" charset="-122"/>
                <a:cs typeface="Arial" pitchFamily="34" charset="0"/>
              </a:rPr>
              <a:t>月份：</a:t>
            </a:r>
            <a:endParaRPr lang="en-GB" altLang="zh-CN" sz="1600" dirty="0">
              <a:solidFill>
                <a:srgbClr val="282830"/>
              </a:solidFill>
              <a:latin typeface="Arial" pitchFamily="34" charset="0"/>
              <a:ea typeface="宋体" pitchFamily="2" charset="-122"/>
              <a:cs typeface="Arial" pitchFamily="34" charset="0"/>
            </a:endParaRPr>
          </a:p>
          <a:p>
            <a:pPr marL="342900" indent="-342900">
              <a:lnSpc>
                <a:spcPct val="150000"/>
              </a:lnSpc>
              <a:buAutoNum type="arabicPeriod"/>
            </a:pPr>
            <a:r>
              <a:rPr lang="zh-CN" altLang="en-US" sz="1600" dirty="0">
                <a:solidFill>
                  <a:srgbClr val="282830"/>
                </a:solidFill>
                <a:latin typeface="Arial" pitchFamily="34" charset="0"/>
                <a:ea typeface="宋体" pitchFamily="2" charset="-122"/>
                <a:cs typeface="Arial" pitchFamily="34" charset="0"/>
              </a:rPr>
              <a:t>重石脑油初馏点控制</a:t>
            </a:r>
            <a:r>
              <a:rPr lang="en-GB" altLang="zh-CN" sz="1600" dirty="0">
                <a:solidFill>
                  <a:srgbClr val="282830"/>
                </a:solidFill>
                <a:latin typeface="Arial" pitchFamily="34" charset="0"/>
                <a:ea typeface="宋体" pitchFamily="2" charset="-122"/>
                <a:cs typeface="Arial" pitchFamily="34" charset="0"/>
              </a:rPr>
              <a:t>79-81</a:t>
            </a:r>
            <a:r>
              <a:rPr lang="zh-CN" altLang="en-US" sz="1600" dirty="0">
                <a:solidFill>
                  <a:srgbClr val="282830"/>
                </a:solidFill>
                <a:latin typeface="Arial" pitchFamily="34" charset="0"/>
                <a:ea typeface="宋体" pitchFamily="2" charset="-122"/>
                <a:cs typeface="Arial" pitchFamily="34" charset="0"/>
              </a:rPr>
              <a:t>℃，终馏点控制</a:t>
            </a:r>
            <a:r>
              <a:rPr lang="en-GB" altLang="zh-CN" sz="1600" dirty="0">
                <a:solidFill>
                  <a:srgbClr val="282830"/>
                </a:solidFill>
                <a:latin typeface="Arial" pitchFamily="34" charset="0"/>
                <a:ea typeface="宋体" pitchFamily="2" charset="-122"/>
                <a:cs typeface="Arial" pitchFamily="34" charset="0"/>
              </a:rPr>
              <a:t>177-180</a:t>
            </a:r>
            <a:r>
              <a:rPr lang="zh-CN" altLang="en-US" sz="1600" dirty="0">
                <a:solidFill>
                  <a:srgbClr val="282830"/>
                </a:solidFill>
                <a:latin typeface="Arial" pitchFamily="34" charset="0"/>
                <a:ea typeface="宋体" pitchFamily="2" charset="-122"/>
                <a:cs typeface="Arial" pitchFamily="34" charset="0"/>
              </a:rPr>
              <a:t>℃，精丙烯纯度保持在</a:t>
            </a:r>
            <a:r>
              <a:rPr lang="en-GB" altLang="zh-CN" sz="1600" dirty="0">
                <a:solidFill>
                  <a:srgbClr val="282830"/>
                </a:solidFill>
                <a:latin typeface="Arial" pitchFamily="34" charset="0"/>
                <a:ea typeface="宋体" pitchFamily="2" charset="-122"/>
                <a:cs typeface="Arial" pitchFamily="34" charset="0"/>
              </a:rPr>
              <a:t>99.67-99.71%</a:t>
            </a:r>
            <a:r>
              <a:rPr lang="zh-CN" altLang="en-US" sz="1600" dirty="0">
                <a:solidFill>
                  <a:srgbClr val="282830"/>
                </a:solidFill>
                <a:latin typeface="Arial" pitchFamily="34" charset="0"/>
                <a:ea typeface="宋体" pitchFamily="2" charset="-122"/>
                <a:cs typeface="Arial" pitchFamily="34" charset="0"/>
              </a:rPr>
              <a:t>，异丁烷纯度控制</a:t>
            </a:r>
            <a:r>
              <a:rPr lang="en-GB" altLang="zh-CN" sz="1600" dirty="0">
                <a:solidFill>
                  <a:srgbClr val="282830"/>
                </a:solidFill>
                <a:latin typeface="Arial" pitchFamily="34" charset="0"/>
                <a:ea typeface="宋体" pitchFamily="2" charset="-122"/>
                <a:cs typeface="Arial" pitchFamily="34" charset="0"/>
              </a:rPr>
              <a:t>90.5-94.5%</a:t>
            </a:r>
            <a:r>
              <a:rPr lang="zh-CN" altLang="en-US" sz="1600" dirty="0">
                <a:solidFill>
                  <a:srgbClr val="282830"/>
                </a:solidFill>
                <a:latin typeface="Arial" pitchFamily="34" charset="0"/>
                <a:ea typeface="宋体" pitchFamily="2" charset="-122"/>
                <a:cs typeface="Arial" pitchFamily="34" charset="0"/>
              </a:rPr>
              <a:t>。</a:t>
            </a:r>
            <a:endParaRPr lang="en-GB" altLang="zh-CN" sz="1600" dirty="0">
              <a:solidFill>
                <a:srgbClr val="282830"/>
              </a:solidFill>
              <a:latin typeface="Arial" pitchFamily="34" charset="0"/>
              <a:ea typeface="宋体" pitchFamily="2" charset="-122"/>
              <a:cs typeface="Arial" pitchFamily="34" charset="0"/>
            </a:endParaRPr>
          </a:p>
          <a:p>
            <a:pPr marL="342900" indent="-342900">
              <a:lnSpc>
                <a:spcPct val="150000"/>
              </a:lnSpc>
              <a:buAutoNum type="arabicPeriod"/>
            </a:pPr>
            <a:r>
              <a:rPr lang="zh-CN" altLang="en-US" sz="1600" dirty="0">
                <a:solidFill>
                  <a:srgbClr val="282830"/>
                </a:solidFill>
                <a:latin typeface="Arial" pitchFamily="34" charset="0"/>
                <a:ea typeface="宋体" pitchFamily="2" charset="-122"/>
                <a:cs typeface="Arial" pitchFamily="34" charset="0"/>
              </a:rPr>
              <a:t>加裂重石馏程不合格</a:t>
            </a:r>
            <a:r>
              <a:rPr lang="en-US" altLang="zh-CN" sz="1600" dirty="0">
                <a:solidFill>
                  <a:srgbClr val="282830"/>
                </a:solidFill>
                <a:latin typeface="Arial" pitchFamily="34" charset="0"/>
                <a:ea typeface="宋体" pitchFamily="2" charset="-122"/>
                <a:cs typeface="Arial" pitchFamily="34" charset="0"/>
              </a:rPr>
              <a:t>3</a:t>
            </a:r>
            <a:r>
              <a:rPr lang="zh-CN" altLang="en-US" sz="1600" dirty="0">
                <a:solidFill>
                  <a:srgbClr val="282830"/>
                </a:solidFill>
                <a:latin typeface="Arial" pitchFamily="34" charset="0"/>
                <a:ea typeface="宋体" pitchFamily="2" charset="-122"/>
                <a:cs typeface="Arial" pitchFamily="34" charset="0"/>
              </a:rPr>
              <a:t>次，重是终馏点超厂控</a:t>
            </a:r>
            <a:r>
              <a:rPr lang="en-US" altLang="zh-CN" sz="1600" dirty="0">
                <a:solidFill>
                  <a:srgbClr val="282830"/>
                </a:solidFill>
                <a:latin typeface="Arial" pitchFamily="34" charset="0"/>
                <a:ea typeface="宋体" pitchFamily="2" charset="-122"/>
                <a:cs typeface="Arial" pitchFamily="34" charset="0"/>
              </a:rPr>
              <a:t>1</a:t>
            </a:r>
            <a:r>
              <a:rPr lang="zh-CN" altLang="en-US" sz="1600" dirty="0">
                <a:solidFill>
                  <a:srgbClr val="282830"/>
                </a:solidFill>
                <a:latin typeface="Arial" pitchFamily="34" charset="0"/>
                <a:ea typeface="宋体" pitchFamily="2" charset="-122"/>
                <a:cs typeface="Arial" pitchFamily="34" charset="0"/>
              </a:rPr>
              <a:t>次，初馏点超厂控</a:t>
            </a:r>
            <a:r>
              <a:rPr lang="en-US" altLang="zh-CN" sz="1600" dirty="0">
                <a:solidFill>
                  <a:srgbClr val="282830"/>
                </a:solidFill>
                <a:latin typeface="Arial" pitchFamily="34" charset="0"/>
                <a:ea typeface="宋体" pitchFamily="2" charset="-122"/>
                <a:cs typeface="Arial" pitchFamily="34" charset="0"/>
              </a:rPr>
              <a:t>2</a:t>
            </a:r>
            <a:r>
              <a:rPr lang="zh-CN" altLang="en-US" sz="1600" dirty="0">
                <a:solidFill>
                  <a:srgbClr val="282830"/>
                </a:solidFill>
                <a:latin typeface="Arial" pitchFamily="34" charset="0"/>
                <a:ea typeface="宋体" pitchFamily="2" charset="-122"/>
                <a:cs typeface="Arial" pitchFamily="34" charset="0"/>
              </a:rPr>
              <a:t>次；异丁烷不合格</a:t>
            </a:r>
            <a:r>
              <a:rPr lang="en-US" altLang="zh-CN" sz="1600" dirty="0">
                <a:solidFill>
                  <a:srgbClr val="282830"/>
                </a:solidFill>
                <a:latin typeface="Arial" pitchFamily="34" charset="0"/>
                <a:ea typeface="宋体" pitchFamily="2" charset="-122"/>
                <a:cs typeface="Arial" pitchFamily="34" charset="0"/>
              </a:rPr>
              <a:t>7</a:t>
            </a:r>
            <a:r>
              <a:rPr lang="zh-CN" altLang="en-US" sz="1600" dirty="0">
                <a:solidFill>
                  <a:srgbClr val="282830"/>
                </a:solidFill>
                <a:latin typeface="Arial" pitchFamily="34" charset="0"/>
                <a:ea typeface="宋体" pitchFamily="2" charset="-122"/>
                <a:cs typeface="Arial" pitchFamily="34" charset="0"/>
              </a:rPr>
              <a:t>次。</a:t>
            </a:r>
            <a:endParaRPr lang="en-US" altLang="zh-CN" sz="1600" dirty="0">
              <a:solidFill>
                <a:srgbClr val="282830"/>
              </a:solidFill>
              <a:latin typeface="Arial" pitchFamily="34" charset="0"/>
              <a:ea typeface="宋体" pitchFamily="2" charset="-122"/>
              <a:cs typeface="Arial" pitchFamily="34" charset="0"/>
            </a:endParaRPr>
          </a:p>
        </p:txBody>
      </p:sp>
      <p:graphicFrame>
        <p:nvGraphicFramePr>
          <p:cNvPr id="5" name="表格 4">
            <a:extLst>
              <a:ext uri="{FF2B5EF4-FFF2-40B4-BE49-F238E27FC236}">
                <a16:creationId xmlns:a16="http://schemas.microsoft.com/office/drawing/2014/main" id="{2C38E530-1AAB-BD4C-50BC-2AA1711052C9}"/>
              </a:ext>
            </a:extLst>
          </p:cNvPr>
          <p:cNvGraphicFramePr>
            <a:graphicFrameLocks noGrp="1"/>
          </p:cNvGraphicFramePr>
          <p:nvPr>
            <p:extLst>
              <p:ext uri="{D42A27DB-BD31-4B8C-83A1-F6EECF244321}">
                <p14:modId xmlns:p14="http://schemas.microsoft.com/office/powerpoint/2010/main" val="3082216040"/>
              </p:ext>
            </p:extLst>
          </p:nvPr>
        </p:nvGraphicFramePr>
        <p:xfrm>
          <a:off x="704525" y="1196279"/>
          <a:ext cx="11081075" cy="3312947"/>
        </p:xfrm>
        <a:graphic>
          <a:graphicData uri="http://schemas.openxmlformats.org/drawingml/2006/table">
            <a:tbl>
              <a:tblPr/>
              <a:tblGrid>
                <a:gridCol w="937648">
                  <a:extLst>
                    <a:ext uri="{9D8B030D-6E8A-4147-A177-3AD203B41FA5}">
                      <a16:colId xmlns:a16="http://schemas.microsoft.com/office/drawing/2014/main" val="2729480518"/>
                    </a:ext>
                  </a:extLst>
                </a:gridCol>
                <a:gridCol w="1904146">
                  <a:extLst>
                    <a:ext uri="{9D8B030D-6E8A-4147-A177-3AD203B41FA5}">
                      <a16:colId xmlns:a16="http://schemas.microsoft.com/office/drawing/2014/main" val="2586384226"/>
                    </a:ext>
                  </a:extLst>
                </a:gridCol>
                <a:gridCol w="858309">
                  <a:extLst>
                    <a:ext uri="{9D8B030D-6E8A-4147-A177-3AD203B41FA5}">
                      <a16:colId xmlns:a16="http://schemas.microsoft.com/office/drawing/2014/main" val="3681284263"/>
                    </a:ext>
                  </a:extLst>
                </a:gridCol>
                <a:gridCol w="901585">
                  <a:extLst>
                    <a:ext uri="{9D8B030D-6E8A-4147-A177-3AD203B41FA5}">
                      <a16:colId xmlns:a16="http://schemas.microsoft.com/office/drawing/2014/main" val="1642524206"/>
                    </a:ext>
                  </a:extLst>
                </a:gridCol>
                <a:gridCol w="901585">
                  <a:extLst>
                    <a:ext uri="{9D8B030D-6E8A-4147-A177-3AD203B41FA5}">
                      <a16:colId xmlns:a16="http://schemas.microsoft.com/office/drawing/2014/main" val="2310316423"/>
                    </a:ext>
                  </a:extLst>
                </a:gridCol>
                <a:gridCol w="1192495">
                  <a:extLst>
                    <a:ext uri="{9D8B030D-6E8A-4147-A177-3AD203B41FA5}">
                      <a16:colId xmlns:a16="http://schemas.microsoft.com/office/drawing/2014/main" val="3745846933"/>
                    </a:ext>
                  </a:extLst>
                </a:gridCol>
                <a:gridCol w="851096">
                  <a:extLst>
                    <a:ext uri="{9D8B030D-6E8A-4147-A177-3AD203B41FA5}">
                      <a16:colId xmlns:a16="http://schemas.microsoft.com/office/drawing/2014/main" val="1072539783"/>
                    </a:ext>
                  </a:extLst>
                </a:gridCol>
                <a:gridCol w="901585">
                  <a:extLst>
                    <a:ext uri="{9D8B030D-6E8A-4147-A177-3AD203B41FA5}">
                      <a16:colId xmlns:a16="http://schemas.microsoft.com/office/drawing/2014/main" val="1980358285"/>
                    </a:ext>
                  </a:extLst>
                </a:gridCol>
                <a:gridCol w="887159">
                  <a:extLst>
                    <a:ext uri="{9D8B030D-6E8A-4147-A177-3AD203B41FA5}">
                      <a16:colId xmlns:a16="http://schemas.microsoft.com/office/drawing/2014/main" val="1566585599"/>
                    </a:ext>
                  </a:extLst>
                </a:gridCol>
                <a:gridCol w="865521">
                  <a:extLst>
                    <a:ext uri="{9D8B030D-6E8A-4147-A177-3AD203B41FA5}">
                      <a16:colId xmlns:a16="http://schemas.microsoft.com/office/drawing/2014/main" val="3466306830"/>
                    </a:ext>
                  </a:extLst>
                </a:gridCol>
                <a:gridCol w="879946">
                  <a:extLst>
                    <a:ext uri="{9D8B030D-6E8A-4147-A177-3AD203B41FA5}">
                      <a16:colId xmlns:a16="http://schemas.microsoft.com/office/drawing/2014/main" val="2495040596"/>
                    </a:ext>
                  </a:extLst>
                </a:gridCol>
              </a:tblGrid>
              <a:tr h="341963">
                <a:tc gridSpan="11">
                  <a:txBody>
                    <a:bodyPr/>
                    <a:lstStyle/>
                    <a:p>
                      <a:pPr algn="ctr" fontAlgn="ctr"/>
                      <a:r>
                        <a:rPr lang="en-US" altLang="zh-CN" sz="1400" b="1" i="0" u="none" strike="noStrike">
                          <a:solidFill>
                            <a:srgbClr val="000000"/>
                          </a:solidFill>
                          <a:effectLst/>
                          <a:latin typeface="Arial" panose="020B0604020202020204" pitchFamily="34" charset="0"/>
                          <a:ea typeface="宋体" panose="02010600030101010101" pitchFamily="2" charset="-122"/>
                        </a:rPr>
                        <a:t>6</a:t>
                      </a:r>
                      <a:r>
                        <a:rPr lang="zh-CN" altLang="en-US" sz="1400" b="1" i="0" u="none" strike="noStrike">
                          <a:solidFill>
                            <a:srgbClr val="000000"/>
                          </a:solidFill>
                          <a:effectLst/>
                          <a:latin typeface="微软雅黑" panose="020B0503020204020204" pitchFamily="34" charset="-122"/>
                          <a:ea typeface="微软雅黑" panose="020B0503020204020204" pitchFamily="34" charset="-122"/>
                        </a:rPr>
                        <a:t>月馏出口合格率统计（</a:t>
                      </a:r>
                      <a:r>
                        <a:rPr lang="en-US" altLang="zh-CN" sz="1400" b="1" i="0" u="none" strike="noStrike">
                          <a:solidFill>
                            <a:srgbClr val="000000"/>
                          </a:solidFill>
                          <a:effectLst/>
                          <a:latin typeface="Arial" panose="020B0604020202020204" pitchFamily="34" charset="0"/>
                          <a:ea typeface="宋体" panose="02010600030101010101" pitchFamily="2" charset="-122"/>
                        </a:rPr>
                        <a:t>5.27-6.26</a:t>
                      </a:r>
                      <a:r>
                        <a:rPr lang="zh-CN" altLang="en-US" sz="1400" b="1" i="0" u="none" strike="noStrike">
                          <a:solidFill>
                            <a:srgbClr val="000000"/>
                          </a:solidFill>
                          <a:effectLst/>
                          <a:latin typeface="微软雅黑" panose="020B0503020204020204" pitchFamily="34" charset="-122"/>
                          <a:ea typeface="微软雅黑" panose="020B0503020204020204" pitchFamily="34" charset="-122"/>
                        </a:rPr>
                        <a:t>）</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50066260"/>
                  </a:ext>
                </a:extLst>
              </a:tr>
              <a:tr h="321239">
                <a:tc rowSpan="2">
                  <a:txBody>
                    <a:bodyPr/>
                    <a:lstStyle/>
                    <a:p>
                      <a:pPr algn="ctr"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班组</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加氢裂化</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zh-CN" altLang="en-US"/>
                    </a:p>
                  </a:txBody>
                  <a:tcPr/>
                </a:tc>
                <a:tc hMerge="1">
                  <a:txBody>
                    <a:bodyPr/>
                    <a:lstStyle/>
                    <a:p>
                      <a:endParaRPr lang="zh-CN" altLang="en-US"/>
                    </a:p>
                  </a:txBody>
                  <a:tcPr/>
                </a:tc>
                <a:tc gridSpan="3">
                  <a:txBody>
                    <a:bodyPr/>
                    <a:lstStyle/>
                    <a:p>
                      <a:pPr algn="ctr"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气体分馏</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hMerge="1">
                  <a:txBody>
                    <a:bodyPr/>
                    <a:lstStyle/>
                    <a:p>
                      <a:endParaRPr lang="zh-CN" altLang="en-US"/>
                    </a:p>
                  </a:txBody>
                  <a:tcPr/>
                </a:tc>
                <a:tc hMerge="1">
                  <a:txBody>
                    <a:bodyPr/>
                    <a:lstStyle/>
                    <a:p>
                      <a:endParaRPr lang="zh-CN" altLang="en-US"/>
                    </a:p>
                  </a:txBody>
                  <a:tcPr/>
                </a:tc>
                <a:tc>
                  <a:txBody>
                    <a:bodyPr/>
                    <a:lstStyle/>
                    <a:p>
                      <a:pPr algn="ctr" fontAlgn="ctr"/>
                      <a:r>
                        <a:rPr lang="zh-CN" altLang="en-US" sz="1400" b="0" i="0" u="none" strike="noStrike">
                          <a:solidFill>
                            <a:srgbClr val="000000"/>
                          </a:solidFill>
                          <a:effectLst/>
                          <a:latin typeface="仿宋" panose="02010609060101010101" pitchFamily="49" charset="-122"/>
                          <a:ea typeface="仿宋" panose="02010609060101010101" pitchFamily="49" charset="-122"/>
                        </a:rPr>
                        <a:t>厂控</a:t>
                      </a:r>
                      <a:r>
                        <a:rPr lang="en-US" altLang="zh-CN" sz="1400" b="0" i="0" u="none" strike="noStrike">
                          <a:solidFill>
                            <a:srgbClr val="000000"/>
                          </a:solidFill>
                          <a:effectLst/>
                          <a:latin typeface="Arial" panose="020B0604020202020204" pitchFamily="34" charset="0"/>
                          <a:ea typeface="宋体" panose="02010600030101010101" pitchFamily="2" charset="-122"/>
                        </a:rPr>
                        <a:t>(*-3)</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0" i="0" u="none" strike="noStrike">
                          <a:solidFill>
                            <a:srgbClr val="000000"/>
                          </a:solidFill>
                          <a:effectLst/>
                          <a:latin typeface="仿宋" panose="02010609060101010101" pitchFamily="49" charset="-122"/>
                          <a:ea typeface="仿宋" panose="02010609060101010101" pitchFamily="49" charset="-122"/>
                        </a:rPr>
                        <a:t>内控</a:t>
                      </a:r>
                      <a:r>
                        <a:rPr lang="en-US" altLang="zh-CN" sz="1400" b="0" i="0" u="none" strike="noStrike">
                          <a:solidFill>
                            <a:srgbClr val="000000"/>
                          </a:solidFill>
                          <a:effectLst/>
                          <a:latin typeface="Arial" panose="020B0604020202020204" pitchFamily="34" charset="0"/>
                          <a:ea typeface="宋体" panose="02010600030101010101" pitchFamily="2" charset="-122"/>
                        </a:rPr>
                        <a:t>(*-2)</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考核分数</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排名</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6024303"/>
                  </a:ext>
                </a:extLst>
              </a:tr>
              <a:tr h="414501">
                <a:tc vMerge="1">
                  <a:txBody>
                    <a:bodyPr/>
                    <a:lstStyle/>
                    <a:p>
                      <a:endParaRPr lang="zh-CN" altLang="en-US"/>
                    </a:p>
                  </a:txBody>
                  <a:tcPr/>
                </a:tc>
                <a:tc>
                  <a:txBody>
                    <a:bodyPr/>
                    <a:lstStyle/>
                    <a:p>
                      <a:pPr algn="ctr"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重石脑油</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1" i="0" u="none" strike="noStrike">
                          <a:solidFill>
                            <a:srgbClr val="000000"/>
                          </a:solidFill>
                          <a:effectLst/>
                          <a:latin typeface="仿宋" panose="02010609060101010101" pitchFamily="49" charset="-122"/>
                          <a:ea typeface="仿宋" panose="02010609060101010101" pitchFamily="49" charset="-122"/>
                        </a:rPr>
                        <a:t>轻石脑油</a:t>
                      </a:r>
                      <a:endParaRPr lang="zh-CN" altLang="en-US" sz="12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1" i="0" u="none" strike="noStrike">
                          <a:solidFill>
                            <a:srgbClr val="000000"/>
                          </a:solidFill>
                          <a:effectLst/>
                          <a:latin typeface="仿宋" panose="02010609060101010101" pitchFamily="49" charset="-122"/>
                          <a:ea typeface="仿宋" panose="02010609060101010101" pitchFamily="49" charset="-122"/>
                        </a:rPr>
                        <a:t>产品液化气</a:t>
                      </a:r>
                      <a:endParaRPr lang="zh-CN" altLang="en-US" sz="12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异丁烷</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产品液化气</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精丙烯</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1"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1"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1"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1771093"/>
                  </a:ext>
                </a:extLst>
              </a:tr>
              <a:tr h="331602">
                <a:tc>
                  <a:txBody>
                    <a:bodyPr/>
                    <a:lstStyle/>
                    <a:p>
                      <a:pPr algn="l"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加裂一班</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zh-CN" altLang="en-US" sz="1200" b="0" i="0" u="none" strike="noStrike">
                          <a:solidFill>
                            <a:srgbClr val="FF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8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Arial" panose="020B0604020202020204" pitchFamily="34" charset="0"/>
                          <a:ea typeface="宋体" panose="02010600030101010101" pitchFamily="2" charset="-122"/>
                        </a:rPr>
                        <a:t>0</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Arial" panose="020B0604020202020204" pitchFamily="34" charset="0"/>
                          <a:ea typeface="宋体" panose="02010600030101010101" pitchFamily="2" charset="-122"/>
                        </a:rPr>
                        <a:t>0</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宋体" panose="02010600030101010101" pitchFamily="2" charset="-122"/>
                          <a:ea typeface="宋体" panose="02010600030101010101" pitchFamily="2" charset="-122"/>
                        </a:rPr>
                        <a:t>第一名</a:t>
                      </a:r>
                    </a:p>
                  </a:txBody>
                  <a:tcPr marL="7179" marR="7179" marT="717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5761174"/>
                  </a:ext>
                </a:extLst>
              </a:tr>
              <a:tr h="362689">
                <a:tc>
                  <a:txBody>
                    <a:bodyPr/>
                    <a:lstStyle/>
                    <a:p>
                      <a:pPr algn="l"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加裂二班</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zh-CN" sz="1200" b="0" i="0" u="none" strike="noStrike">
                          <a:solidFill>
                            <a:srgbClr val="000000"/>
                          </a:solidFill>
                          <a:effectLst/>
                          <a:latin typeface="Arial" panose="020B0604020202020204" pitchFamily="34" charset="0"/>
                          <a:ea typeface="宋体" panose="02010600030101010101" pitchFamily="2" charset="-122"/>
                        </a:rPr>
                        <a:t>3</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1"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Arial" panose="020B0604020202020204" pitchFamily="34" charset="0"/>
                          <a:ea typeface="宋体" panose="02010600030101010101" pitchFamily="2" charset="-122"/>
                        </a:rPr>
                        <a:t>3</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Arial" panose="020B0604020202020204" pitchFamily="34" charset="0"/>
                          <a:ea typeface="宋体" panose="02010600030101010101" pitchFamily="2" charset="-122"/>
                        </a:rPr>
                        <a:t>6</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Arial" panose="020B0604020202020204" pitchFamily="34" charset="0"/>
                          <a:ea typeface="宋体" panose="02010600030101010101" pitchFamily="2" charset="-122"/>
                        </a:rPr>
                        <a:t>-18</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宋体" panose="02010600030101010101" pitchFamily="2" charset="-122"/>
                          <a:ea typeface="宋体" panose="02010600030101010101" pitchFamily="2" charset="-122"/>
                        </a:rPr>
                        <a:t>第四名</a:t>
                      </a:r>
                    </a:p>
                  </a:txBody>
                  <a:tcPr marL="7179" marR="7179" marT="717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1968857"/>
                  </a:ext>
                </a:extLst>
              </a:tr>
              <a:tr h="362689">
                <a:tc>
                  <a:txBody>
                    <a:bodyPr/>
                    <a:lstStyle/>
                    <a:p>
                      <a:pPr algn="l"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加裂三班</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8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Arial" panose="020B0604020202020204" pitchFamily="34" charset="0"/>
                          <a:ea typeface="宋体" panose="02010600030101010101" pitchFamily="2" charset="-122"/>
                        </a:rPr>
                        <a:t>4</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Arial" panose="020B0604020202020204" pitchFamily="34" charset="0"/>
                          <a:ea typeface="宋体" panose="02010600030101010101" pitchFamily="2" charset="-122"/>
                        </a:rPr>
                        <a:t>4</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Arial" panose="020B0604020202020204" pitchFamily="34" charset="0"/>
                          <a:ea typeface="宋体" panose="02010600030101010101" pitchFamily="2" charset="-122"/>
                        </a:rPr>
                        <a:t>-12</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宋体" panose="02010600030101010101" pitchFamily="2" charset="-122"/>
                          <a:ea typeface="宋体" panose="02010600030101010101" pitchFamily="2" charset="-122"/>
                        </a:rPr>
                        <a:t>第三名</a:t>
                      </a:r>
                    </a:p>
                  </a:txBody>
                  <a:tcPr marL="7179" marR="7179" marT="717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2331362"/>
                  </a:ext>
                </a:extLst>
              </a:tr>
              <a:tr h="352326">
                <a:tc>
                  <a:txBody>
                    <a:bodyPr/>
                    <a:lstStyle/>
                    <a:p>
                      <a:pPr algn="l"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加裂四班</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zh-CN" altLang="en-US" sz="1200" b="0" i="0" u="none" strike="noStrike">
                          <a:solidFill>
                            <a:srgbClr val="FF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8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Arial" panose="020B0604020202020204" pitchFamily="34" charset="0"/>
                          <a:ea typeface="宋体" panose="02010600030101010101" pitchFamily="2" charset="-122"/>
                        </a:rPr>
                        <a:t>0</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Arial" panose="020B0604020202020204" pitchFamily="34" charset="0"/>
                          <a:ea typeface="宋体" panose="02010600030101010101" pitchFamily="2" charset="-122"/>
                        </a:rPr>
                        <a:t>0</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宋体" panose="02010600030101010101" pitchFamily="2" charset="-122"/>
                          <a:ea typeface="宋体" panose="02010600030101010101" pitchFamily="2" charset="-122"/>
                        </a:rPr>
                        <a:t>第一名</a:t>
                      </a:r>
                    </a:p>
                  </a:txBody>
                  <a:tcPr marL="7179" marR="7179" marT="717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0048665"/>
                  </a:ext>
                </a:extLst>
              </a:tr>
              <a:tr h="331602">
                <a:tc>
                  <a:txBody>
                    <a:bodyPr/>
                    <a:lstStyle/>
                    <a:p>
                      <a:pPr algn="l" fontAlgn="ctr"/>
                      <a:r>
                        <a:rPr lang="zh-CN" altLang="en-US" sz="1400" b="1" i="0" u="none" strike="noStrike">
                          <a:solidFill>
                            <a:srgbClr val="000000"/>
                          </a:solidFill>
                          <a:effectLst/>
                          <a:latin typeface="仿宋" panose="02010609060101010101" pitchFamily="49" charset="-122"/>
                          <a:ea typeface="仿宋" panose="02010609060101010101" pitchFamily="49" charset="-122"/>
                        </a:rPr>
                        <a:t>备注</a:t>
                      </a:r>
                      <a:endParaRPr lang="zh-CN" altLang="en-US" sz="1400" b="1" i="0" u="none" strike="noStrike">
                        <a:solidFill>
                          <a:srgbClr val="000000"/>
                        </a:solidFill>
                        <a:effectLst/>
                        <a:latin typeface="Arial" panose="020B0604020202020204" pitchFamily="34" charset="0"/>
                        <a:ea typeface="宋体" panose="02010600030101010101" pitchFamily="2" charset="-122"/>
                      </a:endParaRPr>
                    </a:p>
                  </a:txBody>
                  <a:tcPr marL="7179" marR="7179" marT="717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gridSpan="2">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Arial" panose="020B0604020202020204" pitchFamily="34" charset="0"/>
                          <a:ea typeface="宋体" panose="02010600030101010101" pitchFamily="2" charset="-122"/>
                        </a:rPr>
                        <a:t>　</a:t>
                      </a:r>
                    </a:p>
                  </a:txBody>
                  <a:tcPr marL="7179" marR="7179" marT="717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8356214"/>
                  </a:ext>
                </a:extLst>
              </a:tr>
              <a:tr h="494336">
                <a:tc gridSpan="11">
                  <a:txBody>
                    <a:bodyPr/>
                    <a:lstStyle/>
                    <a:p>
                      <a:pPr algn="l" fontAlgn="ct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备注：馏出口合格率统计周期：上月</a:t>
                      </a:r>
                      <a:r>
                        <a:rPr lang="en-US" altLang="zh-CN" sz="1100" b="0" i="0" u="none" strike="noStrike" dirty="0">
                          <a:solidFill>
                            <a:srgbClr val="000000"/>
                          </a:solidFill>
                          <a:effectLst/>
                          <a:latin typeface="Arial" panose="020B0604020202020204" pitchFamily="34" charset="0"/>
                          <a:ea typeface="宋体" panose="02010600030101010101" pitchFamily="2" charset="-122"/>
                        </a:rPr>
                        <a:t>27</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日</a:t>
                      </a:r>
                      <a:r>
                        <a:rPr lang="en-US" altLang="zh-CN" sz="1100" b="0" i="0" u="none" strike="noStrike" dirty="0">
                          <a:solidFill>
                            <a:srgbClr val="000000"/>
                          </a:solidFill>
                          <a:effectLst/>
                          <a:latin typeface="Arial" panose="020B0604020202020204" pitchFamily="34" charset="0"/>
                          <a:ea typeface="宋体" panose="02010600030101010101" pitchFamily="2" charset="-122"/>
                        </a:rPr>
                        <a:t>0:00—</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本月</a:t>
                      </a:r>
                      <a:r>
                        <a:rPr lang="en-US" altLang="zh-CN" sz="1100" b="0" i="0" u="none" strike="noStrike" dirty="0">
                          <a:solidFill>
                            <a:srgbClr val="000000"/>
                          </a:solidFill>
                          <a:effectLst/>
                          <a:latin typeface="Arial" panose="020B0604020202020204" pitchFamily="34" charset="0"/>
                          <a:ea typeface="宋体" panose="02010600030101010101" pitchFamily="2" charset="-122"/>
                        </a:rPr>
                        <a:t>26</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日</a:t>
                      </a:r>
                      <a:r>
                        <a:rPr lang="en-US" altLang="zh-CN" sz="1100" b="0" i="0" u="none" strike="noStrike" dirty="0">
                          <a:solidFill>
                            <a:srgbClr val="000000"/>
                          </a:solidFill>
                          <a:effectLst/>
                          <a:latin typeface="Arial" panose="020B0604020202020204" pitchFamily="34" charset="0"/>
                          <a:ea typeface="宋体" panose="02010600030101010101" pitchFamily="2" charset="-122"/>
                        </a:rPr>
                        <a:t>24:00</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（不包括）。红色为超内控指标（</a:t>
                      </a:r>
                      <a:r>
                        <a:rPr lang="en-US" altLang="zh-CN" sz="1100" b="0" i="0" u="none" strike="noStrike" dirty="0">
                          <a:solidFill>
                            <a:srgbClr val="000000"/>
                          </a:solidFill>
                          <a:effectLst/>
                          <a:latin typeface="Arial" panose="020B0604020202020204" pitchFamily="34" charset="0"/>
                          <a:ea typeface="宋体" panose="02010600030101010101" pitchFamily="2" charset="-122"/>
                        </a:rPr>
                        <a:t>6</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月</a:t>
                      </a:r>
                      <a:r>
                        <a:rPr lang="en-US" altLang="zh-CN" sz="1100" b="0" i="0" u="none" strike="noStrike" dirty="0">
                          <a:solidFill>
                            <a:srgbClr val="000000"/>
                          </a:solidFill>
                          <a:effectLst/>
                          <a:latin typeface="Arial" panose="020B0604020202020204" pitchFamily="34" charset="0"/>
                          <a:ea typeface="宋体" panose="02010600030101010101" pitchFamily="2" charset="-122"/>
                        </a:rPr>
                        <a:t>4</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日</a:t>
                      </a:r>
                      <a:r>
                        <a:rPr lang="en-US" altLang="zh-CN" sz="1100" b="0" i="0" u="none" strike="noStrike" dirty="0">
                          <a:solidFill>
                            <a:srgbClr val="000000"/>
                          </a:solidFill>
                          <a:effectLst/>
                          <a:latin typeface="Arial" panose="020B0604020202020204" pitchFamily="34" charset="0"/>
                          <a:ea typeface="宋体" panose="02010600030101010101" pitchFamily="2" charset="-122"/>
                        </a:rPr>
                        <a:t>18:00</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开始重石超内控考核</a:t>
                      </a:r>
                      <a:r>
                        <a:rPr lang="en-US" altLang="zh-CN" sz="1100" b="0" i="0" u="none" strike="noStrike" dirty="0">
                          <a:solidFill>
                            <a:srgbClr val="000000"/>
                          </a:solidFill>
                          <a:effectLst/>
                          <a:latin typeface="Arial" panose="020B0604020202020204" pitchFamily="34" charset="0"/>
                          <a:ea typeface="宋体" panose="02010600030101010101" pitchFamily="2" charset="-122"/>
                        </a:rPr>
                        <a:t>-2</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分）：加裂重石馏程超内控：</a:t>
                      </a:r>
                      <a:r>
                        <a:rPr lang="en-US" altLang="zh-CN" sz="1100" b="0" i="0" u="none" strike="noStrike" dirty="0">
                          <a:solidFill>
                            <a:srgbClr val="000000"/>
                          </a:solidFill>
                          <a:effectLst/>
                          <a:latin typeface="Arial" panose="020B0604020202020204" pitchFamily="34" charset="0"/>
                          <a:ea typeface="宋体" panose="02010600030101010101" pitchFamily="2" charset="-122"/>
                        </a:rPr>
                        <a:t>79-81</a:t>
                      </a:r>
                      <a:r>
                        <a:rPr lang="zh-CN" altLang="en-US" sz="1100" b="0" i="0" u="none" strike="noStrike" dirty="0">
                          <a:solidFill>
                            <a:srgbClr val="000000"/>
                          </a:solidFill>
                          <a:effectLst/>
                          <a:latin typeface="宋体" panose="02010600030101010101" pitchFamily="2" charset="-122"/>
                          <a:ea typeface="宋体" panose="02010600030101010101" pitchFamily="2" charset="-122"/>
                        </a:rPr>
                        <a:t>℃</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、终馏点</a:t>
                      </a:r>
                      <a:r>
                        <a:rPr lang="en-US" altLang="zh-CN" sz="1100" b="0" i="0" u="none" strike="noStrike" dirty="0">
                          <a:solidFill>
                            <a:srgbClr val="000000"/>
                          </a:solidFill>
                          <a:effectLst/>
                          <a:latin typeface="Arial" panose="020B0604020202020204" pitchFamily="34" charset="0"/>
                          <a:ea typeface="宋体" panose="02010600030101010101" pitchFamily="2" charset="-122"/>
                        </a:rPr>
                        <a:t>177-180</a:t>
                      </a:r>
                      <a:r>
                        <a:rPr lang="zh-CN" altLang="en-US" sz="1100" b="0" i="0" u="none" strike="noStrike" dirty="0">
                          <a:solidFill>
                            <a:srgbClr val="000000"/>
                          </a:solidFill>
                          <a:effectLst/>
                          <a:latin typeface="宋体" panose="02010600030101010101" pitchFamily="2" charset="-122"/>
                          <a:ea typeface="宋体" panose="02010600030101010101" pitchFamily="2" charset="-122"/>
                        </a:rPr>
                        <a:t>℃</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100" b="0" i="0" u="none" strike="noStrike" dirty="0">
                          <a:solidFill>
                            <a:srgbClr val="FF0000"/>
                          </a:solidFill>
                          <a:effectLst/>
                          <a:latin typeface="微软雅黑" panose="020B0503020204020204" pitchFamily="34" charset="-122"/>
                          <a:ea typeface="微软雅黑" panose="020B0503020204020204" pitchFamily="34" charset="-122"/>
                        </a:rPr>
                        <a:t>产品异丁烷纯度超出</a:t>
                      </a:r>
                      <a:r>
                        <a:rPr lang="en-US" altLang="zh-CN" sz="1100" b="0" i="0" u="none" strike="noStrike" dirty="0">
                          <a:solidFill>
                            <a:srgbClr val="FF0000"/>
                          </a:solidFill>
                          <a:effectLst/>
                          <a:latin typeface="微软雅黑" panose="020B0503020204020204" pitchFamily="34" charset="-122"/>
                          <a:ea typeface="微软雅黑" panose="020B0503020204020204" pitchFamily="34" charset="-122"/>
                        </a:rPr>
                        <a:t>90.5-94.5%</a:t>
                      </a:r>
                      <a:r>
                        <a:rPr lang="zh-CN" altLang="en-US" sz="1100" b="0" i="0" u="none" strike="noStrike" dirty="0">
                          <a:solidFill>
                            <a:srgbClr val="FF0000"/>
                          </a:solidFill>
                          <a:effectLst/>
                          <a:latin typeface="微软雅黑" panose="020B0503020204020204" pitchFamily="34" charset="-122"/>
                          <a:ea typeface="微软雅黑" panose="020B0503020204020204" pitchFamily="34" charset="-122"/>
                        </a:rPr>
                        <a:t>纳入考核</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a:t>
                      </a: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6</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月加裂一班与四班合格率并列第一。</a:t>
                      </a:r>
                      <a:endParaRPr lang="zh-CN" altLang="en-US" sz="1100" b="0" i="0" u="none" strike="noStrike" dirty="0">
                        <a:solidFill>
                          <a:srgbClr val="000000"/>
                        </a:solidFill>
                        <a:effectLst/>
                        <a:latin typeface="Arial" panose="020B0604020202020204" pitchFamily="34" charset="0"/>
                        <a:ea typeface="宋体" panose="02010600030101010101" pitchFamily="2" charset="-122"/>
                      </a:endParaRPr>
                    </a:p>
                  </a:txBody>
                  <a:tcPr marL="7179" marR="7179" marT="717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62891244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525657"/>
          </a:xfrm>
          <a:prstGeom prst="rect">
            <a:avLst/>
          </a:prstGeom>
          <a:noFill/>
        </p:spPr>
        <p:txBody>
          <a:bodyPr wrap="square" rtlCol="0">
            <a:spAutoFit/>
          </a:bodyPr>
          <a:lstStyle/>
          <a:p>
            <a:pPr>
              <a:lnSpc>
                <a:spcPct val="130000"/>
              </a:lnSpc>
            </a:pPr>
            <a:r>
              <a:rPr lang="en-US" altLang="zh-CN" sz="2400" dirty="0">
                <a:solidFill>
                  <a:srgbClr val="282830"/>
                </a:solidFill>
                <a:latin typeface="+mj-ea"/>
                <a:ea typeface="+mj-ea"/>
              </a:rPr>
              <a:t>2.3  </a:t>
            </a:r>
            <a:r>
              <a:rPr lang="zh-CN" altLang="en-US" sz="2400" dirty="0">
                <a:solidFill>
                  <a:srgbClr val="282830"/>
                </a:solidFill>
                <a:latin typeface="+mj-ea"/>
                <a:ea typeface="+mj-ea"/>
              </a:rPr>
              <a:t>月末评比</a:t>
            </a:r>
          </a:p>
        </p:txBody>
      </p:sp>
      <p:sp>
        <p:nvSpPr>
          <p:cNvPr id="23" name="文本框 22"/>
          <p:cNvSpPr txBox="1"/>
          <p:nvPr/>
        </p:nvSpPr>
        <p:spPr>
          <a:xfrm>
            <a:off x="292100" y="4662469"/>
            <a:ext cx="11379201" cy="1436547"/>
          </a:xfrm>
          <a:prstGeom prst="rect">
            <a:avLst/>
          </a:prstGeom>
          <a:noFill/>
        </p:spPr>
        <p:txBody>
          <a:bodyPr wrap="square" rtlCol="0">
            <a:spAutoFit/>
          </a:bodyPr>
          <a:lstStyle/>
          <a:p>
            <a:pPr>
              <a:lnSpc>
                <a:spcPct val="150000"/>
              </a:lnSpc>
            </a:pPr>
            <a:r>
              <a:rPr lang="zh-CN" altLang="en-US" sz="1500" dirty="0">
                <a:solidFill>
                  <a:srgbClr val="282830"/>
                </a:solidFill>
                <a:latin typeface="微软雅黑" panose="020B0503020204020204" pitchFamily="34" charset="-122"/>
                <a:ea typeface="微软雅黑" panose="020B0503020204020204" pitchFamily="34" charset="-122"/>
              </a:rPr>
              <a:t>本月评比情况：</a:t>
            </a:r>
            <a:endParaRPr lang="en-US" altLang="zh-CN" sz="1500" dirty="0">
              <a:solidFill>
                <a:srgbClr val="282830"/>
              </a:solidFill>
              <a:latin typeface="微软雅黑" panose="020B0503020204020204" pitchFamily="34" charset="-122"/>
              <a:ea typeface="微软雅黑" panose="020B0503020204020204" pitchFamily="34" charset="-122"/>
            </a:endParaRPr>
          </a:p>
          <a:p>
            <a:pPr indent="457200">
              <a:lnSpc>
                <a:spcPct val="150000"/>
              </a:lnSpc>
            </a:pPr>
            <a:r>
              <a:rPr lang="en-US" altLang="zh-CN" sz="1500" dirty="0">
                <a:solidFill>
                  <a:srgbClr val="282830"/>
                </a:solidFill>
                <a:latin typeface="微软雅黑" panose="020B0503020204020204" pitchFamily="34" charset="-122"/>
                <a:ea typeface="微软雅黑" panose="020B0503020204020204" pitchFamily="34" charset="-122"/>
                <a:sym typeface="+mn-ea"/>
              </a:rPr>
              <a:t>1</a:t>
            </a:r>
            <a:r>
              <a:rPr lang="zh-CN" altLang="en-US" sz="1500" dirty="0">
                <a:solidFill>
                  <a:srgbClr val="282830"/>
                </a:solidFill>
                <a:latin typeface="微软雅黑" panose="020B0503020204020204" pitchFamily="34" charset="-122"/>
                <a:ea typeface="微软雅黑" panose="020B0503020204020204" pitchFamily="34" charset="-122"/>
                <a:sym typeface="+mn-ea"/>
              </a:rPr>
              <a:t>）</a:t>
            </a:r>
            <a:r>
              <a:rPr lang="zh-CN" altLang="en-US" sz="1500" dirty="0">
                <a:solidFill>
                  <a:srgbClr val="282830"/>
                </a:solidFill>
                <a:latin typeface="微软雅黑" panose="020B0503020204020204" pitchFamily="34" charset="-122"/>
                <a:ea typeface="微软雅黑" panose="020B0503020204020204" pitchFamily="34" charset="-122"/>
              </a:rPr>
              <a:t>本月各班平稳率相差较小，平均</a:t>
            </a:r>
            <a:r>
              <a:rPr lang="en-US" altLang="zh-CN" sz="1500" dirty="0">
                <a:solidFill>
                  <a:srgbClr val="282830"/>
                </a:solidFill>
                <a:latin typeface="微软雅黑" panose="020B0503020204020204" pitchFamily="34" charset="-122"/>
                <a:ea typeface="微软雅黑" panose="020B0503020204020204" pitchFamily="34" charset="-122"/>
              </a:rPr>
              <a:t>99.99%</a:t>
            </a:r>
            <a:r>
              <a:rPr lang="zh-CN" altLang="en-US" sz="1500" dirty="0">
                <a:solidFill>
                  <a:srgbClr val="282830"/>
                </a:solidFill>
                <a:latin typeface="微软雅黑" panose="020B0503020204020204" pitchFamily="34" charset="-122"/>
                <a:ea typeface="微软雅黑" panose="020B0503020204020204" pitchFamily="34" charset="-122"/>
              </a:rPr>
              <a:t>，各班组相差较小，因此在月末评比中取消此项评比，在日周月检中仍继续检查。</a:t>
            </a:r>
            <a:endParaRPr lang="en-US" altLang="zh-CN" sz="1500" dirty="0">
              <a:solidFill>
                <a:srgbClr val="282830"/>
              </a:solidFill>
              <a:latin typeface="微软雅黑" panose="020B0503020204020204" pitchFamily="34" charset="-122"/>
              <a:ea typeface="微软雅黑" panose="020B0503020204020204" pitchFamily="34" charset="-122"/>
            </a:endParaRPr>
          </a:p>
          <a:p>
            <a:pPr indent="457200">
              <a:lnSpc>
                <a:spcPct val="150000"/>
              </a:lnSpc>
            </a:pPr>
            <a:r>
              <a:rPr lang="en-US" altLang="zh-CN" sz="1500" dirty="0">
                <a:solidFill>
                  <a:srgbClr val="282830"/>
                </a:solidFill>
                <a:latin typeface="微软雅黑" panose="020B0503020204020204" pitchFamily="34" charset="-122"/>
                <a:ea typeface="微软雅黑" panose="020B0503020204020204" pitchFamily="34" charset="-122"/>
              </a:rPr>
              <a:t>2</a:t>
            </a:r>
            <a:r>
              <a:rPr lang="zh-CN" altLang="en-US" sz="1500" dirty="0">
                <a:solidFill>
                  <a:srgbClr val="282830"/>
                </a:solidFill>
                <a:latin typeface="微软雅黑" panose="020B0503020204020204" pitchFamily="34" charset="-122"/>
                <a:ea typeface="微软雅黑" panose="020B0503020204020204" pitchFamily="34" charset="-122"/>
              </a:rPr>
              <a:t>）重石收率差距较小，三班重石收率最高，</a:t>
            </a:r>
            <a:r>
              <a:rPr lang="en-US" altLang="zh-CN" sz="1500" dirty="0">
                <a:solidFill>
                  <a:srgbClr val="282830"/>
                </a:solidFill>
                <a:latin typeface="微软雅黑" panose="020B0503020204020204" pitchFamily="34" charset="-122"/>
                <a:ea typeface="微软雅黑" panose="020B0503020204020204" pitchFamily="34" charset="-122"/>
              </a:rPr>
              <a:t>63.71%</a:t>
            </a:r>
            <a:r>
              <a:rPr lang="zh-CN" altLang="en-US" sz="1500" dirty="0">
                <a:solidFill>
                  <a:srgbClr val="282830"/>
                </a:solidFill>
                <a:latin typeface="微软雅黑" panose="020B0503020204020204" pitchFamily="34" charset="-122"/>
                <a:ea typeface="微软雅黑" panose="020B0503020204020204" pitchFamily="34" charset="-122"/>
              </a:rPr>
              <a:t>，各班相差较小。</a:t>
            </a:r>
            <a:endParaRPr lang="en-US" altLang="zh-CN" sz="1500" dirty="0">
              <a:solidFill>
                <a:srgbClr val="282830"/>
              </a:solidFill>
              <a:latin typeface="微软雅黑" panose="020B0503020204020204" pitchFamily="34" charset="-122"/>
              <a:ea typeface="微软雅黑" panose="020B0503020204020204" pitchFamily="34" charset="-122"/>
            </a:endParaRPr>
          </a:p>
          <a:p>
            <a:pPr indent="457200">
              <a:lnSpc>
                <a:spcPct val="150000"/>
              </a:lnSpc>
            </a:pPr>
            <a:r>
              <a:rPr lang="en-US" altLang="zh-CN" sz="1500" dirty="0">
                <a:solidFill>
                  <a:srgbClr val="282830"/>
                </a:solidFill>
                <a:latin typeface="微软雅黑" panose="020B0503020204020204" pitchFamily="34" charset="-122"/>
                <a:ea typeface="微软雅黑" panose="020B0503020204020204" pitchFamily="34" charset="-122"/>
                <a:sym typeface="+mn-ea"/>
              </a:rPr>
              <a:t>3</a:t>
            </a:r>
            <a:r>
              <a:rPr lang="zh-CN" altLang="en-US" sz="1500" dirty="0">
                <a:solidFill>
                  <a:srgbClr val="282830"/>
                </a:solidFill>
                <a:latin typeface="微软雅黑" panose="020B0503020204020204" pitchFamily="34" charset="-122"/>
                <a:ea typeface="微软雅黑" panose="020B0503020204020204" pitchFamily="34" charset="-122"/>
                <a:sym typeface="+mn-ea"/>
              </a:rPr>
              <a:t>）精丙烯月度产量</a:t>
            </a:r>
            <a:r>
              <a:rPr lang="en-US" altLang="zh-CN" sz="1500" dirty="0">
                <a:solidFill>
                  <a:srgbClr val="282830"/>
                </a:solidFill>
                <a:latin typeface="微软雅黑" panose="020B0503020204020204" pitchFamily="34" charset="-122"/>
                <a:ea typeface="微软雅黑" panose="020B0503020204020204" pitchFamily="34" charset="-122"/>
                <a:sym typeface="+mn-ea"/>
              </a:rPr>
              <a:t>1199t </a:t>
            </a:r>
            <a:r>
              <a:rPr lang="zh-CN" altLang="en-US" sz="1500" dirty="0">
                <a:solidFill>
                  <a:srgbClr val="282830"/>
                </a:solidFill>
                <a:latin typeface="微软雅黑" panose="020B0503020204020204" pitchFamily="34" charset="-122"/>
                <a:ea typeface="微软雅黑" panose="020B0503020204020204" pitchFamily="34" charset="-122"/>
                <a:sym typeface="+mn-ea"/>
              </a:rPr>
              <a:t>，收率</a:t>
            </a:r>
            <a:r>
              <a:rPr lang="en-US" altLang="zh-CN" sz="1500" dirty="0">
                <a:solidFill>
                  <a:srgbClr val="282830"/>
                </a:solidFill>
                <a:latin typeface="微软雅黑" panose="020B0503020204020204" pitchFamily="34" charset="-122"/>
                <a:ea typeface="微软雅黑" panose="020B0503020204020204" pitchFamily="34" charset="-122"/>
                <a:sym typeface="+mn-ea"/>
              </a:rPr>
              <a:t>28.36%</a:t>
            </a:r>
            <a:r>
              <a:rPr lang="zh-CN" altLang="en-US" sz="1500" dirty="0">
                <a:solidFill>
                  <a:srgbClr val="282830"/>
                </a:solidFill>
                <a:latin typeface="微软雅黑" panose="020B0503020204020204" pitchFamily="34" charset="-122"/>
                <a:ea typeface="微软雅黑" panose="020B0503020204020204" pitchFamily="34" charset="-122"/>
                <a:sym typeface="+mn-ea"/>
              </a:rPr>
              <a:t>，较上月有所提高。</a:t>
            </a:r>
            <a:endParaRPr lang="en-US" altLang="zh-CN" sz="1500" dirty="0">
              <a:solidFill>
                <a:srgbClr val="282830"/>
              </a:solidFill>
              <a:latin typeface="微软雅黑" panose="020B0503020204020204" pitchFamily="34" charset="-122"/>
              <a:ea typeface="微软雅黑" panose="020B0503020204020204" pitchFamily="34" charset="-122"/>
            </a:endParaRPr>
          </a:p>
        </p:txBody>
      </p:sp>
      <p:graphicFrame>
        <p:nvGraphicFramePr>
          <p:cNvPr id="5" name="表格 4">
            <a:extLst>
              <a:ext uri="{FF2B5EF4-FFF2-40B4-BE49-F238E27FC236}">
                <a16:creationId xmlns:a16="http://schemas.microsoft.com/office/drawing/2014/main" id="{F45DB960-1EE9-EC84-CADB-9B477FA34A76}"/>
              </a:ext>
            </a:extLst>
          </p:cNvPr>
          <p:cNvGraphicFramePr>
            <a:graphicFrameLocks noGrp="1"/>
          </p:cNvGraphicFramePr>
          <p:nvPr>
            <p:extLst>
              <p:ext uri="{D42A27DB-BD31-4B8C-83A1-F6EECF244321}">
                <p14:modId xmlns:p14="http://schemas.microsoft.com/office/powerpoint/2010/main" val="1025786287"/>
              </p:ext>
            </p:extLst>
          </p:nvPr>
        </p:nvGraphicFramePr>
        <p:xfrm>
          <a:off x="3165475" y="3084519"/>
          <a:ext cx="6029325" cy="1670072"/>
        </p:xfrm>
        <a:graphic>
          <a:graphicData uri="http://schemas.openxmlformats.org/drawingml/2006/table">
            <a:tbl>
              <a:tblPr/>
              <a:tblGrid>
                <a:gridCol w="1228546">
                  <a:extLst>
                    <a:ext uri="{9D8B030D-6E8A-4147-A177-3AD203B41FA5}">
                      <a16:colId xmlns:a16="http://schemas.microsoft.com/office/drawing/2014/main" val="2505556096"/>
                    </a:ext>
                  </a:extLst>
                </a:gridCol>
                <a:gridCol w="1341950">
                  <a:extLst>
                    <a:ext uri="{9D8B030D-6E8A-4147-A177-3AD203B41FA5}">
                      <a16:colId xmlns:a16="http://schemas.microsoft.com/office/drawing/2014/main" val="1055044527"/>
                    </a:ext>
                  </a:extLst>
                </a:gridCol>
                <a:gridCol w="1152943">
                  <a:extLst>
                    <a:ext uri="{9D8B030D-6E8A-4147-A177-3AD203B41FA5}">
                      <a16:colId xmlns:a16="http://schemas.microsoft.com/office/drawing/2014/main" val="4076862062"/>
                    </a:ext>
                  </a:extLst>
                </a:gridCol>
                <a:gridCol w="1124592">
                  <a:extLst>
                    <a:ext uri="{9D8B030D-6E8A-4147-A177-3AD203B41FA5}">
                      <a16:colId xmlns:a16="http://schemas.microsoft.com/office/drawing/2014/main" val="3923685114"/>
                    </a:ext>
                  </a:extLst>
                </a:gridCol>
                <a:gridCol w="1181294">
                  <a:extLst>
                    <a:ext uri="{9D8B030D-6E8A-4147-A177-3AD203B41FA5}">
                      <a16:colId xmlns:a16="http://schemas.microsoft.com/office/drawing/2014/main" val="4133628560"/>
                    </a:ext>
                  </a:extLst>
                </a:gridCol>
              </a:tblGrid>
              <a:tr h="370552">
                <a:tc gridSpan="5">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6</a:t>
                      </a:r>
                      <a:r>
                        <a:rPr lang="zh-CN" altLang="en-US" sz="1600" b="0" i="0" u="none" strike="noStrike">
                          <a:solidFill>
                            <a:srgbClr val="000000"/>
                          </a:solidFill>
                          <a:effectLst/>
                          <a:latin typeface="宋体" panose="02010600030101010101" pitchFamily="2" charset="-122"/>
                          <a:ea typeface="宋体" panose="02010600030101010101" pitchFamily="2" charset="-122"/>
                        </a:rPr>
                        <a:t>月份能耗（</a:t>
                      </a:r>
                      <a:r>
                        <a:rPr lang="en-US" altLang="zh-CN" sz="1600" b="0" i="0" u="none" strike="noStrike">
                          <a:solidFill>
                            <a:srgbClr val="000000"/>
                          </a:solidFill>
                          <a:effectLst/>
                          <a:latin typeface="Arial" panose="020B0604020202020204" pitchFamily="34" charset="0"/>
                          <a:ea typeface="宋体" panose="02010600030101010101" pitchFamily="2" charset="-122"/>
                        </a:rPr>
                        <a:t>6.1-6.30</a:t>
                      </a:r>
                      <a:r>
                        <a:rPr lang="zh-CN" altLang="en-US" sz="1600" b="0" i="0" u="none" strike="noStrike">
                          <a:solidFill>
                            <a:srgbClr val="000000"/>
                          </a:solidFill>
                          <a:effectLst/>
                          <a:latin typeface="宋体" panose="02010600030101010101" pitchFamily="2" charset="-122"/>
                          <a:ea typeface="宋体" panose="02010600030101010101" pitchFamily="2" charset="-122"/>
                        </a:rPr>
                        <a:t>）</a:t>
                      </a:r>
                      <a:endParaRPr lang="zh-CN" altLang="en-US" sz="1600" b="0"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493573540"/>
                  </a:ext>
                </a:extLst>
              </a:tr>
              <a:tr h="259904">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班组</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加裂</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气分</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平均值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排名</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7790069"/>
                  </a:ext>
                </a:extLst>
              </a:tr>
              <a:tr h="259904">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加裂一班</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42.76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21.750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34.356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第二名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276046185"/>
                  </a:ext>
                </a:extLst>
              </a:tr>
              <a:tr h="259904">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加裂二班</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42.76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21.680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34.328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第一名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577490297"/>
                  </a:ext>
                </a:extLst>
              </a:tr>
              <a:tr h="259904">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加裂三班</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42.83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21.750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34.398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第四名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835771644"/>
                  </a:ext>
                </a:extLst>
              </a:tr>
              <a:tr h="259904">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加裂四班</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42.82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21.700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dirty="0">
                          <a:solidFill>
                            <a:srgbClr val="000000"/>
                          </a:solidFill>
                          <a:effectLst/>
                          <a:latin typeface="Arial" panose="020B0604020202020204" pitchFamily="34" charset="0"/>
                          <a:ea typeface="宋体" panose="02010600030101010101" pitchFamily="2" charset="-122"/>
                        </a:rPr>
                        <a:t>34.372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effectLst/>
                          <a:latin typeface="宋体" panose="02010600030101010101" pitchFamily="2" charset="-122"/>
                          <a:ea typeface="宋体" panose="02010600030101010101" pitchFamily="2" charset="-122"/>
                        </a:rPr>
                        <a:t>第三名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618662350"/>
                  </a:ext>
                </a:extLst>
              </a:tr>
            </a:tbl>
          </a:graphicData>
        </a:graphic>
      </p:graphicFrame>
      <p:graphicFrame>
        <p:nvGraphicFramePr>
          <p:cNvPr id="9" name="表格 8">
            <a:extLst>
              <a:ext uri="{FF2B5EF4-FFF2-40B4-BE49-F238E27FC236}">
                <a16:creationId xmlns:a16="http://schemas.microsoft.com/office/drawing/2014/main" id="{10A66A3B-7E01-2D6B-85F5-554B2ED3B4D4}"/>
              </a:ext>
            </a:extLst>
          </p:cNvPr>
          <p:cNvGraphicFramePr>
            <a:graphicFrameLocks noGrp="1"/>
          </p:cNvGraphicFramePr>
          <p:nvPr>
            <p:extLst>
              <p:ext uri="{D42A27DB-BD31-4B8C-83A1-F6EECF244321}">
                <p14:modId xmlns:p14="http://schemas.microsoft.com/office/powerpoint/2010/main" val="3659413966"/>
              </p:ext>
            </p:extLst>
          </p:nvPr>
        </p:nvGraphicFramePr>
        <p:xfrm>
          <a:off x="2523299" y="1208094"/>
          <a:ext cx="7378699" cy="1858855"/>
        </p:xfrm>
        <a:graphic>
          <a:graphicData uri="http://schemas.openxmlformats.org/drawingml/2006/table">
            <a:tbl>
              <a:tblPr/>
              <a:tblGrid>
                <a:gridCol w="1575014">
                  <a:extLst>
                    <a:ext uri="{9D8B030D-6E8A-4147-A177-3AD203B41FA5}">
                      <a16:colId xmlns:a16="http://schemas.microsoft.com/office/drawing/2014/main" val="527501110"/>
                    </a:ext>
                  </a:extLst>
                </a:gridCol>
                <a:gridCol w="1126373">
                  <a:extLst>
                    <a:ext uri="{9D8B030D-6E8A-4147-A177-3AD203B41FA5}">
                      <a16:colId xmlns:a16="http://schemas.microsoft.com/office/drawing/2014/main" val="2173815267"/>
                    </a:ext>
                  </a:extLst>
                </a:gridCol>
                <a:gridCol w="1193192">
                  <a:extLst>
                    <a:ext uri="{9D8B030D-6E8A-4147-A177-3AD203B41FA5}">
                      <a16:colId xmlns:a16="http://schemas.microsoft.com/office/drawing/2014/main" val="3148529677"/>
                    </a:ext>
                  </a:extLst>
                </a:gridCol>
                <a:gridCol w="1174101">
                  <a:extLst>
                    <a:ext uri="{9D8B030D-6E8A-4147-A177-3AD203B41FA5}">
                      <a16:colId xmlns:a16="http://schemas.microsoft.com/office/drawing/2014/main" val="2728955566"/>
                    </a:ext>
                  </a:extLst>
                </a:gridCol>
                <a:gridCol w="1145464">
                  <a:extLst>
                    <a:ext uri="{9D8B030D-6E8A-4147-A177-3AD203B41FA5}">
                      <a16:colId xmlns:a16="http://schemas.microsoft.com/office/drawing/2014/main" val="36995925"/>
                    </a:ext>
                  </a:extLst>
                </a:gridCol>
                <a:gridCol w="1164555">
                  <a:extLst>
                    <a:ext uri="{9D8B030D-6E8A-4147-A177-3AD203B41FA5}">
                      <a16:colId xmlns:a16="http://schemas.microsoft.com/office/drawing/2014/main" val="10309420"/>
                    </a:ext>
                  </a:extLst>
                </a:gridCol>
              </a:tblGrid>
              <a:tr h="455945">
                <a:tc gridSpan="3">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6</a:t>
                      </a:r>
                      <a:r>
                        <a:rPr lang="zh-CN" altLang="en-US" sz="1600" b="0" i="0" u="none" strike="noStrike">
                          <a:solidFill>
                            <a:srgbClr val="000000"/>
                          </a:solidFill>
                          <a:effectLst/>
                          <a:latin typeface="宋体" panose="02010600030101010101" pitchFamily="2" charset="-122"/>
                          <a:ea typeface="宋体" panose="02010600030101010101" pitchFamily="2" charset="-122"/>
                        </a:rPr>
                        <a:t>月份精丙烯收率，</a:t>
                      </a:r>
                      <a:r>
                        <a:rPr lang="en-US" altLang="zh-CN" sz="1600" b="0" i="0" u="none" strike="noStrike">
                          <a:solidFill>
                            <a:srgbClr val="000000"/>
                          </a:solidFill>
                          <a:effectLst/>
                          <a:latin typeface="宋体" panose="02010600030101010101" pitchFamily="2" charset="-122"/>
                          <a:ea typeface="宋体" panose="02010600030101010101" pitchFamily="2" charset="-122"/>
                        </a:rPr>
                        <a:t>%</a:t>
                      </a:r>
                      <a:r>
                        <a:rPr lang="zh-CN" altLang="en-US" sz="1600" b="0" i="0" u="none" strike="noStrike">
                          <a:solidFill>
                            <a:srgbClr val="000000"/>
                          </a:solidFill>
                          <a:effectLst/>
                          <a:latin typeface="宋体" panose="02010600030101010101" pitchFamily="2" charset="-122"/>
                          <a:ea typeface="宋体" panose="02010600030101010101" pitchFamily="2" charset="-122"/>
                        </a:rPr>
                        <a:t>（</a:t>
                      </a:r>
                      <a:r>
                        <a:rPr lang="en-US" altLang="zh-CN" sz="1600" b="0" i="0" u="none" strike="noStrike">
                          <a:solidFill>
                            <a:srgbClr val="000000"/>
                          </a:solidFill>
                          <a:effectLst/>
                          <a:latin typeface="Arial" panose="020B0604020202020204" pitchFamily="34" charset="0"/>
                          <a:ea typeface="宋体" panose="02010600030101010101" pitchFamily="2" charset="-122"/>
                        </a:rPr>
                        <a:t>6.1-6.30</a:t>
                      </a:r>
                      <a:r>
                        <a:rPr lang="zh-CN" altLang="en-US" sz="1600" b="0" i="0" u="none" strike="noStrike">
                          <a:solidFill>
                            <a:srgbClr val="000000"/>
                          </a:solidFill>
                          <a:effectLst/>
                          <a:latin typeface="宋体" panose="02010600030101010101" pitchFamily="2" charset="-122"/>
                          <a:ea typeface="宋体" panose="02010600030101010101" pitchFamily="2" charset="-122"/>
                        </a:rPr>
                        <a:t>）</a:t>
                      </a:r>
                      <a:endParaRPr lang="zh-CN" altLang="en-US" sz="1600" b="0"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3">
                  <a:txBody>
                    <a:bodyPr/>
                    <a:lstStyle/>
                    <a:p>
                      <a:pPr algn="ctr" fontAlgn="ctr"/>
                      <a:r>
                        <a:rPr lang="en-US" altLang="zh-CN" sz="1600" b="0" i="0" u="none" strike="noStrike">
                          <a:solidFill>
                            <a:srgbClr val="000000"/>
                          </a:solidFill>
                          <a:effectLst/>
                          <a:latin typeface="Arial" panose="020B0604020202020204" pitchFamily="34" charset="0"/>
                          <a:ea typeface="宋体" panose="02010600030101010101" pitchFamily="2" charset="-122"/>
                        </a:rPr>
                        <a:t>6</a:t>
                      </a: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月份重石收率，</a:t>
                      </a: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a:t>
                      </a: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a:t>
                      </a:r>
                      <a:r>
                        <a:rPr lang="en-US" altLang="zh-CN" sz="1600" b="0" i="0" u="none" strike="noStrike">
                          <a:solidFill>
                            <a:srgbClr val="000000"/>
                          </a:solidFill>
                          <a:effectLst/>
                          <a:latin typeface="Arial" panose="020B0604020202020204" pitchFamily="34" charset="0"/>
                          <a:ea typeface="宋体" panose="02010600030101010101" pitchFamily="2" charset="-122"/>
                        </a:rPr>
                        <a:t>6.1-6.30</a:t>
                      </a: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a:t>
                      </a:r>
                      <a:endParaRPr lang="zh-CN" altLang="en-US" sz="1600" b="0"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584333900"/>
                  </a:ext>
                </a:extLst>
              </a:tr>
              <a:tr h="280582">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班组</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平均值</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排名</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班组</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平均值</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排名</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3036447"/>
                  </a:ext>
                </a:extLst>
              </a:tr>
              <a:tr h="280582">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加裂一班</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zh-CN" sz="1600" b="0" i="0" u="none" strike="noStrike">
                          <a:solidFill>
                            <a:srgbClr val="000000"/>
                          </a:solidFill>
                          <a:effectLst/>
                          <a:latin typeface="宋体" panose="02010600030101010101" pitchFamily="2" charset="-122"/>
                          <a:ea typeface="宋体" panose="02010600030101010101" pitchFamily="2" charset="-122"/>
                        </a:rPr>
                        <a:t>27.64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第一名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加裂一班</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zh-CN" sz="1600" b="0" i="0" u="none" strike="noStrike">
                          <a:solidFill>
                            <a:srgbClr val="000000"/>
                          </a:solidFill>
                          <a:effectLst/>
                          <a:latin typeface="宋体" panose="02010600030101010101" pitchFamily="2" charset="-122"/>
                          <a:ea typeface="宋体" panose="02010600030101010101" pitchFamily="2" charset="-122"/>
                        </a:rPr>
                        <a:t>63.53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第二名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174553506"/>
                  </a:ext>
                </a:extLst>
              </a:tr>
              <a:tr h="280582">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加裂二班</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zh-CN" sz="1600" b="0" i="0" u="none" strike="noStrike">
                          <a:solidFill>
                            <a:srgbClr val="000000"/>
                          </a:solidFill>
                          <a:effectLst/>
                          <a:latin typeface="宋体" panose="02010600030101010101" pitchFamily="2" charset="-122"/>
                          <a:ea typeface="宋体" panose="02010600030101010101" pitchFamily="2" charset="-122"/>
                        </a:rPr>
                        <a:t>26.58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第四名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加裂二班</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zh-CN" sz="1600" b="0" i="0" u="none" strike="noStrike">
                          <a:solidFill>
                            <a:srgbClr val="000000"/>
                          </a:solidFill>
                          <a:effectLst/>
                          <a:latin typeface="宋体" panose="02010600030101010101" pitchFamily="2" charset="-122"/>
                          <a:ea typeface="宋体" panose="02010600030101010101" pitchFamily="2" charset="-122"/>
                        </a:rPr>
                        <a:t>63.28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第三名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427490420"/>
                  </a:ext>
                </a:extLst>
              </a:tr>
              <a:tr h="280582">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加裂三班</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zh-CN" sz="1600" b="0" i="0" u="none" strike="noStrike">
                          <a:solidFill>
                            <a:srgbClr val="000000"/>
                          </a:solidFill>
                          <a:effectLst/>
                          <a:latin typeface="宋体" panose="02010600030101010101" pitchFamily="2" charset="-122"/>
                          <a:ea typeface="宋体" panose="02010600030101010101" pitchFamily="2" charset="-122"/>
                        </a:rPr>
                        <a:t>27.49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第二名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加裂三班</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zh-CN" sz="1600" b="0" i="0" u="none" strike="noStrike">
                          <a:solidFill>
                            <a:srgbClr val="000000"/>
                          </a:solidFill>
                          <a:effectLst/>
                          <a:latin typeface="宋体" panose="02010600030101010101" pitchFamily="2" charset="-122"/>
                          <a:ea typeface="宋体" panose="02010600030101010101" pitchFamily="2" charset="-122"/>
                        </a:rPr>
                        <a:t>63.71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第一名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269230493"/>
                  </a:ext>
                </a:extLst>
              </a:tr>
              <a:tr h="280582">
                <a:tc>
                  <a:txBody>
                    <a:bodyPr/>
                    <a:lstStyle/>
                    <a:p>
                      <a:pPr algn="ctr" fontAlgn="ctr"/>
                      <a:r>
                        <a:rPr lang="zh-CN" altLang="en-US" sz="1600" b="1" i="0" u="none" strike="noStrike">
                          <a:solidFill>
                            <a:srgbClr val="000000"/>
                          </a:solidFill>
                          <a:effectLst/>
                          <a:latin typeface="仿宋" panose="02010609060101010101" pitchFamily="49" charset="-122"/>
                          <a:ea typeface="仿宋" panose="02010609060101010101" pitchFamily="49" charset="-122"/>
                        </a:rPr>
                        <a:t>加裂四班</a:t>
                      </a:r>
                      <a:endParaRPr lang="zh-CN" altLang="en-US" sz="1600" b="1"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zh-CN" sz="1600" b="0" i="0" u="none" strike="noStrike">
                          <a:solidFill>
                            <a:srgbClr val="000000"/>
                          </a:solidFill>
                          <a:effectLst/>
                          <a:latin typeface="宋体" panose="02010600030101010101" pitchFamily="2" charset="-122"/>
                          <a:ea typeface="宋体" panose="02010600030101010101" pitchFamily="2" charset="-122"/>
                        </a:rPr>
                        <a:t>27.07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第三名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zh-CN" altLang="en-US" sz="1600" b="1" i="0" u="none" strike="noStrike" dirty="0">
                          <a:solidFill>
                            <a:srgbClr val="000000"/>
                          </a:solidFill>
                          <a:effectLst/>
                          <a:latin typeface="仿宋" panose="02010609060101010101" pitchFamily="49" charset="-122"/>
                          <a:ea typeface="仿宋" panose="02010609060101010101" pitchFamily="49" charset="-122"/>
                        </a:rPr>
                        <a:t>加裂四班</a:t>
                      </a:r>
                      <a:endParaRPr lang="zh-CN" altLang="en-US" sz="1600" b="1"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zh-CN" sz="1600" b="0" i="0" u="none" strike="noStrike">
                          <a:solidFill>
                            <a:srgbClr val="000000"/>
                          </a:solidFill>
                          <a:effectLst/>
                          <a:latin typeface="宋体" panose="02010600030101010101" pitchFamily="2" charset="-122"/>
                          <a:ea typeface="宋体" panose="02010600030101010101" pitchFamily="2" charset="-122"/>
                        </a:rPr>
                        <a:t>63.27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effectLst/>
                          <a:latin typeface="宋体" panose="02010600030101010101" pitchFamily="2" charset="-122"/>
                          <a:ea typeface="宋体" panose="02010600030101010101" pitchFamily="2" charset="-122"/>
                        </a:rPr>
                        <a:t>第四名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47674311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19F1F183-A398-4CA4-91FE-1A2395352523}"/>
              </a:ext>
            </a:extLst>
          </p:cNvPr>
          <p:cNvSpPr txBox="1"/>
          <p:nvPr/>
        </p:nvSpPr>
        <p:spPr>
          <a:xfrm>
            <a:off x="383571" y="973462"/>
            <a:ext cx="10803422" cy="525657"/>
          </a:xfrm>
          <a:prstGeom prst="rect">
            <a:avLst/>
          </a:prstGeom>
          <a:noFill/>
        </p:spPr>
        <p:txBody>
          <a:bodyPr wrap="square" rtlCol="0">
            <a:spAutoFit/>
          </a:bodyPr>
          <a:lstStyle/>
          <a:p>
            <a:pPr>
              <a:lnSpc>
                <a:spcPct val="130000"/>
              </a:lnSpc>
            </a:pPr>
            <a:r>
              <a:rPr lang="en-US" altLang="zh-CN" sz="2400" dirty="0">
                <a:solidFill>
                  <a:srgbClr val="282830"/>
                </a:solidFill>
                <a:latin typeface="+mj-ea"/>
                <a:ea typeface="+mj-ea"/>
              </a:rPr>
              <a:t>2.4  </a:t>
            </a:r>
            <a:r>
              <a:rPr lang="zh-CN" altLang="en-US" sz="2400" dirty="0">
                <a:solidFill>
                  <a:srgbClr val="282830"/>
                </a:solidFill>
                <a:latin typeface="+mj-ea"/>
                <a:ea typeface="+mj-ea"/>
              </a:rPr>
              <a:t>月末评比排名</a:t>
            </a:r>
          </a:p>
        </p:txBody>
      </p:sp>
      <p:pic>
        <p:nvPicPr>
          <p:cNvPr id="7" name="图片 6">
            <a:extLst>
              <a:ext uri="{FF2B5EF4-FFF2-40B4-BE49-F238E27FC236}">
                <a16:creationId xmlns:a16="http://schemas.microsoft.com/office/drawing/2014/main" id="{9DB29643-38D7-408C-8283-47CF68800B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graphicFrame>
        <p:nvGraphicFramePr>
          <p:cNvPr id="2" name="表格 1">
            <a:extLst>
              <a:ext uri="{FF2B5EF4-FFF2-40B4-BE49-F238E27FC236}">
                <a16:creationId xmlns:a16="http://schemas.microsoft.com/office/drawing/2014/main" id="{9E662048-F4AA-02F7-E18F-E8C46B8EC0FB}"/>
              </a:ext>
            </a:extLst>
          </p:cNvPr>
          <p:cNvGraphicFramePr>
            <a:graphicFrameLocks noGrp="1"/>
          </p:cNvGraphicFramePr>
          <p:nvPr>
            <p:extLst>
              <p:ext uri="{D42A27DB-BD31-4B8C-83A1-F6EECF244321}">
                <p14:modId xmlns:p14="http://schemas.microsoft.com/office/powerpoint/2010/main" val="903606988"/>
              </p:ext>
            </p:extLst>
          </p:nvPr>
        </p:nvGraphicFramePr>
        <p:xfrm>
          <a:off x="558800" y="1721004"/>
          <a:ext cx="11201399" cy="3790800"/>
        </p:xfrm>
        <a:graphic>
          <a:graphicData uri="http://schemas.openxmlformats.org/drawingml/2006/table">
            <a:tbl>
              <a:tblPr/>
              <a:tblGrid>
                <a:gridCol w="1341211">
                  <a:extLst>
                    <a:ext uri="{9D8B030D-6E8A-4147-A177-3AD203B41FA5}">
                      <a16:colId xmlns:a16="http://schemas.microsoft.com/office/drawing/2014/main" val="3050930367"/>
                    </a:ext>
                  </a:extLst>
                </a:gridCol>
                <a:gridCol w="2203477">
                  <a:extLst>
                    <a:ext uri="{9D8B030D-6E8A-4147-A177-3AD203B41FA5}">
                      <a16:colId xmlns:a16="http://schemas.microsoft.com/office/drawing/2014/main" val="1901885977"/>
                    </a:ext>
                  </a:extLst>
                </a:gridCol>
                <a:gridCol w="2875305">
                  <a:extLst>
                    <a:ext uri="{9D8B030D-6E8A-4147-A177-3AD203B41FA5}">
                      <a16:colId xmlns:a16="http://schemas.microsoft.com/office/drawing/2014/main" val="1566919111"/>
                    </a:ext>
                  </a:extLst>
                </a:gridCol>
                <a:gridCol w="2525400">
                  <a:extLst>
                    <a:ext uri="{9D8B030D-6E8A-4147-A177-3AD203B41FA5}">
                      <a16:colId xmlns:a16="http://schemas.microsoft.com/office/drawing/2014/main" val="2593038238"/>
                    </a:ext>
                  </a:extLst>
                </a:gridCol>
                <a:gridCol w="2256006">
                  <a:extLst>
                    <a:ext uri="{9D8B030D-6E8A-4147-A177-3AD203B41FA5}">
                      <a16:colId xmlns:a16="http://schemas.microsoft.com/office/drawing/2014/main" val="1731702563"/>
                    </a:ext>
                  </a:extLst>
                </a:gridCol>
              </a:tblGrid>
              <a:tr h="379080">
                <a:tc>
                  <a:txBody>
                    <a:bodyPr/>
                    <a:lstStyle/>
                    <a:p>
                      <a:pPr algn="ctr" fontAlgn="ctr"/>
                      <a:r>
                        <a:rPr lang="zh-CN" altLang="en-US" sz="1400" b="1" i="0" u="none" strike="noStrike" dirty="0">
                          <a:solidFill>
                            <a:srgbClr val="000000"/>
                          </a:solidFill>
                          <a:effectLst/>
                          <a:latin typeface="宋体" panose="02010600030101010101" pitchFamily="2" charset="-122"/>
                          <a:ea typeface="宋体" panose="02010600030101010101" pitchFamily="2" charset="-122"/>
                        </a:rPr>
                        <a:t>班组</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400" b="1" i="0" u="none" strike="noStrike" dirty="0">
                          <a:solidFill>
                            <a:srgbClr val="000000"/>
                          </a:solidFill>
                          <a:effectLst/>
                          <a:latin typeface="宋体" panose="02010600030101010101" pitchFamily="2" charset="-122"/>
                          <a:ea typeface="宋体" panose="02010600030101010101" pitchFamily="2" charset="-122"/>
                        </a:rPr>
                        <a:t>名次</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400" b="1" i="0" u="none" strike="noStrike" dirty="0">
                          <a:solidFill>
                            <a:srgbClr val="000000"/>
                          </a:solidFill>
                          <a:effectLst/>
                          <a:latin typeface="Arial" panose="020B0604020202020204" pitchFamily="34" charset="0"/>
                          <a:ea typeface="宋体" panose="02010600030101010101" pitchFamily="2" charset="-122"/>
                        </a:rPr>
                        <a:t>　日期</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400" b="1" i="0" u="none" strike="noStrike" dirty="0">
                          <a:solidFill>
                            <a:srgbClr val="000000"/>
                          </a:solidFill>
                          <a:effectLst/>
                          <a:latin typeface="宋体" panose="02010600030101010101" pitchFamily="2" charset="-122"/>
                          <a:ea typeface="宋体" panose="02010600030101010101" pitchFamily="2" charset="-122"/>
                        </a:rPr>
                        <a:t>月末评比内容</a:t>
                      </a:r>
                      <a:r>
                        <a:rPr lang="zh-CN" altLang="en-US" sz="1400" b="1" i="0" u="none" strike="noStrike" dirty="0">
                          <a:solidFill>
                            <a:srgbClr val="000000"/>
                          </a:solidFill>
                          <a:effectLst/>
                          <a:latin typeface="Arial" panose="020B0604020202020204" pitchFamily="34" charset="0"/>
                          <a:ea typeface="宋体" panose="02010600030101010101" pitchFamily="2" charset="-122"/>
                        </a:rPr>
                        <a:t>　</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400" b="1" i="0" u="none" strike="noStrike" dirty="0">
                          <a:solidFill>
                            <a:srgbClr val="000000"/>
                          </a:solidFill>
                          <a:effectLst/>
                          <a:latin typeface="宋体" panose="02010600030101010101" pitchFamily="2" charset="-122"/>
                          <a:ea typeface="宋体" panose="02010600030101010101" pitchFamily="2" charset="-122"/>
                        </a:rPr>
                        <a:t>分数　</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89854763"/>
                  </a:ext>
                </a:extLst>
              </a:tr>
              <a:tr h="379080">
                <a:tc>
                  <a:txBody>
                    <a:bodyPr/>
                    <a:lstStyle/>
                    <a:p>
                      <a:pPr algn="ctr" fontAlgn="ctr"/>
                      <a:r>
                        <a:rPr lang="zh-CN" altLang="en-US" sz="1300" b="0" i="0" u="none" strike="noStrike" dirty="0">
                          <a:solidFill>
                            <a:srgbClr val="000000"/>
                          </a:solidFill>
                          <a:effectLst/>
                          <a:latin typeface="宋体" panose="02010600030101010101" pitchFamily="2" charset="-122"/>
                          <a:ea typeface="宋体" panose="02010600030101010101" pitchFamily="2" charset="-122"/>
                        </a:rPr>
                        <a:t>加裂三班</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zh-CN" altLang="en-US" sz="1300" b="0" i="0" u="none" strike="noStrike" dirty="0">
                          <a:solidFill>
                            <a:srgbClr val="000000"/>
                          </a:solidFill>
                          <a:effectLst/>
                          <a:latin typeface="Arial" panose="020B0604020202020204" pitchFamily="34" charset="0"/>
                          <a:ea typeface="宋体" panose="02010600030101010101" pitchFamily="2" charset="-122"/>
                        </a:rPr>
                        <a:t>反事故演练第一名</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altLang="zh-CN" sz="1300" b="0" i="0" u="none" strike="noStrike" dirty="0">
                          <a:solidFill>
                            <a:srgbClr val="000000"/>
                          </a:solidFill>
                          <a:effectLst/>
                          <a:latin typeface="Arial" panose="020B0604020202020204" pitchFamily="34" charset="0"/>
                          <a:ea typeface="宋体" panose="02010600030101010101" pitchFamily="2" charset="-122"/>
                        </a:rPr>
                        <a:t>2022/7/3</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zh-CN" altLang="en-US" sz="1300" b="0" i="0" u="none" strike="noStrike">
                          <a:solidFill>
                            <a:srgbClr val="000000"/>
                          </a:solidFill>
                          <a:effectLst/>
                          <a:latin typeface="宋体" panose="02010600030101010101" pitchFamily="2" charset="-122"/>
                          <a:ea typeface="宋体" panose="02010600030101010101" pitchFamily="2" charset="-122"/>
                        </a:rPr>
                        <a:t>反事故演练</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altLang="zh-CN" sz="1300" b="0" i="0" u="none" strike="noStrike">
                          <a:solidFill>
                            <a:srgbClr val="000000"/>
                          </a:solidFill>
                          <a:effectLst/>
                          <a:latin typeface="Arial" panose="020B0604020202020204" pitchFamily="34" charset="0"/>
                          <a:ea typeface="宋体" panose="02010600030101010101" pitchFamily="2" charset="-122"/>
                        </a:rPr>
                        <a:t>20.0 </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172124548"/>
                  </a:ext>
                </a:extLst>
              </a:tr>
              <a:tr h="379080">
                <a:tc>
                  <a:txBody>
                    <a:bodyPr/>
                    <a:lstStyle/>
                    <a:p>
                      <a:pPr algn="ctr" fontAlgn="ctr"/>
                      <a:r>
                        <a:rPr lang="zh-CN" altLang="en-US" sz="1300" b="0" i="0" u="none" strike="noStrike" dirty="0">
                          <a:solidFill>
                            <a:srgbClr val="000000"/>
                          </a:solidFill>
                          <a:effectLst/>
                          <a:latin typeface="宋体" panose="02010600030101010101" pitchFamily="2" charset="-122"/>
                          <a:ea typeface="宋体" panose="02010600030101010101" pitchFamily="2" charset="-122"/>
                        </a:rPr>
                        <a:t>加裂一班</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zh-CN" altLang="en-US" sz="1300" b="0" i="0" u="none" strike="noStrike" dirty="0">
                          <a:solidFill>
                            <a:srgbClr val="000000"/>
                          </a:solidFill>
                          <a:effectLst/>
                          <a:latin typeface="Arial" panose="020B0604020202020204" pitchFamily="34" charset="0"/>
                          <a:ea typeface="宋体" panose="02010600030101010101" pitchFamily="2" charset="-122"/>
                        </a:rPr>
                        <a:t>反事故演练第二名</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3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rPr>
                        <a:t>2022/7/3</a:t>
                      </a:r>
                      <a:endParaRPr kumimoji="0" lang="en-US" altLang="zh-CN" sz="13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zh-CN" altLang="en-US" sz="1300" b="0" i="0" u="none" strike="noStrike" dirty="0">
                          <a:solidFill>
                            <a:srgbClr val="000000"/>
                          </a:solidFill>
                          <a:effectLst/>
                          <a:latin typeface="宋体" panose="02010600030101010101" pitchFamily="2" charset="-122"/>
                          <a:ea typeface="宋体" panose="02010600030101010101" pitchFamily="2" charset="-122"/>
                        </a:rPr>
                        <a:t>反事故演练</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altLang="zh-CN" sz="1300" b="0" i="0" u="none" strike="noStrike">
                          <a:solidFill>
                            <a:srgbClr val="000000"/>
                          </a:solidFill>
                          <a:effectLst/>
                          <a:latin typeface="Arial" panose="020B0604020202020204" pitchFamily="34" charset="0"/>
                          <a:ea typeface="宋体" panose="02010600030101010101" pitchFamily="2" charset="-122"/>
                        </a:rPr>
                        <a:t>10.0 </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633297168"/>
                  </a:ext>
                </a:extLst>
              </a:tr>
              <a:tr h="379080">
                <a:tc>
                  <a:txBody>
                    <a:bodyPr/>
                    <a:lstStyle/>
                    <a:p>
                      <a:pPr algn="ctr" fontAlgn="ctr"/>
                      <a:r>
                        <a:rPr lang="zh-CN" altLang="en-US" sz="1300" b="0" i="0" u="none" strike="noStrike">
                          <a:solidFill>
                            <a:srgbClr val="000000"/>
                          </a:solidFill>
                          <a:effectLst/>
                          <a:latin typeface="宋体" panose="02010600030101010101" pitchFamily="2" charset="-122"/>
                          <a:ea typeface="宋体" panose="02010600030101010101" pitchFamily="2" charset="-122"/>
                        </a:rPr>
                        <a:t>加裂四班</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zh-CN" altLang="en-US" sz="1300" b="0" i="0" u="none" strike="noStrike" dirty="0">
                          <a:solidFill>
                            <a:srgbClr val="000000"/>
                          </a:solidFill>
                          <a:effectLst/>
                          <a:latin typeface="Arial" panose="020B0604020202020204" pitchFamily="34" charset="0"/>
                          <a:ea typeface="宋体" panose="02010600030101010101" pitchFamily="2" charset="-122"/>
                        </a:rPr>
                        <a:t>反事故演练第三名</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3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2022/7/3</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zh-CN" altLang="en-US" sz="1300" b="0" i="0" u="none" strike="noStrike" dirty="0">
                          <a:solidFill>
                            <a:srgbClr val="000000"/>
                          </a:solidFill>
                          <a:effectLst/>
                          <a:latin typeface="宋体" panose="02010600030101010101" pitchFamily="2" charset="-122"/>
                          <a:ea typeface="宋体" panose="02010600030101010101" pitchFamily="2" charset="-122"/>
                        </a:rPr>
                        <a:t>反事故演练</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altLang="zh-CN" sz="1300" b="0" i="0" u="none" strike="noStrike">
                          <a:solidFill>
                            <a:srgbClr val="000000"/>
                          </a:solidFill>
                          <a:effectLst/>
                          <a:latin typeface="Arial" panose="020B0604020202020204" pitchFamily="34" charset="0"/>
                          <a:ea typeface="宋体" panose="02010600030101010101" pitchFamily="2" charset="-122"/>
                        </a:rPr>
                        <a:t>5.0 </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019827658"/>
                  </a:ext>
                </a:extLst>
              </a:tr>
              <a:tr h="379080">
                <a:tc>
                  <a:txBody>
                    <a:bodyPr/>
                    <a:lstStyle/>
                    <a:p>
                      <a:pPr algn="ctr" fontAlgn="ctr"/>
                      <a:r>
                        <a:rPr lang="zh-CN" altLang="en-US" sz="1300" b="0" i="0" u="none" strike="noStrike" dirty="0">
                          <a:solidFill>
                            <a:srgbClr val="000000"/>
                          </a:solidFill>
                          <a:effectLst/>
                          <a:latin typeface="宋体" panose="02010600030101010101" pitchFamily="2" charset="-122"/>
                          <a:ea typeface="宋体" panose="02010600030101010101" pitchFamily="2" charset="-122"/>
                        </a:rPr>
                        <a:t>加裂二班</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300" b="0" i="0" u="none" strike="noStrike">
                          <a:solidFill>
                            <a:srgbClr val="000000"/>
                          </a:solidFill>
                          <a:effectLst/>
                          <a:latin typeface="Arial" panose="020B0604020202020204" pitchFamily="34" charset="0"/>
                          <a:ea typeface="宋体" panose="02010600030101010101" pitchFamily="2" charset="-122"/>
                        </a:rPr>
                        <a:t>能耗第一名</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3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2022/7/3</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300" b="0" i="0" u="none" strike="noStrike" dirty="0">
                          <a:solidFill>
                            <a:srgbClr val="000000"/>
                          </a:solidFill>
                          <a:effectLst/>
                          <a:latin typeface="宋体" panose="02010600030101010101" pitchFamily="2" charset="-122"/>
                          <a:ea typeface="宋体" panose="02010600030101010101" pitchFamily="2" charset="-122"/>
                        </a:rPr>
                        <a:t>能耗</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300" b="0" i="0" u="none" strike="noStrike" dirty="0">
                          <a:solidFill>
                            <a:srgbClr val="000000"/>
                          </a:solidFill>
                          <a:effectLst/>
                          <a:latin typeface="Arial" panose="020B0604020202020204" pitchFamily="34" charset="0"/>
                          <a:ea typeface="宋体" panose="02010600030101010101" pitchFamily="2" charset="-122"/>
                        </a:rPr>
                        <a:t>20.0 </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73410976"/>
                  </a:ext>
                </a:extLst>
              </a:tr>
              <a:tr h="379080">
                <a:tc>
                  <a:txBody>
                    <a:bodyPr/>
                    <a:lstStyle/>
                    <a:p>
                      <a:pPr algn="ctr" fontAlgn="ctr"/>
                      <a:r>
                        <a:rPr lang="zh-CN" altLang="en-US" sz="1300" b="0" i="0" u="none" strike="noStrike">
                          <a:solidFill>
                            <a:srgbClr val="000000"/>
                          </a:solidFill>
                          <a:effectLst/>
                          <a:latin typeface="宋体" panose="02010600030101010101" pitchFamily="2" charset="-122"/>
                          <a:ea typeface="宋体" panose="02010600030101010101" pitchFamily="2" charset="-122"/>
                        </a:rPr>
                        <a:t>加裂一班</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300" b="0" i="0" u="none" strike="noStrike" dirty="0">
                          <a:solidFill>
                            <a:srgbClr val="000000"/>
                          </a:solidFill>
                          <a:effectLst/>
                          <a:latin typeface="Arial" panose="020B0604020202020204" pitchFamily="34" charset="0"/>
                          <a:ea typeface="宋体" panose="02010600030101010101" pitchFamily="2" charset="-122"/>
                        </a:rPr>
                        <a:t>能耗第二名</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3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2022/7/3</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300" b="0" i="0" u="none" strike="noStrike" dirty="0">
                          <a:solidFill>
                            <a:srgbClr val="000000"/>
                          </a:solidFill>
                          <a:effectLst/>
                          <a:latin typeface="宋体" panose="02010600030101010101" pitchFamily="2" charset="-122"/>
                          <a:ea typeface="宋体" panose="02010600030101010101" pitchFamily="2" charset="-122"/>
                        </a:rPr>
                        <a:t>能耗</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300" b="0" i="0" u="none" strike="noStrike" dirty="0">
                          <a:solidFill>
                            <a:srgbClr val="000000"/>
                          </a:solidFill>
                          <a:effectLst/>
                          <a:latin typeface="Arial" panose="020B0604020202020204" pitchFamily="34" charset="0"/>
                          <a:ea typeface="宋体" panose="02010600030101010101" pitchFamily="2" charset="-122"/>
                        </a:rPr>
                        <a:t>10.0 </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0563773"/>
                  </a:ext>
                </a:extLst>
              </a:tr>
              <a:tr h="379080">
                <a:tc>
                  <a:txBody>
                    <a:bodyPr/>
                    <a:lstStyle/>
                    <a:p>
                      <a:pPr algn="ctr" fontAlgn="ctr"/>
                      <a:r>
                        <a:rPr lang="zh-CN" altLang="en-US" sz="1300" b="0" i="0" u="none" strike="noStrike">
                          <a:solidFill>
                            <a:srgbClr val="000000"/>
                          </a:solidFill>
                          <a:effectLst/>
                          <a:latin typeface="宋体" panose="02010600030101010101" pitchFamily="2" charset="-122"/>
                          <a:ea typeface="宋体" panose="02010600030101010101" pitchFamily="2" charset="-122"/>
                        </a:rPr>
                        <a:t>加裂四班</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300" b="0" i="0" u="none" strike="noStrike">
                          <a:solidFill>
                            <a:srgbClr val="000000"/>
                          </a:solidFill>
                          <a:effectLst/>
                          <a:latin typeface="Arial" panose="020B0604020202020204" pitchFamily="34" charset="0"/>
                          <a:ea typeface="宋体" panose="02010600030101010101" pitchFamily="2" charset="-122"/>
                        </a:rPr>
                        <a:t>能耗第三名</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3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2022/7/3</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CN" altLang="en-US" sz="1300" b="0" i="0" u="none" strike="noStrike" dirty="0">
                          <a:solidFill>
                            <a:srgbClr val="000000"/>
                          </a:solidFill>
                          <a:effectLst/>
                          <a:latin typeface="宋体" panose="02010600030101010101" pitchFamily="2" charset="-122"/>
                          <a:ea typeface="宋体" panose="02010600030101010101" pitchFamily="2" charset="-122"/>
                        </a:rPr>
                        <a:t>能耗</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CN" sz="1300" b="0" i="0" u="none" strike="noStrike" dirty="0">
                          <a:solidFill>
                            <a:srgbClr val="000000"/>
                          </a:solidFill>
                          <a:effectLst/>
                          <a:latin typeface="Arial" panose="020B0604020202020204" pitchFamily="34" charset="0"/>
                          <a:ea typeface="宋体" panose="02010600030101010101" pitchFamily="2" charset="-122"/>
                        </a:rPr>
                        <a:t>5.0 </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56054922"/>
                  </a:ext>
                </a:extLst>
              </a:tr>
              <a:tr h="379080">
                <a:tc>
                  <a:txBody>
                    <a:bodyPr/>
                    <a:lstStyle/>
                    <a:p>
                      <a:pPr algn="ctr" fontAlgn="ctr"/>
                      <a:r>
                        <a:rPr lang="zh-CN" altLang="en-US" sz="1300" b="0" i="0" u="none" strike="noStrike">
                          <a:solidFill>
                            <a:srgbClr val="000000"/>
                          </a:solidFill>
                          <a:effectLst/>
                          <a:latin typeface="宋体" panose="02010600030101010101" pitchFamily="2" charset="-122"/>
                          <a:ea typeface="宋体" panose="02010600030101010101" pitchFamily="2" charset="-122"/>
                        </a:rPr>
                        <a:t>加裂一班</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zh-CN" altLang="en-US" sz="1300" b="0" i="0" u="none" strike="noStrike">
                          <a:solidFill>
                            <a:srgbClr val="000000"/>
                          </a:solidFill>
                          <a:effectLst/>
                          <a:latin typeface="Arial" panose="020B0604020202020204" pitchFamily="34" charset="0"/>
                          <a:ea typeface="宋体" panose="02010600030101010101" pitchFamily="2" charset="-122"/>
                        </a:rPr>
                        <a:t>产品合格率第一名</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3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rPr>
                        <a:t>2022/7/3</a:t>
                      </a:r>
                      <a:endParaRPr kumimoji="0" lang="en-US" altLang="zh-CN" sz="13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zh-CN" altLang="en-US" sz="1300" b="0" i="0" u="none" strike="noStrike" dirty="0">
                          <a:solidFill>
                            <a:srgbClr val="000000"/>
                          </a:solidFill>
                          <a:effectLst/>
                          <a:latin typeface="宋体" panose="02010600030101010101" pitchFamily="2" charset="-122"/>
                          <a:ea typeface="宋体" panose="02010600030101010101" pitchFamily="2" charset="-122"/>
                        </a:rPr>
                        <a:t>馏出口</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altLang="zh-CN" sz="1300" b="0" i="0" u="none" strike="noStrike" dirty="0">
                          <a:solidFill>
                            <a:srgbClr val="000000"/>
                          </a:solidFill>
                          <a:effectLst/>
                          <a:latin typeface="Arial" panose="020B0604020202020204" pitchFamily="34" charset="0"/>
                          <a:ea typeface="宋体" panose="02010600030101010101" pitchFamily="2" charset="-122"/>
                        </a:rPr>
                        <a:t>15.0 </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557155340"/>
                  </a:ext>
                </a:extLst>
              </a:tr>
              <a:tr h="379080">
                <a:tc>
                  <a:txBody>
                    <a:bodyPr/>
                    <a:lstStyle/>
                    <a:p>
                      <a:pPr algn="ctr" fontAlgn="ctr"/>
                      <a:r>
                        <a:rPr lang="zh-CN" altLang="en-US" sz="1300" b="0" i="0" u="none" strike="noStrike">
                          <a:solidFill>
                            <a:srgbClr val="000000"/>
                          </a:solidFill>
                          <a:effectLst/>
                          <a:latin typeface="宋体" panose="02010600030101010101" pitchFamily="2" charset="-122"/>
                          <a:ea typeface="宋体" panose="02010600030101010101" pitchFamily="2" charset="-122"/>
                        </a:rPr>
                        <a:t>加裂四班</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zh-CN" altLang="en-US" sz="1300" b="0" i="0" u="none" strike="noStrike">
                          <a:solidFill>
                            <a:srgbClr val="000000"/>
                          </a:solidFill>
                          <a:effectLst/>
                          <a:latin typeface="宋体" panose="02010600030101010101" pitchFamily="2" charset="-122"/>
                          <a:ea typeface="宋体" panose="02010600030101010101" pitchFamily="2" charset="-122"/>
                        </a:rPr>
                        <a:t>产品合格率第一名</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3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rPr>
                        <a:t>2022/7/3</a:t>
                      </a:r>
                      <a:endParaRPr kumimoji="0" lang="en-US" altLang="zh-CN" sz="13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zh-CN" altLang="en-US" sz="1300" b="0" i="0" u="none" strike="noStrike" dirty="0">
                          <a:solidFill>
                            <a:srgbClr val="000000"/>
                          </a:solidFill>
                          <a:effectLst/>
                          <a:latin typeface="宋体" panose="02010600030101010101" pitchFamily="2" charset="-122"/>
                          <a:ea typeface="宋体" panose="02010600030101010101" pitchFamily="2" charset="-122"/>
                        </a:rPr>
                        <a:t>馏出口</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altLang="zh-CN" sz="1300" b="0" i="0" u="none" strike="noStrike" dirty="0">
                          <a:solidFill>
                            <a:srgbClr val="000000"/>
                          </a:solidFill>
                          <a:effectLst/>
                          <a:latin typeface="Arial" panose="020B0604020202020204" pitchFamily="34" charset="0"/>
                          <a:ea typeface="宋体" panose="02010600030101010101" pitchFamily="2" charset="-122"/>
                        </a:rPr>
                        <a:t>15.0 </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867334865"/>
                  </a:ext>
                </a:extLst>
              </a:tr>
              <a:tr h="379080">
                <a:tc>
                  <a:txBody>
                    <a:bodyPr/>
                    <a:lstStyle/>
                    <a:p>
                      <a:pPr algn="ctr" fontAlgn="ctr"/>
                      <a:r>
                        <a:rPr lang="zh-CN" altLang="en-US" sz="1300" b="0" i="0" u="none" strike="noStrike">
                          <a:solidFill>
                            <a:srgbClr val="000000"/>
                          </a:solidFill>
                          <a:effectLst/>
                          <a:latin typeface="宋体" panose="02010600030101010101" pitchFamily="2" charset="-122"/>
                          <a:ea typeface="宋体" panose="02010600030101010101" pitchFamily="2" charset="-122"/>
                        </a:rPr>
                        <a:t>加裂三班</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zh-CN" altLang="en-US" sz="1300" b="0" i="0" u="none" strike="noStrike" dirty="0">
                          <a:solidFill>
                            <a:srgbClr val="000000"/>
                          </a:solidFill>
                          <a:effectLst/>
                          <a:latin typeface="Arial" panose="020B0604020202020204" pitchFamily="34" charset="0"/>
                          <a:ea typeface="宋体" panose="02010600030101010101" pitchFamily="2" charset="-122"/>
                        </a:rPr>
                        <a:t>产品合格率第三名</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3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2022/7/3</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zh-CN" altLang="en-US" sz="1300" b="0" i="0" u="none" strike="noStrike">
                          <a:solidFill>
                            <a:srgbClr val="000000"/>
                          </a:solidFill>
                          <a:effectLst/>
                          <a:latin typeface="宋体" panose="02010600030101010101" pitchFamily="2" charset="-122"/>
                          <a:ea typeface="宋体" panose="02010600030101010101" pitchFamily="2" charset="-122"/>
                        </a:rPr>
                        <a:t>馏出口</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altLang="zh-CN" sz="1300" b="0" i="0" u="none" strike="noStrike" dirty="0">
                          <a:solidFill>
                            <a:srgbClr val="000000"/>
                          </a:solidFill>
                          <a:effectLst/>
                          <a:latin typeface="Arial" panose="020B0604020202020204" pitchFamily="34" charset="0"/>
                          <a:ea typeface="宋体" panose="02010600030101010101" pitchFamily="2" charset="-122"/>
                        </a:rPr>
                        <a:t>5.0 </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537288544"/>
                  </a:ext>
                </a:extLst>
              </a:tr>
            </a:tbl>
          </a:graphicData>
        </a:graphic>
      </p:graphicFrame>
    </p:spTree>
    <p:extLst>
      <p:ext uri="{BB962C8B-B14F-4D97-AF65-F5344CB8AC3E}">
        <p14:creationId xmlns:p14="http://schemas.microsoft.com/office/powerpoint/2010/main" val="2653784603"/>
      </p:ext>
    </p:extLst>
  </p:cSld>
  <p:clrMapOvr>
    <a:masterClrMapping/>
  </p:clrMapOvr>
</p:sld>
</file>

<file path=ppt/theme/theme1.xml><?xml version="1.0" encoding="utf-8"?>
<a:theme xmlns:a="http://schemas.openxmlformats.org/drawingml/2006/main" name="A000120140530A99PPBG">
  <a:themeElements>
    <a:clrScheme name="自定义 435">
      <a:dk1>
        <a:srgbClr val="5F5F5F"/>
      </a:dk1>
      <a:lt1>
        <a:srgbClr val="FFFFFF"/>
      </a:lt1>
      <a:dk2>
        <a:srgbClr val="5F5F5F"/>
      </a:dk2>
      <a:lt2>
        <a:srgbClr val="FFFFFF"/>
      </a:lt2>
      <a:accent1>
        <a:srgbClr val="5B9BCF"/>
      </a:accent1>
      <a:accent2>
        <a:srgbClr val="00B0F0"/>
      </a:accent2>
      <a:accent3>
        <a:srgbClr val="8A76E0"/>
      </a:accent3>
      <a:accent4>
        <a:srgbClr val="9439AD"/>
      </a:accent4>
      <a:accent5>
        <a:srgbClr val="A2CE47"/>
      </a:accent5>
      <a:accent6>
        <a:srgbClr val="F3731E"/>
      </a:accent6>
      <a:hlink>
        <a:srgbClr val="00B0F0"/>
      </a:hlink>
      <a:folHlink>
        <a:srgbClr val="AFB2B4"/>
      </a:folHlink>
    </a:clrScheme>
    <a:fontScheme name="KSO主题5">
      <a:majorFont>
        <a:latin typeface="Broadway"/>
        <a:ea typeface="微软雅黑"/>
        <a:cs typeface=""/>
      </a:majorFont>
      <a:minorFont>
        <a:latin typeface="Calibri"/>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宋体">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宋体">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Integral</Template>
  <TotalTime>6680</TotalTime>
  <Words>3331</Words>
  <Application>Microsoft Office PowerPoint</Application>
  <PresentationFormat>宽屏</PresentationFormat>
  <Paragraphs>513</Paragraphs>
  <Slides>18</Slides>
  <Notes>10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18</vt:i4>
      </vt:variant>
    </vt:vector>
  </HeadingPairs>
  <TitlesOfParts>
    <vt:vector size="29" baseType="lpstr">
      <vt:lpstr>aril</vt:lpstr>
      <vt:lpstr>Atial</vt:lpstr>
      <vt:lpstr>仿宋</vt:lpstr>
      <vt:lpstr>黑体</vt:lpstr>
      <vt:lpstr>宋体</vt:lpstr>
      <vt:lpstr>微软雅黑</vt:lpstr>
      <vt:lpstr>幼圆</vt:lpstr>
      <vt:lpstr>Arial</vt:lpstr>
      <vt:lpstr>Calibri</vt:lpstr>
      <vt:lpstr>Wingdings 2</vt:lpstr>
      <vt:lpstr>A000120140530A99PPBG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256</cp:revision>
  <dcterms:created xsi:type="dcterms:W3CDTF">2015-10-06T09:21:00Z</dcterms:created>
  <dcterms:modified xsi:type="dcterms:W3CDTF">2022-07-06T06:06:22Z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2052-11.1.0.10356</vt:lpwstr>
  </property>
  <property fmtid="{D5CDD505-2E9C-101B-9397-08002B2CF9AE}" pid="3" name="ICV">
    <vt:lpwstr>35E9D4B9093742EC852E3D8AFBCE0E7C</vt:lpwstr>
  </property>
</Properties>
</file>