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9" r:id="rId2"/>
    <p:sldId id="265" r:id="rId3"/>
    <p:sldId id="271" r:id="rId4"/>
    <p:sldId id="320" r:id="rId5"/>
    <p:sldId id="352" r:id="rId6"/>
    <p:sldId id="290" r:id="rId7"/>
    <p:sldId id="299" r:id="rId8"/>
    <p:sldId id="302" r:id="rId9"/>
    <p:sldId id="300" r:id="rId10"/>
    <p:sldId id="355" r:id="rId11"/>
    <p:sldId id="356" r:id="rId12"/>
    <p:sldId id="310" r:id="rId13"/>
    <p:sldId id="353" r:id="rId14"/>
    <p:sldId id="26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5484">
          <p15:clr>
            <a:srgbClr val="A4A3A4"/>
          </p15:clr>
        </p15:guide>
        <p15:guide id="3" pos="6697">
          <p15:clr>
            <a:srgbClr val="A4A3A4"/>
          </p15:clr>
        </p15:guide>
        <p15:guide id="4" pos="1426">
          <p15:clr>
            <a:srgbClr val="A4A3A4"/>
          </p15:clr>
        </p15:guide>
        <p15:guide id="5" pos="960">
          <p15:clr>
            <a:srgbClr val="A4A3A4"/>
          </p15:clr>
        </p15:guide>
        <p15:guide id="6" pos="5190">
          <p15:clr>
            <a:srgbClr val="A4A3A4"/>
          </p15:clr>
        </p15:guide>
        <p15:guide id="7" orient="horz" pos="1930">
          <p15:clr>
            <a:srgbClr val="A4A3A4"/>
          </p15:clr>
        </p15:guide>
        <p15:guide id="8" pos="3218">
          <p15:clr>
            <a:srgbClr val="A4A3A4"/>
          </p15:clr>
        </p15:guide>
        <p15:guide id="9" orient="horz" pos="2432">
          <p15:clr>
            <a:srgbClr val="A4A3A4"/>
          </p15:clr>
        </p15:guide>
        <p15:guide id="10" orient="horz" pos="1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30"/>
    <a:srgbClr val="FB912B"/>
    <a:srgbClr val="BC0000"/>
    <a:srgbClr val="EA7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05" y="57"/>
      </p:cViewPr>
      <p:guideLst>
        <p:guide pos="3840"/>
        <p:guide pos="5484"/>
        <p:guide pos="6697"/>
        <p:guide pos="1426"/>
        <p:guide pos="960"/>
        <p:guide pos="5190"/>
        <p:guide orient="horz" pos="1930"/>
        <p:guide pos="3218"/>
        <p:guide orient="horz" pos="2432"/>
        <p:guide orient="horz" pos="1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4037;&#33402;&#25216;&#26415;&#31649;&#29702;&#21046;&#24230;\&#19987;&#39033;&#31649;&#29702;\10.&#24037;&#33402;&#32426;&#24459;&#31649;&#29702;\10.5&#24037;&#33402;&#32771;&#26680;&#21333;&#31649;&#29702;\2022&#24180;2&#26376;\2&#26376;&#21152;&#35010;&#27668;&#20998;&#24037;&#33402;&#32771;&#26680;&#27719;&#2463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C36-4F3E-89D8-47A64BA2BF3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C36-4F3E-89D8-47A64BA2BF3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C36-4F3E-89D8-47A64BA2BF3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C36-4F3E-89D8-47A64BA2BF3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C36-4F3E-89D8-47A64BA2BF3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C36-4F3E-89D8-47A64BA2BF3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C36-4F3E-89D8-47A64BA2BF3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C36-4F3E-89D8-47A64BA2BF3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C36-4F3E-89D8-47A64BA2BF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Sheet1!$A$3:$A$11</c:f>
              <c:strCache>
                <c:ptCount val="8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巡回检查</c:v>
                </c:pt>
                <c:pt idx="6">
                  <c:v>考试排名</c:v>
                </c:pt>
                <c:pt idx="7">
                  <c:v>运行记录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C36-4F3E-89D8-47A64BA2B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6965786963111"/>
          <c:y val="4.1447927117218453E-2"/>
          <c:w val="0.85803553764385754"/>
          <c:h val="0.74124747920023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加裂一班</c:v>
                </c:pt>
              </c:strCache>
            </c:strRef>
          </c:tx>
          <c:invertIfNegative val="0"/>
          <c:cat>
            <c:strRef>
              <c:f>Sheet2!$B$12:$B$19</c:f>
              <c:strCache>
                <c:ptCount val="8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巡回检查</c:v>
                </c:pt>
                <c:pt idx="6">
                  <c:v>考试排名</c:v>
                </c:pt>
                <c:pt idx="7">
                  <c:v>运行记录</c:v>
                </c:pt>
              </c:strCache>
            </c:strRef>
          </c:cat>
          <c:val>
            <c:numRef>
              <c:f>Sheet2!$C$12:$C$19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C-46F3-A262-478EE91CC1B1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加裂二班</c:v>
                </c:pt>
              </c:strCache>
            </c:strRef>
          </c:tx>
          <c:invertIfNegative val="0"/>
          <c:cat>
            <c:strRef>
              <c:f>Sheet2!$B$12:$B$19</c:f>
              <c:strCache>
                <c:ptCount val="8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巡回检查</c:v>
                </c:pt>
                <c:pt idx="6">
                  <c:v>考试排名</c:v>
                </c:pt>
                <c:pt idx="7">
                  <c:v>运行记录</c:v>
                </c:pt>
              </c:strCache>
            </c:strRef>
          </c:cat>
          <c:val>
            <c:numRef>
              <c:f>Sheet2!$D$12:$D$19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C-46F3-A262-478EE91CC1B1}"/>
            </c:ext>
          </c:extLst>
        </c:ser>
        <c:ser>
          <c:idx val="2"/>
          <c:order val="2"/>
          <c:tx>
            <c:strRef>
              <c:f>Sheet2!$E$11</c:f>
              <c:strCache>
                <c:ptCount val="1"/>
                <c:pt idx="0">
                  <c:v>加裂三班</c:v>
                </c:pt>
              </c:strCache>
            </c:strRef>
          </c:tx>
          <c:invertIfNegative val="0"/>
          <c:cat>
            <c:strRef>
              <c:f>Sheet2!$B$12:$B$19</c:f>
              <c:strCache>
                <c:ptCount val="8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巡回检查</c:v>
                </c:pt>
                <c:pt idx="6">
                  <c:v>考试排名</c:v>
                </c:pt>
                <c:pt idx="7">
                  <c:v>运行记录</c:v>
                </c:pt>
              </c:strCache>
            </c:strRef>
          </c:cat>
          <c:val>
            <c:numRef>
              <c:f>Sheet2!$E$12:$E$19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4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C-46F3-A262-478EE91CC1B1}"/>
            </c:ext>
          </c:extLst>
        </c:ser>
        <c:ser>
          <c:idx val="3"/>
          <c:order val="3"/>
          <c:tx>
            <c:strRef>
              <c:f>Sheet2!$F$11</c:f>
              <c:strCache>
                <c:ptCount val="1"/>
                <c:pt idx="0">
                  <c:v>加裂四班</c:v>
                </c:pt>
              </c:strCache>
            </c:strRef>
          </c:tx>
          <c:invertIfNegative val="0"/>
          <c:cat>
            <c:strRef>
              <c:f>Sheet2!$B$12:$B$19</c:f>
              <c:strCache>
                <c:ptCount val="8"/>
                <c:pt idx="0">
                  <c:v>平稳率</c:v>
                </c:pt>
                <c:pt idx="1">
                  <c:v>馏出口</c:v>
                </c:pt>
                <c:pt idx="2">
                  <c:v>抽查提问</c:v>
                </c:pt>
                <c:pt idx="3">
                  <c:v>操作纪律</c:v>
                </c:pt>
                <c:pt idx="4">
                  <c:v>工艺纪律</c:v>
                </c:pt>
                <c:pt idx="5">
                  <c:v>巡回检查</c:v>
                </c:pt>
                <c:pt idx="6">
                  <c:v>考试排名</c:v>
                </c:pt>
                <c:pt idx="7">
                  <c:v>运行记录</c:v>
                </c:pt>
              </c:strCache>
            </c:strRef>
          </c:cat>
          <c:val>
            <c:numRef>
              <c:f>Sheet2!$F$12:$F$19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C-46F3-A262-478EE91CC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83264"/>
        <c:axId val="348693248"/>
      </c:barChart>
      <c:catAx>
        <c:axId val="34868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8693248"/>
        <c:crosses val="autoZero"/>
        <c:auto val="1"/>
        <c:lblAlgn val="ctr"/>
        <c:lblOffset val="100"/>
        <c:noMultiLvlLbl val="0"/>
      </c:catAx>
      <c:valAx>
        <c:axId val="348693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8683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860A-4F5F-4E26-A0C3-7793D9FE31F2}" type="doc">
      <dgm:prSet loTypeId="urn:microsoft.com/office/officeart/2005/8/layout/list1#1" loCatId="list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87EE85F5-C5A9-4B91-9BAB-E0011122AEA7}">
      <dgm:prSet phldrT="[文本]" custT="1"/>
      <dgm:spPr/>
      <dgm:t>
        <a:bodyPr/>
        <a:lstStyle/>
        <a:p>
          <a:r>
            <a: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dirty="0"/>
        </a:p>
      </dgm:t>
    </dgm:pt>
    <dgm:pt modelId="{D3E21805-86CD-42A5-AA1F-7BA4601D53FC}" type="par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E11A1E78-2A8D-430C-A290-6FC8F542B8C5}" type="sibTrans" cxnId="{70FA11E6-EB57-4FC9-8DD1-AE3E7050D4D1}">
      <dgm:prSet/>
      <dgm:spPr/>
      <dgm:t>
        <a:bodyPr/>
        <a:lstStyle/>
        <a:p>
          <a:endParaRPr lang="zh-CN" altLang="en-US" sz="2400"/>
        </a:p>
      </dgm:t>
    </dgm:pt>
    <dgm:pt modelId="{2443088F-B22B-4B87-B89A-57C340C7235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问题分类</a:t>
          </a:r>
        </a:p>
      </dgm:t>
    </dgm:pt>
    <dgm:pt modelId="{68386890-24F7-43D1-A36F-748063047D60}" type="par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35B1B7EB-1525-4728-AB6E-1E8E1358879E}" type="sibTrans" cxnId="{33164384-3DD7-49DB-A509-05FD87EC38F8}">
      <dgm:prSet/>
      <dgm:spPr/>
      <dgm:t>
        <a:bodyPr/>
        <a:lstStyle/>
        <a:p>
          <a:endParaRPr lang="zh-CN" altLang="en-US" sz="2400"/>
        </a:p>
      </dgm:t>
    </dgm:pt>
    <dgm:pt modelId="{AA1FDF15-6B73-46D5-ABC4-989347B29161}">
      <dgm:prSet phldrT="[文本]" custT="1"/>
      <dgm:spPr/>
      <dgm:t>
        <a:bodyPr/>
        <a:lstStyle/>
        <a:p>
          <a:r>
            <a:rPr lang="zh-CN" altLang="en-US" sz="2400" dirty="0">
              <a:latin typeface="+mj-ea"/>
              <a:ea typeface="+mj-ea"/>
            </a:rPr>
            <a:t>原因分析与管控措施</a:t>
          </a:r>
        </a:p>
      </dgm:t>
    </dgm:pt>
    <dgm:pt modelId="{34E746A1-21B9-4535-BD9B-F56556C36BF3}" type="par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01C866C7-ABCA-4209-99C1-66F4E2400728}" type="sibTrans" cxnId="{727773EA-EF59-4F0B-8C88-4977B4E06126}">
      <dgm:prSet/>
      <dgm:spPr/>
      <dgm:t>
        <a:bodyPr/>
        <a:lstStyle/>
        <a:p>
          <a:endParaRPr lang="zh-CN" altLang="en-US" sz="2400"/>
        </a:p>
      </dgm:t>
    </dgm:pt>
    <dgm:pt modelId="{44B60FA8-AE56-42F5-87D9-45BF46B58491}" type="pres">
      <dgm:prSet presAssocID="{C7B1860A-4F5F-4E26-A0C3-7793D9FE31F2}" presName="linear" presStyleCnt="0">
        <dgm:presLayoutVars>
          <dgm:dir/>
          <dgm:animLvl val="lvl"/>
          <dgm:resizeHandles val="exact"/>
        </dgm:presLayoutVars>
      </dgm:prSet>
      <dgm:spPr/>
    </dgm:pt>
    <dgm:pt modelId="{2ED1465F-5F1D-4A0C-A5DF-D56654334061}" type="pres">
      <dgm:prSet presAssocID="{87EE85F5-C5A9-4B91-9BAB-E0011122AEA7}" presName="parentLin" presStyleCnt="0"/>
      <dgm:spPr/>
    </dgm:pt>
    <dgm:pt modelId="{B0FAE05D-E206-46FA-B3AF-054748AD83B1}" type="pres">
      <dgm:prSet presAssocID="{87EE85F5-C5A9-4B91-9BAB-E0011122AEA7}" presName="parentLeftMargin" presStyleLbl="node1" presStyleIdx="0" presStyleCnt="3"/>
      <dgm:spPr/>
    </dgm:pt>
    <dgm:pt modelId="{2F0F03C7-30E2-4666-9B34-3B126F39D844}" type="pres">
      <dgm:prSet presAssocID="{87EE85F5-C5A9-4B91-9BAB-E0011122AEA7}" presName="parentText" presStyleLbl="node1" presStyleIdx="0" presStyleCnt="3" custScaleX="87328" custScaleY="45104" custLinFactNeighborX="-193" custLinFactNeighborY="-1892">
        <dgm:presLayoutVars>
          <dgm:chMax val="0"/>
          <dgm:bulletEnabled val="1"/>
        </dgm:presLayoutVars>
      </dgm:prSet>
      <dgm:spPr/>
    </dgm:pt>
    <dgm:pt modelId="{3C324186-A5CA-4B99-962A-47540D540B84}" type="pres">
      <dgm:prSet presAssocID="{87EE85F5-C5A9-4B91-9BAB-E0011122AEA7}" presName="negativeSpace" presStyleCnt="0"/>
      <dgm:spPr/>
    </dgm:pt>
    <dgm:pt modelId="{5EB13DEF-350E-4FBB-AC0D-530463030E03}" type="pres">
      <dgm:prSet presAssocID="{87EE85F5-C5A9-4B91-9BAB-E0011122AEA7}" presName="childText" presStyleLbl="conFgAcc1" presStyleIdx="0" presStyleCnt="3" custLinFactY="-11938" custLinFactNeighborX="-3297" custLinFactNeighborY="-100000">
        <dgm:presLayoutVars>
          <dgm:bulletEnabled val="1"/>
        </dgm:presLayoutVars>
      </dgm:prSet>
      <dgm:spPr/>
    </dgm:pt>
    <dgm:pt modelId="{E841427A-456C-48D4-9292-8EEAE9B9A7B3}" type="pres">
      <dgm:prSet presAssocID="{E11A1E78-2A8D-430C-A290-6FC8F542B8C5}" presName="spaceBetweenRectangles" presStyleCnt="0"/>
      <dgm:spPr/>
    </dgm:pt>
    <dgm:pt modelId="{A5568DD7-D3A1-47AE-87CF-9AC997354525}" type="pres">
      <dgm:prSet presAssocID="{2443088F-B22B-4B87-B89A-57C340C72351}" presName="parentLin" presStyleCnt="0"/>
      <dgm:spPr/>
    </dgm:pt>
    <dgm:pt modelId="{BA5DD560-848B-46DA-8E44-764EDF867FA9}" type="pres">
      <dgm:prSet presAssocID="{2443088F-B22B-4B87-B89A-57C340C72351}" presName="parentLeftMargin" presStyleLbl="node1" presStyleIdx="0" presStyleCnt="3"/>
      <dgm:spPr/>
    </dgm:pt>
    <dgm:pt modelId="{7785FB8C-B1D9-45F7-B49B-831AC8DD2217}" type="pres">
      <dgm:prSet presAssocID="{2443088F-B22B-4B87-B89A-57C340C72351}" presName="parentText" presStyleLbl="node1" presStyleIdx="1" presStyleCnt="3" custScaleX="88565" custScaleY="44693">
        <dgm:presLayoutVars>
          <dgm:chMax val="0"/>
          <dgm:bulletEnabled val="1"/>
        </dgm:presLayoutVars>
      </dgm:prSet>
      <dgm:spPr/>
    </dgm:pt>
    <dgm:pt modelId="{589D46C2-3CCC-4BE2-A589-C96E2BBD03D5}" type="pres">
      <dgm:prSet presAssocID="{2443088F-B22B-4B87-B89A-57C340C72351}" presName="negativeSpace" presStyleCnt="0"/>
      <dgm:spPr/>
    </dgm:pt>
    <dgm:pt modelId="{EC05D0E7-8405-44BC-99E0-1DBA2A96DF5D}" type="pres">
      <dgm:prSet presAssocID="{2443088F-B22B-4B87-B89A-57C340C72351}" presName="childText" presStyleLbl="conFgAcc1" presStyleIdx="1" presStyleCnt="3">
        <dgm:presLayoutVars>
          <dgm:bulletEnabled val="1"/>
        </dgm:presLayoutVars>
      </dgm:prSet>
      <dgm:spPr/>
    </dgm:pt>
    <dgm:pt modelId="{D9345A50-5056-4BFE-860B-BC84B55B2D60}" type="pres">
      <dgm:prSet presAssocID="{35B1B7EB-1525-4728-AB6E-1E8E1358879E}" presName="spaceBetweenRectangles" presStyleCnt="0"/>
      <dgm:spPr/>
    </dgm:pt>
    <dgm:pt modelId="{BEC1BB09-E7C9-4047-B6CD-6613916A1437}" type="pres">
      <dgm:prSet presAssocID="{AA1FDF15-6B73-46D5-ABC4-989347B29161}" presName="parentLin" presStyleCnt="0"/>
      <dgm:spPr/>
    </dgm:pt>
    <dgm:pt modelId="{6F817EA5-7566-4AB4-8268-C37C12B0631E}" type="pres">
      <dgm:prSet presAssocID="{AA1FDF15-6B73-46D5-ABC4-989347B29161}" presName="parentLeftMargin" presStyleLbl="node1" presStyleIdx="1" presStyleCnt="3"/>
      <dgm:spPr/>
    </dgm:pt>
    <dgm:pt modelId="{35318F98-F594-41F7-AB36-CFF8689B3A56}" type="pres">
      <dgm:prSet presAssocID="{AA1FDF15-6B73-46D5-ABC4-989347B29161}" presName="parentText" presStyleLbl="node1" presStyleIdx="2" presStyleCnt="3" custScaleX="90110" custScaleY="45740">
        <dgm:presLayoutVars>
          <dgm:chMax val="0"/>
          <dgm:bulletEnabled val="1"/>
        </dgm:presLayoutVars>
      </dgm:prSet>
      <dgm:spPr/>
    </dgm:pt>
    <dgm:pt modelId="{73BDD4C6-DB9C-47ED-B88E-19348EC6ADCF}" type="pres">
      <dgm:prSet presAssocID="{AA1FDF15-6B73-46D5-ABC4-989347B29161}" presName="negativeSpace" presStyleCnt="0"/>
      <dgm:spPr/>
    </dgm:pt>
    <dgm:pt modelId="{EA438846-D2C9-471D-B361-78A5A585B391}" type="pres">
      <dgm:prSet presAssocID="{AA1FDF15-6B73-46D5-ABC4-989347B291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EA0605-2C1A-48A5-B41B-1E7A7CA5F5F9}" type="presOf" srcId="{87EE85F5-C5A9-4B91-9BAB-E0011122AEA7}" destId="{B0FAE05D-E206-46FA-B3AF-054748AD83B1}" srcOrd="0" destOrd="0" presId="urn:microsoft.com/office/officeart/2005/8/layout/list1#1"/>
    <dgm:cxn modelId="{AC7E6B5C-C3B6-4D00-ABD0-04A07E217114}" type="presOf" srcId="{C7B1860A-4F5F-4E26-A0C3-7793D9FE31F2}" destId="{44B60FA8-AE56-42F5-87D9-45BF46B58491}" srcOrd="0" destOrd="0" presId="urn:microsoft.com/office/officeart/2005/8/layout/list1#1"/>
    <dgm:cxn modelId="{A50A1C73-C53F-4EC6-A624-09DCFC23F9E0}" type="presOf" srcId="{2443088F-B22B-4B87-B89A-57C340C72351}" destId="{BA5DD560-848B-46DA-8E44-764EDF867FA9}" srcOrd="0" destOrd="0" presId="urn:microsoft.com/office/officeart/2005/8/layout/list1#1"/>
    <dgm:cxn modelId="{6C380F7E-75B7-4488-92B9-7CAFB50514B2}" type="presOf" srcId="{87EE85F5-C5A9-4B91-9BAB-E0011122AEA7}" destId="{2F0F03C7-30E2-4666-9B34-3B126F39D844}" srcOrd="1" destOrd="0" presId="urn:microsoft.com/office/officeart/2005/8/layout/list1#1"/>
    <dgm:cxn modelId="{33164384-3DD7-49DB-A509-05FD87EC38F8}" srcId="{C7B1860A-4F5F-4E26-A0C3-7793D9FE31F2}" destId="{2443088F-B22B-4B87-B89A-57C340C72351}" srcOrd="1" destOrd="0" parTransId="{68386890-24F7-43D1-A36F-748063047D60}" sibTransId="{35B1B7EB-1525-4728-AB6E-1E8E1358879E}"/>
    <dgm:cxn modelId="{20EE0D9C-9B11-4964-93DD-658B1470B517}" type="presOf" srcId="{2443088F-B22B-4B87-B89A-57C340C72351}" destId="{7785FB8C-B1D9-45F7-B49B-831AC8DD2217}" srcOrd="1" destOrd="0" presId="urn:microsoft.com/office/officeart/2005/8/layout/list1#1"/>
    <dgm:cxn modelId="{253C2FE2-4CCF-41DF-B148-C6B86C04BB67}" type="presOf" srcId="{AA1FDF15-6B73-46D5-ABC4-989347B29161}" destId="{35318F98-F594-41F7-AB36-CFF8689B3A56}" srcOrd="1" destOrd="0" presId="urn:microsoft.com/office/officeart/2005/8/layout/list1#1"/>
    <dgm:cxn modelId="{859139E4-1B47-42FD-B308-DDB3B3BBB116}" type="presOf" srcId="{AA1FDF15-6B73-46D5-ABC4-989347B29161}" destId="{6F817EA5-7566-4AB4-8268-C37C12B0631E}" srcOrd="0" destOrd="0" presId="urn:microsoft.com/office/officeart/2005/8/layout/list1#1"/>
    <dgm:cxn modelId="{70FA11E6-EB57-4FC9-8DD1-AE3E7050D4D1}" srcId="{C7B1860A-4F5F-4E26-A0C3-7793D9FE31F2}" destId="{87EE85F5-C5A9-4B91-9BAB-E0011122AEA7}" srcOrd="0" destOrd="0" parTransId="{D3E21805-86CD-42A5-AA1F-7BA4601D53FC}" sibTransId="{E11A1E78-2A8D-430C-A290-6FC8F542B8C5}"/>
    <dgm:cxn modelId="{727773EA-EF59-4F0B-8C88-4977B4E06126}" srcId="{C7B1860A-4F5F-4E26-A0C3-7793D9FE31F2}" destId="{AA1FDF15-6B73-46D5-ABC4-989347B29161}" srcOrd="2" destOrd="0" parTransId="{34E746A1-21B9-4535-BD9B-F56556C36BF3}" sibTransId="{01C866C7-ABCA-4209-99C1-66F4E2400728}"/>
    <dgm:cxn modelId="{E3CB1404-AE86-4A53-9658-C0DA0C5CF9DD}" type="presParOf" srcId="{44B60FA8-AE56-42F5-87D9-45BF46B58491}" destId="{2ED1465F-5F1D-4A0C-A5DF-D56654334061}" srcOrd="0" destOrd="0" presId="urn:microsoft.com/office/officeart/2005/8/layout/list1#1"/>
    <dgm:cxn modelId="{32B49A91-A6C5-40F4-A746-AA1C743E9CCE}" type="presParOf" srcId="{2ED1465F-5F1D-4A0C-A5DF-D56654334061}" destId="{B0FAE05D-E206-46FA-B3AF-054748AD83B1}" srcOrd="0" destOrd="0" presId="urn:microsoft.com/office/officeart/2005/8/layout/list1#1"/>
    <dgm:cxn modelId="{7B3D2AE6-8439-4A3F-8C8F-232CFDBA7B9C}" type="presParOf" srcId="{2ED1465F-5F1D-4A0C-A5DF-D56654334061}" destId="{2F0F03C7-30E2-4666-9B34-3B126F39D844}" srcOrd="1" destOrd="0" presId="urn:microsoft.com/office/officeart/2005/8/layout/list1#1"/>
    <dgm:cxn modelId="{2A3764F7-6A41-4D41-ADD6-71BA13BB2757}" type="presParOf" srcId="{44B60FA8-AE56-42F5-87D9-45BF46B58491}" destId="{3C324186-A5CA-4B99-962A-47540D540B84}" srcOrd="1" destOrd="0" presId="urn:microsoft.com/office/officeart/2005/8/layout/list1#1"/>
    <dgm:cxn modelId="{DDD94B91-D196-40BA-8AAC-A9F3ED0401AB}" type="presParOf" srcId="{44B60FA8-AE56-42F5-87D9-45BF46B58491}" destId="{5EB13DEF-350E-4FBB-AC0D-530463030E03}" srcOrd="2" destOrd="0" presId="urn:microsoft.com/office/officeart/2005/8/layout/list1#1"/>
    <dgm:cxn modelId="{747863AE-8941-4D35-8A5A-21F7CB74D779}" type="presParOf" srcId="{44B60FA8-AE56-42F5-87D9-45BF46B58491}" destId="{E841427A-456C-48D4-9292-8EEAE9B9A7B3}" srcOrd="3" destOrd="0" presId="urn:microsoft.com/office/officeart/2005/8/layout/list1#1"/>
    <dgm:cxn modelId="{A4AA1132-F749-4841-B769-33DAF98B3393}" type="presParOf" srcId="{44B60FA8-AE56-42F5-87D9-45BF46B58491}" destId="{A5568DD7-D3A1-47AE-87CF-9AC997354525}" srcOrd="4" destOrd="0" presId="urn:microsoft.com/office/officeart/2005/8/layout/list1#1"/>
    <dgm:cxn modelId="{F760F77D-CE78-4FC1-A5B2-C86E3E091689}" type="presParOf" srcId="{A5568DD7-D3A1-47AE-87CF-9AC997354525}" destId="{BA5DD560-848B-46DA-8E44-764EDF867FA9}" srcOrd="0" destOrd="0" presId="urn:microsoft.com/office/officeart/2005/8/layout/list1#1"/>
    <dgm:cxn modelId="{95FDE7D8-B902-49F3-BB82-5AFB9CF64E54}" type="presParOf" srcId="{A5568DD7-D3A1-47AE-87CF-9AC997354525}" destId="{7785FB8C-B1D9-45F7-B49B-831AC8DD2217}" srcOrd="1" destOrd="0" presId="urn:microsoft.com/office/officeart/2005/8/layout/list1#1"/>
    <dgm:cxn modelId="{A338B207-71BC-440B-8555-28E03768ECA1}" type="presParOf" srcId="{44B60FA8-AE56-42F5-87D9-45BF46B58491}" destId="{589D46C2-3CCC-4BE2-A589-C96E2BBD03D5}" srcOrd="5" destOrd="0" presId="urn:microsoft.com/office/officeart/2005/8/layout/list1#1"/>
    <dgm:cxn modelId="{2E14A185-CD2D-4BD6-8AE4-05FACB387DD7}" type="presParOf" srcId="{44B60FA8-AE56-42F5-87D9-45BF46B58491}" destId="{EC05D0E7-8405-44BC-99E0-1DBA2A96DF5D}" srcOrd="6" destOrd="0" presId="urn:microsoft.com/office/officeart/2005/8/layout/list1#1"/>
    <dgm:cxn modelId="{CB97ABEE-795E-462A-ADBD-5453EF92EA91}" type="presParOf" srcId="{44B60FA8-AE56-42F5-87D9-45BF46B58491}" destId="{D9345A50-5056-4BFE-860B-BC84B55B2D60}" srcOrd="7" destOrd="0" presId="urn:microsoft.com/office/officeart/2005/8/layout/list1#1"/>
    <dgm:cxn modelId="{F024A7D3-8005-4065-A236-E5E58787643C}" type="presParOf" srcId="{44B60FA8-AE56-42F5-87D9-45BF46B58491}" destId="{BEC1BB09-E7C9-4047-B6CD-6613916A1437}" srcOrd="8" destOrd="0" presId="urn:microsoft.com/office/officeart/2005/8/layout/list1#1"/>
    <dgm:cxn modelId="{61335231-248A-494C-B508-86AD8A73AC8D}" type="presParOf" srcId="{BEC1BB09-E7C9-4047-B6CD-6613916A1437}" destId="{6F817EA5-7566-4AB4-8268-C37C12B0631E}" srcOrd="0" destOrd="0" presId="urn:microsoft.com/office/officeart/2005/8/layout/list1#1"/>
    <dgm:cxn modelId="{CE1E6345-8F31-485D-816B-DC1BF43CAE57}" type="presParOf" srcId="{BEC1BB09-E7C9-4047-B6CD-6613916A1437}" destId="{35318F98-F594-41F7-AB36-CFF8689B3A56}" srcOrd="1" destOrd="0" presId="urn:microsoft.com/office/officeart/2005/8/layout/list1#1"/>
    <dgm:cxn modelId="{9A6CB92F-7719-4A47-93BE-4FD851E04ADC}" type="presParOf" srcId="{44B60FA8-AE56-42F5-87D9-45BF46B58491}" destId="{73BDD4C6-DB9C-47ED-B88E-19348EC6ADCF}" srcOrd="9" destOrd="0" presId="urn:microsoft.com/office/officeart/2005/8/layout/list1#1"/>
    <dgm:cxn modelId="{181E4C87-53C4-4427-A01D-B494FC59B542}" type="presParOf" srcId="{44B60FA8-AE56-42F5-87D9-45BF46B58491}" destId="{EA438846-D2C9-471D-B361-78A5A585B391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13DEF-350E-4FBB-AC0D-530463030E03}">
      <dsp:nvSpPr>
        <dsp:cNvPr id="0" name=""/>
        <dsp:cNvSpPr/>
      </dsp:nvSpPr>
      <dsp:spPr>
        <a:xfrm>
          <a:off x="0" y="0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F03C7-30E2-4666-9B34-3B126F39D844}">
      <dsp:nvSpPr>
        <dsp:cNvPr id="0" name=""/>
        <dsp:cNvSpPr/>
      </dsp:nvSpPr>
      <dsp:spPr>
        <a:xfrm>
          <a:off x="405615" y="91661"/>
          <a:ext cx="4968613" cy="852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总体情况说明</a:t>
          </a:r>
          <a:endParaRPr lang="zh-CN" altLang="en-US" sz="2400" kern="1200" dirty="0"/>
        </a:p>
      </dsp:txBody>
      <dsp:txXfrm>
        <a:off x="447213" y="133259"/>
        <a:ext cx="4885417" cy="768944"/>
      </dsp:txXfrm>
    </dsp:sp>
    <dsp:sp modelId="{EC05D0E7-8405-44BC-99E0-1DBA2A96DF5D}">
      <dsp:nvSpPr>
        <dsp:cNvPr id="0" name=""/>
        <dsp:cNvSpPr/>
      </dsp:nvSpPr>
      <dsp:spPr>
        <a:xfrm>
          <a:off x="0" y="1893043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5FB8C-B1D9-45F7-B49B-831AC8DD2217}">
      <dsp:nvSpPr>
        <dsp:cNvPr id="0" name=""/>
        <dsp:cNvSpPr/>
      </dsp:nvSpPr>
      <dsp:spPr>
        <a:xfrm>
          <a:off x="406400" y="1993307"/>
          <a:ext cx="5038994" cy="844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问题分类</a:t>
          </a:r>
        </a:p>
      </dsp:txBody>
      <dsp:txXfrm>
        <a:off x="447619" y="2034526"/>
        <a:ext cx="4956556" cy="761937"/>
      </dsp:txXfrm>
    </dsp:sp>
    <dsp:sp modelId="{EA438846-D2C9-471D-B361-78A5A585B391}">
      <dsp:nvSpPr>
        <dsp:cNvPr id="0" name=""/>
        <dsp:cNvSpPr/>
      </dsp:nvSpPr>
      <dsp:spPr>
        <a:xfrm>
          <a:off x="0" y="3770959"/>
          <a:ext cx="8128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318F98-F594-41F7-AB36-CFF8689B3A56}">
      <dsp:nvSpPr>
        <dsp:cNvPr id="0" name=""/>
        <dsp:cNvSpPr/>
      </dsp:nvSpPr>
      <dsp:spPr>
        <a:xfrm>
          <a:off x="406400" y="3851443"/>
          <a:ext cx="5126898" cy="8641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+mj-ea"/>
              <a:ea typeface="+mj-ea"/>
            </a:rPr>
            <a:t>原因分析与管控措施</a:t>
          </a:r>
        </a:p>
      </dsp:txBody>
      <dsp:txXfrm>
        <a:off x="448585" y="3893628"/>
        <a:ext cx="5042528" cy="77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7D4E-6098-4C7C-8F27-B9FD505D8C9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E72A-0A66-4CE4-8FAB-CC1D0C2FE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E72A-0A66-4CE4-8FAB-CC1D0C2FE1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1084"/>
          <a:stretch>
            <a:fillRect/>
          </a:stretch>
        </p:blipFill>
        <p:spPr>
          <a:xfrm>
            <a:off x="0" y="20116"/>
            <a:ext cx="12192000" cy="6584288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54905" y="3822478"/>
            <a:ext cx="9392943" cy="6256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39159" y="2333626"/>
            <a:ext cx="9413024" cy="14293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0156" r="-648" b="67546"/>
          <a:stretch>
            <a:fillRect/>
          </a:stretch>
        </p:blipFill>
        <p:spPr>
          <a:xfrm>
            <a:off x="2693851" y="5834670"/>
            <a:ext cx="9498148" cy="102614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2CBD-62A6-4AF5-95CE-81FB64163CA6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0931-9AE3-4C91-BE77-6E95651A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313514"/>
            <a:ext cx="11056060" cy="653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199"/>
            <a:ext cx="11056060" cy="488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lang="zh-CN" altLang="en-US" sz="2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-1103086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-1059544" y="0"/>
            <a:ext cx="43543" cy="6858000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4014" y="4116874"/>
            <a:ext cx="9417963" cy="779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h="5715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加裂、气分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月工艺考核问题汇总及分析</a:t>
            </a:r>
          </a:p>
        </p:txBody>
      </p:sp>
      <p:pic>
        <p:nvPicPr>
          <p:cNvPr id="10" name="Picture 4" descr="http://www.hengyi.com/kindeditor/attached/image/20200122/20200122144803_92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8" y="0"/>
            <a:ext cx="12211050" cy="39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2.5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工艺指标测试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A7C1FB-D656-4850-A3F0-D90DE8483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53" y="1435253"/>
            <a:ext cx="9938544" cy="36246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78552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2.6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考核通报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69374E-1605-4290-AC9C-76EE4A50DC2E}"/>
              </a:ext>
            </a:extLst>
          </p:cNvPr>
          <p:cNvSpPr txBox="1"/>
          <p:nvPr/>
        </p:nvSpPr>
        <p:spPr>
          <a:xfrm>
            <a:off x="576470" y="1654865"/>
            <a:ext cx="3786808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2022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年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月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9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日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6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点，部门值班领导在加裂一班当班期间检查内外操劳动纪律，发现中控室加裂一班人员徐子涛在岗玩手机。针对此事件对加裂四班进行考核：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违反劳动纪律，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-10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分。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、监督管理不到位，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-5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分。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E16F52-DC6C-49E8-9D19-F87834F2F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48" y="1504950"/>
            <a:ext cx="5490748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30001" y="641830"/>
            <a:ext cx="5334000" cy="1514962"/>
            <a:chOff x="1850755" y="3068232"/>
            <a:chExt cx="5334000" cy="1705311"/>
          </a:xfrm>
        </p:grpSpPr>
        <p:sp>
          <p:nvSpPr>
            <p:cNvPr id="9" name="文本框 8"/>
            <p:cNvSpPr txBox="1"/>
            <p:nvPr/>
          </p:nvSpPr>
          <p:spPr>
            <a:xfrm>
              <a:off x="5738214" y="4065657"/>
              <a:ext cx="620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50755" y="3068232"/>
              <a:ext cx="53340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三、</a:t>
              </a:r>
              <a:r>
                <a:rPr lang="zh-CN" sz="3600" kern="0" dirty="0">
                  <a:solidFill>
                    <a:srgbClr val="2828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原因分析及管理要求</a:t>
              </a:r>
              <a:endPara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6" name="文本框 22"/>
          <p:cNvSpPr txBox="1"/>
          <p:nvPr/>
        </p:nvSpPr>
        <p:spPr>
          <a:xfrm>
            <a:off x="652237" y="1700526"/>
            <a:ext cx="10489528" cy="1287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月工艺检查考核结果（总分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-11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）：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一班（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-48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），二班（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-2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）、三班（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39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）、四班</a:t>
            </a: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(3)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FE25F2D2-8BA3-40FE-A9B7-528D9391C18B}"/>
              </a:ext>
            </a:extLst>
          </p:cNvPr>
          <p:cNvSpPr txBox="1"/>
          <p:nvPr/>
        </p:nvSpPr>
        <p:spPr>
          <a:xfrm>
            <a:off x="652237" y="3229496"/>
            <a:ext cx="10489528" cy="1287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月工艺专业重点工作：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新入职员工培训。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预加氢停工撇头，跟踪降量。</a:t>
            </a:r>
            <a:endParaRPr lang="en-US" altLang="zh-CN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5894" y="1092615"/>
            <a:ext cx="10360171" cy="387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管理要求：</a:t>
            </a:r>
            <a:endParaRPr lang="en-US" altLang="zh-CN" sz="24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24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月份工作展望：</a:t>
            </a:r>
            <a:endParaRPr lang="en-US" altLang="zh-CN" sz="24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）日常管理，多提醒、多督促、多沟通，以身作则，保持充足耐心。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 ）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对小问题给予提醒，改正机会，若知错不改，给予批评、考核；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）对底线问题、典型问题，一经发现立即施以批评、考核，情节严重，出具通报。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4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）基于班组力量，合理安排每日工作计划，确保工作有效执行。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加强对社招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、校招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人员的考试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培训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力度，要求尽快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融入</a:t>
            </a:r>
            <a:r>
              <a:rPr lang="zh-CN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到新的工作模式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落实轮岗、新员工培训计划，引导督促班组执行。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04617" y="2596382"/>
            <a:ext cx="442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757827824"/>
              </p:ext>
            </p:extLst>
          </p:nvPr>
        </p:nvGraphicFramePr>
        <p:xfrm>
          <a:off x="858696" y="608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3625" y="3079429"/>
            <a:ext cx="678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日周月检问题总体情况说明</a:t>
            </a:r>
            <a:endParaRPr lang="zh-CN" altLang="en-US" sz="36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906645"/>
            <a:ext cx="10803422" cy="86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自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2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月1日至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2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月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28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日，加裂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、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气分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工艺</a:t>
            </a:r>
            <a:r>
              <a:rPr sz="2000" dirty="0" err="1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专业日、周、月检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考核（奖励）问题共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63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项，其中月末评比类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13</a:t>
            </a:r>
            <a:r>
              <a:rPr lang="zh-CN" altLang="en-US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项。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按问题性质共分为</a:t>
            </a:r>
            <a:r>
              <a:rPr lang="en-US" altLang="zh-CN"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8</a:t>
            </a:r>
            <a:r>
              <a:rPr sz="2000" dirty="0">
                <a:solidFill>
                  <a:srgbClr val="282830"/>
                </a:solidFill>
                <a:latin typeface="+mj-ea"/>
                <a:ea typeface="+mj-ea"/>
                <a:cs typeface="Arial" pitchFamily="34" charset="0"/>
              </a:rPr>
              <a:t>类：</a:t>
            </a:r>
            <a:endParaRPr lang="zh-CN" altLang="en-US" sz="2000" dirty="0">
              <a:solidFill>
                <a:srgbClr val="282830"/>
              </a:solidFill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CCDC57E-5C89-4131-BD9F-2414310C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90916"/>
              </p:ext>
            </p:extLst>
          </p:nvPr>
        </p:nvGraphicFramePr>
        <p:xfrm>
          <a:off x="858696" y="1923222"/>
          <a:ext cx="4382670" cy="41026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33471">
                  <a:extLst>
                    <a:ext uri="{9D8B030D-6E8A-4147-A177-3AD203B41FA5}">
                      <a16:colId xmlns:a16="http://schemas.microsoft.com/office/drawing/2014/main" val="2176918004"/>
                    </a:ext>
                  </a:extLst>
                </a:gridCol>
                <a:gridCol w="2249199">
                  <a:extLst>
                    <a:ext uri="{9D8B030D-6E8A-4147-A177-3AD203B41FA5}">
                      <a16:colId xmlns:a16="http://schemas.microsoft.com/office/drawing/2014/main" val="3509729581"/>
                    </a:ext>
                  </a:extLst>
                </a:gridCol>
              </a:tblGrid>
              <a:tr h="561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考核类型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数量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5425660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平稳率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810709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馏出口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018895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抽查提问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422861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操作纪律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029011"/>
                  </a:ext>
                </a:extLst>
              </a:tr>
              <a:tr h="52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工艺纪律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924004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巡回检查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39825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考试排名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95792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运行记录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233182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482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8146266"/>
                  </a:ext>
                </a:extLst>
              </a:tr>
            </a:tbl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115162"/>
              </p:ext>
            </p:extLst>
          </p:nvPr>
        </p:nvGraphicFramePr>
        <p:xfrm>
          <a:off x="5479256" y="1923222"/>
          <a:ext cx="5169694" cy="41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5806" y="643067"/>
            <a:ext cx="3599845" cy="237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1.2 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各班组考核分布情况：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华文宋体" pitchFamily="2" charset="-122"/>
                <a:cs typeface="Arial" pitchFamily="34" charset="0"/>
              </a:rPr>
              <a:t>    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加裂一班考核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加裂二班考核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加裂三班考核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加裂四班考核</a:t>
            </a: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项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；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注：提问包括奖励与考核。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04377"/>
              </p:ext>
            </p:extLst>
          </p:nvPr>
        </p:nvGraphicFramePr>
        <p:xfrm>
          <a:off x="3359011" y="891725"/>
          <a:ext cx="6915151" cy="387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0"/>
          <p:cNvSpPr txBox="1"/>
          <p:nvPr/>
        </p:nvSpPr>
        <p:spPr>
          <a:xfrm>
            <a:off x="4052270" y="511358"/>
            <a:ext cx="48118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2828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二、问题分类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047" y="1156518"/>
            <a:ext cx="2151551" cy="519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itchFamily="34" charset="0"/>
                <a:ea typeface="黑体" pitchFamily="49" charset="-122"/>
                <a:cs typeface="Arial" pitchFamily="34" charset="0"/>
              </a:rPr>
              <a:t>2.1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抽查</a:t>
            </a:r>
            <a:r>
              <a:rPr lang="zh-CN" altLang="en-US" sz="2400" dirty="0">
                <a:solidFill>
                  <a:srgbClr val="282830"/>
                </a:solidFill>
                <a:latin typeface="黑体" pitchFamily="49" charset="-122"/>
                <a:ea typeface="黑体" pitchFamily="49" charset="-122"/>
              </a:rPr>
              <a:t>提问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9366" y="1675699"/>
            <a:ext cx="9867644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2000" b="1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月份：</a:t>
            </a:r>
            <a:endParaRPr lang="en-US" altLang="zh-CN" sz="2000" b="1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提问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19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人次，考核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13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人次；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轮岗人员进行中控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DCS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操作参数、工艺指令、中控操作纪律等进行提问。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社招提问停工过程处置。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3B9009D-6BF8-4600-854F-1AD2792AC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29326"/>
              </p:ext>
            </p:extLst>
          </p:nvPr>
        </p:nvGraphicFramePr>
        <p:xfrm>
          <a:off x="674822" y="3619036"/>
          <a:ext cx="9403456" cy="2097355"/>
        </p:xfrm>
        <a:graphic>
          <a:graphicData uri="http://schemas.openxmlformats.org/drawingml/2006/table">
            <a:tbl>
              <a:tblPr/>
              <a:tblGrid>
                <a:gridCol w="3326938">
                  <a:extLst>
                    <a:ext uri="{9D8B030D-6E8A-4147-A177-3AD203B41FA5}">
                      <a16:colId xmlns:a16="http://schemas.microsoft.com/office/drawing/2014/main" val="3592621482"/>
                    </a:ext>
                  </a:extLst>
                </a:gridCol>
                <a:gridCol w="6076518">
                  <a:extLst>
                    <a:ext uri="{9D8B030D-6E8A-4147-A177-3AD203B41FA5}">
                      <a16:colId xmlns:a16="http://schemas.microsoft.com/office/drawing/2014/main" val="3942389691"/>
                    </a:ext>
                  </a:extLst>
                </a:gridCol>
              </a:tblGrid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班组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中控人员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89967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加裂一班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李桂能、刘亮（反应）、徐子涛（分馏）、吴宝鹏（气分）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9080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加裂二班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余春林、陈金龙（反应）；罗庆通（分馏）、赵天福（气分）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78342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加裂三班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焦雷甫（分馏）、江志宁（反应）、唐飞扬、李兴隆（气分）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69269"/>
                  </a:ext>
                </a:extLst>
              </a:tr>
              <a:tr h="4194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加裂四班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苟虎、王际尘（反应）、许孟天（分馏）；赵蔚（气分）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66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2.2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馏出口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8696" y="4416180"/>
            <a:ext cx="9849678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月份，二班与三班并列第一，各加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15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分；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轻石脑油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C4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控制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3.5-4.5%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、异丁烷摩尔百分比控制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93-94%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（不合格较多），未统计，在日检内体现。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本月重石的高附加值增产收率达标。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加裂重石馏程不合格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13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次，考核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7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次，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6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次减免；重石脑油硫含量不合格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次（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0.9ppm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气分液化气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C5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不合格</a:t>
            </a: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次，未考核</a:t>
            </a:r>
            <a:endParaRPr lang="en-US" altLang="zh-CN" sz="16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5CAA96-86FC-46E9-A7CB-371C6C0E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50" y="1219441"/>
            <a:ext cx="10674089" cy="3120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4289" y="618355"/>
            <a:ext cx="1080342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+mj-ea"/>
                <a:ea typeface="+mj-ea"/>
              </a:rPr>
              <a:t>2.3  </a:t>
            </a:r>
            <a:r>
              <a:rPr lang="zh-CN" altLang="en-US" sz="2400" dirty="0">
                <a:solidFill>
                  <a:srgbClr val="282830"/>
                </a:solidFill>
                <a:latin typeface="+mj-ea"/>
                <a:ea typeface="+mj-ea"/>
              </a:rPr>
              <a:t>月末评比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8861" y="4224583"/>
            <a:ext cx="10541487" cy="15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本月评比情况：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平稳率本月加分为：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5/3/2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；主要因是得分非常接近，无法拉开距离。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</a:rPr>
              <a:t>）重石、精丙烯收率差距较小，此次未加分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3</a:t>
            </a:r>
            <a:r>
              <a:rPr lang="zh-CN" altLang="en-US" sz="16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精丙烯月度产量</a:t>
            </a:r>
            <a:r>
              <a:rPr lang="en-US" altLang="zh-CN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1082t</a:t>
            </a:r>
            <a:r>
              <a:rPr lang="zh-CN" altLang="en-US" sz="1600" dirty="0">
                <a:solidFill>
                  <a:srgbClr val="282830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+mn-ea"/>
              </a:rPr>
              <a:t>，未达标。</a:t>
            </a:r>
            <a:endParaRPr lang="en-US" altLang="zh-CN" sz="1600" dirty="0">
              <a:solidFill>
                <a:srgbClr val="28283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28C6D9-C118-4CF1-9503-0011BB58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4" y="1182670"/>
            <a:ext cx="10048462" cy="3152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" y="55338"/>
            <a:ext cx="1648822" cy="4461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3329" y="693381"/>
            <a:ext cx="10803422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2.4  </a:t>
            </a:r>
            <a:r>
              <a:rPr lang="zh-CN" altLang="en-US" sz="2400" dirty="0">
                <a:solidFill>
                  <a:srgbClr val="2828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劳动纪律、工艺纪律问题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                           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581" y="1625184"/>
            <a:ext cx="10522260" cy="187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1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）加裂一班徐子涛玩手机，被考核两次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2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+mn-ea"/>
              </a:rPr>
              <a:t>） 发布的指标，帮助未按要求执行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DCS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画面报警，未按要求在</a:t>
            </a: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30s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内确认处理。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4</a:t>
            </a:r>
            <a:r>
              <a:rPr lang="zh-CN" altLang="en-US" sz="2000" dirty="0">
                <a:solidFill>
                  <a:srgbClr val="28283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）旁路仪表报警</a:t>
            </a:r>
            <a:endParaRPr lang="en-US" altLang="zh-CN" sz="2000" dirty="0">
              <a:solidFill>
                <a:srgbClr val="28283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3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5B9BCF"/>
      </a:accent1>
      <a:accent2>
        <a:srgbClr val="00B0F0"/>
      </a:accent2>
      <a:accent3>
        <a:srgbClr val="8A76E0"/>
      </a:accent3>
      <a:accent4>
        <a:srgbClr val="9439AD"/>
      </a:accent4>
      <a:accent5>
        <a:srgbClr val="A2CE47"/>
      </a:accent5>
      <a:accent6>
        <a:srgbClr val="F3731E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5753</TotalTime>
  <Words>1832</Words>
  <Application>Microsoft Office PowerPoint</Application>
  <PresentationFormat>宽屏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幼圆</vt:lpstr>
      <vt:lpstr>Arial</vt:lpstr>
      <vt:lpstr>Calibri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世旭 柳</cp:lastModifiedBy>
  <cp:revision>249</cp:revision>
  <dcterms:created xsi:type="dcterms:W3CDTF">2015-10-06T09:21:00Z</dcterms:created>
  <dcterms:modified xsi:type="dcterms:W3CDTF">2022-03-03T07:40:52Z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35E9D4B9093742EC852E3D8AFBCE0E7C</vt:lpwstr>
  </property>
</Properties>
</file>