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9" r:id="rId2"/>
    <p:sldId id="265" r:id="rId3"/>
    <p:sldId id="320" r:id="rId4"/>
    <p:sldId id="352" r:id="rId5"/>
    <p:sldId id="290" r:id="rId6"/>
    <p:sldId id="358" r:id="rId7"/>
    <p:sldId id="299" r:id="rId8"/>
    <p:sldId id="357" r:id="rId9"/>
    <p:sldId id="359" r:id="rId10"/>
    <p:sldId id="260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1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70">
          <p15:clr>
            <a:srgbClr val="A4A3A4"/>
          </p15:clr>
        </p15:guide>
        <p15:guide id="10" orient="horz" pos="15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06" y="72"/>
      </p:cViewPr>
      <p:guideLst>
        <p:guide pos="3840"/>
        <p:guide pos="5484"/>
        <p:guide pos="6697"/>
        <p:guide pos="1426"/>
        <p:guide pos="960"/>
        <p:guide pos="5190"/>
        <p:guide orient="horz" pos="1910"/>
        <p:guide pos="3218"/>
        <p:guide orient="horz" pos="2470"/>
        <p:guide orient="horz" pos="15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zh-CN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月度考核情况变化趋势图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Sheet2!$C$24</c:f>
              <c:strCache>
                <c:ptCount val="1"/>
                <c:pt idx="0">
                  <c:v>问题总数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Sheet2!$D$22:$F$22</c:f>
              <c:strCache>
                <c:ptCount val="3"/>
                <c:pt idx="0">
                  <c:v>5月份</c:v>
                </c:pt>
                <c:pt idx="1">
                  <c:v>6月份</c:v>
                </c:pt>
                <c:pt idx="2">
                  <c:v>7月份</c:v>
                </c:pt>
              </c:strCache>
            </c:strRef>
          </c:cat>
          <c:val>
            <c:numRef>
              <c:f>Sheet2!$D$24:$F$24</c:f>
              <c:numCache>
                <c:formatCode>General</c:formatCode>
                <c:ptCount val="3"/>
                <c:pt idx="0">
                  <c:v>31</c:v>
                </c:pt>
                <c:pt idx="1">
                  <c:v>33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0-40A0-B160-47048C3A991B}"/>
            </c:ext>
          </c:extLst>
        </c:ser>
        <c:ser>
          <c:idx val="1"/>
          <c:order val="1"/>
          <c:tx>
            <c:strRef>
              <c:f>Sheet2!$C$25</c:f>
              <c:strCache>
                <c:ptCount val="1"/>
                <c:pt idx="0">
                  <c:v>考核总数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Sheet2!$D$22:$F$22</c:f>
              <c:strCache>
                <c:ptCount val="3"/>
                <c:pt idx="0">
                  <c:v>5月份</c:v>
                </c:pt>
                <c:pt idx="1">
                  <c:v>6月份</c:v>
                </c:pt>
                <c:pt idx="2">
                  <c:v>7月份</c:v>
                </c:pt>
              </c:strCache>
            </c:strRef>
          </c:cat>
          <c:val>
            <c:numRef>
              <c:f>Sheet2!$D$25:$F$25</c:f>
              <c:numCache>
                <c:formatCode>General</c:formatCode>
                <c:ptCount val="3"/>
                <c:pt idx="0">
                  <c:v>19</c:v>
                </c:pt>
                <c:pt idx="1">
                  <c:v>28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0-40A0-B160-47048C3A9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9378288"/>
        <c:axId val="989378944"/>
      </c:barChart>
      <c:lineChart>
        <c:grouping val="standard"/>
        <c:varyColors val="0"/>
        <c:ser>
          <c:idx val="2"/>
          <c:order val="2"/>
          <c:tx>
            <c:strRef>
              <c:f>Sheet2!$C$26</c:f>
              <c:strCache>
                <c:ptCount val="1"/>
                <c:pt idx="0">
                  <c:v>考核率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Sheet2!$D$22:$F$22</c:f>
              <c:strCache>
                <c:ptCount val="3"/>
                <c:pt idx="0">
                  <c:v>5月份</c:v>
                </c:pt>
                <c:pt idx="1">
                  <c:v>6月份</c:v>
                </c:pt>
                <c:pt idx="2">
                  <c:v>7月份</c:v>
                </c:pt>
              </c:strCache>
            </c:strRef>
          </c:cat>
          <c:val>
            <c:numRef>
              <c:f>Sheet2!$D$26:$F$26</c:f>
              <c:numCache>
                <c:formatCode>0%</c:formatCode>
                <c:ptCount val="3"/>
                <c:pt idx="0">
                  <c:v>0.61</c:v>
                </c:pt>
                <c:pt idx="1">
                  <c:v>0.85</c:v>
                </c:pt>
                <c:pt idx="2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40-40A0-B160-47048C3A9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207504"/>
        <c:axId val="864869160"/>
      </c:lineChart>
      <c:catAx>
        <c:axId val="98937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378944"/>
        <c:crosses val="autoZero"/>
        <c:auto val="1"/>
        <c:lblAlgn val="ctr"/>
        <c:lblOffset val="100"/>
        <c:noMultiLvlLbl val="0"/>
      </c:catAx>
      <c:valAx>
        <c:axId val="98937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378288"/>
        <c:crosses val="autoZero"/>
        <c:crossBetween val="between"/>
      </c:valAx>
      <c:catAx>
        <c:axId val="990207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64869160"/>
        <c:crosses val="autoZero"/>
        <c:auto val="1"/>
        <c:lblAlgn val="ctr"/>
        <c:lblOffset val="100"/>
        <c:noMultiLvlLbl val="0"/>
      </c:catAx>
      <c:valAx>
        <c:axId val="86486916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020750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2"/>
      <dgm:spPr/>
    </dgm:pt>
    <dgm:pt modelId="{2F0F03C7-30E2-4666-9B34-3B126F39D844}" type="pres">
      <dgm:prSet presAssocID="{87EE85F5-C5A9-4B91-9BAB-E0011122AEA7}" presName="parentText" presStyleLbl="node1" presStyleIdx="0" presStyleCnt="2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2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2"/>
      <dgm:spPr/>
    </dgm:pt>
    <dgm:pt modelId="{7785FB8C-B1D9-45F7-B49B-831AC8DD2217}" type="pres">
      <dgm:prSet presAssocID="{2443088F-B22B-4B87-B89A-57C340C72351}" presName="parentText" presStyleLbl="node1" presStyleIdx="1" presStyleCnt="2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400204"/>
          <a:ext cx="8128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1004389"/>
          <a:ext cx="4968613" cy="8654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863" y="1046637"/>
        <a:ext cx="4884117" cy="780959"/>
      </dsp:txXfrm>
    </dsp:sp>
    <dsp:sp modelId="{EC05D0E7-8405-44BC-99E0-1DBA2A96DF5D}">
      <dsp:nvSpPr>
        <dsp:cNvPr id="0" name=""/>
        <dsp:cNvSpPr/>
      </dsp:nvSpPr>
      <dsp:spPr>
        <a:xfrm>
          <a:off x="0" y="2833918"/>
          <a:ext cx="8128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2935748"/>
          <a:ext cx="5038994" cy="8575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问题分类</a:t>
          </a:r>
        </a:p>
      </dsp:txBody>
      <dsp:txXfrm>
        <a:off x="448263" y="2977611"/>
        <a:ext cx="4955268" cy="773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2022/8/12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04013" y="4116874"/>
            <a:ext cx="941796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煤、柴油加氢装置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7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月工艺考核问题汇总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/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GB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1.1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月份煤、柴油加氢装置工艺</a:t>
            </a:r>
            <a:r>
              <a:rPr sz="2000" dirty="0" err="1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发现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问题总计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27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项，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其中共考核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23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项、考核率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85%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。问题总数环比减少</a:t>
            </a:r>
            <a:r>
              <a:rPr lang="en-GB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项，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考核总数环比减少</a:t>
            </a:r>
            <a:r>
              <a:rPr lang="en-GB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项，考核率环比持平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%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72433418"/>
              </p:ext>
            </p:extLst>
          </p:nvPr>
        </p:nvGraphicFramePr>
        <p:xfrm>
          <a:off x="1196623" y="3112873"/>
          <a:ext cx="3657599" cy="2549770"/>
        </p:xfrm>
        <a:graphic>
          <a:graphicData uri="http://schemas.openxmlformats.org/drawingml/2006/table">
            <a:tbl>
              <a:tblPr/>
              <a:tblGrid>
                <a:gridCol w="918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3461">
                  <a:extLst>
                    <a:ext uri="{9D8B030D-6E8A-4147-A177-3AD203B41FA5}">
                      <a16:colId xmlns:a16="http://schemas.microsoft.com/office/drawing/2014/main" val="536441167"/>
                    </a:ext>
                  </a:extLst>
                </a:gridCol>
              </a:tblGrid>
              <a:tr h="5099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r>
                        <a:rPr lang="zh-CN" altLang="en-US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9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问题总数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考核总数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zh-CN" altLang="en-US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lang="en-US" altLang="zh-CN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5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考核率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 </a:t>
                      </a:r>
                      <a:r>
                        <a:rPr lang="zh-CN" alt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↑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r>
                        <a:rPr lang="en-US" altLang="zh-CN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-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42679" y="2587082"/>
            <a:ext cx="1800493" cy="345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月度考核情况统计表</a:t>
            </a:r>
          </a:p>
        </p:txBody>
      </p:sp>
      <p:graphicFrame>
        <p:nvGraphicFramePr>
          <p:cNvPr id="8" name="图表 5">
            <a:extLst>
              <a:ext uri="{FF2B5EF4-FFF2-40B4-BE49-F238E27FC236}">
                <a16:creationId xmlns:a16="http://schemas.microsoft.com/office/drawing/2014/main" id="{7A551600-BFC5-3D49-BF06-C41A7DE036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23818"/>
              </p:ext>
            </p:extLst>
          </p:nvPr>
        </p:nvGraphicFramePr>
        <p:xfrm>
          <a:off x="5571172" y="2358525"/>
          <a:ext cx="5824855" cy="35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62530921"/>
              </p:ext>
            </p:extLst>
          </p:nvPr>
        </p:nvGraphicFramePr>
        <p:xfrm>
          <a:off x="941033" y="2450584"/>
          <a:ext cx="9411126" cy="2651760"/>
        </p:xfrm>
        <a:graphic>
          <a:graphicData uri="http://schemas.openxmlformats.org/drawingml/2006/table">
            <a:tbl>
              <a:tblPr/>
              <a:tblGrid>
                <a:gridCol w="110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7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7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9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项目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月份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月份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3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奖励数量</a:t>
                      </a:r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分数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加氢一班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7/-13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6/+21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6/-13</a:t>
                      </a:r>
                      <a:r>
                        <a:rPr lang="en-GB"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2/7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30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加氢二班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8/-15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2/+8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5/-12</a:t>
                      </a:r>
                      <a:r>
                        <a:rPr lang="en-GB"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0/0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30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加氢三班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7/-13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3/+9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4/-10</a:t>
                      </a:r>
                      <a:r>
                        <a:rPr lang="en-GB"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0/0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0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加氢四班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6/-21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4/+12</a:t>
                      </a:r>
                      <a:endParaRPr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8/-20</a:t>
                      </a:r>
                      <a:r>
                        <a:rPr lang="en-GB" sz="16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↑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2/4</a:t>
                      </a:r>
                      <a:r>
                        <a:rPr lang="en-GB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a:t>↓</a:t>
                      </a:r>
                      <a:endParaRPr sz="1600" b="0" i="0" u="none" strike="noStrike" dirty="0">
                        <a:solidFill>
                          <a:srgbClr val="282830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51692" y="1153943"/>
            <a:ext cx="9988062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1.2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各班组考核情况：其中四班被考核分值最多，共考核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-20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分；一班奖励分值最多，共</a:t>
            </a:r>
            <a:r>
              <a:rPr 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奖励</a:t>
            </a: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+7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分。</a:t>
            </a:r>
            <a:endParaRPr lang="zh-CN" altLang="en-US" sz="20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81645" y="1934378"/>
            <a:ext cx="2374368" cy="372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</a:t>
            </a:r>
            <a:r>
              <a:rPr lang="en-US" altLang="zh-CN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b="1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各班组考核奖励统计表</a:t>
            </a:r>
          </a:p>
        </p:txBody>
      </p:sp>
      <p:sp>
        <p:nvSpPr>
          <p:cNvPr id="6" name="矩形 1"/>
          <p:cNvSpPr/>
          <p:nvPr/>
        </p:nvSpPr>
        <p:spPr>
          <a:xfrm>
            <a:off x="508698" y="5456650"/>
            <a:ext cx="998806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备注：</a:t>
            </a:r>
            <a:r>
              <a:rPr lang="zh-CN" altLang="en-US" sz="1500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蓝色箭头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表示相比上个月“进步”，</a:t>
            </a:r>
            <a:r>
              <a:rPr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红色箭头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表示相比上个月“下降”。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202395" y="405945"/>
            <a:ext cx="481184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二、主要问题分析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5676" y="911973"/>
            <a:ext cx="4458272" cy="448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2.1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工艺技术台账及操作记录管理问题</a:t>
            </a:r>
          </a:p>
        </p:txBody>
      </p:sp>
      <p:sp>
        <p:nvSpPr>
          <p:cNvPr id="2" name="矩形 1"/>
          <p:cNvSpPr/>
          <p:nvPr/>
        </p:nvSpPr>
        <p:spPr>
          <a:xfrm>
            <a:off x="579517" y="4698820"/>
            <a:ext cx="11116724" cy="1689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508000" algn="l"/>
              </a:tabLst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近期此类问题出现较多，本月相关问题数量环比减少</a:t>
            </a:r>
            <a:r>
              <a:rPr lang="en-GB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项，其中四班出现问题次数最多（</a:t>
            </a: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4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项）。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4763">
              <a:lnSpc>
                <a:spcPct val="150000"/>
              </a:lnSpc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本月利用副班对班组加强宣贯管理要求。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4763">
              <a:lnSpc>
                <a:spcPct val="150000"/>
              </a:lnSpc>
              <a:buFontTx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班组内部加强日常工作的相互提醒、检查，避免工作的遗留、疏忽。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marL="342900" indent="4763">
              <a:lnSpc>
                <a:spcPct val="150000"/>
              </a:lnSpc>
              <a:buFontTx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加强对运行记录内容的检查，对于记录错误、漏签、发现问题严格按照绩效考核细则考核。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76323166"/>
              </p:ext>
            </p:extLst>
          </p:nvPr>
        </p:nvGraphicFramePr>
        <p:xfrm>
          <a:off x="465676" y="1460699"/>
          <a:ext cx="11344406" cy="276341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24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2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8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序号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    内容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altLang="zh-CN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  <a:r>
                        <a:rPr lang="zh-CN" altLang="en-US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月</a:t>
                      </a:r>
                      <a:r>
                        <a:rPr lang="en-US" altLang="zh-CN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r>
                        <a:rPr lang="zh-CN" altLang="en-US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日 白班外操巡检签字未按时签字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一班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GB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12</a:t>
                      </a:r>
                      <a:r>
                        <a:rPr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</a:t>
                      </a:r>
                      <a:r>
                        <a:rPr lang="en-GB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MES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交接班记录及外操班长交接班日志未记录柴油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D105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顶安全阀切出不当到导淋内漏着火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三班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91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18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 白班航煤缓蚀剂下降量、液位记录异常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四班</a:t>
                      </a:r>
                      <a:endParaRPr lang="en-GB" altLang="zh-CN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457585"/>
                  </a:ext>
                </a:extLst>
              </a:tr>
              <a:tr h="33591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GB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 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白班柴油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R101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与</a:t>
                      </a:r>
                      <a:r>
                        <a:rPr lang="en-US" altLang="zh-CN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R102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压差记录错误</a:t>
                      </a:r>
                      <a:endParaRPr lang="zh-CN" altLang="en-US" sz="1600" u="none" strike="noStrike" kern="1200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二班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91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22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 白班对调度指令及执行情况进行记录不完整，未填写法令人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283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四班</a:t>
                      </a:r>
                      <a:endParaRPr kumimoji="0" lang="en-GB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8283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02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7</a:t>
                      </a:r>
                      <a:r>
                        <a:rPr lang="zh-CN" altLang="en-US" sz="16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sym typeface="+mn-ea"/>
                        </a:rPr>
                        <a:t>月</a:t>
                      </a:r>
                      <a:r>
                        <a:rPr lang="en-GB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22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夜班航煤运行记录填写凌乱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8283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四班</a:t>
                      </a:r>
                      <a:endParaRPr kumimoji="0" lang="en-GB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8283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795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GB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26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白班对柴油反应缓蚀剂泵行程做出相应的调整，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MES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上记录但现场“外操室注剂记录本”未按要求记录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8283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四班</a:t>
                      </a:r>
                      <a:endParaRPr kumimoji="0" lang="en-GB" altLang="zh-CN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8283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B87BA59-53D4-4188-FB57-0C50BD5FB47A}"/>
              </a:ext>
            </a:extLst>
          </p:cNvPr>
          <p:cNvSpPr txBox="1"/>
          <p:nvPr/>
        </p:nvSpPr>
        <p:spPr>
          <a:xfrm>
            <a:off x="423796" y="637220"/>
            <a:ext cx="11699633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2.2 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信息沟通及联系汇报管理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" name="图片 10">
            <a:extLst>
              <a:ext uri="{FF2B5EF4-FFF2-40B4-BE49-F238E27FC236}">
                <a16:creationId xmlns:a16="http://schemas.microsoft.com/office/drawing/2014/main" id="{160C5B5E-5DA5-5F11-A715-776E0A04B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C143AA-ED97-1E25-3E57-142929549198}"/>
              </a:ext>
            </a:extLst>
          </p:cNvPr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6720816"/>
              </p:ext>
            </p:extLst>
          </p:nvPr>
        </p:nvGraphicFramePr>
        <p:xfrm>
          <a:off x="423797" y="1392119"/>
          <a:ext cx="11344406" cy="23450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24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2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8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序号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    内容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班组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4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algn="l" fontAlgn="ctr"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altLang="zh-CN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6</a:t>
                      </a:r>
                      <a:r>
                        <a:rPr lang="zh-CN" altLang="en-US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月</a:t>
                      </a:r>
                      <a:r>
                        <a:rPr lang="en-US" altLang="zh-CN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29</a:t>
                      </a:r>
                      <a:r>
                        <a:rPr lang="zh-CN" altLang="en-US" sz="1600" b="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日 夜班罐区切罐异常导致煤柴油外送异常，班组未向值班调度进行汇报</a:t>
                      </a:r>
                    </a:p>
                  </a:txBody>
                  <a:tcPr marL="12700" marR="12700" marT="1270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四班</a:t>
                      </a:r>
                      <a:endParaRPr lang="en-GB" altLang="zh-CN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0" u="none" strike="noStrike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GB" sz="1600" b="0" i="0" u="none" strike="noStrike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algn="l" defTabSz="914400" rtl="0" eaLnBrk="1" fontAlgn="ctr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0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</a:t>
                      </a:r>
                      <a:r>
                        <a:rPr lang="zh-CN" altLang="en-US" sz="1600" b="0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GB" altLang="zh-CN" sz="1600" b="0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30</a:t>
                      </a:r>
                      <a:r>
                        <a:rPr lang="zh-CN" altLang="en-US" sz="1600" b="0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 煤柴油质量调整，微信告知班组执行要求及时间，班长未回复。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一班</a:t>
                      </a:r>
                      <a:endParaRPr lang="en-GB" altLang="zh-CN" sz="160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二班</a:t>
                      </a:r>
                      <a:endParaRPr lang="en-GB" altLang="zh-CN" sz="160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三班</a:t>
                      </a:r>
                      <a:endParaRPr lang="en-GB" altLang="zh-CN" sz="160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四班</a:t>
                      </a:r>
                      <a:endParaRPr lang="en-GB" altLang="zh-CN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91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9855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日 日计划发布在工作群，班长未回复。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+mj-ea"/>
                          <a:ea typeface="+mj-ea"/>
                        </a:rPr>
                        <a:t>一班</a:t>
                      </a:r>
                      <a:endParaRPr lang="en-GB" altLang="zh-CN" sz="1600" b="0" i="0" u="none" strike="noStrike" dirty="0">
                        <a:solidFill>
                          <a:srgbClr val="28283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9457585"/>
                  </a:ext>
                </a:extLst>
              </a:tr>
            </a:tbl>
          </a:graphicData>
        </a:graphic>
      </p:graphicFrame>
      <p:sp>
        <p:nvSpPr>
          <p:cNvPr id="5" name="矩形 7">
            <a:extLst>
              <a:ext uri="{FF2B5EF4-FFF2-40B4-BE49-F238E27FC236}">
                <a16:creationId xmlns:a16="http://schemas.microsoft.com/office/drawing/2014/main" id="{2A576C44-67B7-E81E-EFBF-CC35C21351F8}"/>
              </a:ext>
            </a:extLst>
          </p:cNvPr>
          <p:cNvSpPr/>
          <p:nvPr/>
        </p:nvSpPr>
        <p:spPr>
          <a:xfrm>
            <a:off x="691589" y="3990924"/>
            <a:ext cx="10644068" cy="2104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存在的问题及整改：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  <a:p>
            <a:pPr marL="342900" indent="4763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装置出现异常信息或生产出现波动，中控班长未时向调度进行汇报。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  <a:p>
            <a:pPr marL="342900" indent="4763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班组长对于部门发布的</a:t>
            </a: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《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日计划工作安排</a:t>
            </a: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》 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及产品质量调整信息不认真对待，未及时查看信息，无法保证</a:t>
            </a:r>
            <a:r>
              <a:rPr lang="zh-CN" altLang="en-US" sz="1800" dirty="0">
                <a:solidFill>
                  <a:srgbClr val="282830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信息及时传递至班员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。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  <a:p>
            <a:pPr marL="342900" indent="4763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对多次出现问题班组进行上限考核。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4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55226" y="764176"/>
            <a:ext cx="10803422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2.3  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+mj-ea"/>
                <a:ea typeface="+mj-ea"/>
                <a:sym typeface="+mn-ea"/>
              </a:rPr>
              <a:t>化工原辅材料管理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1589" y="3990924"/>
            <a:ext cx="8537573" cy="1689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存在的问题及整改：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    1.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个别班组对化工原辅材料加注计算表不熟悉。</a:t>
            </a:r>
            <a:br>
              <a:rPr lang="en-GB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</a:b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    2.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刚负责计算化材加注的员工，主操需对其计算进行时确认，防止计算错误。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    3.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继续加强日常工作的监督和检查，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对多次出现问题班组进行上限考核。</a:t>
            </a: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  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C7B8AC-517F-4291-B5EF-40B2A86F4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764454"/>
              </p:ext>
            </p:extLst>
          </p:nvPr>
        </p:nvGraphicFramePr>
        <p:xfrm>
          <a:off x="691589" y="1358941"/>
          <a:ext cx="10909172" cy="215349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773654">
                  <a:extLst>
                    <a:ext uri="{9D8B030D-6E8A-4147-A177-3AD203B41FA5}">
                      <a16:colId xmlns:a16="http://schemas.microsoft.com/office/drawing/2014/main" val="2806736088"/>
                    </a:ext>
                  </a:extLst>
                </a:gridCol>
                <a:gridCol w="8163499">
                  <a:extLst>
                    <a:ext uri="{9D8B030D-6E8A-4147-A177-3AD203B41FA5}">
                      <a16:colId xmlns:a16="http://schemas.microsoft.com/office/drawing/2014/main" val="4127496311"/>
                    </a:ext>
                  </a:extLst>
                </a:gridCol>
                <a:gridCol w="1972019">
                  <a:extLst>
                    <a:ext uri="{9D8B030D-6E8A-4147-A177-3AD203B41FA5}">
                      <a16:colId xmlns:a16="http://schemas.microsoft.com/office/drawing/2014/main" val="966368365"/>
                    </a:ext>
                  </a:extLst>
                </a:gridCol>
              </a:tblGrid>
              <a:tr h="47077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   内容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班组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3770981"/>
                  </a:ext>
                </a:extLst>
              </a:tr>
              <a:tr h="470778">
                <a:tc>
                  <a:txBody>
                    <a:bodyPr/>
                    <a:lstStyle/>
                    <a:p>
                      <a:pPr marL="0" indent="0" algn="ctr" fontAlgn="ctr"/>
                      <a:r>
                        <a:rPr lang="en-GB" altLang="zh-CN" sz="18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9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 柴油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203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缓蚀剂下降液位偏高，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10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日白班未做出调整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kern="120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三班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91987265"/>
                  </a:ext>
                </a:extLst>
              </a:tr>
              <a:tr h="471503"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/>
                      <a:r>
                        <a:rPr lang="en-GB" altLang="zh-CN" sz="18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</a:t>
                      </a:r>
                      <a:endParaRPr lang="zh-CN" altLang="en-US" sz="1800" b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10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 柴油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203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缓蚀剂下降液位正常，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11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日白班将泵形成往下调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二班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3254081"/>
                  </a:ext>
                </a:extLst>
              </a:tr>
              <a:tr h="740438"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/>
                      <a:r>
                        <a:rPr lang="en-GB" altLang="zh-CN" sz="18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3</a:t>
                      </a:r>
                      <a:endParaRPr lang="zh-CN" altLang="en-US" sz="1800" b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15</a:t>
                      </a:r>
                      <a:r>
                        <a:rPr lang="zh-CN" altLang="en-US" sz="18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 柴油反应缓蚀剂加剂操作，未确认是否有开桶存剂，另开新桶未按工作指令执行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四班</a:t>
                      </a:r>
                      <a:endParaRPr lang="zh-CN" altLang="en-US" sz="18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89253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8500277"/>
              </p:ext>
            </p:extLst>
          </p:nvPr>
        </p:nvGraphicFramePr>
        <p:xfrm>
          <a:off x="870857" y="1539574"/>
          <a:ext cx="10715444" cy="190414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6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6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2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10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序号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 内容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b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班组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107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GB" altLang="zh-CN" sz="16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1</a:t>
                      </a:r>
                      <a:endParaRPr lang="en-GB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1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提问牛银泉柴油装置现场流程改动，回答一般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105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b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2</a:t>
                      </a:r>
                      <a:endParaRPr lang="en-US" altLang="zh-CN" sz="1600" b="0" i="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20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提问韦权洲现场流程，回答一般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二班</a:t>
                      </a:r>
                      <a:endParaRPr lang="zh-CN" altLang="en-US" sz="1600" b="0" i="0" u="none" strike="noStrike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105">
                <a:tc>
                  <a:txBody>
                    <a:bodyPr/>
                    <a:lstStyle/>
                    <a:p>
                      <a:pPr marL="55880" indent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altLang="zh-CN" sz="1600" b="0" i="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7475" indent="0" algn="l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7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月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21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日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 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提问严雪峰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《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航煤加氢装置石脑油外送温度及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D201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压力控制指标变更</a:t>
                      </a:r>
                      <a:r>
                        <a:rPr lang="en-US" altLang="zh-CN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》</a:t>
                      </a:r>
                      <a:r>
                        <a:rPr lang="zh-CN" altLang="en-US" sz="1600" u="none" strike="noStrike" kern="1200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cs typeface="+mn-cs"/>
                        </a:rPr>
                        <a:t>工艺指令，回答一般</a:t>
                      </a:r>
                      <a:endParaRPr sz="1600" u="none" strike="noStrike" kern="1200" dirty="0">
                        <a:solidFill>
                          <a:srgbClr val="28283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zh-CN" altLang="en-US" sz="1600" b="0" i="0" u="none" strike="noStrike" dirty="0">
                          <a:solidFill>
                            <a:srgbClr val="28283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一班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文本框 1"/>
          <p:cNvSpPr txBox="1"/>
          <p:nvPr/>
        </p:nvSpPr>
        <p:spPr>
          <a:xfrm>
            <a:off x="725714" y="910597"/>
            <a:ext cx="10860587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2.4 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提问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抽查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5714" y="3623076"/>
            <a:ext cx="10353706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7475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存在的问题及整改：</a:t>
            </a:r>
            <a:endParaRPr lang="en-GB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将现场流程改动和操作注意事项做为下月重点提问内容。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日周月检持续对员工的抽查力度，工艺指标、联锁及工艺指令内容要求，督促员工学习记忆。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保持日常检查力度和考核力度，对多次出现问题班组进行上限考核。</a:t>
            </a:r>
            <a:endParaRPr lang="en-US" altLang="zh-CN" dirty="0">
              <a:solidFill>
                <a:srgbClr val="28283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altLang="zh-CN" sz="18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>
            <a:extLst>
              <a:ext uri="{FF2B5EF4-FFF2-40B4-BE49-F238E27FC236}">
                <a16:creationId xmlns:a16="http://schemas.microsoft.com/office/drawing/2014/main" id="{D6AFC3B2-10BA-6A84-EF50-C2CCE636DA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3" name="文本框 1">
            <a:extLst>
              <a:ext uri="{FF2B5EF4-FFF2-40B4-BE49-F238E27FC236}">
                <a16:creationId xmlns:a16="http://schemas.microsoft.com/office/drawing/2014/main" id="{4F81BA7D-90D5-A754-7BC2-C84B5FF234F0}"/>
              </a:ext>
            </a:extLst>
          </p:cNvPr>
          <p:cNvSpPr txBox="1"/>
          <p:nvPr/>
        </p:nvSpPr>
        <p:spPr>
          <a:xfrm>
            <a:off x="725714" y="750875"/>
            <a:ext cx="11466286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2.5 </a:t>
            </a:r>
            <a:r>
              <a:rPr lang="zh-CN" altLang="en-US" sz="20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高附加值产品（柴油）生产竞赛评比</a:t>
            </a:r>
            <a:endParaRPr lang="zh-CN" altLang="en-US" sz="2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E14FF8-982D-08AE-0A4B-1FE8CF4D5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62" y="1679468"/>
            <a:ext cx="11603069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839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YzNThiYTg0ZDVjZTk5ZjNmMzM4Y2NjNmNmYWVkMW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4c2efe0-0e65-4efe-97fd-69a7db4ece3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25378ca-fa3d-4c1c-a88e-a766a27b1c29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c87d1d6-b463-4174-9ea0-b91c5214266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c87d1d6-b463-4174-9ea0-b91c5214266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c7dccc9-d9c2-425b-bc3d-c530d0dfabf6}"/>
</p:tagLst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554</TotalTime>
  <Words>1420</Words>
  <Application>Microsoft Office PowerPoint</Application>
  <PresentationFormat>Widescreen</PresentationFormat>
  <Paragraphs>149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幼圆</vt:lpstr>
      <vt:lpstr>微软雅黑</vt:lpstr>
      <vt:lpstr>黑体</vt:lpstr>
      <vt:lpstr>Arial</vt:lpstr>
      <vt:lpstr>Calibri</vt:lpstr>
      <vt:lpstr>Cambria Math</vt:lpstr>
      <vt:lpstr>Wingdings 2</vt:lpstr>
      <vt:lpstr>A000120140530A99PPBG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269</cp:revision>
  <dcterms:created xsi:type="dcterms:W3CDTF">2015-10-06T09:21:00Z</dcterms:created>
  <dcterms:modified xsi:type="dcterms:W3CDTF">2022-08-12T01:33:38Z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35E9D4B9093742EC852E3D8AFBCE0E7C</vt:lpwstr>
  </property>
</Properties>
</file>