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69" r:id="rId2"/>
    <p:sldId id="265" r:id="rId3"/>
    <p:sldId id="271" r:id="rId4"/>
    <p:sldId id="320" r:id="rId5"/>
    <p:sldId id="352" r:id="rId6"/>
    <p:sldId id="290" r:id="rId7"/>
    <p:sldId id="299" r:id="rId8"/>
    <p:sldId id="302" r:id="rId9"/>
    <p:sldId id="357" r:id="rId10"/>
    <p:sldId id="300" r:id="rId11"/>
    <p:sldId id="355" r:id="rId12"/>
    <p:sldId id="356" r:id="rId13"/>
    <p:sldId id="310" r:id="rId14"/>
    <p:sldId id="358" r:id="rId15"/>
    <p:sldId id="359" r:id="rId16"/>
    <p:sldId id="360" r:id="rId17"/>
    <p:sldId id="353" r:id="rId18"/>
    <p:sldId id="260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0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3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32">
          <p15:clr>
            <a:srgbClr val="A4A3A4"/>
          </p15:clr>
        </p15:guide>
        <p15:guide id="10" orient="horz" pos="1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230" y="102"/>
      </p:cViewPr>
      <p:guideLst>
        <p:guide pos="3840"/>
        <p:guide pos="5484"/>
        <p:guide pos="6697"/>
        <p:guide pos="1426"/>
        <p:guide pos="960"/>
        <p:guide pos="5190"/>
        <p:guide orient="horz" pos="1930"/>
        <p:guide pos="3218"/>
        <p:guide orient="horz" pos="2432"/>
        <p:guide orient="horz" pos="1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833244431195188"/>
          <c:y val="0.1563022873692049"/>
          <c:w val="0.76067642105950695"/>
          <c:h val="0.7443468640701839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237-4C13-B432-E8E196F205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237-4C13-B432-E8E196F205A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237-4C13-B432-E8E196F205A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237-4C13-B432-E8E196F205A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F237-4C13-B432-E8E196F205A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F237-4C13-B432-E8E196F205A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F237-4C13-B432-E8E196F205A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F237-4C13-B432-E8E196F205A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F237-4C13-B432-E8E196F205A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F237-4C13-B432-E8E196F205AA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F237-4C13-B432-E8E196F205AA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F237-4C13-B432-E8E196F205AA}"/>
              </c:ext>
            </c:extLst>
          </c:dPt>
          <c:dLbls>
            <c:dLbl>
              <c:idx val="0"/>
              <c:layout>
                <c:manualLayout>
                  <c:x val="-5.3173806331786129E-3"/>
                  <c:y val="-3.68509309937960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37-4C13-B432-E8E196F205A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237-4C13-B432-E8E196F205AA}"/>
                </c:ext>
              </c:extLst>
            </c:dLbl>
            <c:dLbl>
              <c:idx val="2"/>
              <c:layout>
                <c:manualLayout>
                  <c:x val="5.8491186964964741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37-4C13-B432-E8E196F205A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237-4C13-B432-E8E196F205AA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237-4C13-B432-E8E196F205AA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F237-4C13-B432-E8E196F205AA}"/>
                </c:ext>
              </c:extLst>
            </c:dLbl>
            <c:dLbl>
              <c:idx val="6"/>
              <c:layout>
                <c:manualLayout>
                  <c:x val="6.6467257914732666E-2"/>
                  <c:y val="5.36013541727941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37-4C13-B432-E8E196F205AA}"/>
                </c:ext>
              </c:extLst>
            </c:dLbl>
            <c:dLbl>
              <c:idx val="7"/>
              <c:layout>
                <c:manualLayout>
                  <c:x val="0"/>
                  <c:y val="6.03015234443934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37-4C13-B432-E8E196F205AA}"/>
                </c:ext>
              </c:extLst>
            </c:dLbl>
            <c:dLbl>
              <c:idx val="8"/>
              <c:layout>
                <c:manualLayout>
                  <c:x val="0"/>
                  <c:y val="0.160804062518382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237-4C13-B432-E8E196F205AA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F237-4C13-B432-E8E196F205AA}"/>
                </c:ext>
              </c:extLst>
            </c:dLbl>
            <c:dLbl>
              <c:idx val="10"/>
              <c:layout>
                <c:manualLayout>
                  <c:x val="0"/>
                  <c:y val="-7.03517773517924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237-4C13-B432-E8E196F205AA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F237-4C13-B432-E8E196F205A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汇总!$A$3:$A$14</c:f>
              <c:strCache>
                <c:ptCount val="12"/>
                <c:pt idx="0">
                  <c:v>MES交接班</c:v>
                </c:pt>
                <c:pt idx="1">
                  <c:v>产品质量</c:v>
                </c:pt>
                <c:pt idx="2">
                  <c:v>采样</c:v>
                </c:pt>
                <c:pt idx="3">
                  <c:v>巡回检查</c:v>
                </c:pt>
                <c:pt idx="4">
                  <c:v>工艺纪律</c:v>
                </c:pt>
                <c:pt idx="5">
                  <c:v>平稳率</c:v>
                </c:pt>
                <c:pt idx="6">
                  <c:v>抽查提问</c:v>
                </c:pt>
                <c:pt idx="7">
                  <c:v>劳动纪律</c:v>
                </c:pt>
                <c:pt idx="8">
                  <c:v>工艺指令</c:v>
                </c:pt>
                <c:pt idx="9">
                  <c:v>联系汇报</c:v>
                </c:pt>
                <c:pt idx="10">
                  <c:v>运行记录</c:v>
                </c:pt>
                <c:pt idx="11">
                  <c:v>其他</c:v>
                </c:pt>
              </c:strCache>
            </c:strRef>
          </c:cat>
          <c:val>
            <c:numRef>
              <c:f>汇总!$B$3:$B$14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  <c:pt idx="4">
                  <c:v>2</c:v>
                </c:pt>
                <c:pt idx="5">
                  <c:v>15</c:v>
                </c:pt>
                <c:pt idx="6">
                  <c:v>8</c:v>
                </c:pt>
                <c:pt idx="7">
                  <c:v>1</c:v>
                </c:pt>
                <c:pt idx="8">
                  <c:v>7</c:v>
                </c:pt>
                <c:pt idx="9">
                  <c:v>1</c:v>
                </c:pt>
                <c:pt idx="10">
                  <c:v>1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237-4C13-B432-E8E196F205A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26086726564721"/>
          <c:y val="0"/>
          <c:w val="0.89565970500538816"/>
          <c:h val="0.72029946695843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班组汇总1!$C$11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班组汇总1!$B$12:$B$23</c:f>
              <c:strCache>
                <c:ptCount val="12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平稳率</c:v>
                </c:pt>
                <c:pt idx="5">
                  <c:v>工艺纪律</c:v>
                </c:pt>
                <c:pt idx="6">
                  <c:v>劳动纪律</c:v>
                </c:pt>
                <c:pt idx="7">
                  <c:v>抽查提问</c:v>
                </c:pt>
                <c:pt idx="8">
                  <c:v>工艺指令</c:v>
                </c:pt>
                <c:pt idx="9">
                  <c:v>联系汇报</c:v>
                </c:pt>
                <c:pt idx="10">
                  <c:v>运行记录</c:v>
                </c:pt>
                <c:pt idx="11">
                  <c:v>其他</c:v>
                </c:pt>
              </c:strCache>
            </c:strRef>
          </c:cat>
          <c:val>
            <c:numRef>
              <c:f>班组汇总1!$C$12:$C$23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0-4F65-8680-12EB146A64D7}"/>
            </c:ext>
          </c:extLst>
        </c:ser>
        <c:ser>
          <c:idx val="1"/>
          <c:order val="1"/>
          <c:tx>
            <c:strRef>
              <c:f>班组汇总1!$D$11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班组汇总1!$B$12:$B$23</c:f>
              <c:strCache>
                <c:ptCount val="12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平稳率</c:v>
                </c:pt>
                <c:pt idx="5">
                  <c:v>工艺纪律</c:v>
                </c:pt>
                <c:pt idx="6">
                  <c:v>劳动纪律</c:v>
                </c:pt>
                <c:pt idx="7">
                  <c:v>抽查提问</c:v>
                </c:pt>
                <c:pt idx="8">
                  <c:v>工艺指令</c:v>
                </c:pt>
                <c:pt idx="9">
                  <c:v>联系汇报</c:v>
                </c:pt>
                <c:pt idx="10">
                  <c:v>运行记录</c:v>
                </c:pt>
                <c:pt idx="11">
                  <c:v>其他</c:v>
                </c:pt>
              </c:strCache>
            </c:strRef>
          </c:cat>
          <c:val>
            <c:numRef>
              <c:f>班组汇总1!$D$12:$D$23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00-4F65-8680-12EB146A64D7}"/>
            </c:ext>
          </c:extLst>
        </c:ser>
        <c:ser>
          <c:idx val="2"/>
          <c:order val="2"/>
          <c:tx>
            <c:strRef>
              <c:f>班组汇总1!$E$11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班组汇总1!$B$12:$B$23</c:f>
              <c:strCache>
                <c:ptCount val="12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平稳率</c:v>
                </c:pt>
                <c:pt idx="5">
                  <c:v>工艺纪律</c:v>
                </c:pt>
                <c:pt idx="6">
                  <c:v>劳动纪律</c:v>
                </c:pt>
                <c:pt idx="7">
                  <c:v>抽查提问</c:v>
                </c:pt>
                <c:pt idx="8">
                  <c:v>工艺指令</c:v>
                </c:pt>
                <c:pt idx="9">
                  <c:v>联系汇报</c:v>
                </c:pt>
                <c:pt idx="10">
                  <c:v>运行记录</c:v>
                </c:pt>
                <c:pt idx="11">
                  <c:v>其他</c:v>
                </c:pt>
              </c:strCache>
            </c:strRef>
          </c:cat>
          <c:val>
            <c:numRef>
              <c:f>班组汇总1!$E$12:$E$23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00-4F65-8680-12EB146A64D7}"/>
            </c:ext>
          </c:extLst>
        </c:ser>
        <c:ser>
          <c:idx val="3"/>
          <c:order val="3"/>
          <c:tx>
            <c:strRef>
              <c:f>班组汇总1!$F$11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班组汇总1!$B$12:$B$23</c:f>
              <c:strCache>
                <c:ptCount val="12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平稳率</c:v>
                </c:pt>
                <c:pt idx="5">
                  <c:v>工艺纪律</c:v>
                </c:pt>
                <c:pt idx="6">
                  <c:v>劳动纪律</c:v>
                </c:pt>
                <c:pt idx="7">
                  <c:v>抽查提问</c:v>
                </c:pt>
                <c:pt idx="8">
                  <c:v>工艺指令</c:v>
                </c:pt>
                <c:pt idx="9">
                  <c:v>联系汇报</c:v>
                </c:pt>
                <c:pt idx="10">
                  <c:v>运行记录</c:v>
                </c:pt>
                <c:pt idx="11">
                  <c:v>其他</c:v>
                </c:pt>
              </c:strCache>
            </c:strRef>
          </c:cat>
          <c:val>
            <c:numRef>
              <c:f>班组汇总1!$F$12:$F$23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00-4F65-8680-12EB146A64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94"/>
        <c:overlap val="-23"/>
        <c:axId val="348683264"/>
        <c:axId val="348693248"/>
      </c:barChart>
      <c:catAx>
        <c:axId val="34868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8693248"/>
        <c:crosses val="autoZero"/>
        <c:auto val="1"/>
        <c:lblAlgn val="ctr"/>
        <c:lblOffset val="100"/>
        <c:noMultiLvlLbl val="0"/>
      </c:catAx>
      <c:valAx>
        <c:axId val="3486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8683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282830"/>
      </a:solidFill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Sheet2!$F$8</c:f>
              <c:strCache>
                <c:ptCount val="1"/>
                <c:pt idx="0">
                  <c:v>6月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Sheet2!$E$9:$E$12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Sheet2!$F$9:$F$12</c:f>
              <c:numCache>
                <c:formatCode>General</c:formatCode>
                <c:ptCount val="4"/>
                <c:pt idx="0">
                  <c:v>24</c:v>
                </c:pt>
                <c:pt idx="1">
                  <c:v>1</c:v>
                </c:pt>
                <c:pt idx="2">
                  <c:v>5</c:v>
                </c:pt>
                <c:pt idx="3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A7-410A-BABA-DD2FAB04FAFE}"/>
            </c:ext>
          </c:extLst>
        </c:ser>
        <c:ser>
          <c:idx val="1"/>
          <c:order val="1"/>
          <c:tx>
            <c:strRef>
              <c:f>Sheet2!$G$8</c:f>
              <c:strCache>
                <c:ptCount val="1"/>
                <c:pt idx="0">
                  <c:v>7月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Sheet2!$E$9:$E$12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Sheet2!$G$9:$G$12</c:f>
              <c:numCache>
                <c:formatCode>General</c:formatCode>
                <c:ptCount val="4"/>
                <c:pt idx="0">
                  <c:v>-10</c:v>
                </c:pt>
                <c:pt idx="1">
                  <c:v>-7.5</c:v>
                </c:pt>
                <c:pt idx="2">
                  <c:v>14</c:v>
                </c:pt>
                <c:pt idx="3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A7-410A-BABA-DD2FAB04FAFE}"/>
            </c:ext>
          </c:extLst>
        </c:ser>
        <c:ser>
          <c:idx val="2"/>
          <c:order val="2"/>
          <c:tx>
            <c:strRef>
              <c:f>Sheet2!$H$8</c:f>
              <c:strCache>
                <c:ptCount val="1"/>
                <c:pt idx="0">
                  <c:v>8月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Sheet2!$E$9:$E$12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Sheet2!$H$9:$H$12</c:f>
              <c:numCache>
                <c:formatCode>General</c:formatCode>
                <c:ptCount val="4"/>
                <c:pt idx="0">
                  <c:v>-13</c:v>
                </c:pt>
                <c:pt idx="1">
                  <c:v>-11</c:v>
                </c:pt>
                <c:pt idx="2">
                  <c:v>35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A7-410A-BABA-DD2FAB04F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1384824"/>
        <c:axId val="801387120"/>
      </c:barChart>
      <c:catAx>
        <c:axId val="80138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1387120"/>
        <c:crosses val="autoZero"/>
        <c:auto val="1"/>
        <c:lblAlgn val="ctr"/>
        <c:lblOffset val="100"/>
        <c:noMultiLvlLbl val="0"/>
      </c:catAx>
      <c:valAx>
        <c:axId val="80138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/>
                  <a:t>考核分数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13848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/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'[Microsoft PowerPoint 中的图表]Sheet1'!$D$3</c:f>
              <c:strCache>
                <c:ptCount val="1"/>
                <c:pt idx="0">
                  <c:v>考核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'[Microsoft PowerPoint 中的图表]Sheet1'!$C$4:$C$6</c:f>
              <c:strCache>
                <c:ptCount val="3"/>
                <c:pt idx="0">
                  <c:v>6月</c:v>
                </c:pt>
                <c:pt idx="1">
                  <c:v>7月</c:v>
                </c:pt>
                <c:pt idx="2">
                  <c:v>8月</c:v>
                </c:pt>
              </c:strCache>
            </c:strRef>
          </c:cat>
          <c:val>
            <c:numRef>
              <c:f>'[Microsoft PowerPoint 中的图表]Sheet1'!$D$4:$D$6</c:f>
              <c:numCache>
                <c:formatCode>General</c:formatCode>
                <c:ptCount val="3"/>
                <c:pt idx="0">
                  <c:v>16</c:v>
                </c:pt>
                <c:pt idx="1">
                  <c:v>13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E-4979-8F5C-C38645397B40}"/>
            </c:ext>
          </c:extLst>
        </c:ser>
        <c:ser>
          <c:idx val="1"/>
          <c:order val="1"/>
          <c:tx>
            <c:strRef>
              <c:f>'[Microsoft PowerPoint 中的图表]Sheet1'!$E$3</c:f>
              <c:strCache>
                <c:ptCount val="1"/>
                <c:pt idx="0">
                  <c:v>奖励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'[Microsoft PowerPoint 中的图表]Sheet1'!$C$4:$C$6</c:f>
              <c:strCache>
                <c:ptCount val="3"/>
                <c:pt idx="0">
                  <c:v>6月</c:v>
                </c:pt>
                <c:pt idx="1">
                  <c:v>7月</c:v>
                </c:pt>
                <c:pt idx="2">
                  <c:v>8月</c:v>
                </c:pt>
              </c:strCache>
            </c:strRef>
          </c:cat>
          <c:val>
            <c:numRef>
              <c:f>'[Microsoft PowerPoint 中的图表]Sheet1'!$E$4:$E$6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E-4979-8F5C-C38645397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1742152"/>
        <c:axId val="641742808"/>
      </c:barChart>
      <c:catAx>
        <c:axId val="641742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41742808"/>
        <c:crosses val="autoZero"/>
        <c:auto val="1"/>
        <c:lblAlgn val="ctr"/>
        <c:lblOffset val="100"/>
        <c:noMultiLvlLbl val="0"/>
      </c:catAx>
      <c:valAx>
        <c:axId val="64174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417421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#1" loCatId="list" qsTypeId="urn:microsoft.com/office/officeart/2005/8/quickstyle/simple5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 custT="1"/>
      <dgm:spPr/>
      <dgm:t>
        <a:bodyPr/>
        <a:lstStyle/>
        <a:p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gm:t>
    </dgm:pt>
    <dgm:pt modelId="{D3E21805-86CD-42A5-AA1F-7BA4601D53FC}" type="par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E11A1E78-2A8D-430C-A290-6FC8F542B8C5}" type="sib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2443088F-B22B-4B87-B89A-57C340C7235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问题分类</a:t>
          </a:r>
        </a:p>
      </dgm:t>
    </dgm:pt>
    <dgm:pt modelId="{68386890-24F7-43D1-A36F-748063047D60}" type="par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35B1B7EB-1525-4728-AB6E-1E8E1358879E}" type="sib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AA1FDF15-6B73-46D5-ABC4-989347B2916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原因分析与管控措施</a:t>
          </a:r>
        </a:p>
      </dgm:t>
    </dgm:pt>
    <dgm:pt modelId="{34E746A1-21B9-4535-BD9B-F56556C36BF3}" type="par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01C866C7-ABCA-4209-99C1-66F4E2400728}" type="sib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3"/>
      <dgm:spPr/>
    </dgm:pt>
    <dgm:pt modelId="{2F0F03C7-30E2-4666-9B34-3B126F39D844}" type="pres">
      <dgm:prSet presAssocID="{87EE85F5-C5A9-4B91-9BAB-E0011122AEA7}" presName="parentText" presStyleLbl="node1" presStyleIdx="0" presStyleCnt="3" custScaleX="87328" custScaleY="4510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3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A5568DD7-D3A1-47AE-87CF-9AC997354525}" type="pres">
      <dgm:prSet presAssocID="{2443088F-B22B-4B87-B89A-57C340C72351}" presName="parentLin" presStyleCnt="0"/>
      <dgm:spPr/>
    </dgm:pt>
    <dgm:pt modelId="{BA5DD560-848B-46DA-8E44-764EDF867FA9}" type="pres">
      <dgm:prSet presAssocID="{2443088F-B22B-4B87-B89A-57C340C72351}" presName="parentLeftMargin" presStyleLbl="node1" presStyleIdx="0" presStyleCnt="3"/>
      <dgm:spPr/>
    </dgm:pt>
    <dgm:pt modelId="{7785FB8C-B1D9-45F7-B49B-831AC8DD2217}" type="pres">
      <dgm:prSet presAssocID="{2443088F-B22B-4B87-B89A-57C340C72351}" presName="parentText" presStyleLbl="node1" presStyleIdx="1" presStyleCnt="3" custScaleX="88565" custScaleY="44693">
        <dgm:presLayoutVars>
          <dgm:chMax val="0"/>
          <dgm:bulletEnabled val="1"/>
        </dgm:presLayoutVars>
      </dgm:prSet>
      <dgm:spPr/>
    </dgm:pt>
    <dgm:pt modelId="{589D46C2-3CCC-4BE2-A589-C96E2BBD03D5}" type="pres">
      <dgm:prSet presAssocID="{2443088F-B22B-4B87-B89A-57C340C72351}" presName="negativeSpace" presStyleCnt="0"/>
      <dgm:spPr/>
    </dgm:pt>
    <dgm:pt modelId="{EC05D0E7-8405-44BC-99E0-1DBA2A96DF5D}" type="pres">
      <dgm:prSet presAssocID="{2443088F-B22B-4B87-B89A-57C340C72351}" presName="childText" presStyleLbl="conFgAcc1" presStyleIdx="1" presStyleCnt="3">
        <dgm:presLayoutVars>
          <dgm:bulletEnabled val="1"/>
        </dgm:presLayoutVars>
      </dgm:prSet>
      <dgm:spPr/>
    </dgm:pt>
    <dgm:pt modelId="{D9345A50-5056-4BFE-860B-BC84B55B2D60}" type="pres">
      <dgm:prSet presAssocID="{35B1B7EB-1525-4728-AB6E-1E8E1358879E}" presName="spaceBetweenRectangles" presStyleCnt="0"/>
      <dgm:spPr/>
    </dgm:pt>
    <dgm:pt modelId="{BEC1BB09-E7C9-4047-B6CD-6613916A1437}" type="pres">
      <dgm:prSet presAssocID="{AA1FDF15-6B73-46D5-ABC4-989347B29161}" presName="parentLin" presStyleCnt="0"/>
      <dgm:spPr/>
    </dgm:pt>
    <dgm:pt modelId="{6F817EA5-7566-4AB4-8268-C37C12B0631E}" type="pres">
      <dgm:prSet presAssocID="{AA1FDF15-6B73-46D5-ABC4-989347B29161}" presName="parentLeftMargin" presStyleLbl="node1" presStyleIdx="1" presStyleCnt="3"/>
      <dgm:spPr/>
    </dgm:pt>
    <dgm:pt modelId="{35318F98-F594-41F7-AB36-CFF8689B3A56}" type="pres">
      <dgm:prSet presAssocID="{AA1FDF15-6B73-46D5-ABC4-989347B29161}" presName="parentText" presStyleLbl="node1" presStyleIdx="2" presStyleCnt="3" custScaleX="90110" custScaleY="45740">
        <dgm:presLayoutVars>
          <dgm:chMax val="0"/>
          <dgm:bulletEnabled val="1"/>
        </dgm:presLayoutVars>
      </dgm:prSet>
      <dgm:spPr/>
    </dgm:pt>
    <dgm:pt modelId="{73BDD4C6-DB9C-47ED-B88E-19348EC6ADCF}" type="pres">
      <dgm:prSet presAssocID="{AA1FDF15-6B73-46D5-ABC4-989347B29161}" presName="negativeSpace" presStyleCnt="0"/>
      <dgm:spPr/>
    </dgm:pt>
    <dgm:pt modelId="{EA438846-D2C9-471D-B361-78A5A585B391}" type="pres">
      <dgm:prSet presAssocID="{AA1FDF15-6B73-46D5-ABC4-989347B2916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#1"/>
    <dgm:cxn modelId="{AC7E6B5C-C3B6-4D00-ABD0-04A07E217114}" type="presOf" srcId="{C7B1860A-4F5F-4E26-A0C3-7793D9FE31F2}" destId="{44B60FA8-AE56-42F5-87D9-45BF46B58491}" srcOrd="0" destOrd="0" presId="urn:microsoft.com/office/officeart/2005/8/layout/list1#1"/>
    <dgm:cxn modelId="{A50A1C73-C53F-4EC6-A624-09DCFC23F9E0}" type="presOf" srcId="{2443088F-B22B-4B87-B89A-57C340C72351}" destId="{BA5DD560-848B-46DA-8E44-764EDF867FA9}" srcOrd="0" destOrd="0" presId="urn:microsoft.com/office/officeart/2005/8/layout/list1#1"/>
    <dgm:cxn modelId="{6C380F7E-75B7-4488-92B9-7CAFB50514B2}" type="presOf" srcId="{87EE85F5-C5A9-4B91-9BAB-E0011122AEA7}" destId="{2F0F03C7-30E2-4666-9B34-3B126F39D844}" srcOrd="1" destOrd="0" presId="urn:microsoft.com/office/officeart/2005/8/layout/list1#1"/>
    <dgm:cxn modelId="{33164384-3DD7-49DB-A509-05FD87EC38F8}" srcId="{C7B1860A-4F5F-4E26-A0C3-7793D9FE31F2}" destId="{2443088F-B22B-4B87-B89A-57C340C72351}" srcOrd="1" destOrd="0" parTransId="{68386890-24F7-43D1-A36F-748063047D60}" sibTransId="{35B1B7EB-1525-4728-AB6E-1E8E1358879E}"/>
    <dgm:cxn modelId="{20EE0D9C-9B11-4964-93DD-658B1470B517}" type="presOf" srcId="{2443088F-B22B-4B87-B89A-57C340C72351}" destId="{7785FB8C-B1D9-45F7-B49B-831AC8DD2217}" srcOrd="1" destOrd="0" presId="urn:microsoft.com/office/officeart/2005/8/layout/list1#1"/>
    <dgm:cxn modelId="{253C2FE2-4CCF-41DF-B148-C6B86C04BB67}" type="presOf" srcId="{AA1FDF15-6B73-46D5-ABC4-989347B29161}" destId="{35318F98-F594-41F7-AB36-CFF8689B3A56}" srcOrd="1" destOrd="0" presId="urn:microsoft.com/office/officeart/2005/8/layout/list1#1"/>
    <dgm:cxn modelId="{859139E4-1B47-42FD-B308-DDB3B3BBB116}" type="presOf" srcId="{AA1FDF15-6B73-46D5-ABC4-989347B29161}" destId="{6F817EA5-7566-4AB4-8268-C37C12B0631E}" srcOrd="0" destOrd="0" presId="urn:microsoft.com/office/officeart/2005/8/layout/list1#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727773EA-EF59-4F0B-8C88-4977B4E06126}" srcId="{C7B1860A-4F5F-4E26-A0C3-7793D9FE31F2}" destId="{AA1FDF15-6B73-46D5-ABC4-989347B29161}" srcOrd="2" destOrd="0" parTransId="{34E746A1-21B9-4535-BD9B-F56556C36BF3}" sibTransId="{01C866C7-ABCA-4209-99C1-66F4E2400728}"/>
    <dgm:cxn modelId="{E3CB1404-AE86-4A53-9658-C0DA0C5CF9DD}" type="presParOf" srcId="{44B60FA8-AE56-42F5-87D9-45BF46B58491}" destId="{2ED1465F-5F1D-4A0C-A5DF-D56654334061}" srcOrd="0" destOrd="0" presId="urn:microsoft.com/office/officeart/2005/8/layout/list1#1"/>
    <dgm:cxn modelId="{32B49A91-A6C5-40F4-A746-AA1C743E9CCE}" type="presParOf" srcId="{2ED1465F-5F1D-4A0C-A5DF-D56654334061}" destId="{B0FAE05D-E206-46FA-B3AF-054748AD83B1}" srcOrd="0" destOrd="0" presId="urn:microsoft.com/office/officeart/2005/8/layout/list1#1"/>
    <dgm:cxn modelId="{7B3D2AE6-8439-4A3F-8C8F-232CFDBA7B9C}" type="presParOf" srcId="{2ED1465F-5F1D-4A0C-A5DF-D56654334061}" destId="{2F0F03C7-30E2-4666-9B34-3B126F39D844}" srcOrd="1" destOrd="0" presId="urn:microsoft.com/office/officeart/2005/8/layout/list1#1"/>
    <dgm:cxn modelId="{2A3764F7-6A41-4D41-ADD6-71BA13BB2757}" type="presParOf" srcId="{44B60FA8-AE56-42F5-87D9-45BF46B58491}" destId="{3C324186-A5CA-4B99-962A-47540D540B84}" srcOrd="1" destOrd="0" presId="urn:microsoft.com/office/officeart/2005/8/layout/list1#1"/>
    <dgm:cxn modelId="{DDD94B91-D196-40BA-8AAC-A9F3ED0401AB}" type="presParOf" srcId="{44B60FA8-AE56-42F5-87D9-45BF46B58491}" destId="{5EB13DEF-350E-4FBB-AC0D-530463030E03}" srcOrd="2" destOrd="0" presId="urn:microsoft.com/office/officeart/2005/8/layout/list1#1"/>
    <dgm:cxn modelId="{747863AE-8941-4D35-8A5A-21F7CB74D779}" type="presParOf" srcId="{44B60FA8-AE56-42F5-87D9-45BF46B58491}" destId="{E841427A-456C-48D4-9292-8EEAE9B9A7B3}" srcOrd="3" destOrd="0" presId="urn:microsoft.com/office/officeart/2005/8/layout/list1#1"/>
    <dgm:cxn modelId="{A4AA1132-F749-4841-B769-33DAF98B3393}" type="presParOf" srcId="{44B60FA8-AE56-42F5-87D9-45BF46B58491}" destId="{A5568DD7-D3A1-47AE-87CF-9AC997354525}" srcOrd="4" destOrd="0" presId="urn:microsoft.com/office/officeart/2005/8/layout/list1#1"/>
    <dgm:cxn modelId="{F760F77D-CE78-4FC1-A5B2-C86E3E091689}" type="presParOf" srcId="{A5568DD7-D3A1-47AE-87CF-9AC997354525}" destId="{BA5DD560-848B-46DA-8E44-764EDF867FA9}" srcOrd="0" destOrd="0" presId="urn:microsoft.com/office/officeart/2005/8/layout/list1#1"/>
    <dgm:cxn modelId="{95FDE7D8-B902-49F3-BB82-5AFB9CF64E54}" type="presParOf" srcId="{A5568DD7-D3A1-47AE-87CF-9AC997354525}" destId="{7785FB8C-B1D9-45F7-B49B-831AC8DD2217}" srcOrd="1" destOrd="0" presId="urn:microsoft.com/office/officeart/2005/8/layout/list1#1"/>
    <dgm:cxn modelId="{A338B207-71BC-440B-8555-28E03768ECA1}" type="presParOf" srcId="{44B60FA8-AE56-42F5-87D9-45BF46B58491}" destId="{589D46C2-3CCC-4BE2-A589-C96E2BBD03D5}" srcOrd="5" destOrd="0" presId="urn:microsoft.com/office/officeart/2005/8/layout/list1#1"/>
    <dgm:cxn modelId="{2E14A185-CD2D-4BD6-8AE4-05FACB387DD7}" type="presParOf" srcId="{44B60FA8-AE56-42F5-87D9-45BF46B58491}" destId="{EC05D0E7-8405-44BC-99E0-1DBA2A96DF5D}" srcOrd="6" destOrd="0" presId="urn:microsoft.com/office/officeart/2005/8/layout/list1#1"/>
    <dgm:cxn modelId="{CB97ABEE-795E-462A-ADBD-5453EF92EA91}" type="presParOf" srcId="{44B60FA8-AE56-42F5-87D9-45BF46B58491}" destId="{D9345A50-5056-4BFE-860B-BC84B55B2D60}" srcOrd="7" destOrd="0" presId="urn:microsoft.com/office/officeart/2005/8/layout/list1#1"/>
    <dgm:cxn modelId="{F024A7D3-8005-4065-A236-E5E58787643C}" type="presParOf" srcId="{44B60FA8-AE56-42F5-87D9-45BF46B58491}" destId="{BEC1BB09-E7C9-4047-B6CD-6613916A1437}" srcOrd="8" destOrd="0" presId="urn:microsoft.com/office/officeart/2005/8/layout/list1#1"/>
    <dgm:cxn modelId="{61335231-248A-494C-B508-86AD8A73AC8D}" type="presParOf" srcId="{BEC1BB09-E7C9-4047-B6CD-6613916A1437}" destId="{6F817EA5-7566-4AB4-8268-C37C12B0631E}" srcOrd="0" destOrd="0" presId="urn:microsoft.com/office/officeart/2005/8/layout/list1#1"/>
    <dgm:cxn modelId="{CE1E6345-8F31-485D-816B-DC1BF43CAE57}" type="presParOf" srcId="{BEC1BB09-E7C9-4047-B6CD-6613916A1437}" destId="{35318F98-F594-41F7-AB36-CFF8689B3A56}" srcOrd="1" destOrd="0" presId="urn:microsoft.com/office/officeart/2005/8/layout/list1#1"/>
    <dgm:cxn modelId="{9A6CB92F-7719-4A47-93BE-4FD851E04ADC}" type="presParOf" srcId="{44B60FA8-AE56-42F5-87D9-45BF46B58491}" destId="{73BDD4C6-DB9C-47ED-B88E-19348EC6ADCF}" srcOrd="9" destOrd="0" presId="urn:microsoft.com/office/officeart/2005/8/layout/list1#1"/>
    <dgm:cxn modelId="{181E4C87-53C4-4427-A01D-B494FC59B542}" type="presParOf" srcId="{44B60FA8-AE56-42F5-87D9-45BF46B58491}" destId="{EA438846-D2C9-471D-B361-78A5A585B391}" srcOrd="10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13DEF-350E-4FBB-AC0D-530463030E03}">
      <dsp:nvSpPr>
        <dsp:cNvPr id="0" name=""/>
        <dsp:cNvSpPr/>
      </dsp:nvSpPr>
      <dsp:spPr>
        <a:xfrm>
          <a:off x="0" y="0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0F03C7-30E2-4666-9B34-3B126F39D844}">
      <dsp:nvSpPr>
        <dsp:cNvPr id="0" name=""/>
        <dsp:cNvSpPr/>
      </dsp:nvSpPr>
      <dsp:spPr>
        <a:xfrm>
          <a:off x="405615" y="91661"/>
          <a:ext cx="4968613" cy="852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kern="1200" dirty="0"/>
        </a:p>
      </dsp:txBody>
      <dsp:txXfrm>
        <a:off x="447213" y="133259"/>
        <a:ext cx="4885417" cy="768944"/>
      </dsp:txXfrm>
    </dsp:sp>
    <dsp:sp modelId="{EC05D0E7-8405-44BC-99E0-1DBA2A96DF5D}">
      <dsp:nvSpPr>
        <dsp:cNvPr id="0" name=""/>
        <dsp:cNvSpPr/>
      </dsp:nvSpPr>
      <dsp:spPr>
        <a:xfrm>
          <a:off x="0" y="1893043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85FB8C-B1D9-45F7-B49B-831AC8DD2217}">
      <dsp:nvSpPr>
        <dsp:cNvPr id="0" name=""/>
        <dsp:cNvSpPr/>
      </dsp:nvSpPr>
      <dsp:spPr>
        <a:xfrm>
          <a:off x="406400" y="1993307"/>
          <a:ext cx="5038994" cy="844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问题分类</a:t>
          </a:r>
        </a:p>
      </dsp:txBody>
      <dsp:txXfrm>
        <a:off x="447619" y="2034526"/>
        <a:ext cx="4956556" cy="761937"/>
      </dsp:txXfrm>
    </dsp:sp>
    <dsp:sp modelId="{EA438846-D2C9-471D-B361-78A5A585B391}">
      <dsp:nvSpPr>
        <dsp:cNvPr id="0" name=""/>
        <dsp:cNvSpPr/>
      </dsp:nvSpPr>
      <dsp:spPr>
        <a:xfrm>
          <a:off x="0" y="3770959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318F98-F594-41F7-AB36-CFF8689B3A56}">
      <dsp:nvSpPr>
        <dsp:cNvPr id="0" name=""/>
        <dsp:cNvSpPr/>
      </dsp:nvSpPr>
      <dsp:spPr>
        <a:xfrm>
          <a:off x="406400" y="3851443"/>
          <a:ext cx="5126898" cy="86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原因分析与管控措施</a:t>
          </a:r>
        </a:p>
      </dsp:txBody>
      <dsp:txXfrm>
        <a:off x="448585" y="3893628"/>
        <a:ext cx="5042528" cy="779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11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2022/9/4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32254" y="4116874"/>
            <a:ext cx="9161483" cy="7790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加裂、气分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8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月工艺考核问题汇总及分析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20813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劳动纪律、工艺纪律等问题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67342F6-79A7-14B7-6E56-C0CC34E06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76736"/>
              </p:ext>
            </p:extLst>
          </p:nvPr>
        </p:nvGraphicFramePr>
        <p:xfrm>
          <a:off x="816745" y="1758563"/>
          <a:ext cx="9259408" cy="3674570"/>
        </p:xfrm>
        <a:graphic>
          <a:graphicData uri="http://schemas.openxmlformats.org/drawingml/2006/table">
            <a:tbl>
              <a:tblPr/>
              <a:tblGrid>
                <a:gridCol w="1268093">
                  <a:extLst>
                    <a:ext uri="{9D8B030D-6E8A-4147-A177-3AD203B41FA5}">
                      <a16:colId xmlns:a16="http://schemas.microsoft.com/office/drawing/2014/main" val="2418239055"/>
                    </a:ext>
                  </a:extLst>
                </a:gridCol>
                <a:gridCol w="5455295">
                  <a:extLst>
                    <a:ext uri="{9D8B030D-6E8A-4147-A177-3AD203B41FA5}">
                      <a16:colId xmlns:a16="http://schemas.microsoft.com/office/drawing/2014/main" val="2254623926"/>
                    </a:ext>
                  </a:extLst>
                </a:gridCol>
                <a:gridCol w="1111496">
                  <a:extLst>
                    <a:ext uri="{9D8B030D-6E8A-4147-A177-3AD203B41FA5}">
                      <a16:colId xmlns:a16="http://schemas.microsoft.com/office/drawing/2014/main" val="2944505975"/>
                    </a:ext>
                  </a:extLst>
                </a:gridCol>
                <a:gridCol w="1424524">
                  <a:extLst>
                    <a:ext uri="{9D8B030D-6E8A-4147-A177-3AD203B41FA5}">
                      <a16:colId xmlns:a16="http://schemas.microsoft.com/office/drawing/2014/main" val="2653173630"/>
                    </a:ext>
                  </a:extLst>
                </a:gridCol>
              </a:tblGrid>
              <a:tr h="3211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班组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考核内容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项目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分数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42817"/>
                  </a:ext>
                </a:extLst>
              </a:tr>
              <a:tr h="3211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日卡尤木迟到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劳动纪律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069623"/>
                  </a:ext>
                </a:extLst>
              </a:tr>
              <a:tr h="419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日焦柴引入后，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R102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温度应降低，波动较大。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工艺指令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53775"/>
                  </a:ext>
                </a:extLst>
              </a:tr>
              <a:tr h="31319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日夜班（一班）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C207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顶压频繁控制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0.13MPa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以上。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工艺指令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72622"/>
                  </a:ext>
                </a:extLst>
              </a:tr>
              <a:tr h="3486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点（二班）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C207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底温连续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1h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低于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℃；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工艺指令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622101"/>
                  </a:ext>
                </a:extLst>
              </a:tr>
              <a:tr h="3344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日夜班（三班）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C207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顶压频繁控制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0.13MPa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以上。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工艺指令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450623"/>
                  </a:ext>
                </a:extLst>
              </a:tr>
              <a:tr h="33180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加裂四班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31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日夜班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23-0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点（四班）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C207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底温连续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1h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低于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℃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工艺指令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48970"/>
                  </a:ext>
                </a:extLst>
              </a:tr>
              <a:tr h="3211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1041-D102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界位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点（一班）高于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工艺指令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-1.0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843969"/>
                  </a:ext>
                </a:extLst>
              </a:tr>
              <a:tr h="3211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1041-D102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界位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点（二班）高于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工艺指令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-1.0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63587"/>
                  </a:ext>
                </a:extLst>
              </a:tr>
              <a:tr h="3211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日白班，加裂三班 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C204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邻近下班前撤回流，顶温高达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131.9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℃，违反工艺纪律。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工艺纪律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951542"/>
                  </a:ext>
                </a:extLst>
              </a:tr>
              <a:tr h="3211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日夜班，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：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30-5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：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反应系统压力低于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14MPa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工艺纪律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4705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2.5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交接班、其他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289" y="1167362"/>
            <a:ext cx="941122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本月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MES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交接班填写正常。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）其他：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77F602F-5BC7-A9DC-3ADE-FCF37F264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112034"/>
              </p:ext>
            </p:extLst>
          </p:nvPr>
        </p:nvGraphicFramePr>
        <p:xfrm>
          <a:off x="1312181" y="2287069"/>
          <a:ext cx="9411219" cy="3403571"/>
        </p:xfrm>
        <a:graphic>
          <a:graphicData uri="http://schemas.openxmlformats.org/drawingml/2006/table">
            <a:tbl>
              <a:tblPr/>
              <a:tblGrid>
                <a:gridCol w="1288884">
                  <a:extLst>
                    <a:ext uri="{9D8B030D-6E8A-4147-A177-3AD203B41FA5}">
                      <a16:colId xmlns:a16="http://schemas.microsoft.com/office/drawing/2014/main" val="2550952413"/>
                    </a:ext>
                  </a:extLst>
                </a:gridCol>
                <a:gridCol w="5226575">
                  <a:extLst>
                    <a:ext uri="{9D8B030D-6E8A-4147-A177-3AD203B41FA5}">
                      <a16:colId xmlns:a16="http://schemas.microsoft.com/office/drawing/2014/main" val="3914425142"/>
                    </a:ext>
                  </a:extLst>
                </a:gridCol>
                <a:gridCol w="1447880">
                  <a:extLst>
                    <a:ext uri="{9D8B030D-6E8A-4147-A177-3AD203B41FA5}">
                      <a16:colId xmlns:a16="http://schemas.microsoft.com/office/drawing/2014/main" val="3962266671"/>
                    </a:ext>
                  </a:extLst>
                </a:gridCol>
                <a:gridCol w="1447880">
                  <a:extLst>
                    <a:ext uri="{9D8B030D-6E8A-4147-A177-3AD203B41FA5}">
                      <a16:colId xmlns:a16="http://schemas.microsoft.com/office/drawing/2014/main" val="488410968"/>
                    </a:ext>
                  </a:extLst>
                </a:gridCol>
              </a:tblGrid>
              <a:tr h="4049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日夜班，二班联系外送</a:t>
                      </a:r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D311</a:t>
                      </a:r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废胺液。</a:t>
                      </a:r>
                      <a:endParaRPr lang="zh-CN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82424"/>
                  </a:ext>
                </a:extLst>
              </a:tr>
              <a:tr h="4049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根据各班汇总内容质量、数量评估加分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286279"/>
                  </a:ext>
                </a:extLst>
              </a:tr>
              <a:tr h="4049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根据各班汇总内容质量、数量评估加分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939590"/>
                  </a:ext>
                </a:extLst>
              </a:tr>
              <a:tr h="5337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根据各班汇总内容质量、数量评估加分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69678"/>
                  </a:ext>
                </a:extLst>
              </a:tr>
              <a:tr h="4049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根据各班汇总内容质量、数量评估加分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58207"/>
                  </a:ext>
                </a:extLst>
              </a:tr>
              <a:tr h="4226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29</a:t>
                      </a:r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日夜班配合</a:t>
                      </a:r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1040-ST101</a:t>
                      </a:r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吹扫、监护，开进出口及安全阀处手阀备用</a:t>
                      </a:r>
                      <a:endParaRPr lang="zh-CN" alt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8784"/>
                  </a:ext>
                </a:extLst>
              </a:tr>
              <a:tr h="4226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30</a:t>
                      </a:r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日白班配合</a:t>
                      </a:r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1040-ST101</a:t>
                      </a:r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吹扫、监护，开进出口及安全阀处手阀备用</a:t>
                      </a:r>
                      <a:endParaRPr lang="zh-CN" alt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724653"/>
                  </a:ext>
                </a:extLst>
              </a:tr>
              <a:tr h="4049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22</a:t>
                      </a:r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6:00</a:t>
                      </a:r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D210</a:t>
                      </a:r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废碱液外送</a:t>
                      </a:r>
                      <a:endParaRPr lang="zh-CN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1309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78552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考核通报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69374E-1605-4290-AC9C-76EE4A50DC2E}"/>
              </a:ext>
            </a:extLst>
          </p:cNvPr>
          <p:cNvSpPr txBox="1"/>
          <p:nvPr/>
        </p:nvSpPr>
        <p:spPr>
          <a:xfrm>
            <a:off x="694288" y="1380630"/>
            <a:ext cx="9151048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</a:t>
            </a:r>
            <a:r>
              <a:rPr lang="en-US" altLang="zh-CN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27</a:t>
            </a:r>
            <a:r>
              <a:rPr lang="zh-CN" altLang="en-US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日加裂二班班长余春林上班期间违规使用手机，根据综合评估，部门出具相应考核通报，对其进行降级处理。</a:t>
            </a:r>
            <a:endParaRPr lang="en-US" altLang="zh-CN" sz="1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3A31E1D-0153-4A98-5794-ADF90094D044}"/>
              </a:ext>
            </a:extLst>
          </p:cNvPr>
          <p:cNvSpPr txBox="1"/>
          <p:nvPr/>
        </p:nvSpPr>
        <p:spPr>
          <a:xfrm>
            <a:off x="694289" y="1902402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巡回检查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CCF037C-B2EC-56CA-07FD-E924FB2E4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835909"/>
              </p:ext>
            </p:extLst>
          </p:nvPr>
        </p:nvGraphicFramePr>
        <p:xfrm>
          <a:off x="692615" y="2540779"/>
          <a:ext cx="9350910" cy="3104904"/>
        </p:xfrm>
        <a:graphic>
          <a:graphicData uri="http://schemas.openxmlformats.org/drawingml/2006/table">
            <a:tbl>
              <a:tblPr/>
              <a:tblGrid>
                <a:gridCol w="1119641">
                  <a:extLst>
                    <a:ext uri="{9D8B030D-6E8A-4147-A177-3AD203B41FA5}">
                      <a16:colId xmlns:a16="http://schemas.microsoft.com/office/drawing/2014/main" val="4143732387"/>
                    </a:ext>
                  </a:extLst>
                </a:gridCol>
                <a:gridCol w="4540275">
                  <a:extLst>
                    <a:ext uri="{9D8B030D-6E8A-4147-A177-3AD203B41FA5}">
                      <a16:colId xmlns:a16="http://schemas.microsoft.com/office/drawing/2014/main" val="3887244239"/>
                    </a:ext>
                  </a:extLst>
                </a:gridCol>
                <a:gridCol w="1175476">
                  <a:extLst>
                    <a:ext uri="{9D8B030D-6E8A-4147-A177-3AD203B41FA5}">
                      <a16:colId xmlns:a16="http://schemas.microsoft.com/office/drawing/2014/main" val="569215107"/>
                    </a:ext>
                  </a:extLst>
                </a:gridCol>
                <a:gridCol w="1257759">
                  <a:extLst>
                    <a:ext uri="{9D8B030D-6E8A-4147-A177-3AD203B41FA5}">
                      <a16:colId xmlns:a16="http://schemas.microsoft.com/office/drawing/2014/main" val="2922810975"/>
                    </a:ext>
                  </a:extLst>
                </a:gridCol>
                <a:gridCol w="1257759">
                  <a:extLst>
                    <a:ext uri="{9D8B030D-6E8A-4147-A177-3AD203B41FA5}">
                      <a16:colId xmlns:a16="http://schemas.microsoft.com/office/drawing/2014/main" val="4127325603"/>
                    </a:ext>
                  </a:extLst>
                </a:gridCol>
              </a:tblGrid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班组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考核内容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考核日期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类型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考核分数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682614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31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4-6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点漏检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2022/8/3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巡回检查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-3.0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25783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2-4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点漏检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2022/8/3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巡回检查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-3.0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529028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日夜班，班长路线最后两个点位漏检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2022/8/19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巡回检查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-3.0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86795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21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日白班漏检；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2022/8/23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巡回检查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44496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22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日白班漏检，短时间内再次漏检。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2022/8/23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巡回检查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-5.0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605202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：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外操室检查巡检记录本，巡检前未签字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2022/8/30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巡回检查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96663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14-16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点外操路线最后一个点漏检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条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2022/8/18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巡回检查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5695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230001" y="641830"/>
            <a:ext cx="5334000" cy="1514962"/>
            <a:chOff x="1850755" y="3068232"/>
            <a:chExt cx="5334000" cy="1705311"/>
          </a:xfrm>
        </p:grpSpPr>
        <p:sp>
          <p:nvSpPr>
            <p:cNvPr id="9" name="文本框 8"/>
            <p:cNvSpPr txBox="1"/>
            <p:nvPr/>
          </p:nvSpPr>
          <p:spPr>
            <a:xfrm>
              <a:off x="5738214" y="4065657"/>
              <a:ext cx="6203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850755" y="3068232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三、</a:t>
              </a:r>
              <a:r>
                <a:rPr lang="zh-CN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6" name="文本框 22"/>
          <p:cNvSpPr txBox="1"/>
          <p:nvPr/>
        </p:nvSpPr>
        <p:spPr>
          <a:xfrm>
            <a:off x="652237" y="1194495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3.1  8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月工艺检查考核结果（总分 </a:t>
            </a: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26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一班（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-13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），二班（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-11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）、三班（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）、四班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(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20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)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。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1B5EF1B-A621-13AC-E68A-8746B8ED4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983793"/>
              </p:ext>
            </p:extLst>
          </p:nvPr>
        </p:nvGraphicFramePr>
        <p:xfrm>
          <a:off x="323760" y="3743192"/>
          <a:ext cx="3715580" cy="1899885"/>
        </p:xfrm>
        <a:graphic>
          <a:graphicData uri="http://schemas.openxmlformats.org/drawingml/2006/table">
            <a:tbl>
              <a:tblPr/>
              <a:tblGrid>
                <a:gridCol w="928895">
                  <a:extLst>
                    <a:ext uri="{9D8B030D-6E8A-4147-A177-3AD203B41FA5}">
                      <a16:colId xmlns:a16="http://schemas.microsoft.com/office/drawing/2014/main" val="886246145"/>
                    </a:ext>
                  </a:extLst>
                </a:gridCol>
                <a:gridCol w="928895">
                  <a:extLst>
                    <a:ext uri="{9D8B030D-6E8A-4147-A177-3AD203B41FA5}">
                      <a16:colId xmlns:a16="http://schemas.microsoft.com/office/drawing/2014/main" val="654948832"/>
                    </a:ext>
                  </a:extLst>
                </a:gridCol>
                <a:gridCol w="928895">
                  <a:extLst>
                    <a:ext uri="{9D8B030D-6E8A-4147-A177-3AD203B41FA5}">
                      <a16:colId xmlns:a16="http://schemas.microsoft.com/office/drawing/2014/main" val="540991108"/>
                    </a:ext>
                  </a:extLst>
                </a:gridCol>
                <a:gridCol w="928895">
                  <a:extLst>
                    <a:ext uri="{9D8B030D-6E8A-4147-A177-3AD203B41FA5}">
                      <a16:colId xmlns:a16="http://schemas.microsoft.com/office/drawing/2014/main" val="422161650"/>
                    </a:ext>
                  </a:extLst>
                </a:gridCol>
              </a:tblGrid>
              <a:tr h="379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考核总分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月末竞赛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综合分数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481689"/>
                  </a:ext>
                </a:extLst>
              </a:tr>
              <a:tr h="379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95193"/>
                  </a:ext>
                </a:extLst>
              </a:tr>
              <a:tr h="379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99718"/>
                  </a:ext>
                </a:extLst>
              </a:tr>
              <a:tr h="379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522074"/>
                  </a:ext>
                </a:extLst>
              </a:tr>
              <a:tr h="379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525012"/>
                  </a:ext>
                </a:extLst>
              </a:tr>
            </a:tbl>
          </a:graphicData>
        </a:graphic>
      </p:graphicFrame>
      <p:graphicFrame>
        <p:nvGraphicFramePr>
          <p:cNvPr id="3" name="图表 2">
            <a:extLst>
              <a:ext uri="{FF2B5EF4-FFF2-40B4-BE49-F238E27FC236}">
                <a16:creationId xmlns:a16="http://schemas.microsoft.com/office/drawing/2014/main" id="{623FBCE7-E75A-0D03-F1DB-D71BB082F3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132677"/>
              </p:ext>
            </p:extLst>
          </p:nvPr>
        </p:nvGraphicFramePr>
        <p:xfrm>
          <a:off x="4422206" y="2911876"/>
          <a:ext cx="7117557" cy="3009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BE0EEFA3-01BA-776C-CA4D-B3058D761F61}"/>
              </a:ext>
            </a:extLst>
          </p:cNvPr>
          <p:cNvSpPr txBox="1"/>
          <p:nvPr/>
        </p:nvSpPr>
        <p:spPr>
          <a:xfrm>
            <a:off x="1127463" y="3212888"/>
            <a:ext cx="1890261" cy="332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月各班考核汇总情况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9C0C0-DCD8-005A-78A5-86C6CAD4E698}"/>
              </a:ext>
            </a:extLst>
          </p:cNvPr>
          <p:cNvSpPr txBox="1"/>
          <p:nvPr/>
        </p:nvSpPr>
        <p:spPr>
          <a:xfrm>
            <a:off x="7671787" y="2510792"/>
            <a:ext cx="2069797" cy="332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月各班考核情况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F8BF4961-0E2D-5AFF-F6F5-58F39FBCC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文本框 22">
            <a:extLst>
              <a:ext uri="{FF2B5EF4-FFF2-40B4-BE49-F238E27FC236}">
                <a16:creationId xmlns:a16="http://schemas.microsoft.com/office/drawing/2014/main" id="{768F0460-99EC-EBF1-EC0D-CE6944E961BE}"/>
              </a:ext>
            </a:extLst>
          </p:cNvPr>
          <p:cNvSpPr txBox="1"/>
          <p:nvPr/>
        </p:nvSpPr>
        <p:spPr>
          <a:xfrm>
            <a:off x="614541" y="636348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3.2  8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月工艺专业重点工作：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抽查提问：内操的事故处置、操作经验学习、联锁等，对不同岗位进行相对应的岗位进行提问，整体情况一般，已出具相应考核。外操以现场安排学习流程为主，状况良好。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2977B69-6F9A-DE35-2949-083BF5F419E5}"/>
              </a:ext>
            </a:extLst>
          </p:cNvPr>
          <p:cNvSpPr txBox="1"/>
          <p:nvPr/>
        </p:nvSpPr>
        <p:spPr>
          <a:xfrm>
            <a:off x="614541" y="5268682"/>
            <a:ext cx="9372600" cy="12850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巡检，本月巡检漏检情况较多，工艺及时处理漏检项，并通过与班组及信息部沟通，避免因技术问题导致漏检。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现场规格化正常。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FF755A32-B270-3799-8797-92DF9A471E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371293"/>
              </p:ext>
            </p:extLst>
          </p:nvPr>
        </p:nvGraphicFramePr>
        <p:xfrm>
          <a:off x="2762434" y="2202771"/>
          <a:ext cx="6097481" cy="2733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7979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AB4B76F-1024-9FB7-09E0-7D31C3CFE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5" name="文本框 22">
            <a:extLst>
              <a:ext uri="{FF2B5EF4-FFF2-40B4-BE49-F238E27FC236}">
                <a16:creationId xmlns:a16="http://schemas.microsoft.com/office/drawing/2014/main" id="{917F60DE-A590-B5A8-F8C7-986743BB684D}"/>
              </a:ext>
            </a:extLst>
          </p:cNvPr>
          <p:cNvSpPr txBox="1"/>
          <p:nvPr/>
        </p:nvSpPr>
        <p:spPr>
          <a:xfrm>
            <a:off x="34285" y="996035"/>
            <a:ext cx="12157715" cy="4196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原因及要求：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：整体回答一般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主要原因   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）本月提问主要以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内操操作经验学习、事故处置、现场流程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为主，内操整体一般，外操对月度安排的现场流程学习掌握良好。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）班组同事日常生产中更关注常规事故预案学习，对非常规事故关注较少。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）轮岗期间没能快速进入角色。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）班组长带领班组成员在学习常规事故处置的同时，多推演非常规事故处置。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）加强对装置各位置危害性的学习，辨识出异常情况对整个工艺系统的影响。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）加强日周检提问交流。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6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9E88E6-5A53-3171-4B2D-F1A8345AD387}"/>
              </a:ext>
            </a:extLst>
          </p:cNvPr>
          <p:cNvSpPr txBox="1"/>
          <p:nvPr/>
        </p:nvSpPr>
        <p:spPr>
          <a:xfrm>
            <a:off x="1535063" y="1279314"/>
            <a:ext cx="9311128" cy="2531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巡检：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本月漏检次数较多，现场巡检签字本基本按时准确签字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主要问题为：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）漏检数量增多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）严格执行新版巡检细则。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）及时与班组和信息部沟通，避免技术问题造成漏检及考核。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现场规格化：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本月规格化良好，班组能及时整改相关问题。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961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915914" y="1191088"/>
            <a:ext cx="10360171" cy="3470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管理要求：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9</a:t>
            </a: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月份工作展望：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）加强与新轮岗同事的联锁应急处置交流、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DCS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操作参数提问，保证内操力量。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 ）加强劳动纪律尤其夜班劳动纪律检查，建立良好劳动作风。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）加强现场工作落实情况检查，保证现场作业安全。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4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）基于班组力量，合理安排每日工作计划及班组力量，确保工作有效执行。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加强对社招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、校招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人员的考试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培训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力度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落实轮岗、新员工培训计划。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757827824"/>
              </p:ext>
            </p:extLst>
          </p:nvPr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43625" y="3079429"/>
            <a:ext cx="6784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日周月检问题总体情况说明</a:t>
            </a:r>
            <a:endParaRPr lang="zh-CN" altLang="en-US" sz="3600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5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自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8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月1日至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8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月3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日，加裂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、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气分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工艺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问题共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76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项，其中考核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47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项，奖励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8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项，未考核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21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项。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按问题性质共分为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类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，考核占比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61.84%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。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3623FAE-B2C9-4C36-71BA-B24A5AFC8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36016"/>
              </p:ext>
            </p:extLst>
          </p:nvPr>
        </p:nvGraphicFramePr>
        <p:xfrm>
          <a:off x="805428" y="2652844"/>
          <a:ext cx="2514600" cy="251460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94016106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01122224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248638051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项目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3872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73882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未考核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01775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奖励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2441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共计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53872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考核占比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61.84%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947262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01AC0064-08D0-CC2B-95A1-BC452565D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511081"/>
              </p:ext>
            </p:extLst>
          </p:nvPr>
        </p:nvGraphicFramePr>
        <p:xfrm>
          <a:off x="3734511" y="2165367"/>
          <a:ext cx="2768600" cy="3381375"/>
        </p:xfrm>
        <a:graphic>
          <a:graphicData uri="http://schemas.openxmlformats.org/drawingml/2006/table">
            <a:tbl>
              <a:tblPr/>
              <a:tblGrid>
                <a:gridCol w="1689100">
                  <a:extLst>
                    <a:ext uri="{9D8B030D-6E8A-4147-A177-3AD203B41FA5}">
                      <a16:colId xmlns:a16="http://schemas.microsoft.com/office/drawing/2014/main" val="122116289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8182889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1506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MES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交接班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91889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产品质量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93913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采样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50103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巡回检查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1373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工艺纪律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032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平稳率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93117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抽查提问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77498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劳动纪律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90545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工艺指令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82164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联系汇报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10991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运行记录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2809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328077"/>
                  </a:ext>
                </a:extLst>
              </a:tr>
            </a:tbl>
          </a:graphicData>
        </a:graphic>
      </p:graphicFrame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981143"/>
              </p:ext>
            </p:extLst>
          </p:nvPr>
        </p:nvGraphicFramePr>
        <p:xfrm>
          <a:off x="7115666" y="2022725"/>
          <a:ext cx="4776788" cy="3790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85210" y="1481239"/>
            <a:ext cx="3550150" cy="3947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1.2 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各班组考核分布情况：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    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加裂一班考核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17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加裂二班考核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16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加裂三班考核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14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加裂四班考核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8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 合计</a:t>
            </a:r>
            <a:r>
              <a:rPr lang="en-US" altLang="zh-CN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55</a:t>
            </a: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endParaRPr lang="en-US" altLang="zh-CN" sz="14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</a:rPr>
              <a:t>      注：包括奖励与考核。</a:t>
            </a:r>
          </a:p>
        </p:txBody>
      </p:sp>
      <p:graphicFrame>
        <p:nvGraphicFramePr>
          <p:cNvPr id="3" name="图表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3533"/>
              </p:ext>
            </p:extLst>
          </p:nvPr>
        </p:nvGraphicFramePr>
        <p:xfrm>
          <a:off x="3774631" y="1335857"/>
          <a:ext cx="7572375" cy="399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052270" y="358958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3047" y="813618"/>
            <a:ext cx="2185214" cy="504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2.1</a:t>
            </a:r>
            <a:r>
              <a:rPr lang="en-US" altLang="zh-CN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抽查提问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9976" y="1294699"/>
            <a:ext cx="11442634" cy="494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8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月份：对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轮岗人员进行流程动改、产品改不合格、异常工况处置、操作经验学习效果等提问。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7D76266-05C8-77FF-9AD6-9C13057FF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308608"/>
              </p:ext>
            </p:extLst>
          </p:nvPr>
        </p:nvGraphicFramePr>
        <p:xfrm>
          <a:off x="630313" y="2240435"/>
          <a:ext cx="9889724" cy="3493224"/>
        </p:xfrm>
        <a:graphic>
          <a:graphicData uri="http://schemas.openxmlformats.org/drawingml/2006/table">
            <a:tbl>
              <a:tblPr/>
              <a:tblGrid>
                <a:gridCol w="784723">
                  <a:extLst>
                    <a:ext uri="{9D8B030D-6E8A-4147-A177-3AD203B41FA5}">
                      <a16:colId xmlns:a16="http://schemas.microsoft.com/office/drawing/2014/main" val="153303117"/>
                    </a:ext>
                  </a:extLst>
                </a:gridCol>
                <a:gridCol w="1232256">
                  <a:extLst>
                    <a:ext uri="{9D8B030D-6E8A-4147-A177-3AD203B41FA5}">
                      <a16:colId xmlns:a16="http://schemas.microsoft.com/office/drawing/2014/main" val="3746538406"/>
                    </a:ext>
                  </a:extLst>
                </a:gridCol>
                <a:gridCol w="885124">
                  <a:extLst>
                    <a:ext uri="{9D8B030D-6E8A-4147-A177-3AD203B41FA5}">
                      <a16:colId xmlns:a16="http://schemas.microsoft.com/office/drawing/2014/main" val="627024602"/>
                    </a:ext>
                  </a:extLst>
                </a:gridCol>
                <a:gridCol w="5796943">
                  <a:extLst>
                    <a:ext uri="{9D8B030D-6E8A-4147-A177-3AD203B41FA5}">
                      <a16:colId xmlns:a16="http://schemas.microsoft.com/office/drawing/2014/main" val="3792517438"/>
                    </a:ext>
                  </a:extLst>
                </a:gridCol>
                <a:gridCol w="1190678">
                  <a:extLst>
                    <a:ext uri="{9D8B030D-6E8A-4147-A177-3AD203B41FA5}">
                      <a16:colId xmlns:a16="http://schemas.microsoft.com/office/drawing/2014/main" val="3863552014"/>
                    </a:ext>
                  </a:extLst>
                </a:gridCol>
              </a:tblGrid>
              <a:tr h="38026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姓名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469426"/>
                  </a:ext>
                </a:extLst>
              </a:tr>
              <a:tr h="402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韩德锋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提问韩德锋分馏现场流程、冲洗油、燃料气系统，回答一般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173336"/>
                  </a:ext>
                </a:extLst>
              </a:tr>
              <a:tr h="402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罗庆通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提问罗庆通加裂反应系统联锁、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2.1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MPa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联锁启动后应急处置，回答不理想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801722"/>
                  </a:ext>
                </a:extLst>
              </a:tr>
              <a:tr h="402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张光琪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抽考张光琪现场流程，设备位置大致掌握，设备作用与介质较为陌生。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901074"/>
                  </a:ext>
                </a:extLst>
              </a:tr>
              <a:tr h="402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阿什拉夫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抽考阿什拉夫定期培训内容，表现不理想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90345"/>
                  </a:ext>
                </a:extLst>
              </a:tr>
              <a:tr h="402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英华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床层飞温事故演练，分馏系统的处置顺序较乱，英华关键节点的把握偏离实际较大，表现不理想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12565"/>
                  </a:ext>
                </a:extLst>
              </a:tr>
              <a:tr h="366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吴宝鹏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提问吴宝鹏加裂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C203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压差高高联锁原因及处置，回答一般。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09942"/>
                  </a:ext>
                </a:extLst>
              </a:tr>
              <a:tr h="366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瑞祖安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提问瑞祖安气分平稳率，回答一般；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3/5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517513"/>
                  </a:ext>
                </a:extLst>
              </a:tr>
              <a:tr h="366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吴宝鹏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提问吴宝鹏一级指标，回答不理想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049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2.2  </a:t>
            </a:r>
            <a:r>
              <a:rPr lang="zh-CN" altLang="en-US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馏出口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323" y="4509225"/>
            <a:ext cx="11327754" cy="1152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8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79-81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177-180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90.5-94.5%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次，重石终馏点超厂控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次，初馏点超内控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次；异丁烷不合格考核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次，产品液化气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C3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不合格一次。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F4AE3035-CEDA-479A-681A-DD280025C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359997"/>
              </p:ext>
            </p:extLst>
          </p:nvPr>
        </p:nvGraphicFramePr>
        <p:xfrm>
          <a:off x="523934" y="1768298"/>
          <a:ext cx="11055351" cy="2413084"/>
        </p:xfrm>
        <a:graphic>
          <a:graphicData uri="http://schemas.openxmlformats.org/drawingml/2006/table">
            <a:tbl>
              <a:tblPr/>
              <a:tblGrid>
                <a:gridCol w="935471">
                  <a:extLst>
                    <a:ext uri="{9D8B030D-6E8A-4147-A177-3AD203B41FA5}">
                      <a16:colId xmlns:a16="http://schemas.microsoft.com/office/drawing/2014/main" val="1171149147"/>
                    </a:ext>
                  </a:extLst>
                </a:gridCol>
                <a:gridCol w="1899726">
                  <a:extLst>
                    <a:ext uri="{9D8B030D-6E8A-4147-A177-3AD203B41FA5}">
                      <a16:colId xmlns:a16="http://schemas.microsoft.com/office/drawing/2014/main" val="3120389014"/>
                    </a:ext>
                  </a:extLst>
                </a:gridCol>
                <a:gridCol w="856316">
                  <a:extLst>
                    <a:ext uri="{9D8B030D-6E8A-4147-A177-3AD203B41FA5}">
                      <a16:colId xmlns:a16="http://schemas.microsoft.com/office/drawing/2014/main" val="1977363421"/>
                    </a:ext>
                  </a:extLst>
                </a:gridCol>
                <a:gridCol w="899492">
                  <a:extLst>
                    <a:ext uri="{9D8B030D-6E8A-4147-A177-3AD203B41FA5}">
                      <a16:colId xmlns:a16="http://schemas.microsoft.com/office/drawing/2014/main" val="2237754148"/>
                    </a:ext>
                  </a:extLst>
                </a:gridCol>
                <a:gridCol w="899492">
                  <a:extLst>
                    <a:ext uri="{9D8B030D-6E8A-4147-A177-3AD203B41FA5}">
                      <a16:colId xmlns:a16="http://schemas.microsoft.com/office/drawing/2014/main" val="688293662"/>
                    </a:ext>
                  </a:extLst>
                </a:gridCol>
                <a:gridCol w="1189727">
                  <a:extLst>
                    <a:ext uri="{9D8B030D-6E8A-4147-A177-3AD203B41FA5}">
                      <a16:colId xmlns:a16="http://schemas.microsoft.com/office/drawing/2014/main" val="1916674515"/>
                    </a:ext>
                  </a:extLst>
                </a:gridCol>
                <a:gridCol w="849120">
                  <a:extLst>
                    <a:ext uri="{9D8B030D-6E8A-4147-A177-3AD203B41FA5}">
                      <a16:colId xmlns:a16="http://schemas.microsoft.com/office/drawing/2014/main" val="1537613896"/>
                    </a:ext>
                  </a:extLst>
                </a:gridCol>
                <a:gridCol w="899492">
                  <a:extLst>
                    <a:ext uri="{9D8B030D-6E8A-4147-A177-3AD203B41FA5}">
                      <a16:colId xmlns:a16="http://schemas.microsoft.com/office/drawing/2014/main" val="174828829"/>
                    </a:ext>
                  </a:extLst>
                </a:gridCol>
                <a:gridCol w="885100">
                  <a:extLst>
                    <a:ext uri="{9D8B030D-6E8A-4147-A177-3AD203B41FA5}">
                      <a16:colId xmlns:a16="http://schemas.microsoft.com/office/drawing/2014/main" val="2798979869"/>
                    </a:ext>
                  </a:extLst>
                </a:gridCol>
                <a:gridCol w="863512">
                  <a:extLst>
                    <a:ext uri="{9D8B030D-6E8A-4147-A177-3AD203B41FA5}">
                      <a16:colId xmlns:a16="http://schemas.microsoft.com/office/drawing/2014/main" val="2324909961"/>
                    </a:ext>
                  </a:extLst>
                </a:gridCol>
                <a:gridCol w="877903">
                  <a:extLst>
                    <a:ext uri="{9D8B030D-6E8A-4147-A177-3AD203B41FA5}">
                      <a16:colId xmlns:a16="http://schemas.microsoft.com/office/drawing/2014/main" val="1352610106"/>
                    </a:ext>
                  </a:extLst>
                </a:gridCol>
              </a:tblGrid>
              <a:tr h="24907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月馏出口合格率统计（</a:t>
                      </a:r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7.27-8.26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77385"/>
                  </a:ext>
                </a:extLst>
              </a:tr>
              <a:tr h="2339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加氢裂化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气体分馏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厂控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(*-3)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内控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(*-2)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考核分数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427075"/>
                  </a:ext>
                </a:extLst>
              </a:tr>
              <a:tr h="3019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重石脑油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轻石脑油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异丁烷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精丙烯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553345"/>
                  </a:ext>
                </a:extLst>
              </a:tr>
              <a:tr h="24153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629657"/>
                  </a:ext>
                </a:extLst>
              </a:tr>
              <a:tr h="2641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-6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432802"/>
                  </a:ext>
                </a:extLst>
              </a:tr>
              <a:tr h="2641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-5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422484"/>
                  </a:ext>
                </a:extLst>
              </a:tr>
              <a:tr h="2566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354358"/>
                  </a:ext>
                </a:extLst>
              </a:tr>
              <a:tr h="24153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备注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106885"/>
                  </a:ext>
                </a:extLst>
              </a:tr>
              <a:tr h="360065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备注：馏出口合格率统计周期：上月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0:00—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24:00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（不包括）。红色为超内控指标（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18:00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开始重石超内控考核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分）：加裂重石馏程超内控：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79-81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℃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、终馏点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177-180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℃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r>
                        <a:rPr lang="zh-CN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产品异丁烷纯度超出</a:t>
                      </a: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90.5-94.5%</a:t>
                      </a:r>
                      <a:r>
                        <a:rPr lang="zh-CN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纳入考核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32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2.3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92100" y="4662469"/>
            <a:ext cx="11379201" cy="1436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本月评比情况：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）目前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各班平稳率相差较小，因此在月末评比中取消此项评比，在日周月检中仍继续检查。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）重石收率差距较小，一班重石收率最高，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61.45%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）精丙烯月度产量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1272t 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，收率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27.4%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，较上月有所降低。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849F4E8-97F6-0E68-1932-684FDED75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9216"/>
              </p:ext>
            </p:extLst>
          </p:nvPr>
        </p:nvGraphicFramePr>
        <p:xfrm>
          <a:off x="3381699" y="954171"/>
          <a:ext cx="5200002" cy="1730898"/>
        </p:xfrm>
        <a:graphic>
          <a:graphicData uri="http://schemas.openxmlformats.org/drawingml/2006/table">
            <a:tbl>
              <a:tblPr/>
              <a:tblGrid>
                <a:gridCol w="1059562">
                  <a:extLst>
                    <a:ext uri="{9D8B030D-6E8A-4147-A177-3AD203B41FA5}">
                      <a16:colId xmlns:a16="http://schemas.microsoft.com/office/drawing/2014/main" val="3431758660"/>
                    </a:ext>
                  </a:extLst>
                </a:gridCol>
                <a:gridCol w="1157367">
                  <a:extLst>
                    <a:ext uri="{9D8B030D-6E8A-4147-A177-3AD203B41FA5}">
                      <a16:colId xmlns:a16="http://schemas.microsoft.com/office/drawing/2014/main" val="3954692836"/>
                    </a:ext>
                  </a:extLst>
                </a:gridCol>
                <a:gridCol w="994358">
                  <a:extLst>
                    <a:ext uri="{9D8B030D-6E8A-4147-A177-3AD203B41FA5}">
                      <a16:colId xmlns:a16="http://schemas.microsoft.com/office/drawing/2014/main" val="444929705"/>
                    </a:ext>
                  </a:extLst>
                </a:gridCol>
                <a:gridCol w="969906">
                  <a:extLst>
                    <a:ext uri="{9D8B030D-6E8A-4147-A177-3AD203B41FA5}">
                      <a16:colId xmlns:a16="http://schemas.microsoft.com/office/drawing/2014/main" val="2340196701"/>
                    </a:ext>
                  </a:extLst>
                </a:gridCol>
                <a:gridCol w="1018809">
                  <a:extLst>
                    <a:ext uri="{9D8B030D-6E8A-4147-A177-3AD203B41FA5}">
                      <a16:colId xmlns:a16="http://schemas.microsoft.com/office/drawing/2014/main" val="2270389171"/>
                    </a:ext>
                  </a:extLst>
                </a:gridCol>
              </a:tblGrid>
              <a:tr h="28848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月份能耗（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8.1-8.31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481467"/>
                  </a:ext>
                </a:extLst>
              </a:tr>
              <a:tr h="2884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884564"/>
                  </a:ext>
                </a:extLst>
              </a:tr>
              <a:tr h="2884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41.59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438936"/>
                  </a:ext>
                </a:extLst>
              </a:tr>
              <a:tr h="2884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41.75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634226"/>
                  </a:ext>
                </a:extLst>
              </a:tr>
              <a:tr h="2884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41.55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33.454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917649"/>
                  </a:ext>
                </a:extLst>
              </a:tr>
              <a:tr h="2884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41.62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33.524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24227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74CE630-ED21-6596-C082-15F333E06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625043"/>
              </p:ext>
            </p:extLst>
          </p:nvPr>
        </p:nvGraphicFramePr>
        <p:xfrm>
          <a:off x="2326101" y="2770152"/>
          <a:ext cx="7378699" cy="2019300"/>
        </p:xfrm>
        <a:graphic>
          <a:graphicData uri="http://schemas.openxmlformats.org/drawingml/2006/table">
            <a:tbl>
              <a:tblPr/>
              <a:tblGrid>
                <a:gridCol w="1575014">
                  <a:extLst>
                    <a:ext uri="{9D8B030D-6E8A-4147-A177-3AD203B41FA5}">
                      <a16:colId xmlns:a16="http://schemas.microsoft.com/office/drawing/2014/main" val="2696390738"/>
                    </a:ext>
                  </a:extLst>
                </a:gridCol>
                <a:gridCol w="1126373">
                  <a:extLst>
                    <a:ext uri="{9D8B030D-6E8A-4147-A177-3AD203B41FA5}">
                      <a16:colId xmlns:a16="http://schemas.microsoft.com/office/drawing/2014/main" val="2808085198"/>
                    </a:ext>
                  </a:extLst>
                </a:gridCol>
                <a:gridCol w="1193192">
                  <a:extLst>
                    <a:ext uri="{9D8B030D-6E8A-4147-A177-3AD203B41FA5}">
                      <a16:colId xmlns:a16="http://schemas.microsoft.com/office/drawing/2014/main" val="793540506"/>
                    </a:ext>
                  </a:extLst>
                </a:gridCol>
                <a:gridCol w="1174101">
                  <a:extLst>
                    <a:ext uri="{9D8B030D-6E8A-4147-A177-3AD203B41FA5}">
                      <a16:colId xmlns:a16="http://schemas.microsoft.com/office/drawing/2014/main" val="500042894"/>
                    </a:ext>
                  </a:extLst>
                </a:gridCol>
                <a:gridCol w="1145464">
                  <a:extLst>
                    <a:ext uri="{9D8B030D-6E8A-4147-A177-3AD203B41FA5}">
                      <a16:colId xmlns:a16="http://schemas.microsoft.com/office/drawing/2014/main" val="2487239523"/>
                    </a:ext>
                  </a:extLst>
                </a:gridCol>
                <a:gridCol w="1164555">
                  <a:extLst>
                    <a:ext uri="{9D8B030D-6E8A-4147-A177-3AD203B41FA5}">
                      <a16:colId xmlns:a16="http://schemas.microsoft.com/office/drawing/2014/main" val="3592799194"/>
                    </a:ext>
                  </a:extLst>
                </a:gridCol>
              </a:tblGrid>
              <a:tr h="4953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月份精丙烯收率，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8.1-8.31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月份重石收率，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%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.1-8.31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1267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班组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平均值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班组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平均值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2416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加裂一班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27.36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加裂一班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61.45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931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26.66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61.23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831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27.40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61.34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7153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28.17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61.25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15968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19F1F183-A398-4CA4-91FE-1A2395352523}"/>
              </a:ext>
            </a:extLst>
          </p:cNvPr>
          <p:cNvSpPr txBox="1"/>
          <p:nvPr/>
        </p:nvSpPr>
        <p:spPr>
          <a:xfrm>
            <a:off x="383571" y="973462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月末评比排名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DB29643-38D7-408C-8283-47CF68800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3F35FC0-CCB2-E17D-0DC8-A3536D573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234039"/>
              </p:ext>
            </p:extLst>
          </p:nvPr>
        </p:nvGraphicFramePr>
        <p:xfrm>
          <a:off x="1420545" y="2067233"/>
          <a:ext cx="9350910" cy="3881130"/>
        </p:xfrm>
        <a:graphic>
          <a:graphicData uri="http://schemas.openxmlformats.org/drawingml/2006/table">
            <a:tbl>
              <a:tblPr/>
              <a:tblGrid>
                <a:gridCol w="1119641">
                  <a:extLst>
                    <a:ext uri="{9D8B030D-6E8A-4147-A177-3AD203B41FA5}">
                      <a16:colId xmlns:a16="http://schemas.microsoft.com/office/drawing/2014/main" val="1051235183"/>
                    </a:ext>
                  </a:extLst>
                </a:gridCol>
                <a:gridCol w="3293054">
                  <a:extLst>
                    <a:ext uri="{9D8B030D-6E8A-4147-A177-3AD203B41FA5}">
                      <a16:colId xmlns:a16="http://schemas.microsoft.com/office/drawing/2014/main" val="4184857365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val="327491172"/>
                    </a:ext>
                  </a:extLst>
                </a:gridCol>
                <a:gridCol w="2154108">
                  <a:extLst>
                    <a:ext uri="{9D8B030D-6E8A-4147-A177-3AD203B41FA5}">
                      <a16:colId xmlns:a16="http://schemas.microsoft.com/office/drawing/2014/main" val="3867798567"/>
                    </a:ext>
                  </a:extLst>
                </a:gridCol>
                <a:gridCol w="1257759">
                  <a:extLst>
                    <a:ext uri="{9D8B030D-6E8A-4147-A177-3AD203B41FA5}">
                      <a16:colId xmlns:a16="http://schemas.microsoft.com/office/drawing/2014/main" val="1812002926"/>
                    </a:ext>
                  </a:extLst>
                </a:gridCol>
              </a:tblGrid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排名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日期　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月末评比内容</a:t>
                      </a:r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分数　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772864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反事故演练第一名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37353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反事故演练第二名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93607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反事故演练第三名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81059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能耗第一名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43074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能耗第二名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397688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能耗第三名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736835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产品合格率第一名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202010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产品合格率第一名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073977"/>
                  </a:ext>
                </a:extLst>
              </a:tr>
              <a:tr h="388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产品合格率第三名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2022/9/4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8821" marR="8821" marT="8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88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784603"/>
      </p:ext>
    </p:extLst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6870</TotalTime>
  <Words>3231</Words>
  <Application>Microsoft Office PowerPoint</Application>
  <PresentationFormat>宽屏</PresentationFormat>
  <Paragraphs>505</Paragraphs>
  <Slides>18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aril</vt:lpstr>
      <vt:lpstr>Atial</vt:lpstr>
      <vt:lpstr>仿宋</vt:lpstr>
      <vt:lpstr>黑体</vt:lpstr>
      <vt:lpstr>宋体</vt:lpstr>
      <vt:lpstr>微软雅黑</vt:lpstr>
      <vt:lpstr>幼圆</vt:lpstr>
      <vt:lpstr>Arial</vt:lpstr>
      <vt:lpstr>Calibri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用户</cp:lastModifiedBy>
  <cp:revision>258</cp:revision>
  <dcterms:created xsi:type="dcterms:W3CDTF">2015-10-06T09:21:00Z</dcterms:created>
  <dcterms:modified xsi:type="dcterms:W3CDTF">2022-09-04T10:18:29Z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35E9D4B9093742EC852E3D8AFBCE0E7C</vt:lpwstr>
  </property>
</Properties>
</file>