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9" r:id="rId2"/>
    <p:sldId id="265" r:id="rId3"/>
    <p:sldId id="271" r:id="rId4"/>
    <p:sldId id="320" r:id="rId5"/>
    <p:sldId id="352" r:id="rId6"/>
    <p:sldId id="290" r:id="rId7"/>
    <p:sldId id="299" r:id="rId8"/>
    <p:sldId id="302" r:id="rId9"/>
    <p:sldId id="357" r:id="rId10"/>
    <p:sldId id="300" r:id="rId11"/>
    <p:sldId id="355" r:id="rId12"/>
    <p:sldId id="356" r:id="rId13"/>
    <p:sldId id="310" r:id="rId14"/>
    <p:sldId id="358" r:id="rId15"/>
    <p:sldId id="359" r:id="rId16"/>
    <p:sldId id="353" r:id="rId17"/>
    <p:sldId id="26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5484">
          <p15:clr>
            <a:srgbClr val="A4A3A4"/>
          </p15:clr>
        </p15:guide>
        <p15:guide id="3" pos="6697">
          <p15:clr>
            <a:srgbClr val="A4A3A4"/>
          </p15:clr>
        </p15:guide>
        <p15:guide id="4" pos="1426">
          <p15:clr>
            <a:srgbClr val="A4A3A4"/>
          </p15:clr>
        </p15:guide>
        <p15:guide id="5" pos="960">
          <p15:clr>
            <a:srgbClr val="A4A3A4"/>
          </p15:clr>
        </p15:guide>
        <p15:guide id="6" pos="5190">
          <p15:clr>
            <a:srgbClr val="A4A3A4"/>
          </p15:clr>
        </p15:guide>
        <p15:guide id="7" orient="horz" pos="1930">
          <p15:clr>
            <a:srgbClr val="A4A3A4"/>
          </p15:clr>
        </p15:guide>
        <p15:guide id="8" pos="3218">
          <p15:clr>
            <a:srgbClr val="A4A3A4"/>
          </p15:clr>
        </p15:guide>
        <p15:guide id="9" orient="horz" pos="2432">
          <p15:clr>
            <a:srgbClr val="A4A3A4"/>
          </p15:clr>
        </p15:guide>
        <p15:guide id="10" orient="horz" pos="15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282830"/>
    <a:srgbClr val="FB912B"/>
    <a:srgbClr val="EA7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4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92" y="114"/>
      </p:cViewPr>
      <p:guideLst>
        <p:guide pos="3840"/>
        <p:guide pos="5484"/>
        <p:guide pos="6697"/>
        <p:guide pos="1426"/>
        <p:guide pos="960"/>
        <p:guide pos="5190"/>
        <p:guide orient="horz" pos="1930"/>
        <p:guide pos="3218"/>
        <p:guide orient="horz" pos="2432"/>
        <p:guide orient="horz" pos="1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4037;&#33402;&#25216;&#26415;&#31649;&#29702;&#21046;&#24230;\&#19987;&#39033;&#31649;&#29702;\10.&#24037;&#33402;&#32426;&#24459;&#31649;&#29702;\10.5%20&#24037;&#33402;&#32771;&#26680;&#21333;&#31649;&#29702;\2022&#24180;9&#26376;\9&#26376;&#21152;&#35010;&#27668;&#20998;&#24037;&#33402;&#19987;&#19994;&#32771;&#26680;&#27719;&#2463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278-4593-8A3C-0405C6240A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278-4593-8A3C-0405C6240A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278-4593-8A3C-0405C6240A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278-4593-8A3C-0405C6240A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278-4593-8A3C-0405C6240A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278-4593-8A3C-0405C6240A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278-4593-8A3C-0405C6240AC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6278-4593-8A3C-0405C6240AC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6278-4593-8A3C-0405C6240AC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6278-4593-8A3C-0405C6240A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78-4593-8A3C-0405C6240A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78-4593-8A3C-0405C6240A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78-4593-8A3C-0405C6240AC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78-4593-8A3C-0405C6240AC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278-4593-8A3C-0405C6240AC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278-4593-8A3C-0405C6240AC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278-4593-8A3C-0405C6240AC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278-4593-8A3C-0405C6240AC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278-4593-8A3C-0405C6240AC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278-4593-8A3C-0405C6240AC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汇总!$A$3:$A$12</c:f>
              <c:strCache>
                <c:ptCount val="10"/>
                <c:pt idx="0">
                  <c:v>交接班</c:v>
                </c:pt>
                <c:pt idx="1">
                  <c:v>馏出口</c:v>
                </c:pt>
                <c:pt idx="2">
                  <c:v>抽查提问</c:v>
                </c:pt>
                <c:pt idx="3">
                  <c:v>巡回检查</c:v>
                </c:pt>
                <c:pt idx="4">
                  <c:v>劳动纪律</c:v>
                </c:pt>
                <c:pt idx="5">
                  <c:v>操作纪律</c:v>
                </c:pt>
                <c:pt idx="6">
                  <c:v>工艺纪律</c:v>
                </c:pt>
                <c:pt idx="7">
                  <c:v>平稳率</c:v>
                </c:pt>
                <c:pt idx="8">
                  <c:v>规格化</c:v>
                </c:pt>
                <c:pt idx="9">
                  <c:v>其他</c:v>
                </c:pt>
              </c:strCache>
            </c:strRef>
          </c:cat>
          <c:val>
            <c:numRef>
              <c:f>汇总!$B$3:$B$12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21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278-4593-8A3C-0405C6240AC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2367462706355"/>
          <c:y val="0"/>
          <c:w val="0.87667632537293649"/>
          <c:h val="0.74769664065964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班组汇总1!$C$11</c:f>
              <c:strCache>
                <c:ptCount val="1"/>
                <c:pt idx="0">
                  <c:v>加裂一班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班组汇总1!$B$12:$B$20</c:f>
              <c:strCache>
                <c:ptCount val="9"/>
                <c:pt idx="0">
                  <c:v>交接班</c:v>
                </c:pt>
                <c:pt idx="1">
                  <c:v>馏出口</c:v>
                </c:pt>
                <c:pt idx="2">
                  <c:v>抽查提问</c:v>
                </c:pt>
                <c:pt idx="3">
                  <c:v>巡回检查</c:v>
                </c:pt>
                <c:pt idx="4">
                  <c:v>劳动纪律</c:v>
                </c:pt>
                <c:pt idx="5">
                  <c:v>操作纪律</c:v>
                </c:pt>
                <c:pt idx="6">
                  <c:v>工艺纪律</c:v>
                </c:pt>
                <c:pt idx="7">
                  <c:v>平稳率</c:v>
                </c:pt>
                <c:pt idx="8">
                  <c:v>规格化</c:v>
                </c:pt>
              </c:strCache>
            </c:strRef>
          </c:cat>
          <c:val>
            <c:numRef>
              <c:f>班组汇总1!$C$12:$C$20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B-4F6F-A5DB-EB3BD55B7D37}"/>
            </c:ext>
          </c:extLst>
        </c:ser>
        <c:ser>
          <c:idx val="1"/>
          <c:order val="1"/>
          <c:tx>
            <c:strRef>
              <c:f>班组汇总1!$D$11</c:f>
              <c:strCache>
                <c:ptCount val="1"/>
                <c:pt idx="0">
                  <c:v>加裂二班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班组汇总1!$B$12:$B$20</c:f>
              <c:strCache>
                <c:ptCount val="9"/>
                <c:pt idx="0">
                  <c:v>交接班</c:v>
                </c:pt>
                <c:pt idx="1">
                  <c:v>馏出口</c:v>
                </c:pt>
                <c:pt idx="2">
                  <c:v>抽查提问</c:v>
                </c:pt>
                <c:pt idx="3">
                  <c:v>巡回检查</c:v>
                </c:pt>
                <c:pt idx="4">
                  <c:v>劳动纪律</c:v>
                </c:pt>
                <c:pt idx="5">
                  <c:v>操作纪律</c:v>
                </c:pt>
                <c:pt idx="6">
                  <c:v>工艺纪律</c:v>
                </c:pt>
                <c:pt idx="7">
                  <c:v>平稳率</c:v>
                </c:pt>
                <c:pt idx="8">
                  <c:v>规格化</c:v>
                </c:pt>
              </c:strCache>
            </c:strRef>
          </c:cat>
          <c:val>
            <c:numRef>
              <c:f>班组汇总1!$D$12:$D$20</c:f>
              <c:numCache>
                <c:formatCode>General</c:formatCode>
                <c:ptCount val="9"/>
                <c:pt idx="2">
                  <c:v>6</c:v>
                </c:pt>
                <c:pt idx="3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B-4F6F-A5DB-EB3BD55B7D37}"/>
            </c:ext>
          </c:extLst>
        </c:ser>
        <c:ser>
          <c:idx val="2"/>
          <c:order val="2"/>
          <c:tx>
            <c:strRef>
              <c:f>班组汇总1!$E$11</c:f>
              <c:strCache>
                <c:ptCount val="1"/>
                <c:pt idx="0">
                  <c:v>加裂三班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班组汇总1!$B$12:$B$20</c:f>
              <c:strCache>
                <c:ptCount val="9"/>
                <c:pt idx="0">
                  <c:v>交接班</c:v>
                </c:pt>
                <c:pt idx="1">
                  <c:v>馏出口</c:v>
                </c:pt>
                <c:pt idx="2">
                  <c:v>抽查提问</c:v>
                </c:pt>
                <c:pt idx="3">
                  <c:v>巡回检查</c:v>
                </c:pt>
                <c:pt idx="4">
                  <c:v>劳动纪律</c:v>
                </c:pt>
                <c:pt idx="5">
                  <c:v>操作纪律</c:v>
                </c:pt>
                <c:pt idx="6">
                  <c:v>工艺纪律</c:v>
                </c:pt>
                <c:pt idx="7">
                  <c:v>平稳率</c:v>
                </c:pt>
                <c:pt idx="8">
                  <c:v>规格化</c:v>
                </c:pt>
              </c:strCache>
            </c:strRef>
          </c:cat>
          <c:val>
            <c:numRef>
              <c:f>班组汇总1!$E$12:$E$20</c:f>
              <c:numCache>
                <c:formatCode>General</c:formatCode>
                <c:ptCount val="9"/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B-4F6F-A5DB-EB3BD55B7D37}"/>
            </c:ext>
          </c:extLst>
        </c:ser>
        <c:ser>
          <c:idx val="3"/>
          <c:order val="3"/>
          <c:tx>
            <c:strRef>
              <c:f>班组汇总1!$F$11</c:f>
              <c:strCache>
                <c:ptCount val="1"/>
                <c:pt idx="0">
                  <c:v>加裂四班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班组汇总1!$B$12:$B$20</c:f>
              <c:strCache>
                <c:ptCount val="9"/>
                <c:pt idx="0">
                  <c:v>交接班</c:v>
                </c:pt>
                <c:pt idx="1">
                  <c:v>馏出口</c:v>
                </c:pt>
                <c:pt idx="2">
                  <c:v>抽查提问</c:v>
                </c:pt>
                <c:pt idx="3">
                  <c:v>巡回检查</c:v>
                </c:pt>
                <c:pt idx="4">
                  <c:v>劳动纪律</c:v>
                </c:pt>
                <c:pt idx="5">
                  <c:v>操作纪律</c:v>
                </c:pt>
                <c:pt idx="6">
                  <c:v>工艺纪律</c:v>
                </c:pt>
                <c:pt idx="7">
                  <c:v>平稳率</c:v>
                </c:pt>
                <c:pt idx="8">
                  <c:v>规格化</c:v>
                </c:pt>
              </c:strCache>
            </c:strRef>
          </c:cat>
          <c:val>
            <c:numRef>
              <c:f>班组汇总1!$F$12:$F$20</c:f>
              <c:numCache>
                <c:formatCode>General</c:formatCode>
                <c:ptCount val="9"/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6B-4F6F-A5DB-EB3BD55B7D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8683264"/>
        <c:axId val="348693248"/>
      </c:barChart>
      <c:catAx>
        <c:axId val="34868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8693248"/>
        <c:crosses val="autoZero"/>
        <c:auto val="1"/>
        <c:lblAlgn val="ctr"/>
        <c:lblOffset val="100"/>
        <c:noMultiLvlLbl val="0"/>
      </c:catAx>
      <c:valAx>
        <c:axId val="348693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8683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05062073967249E-2"/>
          <c:y val="3.348597529306957E-2"/>
          <c:w val="0.89896898612824594"/>
          <c:h val="0.5788965983361018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7月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加裂一班</c:v>
                </c:pt>
                <c:pt idx="1">
                  <c:v>加裂二班</c:v>
                </c:pt>
                <c:pt idx="2">
                  <c:v>加裂三班</c:v>
                </c:pt>
                <c:pt idx="3">
                  <c:v>加裂四班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-10</c:v>
                </c:pt>
                <c:pt idx="1">
                  <c:v>-7.5</c:v>
                </c:pt>
                <c:pt idx="2">
                  <c:v>14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7-410A-BABA-DD2FAB04FAFE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8月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加裂一班</c:v>
                </c:pt>
                <c:pt idx="1">
                  <c:v>加裂二班</c:v>
                </c:pt>
                <c:pt idx="2">
                  <c:v>加裂三班</c:v>
                </c:pt>
                <c:pt idx="3">
                  <c:v>加裂四班</c:v>
                </c:pt>
              </c:strCache>
            </c:strRef>
          </c:cat>
          <c:val>
            <c:numRef>
              <c:f>Sheet2!$D$2:$D$5</c:f>
              <c:numCache>
                <c:formatCode>General</c:formatCode>
                <c:ptCount val="4"/>
                <c:pt idx="0">
                  <c:v>-13</c:v>
                </c:pt>
                <c:pt idx="1">
                  <c:v>-11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A7-410A-BABA-DD2FAB04FAFE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9月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Sheet2!$A$2:$A$5</c:f>
              <c:strCache>
                <c:ptCount val="4"/>
                <c:pt idx="0">
                  <c:v>加裂一班</c:v>
                </c:pt>
                <c:pt idx="1">
                  <c:v>加裂二班</c:v>
                </c:pt>
                <c:pt idx="2">
                  <c:v>加裂三班</c:v>
                </c:pt>
                <c:pt idx="3">
                  <c:v>加裂四班</c:v>
                </c:pt>
              </c:strCache>
            </c:strRef>
          </c:cat>
          <c:val>
            <c:numRef>
              <c:f>Sheet2!$E$2:$E$5</c:f>
              <c:numCache>
                <c:formatCode>General</c:formatCode>
                <c:ptCount val="4"/>
                <c:pt idx="0">
                  <c:v>-26</c:v>
                </c:pt>
                <c:pt idx="1">
                  <c:v>41</c:v>
                </c:pt>
                <c:pt idx="2">
                  <c:v>-8</c:v>
                </c:pt>
                <c:pt idx="3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A-48D2-883A-A49D9E4F7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384824"/>
        <c:axId val="8013871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</c15:sqref>
                        </c15:formulaRef>
                      </c:ext>
                    </c:extLst>
                    <c:strCache>
                      <c:ptCount val="1"/>
                      <c:pt idx="0">
                        <c:v>6月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3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Sheet2!$A$2:$A$5</c15:sqref>
                        </c15:formulaRef>
                      </c:ext>
                    </c:extLst>
                    <c:strCache>
                      <c:ptCount val="4"/>
                      <c:pt idx="0">
                        <c:v>加裂一班</c:v>
                      </c:pt>
                      <c:pt idx="1">
                        <c:v>加裂二班</c:v>
                      </c:pt>
                      <c:pt idx="2">
                        <c:v>加裂三班</c:v>
                      </c:pt>
                      <c:pt idx="3">
                        <c:v>加裂四班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</c:v>
                      </c:pt>
                      <c:pt idx="1">
                        <c:v>1</c:v>
                      </c:pt>
                      <c:pt idx="2">
                        <c:v>5</c:v>
                      </c:pt>
                      <c:pt idx="3">
                        <c:v>17.5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FA7-410A-BABA-DD2FAB04FAFE}"/>
                  </c:ext>
                </c:extLst>
              </c15:ser>
            </c15:filteredBarSeries>
          </c:ext>
        </c:extLst>
      </c:barChart>
      <c:catAx>
        <c:axId val="80138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1387120"/>
        <c:crosses val="autoZero"/>
        <c:auto val="1"/>
        <c:lblAlgn val="ctr"/>
        <c:lblOffset val="100"/>
        <c:noMultiLvlLbl val="0"/>
      </c:catAx>
      <c:valAx>
        <c:axId val="8013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1384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05062073967249E-2"/>
          <c:y val="3.348597529306957E-2"/>
          <c:w val="0.89896898612824594"/>
          <c:h val="0.67647604227975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考核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Sheet2!$B$1:$E$1</c15:sqref>
                  </c15:fullRef>
                </c:ext>
              </c:extLst>
              <c:f>Sheet2!$C$1:$E$1</c:f>
              <c:strCache>
                <c:ptCount val="3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Sheet2!$B$2:$E$2</c15:sqref>
                  </c15:fullRef>
                </c:ext>
              </c:extLst>
              <c:f>Sheet2!$C$2:$E$2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14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4212-4918-A647-7D6B1D282A88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奖励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Sheet2!$B$1:$E$1</c15:sqref>
                  </c15:fullRef>
                </c:ext>
              </c:extLst>
              <c:f>Sheet2!$C$1:$E$1</c:f>
              <c:strCache>
                <c:ptCount val="3"/>
                <c:pt idx="0">
                  <c:v>7月</c:v>
                </c:pt>
                <c:pt idx="1">
                  <c:v>8月</c:v>
                </c:pt>
                <c:pt idx="2">
                  <c:v>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Sheet2!$B$3:$E$3</c15:sqref>
                  </c15:fullRef>
                </c:ext>
              </c:extLst>
              <c:f>Sheet2!$C$3:$E$3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2-4918-A647-7D6B1D282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384824"/>
        <c:axId val="801387120"/>
        <c:extLst/>
      </c:barChart>
      <c:catAx>
        <c:axId val="80138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1387120"/>
        <c:crosses val="autoZero"/>
        <c:auto val="1"/>
        <c:lblAlgn val="ctr"/>
        <c:lblOffset val="100"/>
        <c:noMultiLvlLbl val="0"/>
      </c:catAx>
      <c:valAx>
        <c:axId val="8013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1384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1860A-4F5F-4E26-A0C3-7793D9FE31F2}" type="doc">
      <dgm:prSet loTypeId="urn:microsoft.com/office/officeart/2005/8/layout/list1#1" loCatId="list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7EE85F5-C5A9-4B91-9BAB-E0011122AEA7}">
      <dgm:prSet phldrT="[文本]" custT="1"/>
      <dgm:spPr/>
      <dgm:t>
        <a:bodyPr/>
        <a:lstStyle/>
        <a:p>
          <a:r>
            <a: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sz="2400" dirty="0"/>
        </a:p>
      </dgm:t>
    </dgm:pt>
    <dgm:pt modelId="{D3E21805-86CD-42A5-AA1F-7BA4601D53FC}" type="parTrans" cxnId="{70FA11E6-EB57-4FC9-8DD1-AE3E7050D4D1}">
      <dgm:prSet/>
      <dgm:spPr/>
      <dgm:t>
        <a:bodyPr/>
        <a:lstStyle/>
        <a:p>
          <a:endParaRPr lang="zh-CN" altLang="en-US" sz="2400"/>
        </a:p>
      </dgm:t>
    </dgm:pt>
    <dgm:pt modelId="{E11A1E78-2A8D-430C-A290-6FC8F542B8C5}" type="sibTrans" cxnId="{70FA11E6-EB57-4FC9-8DD1-AE3E7050D4D1}">
      <dgm:prSet/>
      <dgm:spPr/>
      <dgm:t>
        <a:bodyPr/>
        <a:lstStyle/>
        <a:p>
          <a:endParaRPr lang="zh-CN" altLang="en-US" sz="2400"/>
        </a:p>
      </dgm:t>
    </dgm:pt>
    <dgm:pt modelId="{2443088F-B22B-4B87-B89A-57C340C72351}">
      <dgm:prSet phldrT="[文本]" custT="1"/>
      <dgm:spPr/>
      <dgm:t>
        <a:bodyPr/>
        <a:lstStyle/>
        <a:p>
          <a:r>
            <a:rPr lang="zh-CN" altLang="en-US" sz="2400" dirty="0">
              <a:latin typeface="+mj-ea"/>
              <a:ea typeface="+mj-ea"/>
            </a:rPr>
            <a:t>问题分类</a:t>
          </a:r>
        </a:p>
      </dgm:t>
    </dgm:pt>
    <dgm:pt modelId="{68386890-24F7-43D1-A36F-748063047D60}" type="parTrans" cxnId="{33164384-3DD7-49DB-A509-05FD87EC38F8}">
      <dgm:prSet/>
      <dgm:spPr/>
      <dgm:t>
        <a:bodyPr/>
        <a:lstStyle/>
        <a:p>
          <a:endParaRPr lang="zh-CN" altLang="en-US" sz="2400"/>
        </a:p>
      </dgm:t>
    </dgm:pt>
    <dgm:pt modelId="{35B1B7EB-1525-4728-AB6E-1E8E1358879E}" type="sibTrans" cxnId="{33164384-3DD7-49DB-A509-05FD87EC38F8}">
      <dgm:prSet/>
      <dgm:spPr/>
      <dgm:t>
        <a:bodyPr/>
        <a:lstStyle/>
        <a:p>
          <a:endParaRPr lang="zh-CN" altLang="en-US" sz="2400"/>
        </a:p>
      </dgm:t>
    </dgm:pt>
    <dgm:pt modelId="{AA1FDF15-6B73-46D5-ABC4-989347B29161}">
      <dgm:prSet phldrT="[文本]" custT="1"/>
      <dgm:spPr/>
      <dgm:t>
        <a:bodyPr/>
        <a:lstStyle/>
        <a:p>
          <a:r>
            <a:rPr lang="zh-CN" altLang="en-US" sz="2400" dirty="0">
              <a:latin typeface="+mj-ea"/>
              <a:ea typeface="+mj-ea"/>
            </a:rPr>
            <a:t>原因分析与管控措施</a:t>
          </a:r>
        </a:p>
      </dgm:t>
    </dgm:pt>
    <dgm:pt modelId="{34E746A1-21B9-4535-BD9B-F56556C36BF3}" type="parTrans" cxnId="{727773EA-EF59-4F0B-8C88-4977B4E06126}">
      <dgm:prSet/>
      <dgm:spPr/>
      <dgm:t>
        <a:bodyPr/>
        <a:lstStyle/>
        <a:p>
          <a:endParaRPr lang="zh-CN" altLang="en-US" sz="2400"/>
        </a:p>
      </dgm:t>
    </dgm:pt>
    <dgm:pt modelId="{01C866C7-ABCA-4209-99C1-66F4E2400728}" type="sibTrans" cxnId="{727773EA-EF59-4F0B-8C88-4977B4E06126}">
      <dgm:prSet/>
      <dgm:spPr/>
      <dgm:t>
        <a:bodyPr/>
        <a:lstStyle/>
        <a:p>
          <a:endParaRPr lang="zh-CN" altLang="en-US" sz="2400"/>
        </a:p>
      </dgm:t>
    </dgm:pt>
    <dgm:pt modelId="{44B60FA8-AE56-42F5-87D9-45BF46B58491}" type="pres">
      <dgm:prSet presAssocID="{C7B1860A-4F5F-4E26-A0C3-7793D9FE31F2}" presName="linear" presStyleCnt="0">
        <dgm:presLayoutVars>
          <dgm:dir/>
          <dgm:animLvl val="lvl"/>
          <dgm:resizeHandles val="exact"/>
        </dgm:presLayoutVars>
      </dgm:prSet>
      <dgm:spPr/>
    </dgm:pt>
    <dgm:pt modelId="{2ED1465F-5F1D-4A0C-A5DF-D56654334061}" type="pres">
      <dgm:prSet presAssocID="{87EE85F5-C5A9-4B91-9BAB-E0011122AEA7}" presName="parentLin" presStyleCnt="0"/>
      <dgm:spPr/>
    </dgm:pt>
    <dgm:pt modelId="{B0FAE05D-E206-46FA-B3AF-054748AD83B1}" type="pres">
      <dgm:prSet presAssocID="{87EE85F5-C5A9-4B91-9BAB-E0011122AEA7}" presName="parentLeftMargin" presStyleLbl="node1" presStyleIdx="0" presStyleCnt="3"/>
      <dgm:spPr/>
    </dgm:pt>
    <dgm:pt modelId="{2F0F03C7-30E2-4666-9B34-3B126F39D844}" type="pres">
      <dgm:prSet presAssocID="{87EE85F5-C5A9-4B91-9BAB-E0011122AEA7}" presName="parentText" presStyleLbl="node1" presStyleIdx="0" presStyleCnt="3" custScaleX="87328" custScaleY="45104" custLinFactNeighborX="-193" custLinFactNeighborY="-1892">
        <dgm:presLayoutVars>
          <dgm:chMax val="0"/>
          <dgm:bulletEnabled val="1"/>
        </dgm:presLayoutVars>
      </dgm:prSet>
      <dgm:spPr/>
    </dgm:pt>
    <dgm:pt modelId="{3C324186-A5CA-4B99-962A-47540D540B84}" type="pres">
      <dgm:prSet presAssocID="{87EE85F5-C5A9-4B91-9BAB-E0011122AEA7}" presName="negativeSpace" presStyleCnt="0"/>
      <dgm:spPr/>
    </dgm:pt>
    <dgm:pt modelId="{5EB13DEF-350E-4FBB-AC0D-530463030E03}" type="pres">
      <dgm:prSet presAssocID="{87EE85F5-C5A9-4B91-9BAB-E0011122AEA7}" presName="childText" presStyleLbl="conFgAcc1" presStyleIdx="0" presStyleCnt="3" custLinFactY="-11938" custLinFactNeighborX="-3297" custLinFactNeighborY="-100000">
        <dgm:presLayoutVars>
          <dgm:bulletEnabled val="1"/>
        </dgm:presLayoutVars>
      </dgm:prSet>
      <dgm:spPr/>
    </dgm:pt>
    <dgm:pt modelId="{E841427A-456C-48D4-9292-8EEAE9B9A7B3}" type="pres">
      <dgm:prSet presAssocID="{E11A1E78-2A8D-430C-A290-6FC8F542B8C5}" presName="spaceBetweenRectangles" presStyleCnt="0"/>
      <dgm:spPr/>
    </dgm:pt>
    <dgm:pt modelId="{A5568DD7-D3A1-47AE-87CF-9AC997354525}" type="pres">
      <dgm:prSet presAssocID="{2443088F-B22B-4B87-B89A-57C340C72351}" presName="parentLin" presStyleCnt="0"/>
      <dgm:spPr/>
    </dgm:pt>
    <dgm:pt modelId="{BA5DD560-848B-46DA-8E44-764EDF867FA9}" type="pres">
      <dgm:prSet presAssocID="{2443088F-B22B-4B87-B89A-57C340C72351}" presName="parentLeftMargin" presStyleLbl="node1" presStyleIdx="0" presStyleCnt="3"/>
      <dgm:spPr/>
    </dgm:pt>
    <dgm:pt modelId="{7785FB8C-B1D9-45F7-B49B-831AC8DD2217}" type="pres">
      <dgm:prSet presAssocID="{2443088F-B22B-4B87-B89A-57C340C72351}" presName="parentText" presStyleLbl="node1" presStyleIdx="1" presStyleCnt="3" custScaleX="88565" custScaleY="44693">
        <dgm:presLayoutVars>
          <dgm:chMax val="0"/>
          <dgm:bulletEnabled val="1"/>
        </dgm:presLayoutVars>
      </dgm:prSet>
      <dgm:spPr/>
    </dgm:pt>
    <dgm:pt modelId="{589D46C2-3CCC-4BE2-A589-C96E2BBD03D5}" type="pres">
      <dgm:prSet presAssocID="{2443088F-B22B-4B87-B89A-57C340C72351}" presName="negativeSpace" presStyleCnt="0"/>
      <dgm:spPr/>
    </dgm:pt>
    <dgm:pt modelId="{EC05D0E7-8405-44BC-99E0-1DBA2A96DF5D}" type="pres">
      <dgm:prSet presAssocID="{2443088F-B22B-4B87-B89A-57C340C72351}" presName="childText" presStyleLbl="conFgAcc1" presStyleIdx="1" presStyleCnt="3">
        <dgm:presLayoutVars>
          <dgm:bulletEnabled val="1"/>
        </dgm:presLayoutVars>
      </dgm:prSet>
      <dgm:spPr/>
    </dgm:pt>
    <dgm:pt modelId="{D9345A50-5056-4BFE-860B-BC84B55B2D60}" type="pres">
      <dgm:prSet presAssocID="{35B1B7EB-1525-4728-AB6E-1E8E1358879E}" presName="spaceBetweenRectangles" presStyleCnt="0"/>
      <dgm:spPr/>
    </dgm:pt>
    <dgm:pt modelId="{BEC1BB09-E7C9-4047-B6CD-6613916A1437}" type="pres">
      <dgm:prSet presAssocID="{AA1FDF15-6B73-46D5-ABC4-989347B29161}" presName="parentLin" presStyleCnt="0"/>
      <dgm:spPr/>
    </dgm:pt>
    <dgm:pt modelId="{6F817EA5-7566-4AB4-8268-C37C12B0631E}" type="pres">
      <dgm:prSet presAssocID="{AA1FDF15-6B73-46D5-ABC4-989347B29161}" presName="parentLeftMargin" presStyleLbl="node1" presStyleIdx="1" presStyleCnt="3"/>
      <dgm:spPr/>
    </dgm:pt>
    <dgm:pt modelId="{35318F98-F594-41F7-AB36-CFF8689B3A56}" type="pres">
      <dgm:prSet presAssocID="{AA1FDF15-6B73-46D5-ABC4-989347B29161}" presName="parentText" presStyleLbl="node1" presStyleIdx="2" presStyleCnt="3" custScaleX="90110" custScaleY="45740">
        <dgm:presLayoutVars>
          <dgm:chMax val="0"/>
          <dgm:bulletEnabled val="1"/>
        </dgm:presLayoutVars>
      </dgm:prSet>
      <dgm:spPr/>
    </dgm:pt>
    <dgm:pt modelId="{73BDD4C6-DB9C-47ED-B88E-19348EC6ADCF}" type="pres">
      <dgm:prSet presAssocID="{AA1FDF15-6B73-46D5-ABC4-989347B29161}" presName="negativeSpace" presStyleCnt="0"/>
      <dgm:spPr/>
    </dgm:pt>
    <dgm:pt modelId="{EA438846-D2C9-471D-B361-78A5A585B391}" type="pres">
      <dgm:prSet presAssocID="{AA1FDF15-6B73-46D5-ABC4-989347B291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EA0605-2C1A-48A5-B41B-1E7A7CA5F5F9}" type="presOf" srcId="{87EE85F5-C5A9-4B91-9BAB-E0011122AEA7}" destId="{B0FAE05D-E206-46FA-B3AF-054748AD83B1}" srcOrd="0" destOrd="0" presId="urn:microsoft.com/office/officeart/2005/8/layout/list1#1"/>
    <dgm:cxn modelId="{AC7E6B5C-C3B6-4D00-ABD0-04A07E217114}" type="presOf" srcId="{C7B1860A-4F5F-4E26-A0C3-7793D9FE31F2}" destId="{44B60FA8-AE56-42F5-87D9-45BF46B58491}" srcOrd="0" destOrd="0" presId="urn:microsoft.com/office/officeart/2005/8/layout/list1#1"/>
    <dgm:cxn modelId="{A50A1C73-C53F-4EC6-A624-09DCFC23F9E0}" type="presOf" srcId="{2443088F-B22B-4B87-B89A-57C340C72351}" destId="{BA5DD560-848B-46DA-8E44-764EDF867FA9}" srcOrd="0" destOrd="0" presId="urn:microsoft.com/office/officeart/2005/8/layout/list1#1"/>
    <dgm:cxn modelId="{6C380F7E-75B7-4488-92B9-7CAFB50514B2}" type="presOf" srcId="{87EE85F5-C5A9-4B91-9BAB-E0011122AEA7}" destId="{2F0F03C7-30E2-4666-9B34-3B126F39D844}" srcOrd="1" destOrd="0" presId="urn:microsoft.com/office/officeart/2005/8/layout/list1#1"/>
    <dgm:cxn modelId="{33164384-3DD7-49DB-A509-05FD87EC38F8}" srcId="{C7B1860A-4F5F-4E26-A0C3-7793D9FE31F2}" destId="{2443088F-B22B-4B87-B89A-57C340C72351}" srcOrd="1" destOrd="0" parTransId="{68386890-24F7-43D1-A36F-748063047D60}" sibTransId="{35B1B7EB-1525-4728-AB6E-1E8E1358879E}"/>
    <dgm:cxn modelId="{20EE0D9C-9B11-4964-93DD-658B1470B517}" type="presOf" srcId="{2443088F-B22B-4B87-B89A-57C340C72351}" destId="{7785FB8C-B1D9-45F7-B49B-831AC8DD2217}" srcOrd="1" destOrd="0" presId="urn:microsoft.com/office/officeart/2005/8/layout/list1#1"/>
    <dgm:cxn modelId="{253C2FE2-4CCF-41DF-B148-C6B86C04BB67}" type="presOf" srcId="{AA1FDF15-6B73-46D5-ABC4-989347B29161}" destId="{35318F98-F594-41F7-AB36-CFF8689B3A56}" srcOrd="1" destOrd="0" presId="urn:microsoft.com/office/officeart/2005/8/layout/list1#1"/>
    <dgm:cxn modelId="{859139E4-1B47-42FD-B308-DDB3B3BBB116}" type="presOf" srcId="{AA1FDF15-6B73-46D5-ABC4-989347B29161}" destId="{6F817EA5-7566-4AB4-8268-C37C12B0631E}" srcOrd="0" destOrd="0" presId="urn:microsoft.com/office/officeart/2005/8/layout/list1#1"/>
    <dgm:cxn modelId="{70FA11E6-EB57-4FC9-8DD1-AE3E7050D4D1}" srcId="{C7B1860A-4F5F-4E26-A0C3-7793D9FE31F2}" destId="{87EE85F5-C5A9-4B91-9BAB-E0011122AEA7}" srcOrd="0" destOrd="0" parTransId="{D3E21805-86CD-42A5-AA1F-7BA4601D53FC}" sibTransId="{E11A1E78-2A8D-430C-A290-6FC8F542B8C5}"/>
    <dgm:cxn modelId="{727773EA-EF59-4F0B-8C88-4977B4E06126}" srcId="{C7B1860A-4F5F-4E26-A0C3-7793D9FE31F2}" destId="{AA1FDF15-6B73-46D5-ABC4-989347B29161}" srcOrd="2" destOrd="0" parTransId="{34E746A1-21B9-4535-BD9B-F56556C36BF3}" sibTransId="{01C866C7-ABCA-4209-99C1-66F4E2400728}"/>
    <dgm:cxn modelId="{E3CB1404-AE86-4A53-9658-C0DA0C5CF9DD}" type="presParOf" srcId="{44B60FA8-AE56-42F5-87D9-45BF46B58491}" destId="{2ED1465F-5F1D-4A0C-A5DF-D56654334061}" srcOrd="0" destOrd="0" presId="urn:microsoft.com/office/officeart/2005/8/layout/list1#1"/>
    <dgm:cxn modelId="{32B49A91-A6C5-40F4-A746-AA1C743E9CCE}" type="presParOf" srcId="{2ED1465F-5F1D-4A0C-A5DF-D56654334061}" destId="{B0FAE05D-E206-46FA-B3AF-054748AD83B1}" srcOrd="0" destOrd="0" presId="urn:microsoft.com/office/officeart/2005/8/layout/list1#1"/>
    <dgm:cxn modelId="{7B3D2AE6-8439-4A3F-8C8F-232CFDBA7B9C}" type="presParOf" srcId="{2ED1465F-5F1D-4A0C-A5DF-D56654334061}" destId="{2F0F03C7-30E2-4666-9B34-3B126F39D844}" srcOrd="1" destOrd="0" presId="urn:microsoft.com/office/officeart/2005/8/layout/list1#1"/>
    <dgm:cxn modelId="{2A3764F7-6A41-4D41-ADD6-71BA13BB2757}" type="presParOf" srcId="{44B60FA8-AE56-42F5-87D9-45BF46B58491}" destId="{3C324186-A5CA-4B99-962A-47540D540B84}" srcOrd="1" destOrd="0" presId="urn:microsoft.com/office/officeart/2005/8/layout/list1#1"/>
    <dgm:cxn modelId="{DDD94B91-D196-40BA-8AAC-A9F3ED0401AB}" type="presParOf" srcId="{44B60FA8-AE56-42F5-87D9-45BF46B58491}" destId="{5EB13DEF-350E-4FBB-AC0D-530463030E03}" srcOrd="2" destOrd="0" presId="urn:microsoft.com/office/officeart/2005/8/layout/list1#1"/>
    <dgm:cxn modelId="{747863AE-8941-4D35-8A5A-21F7CB74D779}" type="presParOf" srcId="{44B60FA8-AE56-42F5-87D9-45BF46B58491}" destId="{E841427A-456C-48D4-9292-8EEAE9B9A7B3}" srcOrd="3" destOrd="0" presId="urn:microsoft.com/office/officeart/2005/8/layout/list1#1"/>
    <dgm:cxn modelId="{A4AA1132-F749-4841-B769-33DAF98B3393}" type="presParOf" srcId="{44B60FA8-AE56-42F5-87D9-45BF46B58491}" destId="{A5568DD7-D3A1-47AE-87CF-9AC997354525}" srcOrd="4" destOrd="0" presId="urn:microsoft.com/office/officeart/2005/8/layout/list1#1"/>
    <dgm:cxn modelId="{F760F77D-CE78-4FC1-A5B2-C86E3E091689}" type="presParOf" srcId="{A5568DD7-D3A1-47AE-87CF-9AC997354525}" destId="{BA5DD560-848B-46DA-8E44-764EDF867FA9}" srcOrd="0" destOrd="0" presId="urn:microsoft.com/office/officeart/2005/8/layout/list1#1"/>
    <dgm:cxn modelId="{95FDE7D8-B902-49F3-BB82-5AFB9CF64E54}" type="presParOf" srcId="{A5568DD7-D3A1-47AE-87CF-9AC997354525}" destId="{7785FB8C-B1D9-45F7-B49B-831AC8DD2217}" srcOrd="1" destOrd="0" presId="urn:microsoft.com/office/officeart/2005/8/layout/list1#1"/>
    <dgm:cxn modelId="{A338B207-71BC-440B-8555-28E03768ECA1}" type="presParOf" srcId="{44B60FA8-AE56-42F5-87D9-45BF46B58491}" destId="{589D46C2-3CCC-4BE2-A589-C96E2BBD03D5}" srcOrd="5" destOrd="0" presId="urn:microsoft.com/office/officeart/2005/8/layout/list1#1"/>
    <dgm:cxn modelId="{2E14A185-CD2D-4BD6-8AE4-05FACB387DD7}" type="presParOf" srcId="{44B60FA8-AE56-42F5-87D9-45BF46B58491}" destId="{EC05D0E7-8405-44BC-99E0-1DBA2A96DF5D}" srcOrd="6" destOrd="0" presId="urn:microsoft.com/office/officeart/2005/8/layout/list1#1"/>
    <dgm:cxn modelId="{CB97ABEE-795E-462A-ADBD-5453EF92EA91}" type="presParOf" srcId="{44B60FA8-AE56-42F5-87D9-45BF46B58491}" destId="{D9345A50-5056-4BFE-860B-BC84B55B2D60}" srcOrd="7" destOrd="0" presId="urn:microsoft.com/office/officeart/2005/8/layout/list1#1"/>
    <dgm:cxn modelId="{F024A7D3-8005-4065-A236-E5E58787643C}" type="presParOf" srcId="{44B60FA8-AE56-42F5-87D9-45BF46B58491}" destId="{BEC1BB09-E7C9-4047-B6CD-6613916A1437}" srcOrd="8" destOrd="0" presId="urn:microsoft.com/office/officeart/2005/8/layout/list1#1"/>
    <dgm:cxn modelId="{61335231-248A-494C-B508-86AD8A73AC8D}" type="presParOf" srcId="{BEC1BB09-E7C9-4047-B6CD-6613916A1437}" destId="{6F817EA5-7566-4AB4-8268-C37C12B0631E}" srcOrd="0" destOrd="0" presId="urn:microsoft.com/office/officeart/2005/8/layout/list1#1"/>
    <dgm:cxn modelId="{CE1E6345-8F31-485D-816B-DC1BF43CAE57}" type="presParOf" srcId="{BEC1BB09-E7C9-4047-B6CD-6613916A1437}" destId="{35318F98-F594-41F7-AB36-CFF8689B3A56}" srcOrd="1" destOrd="0" presId="urn:microsoft.com/office/officeart/2005/8/layout/list1#1"/>
    <dgm:cxn modelId="{9A6CB92F-7719-4A47-93BE-4FD851E04ADC}" type="presParOf" srcId="{44B60FA8-AE56-42F5-87D9-45BF46B58491}" destId="{73BDD4C6-DB9C-47ED-B88E-19348EC6ADCF}" srcOrd="9" destOrd="0" presId="urn:microsoft.com/office/officeart/2005/8/layout/list1#1"/>
    <dgm:cxn modelId="{181E4C87-53C4-4427-A01D-B494FC59B542}" type="presParOf" srcId="{44B60FA8-AE56-42F5-87D9-45BF46B58491}" destId="{EA438846-D2C9-471D-B361-78A5A585B391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13DEF-350E-4FBB-AC0D-530463030E03}">
      <dsp:nvSpPr>
        <dsp:cNvPr id="0" name=""/>
        <dsp:cNvSpPr/>
      </dsp:nvSpPr>
      <dsp:spPr>
        <a:xfrm>
          <a:off x="0" y="0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0F03C7-30E2-4666-9B34-3B126F39D844}">
      <dsp:nvSpPr>
        <dsp:cNvPr id="0" name=""/>
        <dsp:cNvSpPr/>
      </dsp:nvSpPr>
      <dsp:spPr>
        <a:xfrm>
          <a:off x="405615" y="91661"/>
          <a:ext cx="4968613" cy="852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sz="2400" kern="1200" dirty="0"/>
        </a:p>
      </dsp:txBody>
      <dsp:txXfrm>
        <a:off x="447213" y="133259"/>
        <a:ext cx="4885417" cy="768944"/>
      </dsp:txXfrm>
    </dsp:sp>
    <dsp:sp modelId="{EC05D0E7-8405-44BC-99E0-1DBA2A96DF5D}">
      <dsp:nvSpPr>
        <dsp:cNvPr id="0" name=""/>
        <dsp:cNvSpPr/>
      </dsp:nvSpPr>
      <dsp:spPr>
        <a:xfrm>
          <a:off x="0" y="1893043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85FB8C-B1D9-45F7-B49B-831AC8DD2217}">
      <dsp:nvSpPr>
        <dsp:cNvPr id="0" name=""/>
        <dsp:cNvSpPr/>
      </dsp:nvSpPr>
      <dsp:spPr>
        <a:xfrm>
          <a:off x="406400" y="1993307"/>
          <a:ext cx="5038994" cy="844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+mj-ea"/>
              <a:ea typeface="+mj-ea"/>
            </a:rPr>
            <a:t>问题分类</a:t>
          </a:r>
        </a:p>
      </dsp:txBody>
      <dsp:txXfrm>
        <a:off x="447619" y="2034526"/>
        <a:ext cx="4956556" cy="761937"/>
      </dsp:txXfrm>
    </dsp:sp>
    <dsp:sp modelId="{EA438846-D2C9-471D-B361-78A5A585B391}">
      <dsp:nvSpPr>
        <dsp:cNvPr id="0" name=""/>
        <dsp:cNvSpPr/>
      </dsp:nvSpPr>
      <dsp:spPr>
        <a:xfrm>
          <a:off x="0" y="3770959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318F98-F594-41F7-AB36-CFF8689B3A56}">
      <dsp:nvSpPr>
        <dsp:cNvPr id="0" name=""/>
        <dsp:cNvSpPr/>
      </dsp:nvSpPr>
      <dsp:spPr>
        <a:xfrm>
          <a:off x="406400" y="3851443"/>
          <a:ext cx="5126898" cy="8641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+mj-ea"/>
              <a:ea typeface="+mj-ea"/>
            </a:rPr>
            <a:t>原因分析与管控措施</a:t>
          </a:r>
        </a:p>
      </dsp:txBody>
      <dsp:txXfrm>
        <a:off x="448585" y="3893628"/>
        <a:ext cx="5042528" cy="77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D4E-6098-4C7C-8F27-B9FD505D8C97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E72A-0A66-4CE4-8FAB-CC1D0C2FE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1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E72A-0A66-4CE4-8FAB-CC1D0C2FE1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使用方法：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更改文字</a:t>
            </a:r>
            <a:r>
              <a:rPr lang="en-US" altLang="zh-CN" dirty="0"/>
              <a:t>】</a:t>
            </a:r>
            <a:r>
              <a:rPr lang="zh-CN" altLang="en-US" dirty="0"/>
              <a:t>：将标题框及正文框中的文字可直接改为您所需文字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更改图片</a:t>
            </a:r>
            <a:r>
              <a:rPr lang="en-US" altLang="zh-CN" dirty="0"/>
              <a:t>】</a:t>
            </a:r>
            <a:r>
              <a:rPr lang="zh-CN" altLang="en-US" dirty="0"/>
              <a:t>：点中图片</a:t>
            </a:r>
            <a:r>
              <a:rPr lang="en-US" altLang="zh-CN" dirty="0"/>
              <a:t>》</a:t>
            </a:r>
            <a:r>
              <a:rPr lang="zh-CN" altLang="en-US" dirty="0"/>
              <a:t>绘图工具</a:t>
            </a:r>
            <a:r>
              <a:rPr lang="en-US" altLang="zh-CN" dirty="0"/>
              <a:t>》</a:t>
            </a:r>
            <a:r>
              <a:rPr lang="zh-CN" altLang="en-US" dirty="0"/>
              <a:t>格式</a:t>
            </a:r>
            <a:r>
              <a:rPr lang="en-US" altLang="zh-CN" dirty="0"/>
              <a:t>》</a:t>
            </a:r>
            <a:r>
              <a:rPr lang="zh-CN" altLang="en-US" dirty="0"/>
              <a:t>填充</a:t>
            </a:r>
            <a:r>
              <a:rPr lang="en-US" altLang="zh-CN" dirty="0"/>
              <a:t>》</a:t>
            </a:r>
            <a:r>
              <a:rPr lang="zh-CN" altLang="en-US" dirty="0"/>
              <a:t>图片</a:t>
            </a:r>
            <a:r>
              <a:rPr lang="en-US" altLang="zh-CN" dirty="0"/>
              <a:t>》</a:t>
            </a:r>
            <a:r>
              <a:rPr lang="zh-CN" altLang="en-US" dirty="0"/>
              <a:t>选择您需要展示的图片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增加减少图片</a:t>
            </a:r>
            <a:r>
              <a:rPr lang="en-US" altLang="zh-CN" dirty="0"/>
              <a:t>】</a:t>
            </a:r>
            <a:r>
              <a:rPr lang="zh-CN" altLang="en-US" dirty="0"/>
              <a:t>：直接复制粘贴图片来增加图片数，复制后更改方法见</a:t>
            </a:r>
            <a:r>
              <a:rPr lang="en-US" altLang="zh-CN" dirty="0"/>
              <a:t>【</a:t>
            </a:r>
            <a:r>
              <a:rPr lang="zh-CN" altLang="en-US" dirty="0"/>
              <a:t>更改图片</a:t>
            </a:r>
            <a:r>
              <a:rPr lang="en-US" altLang="zh-CN" dirty="0"/>
              <a:t>】</a:t>
            </a:r>
            <a:br>
              <a:rPr lang="en-US" altLang="zh-CN" dirty="0"/>
            </a:br>
            <a:r>
              <a:rPr lang="en-US" altLang="zh-CN" dirty="0"/>
              <a:t>【</a:t>
            </a:r>
            <a:r>
              <a:rPr lang="zh-CN" altLang="en-US" dirty="0"/>
              <a:t>更改图片色彩</a:t>
            </a:r>
            <a:r>
              <a:rPr lang="en-US" altLang="zh-CN" dirty="0"/>
              <a:t>】</a:t>
            </a:r>
            <a:r>
              <a:rPr lang="zh-CN" altLang="en-US" dirty="0"/>
              <a:t>：点中图片</a:t>
            </a:r>
            <a:r>
              <a:rPr lang="en-US" altLang="zh-CN" dirty="0"/>
              <a:t>》</a:t>
            </a:r>
            <a:r>
              <a:rPr lang="zh-CN" altLang="en-US" dirty="0"/>
              <a:t>图片工具</a:t>
            </a:r>
            <a:r>
              <a:rPr lang="en-US" altLang="zh-CN" dirty="0"/>
              <a:t>》</a:t>
            </a:r>
            <a:r>
              <a:rPr lang="zh-CN" altLang="en-US" dirty="0"/>
              <a:t>格式</a:t>
            </a:r>
            <a:r>
              <a:rPr lang="en-US" altLang="zh-CN" dirty="0"/>
              <a:t>》</a:t>
            </a:r>
            <a:r>
              <a:rPr lang="zh-CN" altLang="en-US" dirty="0"/>
              <a:t>色彩（重新着色）</a:t>
            </a:r>
            <a:r>
              <a:rPr lang="en-US" altLang="zh-CN" dirty="0"/>
              <a:t>》</a:t>
            </a:r>
            <a:r>
              <a:rPr lang="zh-CN" altLang="en-US" dirty="0"/>
              <a:t>选择您喜欢的色彩</a:t>
            </a:r>
            <a:br>
              <a:rPr lang="zh-CN" altLang="en-US" dirty="0"/>
            </a:br>
            <a:r>
              <a:rPr lang="zh-CN" altLang="en-US" dirty="0"/>
              <a:t>下载更多模板、视频教程：</a:t>
            </a:r>
            <a:r>
              <a:rPr lang="en-US" dirty="0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1084"/>
          <a:stretch>
            <a:fillRect/>
          </a:stretch>
        </p:blipFill>
        <p:spPr>
          <a:xfrm>
            <a:off x="0" y="20116"/>
            <a:ext cx="12192000" cy="6584288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54905" y="3822478"/>
            <a:ext cx="9392943" cy="6256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39159" y="2333626"/>
            <a:ext cx="9413024" cy="14293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0156" r="-648" b="67546"/>
          <a:stretch>
            <a:fillRect/>
          </a:stretch>
        </p:blipFill>
        <p:spPr>
          <a:xfrm>
            <a:off x="2693851" y="5834670"/>
            <a:ext cx="9498148" cy="102614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2CBD-62A6-4AF5-95CE-81FB64163CA6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313514"/>
            <a:ext cx="11056060" cy="653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199"/>
            <a:ext cx="11056060" cy="488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-1103086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-1059544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32254" y="4116874"/>
            <a:ext cx="9161483" cy="7790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 h="5715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加裂、气分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月工艺考核问题汇总及分析</a:t>
            </a:r>
          </a:p>
        </p:txBody>
      </p:sp>
      <p:pic>
        <p:nvPicPr>
          <p:cNvPr id="10" name="Picture 4" descr="http://www.hengyi.com/kindeditor/attached/image/20200122/20200122144803_92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8" y="0"/>
            <a:ext cx="12211050" cy="395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720813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2.4  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劳动纪律、工艺纪律等问题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7784B09-F6D3-282D-187B-A508C70FE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8052"/>
              </p:ext>
            </p:extLst>
          </p:nvPr>
        </p:nvGraphicFramePr>
        <p:xfrm>
          <a:off x="1024371" y="1728715"/>
          <a:ext cx="8230925" cy="2905125"/>
        </p:xfrm>
        <a:graphic>
          <a:graphicData uri="http://schemas.openxmlformats.org/drawingml/2006/table">
            <a:tbl>
              <a:tblPr/>
              <a:tblGrid>
                <a:gridCol w="1053457">
                  <a:extLst>
                    <a:ext uri="{9D8B030D-6E8A-4147-A177-3AD203B41FA5}">
                      <a16:colId xmlns:a16="http://schemas.microsoft.com/office/drawing/2014/main" val="735389979"/>
                    </a:ext>
                  </a:extLst>
                </a:gridCol>
                <a:gridCol w="4239845">
                  <a:extLst>
                    <a:ext uri="{9D8B030D-6E8A-4147-A177-3AD203B41FA5}">
                      <a16:colId xmlns:a16="http://schemas.microsoft.com/office/drawing/2014/main" val="2849052253"/>
                    </a:ext>
                  </a:extLst>
                </a:gridCol>
                <a:gridCol w="849745">
                  <a:extLst>
                    <a:ext uri="{9D8B030D-6E8A-4147-A177-3AD203B41FA5}">
                      <a16:colId xmlns:a16="http://schemas.microsoft.com/office/drawing/2014/main" val="1615905440"/>
                    </a:ext>
                  </a:extLst>
                </a:gridCol>
                <a:gridCol w="979055">
                  <a:extLst>
                    <a:ext uri="{9D8B030D-6E8A-4147-A177-3AD203B41FA5}">
                      <a16:colId xmlns:a16="http://schemas.microsoft.com/office/drawing/2014/main" val="3825014244"/>
                    </a:ext>
                  </a:extLst>
                </a:gridCol>
                <a:gridCol w="1108823">
                  <a:extLst>
                    <a:ext uri="{9D8B030D-6E8A-4147-A177-3AD203B41FA5}">
                      <a16:colId xmlns:a16="http://schemas.microsoft.com/office/drawing/2014/main" val="879501569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班组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考核内容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考核日期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类型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考核分数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5542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点暴雨，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1041-P301A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出口流量短时间波动到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56t/h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，严重超出机泵负荷上限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操作纪律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09830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日白班关于歧化开停工用氢调度指令未按时登记。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工艺纪律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16744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日夜班关于歧化开停工用氢调度指令未按时登记。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工艺纪律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62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日外操室发现加裂一班储柜留有重石存样。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操作纪律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2841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加裂三班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6-7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点系统压力控制低于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14MPa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操作纪律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7592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日白班卡尤木精神状态不佳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劳动纪律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245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2.5  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交接班、其他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289" y="1167362"/>
            <a:ext cx="9411220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本月巡检系统考核较多，共考核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7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次；定期切泵后，状态未及时改变，导致系统默认漏检；单次巡检   时间过短；雨天漏检及时处置未考核；分馏二区巡检牌更换。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16BE3AE-F025-0DB0-7342-954035467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296678"/>
              </p:ext>
            </p:extLst>
          </p:nvPr>
        </p:nvGraphicFramePr>
        <p:xfrm>
          <a:off x="885825" y="2194719"/>
          <a:ext cx="8385636" cy="2933700"/>
        </p:xfrm>
        <a:graphic>
          <a:graphicData uri="http://schemas.openxmlformats.org/drawingml/2006/table">
            <a:tbl>
              <a:tblPr/>
              <a:tblGrid>
                <a:gridCol w="1053457">
                  <a:extLst>
                    <a:ext uri="{9D8B030D-6E8A-4147-A177-3AD203B41FA5}">
                      <a16:colId xmlns:a16="http://schemas.microsoft.com/office/drawing/2014/main" val="2403199018"/>
                    </a:ext>
                  </a:extLst>
                </a:gridCol>
                <a:gridCol w="4544645">
                  <a:extLst>
                    <a:ext uri="{9D8B030D-6E8A-4147-A177-3AD203B41FA5}">
                      <a16:colId xmlns:a16="http://schemas.microsoft.com/office/drawing/2014/main" val="1041597034"/>
                    </a:ext>
                  </a:extLst>
                </a:gridCol>
                <a:gridCol w="979055">
                  <a:extLst>
                    <a:ext uri="{9D8B030D-6E8A-4147-A177-3AD203B41FA5}">
                      <a16:colId xmlns:a16="http://schemas.microsoft.com/office/drawing/2014/main" val="1934932451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1301924280"/>
                    </a:ext>
                  </a:extLst>
                </a:gridCol>
                <a:gridCol w="940261">
                  <a:extLst>
                    <a:ext uri="{9D8B030D-6E8A-4147-A177-3AD203B41FA5}">
                      <a16:colId xmlns:a16="http://schemas.microsoft.com/office/drawing/2014/main" val="2487631814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日夜班，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45-4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期间，部分巡检点单点耗时不足。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王放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1981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加裂四班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日白班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45-20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，多个点位漏检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柳世旭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8304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点（一班）、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点（一班）分别有大量机泵出口压力、电流等手输数据显示漏检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柳世旭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-5.0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7139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日夜班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-4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点（二班）有大量机泵出口压力、电流等手输数据显示漏检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柳世旭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40126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日白班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12-14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点漏检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柳世旭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1473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日夜班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4-6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点漏检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柳世旭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3497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日夜班漏检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王放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661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796278"/>
            <a:ext cx="10803422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2.6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考核通报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69374E-1605-4290-AC9C-76EE4A50DC2E}"/>
              </a:ext>
            </a:extLst>
          </p:cNvPr>
          <p:cNvSpPr txBox="1"/>
          <p:nvPr/>
        </p:nvSpPr>
        <p:spPr>
          <a:xfrm>
            <a:off x="955507" y="1403515"/>
            <a:ext cx="915104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</a:t>
            </a:r>
            <a:endParaRPr lang="en-US" altLang="zh-CN" sz="1400" dirty="0">
              <a:solidFill>
                <a:srgbClr val="28283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A31E1D-0153-4A98-5794-ADF90094D044}"/>
              </a:ext>
            </a:extLst>
          </p:cNvPr>
          <p:cNvSpPr txBox="1"/>
          <p:nvPr/>
        </p:nvSpPr>
        <p:spPr>
          <a:xfrm>
            <a:off x="694289" y="2002752"/>
            <a:ext cx="10803422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2.7</a:t>
            </a:r>
            <a:r>
              <a:rPr lang="zh-CN" altLang="en-US" sz="20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其他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4A99828-AB4A-DB23-19F6-68622DA1B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60722"/>
              </p:ext>
            </p:extLst>
          </p:nvPr>
        </p:nvGraphicFramePr>
        <p:xfrm>
          <a:off x="858696" y="2954699"/>
          <a:ext cx="9344670" cy="2152650"/>
        </p:xfrm>
        <a:graphic>
          <a:graphicData uri="http://schemas.openxmlformats.org/drawingml/2006/table">
            <a:tbl>
              <a:tblPr/>
              <a:tblGrid>
                <a:gridCol w="1053457">
                  <a:extLst>
                    <a:ext uri="{9D8B030D-6E8A-4147-A177-3AD203B41FA5}">
                      <a16:colId xmlns:a16="http://schemas.microsoft.com/office/drawing/2014/main" val="2548446526"/>
                    </a:ext>
                  </a:extLst>
                </a:gridCol>
                <a:gridCol w="1116918">
                  <a:extLst>
                    <a:ext uri="{9D8B030D-6E8A-4147-A177-3AD203B41FA5}">
                      <a16:colId xmlns:a16="http://schemas.microsoft.com/office/drawing/2014/main" val="3885432658"/>
                    </a:ext>
                  </a:extLst>
                </a:gridCol>
                <a:gridCol w="3998059">
                  <a:extLst>
                    <a:ext uri="{9D8B030D-6E8A-4147-A177-3AD203B41FA5}">
                      <a16:colId xmlns:a16="http://schemas.microsoft.com/office/drawing/2014/main" val="3441861711"/>
                    </a:ext>
                  </a:extLst>
                </a:gridCol>
                <a:gridCol w="875765">
                  <a:extLst>
                    <a:ext uri="{9D8B030D-6E8A-4147-A177-3AD203B41FA5}">
                      <a16:colId xmlns:a16="http://schemas.microsoft.com/office/drawing/2014/main" val="2844868216"/>
                    </a:ext>
                  </a:extLst>
                </a:gridCol>
                <a:gridCol w="1053457">
                  <a:extLst>
                    <a:ext uri="{9D8B030D-6E8A-4147-A177-3AD203B41FA5}">
                      <a16:colId xmlns:a16="http://schemas.microsoft.com/office/drawing/2014/main" val="2479457230"/>
                    </a:ext>
                  </a:extLst>
                </a:gridCol>
                <a:gridCol w="1247014">
                  <a:extLst>
                    <a:ext uri="{9D8B030D-6E8A-4147-A177-3AD203B41FA5}">
                      <a16:colId xmlns:a16="http://schemas.microsoft.com/office/drawing/2014/main" val="211804606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D210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界位高，班组及时切液并外送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孙伟锋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8671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加裂一班配合更换分馏二区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及公用工程区站（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JLQF06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）巡检牌更换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柳世旭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9635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日白班，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D312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液位外送；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日夜班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D210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切液并外送废碱液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王放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9349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加裂四班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日白班，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D215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缓蚀剂加剂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王放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9775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加裂四班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李诗诚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李诗诚配合工艺将加热炉考试答案翻译为英文版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2022/9/30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王放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354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30001" y="641830"/>
            <a:ext cx="5334000" cy="1514962"/>
            <a:chOff x="1850755" y="3068232"/>
            <a:chExt cx="5334000" cy="1705311"/>
          </a:xfrm>
        </p:grpSpPr>
        <p:sp>
          <p:nvSpPr>
            <p:cNvPr id="9" name="文本框 8"/>
            <p:cNvSpPr txBox="1"/>
            <p:nvPr/>
          </p:nvSpPr>
          <p:spPr>
            <a:xfrm>
              <a:off x="5738214" y="4065657"/>
              <a:ext cx="620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50755" y="3068232"/>
              <a:ext cx="533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kern="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三、</a:t>
              </a:r>
              <a:r>
                <a:rPr lang="zh-CN" sz="3600" kern="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原因分析及管理要求</a:t>
              </a:r>
              <a:endPara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6" name="文本框 22"/>
          <p:cNvSpPr txBox="1"/>
          <p:nvPr/>
        </p:nvSpPr>
        <p:spPr>
          <a:xfrm>
            <a:off x="652237" y="1194495"/>
            <a:ext cx="4316927" cy="25340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3.1  9</a:t>
            </a:r>
            <a:r>
              <a:rPr lang="zh-CN" altLang="en-US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月工艺检查考核结果：</a:t>
            </a:r>
            <a:endParaRPr lang="en-US" altLang="zh-CN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一班：</a:t>
            </a:r>
            <a:r>
              <a:rPr lang="en-US" altLang="zh-CN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-26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，月末评比：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28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二班：</a:t>
            </a:r>
            <a:r>
              <a:rPr lang="en-US" altLang="zh-CN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41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，月末评比：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42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三班：</a:t>
            </a:r>
            <a:r>
              <a:rPr lang="en-US" altLang="zh-CN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-8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，月末评比：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13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四班：</a:t>
            </a:r>
            <a:r>
              <a:rPr lang="en-US" altLang="zh-CN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-10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，月末评比：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15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合计：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-3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分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1B5EF1B-A621-13AC-E68A-8746B8ED4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33433"/>
              </p:ext>
            </p:extLst>
          </p:nvPr>
        </p:nvGraphicFramePr>
        <p:xfrm>
          <a:off x="499251" y="4281187"/>
          <a:ext cx="3715580" cy="1899885"/>
        </p:xfrm>
        <a:graphic>
          <a:graphicData uri="http://schemas.openxmlformats.org/drawingml/2006/table">
            <a:tbl>
              <a:tblPr/>
              <a:tblGrid>
                <a:gridCol w="928895">
                  <a:extLst>
                    <a:ext uri="{9D8B030D-6E8A-4147-A177-3AD203B41FA5}">
                      <a16:colId xmlns:a16="http://schemas.microsoft.com/office/drawing/2014/main" val="886246145"/>
                    </a:ext>
                  </a:extLst>
                </a:gridCol>
                <a:gridCol w="928895">
                  <a:extLst>
                    <a:ext uri="{9D8B030D-6E8A-4147-A177-3AD203B41FA5}">
                      <a16:colId xmlns:a16="http://schemas.microsoft.com/office/drawing/2014/main" val="654948832"/>
                    </a:ext>
                  </a:extLst>
                </a:gridCol>
                <a:gridCol w="928895">
                  <a:extLst>
                    <a:ext uri="{9D8B030D-6E8A-4147-A177-3AD203B41FA5}">
                      <a16:colId xmlns:a16="http://schemas.microsoft.com/office/drawing/2014/main" val="540991108"/>
                    </a:ext>
                  </a:extLst>
                </a:gridCol>
                <a:gridCol w="928895">
                  <a:extLst>
                    <a:ext uri="{9D8B030D-6E8A-4147-A177-3AD203B41FA5}">
                      <a16:colId xmlns:a16="http://schemas.microsoft.com/office/drawing/2014/main" val="422161650"/>
                    </a:ext>
                  </a:extLst>
                </a:gridCol>
              </a:tblGrid>
              <a:tr h="379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考核总分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月末竞赛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综合分数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81689"/>
                  </a:ext>
                </a:extLst>
              </a:tr>
              <a:tr h="379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95193"/>
                  </a:ext>
                </a:extLst>
              </a:tr>
              <a:tr h="379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899718"/>
                  </a:ext>
                </a:extLst>
              </a:tr>
              <a:tr h="379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加裂三班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22074"/>
                  </a:ext>
                </a:extLst>
              </a:tr>
              <a:tr h="379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加裂四班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525012"/>
                  </a:ext>
                </a:extLst>
              </a:tr>
            </a:tbl>
          </a:graphicData>
        </a:graphic>
      </p:graphicFrame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623FBCE7-E75A-0D03-F1DB-D71BB082F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767535"/>
              </p:ext>
            </p:extLst>
          </p:nvPr>
        </p:nvGraphicFramePr>
        <p:xfrm>
          <a:off x="4830618" y="2297356"/>
          <a:ext cx="7117557" cy="300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E0EEFA3-01BA-776C-CA4D-B3058D761F61}"/>
              </a:ext>
            </a:extLst>
          </p:cNvPr>
          <p:cNvSpPr txBox="1"/>
          <p:nvPr/>
        </p:nvSpPr>
        <p:spPr>
          <a:xfrm>
            <a:off x="920439" y="3838494"/>
            <a:ext cx="1890261" cy="332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月各班考核汇总情况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89C0C0-DCD8-005A-78A5-86C6CAD4E698}"/>
              </a:ext>
            </a:extLst>
          </p:cNvPr>
          <p:cNvSpPr txBox="1"/>
          <p:nvPr/>
        </p:nvSpPr>
        <p:spPr>
          <a:xfrm>
            <a:off x="7529102" y="1842356"/>
            <a:ext cx="2069797" cy="332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月各班考核情况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BF4961-0E2D-5AFF-F6F5-58F39FBC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768F0460-99EC-EBF1-EC0D-CE6944E961BE}"/>
              </a:ext>
            </a:extLst>
          </p:cNvPr>
          <p:cNvSpPr txBox="1"/>
          <p:nvPr/>
        </p:nvSpPr>
        <p:spPr>
          <a:xfrm>
            <a:off x="614541" y="636348"/>
            <a:ext cx="10489528" cy="12850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3.2  9</a:t>
            </a:r>
            <a:r>
              <a:rPr lang="zh-CN" altLang="en-US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月工艺专业重点工作：</a:t>
            </a:r>
            <a:endParaRPr lang="en-US" altLang="zh-CN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抽查提问：内操的事故处置、操作经验学习、联锁等，对不同岗位进行相对应的岗位进行提问，整体情况一般，已出具相应考核。外操以现场安排学习流程为主，状况良好。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977B69-6F9A-DE35-2949-083BF5F419E5}"/>
              </a:ext>
            </a:extLst>
          </p:cNvPr>
          <p:cNvSpPr txBox="1"/>
          <p:nvPr/>
        </p:nvSpPr>
        <p:spPr>
          <a:xfrm>
            <a:off x="614541" y="5268682"/>
            <a:ext cx="9372600" cy="1285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巡检，本月巡检漏检情况较多，工艺及时处理漏检项，并通过与班组及信息部沟通，避免因技术问题导致漏检。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zh-CN" altLang="en-US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现场规格化正常。</a:t>
            </a: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FDD56071-8CA4-5837-B549-3B1168076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265483"/>
              </p:ext>
            </p:extLst>
          </p:nvPr>
        </p:nvGraphicFramePr>
        <p:xfrm>
          <a:off x="1403928" y="2207939"/>
          <a:ext cx="7117557" cy="272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97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AB4B76F-1024-9FB7-09E0-7D31C3CF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917F60DE-A590-B5A8-F8C7-986743BB684D}"/>
              </a:ext>
            </a:extLst>
          </p:cNvPr>
          <p:cNvSpPr txBox="1"/>
          <p:nvPr/>
        </p:nvSpPr>
        <p:spPr>
          <a:xfrm>
            <a:off x="0" y="811308"/>
            <a:ext cx="12157715" cy="46576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薄弱环节分析</a:t>
            </a:r>
            <a:endParaRPr lang="en-US" altLang="zh-CN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1. 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中控操作人员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 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问题：普遍经验欠缺，未经事故磨练，导致遇事慌乱，无法有效尽到岗位责任；新人居多。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 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应对：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）副班宣贯反事故处置步骤，日常与中控轮岗人员多分享、引导。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2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）提问侧重事故应急处置，渲染常见事故场景，抽查应变能力，然后与被抽查人一起讨论、总结。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3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）寻找各班种子选手，侧重培养。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2. 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人员压力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  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问题：休假开始后，人员压力凸显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  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应对：</a:t>
            </a: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1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）盘活现有文莱员工资源，给班长讲明现状，引导、督促班长给文莱员工加担子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              2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）以身作则，从工程师的角度重视文莱员工作用，日常多提问偏向加裂的流程、指标、联锁等，</a:t>
            </a:r>
            <a:endParaRPr lang="en-US" altLang="zh-CN" sz="1600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        </a:t>
            </a:r>
            <a:r>
              <a:rPr lang="zh-CN" altLang="en-US" sz="1600" dirty="0">
                <a:solidFill>
                  <a:srgbClr val="28283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将日检提问作为引导的抓手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28283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6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58696" y="969415"/>
            <a:ext cx="10360171" cy="271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10</a:t>
            </a:r>
            <a:r>
              <a:rPr lang="zh-CN" altLang="en-US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月份工作展望：</a:t>
            </a:r>
            <a:endParaRPr lang="en-US" altLang="zh-CN" sz="24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）装置运行末期，做好平稳生产；从本专业出发，加强现场巡检质量。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2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）针对出现的低级操作问题，每日检查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现场工作落实情况，保证现场作业闭环。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3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）对轮岗内操、文莱员工加强日常提问培训，传导压力。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4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）加强劳动纪律尤其夜班劳动纪律检查，建立良好劳动作风。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5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）基于班组力量，合理安排每日工作计划及班组力量，确保工作有效执行。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04617" y="2596382"/>
            <a:ext cx="442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757827824"/>
              </p:ext>
            </p:extLst>
          </p:nvPr>
        </p:nvGraphicFramePr>
        <p:xfrm>
          <a:off x="858696" y="608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43625" y="3079429"/>
            <a:ext cx="6784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日周月检问题总体情况说明</a:t>
            </a:r>
            <a:endParaRPr lang="zh-CN" altLang="en-US" sz="36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906645"/>
            <a:ext cx="10803422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自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9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月1日至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9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月3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0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日，加裂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、</a:t>
            </a:r>
            <a:r>
              <a:rPr sz="2000" dirty="0" err="1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气分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工艺</a:t>
            </a:r>
            <a:r>
              <a:rPr sz="2000" dirty="0" err="1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专业日、周、月检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问题共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72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项，其中考核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35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项，奖励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12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项，未考核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13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项。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按问题性质共分为</a:t>
            </a:r>
            <a:r>
              <a:rPr 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0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类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，考核占比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58.3%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3623FAE-B2C9-4C36-71BA-B24A5AFC8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17733"/>
              </p:ext>
            </p:extLst>
          </p:nvPr>
        </p:nvGraphicFramePr>
        <p:xfrm>
          <a:off x="858696" y="2413814"/>
          <a:ext cx="1828800" cy="29337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94016106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863805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3872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73882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未考核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01775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奖励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32441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月末评比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8631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共计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53872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考核占比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58.3%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47262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85F8505-9E2A-0B84-BABD-94E973C1F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887"/>
              </p:ext>
            </p:extLst>
          </p:nvPr>
        </p:nvGraphicFramePr>
        <p:xfrm>
          <a:off x="3510684" y="2281738"/>
          <a:ext cx="2768600" cy="2853356"/>
        </p:xfrm>
        <a:graphic>
          <a:graphicData uri="http://schemas.openxmlformats.org/drawingml/2006/table">
            <a:tbl>
              <a:tblPr/>
              <a:tblGrid>
                <a:gridCol w="1689100">
                  <a:extLst>
                    <a:ext uri="{9D8B030D-6E8A-4147-A177-3AD203B41FA5}">
                      <a16:colId xmlns:a16="http://schemas.microsoft.com/office/drawing/2014/main" val="350988186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486805884"/>
                    </a:ext>
                  </a:extLst>
                </a:gridCol>
              </a:tblGrid>
              <a:tr h="25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考核类型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66157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交接班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166119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馏出口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67198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抽查提问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38692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巡回检查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233254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劳动纪律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142271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操作纪律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46319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工艺纪律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039793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平稳率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65214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规格化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796668"/>
                  </a:ext>
                </a:extLst>
              </a:tr>
              <a:tr h="259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其他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35945"/>
                  </a:ext>
                </a:extLst>
              </a:tr>
            </a:tbl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139404"/>
              </p:ext>
            </p:extLst>
          </p:nvPr>
        </p:nvGraphicFramePr>
        <p:xfrm>
          <a:off x="6386152" y="2261415"/>
          <a:ext cx="4776788" cy="308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9792" y="917822"/>
            <a:ext cx="3550150" cy="387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1.2 </a:t>
            </a:r>
            <a:r>
              <a:rPr lang="zh-CN" altLang="en-US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各班组考核分布情况：</a:t>
            </a:r>
            <a:endParaRPr lang="en-US" altLang="zh-CN" b="1" dirty="0">
              <a:solidFill>
                <a:srgbClr val="282830"/>
              </a:solidFill>
              <a:latin typeface="Arial" pitchFamily="34" charset="0"/>
              <a:ea typeface="华文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b="1" dirty="0">
              <a:solidFill>
                <a:srgbClr val="282830"/>
              </a:solidFill>
              <a:latin typeface="Arial" pitchFamily="34" charset="0"/>
              <a:ea typeface="华文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    </a:t>
            </a: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加裂一班考核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14</a:t>
            </a: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项；</a:t>
            </a:r>
            <a:endParaRPr lang="en-US" altLang="zh-CN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加裂二班考核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10</a:t>
            </a: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项；</a:t>
            </a:r>
            <a:endParaRPr lang="en-US" altLang="zh-CN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加裂三班考核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13</a:t>
            </a: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项；</a:t>
            </a:r>
            <a:endParaRPr lang="en-US" altLang="zh-CN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加裂四班考核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10</a:t>
            </a:r>
            <a:r>
              <a:rPr lang="zh-CN" altLang="en-US" sz="16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项；</a:t>
            </a:r>
            <a:endParaRPr lang="en-US" altLang="zh-CN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</a:t>
            </a:r>
            <a:r>
              <a:rPr lang="zh-CN" altLang="en-US" sz="14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合计</a:t>
            </a:r>
            <a:r>
              <a:rPr lang="en-US" altLang="zh-CN" sz="14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47</a:t>
            </a:r>
            <a:r>
              <a:rPr lang="zh-CN" altLang="en-US" sz="14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endParaRPr lang="en-US" altLang="zh-CN" sz="14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282830"/>
                </a:solidFill>
              </a:rPr>
              <a:t>      注：包括奖励与考核。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670257"/>
              </p:ext>
            </p:extLst>
          </p:nvPr>
        </p:nvGraphicFramePr>
        <p:xfrm>
          <a:off x="3769877" y="1450109"/>
          <a:ext cx="7829551" cy="356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0"/>
          <p:cNvSpPr txBox="1"/>
          <p:nvPr/>
        </p:nvSpPr>
        <p:spPr>
          <a:xfrm>
            <a:off x="4052270" y="358958"/>
            <a:ext cx="48118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二、问题分类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47" y="813618"/>
            <a:ext cx="2185214" cy="504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2.1</a:t>
            </a:r>
            <a:r>
              <a:rPr lang="en-US" altLang="zh-CN" sz="2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>
                <a:solidFill>
                  <a:srgbClr val="2828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抽查提问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8696" y="1316246"/>
            <a:ext cx="7620286" cy="744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9</a:t>
            </a:r>
            <a:r>
              <a:rPr lang="zh-CN" altLang="en-US" sz="15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月份：对轮岗人员进行流程动改、联锁逻辑、异常工况处置、操作经验等提问。</a:t>
            </a:r>
            <a:endParaRPr lang="en-US" altLang="zh-CN" sz="1500" dirty="0">
              <a:solidFill>
                <a:srgbClr val="2828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       </a:t>
            </a:r>
            <a:r>
              <a:rPr lang="zh-CN" altLang="en-US" sz="1500" dirty="0">
                <a:solidFill>
                  <a:srgbClr val="B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多抽考文莱员工，以抽考形成培训导向</a:t>
            </a:r>
            <a:endParaRPr lang="en-US" altLang="zh-CN" sz="1500" dirty="0">
              <a:solidFill>
                <a:srgbClr val="BC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3D9CA4C-2672-6E0C-0D60-6D739FA3A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01609"/>
              </p:ext>
            </p:extLst>
          </p:nvPr>
        </p:nvGraphicFramePr>
        <p:xfrm>
          <a:off x="858696" y="2149936"/>
          <a:ext cx="8571631" cy="4564971"/>
        </p:xfrm>
        <a:graphic>
          <a:graphicData uri="http://schemas.openxmlformats.org/drawingml/2006/table">
            <a:tbl>
              <a:tblPr/>
              <a:tblGrid>
                <a:gridCol w="748431">
                  <a:extLst>
                    <a:ext uri="{9D8B030D-6E8A-4147-A177-3AD203B41FA5}">
                      <a16:colId xmlns:a16="http://schemas.microsoft.com/office/drawing/2014/main" val="2013272128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619958995"/>
                    </a:ext>
                  </a:extLst>
                </a:gridCol>
                <a:gridCol w="4581236">
                  <a:extLst>
                    <a:ext uri="{9D8B030D-6E8A-4147-A177-3AD203B41FA5}">
                      <a16:colId xmlns:a16="http://schemas.microsoft.com/office/drawing/2014/main" val="1038771774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3784387597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4205802907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835486400"/>
                    </a:ext>
                  </a:extLst>
                </a:gridCol>
              </a:tblGrid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李兴隆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提问李兴隆加热炉系统联锁以及设备联锁值，回答一般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888933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徐红建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提问徐红建分馏系统高负荷下操作、分馏产品指标及控制、分馏系统联锁值，回答一般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59833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蒋恒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提问蒋恒气分装置现场流程，回答很好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59909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munir-2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</a:t>
                      </a:r>
                      <a:r>
                        <a:rPr lang="en-US" altLang="zh-C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munir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分馏系统一级指标，回答不理想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20159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罗庆通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提问罗庆通加热炉区相关联锁，回答很好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80439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李兴隆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提问李兴隆加热炉长明灯切断阀异常关闭连锁处置，回答一般。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2022/9/5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王放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167875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法扎娜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提问法扎娜气分热水温度大幅下降处置，回答一般。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2022/9/6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王放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67331"/>
                  </a:ext>
                </a:extLst>
              </a:tr>
              <a:tr h="197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加裂四班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阿什拉夫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日提问阿什拉夫加裂原料、公用工程流程，回答不理想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2022/9/8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王放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80933"/>
                  </a:ext>
                </a:extLst>
              </a:tr>
              <a:tr h="2452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加裂四班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王迅之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提问王迅之加热炉相关问题，回答一般。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孙伟锋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48259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李兴隆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提问李兴隆加裂联锁相关问题，回答一般。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孙伟锋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45754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黄艳芯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提问黄艳芯气分蒸汽、热水中断事故处理，回答良好。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孙伟锋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03240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强小峰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提问强小峰加裂胺液、除盐水与酸性水现场流程，回答良好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2022/9/13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孙伟锋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35481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罗庆通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提问罗庆通加裂加热炉相关问题，回答一般。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2022/9/14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孙伟锋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89009"/>
                  </a:ext>
                </a:extLst>
              </a:tr>
              <a:tr h="2452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加裂四班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徐子涛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提问徐子涛气分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D203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后路馏程，石脑油馏程，回答一般。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2022/9/15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孙伟锋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799475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加裂一班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日反事故演练，内操表现不理想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2022/9/19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79664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加裂四班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阿什拉夫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日提问阿什拉夫现场考试流程，涉及加裂流程回答一般；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2022/9/20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4810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日循氢机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K101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晃电停车反事故演练，内操表现很好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2022/9/22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63219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罗庆通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提问罗庆通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加热炉操作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工艺指令，回答良好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2022/9/22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03972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牛洪博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提问牛洪博加裂一级指标，回答良好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2022/9/22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柳世旭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59205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加裂一班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卡尤木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日白班现场提问卡尤木精制油取样，回答一般    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2022/9/27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王放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3203"/>
                  </a:ext>
                </a:extLst>
              </a:tr>
              <a:tr h="211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加裂四班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哈吉卡</a:t>
                      </a:r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提问哈吉卡气分一系列进料泵故障停运，备泵无法启动，应急处理，分馏物料流程，回答一般。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2022/9/28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王放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-2.0 </a:t>
                      </a:r>
                    </a:p>
                  </a:txBody>
                  <a:tcPr marL="5224" marR="5224" marT="5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186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2.2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馏出口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086" y="4435334"/>
            <a:ext cx="11327754" cy="152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9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月份：</a:t>
            </a:r>
            <a:endParaRPr lang="en-GB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重石脑油馏程频繁变动，如表格红色区域描述；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高负荷期间，要求轻石脑油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C4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≯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4%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m/m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）；且月中要求液化气增产以满足长约合同备货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精丙烯纯度保持在</a:t>
            </a:r>
            <a:r>
              <a:rPr lang="en-GB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99.67-99.71%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，异丁烷纯度控制</a:t>
            </a:r>
            <a:r>
              <a:rPr lang="en-GB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91-94%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。</a:t>
            </a:r>
            <a:endParaRPr lang="en-GB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F39BBE7-AECB-BA09-E475-67EEA2F4D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06845"/>
              </p:ext>
            </p:extLst>
          </p:nvPr>
        </p:nvGraphicFramePr>
        <p:xfrm>
          <a:off x="951345" y="1328131"/>
          <a:ext cx="9291782" cy="280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325178" imgH="4038547" progId="Excel.Sheet.12">
                  <p:embed/>
                </p:oleObj>
              </mc:Choice>
              <mc:Fallback>
                <p:oleObj name="Worksheet" r:id="rId4" imgW="12325178" imgH="40385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1345" y="1328131"/>
                        <a:ext cx="9291782" cy="280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+mj-ea"/>
                <a:ea typeface="+mj-ea"/>
              </a:rPr>
              <a:t>2.3  </a:t>
            </a:r>
            <a:r>
              <a:rPr lang="zh-CN" altLang="en-US" sz="2400" dirty="0">
                <a:solidFill>
                  <a:srgbClr val="282830"/>
                </a:solidFill>
                <a:latin typeface="+mj-ea"/>
                <a:ea typeface="+mj-ea"/>
              </a:rPr>
              <a:t>月末评比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2100" y="4662469"/>
            <a:ext cx="11379201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本月评比情况：</a:t>
            </a:r>
            <a:endParaRPr lang="en-US" altLang="zh-CN" sz="1400" dirty="0">
              <a:solidFill>
                <a:srgbClr val="2828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）目前</a:t>
            </a: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各班平稳率相差较小，因此月末评比缩小分值，</a:t>
            </a:r>
            <a:r>
              <a:rPr lang="en-US" altLang="zh-CN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月平稳率问题只考核两项。</a:t>
            </a:r>
            <a:endParaRPr lang="en-US" altLang="zh-CN" sz="1400" dirty="0">
              <a:solidFill>
                <a:srgbClr val="2828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）重石收率差距较小，二班重石收率最高，</a:t>
            </a:r>
            <a:r>
              <a:rPr lang="en-US" altLang="zh-CN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62.01%</a:t>
            </a: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rgbClr val="2828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14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月一班能耗最低，三班表现不佳。</a:t>
            </a:r>
            <a:endParaRPr lang="en-US" altLang="zh-CN" sz="1400" dirty="0">
              <a:solidFill>
                <a:srgbClr val="2828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F9FA6C0-0740-05BF-6D13-7ECFB879C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43561"/>
              </p:ext>
            </p:extLst>
          </p:nvPr>
        </p:nvGraphicFramePr>
        <p:xfrm>
          <a:off x="852488" y="1238250"/>
          <a:ext cx="100838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344309" imgH="2381117" progId="Excel.Sheet.12">
                  <p:embed/>
                </p:oleObj>
              </mc:Choice>
              <mc:Fallback>
                <p:oleObj name="Worksheet" r:id="rId4" imgW="11344309" imgH="2381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488" y="1238250"/>
                        <a:ext cx="10083800" cy="165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CD08784-3749-F832-2915-06F88E7D0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248003"/>
              </p:ext>
            </p:extLst>
          </p:nvPr>
        </p:nvGraphicFramePr>
        <p:xfrm>
          <a:off x="1683108" y="2965448"/>
          <a:ext cx="7239219" cy="165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467540" imgH="2381117" progId="Excel.Sheet.12">
                  <p:embed/>
                </p:oleObj>
              </mc:Choice>
              <mc:Fallback>
                <p:oleObj name="Worksheet" r:id="rId6" imgW="7467540" imgH="2381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3108" y="2965448"/>
                        <a:ext cx="7239219" cy="165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9F1F183-A398-4CA4-91FE-1A2395352523}"/>
              </a:ext>
            </a:extLst>
          </p:cNvPr>
          <p:cNvSpPr txBox="1"/>
          <p:nvPr/>
        </p:nvSpPr>
        <p:spPr>
          <a:xfrm>
            <a:off x="383571" y="973462"/>
            <a:ext cx="1080342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+mj-ea"/>
                <a:ea typeface="+mj-ea"/>
              </a:rPr>
              <a:t>2.4  </a:t>
            </a:r>
            <a:r>
              <a:rPr lang="zh-CN" altLang="en-US" sz="2400" dirty="0">
                <a:solidFill>
                  <a:srgbClr val="282830"/>
                </a:solidFill>
                <a:latin typeface="+mj-ea"/>
                <a:ea typeface="+mj-ea"/>
              </a:rPr>
              <a:t>月末评比排名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B29643-38D7-408C-8283-47CF68800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57A67BB-3CB6-7A7A-338B-D3F3CBA9A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1559"/>
              </p:ext>
            </p:extLst>
          </p:nvPr>
        </p:nvGraphicFramePr>
        <p:xfrm>
          <a:off x="943676" y="1572456"/>
          <a:ext cx="8311160" cy="4098669"/>
        </p:xfrm>
        <a:graphic>
          <a:graphicData uri="http://schemas.openxmlformats.org/drawingml/2006/table">
            <a:tbl>
              <a:tblPr/>
              <a:tblGrid>
                <a:gridCol w="1190382">
                  <a:extLst>
                    <a:ext uri="{9D8B030D-6E8A-4147-A177-3AD203B41FA5}">
                      <a16:colId xmlns:a16="http://schemas.microsoft.com/office/drawing/2014/main" val="406175034"/>
                    </a:ext>
                  </a:extLst>
                </a:gridCol>
                <a:gridCol w="4517714">
                  <a:extLst>
                    <a:ext uri="{9D8B030D-6E8A-4147-A177-3AD203B41FA5}">
                      <a16:colId xmlns:a16="http://schemas.microsoft.com/office/drawing/2014/main" val="3108564477"/>
                    </a:ext>
                  </a:extLst>
                </a:gridCol>
                <a:gridCol w="1193967">
                  <a:extLst>
                    <a:ext uri="{9D8B030D-6E8A-4147-A177-3AD203B41FA5}">
                      <a16:colId xmlns:a16="http://schemas.microsoft.com/office/drawing/2014/main" val="1470953574"/>
                    </a:ext>
                  </a:extLst>
                </a:gridCol>
                <a:gridCol w="1409097">
                  <a:extLst>
                    <a:ext uri="{9D8B030D-6E8A-4147-A177-3AD203B41FA5}">
                      <a16:colId xmlns:a16="http://schemas.microsoft.com/office/drawing/2014/main" val="3521897915"/>
                    </a:ext>
                  </a:extLst>
                </a:gridCol>
              </a:tblGrid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反事故演练第一名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反事故演练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0297"/>
                  </a:ext>
                </a:extLst>
              </a:tr>
              <a:tr h="3627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反事故演练第二名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反事故演练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06479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加裂四班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反事故演练第三名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反事故演练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75396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平稳率第一名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平稳率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92172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平稳率第二名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平稳率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69795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平稳率第三名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平稳率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434369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能耗第一名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66285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能耗第二名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38883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加裂四班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能耗第三名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11856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产品合格率第一名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馏出口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91448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加裂一班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产品合格率第二名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馏出口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4035"/>
                  </a:ext>
                </a:extLst>
              </a:tr>
              <a:tr h="3396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产品合格率第三名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馏出口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8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84603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43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5B9BCF"/>
      </a:accent1>
      <a:accent2>
        <a:srgbClr val="00B0F0"/>
      </a:accent2>
      <a:accent3>
        <a:srgbClr val="8A76E0"/>
      </a:accent3>
      <a:accent4>
        <a:srgbClr val="9439AD"/>
      </a:accent4>
      <a:accent5>
        <a:srgbClr val="A2CE47"/>
      </a:accent5>
      <a:accent6>
        <a:srgbClr val="F3731E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7027</TotalTime>
  <Words>3180</Words>
  <Application>Microsoft Office PowerPoint</Application>
  <PresentationFormat>宽屏</PresentationFormat>
  <Paragraphs>430</Paragraphs>
  <Slides>17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Calibri</vt:lpstr>
      <vt:lpstr>Wingdings 2</vt:lpstr>
      <vt:lpstr>A000120140530A99PPBG</vt:lpstr>
      <vt:lpstr>Microsoft Excel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世旭 柳</cp:lastModifiedBy>
  <cp:revision>260</cp:revision>
  <dcterms:created xsi:type="dcterms:W3CDTF">2015-10-06T09:21:00Z</dcterms:created>
  <dcterms:modified xsi:type="dcterms:W3CDTF">2022-10-02T08:50:21Z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35E9D4B9093742EC852E3D8AFBCE0E7C</vt:lpwstr>
  </property>
</Properties>
</file>