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9" r:id="rId3"/>
    <p:sldId id="320" r:id="rId5"/>
    <p:sldId id="352" r:id="rId6"/>
    <p:sldId id="290" r:id="rId7"/>
    <p:sldId id="299" r:id="rId8"/>
    <p:sldId id="302" r:id="rId9"/>
    <p:sldId id="357" r:id="rId10"/>
    <p:sldId id="300" r:id="rId11"/>
    <p:sldId id="355" r:id="rId12"/>
    <p:sldId id="356" r:id="rId13"/>
    <p:sldId id="358" r:id="rId14"/>
    <p:sldId id="359" r:id="rId15"/>
    <p:sldId id="360" r:id="rId16"/>
    <p:sldId id="260" r:id="rId17"/>
  </p:sldIdLst>
  <p:sldSz cx="12192000" cy="6858000"/>
  <p:notesSz cx="6858000" cy="9144000"/>
  <p:custDataLst>
    <p:tags r:id="rId2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2830"/>
    <a:srgbClr val="FB912B"/>
    <a:srgbClr val="BC0000"/>
    <a:srgbClr val="EA77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4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1158" y="66"/>
      </p:cViewPr>
      <p:guideLst>
        <p:guide pos="3851"/>
        <p:guide pos="5484"/>
        <p:guide pos="6697"/>
        <p:guide pos="1426"/>
        <p:guide pos="966"/>
        <p:guide pos="5190"/>
        <p:guide orient="horz" pos="1910"/>
        <p:guide pos="3218"/>
        <p:guide orient="horz" pos="2400"/>
        <p:guide orient="horz" pos="16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2" Type="http://schemas.openxmlformats.org/officeDocument/2006/relationships/tags" Target="tags/tag8.xml"/><Relationship Id="rId21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4" Type="http://schemas.microsoft.com/office/2011/relationships/chartColorStyle" Target="colors1.xml"/><Relationship Id="rId3" Type="http://schemas.microsoft.com/office/2011/relationships/chartStyle" Target="style1.xml"/><Relationship Id="rId2" Type="http://schemas.openxmlformats.org/officeDocument/2006/relationships/themeOverride" Target="../theme/themeOverrid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4" Type="http://schemas.microsoft.com/office/2011/relationships/chartColorStyle" Target="colors2.xml"/><Relationship Id="rId3" Type="http://schemas.microsoft.com/office/2011/relationships/chartStyle" Target="style2.xml"/><Relationship Id="rId2" Type="http://schemas.openxmlformats.org/officeDocument/2006/relationships/themeOverride" Target="../theme/themeOverride2.xml"/><Relationship Id="rId1" Type="http://schemas.openxmlformats.org/officeDocument/2006/relationships/package" Target="../embeddings/Workbook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</c:spPr>
    </c:floor>
    <c:sideWall>
      <c:thickness val="0"/>
      <c:spPr>
        <a:noFill/>
        <a:ln>
          <a:noFill/>
        </a:ln>
        <a:effectLst/>
      </c:spPr>
    </c:sideWall>
    <c:backWall>
      <c:thickness val="0"/>
      <c:spPr>
        <a:noFill/>
        <a:ln>
          <a:noFill/>
        </a:ln>
        <a:effectLst/>
      </c:spPr>
    </c:backWall>
    <c:plotArea>
      <c:layout>
        <c:manualLayout>
          <c:layoutTarget val="inner"/>
          <c:xMode val="edge"/>
          <c:yMode val="edge"/>
          <c:x val="0.118332444311952"/>
          <c:y val="0.156302287369205"/>
          <c:w val="0.760676421059507"/>
          <c:h val="0.744346864070184"/>
        </c:manualLayout>
      </c:layout>
      <c:pie3DChart>
        <c:varyColors val="1"/>
        <c:ser>
          <c:idx val="0"/>
          <c:order val="0"/>
          <c:spPr/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layout>
                <c:manualLayout>
                  <c:x val="-0.00531738063317861"/>
                  <c:y val="-0.036850930993796"/>
                </c:manualLayout>
              </c:layout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zh-CN"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zh-CN"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.0957128513972149"/>
                  <c:y val="-0.0636516080801931"/>
                </c:manualLayout>
              </c:layout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zh-CN"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zh-CN"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zh-CN"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zh-CN" sz="10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/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zh-CN" sz="10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0.188767012477841"/>
                  <c:y val="0.110552792981388"/>
                </c:manualLayout>
              </c:layout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zh-CN" sz="100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"/>
                  <c:y val="-0.0502512695369946"/>
                </c:manualLayout>
              </c:layout>
              <c:numFmt formatCode="General" sourceLinked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zh-CN" sz="100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0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汇总!$A$3:$A$11</c:f>
              <c:strCache>
                <c:ptCount val="9"/>
                <c:pt idx="0">
                  <c:v>产品质量</c:v>
                </c:pt>
                <c:pt idx="1">
                  <c:v>巡回检查</c:v>
                </c:pt>
                <c:pt idx="2">
                  <c:v>平稳率</c:v>
                </c:pt>
                <c:pt idx="3">
                  <c:v>抽查提问</c:v>
                </c:pt>
                <c:pt idx="4">
                  <c:v>劳动纪律</c:v>
                </c:pt>
                <c:pt idx="5">
                  <c:v>工艺纪律</c:v>
                </c:pt>
                <c:pt idx="6">
                  <c:v>联系汇报</c:v>
                </c:pt>
                <c:pt idx="7">
                  <c:v>运行记录</c:v>
                </c:pt>
                <c:pt idx="8">
                  <c:v>其他</c:v>
                </c:pt>
              </c:strCache>
            </c:strRef>
          </c:cat>
          <c:val>
            <c:numRef>
              <c:f>汇总!$B$3:$B$11</c:f>
              <c:numCache>
                <c:formatCode>General</c:formatCode>
                <c:ptCount val="9"/>
                <c:pt idx="0">
                  <c:v>3</c:v>
                </c:pt>
                <c:pt idx="1">
                  <c:v>5</c:v>
                </c:pt>
                <c:pt idx="2">
                  <c:v>10</c:v>
                </c:pt>
                <c:pt idx="3">
                  <c:v>34</c:v>
                </c:pt>
                <c:pt idx="4">
                  <c:v>3</c:v>
                </c:pt>
                <c:pt idx="5">
                  <c:v>4</c:v>
                </c:pt>
                <c:pt idx="6">
                  <c:v>2</c:v>
                </c:pt>
                <c:pt idx="7">
                  <c:v>4</c:v>
                </c:pt>
                <c:pt idx="8">
                  <c:v>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0"/>
          <c:showBubbleSize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2608672656472"/>
          <c:y val="0"/>
          <c:w val="0.895659705005388"/>
          <c:h val="0.7202994669584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班组汇总1!$C$11</c:f>
              <c:strCache>
                <c:ptCount val="1"/>
                <c:pt idx="0">
                  <c:v>加裂一班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班组汇总1!$B$12:$B$21</c:f>
              <c:strCache>
                <c:ptCount val="10"/>
                <c:pt idx="0">
                  <c:v>MES交接班</c:v>
                </c:pt>
                <c:pt idx="1">
                  <c:v>产品质量</c:v>
                </c:pt>
                <c:pt idx="2">
                  <c:v>巡回检查</c:v>
                </c:pt>
                <c:pt idx="3">
                  <c:v>平稳率</c:v>
                </c:pt>
                <c:pt idx="4">
                  <c:v>抽查提问</c:v>
                </c:pt>
                <c:pt idx="5">
                  <c:v>劳动纪律</c:v>
                </c:pt>
                <c:pt idx="6">
                  <c:v>工艺纪律</c:v>
                </c:pt>
                <c:pt idx="7">
                  <c:v>联系汇报</c:v>
                </c:pt>
                <c:pt idx="8">
                  <c:v>运行记录</c:v>
                </c:pt>
                <c:pt idx="9">
                  <c:v>其他</c:v>
                </c:pt>
              </c:strCache>
            </c:strRef>
          </c:cat>
          <c:val>
            <c:numRef>
              <c:f>班组汇总1!$C$12:$C$21</c:f>
              <c:numCache>
                <c:formatCode>General</c:formatCode>
                <c:ptCount val="10"/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9</c:v>
                </c:pt>
                <c:pt idx="5">
                  <c:v>3</c:v>
                </c:pt>
                <c:pt idx="7">
                  <c:v>1</c:v>
                </c:pt>
                <c:pt idx="8">
                  <c:v>2</c:v>
                </c:pt>
              </c:numCache>
            </c:numRef>
          </c:val>
        </c:ser>
        <c:ser>
          <c:idx val="1"/>
          <c:order val="1"/>
          <c:tx>
            <c:strRef>
              <c:f>班组汇总1!$D$11</c:f>
              <c:strCache>
                <c:ptCount val="1"/>
                <c:pt idx="0">
                  <c:v>加裂二班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班组汇总1!$B$12:$B$21</c:f>
              <c:strCache>
                <c:ptCount val="10"/>
                <c:pt idx="0">
                  <c:v>MES交接班</c:v>
                </c:pt>
                <c:pt idx="1">
                  <c:v>产品质量</c:v>
                </c:pt>
                <c:pt idx="2">
                  <c:v>巡回检查</c:v>
                </c:pt>
                <c:pt idx="3">
                  <c:v>平稳率</c:v>
                </c:pt>
                <c:pt idx="4">
                  <c:v>抽查提问</c:v>
                </c:pt>
                <c:pt idx="5">
                  <c:v>劳动纪律</c:v>
                </c:pt>
                <c:pt idx="6">
                  <c:v>工艺纪律</c:v>
                </c:pt>
                <c:pt idx="7">
                  <c:v>联系汇报</c:v>
                </c:pt>
                <c:pt idx="8">
                  <c:v>运行记录</c:v>
                </c:pt>
                <c:pt idx="9">
                  <c:v>其他</c:v>
                </c:pt>
              </c:strCache>
            </c:strRef>
          </c:cat>
          <c:val>
            <c:numRef>
              <c:f>班组汇总1!$D$12:$D$21</c:f>
              <c:numCache>
                <c:formatCode>General</c:formatCode>
                <c:ptCount val="10"/>
                <c:pt idx="2">
                  <c:v>1</c:v>
                </c:pt>
                <c:pt idx="3">
                  <c:v>3</c:v>
                </c:pt>
                <c:pt idx="4">
                  <c:v>10</c:v>
                </c:pt>
                <c:pt idx="6">
                  <c:v>2</c:v>
                </c:pt>
                <c:pt idx="8">
                  <c:v>1</c:v>
                </c:pt>
                <c:pt idx="9">
                  <c:v>2</c:v>
                </c:pt>
              </c:numCache>
            </c:numRef>
          </c:val>
        </c:ser>
        <c:ser>
          <c:idx val="2"/>
          <c:order val="2"/>
          <c:tx>
            <c:strRef>
              <c:f>班组汇总1!$E$11</c:f>
              <c:strCache>
                <c:ptCount val="1"/>
                <c:pt idx="0">
                  <c:v>加裂三班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班组汇总1!$B$12:$B$21</c:f>
              <c:strCache>
                <c:ptCount val="10"/>
                <c:pt idx="0">
                  <c:v>MES交接班</c:v>
                </c:pt>
                <c:pt idx="1">
                  <c:v>产品质量</c:v>
                </c:pt>
                <c:pt idx="2">
                  <c:v>巡回检查</c:v>
                </c:pt>
                <c:pt idx="3">
                  <c:v>平稳率</c:v>
                </c:pt>
                <c:pt idx="4">
                  <c:v>抽查提问</c:v>
                </c:pt>
                <c:pt idx="5">
                  <c:v>劳动纪律</c:v>
                </c:pt>
                <c:pt idx="6">
                  <c:v>工艺纪律</c:v>
                </c:pt>
                <c:pt idx="7">
                  <c:v>联系汇报</c:v>
                </c:pt>
                <c:pt idx="8">
                  <c:v>运行记录</c:v>
                </c:pt>
                <c:pt idx="9">
                  <c:v>其他</c:v>
                </c:pt>
              </c:strCache>
            </c:strRef>
          </c:cat>
          <c:val>
            <c:numRef>
              <c:f>班组汇总1!$E$12:$E$21</c:f>
              <c:numCache>
                <c:formatCode>General</c:formatCode>
                <c:ptCount val="10"/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7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</c:ser>
        <c:ser>
          <c:idx val="3"/>
          <c:order val="3"/>
          <c:tx>
            <c:strRef>
              <c:f>班组汇总1!$F$11</c:f>
              <c:strCache>
                <c:ptCount val="1"/>
                <c:pt idx="0">
                  <c:v>加裂四班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班组汇总1!$B$12:$B$21</c:f>
              <c:strCache>
                <c:ptCount val="10"/>
                <c:pt idx="0">
                  <c:v>MES交接班</c:v>
                </c:pt>
                <c:pt idx="1">
                  <c:v>产品质量</c:v>
                </c:pt>
                <c:pt idx="2">
                  <c:v>巡回检查</c:v>
                </c:pt>
                <c:pt idx="3">
                  <c:v>平稳率</c:v>
                </c:pt>
                <c:pt idx="4">
                  <c:v>抽查提问</c:v>
                </c:pt>
                <c:pt idx="5">
                  <c:v>劳动纪律</c:v>
                </c:pt>
                <c:pt idx="6">
                  <c:v>工艺纪律</c:v>
                </c:pt>
                <c:pt idx="7">
                  <c:v>联系汇报</c:v>
                </c:pt>
                <c:pt idx="8">
                  <c:v>运行记录</c:v>
                </c:pt>
                <c:pt idx="9">
                  <c:v>其他</c:v>
                </c:pt>
              </c:strCache>
            </c:strRef>
          </c:cat>
          <c:val>
            <c:numRef>
              <c:f>班组汇总1!$F$12:$F$21</c:f>
              <c:numCache>
                <c:formatCode>General</c:formatCode>
                <c:ptCount val="10"/>
                <c:pt idx="1">
                  <c:v>1</c:v>
                </c:pt>
                <c:pt idx="2">
                  <c:v>1</c:v>
                </c:pt>
                <c:pt idx="3">
                  <c:v>3</c:v>
                </c:pt>
                <c:pt idx="4">
                  <c:v>8</c:v>
                </c:pt>
                <c:pt idx="6">
                  <c:v>1</c:v>
                </c:pt>
                <c:pt idx="8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394"/>
        <c:overlap val="-23"/>
        <c:axId val="348683264"/>
        <c:axId val="348693248"/>
      </c:barChart>
      <c:catAx>
        <c:axId val="3486832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348693248"/>
        <c:crosses val="autoZero"/>
        <c:auto val="1"/>
        <c:lblAlgn val="ctr"/>
        <c:lblOffset val="100"/>
        <c:noMultiLvlLbl val="0"/>
      </c:catAx>
      <c:valAx>
        <c:axId val="3486932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34868326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rgbClr val="5B9BCF"/>
      </a:solidFill>
      <a:round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B7D4E-6098-4C7C-8F27-B9FD505D8C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DAE72A-0A66-4CE4-8FAB-CC1D0C2FE11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AE72A-0A66-4CE4-8FAB-CC1D0C2FE11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使用方法：</a:t>
            </a:r>
            <a:br>
              <a:rPr lang="zh-CN" altLang="en-US" dirty="0"/>
            </a:br>
            <a:r>
              <a:rPr lang="en-US" altLang="zh-CN" dirty="0"/>
              <a:t>【</a:t>
            </a:r>
            <a:r>
              <a:rPr lang="zh-CN" altLang="en-US" dirty="0"/>
              <a:t>更改文字</a:t>
            </a:r>
            <a:r>
              <a:rPr lang="en-US" altLang="zh-CN" dirty="0"/>
              <a:t>】</a:t>
            </a:r>
            <a:r>
              <a:rPr lang="zh-CN" altLang="en-US" dirty="0"/>
              <a:t>：将标题框及正文框中的文字可直接改为您所需文字</a:t>
            </a:r>
            <a:br>
              <a:rPr lang="zh-CN" altLang="en-US" dirty="0"/>
            </a:br>
            <a:r>
              <a:rPr lang="en-US" altLang="zh-CN" dirty="0"/>
              <a:t>【</a:t>
            </a:r>
            <a:r>
              <a:rPr lang="zh-CN" altLang="en-US" dirty="0"/>
              <a:t>更改图片</a:t>
            </a:r>
            <a:r>
              <a:rPr lang="en-US" altLang="zh-CN" dirty="0"/>
              <a:t>】</a:t>
            </a:r>
            <a:r>
              <a:rPr lang="zh-CN" altLang="en-US" dirty="0"/>
              <a:t>：点中图片</a:t>
            </a:r>
            <a:r>
              <a:rPr lang="en-US" altLang="zh-CN" dirty="0"/>
              <a:t>》</a:t>
            </a:r>
            <a:r>
              <a:rPr lang="zh-CN" altLang="en-US" dirty="0"/>
              <a:t>绘图工具</a:t>
            </a:r>
            <a:r>
              <a:rPr lang="en-US" altLang="zh-CN" dirty="0"/>
              <a:t>》</a:t>
            </a:r>
            <a:r>
              <a:rPr lang="zh-CN" altLang="en-US" dirty="0"/>
              <a:t>格式</a:t>
            </a:r>
            <a:r>
              <a:rPr lang="en-US" altLang="zh-CN" dirty="0"/>
              <a:t>》</a:t>
            </a:r>
            <a:r>
              <a:rPr lang="zh-CN" altLang="en-US" dirty="0"/>
              <a:t>填充</a:t>
            </a:r>
            <a:r>
              <a:rPr lang="en-US" altLang="zh-CN" dirty="0"/>
              <a:t>》</a:t>
            </a:r>
            <a:r>
              <a:rPr lang="zh-CN" altLang="en-US" dirty="0"/>
              <a:t>图片</a:t>
            </a:r>
            <a:r>
              <a:rPr lang="en-US" altLang="zh-CN" dirty="0"/>
              <a:t>》</a:t>
            </a:r>
            <a:r>
              <a:rPr lang="zh-CN" altLang="en-US" dirty="0"/>
              <a:t>选择您需要展示的图片</a:t>
            </a:r>
            <a:br>
              <a:rPr lang="zh-CN" altLang="en-US" dirty="0"/>
            </a:br>
            <a:r>
              <a:rPr lang="en-US" altLang="zh-CN" dirty="0"/>
              <a:t>【</a:t>
            </a:r>
            <a:r>
              <a:rPr lang="zh-CN" altLang="en-US" dirty="0"/>
              <a:t>增加减少图片</a:t>
            </a:r>
            <a:r>
              <a:rPr lang="en-US" altLang="zh-CN" dirty="0"/>
              <a:t>】</a:t>
            </a:r>
            <a:r>
              <a:rPr lang="zh-CN" altLang="en-US" dirty="0"/>
              <a:t>：直接复制粘贴图片来增加图片数，复制后更改方法见</a:t>
            </a:r>
            <a:r>
              <a:rPr lang="en-US" altLang="zh-CN" dirty="0"/>
              <a:t>【</a:t>
            </a:r>
            <a:r>
              <a:rPr lang="zh-CN" altLang="en-US" dirty="0"/>
              <a:t>更改图片</a:t>
            </a:r>
            <a:r>
              <a:rPr lang="en-US" altLang="zh-CN" dirty="0"/>
              <a:t>】</a:t>
            </a:r>
            <a:br>
              <a:rPr lang="en-US" altLang="zh-CN" dirty="0"/>
            </a:br>
            <a:r>
              <a:rPr lang="en-US" altLang="zh-CN" dirty="0"/>
              <a:t>【</a:t>
            </a:r>
            <a:r>
              <a:rPr lang="zh-CN" altLang="en-US" dirty="0"/>
              <a:t>更改图片色彩</a:t>
            </a:r>
            <a:r>
              <a:rPr lang="en-US" altLang="zh-CN" dirty="0"/>
              <a:t>】</a:t>
            </a:r>
            <a:r>
              <a:rPr lang="zh-CN" altLang="en-US" dirty="0"/>
              <a:t>：点中图片</a:t>
            </a:r>
            <a:r>
              <a:rPr lang="en-US" altLang="zh-CN" dirty="0"/>
              <a:t>》</a:t>
            </a:r>
            <a:r>
              <a:rPr lang="zh-CN" altLang="en-US" dirty="0"/>
              <a:t>图片工具</a:t>
            </a:r>
            <a:r>
              <a:rPr lang="en-US" altLang="zh-CN" dirty="0"/>
              <a:t>》</a:t>
            </a:r>
            <a:r>
              <a:rPr lang="zh-CN" altLang="en-US" dirty="0"/>
              <a:t>格式</a:t>
            </a:r>
            <a:r>
              <a:rPr lang="en-US" altLang="zh-CN" dirty="0"/>
              <a:t>》</a:t>
            </a:r>
            <a:r>
              <a:rPr lang="zh-CN" altLang="en-US" dirty="0"/>
              <a:t>色彩（重新着色）</a:t>
            </a:r>
            <a:r>
              <a:rPr lang="en-US" altLang="zh-CN" dirty="0"/>
              <a:t>》</a:t>
            </a:r>
            <a:r>
              <a:rPr lang="zh-CN" altLang="en-US" dirty="0"/>
              <a:t>选择您喜欢的色彩</a:t>
            </a:r>
            <a:br>
              <a:rPr lang="zh-CN" altLang="en-US" dirty="0"/>
            </a:br>
            <a:r>
              <a:rPr lang="zh-CN" altLang="en-US" dirty="0"/>
              <a:t>下载更多模板、视频教程：</a:t>
            </a:r>
            <a:r>
              <a:rPr lang="en-US" dirty="0"/>
              <a:t>http://www.mysoeasy.com</a:t>
            </a: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  <a:endParaRPr 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6" r="1084"/>
          <a:stretch>
            <a:fillRect/>
          </a:stretch>
        </p:blipFill>
        <p:spPr>
          <a:xfrm>
            <a:off x="0" y="20116"/>
            <a:ext cx="12192000" cy="6584288"/>
          </a:xfrm>
          <a:prstGeom prst="rect">
            <a:avLst/>
          </a:prstGeom>
        </p:spPr>
      </p:pic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</a:fld>
            <a:endParaRPr lang="zh-CN" altLang="en-US"/>
          </a:p>
        </p:txBody>
      </p:sp>
      <p:sp>
        <p:nvSpPr>
          <p:cNvPr id="3" name="KSO_CT2"/>
          <p:cNvSpPr>
            <a:spLocks noGrp="1"/>
          </p:cNvSpPr>
          <p:nvPr>
            <p:ph type="subTitle" idx="1" hasCustomPrompt="1"/>
          </p:nvPr>
        </p:nvSpPr>
        <p:spPr>
          <a:xfrm>
            <a:off x="1354905" y="3822478"/>
            <a:ext cx="9392943" cy="625697"/>
          </a:xfrm>
          <a:noFill/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  <a:effectLst/>
                <a:latin typeface="+mn-ea"/>
                <a:ea typeface="+mn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单击此处添加您的副标题</a:t>
            </a:r>
            <a:endParaRPr lang="zh-CN" altLang="en-US" dirty="0"/>
          </a:p>
        </p:txBody>
      </p:sp>
      <p:sp>
        <p:nvSpPr>
          <p:cNvPr id="7" name="KSO_CT1"/>
          <p:cNvSpPr>
            <a:spLocks noGrp="1"/>
          </p:cNvSpPr>
          <p:nvPr>
            <p:ph type="title" hasCustomPrompt="1"/>
          </p:nvPr>
        </p:nvSpPr>
        <p:spPr>
          <a:xfrm>
            <a:off x="1339159" y="2333626"/>
            <a:ext cx="9413024" cy="1429324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defRPr sz="3600" b="1" kern="1000" baseline="0">
                <a:solidFill>
                  <a:schemeClr val="accent1">
                    <a:lumMod val="75000"/>
                  </a:schemeClr>
                </a:solidFill>
                <a:effectLst/>
                <a:latin typeface="+mj-ea"/>
                <a:ea typeface="+mj-ea"/>
              </a:defRPr>
            </a:lvl1pPr>
          </a:lstStyle>
          <a:p>
            <a:r>
              <a:rPr lang="zh-CN" altLang="en-US" dirty="0"/>
              <a:t>单击此处添加您的标题文字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 orient="vert"/>
          </p:nvPr>
        </p:nvSpPr>
        <p:spPr>
          <a:xfrm>
            <a:off x="10171290" y="365125"/>
            <a:ext cx="1182511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>
          <a:xfrm>
            <a:off x="2113842" y="365125"/>
            <a:ext cx="7933269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ST1"/>
          <p:cNvSpPr>
            <a:spLocks noGrp="1"/>
          </p:cNvSpPr>
          <p:nvPr>
            <p:ph type="title" hasCustomPrompt="1"/>
          </p:nvPr>
        </p:nvSpPr>
        <p:spPr>
          <a:xfrm>
            <a:off x="2098675" y="2108200"/>
            <a:ext cx="7994651" cy="1235075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tx2"/>
                </a:solidFill>
                <a:effectLst/>
              </a:defRPr>
            </a:lvl1pPr>
          </a:lstStyle>
          <a:p>
            <a:r>
              <a:rPr lang="zh-CN" altLang="en-US" dirty="0"/>
              <a:t>此处添加您的标题</a:t>
            </a:r>
            <a:endParaRPr lang="en-US" dirty="0"/>
          </a:p>
        </p:txBody>
      </p:sp>
      <p:sp>
        <p:nvSpPr>
          <p:cNvPr id="3" name="KSO_ST2"/>
          <p:cNvSpPr>
            <a:spLocks noGrp="1"/>
          </p:cNvSpPr>
          <p:nvPr>
            <p:ph type="body" idx="1" hasCustomPrompt="1"/>
          </p:nvPr>
        </p:nvSpPr>
        <p:spPr>
          <a:xfrm>
            <a:off x="4050893" y="3400425"/>
            <a:ext cx="4090217" cy="357478"/>
          </a:xfrm>
          <a:prstGeom prst="roundRect">
            <a:avLst>
              <a:gd name="adj" fmla="val 50000"/>
            </a:avLst>
          </a:prstGeom>
          <a:solidFill>
            <a:schemeClr val="tx2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单击此处添加您的副标题</a:t>
            </a:r>
            <a:endParaRPr lang="en-US" altLang="zh-CN" dirty="0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sz="half" idx="1"/>
          </p:nvPr>
        </p:nvSpPr>
        <p:spPr>
          <a:xfrm>
            <a:off x="1399823" y="1244601"/>
            <a:ext cx="5080000" cy="49323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</p:txBody>
      </p:sp>
      <p:sp>
        <p:nvSpPr>
          <p:cNvPr id="4" name="KSO_BC2"/>
          <p:cNvSpPr>
            <a:spLocks noGrp="1"/>
          </p:cNvSpPr>
          <p:nvPr>
            <p:ph sz="half" idx="2"/>
          </p:nvPr>
        </p:nvSpPr>
        <p:spPr>
          <a:xfrm>
            <a:off x="6519333" y="1244601"/>
            <a:ext cx="5094116" cy="49323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2302932" y="118532"/>
            <a:ext cx="9312101" cy="71702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9435" y="1376362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KSO_BC1"/>
          <p:cNvSpPr>
            <a:spLocks noGrp="1"/>
          </p:cNvSpPr>
          <p:nvPr>
            <p:ph sz="half" idx="2"/>
          </p:nvPr>
        </p:nvSpPr>
        <p:spPr>
          <a:xfrm>
            <a:off x="1099435" y="2200274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1846" y="1376362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KSO_BC2"/>
          <p:cNvSpPr>
            <a:spLocks noGrp="1"/>
          </p:cNvSpPr>
          <p:nvPr>
            <p:ph sz="quarter" idx="4"/>
          </p:nvPr>
        </p:nvSpPr>
        <p:spPr>
          <a:xfrm>
            <a:off x="6431846" y="2200274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</p:txBody>
      </p:sp>
      <p:sp>
        <p:nvSpPr>
          <p:cNvPr id="7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144590" y="53340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>
          <a:xfrm>
            <a:off x="5487989" y="1063629"/>
            <a:ext cx="6172200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144590" y="21336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246192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 noChangeAspect="1"/>
          </p:cNvSpPr>
          <p:nvPr>
            <p:ph type="pic" idx="1"/>
          </p:nvPr>
        </p:nvSpPr>
        <p:spPr>
          <a:xfrm>
            <a:off x="5442833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246192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41" t="10156" r="-648" b="67546"/>
          <a:stretch>
            <a:fillRect/>
          </a:stretch>
        </p:blipFill>
        <p:spPr>
          <a:xfrm>
            <a:off x="2693851" y="5834670"/>
            <a:ext cx="9498148" cy="1026146"/>
          </a:xfrm>
          <a:prstGeom prst="rect">
            <a:avLst/>
          </a:prstGeom>
        </p:spPr>
      </p:pic>
      <p:sp>
        <p:nvSpPr>
          <p:cNvPr id="4" name="KSO_FD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92CBD-62A6-4AF5-95CE-81FB64163CA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40931-9AE3-4C91-BE77-6E95651A7782}" type="slidenum">
              <a:rPr lang="zh-CN" altLang="en-US" smtClean="0"/>
            </a:fld>
            <a:endParaRPr lang="zh-CN" altLang="en-US"/>
          </a:p>
        </p:txBody>
      </p:sp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558798" y="313514"/>
            <a:ext cx="11056060" cy="6535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idx="1"/>
          </p:nvPr>
        </p:nvSpPr>
        <p:spPr>
          <a:xfrm>
            <a:off x="558798" y="1219199"/>
            <a:ext cx="11056060" cy="4885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accent1">
              <a:lumMod val="75000"/>
            </a:schemeClr>
          </a:solidFill>
          <a:effectLst/>
          <a:latin typeface="+mj-ea"/>
          <a:ea typeface="+mj-ea"/>
          <a:cs typeface="+mj-cs"/>
        </a:defRPr>
      </a:lvl1pPr>
    </p:titleStyle>
    <p:bodyStyle>
      <a:lvl1pPr marL="357505" indent="-357505" algn="just" defTabSz="914400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>
          <a:schemeClr val="accent1"/>
        </a:buClr>
        <a:buSzPct val="60000"/>
        <a:buFont typeface="Wingdings 2" panose="05020102010507070707" pitchFamily="18" charset="2"/>
        <a:buChar char="f"/>
        <a:defRPr lang="zh-CN" altLang="en-US" sz="2800" kern="1200" baseline="0" dirty="0" smtClean="0">
          <a:solidFill>
            <a:schemeClr val="accent1"/>
          </a:solidFill>
          <a:latin typeface="+mn-ea"/>
          <a:ea typeface="+mn-ea"/>
          <a:cs typeface="+mn-cs"/>
        </a:defRPr>
      </a:lvl1pPr>
      <a:lvl2pPr marL="357505" indent="-357505" algn="just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accent2">
            <a:lumMod val="60000"/>
            <a:lumOff val="40000"/>
          </a:schemeClr>
        </a:buClr>
        <a:buFont typeface="幼圆" panose="02010509060101010101" pitchFamily="49" charset="-122"/>
        <a:buChar char=" "/>
        <a:defRPr sz="1800" kern="1200" baseline="0">
          <a:solidFill>
            <a:schemeClr val="tx1"/>
          </a:solidFill>
          <a:latin typeface="+mn-ea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8.png"/><Relationship Id="rId1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2.xml"/><Relationship Id="rId3" Type="http://schemas.openxmlformats.org/officeDocument/2006/relationships/tags" Target="../tags/tag1.xml"/><Relationship Id="rId2" Type="http://schemas.openxmlformats.org/officeDocument/2006/relationships/image" Target="../media/image3.png"/><Relationship Id="rId1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1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7.xml"/><Relationship Id="rId2" Type="http://schemas.openxmlformats.org/officeDocument/2006/relationships/tags" Target="../tags/tag3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7.xml"/><Relationship Id="rId4" Type="http://schemas.openxmlformats.org/officeDocument/2006/relationships/tags" Target="../tags/tag6.xml"/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7.xml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png"/><Relationship Id="rId1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" name="直接连接符 7"/>
          <p:cNvCxnSpPr/>
          <p:nvPr/>
        </p:nvCxnSpPr>
        <p:spPr>
          <a:xfrm flipH="1">
            <a:off x="-1103086" y="0"/>
            <a:ext cx="43543" cy="6858000"/>
          </a:xfrm>
          <a:prstGeom prst="line">
            <a:avLst/>
          </a:prstGeom>
          <a:ln w="9525">
            <a:solidFill>
              <a:schemeClr val="bg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H="1">
            <a:off x="-1059544" y="0"/>
            <a:ext cx="43543" cy="6858000"/>
          </a:xfrm>
          <a:prstGeom prst="line">
            <a:avLst/>
          </a:prstGeom>
          <a:ln w="9525">
            <a:solidFill>
              <a:schemeClr val="bg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349555" y="4116874"/>
            <a:ext cx="9326880" cy="89154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44450" h="57150"/>
          </a:sp3d>
        </p:spPr>
        <p:txBody>
          <a:bodyPr wrap="non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4000" dirty="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加裂、气分</a:t>
            </a:r>
            <a:r>
              <a:rPr lang="en-US" altLang="zh-CN" sz="4000" dirty="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r>
              <a:rPr lang="zh-CN" altLang="en-US" sz="4000" dirty="0">
                <a:solidFill>
                  <a:schemeClr val="tx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月工艺考核问题汇总及分析</a:t>
            </a:r>
            <a:endParaRPr lang="zh-CN" altLang="en-US" sz="4000" dirty="0">
              <a:solidFill>
                <a:schemeClr val="tx1">
                  <a:lumMod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10" name="Picture 4" descr="http://www.hengyi.com/kindeditor/attached/image/20200122/20200122144803_92036.jpg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58" y="0"/>
            <a:ext cx="12211050" cy="3952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648822" cy="44615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78552"/>
            <a:ext cx="10803422" cy="525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2.6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 考核通报</a:t>
            </a:r>
            <a:endParaRPr lang="zh-CN" altLang="en-US" sz="2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94288" y="1211953"/>
            <a:ext cx="9151048" cy="34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本月无考核通报</a:t>
            </a:r>
            <a:endParaRPr lang="en-US" altLang="zh-CN" sz="1400" dirty="0">
              <a:solidFill>
                <a:srgbClr val="282830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94289" y="1529538"/>
            <a:ext cx="10803422" cy="525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2.6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 巡回检查</a:t>
            </a:r>
            <a:endParaRPr lang="zh-CN" altLang="en-US" sz="2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0030" y="2513965"/>
            <a:ext cx="8634730" cy="241681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4" name="文本框 22"/>
          <p:cNvSpPr txBox="1"/>
          <p:nvPr/>
        </p:nvSpPr>
        <p:spPr>
          <a:xfrm>
            <a:off x="614541" y="636348"/>
            <a:ext cx="10489528" cy="13379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2.7  11</a:t>
            </a:r>
            <a:r>
              <a:rPr lang="zh-CN" altLang="en-US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月工艺专业重点工作：</a:t>
            </a:r>
            <a:endParaRPr lang="en-US" altLang="zh-CN" b="1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1. 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抽查提问：本月抽查提问考核</a:t>
            </a: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34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项，内操的联锁及处置、其他事故处置等，整体情况一般，已出具相应考核并现场梳理处置思路，提醒班长及个人加强学习培养。外操以现场安排学习流程为主。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14541" y="2108922"/>
            <a:ext cx="9372600" cy="299974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2. 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巡检：本月巡检漏检情况较少，工艺及时处理漏检项，并通过与班组及信息部沟通，避免因技术问题导致漏检，但仍出现运行设备更换，外操巡检不到位，参数失真的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现象。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3. 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劳动纪律：一班三人上班期间违规使用手机，已被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考核。</a:t>
            </a:r>
            <a:endParaRPr lang="zh-CN" altLang="en-US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zh-CN" altLang="en-US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4.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工艺纪律：脱硫前重石采样错误（脱硫后手阀未关闭）；燃料气D303系统切液不彻底，相关班组已被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考核。</a:t>
            </a:r>
            <a:endParaRPr lang="zh-CN" altLang="en-US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5" name="文本框 22"/>
          <p:cNvSpPr txBox="1"/>
          <p:nvPr/>
        </p:nvSpPr>
        <p:spPr>
          <a:xfrm>
            <a:off x="34285" y="996035"/>
            <a:ext cx="12157715" cy="41960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原因及要求：</a:t>
            </a:r>
            <a:endParaRPr lang="en-US" altLang="zh-CN" b="1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1. </a:t>
            </a:r>
            <a:r>
              <a:rPr lang="zh-CN" altLang="en-US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抽查提问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：整体回答一般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主要原因   </a:t>
            </a: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）本月提问主要以</a:t>
            </a:r>
            <a:r>
              <a:rPr lang="zh-CN" altLang="en-US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内操操作经验学习、事故处置、现场流程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为主，内操整体一般，外操对月度安排的现场流程学习掌握良好。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          2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）班组同事日常生产中更关注常规事故预案学习，对非常规事故关注较少。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          3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）轮岗期间没能快速进入角色。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要求：</a:t>
            </a: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）班组长带领班组成员在学习常规事故处置的同时，多推演非常规事故处置。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    2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）加强对装置各位置危害性的学习，辨识出异常情况对整个工艺系统的影响。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    3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）加强日周检提问交流。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57200" y="1279525"/>
            <a:ext cx="10388600" cy="29997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2. </a:t>
            </a:r>
            <a:r>
              <a:rPr lang="zh-CN" altLang="en-US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巡检：良好</a:t>
            </a:r>
            <a:endParaRPr lang="zh-CN" altLang="en-US" b="1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原因：本月漏检较少，有问题时班组及时反馈并进行处理。</a:t>
            </a:r>
            <a:endParaRPr lang="zh-CN" altLang="en-US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出现漏检及时与班组和信息部沟通，避免技术问题造成漏检及考核，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加强设备切换后，外操巡检参数的输入。</a:t>
            </a:r>
            <a:endParaRPr lang="zh-CN" altLang="en-US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  <a:sym typeface="+mn-ea"/>
            </a:endParaRPr>
          </a:p>
          <a:p>
            <a:pPr algn="l">
              <a:lnSpc>
                <a:spcPct val="150000"/>
              </a:lnSpc>
            </a:pP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altLang="zh-CN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3. </a:t>
            </a:r>
            <a:r>
              <a:rPr lang="zh-CN" altLang="en-US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三大纪律：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做好三大纪律的检查工作，发现问题及时制止，做好制度的宣贯，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并严格落实相关考核。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algn="l"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                   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4104617" y="2596382"/>
            <a:ext cx="4424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谢谢！</a:t>
            </a:r>
            <a:endParaRPr lang="zh-CN" altLang="en-US" sz="6000" dirty="0">
              <a:solidFill>
                <a:srgbClr val="28283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906645"/>
            <a:ext cx="10803422" cy="891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sz="20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      </a:t>
            </a:r>
            <a:r>
              <a:rPr sz="20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自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11</a:t>
            </a:r>
            <a:r>
              <a:rPr sz="20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月1日至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11</a:t>
            </a:r>
            <a:r>
              <a:rPr sz="20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月3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1</a:t>
            </a:r>
            <a:r>
              <a:rPr sz="20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日，加裂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、</a:t>
            </a:r>
            <a:r>
              <a:rPr sz="2000" dirty="0" err="1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气分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工艺</a:t>
            </a:r>
            <a:r>
              <a:rPr sz="2000" dirty="0" err="1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专业日、周、月检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问题共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67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项，其中考核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42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项，奖励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5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项，未考核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20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项。</a:t>
            </a:r>
            <a:r>
              <a:rPr sz="20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按问题性质共分为</a:t>
            </a:r>
            <a:r>
              <a:rPr lang="en-US" sz="20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9</a:t>
            </a:r>
            <a:r>
              <a:rPr sz="20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类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，考核占比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70.6%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anose="020B0604020202020204" pitchFamily="34" charset="0"/>
              </a:rPr>
              <a:t>。</a:t>
            </a:r>
            <a:endParaRPr lang="zh-CN" altLang="en-US" sz="2000" dirty="0">
              <a:solidFill>
                <a:srgbClr val="282830"/>
              </a:solidFill>
              <a:latin typeface="+mj-ea"/>
              <a:ea typeface="+mj-ea"/>
              <a:cs typeface="Arial" panose="020B0604020202020204" pitchFamily="34" charset="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909955" y="2264410"/>
          <a:ext cx="2043430" cy="2512060"/>
        </p:xfrm>
        <a:graphic>
          <a:graphicData uri="http://schemas.openxmlformats.org/drawingml/2006/table">
            <a:tbl>
              <a:tblPr/>
              <a:tblGrid>
                <a:gridCol w="1276985"/>
                <a:gridCol w="766445"/>
              </a:tblGrid>
              <a:tr h="4191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项目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数量</a:t>
                      </a:r>
                      <a:endParaRPr lang="zh-CN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84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考核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42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184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未考核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奖励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783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共计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68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考核占比</a:t>
                      </a:r>
                      <a:endParaRPr lang="zh-CN" altLang="en-US" sz="14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70.6%</a:t>
                      </a:r>
                      <a:endParaRPr lang="en-US" altLang="zh-CN" sz="14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表格 4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3908425" y="2264680"/>
          <a:ext cx="2768600" cy="3638550"/>
        </p:xfrm>
        <a:graphic>
          <a:graphicData uri="http://schemas.openxmlformats.org/drawingml/2006/table">
            <a:tbl>
              <a:tblPr/>
              <a:tblGrid>
                <a:gridCol w="1689100"/>
                <a:gridCol w="1079500"/>
              </a:tblGrid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考核类型</a:t>
                      </a:r>
                      <a:endParaRPr lang="zh-CN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数量</a:t>
                      </a:r>
                      <a:endParaRPr lang="zh-CN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MES</a:t>
                      </a:r>
                      <a:r>
                        <a:rPr lang="zh-CN" alt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交接班</a:t>
                      </a:r>
                      <a:endParaRPr lang="zh-CN" alt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0</a:t>
                      </a:r>
                      <a:endParaRPr lang="en-US" altLang="zh-CN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产品质量</a:t>
                      </a:r>
                      <a:endParaRPr lang="zh-CN" alt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3</a:t>
                      </a:r>
                      <a:endParaRPr lang="en-US" altLang="zh-CN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巡回检查</a:t>
                      </a:r>
                      <a:endParaRPr lang="zh-CN" alt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5</a:t>
                      </a:r>
                      <a:endParaRPr lang="en-US" altLang="zh-CN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平稳率</a:t>
                      </a:r>
                      <a:endParaRPr lang="zh-CN" alt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10</a:t>
                      </a:r>
                      <a:endParaRPr lang="en-US" altLang="zh-CN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抽查提问</a:t>
                      </a:r>
                      <a:endParaRPr lang="zh-CN" alt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34</a:t>
                      </a:r>
                      <a:endParaRPr lang="en-US" altLang="zh-CN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劳动纪律</a:t>
                      </a:r>
                      <a:endParaRPr lang="zh-CN" alt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3</a:t>
                      </a:r>
                      <a:endParaRPr lang="en-US" altLang="zh-CN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工艺纪律</a:t>
                      </a:r>
                      <a:endParaRPr lang="zh-CN" alt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4</a:t>
                      </a:r>
                      <a:endParaRPr lang="en-US" altLang="zh-CN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联系汇报</a:t>
                      </a:r>
                      <a:endParaRPr lang="zh-CN" alt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</a:t>
                      </a:r>
                      <a:endParaRPr lang="en-US" altLang="zh-CN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运行记录</a:t>
                      </a:r>
                      <a:endParaRPr lang="zh-CN" alt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4</a:t>
                      </a:r>
                      <a:endParaRPr lang="en-US" altLang="zh-CN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其他</a:t>
                      </a:r>
                      <a:endParaRPr lang="zh-CN" altLang="en-US" sz="1400" b="0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2</a:t>
                      </a:r>
                      <a:endParaRPr lang="en-US" altLang="zh-CN" sz="1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图表 10"/>
          <p:cNvGraphicFramePr/>
          <p:nvPr/>
        </p:nvGraphicFramePr>
        <p:xfrm>
          <a:off x="6905073" y="1625080"/>
          <a:ext cx="4776788" cy="37909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185210" y="1481239"/>
            <a:ext cx="3550150" cy="3968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000" b="1" dirty="0">
                <a:solidFill>
                  <a:srgbClr val="282830"/>
                </a:solidFill>
                <a:latin typeface="Arial" panose="020B0604020202020204" pitchFamily="34" charset="0"/>
                <a:ea typeface="华文宋体" panose="02010600040101010101" pitchFamily="2" charset="-122"/>
                <a:cs typeface="Arial" panose="020B0604020202020204" pitchFamily="34" charset="0"/>
              </a:rPr>
              <a:t>1.2 </a:t>
            </a:r>
            <a:r>
              <a:rPr lang="zh-CN" altLang="en-US" sz="2000" b="1" dirty="0">
                <a:solidFill>
                  <a:srgbClr val="282830"/>
                </a:solidFill>
                <a:latin typeface="Arial" panose="020B0604020202020204" pitchFamily="34" charset="0"/>
                <a:ea typeface="华文宋体" panose="02010600040101010101" pitchFamily="2" charset="-122"/>
                <a:cs typeface="Arial" panose="020B0604020202020204" pitchFamily="34" charset="0"/>
              </a:rPr>
              <a:t>各班组考核分布情况：</a:t>
            </a:r>
            <a:endParaRPr lang="en-US" altLang="zh-CN" sz="2000" b="1" dirty="0">
              <a:solidFill>
                <a:srgbClr val="282830"/>
              </a:solidFill>
              <a:latin typeface="Arial" panose="020B0604020202020204" pitchFamily="34" charset="0"/>
              <a:ea typeface="华文宋体" panose="0201060004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endParaRPr lang="zh-CN" altLang="en-US" sz="2000" b="1" dirty="0">
              <a:solidFill>
                <a:srgbClr val="282830"/>
              </a:solidFill>
              <a:latin typeface="Arial" panose="020B0604020202020204" pitchFamily="34" charset="0"/>
              <a:ea typeface="华文宋体" panose="0201060004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b="1" dirty="0">
                <a:solidFill>
                  <a:srgbClr val="282830"/>
                </a:solidFill>
                <a:latin typeface="Arial" panose="020B0604020202020204" pitchFamily="34" charset="0"/>
                <a:ea typeface="华文宋体" panose="02010600040101010101" pitchFamily="2" charset="-122"/>
                <a:cs typeface="Arial" panose="020B0604020202020204" pitchFamily="34" charset="0"/>
              </a:rPr>
              <a:t>    </a:t>
            </a:r>
            <a:r>
              <a:rPr lang="zh-CN" altLang="en-US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加裂一班考核</a:t>
            </a:r>
            <a:r>
              <a:rPr lang="en-US" altLang="zh-CN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20</a:t>
            </a:r>
            <a:r>
              <a:rPr lang="zh-CN" altLang="en-US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项；</a:t>
            </a:r>
            <a:endParaRPr lang="en-US" altLang="zh-CN" b="1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endParaRPr lang="en-US" altLang="zh-CN" b="1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加裂二班考核</a:t>
            </a:r>
            <a:r>
              <a:rPr lang="en-US" altLang="zh-CN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19</a:t>
            </a:r>
            <a:r>
              <a:rPr lang="zh-CN" altLang="en-US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项；</a:t>
            </a:r>
            <a:endParaRPr lang="en-US" altLang="zh-CN" b="1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endParaRPr lang="zh-CN" altLang="en-US" b="1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加裂三班考核</a:t>
            </a:r>
            <a:r>
              <a:rPr lang="en-US" altLang="zh-CN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13</a:t>
            </a:r>
            <a:r>
              <a:rPr lang="zh-CN" altLang="en-US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项；</a:t>
            </a:r>
            <a:endParaRPr lang="en-US" altLang="zh-CN" b="1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endParaRPr lang="en-US" altLang="zh-CN" b="1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加裂四班考核</a:t>
            </a:r>
            <a:r>
              <a:rPr lang="en-US" altLang="zh-CN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15</a:t>
            </a:r>
            <a:r>
              <a:rPr lang="zh-CN" altLang="en-US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项；</a:t>
            </a:r>
            <a:endParaRPr lang="en-US" altLang="zh-CN" b="1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400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合计</a:t>
            </a:r>
            <a:r>
              <a:rPr lang="en-US" altLang="zh-CN" sz="1400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67</a:t>
            </a:r>
            <a:r>
              <a:rPr lang="zh-CN" altLang="en-US" sz="1400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项</a:t>
            </a:r>
            <a:endParaRPr lang="en-US" altLang="zh-CN" sz="1400" b="1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rgbClr val="282830"/>
                </a:solidFill>
              </a:rPr>
              <a:t>      注：包括奖励与考核。</a:t>
            </a:r>
            <a:endParaRPr lang="zh-CN" altLang="en-US" sz="1400" dirty="0">
              <a:solidFill>
                <a:srgbClr val="282830"/>
              </a:solidFill>
            </a:endParaRPr>
          </a:p>
        </p:txBody>
      </p:sp>
      <p:graphicFrame>
        <p:nvGraphicFramePr>
          <p:cNvPr id="4" name="图表 3"/>
          <p:cNvGraphicFramePr/>
          <p:nvPr/>
        </p:nvGraphicFramePr>
        <p:xfrm>
          <a:off x="3260035" y="1354624"/>
          <a:ext cx="8534399" cy="47281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0"/>
          <p:cNvSpPr txBox="1"/>
          <p:nvPr/>
        </p:nvSpPr>
        <p:spPr>
          <a:xfrm>
            <a:off x="4052270" y="358958"/>
            <a:ext cx="4811847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二、问题分类</a:t>
            </a:r>
            <a:endParaRPr lang="zh-CN" altLang="en-US" sz="3600" dirty="0">
              <a:solidFill>
                <a:srgbClr val="28283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33047" y="769228"/>
            <a:ext cx="2185214" cy="5043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rial" panose="020B0604020202020204" pitchFamily="34" charset="0"/>
              </a:rPr>
              <a:t>2.1</a:t>
            </a:r>
            <a:r>
              <a:rPr lang="en-US" altLang="zh-CN" sz="2400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2400" dirty="0">
                <a:solidFill>
                  <a:srgbClr val="28283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抽查提问</a:t>
            </a:r>
            <a:endParaRPr lang="zh-CN" altLang="en-US" sz="24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59976" y="1152653"/>
            <a:ext cx="11442634" cy="553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11</a:t>
            </a:r>
            <a:r>
              <a:rPr lang="zh-CN" altLang="en-US" sz="2000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月份：对</a:t>
            </a:r>
            <a:r>
              <a:rPr lang="zh-CN" altLang="en-US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轮岗人员进行联锁及处置、异常工况处置、操作调整等提问。</a:t>
            </a:r>
            <a:endParaRPr lang="en-US" altLang="zh-CN" b="1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7500" y="1705610"/>
            <a:ext cx="8244840" cy="507555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18355"/>
            <a:ext cx="10803422" cy="525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2.2  </a:t>
            </a:r>
            <a:r>
              <a:rPr lang="zh-CN" altLang="en-US" sz="24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馏出口</a:t>
            </a:r>
            <a:endParaRPr lang="zh-CN" altLang="en-US" sz="2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68323" y="4509225"/>
            <a:ext cx="11327754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en-US" altLang="zh-CN" sz="1600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11</a:t>
            </a:r>
            <a:r>
              <a:rPr lang="zh-CN" altLang="en-US" sz="1600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月份：</a:t>
            </a:r>
            <a:endParaRPr lang="en-GB" altLang="zh-CN" sz="1600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 sz="1600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重石脑油初馏点控制</a:t>
            </a:r>
            <a:r>
              <a:rPr lang="en-GB" altLang="zh-CN" sz="1600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79-81</a:t>
            </a:r>
            <a:r>
              <a:rPr lang="zh-CN" altLang="en-US" sz="1600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℃，终馏点控制</a:t>
            </a:r>
            <a:r>
              <a:rPr lang="en-GB" altLang="zh-CN" sz="1600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177-1</a:t>
            </a:r>
            <a:r>
              <a:rPr lang="en-US" altLang="zh-CN" sz="1600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79</a:t>
            </a:r>
            <a:r>
              <a:rPr lang="zh-CN" altLang="en-US" sz="1600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℃，精丙烯纯度保持在</a:t>
            </a:r>
            <a:r>
              <a:rPr lang="en-GB" altLang="zh-CN" sz="1600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99.67-99.71%</a:t>
            </a:r>
            <a:r>
              <a:rPr lang="zh-CN" altLang="en-US" sz="1600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，异丁烷纯度控制</a:t>
            </a:r>
            <a:r>
              <a:rPr lang="en-GB" altLang="zh-CN" sz="1600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90.5-94.5%</a:t>
            </a:r>
            <a:r>
              <a:rPr lang="zh-CN" altLang="en-US" sz="1600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。</a:t>
            </a:r>
            <a:endParaRPr lang="en-GB" altLang="zh-CN" sz="1600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 sz="1600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加裂重石馏程不合格</a:t>
            </a:r>
            <a:r>
              <a:rPr lang="en-US" altLang="zh-CN" sz="1600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0+</a:t>
            </a:r>
            <a:r>
              <a:rPr lang="en-US" altLang="zh-CN" sz="160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9</a:t>
            </a:r>
            <a:r>
              <a:rPr lang="zh-CN" altLang="en-US" sz="1600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次，重石终馏点超厂控</a:t>
            </a:r>
            <a:r>
              <a:rPr lang="en-US" altLang="zh-CN" sz="1600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0</a:t>
            </a:r>
            <a:r>
              <a:rPr lang="zh-CN" altLang="en-US" sz="1600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次，初馏点超内控</a:t>
            </a:r>
            <a:r>
              <a:rPr lang="en-US" altLang="zh-CN" sz="1600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0</a:t>
            </a:r>
            <a:r>
              <a:rPr lang="zh-CN" altLang="en-US" sz="1600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次；</a:t>
            </a:r>
            <a:endParaRPr lang="en-US" altLang="zh-CN" sz="1600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568323" y="1705003"/>
          <a:ext cx="11055350" cy="2242589"/>
        </p:xfrm>
        <a:graphic>
          <a:graphicData uri="http://schemas.openxmlformats.org/drawingml/2006/table">
            <a:tbl>
              <a:tblPr/>
              <a:tblGrid>
                <a:gridCol w="918727"/>
                <a:gridCol w="1865722"/>
                <a:gridCol w="840989"/>
                <a:gridCol w="883392"/>
                <a:gridCol w="883392"/>
                <a:gridCol w="1168433"/>
                <a:gridCol w="833921"/>
                <a:gridCol w="883392"/>
                <a:gridCol w="925794"/>
                <a:gridCol w="925794"/>
                <a:gridCol w="925794"/>
              </a:tblGrid>
              <a:tr h="232868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altLang="zh-CN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</a:t>
                      </a:r>
                      <a:r>
                        <a:rPr lang="zh-CN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月馏出口合格率统计（</a:t>
                      </a:r>
                      <a:r>
                        <a:rPr lang="en-US" altLang="zh-CN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9.27-10.26</a:t>
                      </a:r>
                      <a:r>
                        <a:rPr lang="zh-CN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  <a:endParaRPr lang="zh-CN" alt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21875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班组</a:t>
                      </a:r>
                      <a:endParaRPr lang="zh-CN" alt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加氢裂化</a:t>
                      </a:r>
                      <a:endParaRPr lang="zh-CN" alt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气体分馏</a:t>
                      </a:r>
                      <a:endParaRPr lang="zh-CN" altLang="en-US" sz="1300" b="1" i="0" u="none" strike="noStrike">
                        <a:solidFill>
                          <a:srgbClr val="0000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厂控</a:t>
                      </a:r>
                      <a:r>
                        <a:rPr lang="en-US" altLang="zh-CN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(*-3)</a:t>
                      </a:r>
                      <a:endParaRPr lang="en-US" altLang="zh-CN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内控</a:t>
                      </a:r>
                      <a:r>
                        <a:rPr lang="en-US" altLang="zh-CN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(*-2)</a:t>
                      </a:r>
                      <a:endParaRPr lang="en-US" altLang="zh-CN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考核分数</a:t>
                      </a:r>
                      <a:endParaRPr lang="zh-CN" alt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排名</a:t>
                      </a:r>
                      <a:endParaRPr lang="zh-CN" alt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264">
                <a:tc vMerge="1"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重石脑油</a:t>
                      </a:r>
                      <a:endParaRPr lang="zh-CN" alt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轻石脑油</a:t>
                      </a:r>
                      <a:endParaRPr lang="zh-CN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产品液化气</a:t>
                      </a:r>
                      <a:endParaRPr lang="zh-CN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异丁烷</a:t>
                      </a:r>
                      <a:endParaRPr lang="zh-CN" alt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产品液化气</a:t>
                      </a:r>
                      <a:endParaRPr lang="zh-CN" alt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精丙烯</a:t>
                      </a:r>
                      <a:endParaRPr lang="zh-CN" alt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  <a:endParaRPr lang="zh-CN" altLang="en-US" sz="13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  <a:endParaRPr lang="zh-CN" alt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  <a:endParaRPr lang="zh-CN" alt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  <a:endParaRPr lang="zh-CN" alt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81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加裂一班</a:t>
                      </a:r>
                      <a:endParaRPr lang="zh-CN" alt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0+</a:t>
                      </a:r>
                      <a:r>
                        <a:rPr lang="en-US" altLang="zh-CN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</a:t>
                      </a:r>
                      <a:endParaRPr lang="en-US" altLang="zh-CN" sz="12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-17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第四名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98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加裂二班</a:t>
                      </a:r>
                      <a:endParaRPr lang="zh-CN" alt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0+</a:t>
                      </a:r>
                      <a:r>
                        <a:rPr lang="en-US" altLang="zh-CN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  <a:endParaRPr lang="zh-CN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一名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698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加裂三班</a:t>
                      </a:r>
                      <a:endParaRPr lang="zh-CN" alt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chemeClr val="tx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0+</a:t>
                      </a:r>
                      <a:r>
                        <a:rPr lang="en-US" altLang="zh-CN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zh-CN" altLang="en-US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-7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三名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92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加裂四班</a:t>
                      </a:r>
                      <a:endParaRPr lang="zh-CN" alt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0+</a:t>
                      </a:r>
                      <a:r>
                        <a:rPr lang="en-US" altLang="zh-CN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</a:t>
                      </a:r>
                      <a:endParaRPr lang="en-US" altLang="zh-CN" sz="12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-4</a:t>
                      </a:r>
                      <a:endParaRPr lang="en-US" altLang="zh-CN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二名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581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3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备注</a:t>
                      </a:r>
                      <a:endParaRPr lang="zh-CN" altLang="en-US" sz="13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3193">
                <a:tc gridSpan="11">
                  <a:txBody>
                    <a:bodyPr/>
                    <a:lstStyle/>
                    <a:p>
                      <a:pPr algn="l" fontAlgn="ctr"/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057" marR="7057" marT="705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18355"/>
            <a:ext cx="10803422" cy="525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rgbClr val="282830"/>
                </a:solidFill>
                <a:latin typeface="+mj-ea"/>
                <a:ea typeface="+mj-ea"/>
              </a:rPr>
              <a:t>2.3  </a:t>
            </a:r>
            <a:r>
              <a:rPr lang="zh-CN" altLang="en-US" sz="2400" dirty="0">
                <a:solidFill>
                  <a:srgbClr val="282830"/>
                </a:solidFill>
                <a:latin typeface="+mj-ea"/>
                <a:ea typeface="+mj-ea"/>
              </a:rPr>
              <a:t>月末评比</a:t>
            </a:r>
            <a:endParaRPr lang="zh-CN" altLang="en-US" sz="2400" dirty="0">
              <a:solidFill>
                <a:srgbClr val="282830"/>
              </a:solidFill>
              <a:latin typeface="+mj-ea"/>
              <a:ea typeface="+mj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58775" y="5136814"/>
            <a:ext cx="11379201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5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本月评比情况：</a:t>
            </a:r>
            <a:endParaRPr lang="en-US" altLang="zh-CN" sz="1500" dirty="0">
              <a:solidFill>
                <a:srgbClr val="28283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>
              <a:lnSpc>
                <a:spcPct val="150000"/>
              </a:lnSpc>
            </a:pPr>
            <a:r>
              <a:rPr lang="en-US" altLang="zh-CN" sz="15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</a:t>
            </a:r>
            <a:r>
              <a:rPr lang="zh-CN" altLang="en-US" sz="15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）目前</a:t>
            </a:r>
            <a:r>
              <a:rPr lang="zh-CN" altLang="en-US" sz="15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各班平稳率相差较小，月末奖励总分为</a:t>
            </a:r>
            <a:r>
              <a:rPr lang="en-US" altLang="zh-CN" sz="15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5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分。</a:t>
            </a:r>
            <a:endParaRPr lang="en-US" altLang="zh-CN" sz="1500" dirty="0">
              <a:solidFill>
                <a:srgbClr val="28283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>
              <a:lnSpc>
                <a:spcPct val="150000"/>
              </a:lnSpc>
            </a:pPr>
            <a:r>
              <a:rPr lang="en-US" altLang="zh-CN" sz="15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5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）重石收率差距较小，</a:t>
            </a:r>
            <a:r>
              <a:rPr lang="zh-CN" altLang="en-US" sz="15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二班重石收率最高，</a:t>
            </a:r>
            <a:r>
              <a:rPr lang="en-US" altLang="zh-CN" sz="15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58.45</a:t>
            </a:r>
            <a:r>
              <a:rPr lang="en-US" altLang="zh-CN" sz="15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%</a:t>
            </a:r>
            <a:r>
              <a:rPr lang="zh-CN" altLang="en-US" sz="15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500" dirty="0">
              <a:solidFill>
                <a:srgbClr val="28283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>
              <a:lnSpc>
                <a:spcPct val="150000"/>
              </a:lnSpc>
            </a:pPr>
            <a:endParaRPr lang="en-US" altLang="zh-CN" sz="1500" dirty="0">
              <a:solidFill>
                <a:srgbClr val="28283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1204595" y="1144270"/>
          <a:ext cx="4643120" cy="1749425"/>
        </p:xfrm>
        <a:graphic>
          <a:graphicData uri="http://schemas.openxmlformats.org/drawingml/2006/table">
            <a:tbl>
              <a:tblPr/>
              <a:tblGrid>
                <a:gridCol w="946150"/>
                <a:gridCol w="1033145"/>
                <a:gridCol w="887730"/>
                <a:gridCol w="866140"/>
                <a:gridCol w="909955"/>
              </a:tblGrid>
              <a:tr h="23812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11</a:t>
                      </a:r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月份能耗（</a:t>
                      </a:r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11.1-11.30</a:t>
                      </a:r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）</a:t>
                      </a:r>
                      <a:endParaRPr lang="zh-CN" alt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022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班组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5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加裂</a:t>
                      </a:r>
                      <a:endParaRPr lang="zh-CN" altLang="en-US" sz="15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5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气分</a:t>
                      </a:r>
                      <a:endParaRPr lang="zh-CN" altLang="en-US" sz="15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5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月平均值</a:t>
                      </a:r>
                      <a:endParaRPr lang="zh-CN" altLang="en-US" sz="15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5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排名</a:t>
                      </a:r>
                      <a:endParaRPr lang="zh-CN" altLang="en-US" sz="15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2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加裂一班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42.24</a:t>
                      </a:r>
                      <a:endParaRPr lang="en-US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21.12</a:t>
                      </a:r>
                      <a:endParaRPr lang="en-US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33.792</a:t>
                      </a:r>
                      <a:endParaRPr lang="en-US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第一名</a:t>
                      </a:r>
                      <a:endParaRPr lang="zh-CN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  <a:tr h="3022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加裂二班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43.26</a:t>
                      </a:r>
                      <a:endParaRPr lang="en-US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21.11</a:t>
                      </a:r>
                      <a:endParaRPr lang="en-US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34.4</a:t>
                      </a:r>
                      <a:endParaRPr lang="en-US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第二名</a:t>
                      </a:r>
                      <a:endParaRPr lang="zh-CN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  <a:tr h="3022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加裂三班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43.28</a:t>
                      </a:r>
                      <a:endParaRPr lang="en-US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21.17</a:t>
                      </a:r>
                      <a:endParaRPr lang="en-US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34.436</a:t>
                      </a:r>
                      <a:endParaRPr lang="en-US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第四名</a:t>
                      </a:r>
                      <a:endParaRPr lang="zh-CN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  <a:tr h="30226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sz="16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加裂四班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43.21</a:t>
                      </a:r>
                      <a:endParaRPr lang="en-US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21.27</a:t>
                      </a:r>
                      <a:endParaRPr lang="en-US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34.434</a:t>
                      </a:r>
                      <a:endParaRPr lang="en-US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第三名</a:t>
                      </a:r>
                      <a:endParaRPr lang="zh-CN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6151365" y="1144012"/>
          <a:ext cx="4892675" cy="1728470"/>
        </p:xfrm>
        <a:graphic>
          <a:graphicData uri="http://schemas.openxmlformats.org/drawingml/2006/table">
            <a:tbl>
              <a:tblPr/>
              <a:tblGrid>
                <a:gridCol w="1055878"/>
                <a:gridCol w="859131"/>
                <a:gridCol w="1036205"/>
                <a:gridCol w="970622"/>
                <a:gridCol w="970622"/>
              </a:tblGrid>
              <a:tr h="29337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11</a:t>
                      </a:r>
                      <a:r>
                        <a:rPr lang="zh-CN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月份平稳率（</a:t>
                      </a:r>
                      <a:r>
                        <a:rPr lang="en-US" altLang="zh-CN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11.1-11.30</a:t>
                      </a:r>
                      <a:r>
                        <a:rPr lang="zh-CN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）</a:t>
                      </a:r>
                      <a:endParaRPr lang="zh-CN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241992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500" b="1">
                          <a:solidFill>
                            <a:srgbClr val="000000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班组</a:t>
                      </a:r>
                      <a:endParaRPr lang="zh-CN" altLang="en-US" sz="1500" b="1">
                        <a:solidFill>
                          <a:srgbClr val="000000"/>
                        </a:solidFill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5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加裂</a:t>
                      </a:r>
                      <a:endParaRPr lang="zh-CN" altLang="en-US" sz="15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5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气分</a:t>
                      </a:r>
                      <a:endParaRPr lang="zh-CN" altLang="en-US" sz="15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5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平均值</a:t>
                      </a:r>
                      <a:endParaRPr lang="zh-CN" altLang="en-US" sz="15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5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排名</a:t>
                      </a:r>
                      <a:endParaRPr lang="zh-CN" altLang="en-US" sz="15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992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sz="1500" b="1">
                          <a:solidFill>
                            <a:srgbClr val="000000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加裂一班</a:t>
                      </a:r>
                      <a:endParaRPr lang="zh-CN" altLang="en-US" sz="1500" b="1">
                        <a:solidFill>
                          <a:srgbClr val="000000"/>
                        </a:solidFill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100.00%</a:t>
                      </a:r>
                      <a:endParaRPr lang="en-US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99.99%</a:t>
                      </a:r>
                      <a:endParaRPr lang="en-US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99.995 </a:t>
                      </a:r>
                      <a:endParaRPr lang="en-US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第二名</a:t>
                      </a:r>
                      <a:endParaRPr lang="zh-CN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  <a:tr h="241992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sz="1500" b="1">
                          <a:solidFill>
                            <a:srgbClr val="000000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加裂二班</a:t>
                      </a:r>
                      <a:endParaRPr lang="zh-CN" altLang="en-US" sz="1500" b="1">
                        <a:solidFill>
                          <a:srgbClr val="000000"/>
                        </a:solidFill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100.00%</a:t>
                      </a:r>
                      <a:endParaRPr lang="en-US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100.00%</a:t>
                      </a:r>
                      <a:endParaRPr lang="en-US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100.000 </a:t>
                      </a:r>
                      <a:endParaRPr lang="en-US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第一名</a:t>
                      </a:r>
                      <a:endParaRPr lang="zh-CN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  <a:tr h="241992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sz="1500" b="1">
                          <a:solidFill>
                            <a:srgbClr val="000000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加裂三班</a:t>
                      </a:r>
                      <a:endParaRPr lang="zh-CN" altLang="en-US" sz="1500" b="1">
                        <a:solidFill>
                          <a:srgbClr val="000000"/>
                        </a:solidFill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100.00%</a:t>
                      </a:r>
                      <a:endParaRPr lang="en-US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99.99%</a:t>
                      </a:r>
                      <a:endParaRPr lang="en-US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99.995 </a:t>
                      </a:r>
                      <a:endParaRPr lang="en-US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第二名</a:t>
                      </a:r>
                      <a:endParaRPr lang="zh-CN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sz="1500" b="1">
                          <a:solidFill>
                            <a:srgbClr val="000000"/>
                          </a:solidFill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加裂四班</a:t>
                      </a:r>
                      <a:endParaRPr lang="zh-CN" altLang="en-US" sz="1500" b="1">
                        <a:solidFill>
                          <a:srgbClr val="000000"/>
                        </a:solidFill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100.00%</a:t>
                      </a:r>
                      <a:endParaRPr lang="en-US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99.99%</a:t>
                      </a:r>
                      <a:endParaRPr lang="en-US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99.995 </a:t>
                      </a:r>
                      <a:endParaRPr lang="en-US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第二名</a:t>
                      </a:r>
                      <a:endParaRPr lang="zh-CN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2028973" y="2968587"/>
          <a:ext cx="7632700" cy="2092960"/>
        </p:xfrm>
        <a:graphic>
          <a:graphicData uri="http://schemas.openxmlformats.org/drawingml/2006/table">
            <a:tbl>
              <a:tblPr/>
              <a:tblGrid>
                <a:gridCol w="1572279"/>
                <a:gridCol w="1124418"/>
                <a:gridCol w="1191120"/>
                <a:gridCol w="1248294"/>
                <a:gridCol w="1248294"/>
                <a:gridCol w="1248294"/>
              </a:tblGrid>
              <a:tr h="56896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11</a:t>
                      </a:r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月份精丙烯收率，</a:t>
                      </a:r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%</a:t>
                      </a:r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（</a:t>
                      </a:r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11.1-11.30</a:t>
                      </a:r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）</a:t>
                      </a:r>
                      <a:endParaRPr lang="zh-CN" alt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11</a:t>
                      </a:r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月份重石收率，</a:t>
                      </a:r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%</a:t>
                      </a:r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（</a:t>
                      </a:r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11.1-10.30</a:t>
                      </a:r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）</a:t>
                      </a:r>
                      <a:endParaRPr lang="zh-CN" alt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仿宋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5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班组</a:t>
                      </a:r>
                      <a:endParaRPr lang="zh-CN" altLang="en-US" sz="15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5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平均值</a:t>
                      </a:r>
                      <a:endParaRPr lang="zh-CN" altLang="en-US" sz="15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5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排名</a:t>
                      </a:r>
                      <a:endParaRPr lang="zh-CN" altLang="en-US" sz="15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5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班组</a:t>
                      </a:r>
                      <a:endParaRPr lang="zh-CN" altLang="en-US" sz="15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5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平均值</a:t>
                      </a:r>
                      <a:endParaRPr lang="zh-CN" altLang="en-US" sz="15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5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排名</a:t>
                      </a:r>
                      <a:endParaRPr lang="zh-CN" altLang="en-US" sz="15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5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加裂一班</a:t>
                      </a:r>
                      <a:endParaRPr lang="zh-CN" altLang="en-US" sz="15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27.58%</a:t>
                      </a:r>
                      <a:endParaRPr lang="en-US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第二名</a:t>
                      </a:r>
                      <a:endParaRPr lang="zh-CN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5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加裂一班</a:t>
                      </a:r>
                      <a:endParaRPr lang="zh-CN" altLang="en-US" sz="15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58.10%</a:t>
                      </a:r>
                      <a:endParaRPr lang="en-US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第四名</a:t>
                      </a:r>
                      <a:endParaRPr lang="zh-CN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5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加裂二班</a:t>
                      </a:r>
                      <a:endParaRPr lang="zh-CN" altLang="en-US" sz="15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29.76%</a:t>
                      </a:r>
                      <a:endParaRPr lang="en-US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第一名</a:t>
                      </a:r>
                      <a:endParaRPr lang="zh-CN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5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加裂二班</a:t>
                      </a:r>
                      <a:endParaRPr lang="zh-CN" altLang="en-US" sz="15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58.45%</a:t>
                      </a:r>
                      <a:endParaRPr lang="en-US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第一名</a:t>
                      </a:r>
                      <a:endParaRPr lang="zh-CN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5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加裂三班</a:t>
                      </a:r>
                      <a:endParaRPr lang="zh-CN" altLang="en-US" sz="15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26.26%</a:t>
                      </a:r>
                      <a:endParaRPr lang="en-US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第四名</a:t>
                      </a:r>
                      <a:endParaRPr lang="zh-CN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5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加裂三班</a:t>
                      </a:r>
                      <a:endParaRPr lang="zh-CN" altLang="en-US" sz="15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58.32%</a:t>
                      </a:r>
                      <a:endParaRPr lang="en-US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第二名</a:t>
                      </a:r>
                      <a:endParaRPr lang="zh-CN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5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加裂四班</a:t>
                      </a:r>
                      <a:endParaRPr lang="zh-CN" altLang="en-US" sz="15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27.45%</a:t>
                      </a:r>
                      <a:endParaRPr lang="en-US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第三名</a:t>
                      </a:r>
                      <a:endParaRPr lang="zh-CN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5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加裂四班</a:t>
                      </a:r>
                      <a:endParaRPr lang="zh-CN" altLang="en-US" sz="15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  <a:cs typeface="Arial" panose="020B0604020202020204" pitchFamily="34" charset="0"/>
                        </a:rPr>
                        <a:t>58.22%</a:t>
                      </a:r>
                      <a:endParaRPr lang="en-US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5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仿宋" panose="02010609060101010101" pitchFamily="49" charset="-122"/>
                        </a:rPr>
                        <a:t>第三名</a:t>
                      </a:r>
                      <a:endParaRPr lang="zh-CN" altLang="en-US" sz="15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仿宋" panose="02010609060101010101" pitchFamily="49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405161" y="649612"/>
            <a:ext cx="10803422" cy="525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rgbClr val="282830"/>
                </a:solidFill>
                <a:latin typeface="+mj-ea"/>
                <a:ea typeface="+mj-ea"/>
              </a:rPr>
              <a:t>2.4  </a:t>
            </a:r>
            <a:r>
              <a:rPr lang="zh-CN" altLang="en-US" sz="2400" dirty="0">
                <a:solidFill>
                  <a:srgbClr val="282830"/>
                </a:solidFill>
                <a:latin typeface="+mj-ea"/>
                <a:ea typeface="+mj-ea"/>
              </a:rPr>
              <a:t>月末评比排名</a:t>
            </a:r>
            <a:endParaRPr lang="zh-CN" altLang="en-US" sz="2400" dirty="0">
              <a:solidFill>
                <a:srgbClr val="282830"/>
              </a:solidFill>
              <a:latin typeface="+mj-ea"/>
              <a:ea typeface="+mj-ea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2014548" y="1175595"/>
          <a:ext cx="7992342" cy="5506085"/>
        </p:xfrm>
        <a:graphic>
          <a:graphicData uri="http://schemas.openxmlformats.org/drawingml/2006/table">
            <a:tbl>
              <a:tblPr/>
              <a:tblGrid>
                <a:gridCol w="1742462"/>
                <a:gridCol w="4554245"/>
                <a:gridCol w="1695635"/>
              </a:tblGrid>
              <a:tr h="37597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班组</a:t>
                      </a:r>
                      <a:endParaRPr lang="zh-CN" alt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月末评比内容</a:t>
                      </a:r>
                      <a:endParaRPr lang="zh-CN" alt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奖励分数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8540" marR="8540" marT="8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二班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馏出口第一名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charset="-122"/>
                        </a:rPr>
                        <a:t>20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四班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馏出口第二名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charset="-122"/>
                        </a:rPr>
                        <a:t>10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</a:tr>
              <a:tr h="30861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三班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馏出口第三名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charset="-122"/>
                        </a:rPr>
                        <a:t>5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二班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平稳率第一名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charset="-122"/>
                        </a:rPr>
                        <a:t>4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  <a:tr h="28003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一班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平稳率第二名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charset="-122"/>
                        </a:rPr>
                        <a:t>2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三班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平稳率第二名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charset="-122"/>
                        </a:rPr>
                        <a:t>2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四班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平稳率第二名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charset="-122"/>
                        </a:rPr>
                        <a:t>2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一班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能耗第一名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charset="-122"/>
                        </a:rPr>
                        <a:t>20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</a:tr>
              <a:tr h="29464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二班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能耗第二名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charset="-122"/>
                        </a:rPr>
                        <a:t>10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</a:tr>
              <a:tr h="34671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四班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能耗第三名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charset="-122"/>
                        </a:rPr>
                        <a:t>5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  <a:tr h="28003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二班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重石收率第一名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charset="-122"/>
                        </a:rPr>
                        <a:t>20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  <a:tr h="337185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三班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重石收率第二名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charset="-122"/>
                        </a:rPr>
                        <a:t>10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</a:tr>
              <a:tr h="25971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四班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重石收率第三名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charset="-122"/>
                        </a:rPr>
                        <a:t>5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26987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三班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事故演练第一名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charset="-122"/>
                        </a:rPr>
                        <a:t>20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22225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四班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事故演练第二名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charset="-122"/>
                        </a:rPr>
                        <a:t>10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1250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一班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sz="11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事故演练第三名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100" b="0">
                          <a:solidFill>
                            <a:srgbClr val="000000"/>
                          </a:solidFill>
                          <a:latin typeface="Arial" panose="020B0604020202020204" charset="-122"/>
                        </a:rPr>
                        <a:t>5</a:t>
                      </a:r>
                      <a:endParaRPr lang="en-US" altLang="en-US" sz="11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720813"/>
            <a:ext cx="10803422" cy="525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2.4  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劳动纪律、工艺纪律等问题</a:t>
            </a:r>
            <a:r>
              <a:rPr lang="en-US" altLang="zh-CN" sz="2400" dirty="0">
                <a:solidFill>
                  <a:schemeClr val="bg1"/>
                </a:solidFill>
                <a:latin typeface="+mj-ea"/>
                <a:ea typeface="+mj-ea"/>
              </a:rPr>
              <a:t>                           </a:t>
            </a:r>
            <a:endParaRPr lang="zh-CN" altLang="en-US" sz="2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4190" y="1732915"/>
            <a:ext cx="8367395" cy="264287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18355"/>
            <a:ext cx="10803422" cy="525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2.5  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交接班、其他</a:t>
            </a:r>
            <a:endParaRPr lang="zh-CN" altLang="en-US" sz="2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94289" y="1167362"/>
            <a:ext cx="9411220" cy="783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1</a:t>
            </a:r>
            <a:r>
              <a:rPr lang="zh-CN" altLang="en-US" sz="1600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）</a:t>
            </a:r>
            <a:r>
              <a:rPr lang="en-US" altLang="zh-CN" sz="1600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lang="zh-CN" altLang="en-US" sz="1600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本月</a:t>
            </a:r>
            <a:r>
              <a:rPr lang="en-US" altLang="zh-CN" sz="1600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MES</a:t>
            </a:r>
            <a:r>
              <a:rPr lang="zh-CN" altLang="en-US" sz="1600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交接班填写正常。</a:t>
            </a:r>
            <a:endParaRPr lang="en-US" altLang="zh-CN" sz="1600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1600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2</a:t>
            </a:r>
            <a:r>
              <a:rPr lang="zh-CN" altLang="en-US" sz="1600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）其他：</a:t>
            </a:r>
            <a:endParaRPr lang="en-US" altLang="zh-CN" sz="1600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94289" y="3310326"/>
            <a:ext cx="1294309" cy="393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500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3</a:t>
            </a:r>
            <a:r>
              <a:rPr lang="zh-CN" altLang="en-US" sz="1500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  <a:sym typeface="+mn-ea"/>
              </a:rPr>
              <a:t>）</a:t>
            </a:r>
            <a:r>
              <a:rPr lang="en-US" altLang="zh-CN" sz="1500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r>
              <a:rPr lang="zh-CN" altLang="en-US" sz="1500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运行记录</a:t>
            </a:r>
            <a:endParaRPr lang="en-US" altLang="zh-CN" sz="1500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6055" y="2049780"/>
            <a:ext cx="8705215" cy="84328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8905" y="3932555"/>
            <a:ext cx="8763635" cy="1665605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3784612d-163c-4cda-b56a-171b66077f79}"/>
  <p:tag name="TABLE_ENDDRAG_ORIGIN_RECT" val="160*231"/>
  <p:tag name="TABLE_ENDDRAG_RECT" val="67*162*160*231"/>
</p:tagLst>
</file>

<file path=ppt/tags/tag2.xml><?xml version="1.0" encoding="utf-8"?>
<p:tagLst xmlns:p="http://schemas.openxmlformats.org/presentationml/2006/main">
  <p:tag name="KSO_WM_UNIT_TABLE_BEAUTIFY" val="smartTable{67a57737-c70d-438b-81b3-52ae1eef0b86}"/>
</p:tagLst>
</file>

<file path=ppt/tags/tag3.xml><?xml version="1.0" encoding="utf-8"?>
<p:tagLst xmlns:p="http://schemas.openxmlformats.org/presentationml/2006/main">
  <p:tag name="KSO_WM_UNIT_TABLE_BEAUTIFY" val="smartTable{e380afea-ad12-4197-8c99-1e683db2ebfc}"/>
</p:tagLst>
</file>

<file path=ppt/tags/tag4.xml><?xml version="1.0" encoding="utf-8"?>
<p:tagLst xmlns:p="http://schemas.openxmlformats.org/presentationml/2006/main">
  <p:tag name="KSO_WM_UNIT_TABLE_BEAUTIFY" val="smartTable{9b1c5dc0-dc4b-45ad-a715-2aadaa2303c6}"/>
  <p:tag name="TABLE_ENDDRAG_ORIGIN_RECT" val="365*87"/>
  <p:tag name="TABLE_ENDDRAG_RECT" val="63*90*365*87"/>
</p:tagLst>
</file>

<file path=ppt/tags/tag5.xml><?xml version="1.0" encoding="utf-8"?>
<p:tagLst xmlns:p="http://schemas.openxmlformats.org/presentationml/2006/main">
  <p:tag name="KSO_WM_UNIT_TABLE_BEAUTIFY" val="smartTable{9d59074a-4b68-4de3-9d39-14e6439cc12c}"/>
</p:tagLst>
</file>

<file path=ppt/tags/tag6.xml><?xml version="1.0" encoding="utf-8"?>
<p:tagLst xmlns:p="http://schemas.openxmlformats.org/presentationml/2006/main">
  <p:tag name="KSO_WM_UNIT_TABLE_BEAUTIFY" val="smartTable{b9dc4ea9-61e7-45fc-9b81-fa3f80cadb89}"/>
</p:tagLst>
</file>

<file path=ppt/tags/tag7.xml><?xml version="1.0" encoding="utf-8"?>
<p:tagLst xmlns:p="http://schemas.openxmlformats.org/presentationml/2006/main">
  <p:tag name="KSO_WM_UNIT_TABLE_BEAUTIFY" val="smartTable{73d7737f-343c-42be-a682-0e52c1d64ffa}"/>
</p:tagLst>
</file>

<file path=ppt/tags/tag8.xml><?xml version="1.0" encoding="utf-8"?>
<p:tagLst xmlns:p="http://schemas.openxmlformats.org/presentationml/2006/main">
  <p:tag name="KSO_WPP_MARK_KEY" val="6263c2a8-c995-403c-aaed-1cea049c8fa4"/>
  <p:tag name="COMMONDATA" val="eyJoZGlkIjoiYTc2ZGZiNzZiNDVlOGViOWVmM2JhOTY0NGJkNjUyYzgifQ=="/>
</p:tagLst>
</file>

<file path=ppt/theme/theme1.xml><?xml version="1.0" encoding="utf-8"?>
<a:theme xmlns:a="http://schemas.openxmlformats.org/drawingml/2006/main" name="A000120140530A99PPBG">
  <a:themeElements>
    <a:clrScheme name="自定义 435">
      <a:dk1>
        <a:srgbClr val="5F5F5F"/>
      </a:dk1>
      <a:lt1>
        <a:srgbClr val="FFFFFF"/>
      </a:lt1>
      <a:dk2>
        <a:srgbClr val="5F5F5F"/>
      </a:dk2>
      <a:lt2>
        <a:srgbClr val="FFFFFF"/>
      </a:lt2>
      <a:accent1>
        <a:srgbClr val="5B9BCF"/>
      </a:accent1>
      <a:accent2>
        <a:srgbClr val="00B0F0"/>
      </a:accent2>
      <a:accent3>
        <a:srgbClr val="8A76E0"/>
      </a:accent3>
      <a:accent4>
        <a:srgbClr val="9439AD"/>
      </a:accent4>
      <a:accent5>
        <a:srgbClr val="A2CE47"/>
      </a:accent5>
      <a:accent6>
        <a:srgbClr val="F3731E"/>
      </a:accent6>
      <a:hlink>
        <a:srgbClr val="00B0F0"/>
      </a:hlink>
      <a:folHlink>
        <a:srgbClr val="AFB2B4"/>
      </a:folHlink>
    </a:clrScheme>
    <a:fontScheme name="KSO主题5">
      <a:majorFont>
        <a:latin typeface="Broadway"/>
        <a:ea typeface="微软雅黑"/>
        <a:cs typeface=""/>
      </a:majorFont>
      <a:minorFont>
        <a:latin typeface="Calibri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sz="1400" dirty="0" smtClean="0">
            <a:latin typeface="Arial" panose="020B0604020202020204" pitchFamily="34" charset="0"/>
            <a:ea typeface="微软雅黑" panose="020B0503020204020204" pitchFamily="34" charset="-122"/>
          </a:defRPr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Arial-宋体">
    <a:majorFont>
      <a:latin typeface="Arial"/>
      <a:ea typeface="宋体"/>
      <a:cs typeface=""/>
    </a:majorFont>
    <a:minorFont>
      <a:latin typeface="Arial"/>
      <a:ea typeface="宋体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Arial-宋体">
    <a:majorFont>
      <a:latin typeface="Arial"/>
      <a:ea typeface="宋体"/>
      <a:cs typeface=""/>
    </a:majorFont>
    <a:minorFont>
      <a:latin typeface="Arial"/>
      <a:ea typeface="宋体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2578</Words>
  <Application>WPS 演示</Application>
  <PresentationFormat>宽屏</PresentationFormat>
  <Paragraphs>616</Paragraphs>
  <Slides>14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7" baseType="lpstr">
      <vt:lpstr>Arial</vt:lpstr>
      <vt:lpstr>宋体</vt:lpstr>
      <vt:lpstr>Wingdings</vt:lpstr>
      <vt:lpstr>微软雅黑</vt:lpstr>
      <vt:lpstr>Wingdings 2</vt:lpstr>
      <vt:lpstr>幼圆</vt:lpstr>
      <vt:lpstr>黑体</vt:lpstr>
      <vt:lpstr>华文宋体</vt:lpstr>
      <vt:lpstr>仿宋</vt:lpstr>
      <vt:lpstr>Arial</vt:lpstr>
      <vt:lpstr>Calibri</vt:lpstr>
      <vt:lpstr>Arial Unicode MS</vt:lpstr>
      <vt:lpstr>A000120140530A99PPBG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孙伟锋</cp:lastModifiedBy>
  <cp:revision>271</cp:revision>
  <dcterms:created xsi:type="dcterms:W3CDTF">2015-10-06T09:21:00Z</dcterms:created>
  <dcterms:modified xsi:type="dcterms:W3CDTF">2022-12-09T07:05:25Z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2052-11.1.0.12763</vt:lpwstr>
  </property>
  <property fmtid="{D5CDD505-2E9C-101B-9397-08002B2CF9AE}" pid="3" name="ICV">
    <vt:lpwstr>35E9D4B9093742EC852E3D8AFBCE0E7C</vt:lpwstr>
  </property>
</Properties>
</file>