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69" r:id="rId2"/>
    <p:sldId id="265" r:id="rId3"/>
    <p:sldId id="271" r:id="rId4"/>
    <p:sldId id="320" r:id="rId5"/>
    <p:sldId id="352" r:id="rId6"/>
    <p:sldId id="290" r:id="rId7"/>
    <p:sldId id="299" r:id="rId8"/>
    <p:sldId id="302" r:id="rId9"/>
    <p:sldId id="357" r:id="rId10"/>
    <p:sldId id="300" r:id="rId11"/>
    <p:sldId id="355" r:id="rId12"/>
    <p:sldId id="356" r:id="rId13"/>
    <p:sldId id="310" r:id="rId14"/>
    <p:sldId id="358" r:id="rId15"/>
    <p:sldId id="359" r:id="rId16"/>
    <p:sldId id="360" r:id="rId17"/>
    <p:sldId id="353" r:id="rId18"/>
    <p:sldId id="260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158" y="66"/>
      </p:cViewPr>
      <p:guideLst>
        <p:guide pos="3840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33244431195188"/>
          <c:y val="0.1563022873692049"/>
          <c:w val="0.76067642105950695"/>
          <c:h val="0.74434686407018391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4AC1-4A94-BAB0-E84AD2D5F5D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4AC1-4A94-BAB0-E84AD2D5F5D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4AC1-4A94-BAB0-E84AD2D5F5D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4AC1-4A94-BAB0-E84AD2D5F5D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4AC1-4A94-BAB0-E84AD2D5F5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4AC1-4A94-BAB0-E84AD2D5F5D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4AC1-4A94-BAB0-E84AD2D5F5D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4AC1-4A94-BAB0-E84AD2D5F5D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4AC1-4A94-BAB0-E84AD2D5F5D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4AC1-4A94-BAB0-E84AD2D5F5D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5-4AC1-4A94-BAB0-E84AD2D5F5D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7-4AC1-4A94-BAB0-E84AD2D5F5D4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9-4AC1-4A94-BAB0-E84AD2D5F5D4}"/>
              </c:ext>
            </c:extLst>
          </c:dPt>
          <c:dLbls>
            <c:dLbl>
              <c:idx val="0"/>
              <c:layout>
                <c:manualLayout>
                  <c:x val="-5.3173806331786129E-3"/>
                  <c:y val="-3.68509309937960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C1-4A94-BAB0-E84AD2D5F5D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AC1-4A94-BAB0-E84AD2D5F5D4}"/>
                </c:ext>
              </c:extLst>
            </c:dLbl>
            <c:dLbl>
              <c:idx val="2"/>
              <c:layout>
                <c:manualLayout>
                  <c:x val="9.5712851397214929E-2"/>
                  <c:y val="-6.36516080801931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AC1-4A94-BAB0-E84AD2D5F5D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4AC1-4A94-BAB0-E84AD2D5F5D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4AC1-4A94-BAB0-E84AD2D5F5D4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4AC1-4A94-BAB0-E84AD2D5F5D4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4AC1-4A94-BAB0-E84AD2D5F5D4}"/>
                </c:ext>
              </c:extLst>
            </c:dLbl>
            <c:dLbl>
              <c:idx val="7"/>
              <c:layout>
                <c:manualLayout>
                  <c:x val="0.18876701247784072"/>
                  <c:y val="0.110552792981387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AC1-4A94-BAB0-E84AD2D5F5D4}"/>
                </c:ext>
              </c:extLst>
            </c:dLbl>
            <c:dLbl>
              <c:idx val="8"/>
              <c:layout>
                <c:manualLayout>
                  <c:x val="0"/>
                  <c:y val="-5.02512695369945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AC1-4A94-BAB0-E84AD2D5F5D4}"/>
                </c:ext>
              </c:extLst>
            </c:dLbl>
            <c:dLbl>
              <c:idx val="9"/>
              <c:layout>
                <c:manualLayout>
                  <c:x val="0"/>
                  <c:y val="0.1608040625183826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AC1-4A94-BAB0-E84AD2D5F5D4}"/>
                </c:ext>
              </c:extLst>
            </c:dLbl>
            <c:dLbl>
              <c:idx val="10"/>
              <c:layout>
                <c:manualLayout>
                  <c:x val="-5.3173806331786129E-3"/>
                  <c:y val="-9.04522851665902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AC1-4A94-BAB0-E84AD2D5F5D4}"/>
                </c:ext>
              </c:extLst>
            </c:dLbl>
            <c:dLbl>
              <c:idx val="11"/>
              <c:layout>
                <c:manualLayout>
                  <c:x val="0"/>
                  <c:y val="-7.03517773517924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AC1-4A94-BAB0-E84AD2D5F5D4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4AC1-4A94-BAB0-E84AD2D5F5D4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汇总!$A$3:$A$15</c:f>
              <c:strCache>
                <c:ptCount val="13"/>
                <c:pt idx="0">
                  <c:v>MES交接班</c:v>
                </c:pt>
                <c:pt idx="1">
                  <c:v>产品质量</c:v>
                </c:pt>
                <c:pt idx="2">
                  <c:v>采样</c:v>
                </c:pt>
                <c:pt idx="3">
                  <c:v>自控率</c:v>
                </c:pt>
                <c:pt idx="4">
                  <c:v>巡回检查</c:v>
                </c:pt>
                <c:pt idx="5">
                  <c:v>规格化</c:v>
                </c:pt>
                <c:pt idx="6">
                  <c:v>平稳率</c:v>
                </c:pt>
                <c:pt idx="7">
                  <c:v>抽查提问</c:v>
                </c:pt>
                <c:pt idx="8">
                  <c:v>劳动纪律</c:v>
                </c:pt>
                <c:pt idx="9">
                  <c:v>工艺指令</c:v>
                </c:pt>
                <c:pt idx="10">
                  <c:v>联系汇报</c:v>
                </c:pt>
                <c:pt idx="11">
                  <c:v>运行记录</c:v>
                </c:pt>
                <c:pt idx="12">
                  <c:v>其他</c:v>
                </c:pt>
              </c:strCache>
            </c:strRef>
          </c:cat>
          <c:val>
            <c:numRef>
              <c:f>汇总!$B$3:$B$15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14</c:v>
                </c:pt>
                <c:pt idx="5">
                  <c:v>1</c:v>
                </c:pt>
                <c:pt idx="6">
                  <c:v>9</c:v>
                </c:pt>
                <c:pt idx="7">
                  <c:v>17</c:v>
                </c:pt>
                <c:pt idx="8">
                  <c:v>3</c:v>
                </c:pt>
                <c:pt idx="9">
                  <c:v>0</c:v>
                </c:pt>
                <c:pt idx="10">
                  <c:v>2</c:v>
                </c:pt>
                <c:pt idx="11">
                  <c:v>8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4AC1-4A94-BAB0-E84AD2D5F5D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6086726564721"/>
          <c:y val="0"/>
          <c:w val="0.89565970500538816"/>
          <c:h val="0.72029946695843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班组汇总1!$B$12:$B$24</c:f>
              <c:strCache>
                <c:ptCount val="13"/>
                <c:pt idx="0">
                  <c:v>规格化</c:v>
                </c:pt>
                <c:pt idx="1">
                  <c:v>产品质量</c:v>
                </c:pt>
                <c:pt idx="2">
                  <c:v>巡回检查</c:v>
                </c:pt>
                <c:pt idx="3">
                  <c:v>自控率</c:v>
                </c:pt>
                <c:pt idx="4">
                  <c:v>采样</c:v>
                </c:pt>
                <c:pt idx="5">
                  <c:v>平稳率</c:v>
                </c:pt>
                <c:pt idx="6">
                  <c:v>工艺纪律</c:v>
                </c:pt>
                <c:pt idx="7">
                  <c:v>劳动纪律</c:v>
                </c:pt>
                <c:pt idx="8">
                  <c:v>抽查提问</c:v>
                </c:pt>
                <c:pt idx="9">
                  <c:v>工艺指令</c:v>
                </c:pt>
                <c:pt idx="10">
                  <c:v>联系汇报</c:v>
                </c:pt>
                <c:pt idx="11">
                  <c:v>运行记录</c:v>
                </c:pt>
                <c:pt idx="12">
                  <c:v>其他</c:v>
                </c:pt>
              </c:strCache>
            </c:strRef>
          </c:cat>
          <c:val>
            <c:numRef>
              <c:f>班组汇总1!$C$12:$C$24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  <c:pt idx="8">
                  <c:v>5</c:v>
                </c:pt>
                <c:pt idx="9">
                  <c:v>0</c:v>
                </c:pt>
                <c:pt idx="10">
                  <c:v>0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C-4F59-A81D-DD57AF289052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班组汇总1!$B$12:$B$24</c:f>
              <c:strCache>
                <c:ptCount val="13"/>
                <c:pt idx="0">
                  <c:v>规格化</c:v>
                </c:pt>
                <c:pt idx="1">
                  <c:v>产品质量</c:v>
                </c:pt>
                <c:pt idx="2">
                  <c:v>巡回检查</c:v>
                </c:pt>
                <c:pt idx="3">
                  <c:v>自控率</c:v>
                </c:pt>
                <c:pt idx="4">
                  <c:v>采样</c:v>
                </c:pt>
                <c:pt idx="5">
                  <c:v>平稳率</c:v>
                </c:pt>
                <c:pt idx="6">
                  <c:v>工艺纪律</c:v>
                </c:pt>
                <c:pt idx="7">
                  <c:v>劳动纪律</c:v>
                </c:pt>
                <c:pt idx="8">
                  <c:v>抽查提问</c:v>
                </c:pt>
                <c:pt idx="9">
                  <c:v>工艺指令</c:v>
                </c:pt>
                <c:pt idx="10">
                  <c:v>联系汇报</c:v>
                </c:pt>
                <c:pt idx="11">
                  <c:v>运行记录</c:v>
                </c:pt>
                <c:pt idx="12">
                  <c:v>其他</c:v>
                </c:pt>
              </c:strCache>
            </c:strRef>
          </c:cat>
          <c:val>
            <c:numRef>
              <c:f>班组汇总1!$D$12:$D$24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8C-4F59-A81D-DD57AF289052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班组汇总1!$B$12:$B$24</c:f>
              <c:strCache>
                <c:ptCount val="13"/>
                <c:pt idx="0">
                  <c:v>规格化</c:v>
                </c:pt>
                <c:pt idx="1">
                  <c:v>产品质量</c:v>
                </c:pt>
                <c:pt idx="2">
                  <c:v>巡回检查</c:v>
                </c:pt>
                <c:pt idx="3">
                  <c:v>自控率</c:v>
                </c:pt>
                <c:pt idx="4">
                  <c:v>采样</c:v>
                </c:pt>
                <c:pt idx="5">
                  <c:v>平稳率</c:v>
                </c:pt>
                <c:pt idx="6">
                  <c:v>工艺纪律</c:v>
                </c:pt>
                <c:pt idx="7">
                  <c:v>劳动纪律</c:v>
                </c:pt>
                <c:pt idx="8">
                  <c:v>抽查提问</c:v>
                </c:pt>
                <c:pt idx="9">
                  <c:v>工艺指令</c:v>
                </c:pt>
                <c:pt idx="10">
                  <c:v>联系汇报</c:v>
                </c:pt>
                <c:pt idx="11">
                  <c:v>运行记录</c:v>
                </c:pt>
                <c:pt idx="12">
                  <c:v>其他</c:v>
                </c:pt>
              </c:strCache>
            </c:strRef>
          </c:cat>
          <c:val>
            <c:numRef>
              <c:f>班组汇总1!$E$12:$E$24</c:f>
              <c:numCache>
                <c:formatCode>General</c:formatCode>
                <c:ptCount val="13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8C-4F59-A81D-DD57AF289052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班组汇总1!$B$12:$B$24</c:f>
              <c:strCache>
                <c:ptCount val="13"/>
                <c:pt idx="0">
                  <c:v>规格化</c:v>
                </c:pt>
                <c:pt idx="1">
                  <c:v>产品质量</c:v>
                </c:pt>
                <c:pt idx="2">
                  <c:v>巡回检查</c:v>
                </c:pt>
                <c:pt idx="3">
                  <c:v>自控率</c:v>
                </c:pt>
                <c:pt idx="4">
                  <c:v>采样</c:v>
                </c:pt>
                <c:pt idx="5">
                  <c:v>平稳率</c:v>
                </c:pt>
                <c:pt idx="6">
                  <c:v>工艺纪律</c:v>
                </c:pt>
                <c:pt idx="7">
                  <c:v>劳动纪律</c:v>
                </c:pt>
                <c:pt idx="8">
                  <c:v>抽查提问</c:v>
                </c:pt>
                <c:pt idx="9">
                  <c:v>工艺指令</c:v>
                </c:pt>
                <c:pt idx="10">
                  <c:v>联系汇报</c:v>
                </c:pt>
                <c:pt idx="11">
                  <c:v>运行记录</c:v>
                </c:pt>
                <c:pt idx="12">
                  <c:v>其他</c:v>
                </c:pt>
              </c:strCache>
            </c:strRef>
          </c:cat>
          <c:val>
            <c:numRef>
              <c:f>班组汇总1!$F$12:$F$24</c:f>
              <c:numCache>
                <c:formatCode>General</c:formatCode>
                <c:ptCount val="13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  <c:pt idx="9">
                  <c:v>0</c:v>
                </c:pt>
                <c:pt idx="10">
                  <c:v>1</c:v>
                </c:pt>
                <c:pt idx="11">
                  <c:v>2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8C-4F59-A81D-DD57AF28905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94"/>
        <c:overlap val="-23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5B9BCF"/>
      </a:solidFill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205062073967249E-2"/>
          <c:y val="3.348597529306957E-2"/>
          <c:w val="0.89896898612824594"/>
          <c:h val="0.5788965983361018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Sheet2!$C$1</c:f>
              <c:strCache>
                <c:ptCount val="1"/>
                <c:pt idx="0">
                  <c:v>8月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Sheet2!$C$2:$C$5</c:f>
              <c:numCache>
                <c:formatCode>General</c:formatCode>
                <c:ptCount val="4"/>
                <c:pt idx="0">
                  <c:v>-13</c:v>
                </c:pt>
                <c:pt idx="1">
                  <c:v>-11</c:v>
                </c:pt>
                <c:pt idx="2">
                  <c:v>35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09-4A43-A376-D35DD10779A9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9月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Sheet2!$D$2:$D$5</c:f>
              <c:numCache>
                <c:formatCode>General</c:formatCode>
                <c:ptCount val="4"/>
                <c:pt idx="0">
                  <c:v>-26</c:v>
                </c:pt>
                <c:pt idx="1">
                  <c:v>41</c:v>
                </c:pt>
                <c:pt idx="2">
                  <c:v>-8</c:v>
                </c:pt>
                <c:pt idx="3">
                  <c:v>-10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09-4A43-A376-D35DD10779A9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10月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Sheet2!$A$2:$A$5</c:f>
              <c:strCache>
                <c:ptCount val="4"/>
                <c:pt idx="0">
                  <c:v>加裂一班</c:v>
                </c:pt>
                <c:pt idx="1">
                  <c:v>加裂二班</c:v>
                </c:pt>
                <c:pt idx="2">
                  <c:v>加裂三班</c:v>
                </c:pt>
                <c:pt idx="3">
                  <c:v>加裂四班</c:v>
                </c:pt>
              </c:strCache>
            </c:strRef>
          </c:cat>
          <c:val>
            <c:numRef>
              <c:f>Sheet2!$E$2:$E$5</c:f>
              <c:numCache>
                <c:formatCode>General</c:formatCode>
                <c:ptCount val="4"/>
                <c:pt idx="0">
                  <c:v>-11</c:v>
                </c:pt>
                <c:pt idx="1">
                  <c:v>28</c:v>
                </c:pt>
                <c:pt idx="2">
                  <c:v>1</c:v>
                </c:pt>
                <c:pt idx="3">
                  <c:v>-22.5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09-4A43-A376-D35DD10779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1384824"/>
        <c:axId val="8013871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Sheet2!$B$1</c15:sqref>
                        </c15:formulaRef>
                      </c:ext>
                    </c:extLst>
                    <c:strCache>
                      <c:ptCount val="1"/>
                      <c:pt idx="0">
                        <c:v>6月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anchor="ctr" anchorCtr="1"/>
                    <a:lstStyle/>
                    <a:p>
                      <a:pPr>
                        <a:defRPr sz="13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zh-CN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Sheet2!$A$2:$A$5</c15:sqref>
                        </c15:formulaRef>
                      </c:ext>
                    </c:extLst>
                    <c:strCache>
                      <c:ptCount val="4"/>
                      <c:pt idx="0">
                        <c:v>加裂一班</c:v>
                      </c:pt>
                      <c:pt idx="1">
                        <c:v>加裂二班</c:v>
                      </c:pt>
                      <c:pt idx="2">
                        <c:v>加裂三班</c:v>
                      </c:pt>
                      <c:pt idx="3">
                        <c:v>加裂四班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Sheet2!$B$2:$B$5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24</c:v>
                      </c:pt>
                      <c:pt idx="1">
                        <c:v>1</c:v>
                      </c:pt>
                      <c:pt idx="2">
                        <c:v>5</c:v>
                      </c:pt>
                      <c:pt idx="3">
                        <c:v>17.5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5E09-4A43-A376-D35DD10779A9}"/>
                  </c:ext>
                </c:extLst>
              </c15:ser>
            </c15:filteredBarSeries>
          </c:ext>
        </c:extLst>
      </c:barChart>
      <c:catAx>
        <c:axId val="80138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7120"/>
        <c:crosses val="autoZero"/>
        <c:auto val="1"/>
        <c:lblAlgn val="ctr"/>
        <c:lblOffset val="100"/>
        <c:noMultiLvlLbl val="0"/>
      </c:catAx>
      <c:valAx>
        <c:axId val="80138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80138482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5B9BCF"/>
      </a:solidFill>
    </a:ln>
    <a:effectLst/>
  </c:spPr>
  <c:txPr>
    <a:bodyPr/>
    <a:lstStyle/>
    <a:p>
      <a:pPr>
        <a:defRPr sz="1300"/>
      </a:pPr>
      <a:endParaRPr lang="zh-CN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考核奖励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抽查提问!$L$2</c:f>
              <c:strCache>
                <c:ptCount val="1"/>
                <c:pt idx="0">
                  <c:v>考核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抽查提问!$K$3:$K$5</c:f>
              <c:strCache>
                <c:ptCount val="3"/>
                <c:pt idx="0">
                  <c:v>8月</c:v>
                </c:pt>
                <c:pt idx="1">
                  <c:v>9月</c:v>
                </c:pt>
                <c:pt idx="2">
                  <c:v>10月</c:v>
                </c:pt>
              </c:strCache>
            </c:strRef>
          </c:cat>
          <c:val>
            <c:numRef>
              <c:f>抽查提问!$L$3:$L$5</c:f>
              <c:numCache>
                <c:formatCode>General</c:formatCode>
                <c:ptCount val="3"/>
                <c:pt idx="0">
                  <c:v>8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FE-4A41-AE55-E13962981556}"/>
            </c:ext>
          </c:extLst>
        </c:ser>
        <c:ser>
          <c:idx val="1"/>
          <c:order val="1"/>
          <c:tx>
            <c:strRef>
              <c:f>抽查提问!$M$2</c:f>
              <c:strCache>
                <c:ptCount val="1"/>
                <c:pt idx="0">
                  <c:v>奖励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抽查提问!$K$3:$K$5</c:f>
              <c:strCache>
                <c:ptCount val="3"/>
                <c:pt idx="0">
                  <c:v>8月</c:v>
                </c:pt>
                <c:pt idx="1">
                  <c:v>9月</c:v>
                </c:pt>
                <c:pt idx="2">
                  <c:v>10月</c:v>
                </c:pt>
              </c:strCache>
            </c:strRef>
          </c:cat>
          <c:val>
            <c:numRef>
              <c:f>抽查提问!$M$3:$M$5</c:f>
              <c:numCache>
                <c:formatCode>General</c:formatCode>
                <c:ptCount val="3"/>
                <c:pt idx="0">
                  <c:v>0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FE-4A41-AE55-E139629815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1392504"/>
        <c:axId val="461391192"/>
      </c:barChart>
      <c:catAx>
        <c:axId val="46139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61391192"/>
        <c:crosses val="autoZero"/>
        <c:auto val="1"/>
        <c:lblAlgn val="ctr"/>
        <c:lblOffset val="100"/>
        <c:noMultiLvlLbl val="0"/>
      </c:catAx>
      <c:valAx>
        <c:axId val="461391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数量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613925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solidFill>
            <a:srgbClr val="5B9BCF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5B9BCF"/>
      </a:solidFill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AA1FDF15-6B73-46D5-ABC4-989347B2916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原因分析与管控措施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3"/>
      <dgm:spPr/>
    </dgm:pt>
    <dgm:pt modelId="{2F0F03C7-30E2-4666-9B34-3B126F39D844}" type="pres">
      <dgm:prSet presAssocID="{87EE85F5-C5A9-4B91-9BAB-E0011122AEA7}" presName="parentText" presStyleLbl="node1" presStyleIdx="0" presStyleCnt="3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3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3"/>
      <dgm:spPr/>
    </dgm:pt>
    <dgm:pt modelId="{7785FB8C-B1D9-45F7-B49B-831AC8DD2217}" type="pres">
      <dgm:prSet presAssocID="{2443088F-B22B-4B87-B89A-57C340C72351}" presName="parentText" presStyleLbl="node1" presStyleIdx="1" presStyleCnt="3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3">
        <dgm:presLayoutVars>
          <dgm:bulletEnabled val="1"/>
        </dgm:presLayoutVars>
      </dgm:prSet>
      <dgm:spPr/>
    </dgm:pt>
    <dgm:pt modelId="{D9345A50-5056-4BFE-860B-BC84B55B2D60}" type="pres">
      <dgm:prSet presAssocID="{35B1B7EB-1525-4728-AB6E-1E8E1358879E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1" presStyleCnt="3"/>
      <dgm:spPr/>
    </dgm:pt>
    <dgm:pt modelId="{35318F98-F594-41F7-AB36-CFF8689B3A56}" type="pres">
      <dgm:prSet presAssocID="{AA1FDF15-6B73-46D5-ABC4-989347B29161}" presName="parentText" presStyleLbl="node1" presStyleIdx="2" presStyleCnt="3" custScaleX="90110" custScaleY="45740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253C2FE2-4CCF-41DF-B148-C6B86C04BB67}" type="presOf" srcId="{AA1FDF15-6B73-46D5-ABC4-989347B29161}" destId="{35318F98-F594-41F7-AB36-CFF8689B3A56}" srcOrd="1" destOrd="0" presId="urn:microsoft.com/office/officeart/2005/8/layout/list1#1"/>
    <dgm:cxn modelId="{859139E4-1B47-42FD-B308-DDB3B3BBB116}" type="presOf" srcId="{AA1FDF15-6B73-46D5-ABC4-989347B29161}" destId="{6F817EA5-7566-4AB4-8268-C37C12B0631E}" srcOrd="0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2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  <dgm:cxn modelId="{CB97ABEE-795E-462A-ADBD-5453EF92EA91}" type="presParOf" srcId="{44B60FA8-AE56-42F5-87D9-45BF46B58491}" destId="{D9345A50-5056-4BFE-860B-BC84B55B2D60}" srcOrd="7" destOrd="0" presId="urn:microsoft.com/office/officeart/2005/8/layout/list1#1"/>
    <dgm:cxn modelId="{F024A7D3-8005-4065-A236-E5E58787643C}" type="presParOf" srcId="{44B60FA8-AE56-42F5-87D9-45BF46B58491}" destId="{BEC1BB09-E7C9-4047-B6CD-6613916A1437}" srcOrd="8" destOrd="0" presId="urn:microsoft.com/office/officeart/2005/8/layout/list1#1"/>
    <dgm:cxn modelId="{61335231-248A-494C-B508-86AD8A73AC8D}" type="presParOf" srcId="{BEC1BB09-E7C9-4047-B6CD-6613916A1437}" destId="{6F817EA5-7566-4AB4-8268-C37C12B0631E}" srcOrd="0" destOrd="0" presId="urn:microsoft.com/office/officeart/2005/8/layout/list1#1"/>
    <dgm:cxn modelId="{CE1E6345-8F31-485D-816B-DC1BF43CAE57}" type="presParOf" srcId="{BEC1BB09-E7C9-4047-B6CD-6613916A1437}" destId="{35318F98-F594-41F7-AB36-CFF8689B3A56}" srcOrd="1" destOrd="0" presId="urn:microsoft.com/office/officeart/2005/8/layout/list1#1"/>
    <dgm:cxn modelId="{9A6CB92F-7719-4A47-93BE-4FD851E04ADC}" type="presParOf" srcId="{44B60FA8-AE56-42F5-87D9-45BF46B58491}" destId="{73BDD4C6-DB9C-47ED-B88E-19348EC6ADCF}" srcOrd="9" destOrd="0" presId="urn:microsoft.com/office/officeart/2005/8/layout/list1#1"/>
    <dgm:cxn modelId="{181E4C87-53C4-4427-A01D-B494FC59B542}" type="presParOf" srcId="{44B60FA8-AE56-42F5-87D9-45BF46B58491}" destId="{EA438846-D2C9-471D-B361-78A5A585B391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0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91661"/>
          <a:ext cx="4968613" cy="852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213" y="133259"/>
        <a:ext cx="4885417" cy="768944"/>
      </dsp:txXfrm>
    </dsp:sp>
    <dsp:sp modelId="{EC05D0E7-8405-44BC-99E0-1DBA2A96DF5D}">
      <dsp:nvSpPr>
        <dsp:cNvPr id="0" name=""/>
        <dsp:cNvSpPr/>
      </dsp:nvSpPr>
      <dsp:spPr>
        <a:xfrm>
          <a:off x="0" y="1893043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1993307"/>
          <a:ext cx="5038994" cy="844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问题分类</a:t>
          </a:r>
        </a:p>
      </dsp:txBody>
      <dsp:txXfrm>
        <a:off x="447619" y="2034526"/>
        <a:ext cx="4956556" cy="761937"/>
      </dsp:txXfrm>
    </dsp:sp>
    <dsp:sp modelId="{EA438846-D2C9-471D-B361-78A5A585B391}">
      <dsp:nvSpPr>
        <dsp:cNvPr id="0" name=""/>
        <dsp:cNvSpPr/>
      </dsp:nvSpPr>
      <dsp:spPr>
        <a:xfrm>
          <a:off x="0" y="3770959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3851443"/>
          <a:ext cx="5126898" cy="86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原因分析与管控措施</a:t>
          </a:r>
        </a:p>
      </dsp:txBody>
      <dsp:txXfrm>
        <a:off x="448585" y="3893628"/>
        <a:ext cx="5042528" cy="77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1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2022/11/7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04014" y="4116874"/>
            <a:ext cx="941796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10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劳动纪律、工艺纪律等问题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F9F6CA8-DC3D-0762-A403-D14E084EA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370753"/>
              </p:ext>
            </p:extLst>
          </p:nvPr>
        </p:nvGraphicFramePr>
        <p:xfrm>
          <a:off x="532265" y="1639837"/>
          <a:ext cx="10965446" cy="1902352"/>
        </p:xfrm>
        <a:graphic>
          <a:graphicData uri="http://schemas.openxmlformats.org/drawingml/2006/table">
            <a:tbl>
              <a:tblPr/>
              <a:tblGrid>
                <a:gridCol w="1013349">
                  <a:extLst>
                    <a:ext uri="{9D8B030D-6E8A-4147-A177-3AD203B41FA5}">
                      <a16:colId xmlns:a16="http://schemas.microsoft.com/office/drawing/2014/main" val="2384426214"/>
                    </a:ext>
                  </a:extLst>
                </a:gridCol>
                <a:gridCol w="861363">
                  <a:extLst>
                    <a:ext uri="{9D8B030D-6E8A-4147-A177-3AD203B41FA5}">
                      <a16:colId xmlns:a16="http://schemas.microsoft.com/office/drawing/2014/main" val="2723261846"/>
                    </a:ext>
                  </a:extLst>
                </a:gridCol>
                <a:gridCol w="6436311">
                  <a:extLst>
                    <a:ext uri="{9D8B030D-6E8A-4147-A177-3AD203B41FA5}">
                      <a16:colId xmlns:a16="http://schemas.microsoft.com/office/drawing/2014/main" val="693556367"/>
                    </a:ext>
                  </a:extLst>
                </a:gridCol>
                <a:gridCol w="816745">
                  <a:extLst>
                    <a:ext uri="{9D8B030D-6E8A-4147-A177-3AD203B41FA5}">
                      <a16:colId xmlns:a16="http://schemas.microsoft.com/office/drawing/2014/main" val="2858894360"/>
                    </a:ext>
                  </a:extLst>
                </a:gridCol>
                <a:gridCol w="766724">
                  <a:extLst>
                    <a:ext uri="{9D8B030D-6E8A-4147-A177-3AD203B41FA5}">
                      <a16:colId xmlns:a16="http://schemas.microsoft.com/office/drawing/2014/main" val="3155618417"/>
                    </a:ext>
                  </a:extLst>
                </a:gridCol>
                <a:gridCol w="1070954">
                  <a:extLst>
                    <a:ext uri="{9D8B030D-6E8A-4147-A177-3AD203B41FA5}">
                      <a16:colId xmlns:a16="http://schemas.microsoft.com/office/drawing/2014/main" val="4284040352"/>
                    </a:ext>
                  </a:extLst>
                </a:gridCol>
              </a:tblGrid>
              <a:tr h="42940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考核日期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763891"/>
                  </a:ext>
                </a:extLst>
              </a:tr>
              <a:tr h="4294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12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点重石终馏点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179.1℃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，取样后降回流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1.5t/h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13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点终馏点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179.6℃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，取样后降回流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0.7t/h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（三班）；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2022/10/13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劳动纪律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-5.0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261722"/>
                  </a:ext>
                </a:extLst>
              </a:tr>
              <a:tr h="6141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加裂一班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月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19:37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D202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顶部压力波动大，因为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PIC20102A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设定置为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1.826MPa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。 阀门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PIC20102A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（通向燃气管网）开度从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0%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增加到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，导致压力从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1.97MPa 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迅速下降到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1.79MPa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。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2022/10/24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劳动纪律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21139"/>
                  </a:ext>
                </a:extLst>
              </a:tr>
              <a:tr h="42940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加裂二班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日夜班加裂注水泵流量自行调整班组未交接。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2022/10/6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劳动纪律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6616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交接班、其他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289" y="1167362"/>
            <a:ext cx="9411220" cy="783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本月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MES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交接班填写正常。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）其他：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51149770-320E-CC6F-C963-D742E87A7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6330482"/>
              </p:ext>
            </p:extLst>
          </p:nvPr>
        </p:nvGraphicFramePr>
        <p:xfrm>
          <a:off x="922784" y="1921817"/>
          <a:ext cx="9517356" cy="1234204"/>
        </p:xfrm>
        <a:graphic>
          <a:graphicData uri="http://schemas.openxmlformats.org/drawingml/2006/table">
            <a:tbl>
              <a:tblPr/>
              <a:tblGrid>
                <a:gridCol w="879527">
                  <a:extLst>
                    <a:ext uri="{9D8B030D-6E8A-4147-A177-3AD203B41FA5}">
                      <a16:colId xmlns:a16="http://schemas.microsoft.com/office/drawing/2014/main" val="2266539138"/>
                    </a:ext>
                  </a:extLst>
                </a:gridCol>
                <a:gridCol w="1034260">
                  <a:extLst>
                    <a:ext uri="{9D8B030D-6E8A-4147-A177-3AD203B41FA5}">
                      <a16:colId xmlns:a16="http://schemas.microsoft.com/office/drawing/2014/main" val="1554467389"/>
                    </a:ext>
                  </a:extLst>
                </a:gridCol>
                <a:gridCol w="4194043">
                  <a:extLst>
                    <a:ext uri="{9D8B030D-6E8A-4147-A177-3AD203B41FA5}">
                      <a16:colId xmlns:a16="http://schemas.microsoft.com/office/drawing/2014/main" val="1296506239"/>
                    </a:ext>
                  </a:extLst>
                </a:gridCol>
                <a:gridCol w="1085836">
                  <a:extLst>
                    <a:ext uri="{9D8B030D-6E8A-4147-A177-3AD203B41FA5}">
                      <a16:colId xmlns:a16="http://schemas.microsoft.com/office/drawing/2014/main" val="3973568516"/>
                    </a:ext>
                  </a:extLst>
                </a:gridCol>
                <a:gridCol w="1161845">
                  <a:extLst>
                    <a:ext uri="{9D8B030D-6E8A-4147-A177-3AD203B41FA5}">
                      <a16:colId xmlns:a16="http://schemas.microsoft.com/office/drawing/2014/main" val="2733228814"/>
                    </a:ext>
                  </a:extLst>
                </a:gridCol>
                <a:gridCol w="1161845">
                  <a:extLst>
                    <a:ext uri="{9D8B030D-6E8A-4147-A177-3AD203B41FA5}">
                      <a16:colId xmlns:a16="http://schemas.microsoft.com/office/drawing/2014/main" val="3780515468"/>
                    </a:ext>
                  </a:extLst>
                </a:gridCol>
              </a:tblGrid>
              <a:tr h="30855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考核日期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078779"/>
                  </a:ext>
                </a:extLst>
              </a:tr>
              <a:tr h="3085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地下废胺液外送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53699"/>
                  </a:ext>
                </a:extLst>
              </a:tr>
              <a:tr h="3085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40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19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D211A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完成退油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2022/10/19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23940"/>
                  </a:ext>
                </a:extLst>
              </a:tr>
              <a:tr h="30855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D311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液位大于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50%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，班组联系外送。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2022/10/28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59172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835305B6-66DC-8CD6-9147-E3323D86817F}"/>
              </a:ext>
            </a:extLst>
          </p:cNvPr>
          <p:cNvSpPr txBox="1"/>
          <p:nvPr/>
        </p:nvSpPr>
        <p:spPr>
          <a:xfrm>
            <a:off x="694289" y="3156021"/>
            <a:ext cx="1294309" cy="393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3</a:t>
            </a:r>
            <a:r>
              <a:rPr lang="zh-CN" altLang="en-US" sz="15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en-US" altLang="zh-CN" sz="15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</a:t>
            </a:r>
            <a:r>
              <a:rPr lang="zh-CN" altLang="en-US" sz="15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运行记录</a:t>
            </a:r>
            <a:endParaRPr lang="en-US" altLang="zh-CN" sz="15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B159E318-26D2-CD1B-7A4B-10C409A4A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131242"/>
              </p:ext>
            </p:extLst>
          </p:nvPr>
        </p:nvGraphicFramePr>
        <p:xfrm>
          <a:off x="907356" y="3549783"/>
          <a:ext cx="9745851" cy="3004761"/>
        </p:xfrm>
        <a:graphic>
          <a:graphicData uri="http://schemas.openxmlformats.org/drawingml/2006/table">
            <a:tbl>
              <a:tblPr/>
              <a:tblGrid>
                <a:gridCol w="663994">
                  <a:extLst>
                    <a:ext uri="{9D8B030D-6E8A-4147-A177-3AD203B41FA5}">
                      <a16:colId xmlns:a16="http://schemas.microsoft.com/office/drawing/2014/main" val="3785140259"/>
                    </a:ext>
                  </a:extLst>
                </a:gridCol>
                <a:gridCol w="763480">
                  <a:extLst>
                    <a:ext uri="{9D8B030D-6E8A-4147-A177-3AD203B41FA5}">
                      <a16:colId xmlns:a16="http://schemas.microsoft.com/office/drawing/2014/main" val="1345562113"/>
                    </a:ext>
                  </a:extLst>
                </a:gridCol>
                <a:gridCol w="5344357">
                  <a:extLst>
                    <a:ext uri="{9D8B030D-6E8A-4147-A177-3AD203B41FA5}">
                      <a16:colId xmlns:a16="http://schemas.microsoft.com/office/drawing/2014/main" val="2899992353"/>
                    </a:ext>
                  </a:extLst>
                </a:gridCol>
                <a:gridCol w="1091954">
                  <a:extLst>
                    <a:ext uri="{9D8B030D-6E8A-4147-A177-3AD203B41FA5}">
                      <a16:colId xmlns:a16="http://schemas.microsoft.com/office/drawing/2014/main" val="304302230"/>
                    </a:ext>
                  </a:extLst>
                </a:gridCol>
                <a:gridCol w="949910">
                  <a:extLst>
                    <a:ext uri="{9D8B030D-6E8A-4147-A177-3AD203B41FA5}">
                      <a16:colId xmlns:a16="http://schemas.microsoft.com/office/drawing/2014/main" val="1822062265"/>
                    </a:ext>
                  </a:extLst>
                </a:gridCol>
                <a:gridCol w="932156">
                  <a:extLst>
                    <a:ext uri="{9D8B030D-6E8A-4147-A177-3AD203B41FA5}">
                      <a16:colId xmlns:a16="http://schemas.microsoft.com/office/drawing/2014/main" val="3824292137"/>
                    </a:ext>
                  </a:extLst>
                </a:gridCol>
              </a:tblGrid>
              <a:tr h="5035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日夜班（四班），气分装置运行记录字迹潦草，辨识度较差，涂改较多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2022/10/11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23690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日白班外操交接班本，接班班长未签字（三班）；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日夜班巡检签字本未填写接班班组（三班）、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2022/10/11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07491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巡检签字本：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日夜班未填写接班班组（一班）、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日夜班未填写接班班组（一班）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2022/10/11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220696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日夜班（四班），加裂装置运行记录：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D301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顶部压力、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D302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顶部压力抄写错误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221659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42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日夜班外操巡检签到本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班组信息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未填写。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2022/10/21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579797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日夜班，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1040-D208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界位，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数据失真，抄写数据与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点一致，实际液位为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54.7%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2022/10/26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059671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54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日冷氢阀位核对偏差较大，班组重新核对，正常。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2022/10/28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89373"/>
                  </a:ext>
                </a:extLst>
              </a:tr>
              <a:tr h="35732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60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日夜班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点加裂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D104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液位记录书写潦草，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PI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液位显示为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。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2022/10/6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运行记录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8121" marR="8121" marT="81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08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7855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考核通报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69374E-1605-4290-AC9C-76EE4A50DC2E}"/>
              </a:ext>
            </a:extLst>
          </p:cNvPr>
          <p:cNvSpPr txBox="1"/>
          <p:nvPr/>
        </p:nvSpPr>
        <p:spPr>
          <a:xfrm>
            <a:off x="694288" y="1211953"/>
            <a:ext cx="9151048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本月无考核通报</a:t>
            </a:r>
            <a:endParaRPr lang="en-US" altLang="zh-CN" sz="1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3A31E1D-0153-4A98-5794-ADF90094D044}"/>
              </a:ext>
            </a:extLst>
          </p:cNvPr>
          <p:cNvSpPr txBox="1"/>
          <p:nvPr/>
        </p:nvSpPr>
        <p:spPr>
          <a:xfrm>
            <a:off x="694289" y="1529538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巡回检查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62605CE2-E4A3-3A66-B03F-0CC121161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698031"/>
              </p:ext>
            </p:extLst>
          </p:nvPr>
        </p:nvGraphicFramePr>
        <p:xfrm>
          <a:off x="858695" y="2157274"/>
          <a:ext cx="10273903" cy="4526318"/>
        </p:xfrm>
        <a:graphic>
          <a:graphicData uri="http://schemas.openxmlformats.org/drawingml/2006/table">
            <a:tbl>
              <a:tblPr/>
              <a:tblGrid>
                <a:gridCol w="507691">
                  <a:extLst>
                    <a:ext uri="{9D8B030D-6E8A-4147-A177-3AD203B41FA5}">
                      <a16:colId xmlns:a16="http://schemas.microsoft.com/office/drawing/2014/main" val="637188574"/>
                    </a:ext>
                  </a:extLst>
                </a:gridCol>
                <a:gridCol w="702704">
                  <a:extLst>
                    <a:ext uri="{9D8B030D-6E8A-4147-A177-3AD203B41FA5}">
                      <a16:colId xmlns:a16="http://schemas.microsoft.com/office/drawing/2014/main" val="1067061896"/>
                    </a:ext>
                  </a:extLst>
                </a:gridCol>
                <a:gridCol w="6279862">
                  <a:extLst>
                    <a:ext uri="{9D8B030D-6E8A-4147-A177-3AD203B41FA5}">
                      <a16:colId xmlns:a16="http://schemas.microsoft.com/office/drawing/2014/main" val="1161833090"/>
                    </a:ext>
                  </a:extLst>
                </a:gridCol>
                <a:gridCol w="937091">
                  <a:extLst>
                    <a:ext uri="{9D8B030D-6E8A-4147-A177-3AD203B41FA5}">
                      <a16:colId xmlns:a16="http://schemas.microsoft.com/office/drawing/2014/main" val="916415537"/>
                    </a:ext>
                  </a:extLst>
                </a:gridCol>
                <a:gridCol w="958788">
                  <a:extLst>
                    <a:ext uri="{9D8B030D-6E8A-4147-A177-3AD203B41FA5}">
                      <a16:colId xmlns:a16="http://schemas.microsoft.com/office/drawing/2014/main" val="3075042951"/>
                    </a:ext>
                  </a:extLst>
                </a:gridCol>
                <a:gridCol w="887767">
                  <a:extLst>
                    <a:ext uri="{9D8B030D-6E8A-4147-A177-3AD203B41FA5}">
                      <a16:colId xmlns:a16="http://schemas.microsoft.com/office/drawing/2014/main" val="4148821955"/>
                    </a:ext>
                  </a:extLst>
                </a:gridCol>
              </a:tblGrid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考核日期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640730"/>
                  </a:ext>
                </a:extLst>
              </a:tr>
              <a:tr h="34904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16:45-18:45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18:45-20:45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巡检部分机泵状态错误，导致漏检。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20:45-22:45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22:45-00:45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巡检部分机泵状态异常，导致漏检。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2022/10/5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-4.0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393626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16:45-18:45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18:45-20:45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巡检部分机泵状态错误，导致漏检。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2022/10/5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138591"/>
                  </a:ext>
                </a:extLst>
              </a:tr>
              <a:tr h="3845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XST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系统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D211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运行状态：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日起，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D211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实际切至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罐运行，巡检状态至今（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日）仍为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罐；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罐入口压力为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0MPa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，但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2-4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6-8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点（四班）；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10-12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点（四班）录入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1.6MPa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148028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日起，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D211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实际切至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罐运行，巡检状态错误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22-24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2-4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点、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点（三班）；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14216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日起，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D211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实际切至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B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罐运行，巡检状态错误 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13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22-24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点（二班）；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276856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XST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系统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C204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挂壁塔液位：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日皆录入皆为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，现场为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（远传为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85930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28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XST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系统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C204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挂壁塔液位：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日皆录入皆为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，现场为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（远传为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63%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53024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29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XST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系统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C204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挂壁塔液位：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日皆录入皆为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，现场为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（远传为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63%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30633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30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XST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系统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C204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挂壁塔液位：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日皆录入皆为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60%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，现场为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（远传为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63%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2022/10/14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70685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16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19:15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左右，加裂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D204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液位波动，中控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64%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左右，外操输入值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50%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，与实际偏差较大。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tial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2022/10/17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862962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47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日夜班班组未填写第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个检查点的检查情况（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“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参数是否正常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”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）。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2022/10/25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068560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52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点巡检漏检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2022/10/28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31226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53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</a:t>
                      </a:r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点班长巡检漏检，巡检数据未上传。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2022/10/28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444313"/>
                  </a:ext>
                </a:extLst>
              </a:tr>
              <a:tr h="29174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57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日白班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45-18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45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巡检漏检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48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条。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2022/10/31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巡回检查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7247" marR="7247" marT="72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5463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652237" y="1194495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3.1  10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月工艺检查考核结果（总分 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-4.5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-11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），二班（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28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54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）、三班（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32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）、四班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(-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22.5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)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BE0EEFA3-01BA-776C-CA4D-B3058D761F61}"/>
              </a:ext>
            </a:extLst>
          </p:cNvPr>
          <p:cNvSpPr txBox="1"/>
          <p:nvPr/>
        </p:nvSpPr>
        <p:spPr>
          <a:xfrm>
            <a:off x="1127463" y="3212888"/>
            <a:ext cx="1980029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月各班考核汇总情况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B89C0C0-DCD8-005A-78A5-86C6CAD4E698}"/>
              </a:ext>
            </a:extLst>
          </p:cNvPr>
          <p:cNvSpPr txBox="1"/>
          <p:nvPr/>
        </p:nvSpPr>
        <p:spPr>
          <a:xfrm>
            <a:off x="7671787" y="2510792"/>
            <a:ext cx="2159566" cy="3327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en-US" altLang="zh-CN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r>
              <a:rPr lang="zh-CN" altLang="en-US" sz="1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月各班考核情况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D3C9E82-3EB4-B922-9881-57F861052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489865"/>
              </p:ext>
            </p:extLst>
          </p:nvPr>
        </p:nvGraphicFramePr>
        <p:xfrm>
          <a:off x="745877" y="3825815"/>
          <a:ext cx="2743200" cy="2095500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38079063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5498847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56303556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9147169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考核总分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月末竞赛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综合分数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27387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-11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4898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93632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309056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-37.5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-22.5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0217333"/>
                  </a:ext>
                </a:extLst>
              </a:tr>
            </a:tbl>
          </a:graphicData>
        </a:graphic>
      </p:graphicFrame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5AFA9714-340D-5B74-7BC5-205166557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25911"/>
              </p:ext>
            </p:extLst>
          </p:nvPr>
        </p:nvGraphicFramePr>
        <p:xfrm>
          <a:off x="4741841" y="3032192"/>
          <a:ext cx="7117557" cy="3009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F8BF4961-0E2D-5AFF-F6F5-58F39FBCC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文本框 22">
            <a:extLst>
              <a:ext uri="{FF2B5EF4-FFF2-40B4-BE49-F238E27FC236}">
                <a16:creationId xmlns:a16="http://schemas.microsoft.com/office/drawing/2014/main" id="{768F0460-99EC-EBF1-EC0D-CE6944E961BE}"/>
              </a:ext>
            </a:extLst>
          </p:cNvPr>
          <p:cNvSpPr txBox="1"/>
          <p:nvPr/>
        </p:nvSpPr>
        <p:spPr>
          <a:xfrm>
            <a:off x="614541" y="636348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3.2  10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月工艺专业重点工作：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抽查提问：内操的联锁及处置、其他事故处置等，整体情况一般，已出具相应考核并现场梳理处置思路，提醒班长及个人加强学习培养。外操以现场安排学习流程为主。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2977B69-6F9A-DE35-2949-083BF5F419E5}"/>
              </a:ext>
            </a:extLst>
          </p:cNvPr>
          <p:cNvSpPr txBox="1"/>
          <p:nvPr/>
        </p:nvSpPr>
        <p:spPr>
          <a:xfrm>
            <a:off x="614541" y="5268682"/>
            <a:ext cx="9372600" cy="12850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巡检，本月巡检漏检情况较多，工艺及时处理漏检项，并通过与班组及信息部沟通，避免因技术问题导致漏检。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现场规格化正常。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3" name="图表 2">
            <a:extLst>
              <a:ext uri="{FF2B5EF4-FFF2-40B4-BE49-F238E27FC236}">
                <a16:creationId xmlns:a16="http://schemas.microsoft.com/office/drawing/2014/main" id="{BB17E25B-5A4A-A24D-AF59-4108DD3FCF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3717311"/>
              </p:ext>
            </p:extLst>
          </p:nvPr>
        </p:nvGraphicFramePr>
        <p:xfrm>
          <a:off x="2984376" y="2056238"/>
          <a:ext cx="5422777" cy="3144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7979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3AB4B76F-1024-9FB7-09E0-7D31C3CFE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5" name="文本框 22">
            <a:extLst>
              <a:ext uri="{FF2B5EF4-FFF2-40B4-BE49-F238E27FC236}">
                <a16:creationId xmlns:a16="http://schemas.microsoft.com/office/drawing/2014/main" id="{917F60DE-A590-B5A8-F8C7-986743BB684D}"/>
              </a:ext>
            </a:extLst>
          </p:cNvPr>
          <p:cNvSpPr txBox="1"/>
          <p:nvPr/>
        </p:nvSpPr>
        <p:spPr>
          <a:xfrm>
            <a:off x="34285" y="996035"/>
            <a:ext cx="12157715" cy="4196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主要原因   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）本月提问主要以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内操操作经验学习、事故处置、现场流程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为主，内操整体一般，外操对月度安排的现场流程学习掌握良好。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）轮岗期间没能快速进入角色。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）班组长带领班组成员在学习常规事故处置的同时，多推演非常规事故处置。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）加强日周检提问交流。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46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29E88E6-5A53-3171-4B2D-F1A8345AD387}"/>
              </a:ext>
            </a:extLst>
          </p:cNvPr>
          <p:cNvSpPr txBox="1"/>
          <p:nvPr/>
        </p:nvSpPr>
        <p:spPr>
          <a:xfrm>
            <a:off x="1535063" y="1279314"/>
            <a:ext cx="9311128" cy="25315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巡检：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本月漏检次数较多，现场巡检签字本基本按时准确签字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主要问题为：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）漏检数量增多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）严格执行新版巡检细则。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）及时与班组和信息部沟通，避免技术问题造成漏检及考核。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本月规格化良好，班组能及时整改相关问题。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059611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915914" y="1191088"/>
            <a:ext cx="10360171" cy="3950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管理要求：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11</a:t>
            </a: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月份工作展望：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）加强与新轮岗同事的联锁应急处置交流、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DCS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操作参数提问，保证内操力量。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 ）加强劳动纪律、内操规格化检查，建立良好劳动作风。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）加强现场技改等工作实施的工艺处置落实，保证现场作业安全。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）基于班组力量，合理安排每日工作计划及班组力量，确保工作有效执行。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加强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本地员工、新员工培训。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6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）根据计划开展大检修工作培训。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757827824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43625" y="3079429"/>
            <a:ext cx="6784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36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自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10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月1日至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10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76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项，其中考核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58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项，奖励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项，未考核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14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类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，考核占比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76.32%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C343C4E5-B0B8-6A3A-D9DC-C055BF825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351177"/>
              </p:ext>
            </p:extLst>
          </p:nvPr>
        </p:nvGraphicFramePr>
        <p:xfrm>
          <a:off x="858696" y="2504661"/>
          <a:ext cx="2043530" cy="2593128"/>
        </p:xfrm>
        <a:graphic>
          <a:graphicData uri="http://schemas.openxmlformats.org/drawingml/2006/table">
            <a:tbl>
              <a:tblPr/>
              <a:tblGrid>
                <a:gridCol w="1277206">
                  <a:extLst>
                    <a:ext uri="{9D8B030D-6E8A-4147-A177-3AD203B41FA5}">
                      <a16:colId xmlns:a16="http://schemas.microsoft.com/office/drawing/2014/main" val="658938080"/>
                    </a:ext>
                  </a:extLst>
                </a:gridCol>
                <a:gridCol w="766324">
                  <a:extLst>
                    <a:ext uri="{9D8B030D-6E8A-4147-A177-3AD203B41FA5}">
                      <a16:colId xmlns:a16="http://schemas.microsoft.com/office/drawing/2014/main" val="2600013969"/>
                    </a:ext>
                  </a:extLst>
                </a:gridCol>
              </a:tblGrid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315074"/>
                  </a:ext>
                </a:extLst>
              </a:tr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407415"/>
                  </a:ext>
                </a:extLst>
              </a:tr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未考核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7499049"/>
                  </a:ext>
                </a:extLst>
              </a:tr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奖励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3886391"/>
                  </a:ext>
                </a:extLst>
              </a:tr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共计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1133898"/>
                  </a:ext>
                </a:extLst>
              </a:tr>
              <a:tr h="43218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考核占比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76.32%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19832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C5378D2-65BA-33CD-B7B8-735DA3090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971209"/>
              </p:ext>
            </p:extLst>
          </p:nvPr>
        </p:nvGraphicFramePr>
        <p:xfrm>
          <a:off x="3327400" y="2086880"/>
          <a:ext cx="2768600" cy="3638550"/>
        </p:xfrm>
        <a:graphic>
          <a:graphicData uri="http://schemas.openxmlformats.org/drawingml/2006/table">
            <a:tbl>
              <a:tblPr/>
              <a:tblGrid>
                <a:gridCol w="1689100">
                  <a:extLst>
                    <a:ext uri="{9D8B030D-6E8A-4147-A177-3AD203B41FA5}">
                      <a16:colId xmlns:a16="http://schemas.microsoft.com/office/drawing/2014/main" val="116377399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500797551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50069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MES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交接班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1449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产品质量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76314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采样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3323534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自控率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25534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953848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规格化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52748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平稳率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966740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9912083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劳动纪律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569550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工艺指令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26447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联系汇报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6032447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运行记录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00151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24590"/>
                  </a:ext>
                </a:extLst>
              </a:tr>
            </a:tbl>
          </a:graphicData>
        </a:graphic>
      </p:graphicFrame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415083"/>
              </p:ext>
            </p:extLst>
          </p:nvPr>
        </p:nvGraphicFramePr>
        <p:xfrm>
          <a:off x="6720923" y="1981950"/>
          <a:ext cx="4776788" cy="3790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210" y="1481239"/>
            <a:ext cx="3550150" cy="394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    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加裂一班考核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16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加裂二班考核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15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加裂三班考核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18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加裂四班考核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18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 合计</a:t>
            </a:r>
            <a:r>
              <a:rPr lang="en-US" altLang="zh-CN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67</a:t>
            </a: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endParaRPr lang="en-US" altLang="zh-CN" sz="14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</a:rPr>
              <a:t>      注：包括奖励与考核。</a:t>
            </a:r>
          </a:p>
        </p:txBody>
      </p:sp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801463"/>
              </p:ext>
            </p:extLst>
          </p:nvPr>
        </p:nvGraphicFramePr>
        <p:xfrm>
          <a:off x="3260035" y="1354624"/>
          <a:ext cx="8534399" cy="4728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3589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047" y="769228"/>
            <a:ext cx="2185214" cy="504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itchFamily="34" charset="0"/>
              </a:rPr>
              <a:t>2.1</a:t>
            </a: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抽查提问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9976" y="1152653"/>
            <a:ext cx="11442634" cy="494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月份：对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轮岗人员进行联锁及处置、异常工况处置、操作调整等提问。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7A39191-47AD-BC4A-4818-7DD753DC8F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344899"/>
              </p:ext>
            </p:extLst>
          </p:nvPr>
        </p:nvGraphicFramePr>
        <p:xfrm>
          <a:off x="1391478" y="1788938"/>
          <a:ext cx="10495724" cy="4986594"/>
        </p:xfrm>
        <a:graphic>
          <a:graphicData uri="http://schemas.openxmlformats.org/drawingml/2006/table">
            <a:tbl>
              <a:tblPr/>
              <a:tblGrid>
                <a:gridCol w="455077">
                  <a:extLst>
                    <a:ext uri="{9D8B030D-6E8A-4147-A177-3AD203B41FA5}">
                      <a16:colId xmlns:a16="http://schemas.microsoft.com/office/drawing/2014/main" val="603491800"/>
                    </a:ext>
                  </a:extLst>
                </a:gridCol>
                <a:gridCol w="710214">
                  <a:extLst>
                    <a:ext uri="{9D8B030D-6E8A-4147-A177-3AD203B41FA5}">
                      <a16:colId xmlns:a16="http://schemas.microsoft.com/office/drawing/2014/main" val="1188877043"/>
                    </a:ext>
                  </a:extLst>
                </a:gridCol>
                <a:gridCol w="594804">
                  <a:extLst>
                    <a:ext uri="{9D8B030D-6E8A-4147-A177-3AD203B41FA5}">
                      <a16:colId xmlns:a16="http://schemas.microsoft.com/office/drawing/2014/main" val="3790468368"/>
                    </a:ext>
                  </a:extLst>
                </a:gridCol>
                <a:gridCol w="6676008">
                  <a:extLst>
                    <a:ext uri="{9D8B030D-6E8A-4147-A177-3AD203B41FA5}">
                      <a16:colId xmlns:a16="http://schemas.microsoft.com/office/drawing/2014/main" val="628025329"/>
                    </a:ext>
                  </a:extLst>
                </a:gridCol>
                <a:gridCol w="958788">
                  <a:extLst>
                    <a:ext uri="{9D8B030D-6E8A-4147-A177-3AD203B41FA5}">
                      <a16:colId xmlns:a16="http://schemas.microsoft.com/office/drawing/2014/main" val="2462057096"/>
                    </a:ext>
                  </a:extLst>
                </a:gridCol>
                <a:gridCol w="1100833">
                  <a:extLst>
                    <a:ext uri="{9D8B030D-6E8A-4147-A177-3AD203B41FA5}">
                      <a16:colId xmlns:a16="http://schemas.microsoft.com/office/drawing/2014/main" val="2932483378"/>
                    </a:ext>
                  </a:extLst>
                </a:gridCol>
              </a:tblGrid>
              <a:tr h="17532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姓名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800" b="1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434106"/>
                  </a:ext>
                </a:extLst>
              </a:tr>
              <a:tr h="1857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李兴隆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提问李兴隆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C101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C102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、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C203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联锁处理，回答一般。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532356"/>
                  </a:ext>
                </a:extLst>
              </a:tr>
              <a:tr h="1857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马国淮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提问马国淮现场胺液流程、除盐水流程，回答一般。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254752"/>
                  </a:ext>
                </a:extLst>
              </a:tr>
              <a:tr h="1857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任善华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提问任善华气分的流程、日常工作内容、加裂的原料产品，回答一般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559293"/>
                  </a:ext>
                </a:extLst>
              </a:tr>
              <a:tr h="1857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王杰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提问王杰分馏系统平稳率指标、产品控制指标，回答不理想；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860093"/>
                  </a:ext>
                </a:extLst>
              </a:tr>
              <a:tr h="18573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哈吉卡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提问哈吉卡分馏产品指标、联锁、设备作用，回答不理想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2276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蒂娜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dina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气分平稳率，产品指标，联锁，回答很好；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57724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瑞祖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提问瑞祖安气分平稳率，产品指标，以及不合格样控制，回答不理想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522098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18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日加裂四班事故演练内操表现一般，处理事故思路不清晰。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345443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哈吉卡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提问哈吉卡分馏系统联锁，回答全部正确；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015206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罗庆通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提问罗庆通加裂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K102C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机检修期间，若另两台中一台运行机组故障，反应如何处置，回答一般。按考核细则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5.2.14.10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57452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瑞祖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提问瑞祖安气分平稳率、产品指标、联锁、暴雨天气的处置，回答一般。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677832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李科科</a:t>
                      </a:r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提问李科科气分现场流程，回答不理想。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580641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汉尼弗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提问汉尼弗气分平稳率、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C202 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塔运行、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P101 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切断阀故障处置和联锁，回答一般。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962269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韩德锋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提问韩德锋加裂日常操作参数、联锁、逻辑控制、报警分级等，回答不理想；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94533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慕斯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Mustaqim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丙烯干燥器再生步骤、加氢裂化工艺控制指标、设备及工艺现场流程位置等，问题不全面，部分控制指标问题回答不正确。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10911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汉尼弗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提问汉尼福气分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P202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泄露工艺处置，回答一般。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305109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李兴隆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提问李兴隆加裂注水长时间中断及恢复处置，回答一般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780577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马力克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malik 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平稳率指标、产品指标，前者回答全对，产品指标记忆模糊。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1722710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19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英华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提问英华分馏系统联锁及控制指标，回答较好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8084197"/>
                  </a:ext>
                </a:extLst>
              </a:tr>
              <a:tr h="227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妮娜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nina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气分工艺卡片、平稳率、联锁、能耗计算（物料平衡、回流比、收率等）、机泵故障检修切除操作等，不奖励不考核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5850091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娜芝哈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提问娜芝哈气分三系列流程、取样操作、切泵等操作，回答一般。  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6032595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黄艳芯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提问黄艳芯分馏物料流程，良好。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000691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23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Farzanah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Farzanah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气分的一级控制工艺指标和循环水应急处置；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回答良好。不考核不奖励。</a:t>
                      </a:r>
                      <a:endParaRPr lang="zh-CN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tial"/>
                        <a:ea typeface="宋体" panose="02010600030101010101" pitchFamily="2" charset="-122"/>
                      </a:endParaRP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181728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王杰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提问王杰分馏系统控制平稳率、产品指标、联锁、物料性质，回答较好。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199350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25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黄艳芯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提问黄艳芯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1040-C203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切断阀的操作、胺液发泡的处置，回答较好。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301080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妮娜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提问妮娜气分切断阀关闭方法，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P202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泄露工艺处置，回答良好。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7700822"/>
                  </a:ext>
                </a:extLst>
              </a:tr>
              <a:tr h="168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Nabil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提问</a:t>
                      </a:r>
                      <a:r>
                        <a:rPr lang="en-US" altLang="zh-CN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Nabil</a:t>
                      </a:r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加裂胺液、除盐水流程，回答良好。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</a:p>
                  </a:txBody>
                  <a:tcPr marL="4228" marR="4228" marT="4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不奖励不考核</a:t>
                      </a:r>
                    </a:p>
                  </a:txBody>
                  <a:tcPr marL="4228" marR="4228" marT="4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92198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3" y="4509225"/>
            <a:ext cx="11327754" cy="1152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177-1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2+</a:t>
            </a:r>
            <a:r>
              <a:rPr lang="en-US" altLang="zh-CN" sz="1600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次，重石终馏点超厂控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次，初馏点超内控</a:t>
            </a:r>
            <a:r>
              <a:rPr lang="en-US" altLang="zh-CN" sz="1600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次；异丁烷合格，产品液化气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不合格一次。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8A3F5046-839B-FDCE-DA6F-2123D3BD41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929628"/>
              </p:ext>
            </p:extLst>
          </p:nvPr>
        </p:nvGraphicFramePr>
        <p:xfrm>
          <a:off x="568323" y="1705003"/>
          <a:ext cx="11055350" cy="2242589"/>
        </p:xfrm>
        <a:graphic>
          <a:graphicData uri="http://schemas.openxmlformats.org/drawingml/2006/table">
            <a:tbl>
              <a:tblPr/>
              <a:tblGrid>
                <a:gridCol w="918727">
                  <a:extLst>
                    <a:ext uri="{9D8B030D-6E8A-4147-A177-3AD203B41FA5}">
                      <a16:colId xmlns:a16="http://schemas.microsoft.com/office/drawing/2014/main" val="4056020160"/>
                    </a:ext>
                  </a:extLst>
                </a:gridCol>
                <a:gridCol w="1865722">
                  <a:extLst>
                    <a:ext uri="{9D8B030D-6E8A-4147-A177-3AD203B41FA5}">
                      <a16:colId xmlns:a16="http://schemas.microsoft.com/office/drawing/2014/main" val="3411072791"/>
                    </a:ext>
                  </a:extLst>
                </a:gridCol>
                <a:gridCol w="840989">
                  <a:extLst>
                    <a:ext uri="{9D8B030D-6E8A-4147-A177-3AD203B41FA5}">
                      <a16:colId xmlns:a16="http://schemas.microsoft.com/office/drawing/2014/main" val="3857405577"/>
                    </a:ext>
                  </a:extLst>
                </a:gridCol>
                <a:gridCol w="883392">
                  <a:extLst>
                    <a:ext uri="{9D8B030D-6E8A-4147-A177-3AD203B41FA5}">
                      <a16:colId xmlns:a16="http://schemas.microsoft.com/office/drawing/2014/main" val="759269542"/>
                    </a:ext>
                  </a:extLst>
                </a:gridCol>
                <a:gridCol w="883392">
                  <a:extLst>
                    <a:ext uri="{9D8B030D-6E8A-4147-A177-3AD203B41FA5}">
                      <a16:colId xmlns:a16="http://schemas.microsoft.com/office/drawing/2014/main" val="1984513250"/>
                    </a:ext>
                  </a:extLst>
                </a:gridCol>
                <a:gridCol w="1168433">
                  <a:extLst>
                    <a:ext uri="{9D8B030D-6E8A-4147-A177-3AD203B41FA5}">
                      <a16:colId xmlns:a16="http://schemas.microsoft.com/office/drawing/2014/main" val="68573176"/>
                    </a:ext>
                  </a:extLst>
                </a:gridCol>
                <a:gridCol w="833921">
                  <a:extLst>
                    <a:ext uri="{9D8B030D-6E8A-4147-A177-3AD203B41FA5}">
                      <a16:colId xmlns:a16="http://schemas.microsoft.com/office/drawing/2014/main" val="3360864850"/>
                    </a:ext>
                  </a:extLst>
                </a:gridCol>
                <a:gridCol w="883392">
                  <a:extLst>
                    <a:ext uri="{9D8B030D-6E8A-4147-A177-3AD203B41FA5}">
                      <a16:colId xmlns:a16="http://schemas.microsoft.com/office/drawing/2014/main" val="1192826710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68597075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036906324"/>
                    </a:ext>
                  </a:extLst>
                </a:gridCol>
                <a:gridCol w="925794">
                  <a:extLst>
                    <a:ext uri="{9D8B030D-6E8A-4147-A177-3AD203B41FA5}">
                      <a16:colId xmlns:a16="http://schemas.microsoft.com/office/drawing/2014/main" val="1092933345"/>
                    </a:ext>
                  </a:extLst>
                </a:gridCol>
              </a:tblGrid>
              <a:tr h="23286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月馏出口合格率统计（</a:t>
                      </a:r>
                      <a:r>
                        <a:rPr lang="en-US" altLang="zh-CN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9.27-10.26</a:t>
                      </a:r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40620"/>
                  </a:ext>
                </a:extLst>
              </a:tr>
              <a:tr h="2187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加氢裂化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气体分馏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厂控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(*-3)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内控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(*-2)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考核分数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154444"/>
                  </a:ext>
                </a:extLst>
              </a:tr>
              <a:tr h="2822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重石脑油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轻石脑油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异丁烷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精丙烯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7928806"/>
                  </a:ext>
                </a:extLst>
              </a:tr>
              <a:tr h="22581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-9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685033"/>
                  </a:ext>
                </a:extLst>
              </a:tr>
              <a:tr h="24698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354833"/>
                  </a:ext>
                </a:extLst>
              </a:tr>
              <a:tr h="24698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677227"/>
                  </a:ext>
                </a:extLst>
              </a:tr>
              <a:tr h="23992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-5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742844"/>
                  </a:ext>
                </a:extLst>
              </a:tr>
              <a:tr h="22581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备注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1506206"/>
                  </a:ext>
                </a:extLst>
              </a:tr>
              <a:tr h="323193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备注：馏出口合格率统计周期：上月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0:00—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24:00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（不包括）。红色为超内控指标（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18:00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开始重石超内控考核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分）：加裂重石馏程超内控：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79-81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、终馏点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177-180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r>
                        <a:rPr lang="zh-CN" alt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产品异丁烷纯度超出</a:t>
                      </a:r>
                      <a:r>
                        <a:rPr lang="en-US" altLang="zh-CN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90.5-94.5%</a:t>
                      </a:r>
                      <a:r>
                        <a:rPr lang="zh-CN" alt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纳入考核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94401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92100" y="4662469"/>
            <a:ext cx="11379201" cy="1436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本月评比情况：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）目前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各班平稳率相差较小，月末奖励总分为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）重石收率差距较小，一班重石收率最高，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62.98%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）精丙烯月度产量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1338t 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，收率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29.58%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0F8766B-BFA5-2B12-4467-B6ACE45DD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416374"/>
              </p:ext>
            </p:extLst>
          </p:nvPr>
        </p:nvGraphicFramePr>
        <p:xfrm>
          <a:off x="807007" y="1144014"/>
          <a:ext cx="4892456" cy="1599186"/>
        </p:xfrm>
        <a:graphic>
          <a:graphicData uri="http://schemas.openxmlformats.org/drawingml/2006/table">
            <a:tbl>
              <a:tblPr/>
              <a:tblGrid>
                <a:gridCol w="996896">
                  <a:extLst>
                    <a:ext uri="{9D8B030D-6E8A-4147-A177-3AD203B41FA5}">
                      <a16:colId xmlns:a16="http://schemas.microsoft.com/office/drawing/2014/main" val="3208569532"/>
                    </a:ext>
                  </a:extLst>
                </a:gridCol>
                <a:gridCol w="1088917">
                  <a:extLst>
                    <a:ext uri="{9D8B030D-6E8A-4147-A177-3AD203B41FA5}">
                      <a16:colId xmlns:a16="http://schemas.microsoft.com/office/drawing/2014/main" val="3739550507"/>
                    </a:ext>
                  </a:extLst>
                </a:gridCol>
                <a:gridCol w="935548">
                  <a:extLst>
                    <a:ext uri="{9D8B030D-6E8A-4147-A177-3AD203B41FA5}">
                      <a16:colId xmlns:a16="http://schemas.microsoft.com/office/drawing/2014/main" val="1333504455"/>
                    </a:ext>
                  </a:extLst>
                </a:gridCol>
                <a:gridCol w="912542">
                  <a:extLst>
                    <a:ext uri="{9D8B030D-6E8A-4147-A177-3AD203B41FA5}">
                      <a16:colId xmlns:a16="http://schemas.microsoft.com/office/drawing/2014/main" val="1172593083"/>
                    </a:ext>
                  </a:extLst>
                </a:gridCol>
                <a:gridCol w="958553">
                  <a:extLst>
                    <a:ext uri="{9D8B030D-6E8A-4147-A177-3AD203B41FA5}">
                      <a16:colId xmlns:a16="http://schemas.microsoft.com/office/drawing/2014/main" val="2450445165"/>
                    </a:ext>
                  </a:extLst>
                </a:gridCol>
              </a:tblGrid>
              <a:tr h="3832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月份能耗（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10.1-10.31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982619"/>
                  </a:ext>
                </a:extLst>
              </a:tr>
              <a:tr h="2431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727056"/>
                  </a:ext>
                </a:extLst>
              </a:tr>
              <a:tr h="2431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21.520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370635"/>
                  </a:ext>
                </a:extLst>
              </a:tr>
              <a:tr h="2431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24725"/>
                  </a:ext>
                </a:extLst>
              </a:tr>
              <a:tr h="2431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58109"/>
                  </a:ext>
                </a:extLst>
              </a:tr>
              <a:tr h="24319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21.500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329299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65319EF-E235-5FBC-D65E-6971B38C45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918955"/>
              </p:ext>
            </p:extLst>
          </p:nvPr>
        </p:nvGraphicFramePr>
        <p:xfrm>
          <a:off x="6151365" y="1144012"/>
          <a:ext cx="4892458" cy="1599186"/>
        </p:xfrm>
        <a:graphic>
          <a:graphicData uri="http://schemas.openxmlformats.org/drawingml/2006/table">
            <a:tbl>
              <a:tblPr/>
              <a:tblGrid>
                <a:gridCol w="1055878">
                  <a:extLst>
                    <a:ext uri="{9D8B030D-6E8A-4147-A177-3AD203B41FA5}">
                      <a16:colId xmlns:a16="http://schemas.microsoft.com/office/drawing/2014/main" val="85284898"/>
                    </a:ext>
                  </a:extLst>
                </a:gridCol>
                <a:gridCol w="859131">
                  <a:extLst>
                    <a:ext uri="{9D8B030D-6E8A-4147-A177-3AD203B41FA5}">
                      <a16:colId xmlns:a16="http://schemas.microsoft.com/office/drawing/2014/main" val="4070737490"/>
                    </a:ext>
                  </a:extLst>
                </a:gridCol>
                <a:gridCol w="1036205">
                  <a:extLst>
                    <a:ext uri="{9D8B030D-6E8A-4147-A177-3AD203B41FA5}">
                      <a16:colId xmlns:a16="http://schemas.microsoft.com/office/drawing/2014/main" val="500954993"/>
                    </a:ext>
                  </a:extLst>
                </a:gridCol>
                <a:gridCol w="970622">
                  <a:extLst>
                    <a:ext uri="{9D8B030D-6E8A-4147-A177-3AD203B41FA5}">
                      <a16:colId xmlns:a16="http://schemas.microsoft.com/office/drawing/2014/main" val="3179997430"/>
                    </a:ext>
                  </a:extLst>
                </a:gridCol>
                <a:gridCol w="970622">
                  <a:extLst>
                    <a:ext uri="{9D8B030D-6E8A-4147-A177-3AD203B41FA5}">
                      <a16:colId xmlns:a16="http://schemas.microsoft.com/office/drawing/2014/main" val="1973833535"/>
                    </a:ext>
                  </a:extLst>
                </a:gridCol>
              </a:tblGrid>
              <a:tr h="38922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月份平稳率（</a:t>
                      </a:r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10.1-10.31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791627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6946180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777965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587003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880195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99.986%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645393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CFB917E1-6850-7718-07A5-126DB43CB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29437"/>
              </p:ext>
            </p:extLst>
          </p:nvPr>
        </p:nvGraphicFramePr>
        <p:xfrm>
          <a:off x="2028973" y="2769832"/>
          <a:ext cx="7632699" cy="2019300"/>
        </p:xfrm>
        <a:graphic>
          <a:graphicData uri="http://schemas.openxmlformats.org/drawingml/2006/table">
            <a:tbl>
              <a:tblPr/>
              <a:tblGrid>
                <a:gridCol w="1572279">
                  <a:extLst>
                    <a:ext uri="{9D8B030D-6E8A-4147-A177-3AD203B41FA5}">
                      <a16:colId xmlns:a16="http://schemas.microsoft.com/office/drawing/2014/main" val="3794817285"/>
                    </a:ext>
                  </a:extLst>
                </a:gridCol>
                <a:gridCol w="1124418">
                  <a:extLst>
                    <a:ext uri="{9D8B030D-6E8A-4147-A177-3AD203B41FA5}">
                      <a16:colId xmlns:a16="http://schemas.microsoft.com/office/drawing/2014/main" val="76405531"/>
                    </a:ext>
                  </a:extLst>
                </a:gridCol>
                <a:gridCol w="1191120">
                  <a:extLst>
                    <a:ext uri="{9D8B030D-6E8A-4147-A177-3AD203B41FA5}">
                      <a16:colId xmlns:a16="http://schemas.microsoft.com/office/drawing/2014/main" val="891854973"/>
                    </a:ext>
                  </a:extLst>
                </a:gridCol>
                <a:gridCol w="1248294">
                  <a:extLst>
                    <a:ext uri="{9D8B030D-6E8A-4147-A177-3AD203B41FA5}">
                      <a16:colId xmlns:a16="http://schemas.microsoft.com/office/drawing/2014/main" val="2848920735"/>
                    </a:ext>
                  </a:extLst>
                </a:gridCol>
                <a:gridCol w="1248294">
                  <a:extLst>
                    <a:ext uri="{9D8B030D-6E8A-4147-A177-3AD203B41FA5}">
                      <a16:colId xmlns:a16="http://schemas.microsoft.com/office/drawing/2014/main" val="231712592"/>
                    </a:ext>
                  </a:extLst>
                </a:gridCol>
                <a:gridCol w="1248294">
                  <a:extLst>
                    <a:ext uri="{9D8B030D-6E8A-4147-A177-3AD203B41FA5}">
                      <a16:colId xmlns:a16="http://schemas.microsoft.com/office/drawing/2014/main" val="1361498838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月份精丙烯收率，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10.1-10.31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月份重石收率，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%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.1-10.31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663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15126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29.47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62.55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768037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30.56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62.98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95411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29.50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62.70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0238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28.78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62.58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738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19F1F183-A398-4CA4-91FE-1A2395352523}"/>
              </a:ext>
            </a:extLst>
          </p:cNvPr>
          <p:cNvSpPr txBox="1"/>
          <p:nvPr/>
        </p:nvSpPr>
        <p:spPr>
          <a:xfrm>
            <a:off x="383571" y="973462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DB29643-38D7-408C-8283-47CF68800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D249AB28-BFC1-E9BE-E651-FFD3260694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857146"/>
              </p:ext>
            </p:extLst>
          </p:nvPr>
        </p:nvGraphicFramePr>
        <p:xfrm>
          <a:off x="1323033" y="1677880"/>
          <a:ext cx="9545934" cy="4887701"/>
        </p:xfrm>
        <a:graphic>
          <a:graphicData uri="http://schemas.openxmlformats.org/drawingml/2006/table">
            <a:tbl>
              <a:tblPr/>
              <a:tblGrid>
                <a:gridCol w="1742462">
                  <a:extLst>
                    <a:ext uri="{9D8B030D-6E8A-4147-A177-3AD203B41FA5}">
                      <a16:colId xmlns:a16="http://schemas.microsoft.com/office/drawing/2014/main" val="2977773077"/>
                    </a:ext>
                  </a:extLst>
                </a:gridCol>
                <a:gridCol w="4554245">
                  <a:extLst>
                    <a:ext uri="{9D8B030D-6E8A-4147-A177-3AD203B41FA5}">
                      <a16:colId xmlns:a16="http://schemas.microsoft.com/office/drawing/2014/main" val="2808651516"/>
                    </a:ext>
                  </a:extLst>
                </a:gridCol>
                <a:gridCol w="1553592">
                  <a:extLst>
                    <a:ext uri="{9D8B030D-6E8A-4147-A177-3AD203B41FA5}">
                      <a16:colId xmlns:a16="http://schemas.microsoft.com/office/drawing/2014/main" val="2808428668"/>
                    </a:ext>
                  </a:extLst>
                </a:gridCol>
                <a:gridCol w="1695635">
                  <a:extLst>
                    <a:ext uri="{9D8B030D-6E8A-4147-A177-3AD203B41FA5}">
                      <a16:colId xmlns:a16="http://schemas.microsoft.com/office/drawing/2014/main" val="1630729425"/>
                    </a:ext>
                  </a:extLst>
                </a:gridCol>
              </a:tblGrid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月末评比内容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奖励分数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70139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828367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反事故演练第二名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725048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反事故演练第三名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反事故演练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939024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327295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能耗第二名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942652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能耗第三名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能耗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037858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474599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96352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产品合格率第三名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馏出口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705629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6221236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平稳率第一名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343737"/>
                  </a:ext>
                </a:extLst>
              </a:tr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平稳率第三名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平稳率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183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784603"/>
      </p:ext>
    </p:extLst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7038</TotalTime>
  <Words>4337</Words>
  <Application>Microsoft Office PowerPoint</Application>
  <PresentationFormat>宽屏</PresentationFormat>
  <Paragraphs>727</Paragraphs>
  <Slides>18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aril</vt:lpstr>
      <vt:lpstr>Atial</vt:lpstr>
      <vt:lpstr>等线</vt:lpstr>
      <vt:lpstr>仿宋</vt:lpstr>
      <vt:lpstr>黑体</vt:lpstr>
      <vt:lpstr>宋体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264</cp:revision>
  <dcterms:created xsi:type="dcterms:W3CDTF">2015-10-06T09:21:00Z</dcterms:created>
  <dcterms:modified xsi:type="dcterms:W3CDTF">2022-11-07T05:53:16Z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35E9D4B9093742EC852E3D8AFBCE0E7C</vt:lpwstr>
  </property>
</Properties>
</file>