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69" r:id="rId2"/>
    <p:sldId id="265" r:id="rId3"/>
    <p:sldId id="271" r:id="rId4"/>
    <p:sldId id="320" r:id="rId5"/>
    <p:sldId id="352" r:id="rId6"/>
    <p:sldId id="290" r:id="rId7"/>
    <p:sldId id="299" r:id="rId8"/>
    <p:sldId id="302" r:id="rId9"/>
    <p:sldId id="357" r:id="rId10"/>
    <p:sldId id="300" r:id="rId11"/>
    <p:sldId id="355" r:id="rId12"/>
    <p:sldId id="356" r:id="rId13"/>
    <p:sldId id="310" r:id="rId14"/>
    <p:sldId id="358" r:id="rId15"/>
    <p:sldId id="359" r:id="rId16"/>
    <p:sldId id="360" r:id="rId17"/>
    <p:sldId id="353" r:id="rId18"/>
    <p:sldId id="260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pos="5484">
          <p15:clr>
            <a:srgbClr val="A4A3A4"/>
          </p15:clr>
        </p15:guide>
        <p15:guide id="3" pos="6697">
          <p15:clr>
            <a:srgbClr val="A4A3A4"/>
          </p15:clr>
        </p15:guide>
        <p15:guide id="4" pos="1426">
          <p15:clr>
            <a:srgbClr val="A4A3A4"/>
          </p15:clr>
        </p15:guide>
        <p15:guide id="5" pos="960">
          <p15:clr>
            <a:srgbClr val="A4A3A4"/>
          </p15:clr>
        </p15:guide>
        <p15:guide id="6" pos="5190">
          <p15:clr>
            <a:srgbClr val="A4A3A4"/>
          </p15:clr>
        </p15:guide>
        <p15:guide id="7" orient="horz" pos="1930">
          <p15:clr>
            <a:srgbClr val="A4A3A4"/>
          </p15:clr>
        </p15:guide>
        <p15:guide id="8" pos="3218">
          <p15:clr>
            <a:srgbClr val="A4A3A4"/>
          </p15:clr>
        </p15:guide>
        <p15:guide id="9" orient="horz" pos="2432">
          <p15:clr>
            <a:srgbClr val="A4A3A4"/>
          </p15:clr>
        </p15:guide>
        <p15:guide id="10" orient="horz" pos="159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2830"/>
    <a:srgbClr val="FB912B"/>
    <a:srgbClr val="BC0000"/>
    <a:srgbClr val="EA77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主题样式 2 - 强调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4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1158" y="66"/>
      </p:cViewPr>
      <p:guideLst>
        <p:guide pos="3840"/>
        <p:guide pos="5484"/>
        <p:guide pos="6697"/>
        <p:guide pos="1426"/>
        <p:guide pos="960"/>
        <p:guide pos="5190"/>
        <p:guide orient="horz" pos="1930"/>
        <p:guide pos="3218"/>
        <p:guide orient="horz" pos="2432"/>
        <p:guide orient="horz" pos="15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833244431195188"/>
          <c:y val="0.1563022873692049"/>
          <c:w val="0.76067642105950695"/>
          <c:h val="0.74434686407018391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4AC1-4A94-BAB0-E84AD2D5F5D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4AC1-4A94-BAB0-E84AD2D5F5D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4AC1-4A94-BAB0-E84AD2D5F5D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4AC1-4A94-BAB0-E84AD2D5F5D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4AC1-4A94-BAB0-E84AD2D5F5D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4AC1-4A94-BAB0-E84AD2D5F5D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4AC1-4A94-BAB0-E84AD2D5F5D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F-4AC1-4A94-BAB0-E84AD2D5F5D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1-4AC1-4A94-BAB0-E84AD2D5F5D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3-4AC1-4A94-BAB0-E84AD2D5F5D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5-4AC1-4A94-BAB0-E84AD2D5F5D4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7-4AC1-4A94-BAB0-E84AD2D5F5D4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9-4AC1-4A94-BAB0-E84AD2D5F5D4}"/>
              </c:ext>
            </c:extLst>
          </c:dPt>
          <c:dLbls>
            <c:dLbl>
              <c:idx val="0"/>
              <c:layout>
                <c:manualLayout>
                  <c:x val="-5.3173806331786129E-3"/>
                  <c:y val="-3.685093099379601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AC1-4A94-BAB0-E84AD2D5F5D4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4AC1-4A94-BAB0-E84AD2D5F5D4}"/>
                </c:ext>
              </c:extLst>
            </c:dLbl>
            <c:dLbl>
              <c:idx val="2"/>
              <c:layout>
                <c:manualLayout>
                  <c:x val="9.5712851397214929E-2"/>
                  <c:y val="-6.365160808019311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AC1-4A94-BAB0-E84AD2D5F5D4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4AC1-4A94-BAB0-E84AD2D5F5D4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4AC1-4A94-BAB0-E84AD2D5F5D4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4AC1-4A94-BAB0-E84AD2D5F5D4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4AC1-4A94-BAB0-E84AD2D5F5D4}"/>
                </c:ext>
              </c:extLst>
            </c:dLbl>
            <c:dLbl>
              <c:idx val="7"/>
              <c:layout>
                <c:manualLayout>
                  <c:x val="0.18876701247784072"/>
                  <c:y val="0.1105527929813879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AC1-4A94-BAB0-E84AD2D5F5D4}"/>
                </c:ext>
              </c:extLst>
            </c:dLbl>
            <c:dLbl>
              <c:idx val="8"/>
              <c:layout>
                <c:manualLayout>
                  <c:x val="0"/>
                  <c:y val="-5.02512695369945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AC1-4A94-BAB0-E84AD2D5F5D4}"/>
                </c:ext>
              </c:extLst>
            </c:dLbl>
            <c:dLbl>
              <c:idx val="9"/>
              <c:layout>
                <c:manualLayout>
                  <c:x val="0"/>
                  <c:y val="0.1608040625183826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AC1-4A94-BAB0-E84AD2D5F5D4}"/>
                </c:ext>
              </c:extLst>
            </c:dLbl>
            <c:dLbl>
              <c:idx val="10"/>
              <c:layout>
                <c:manualLayout>
                  <c:x val="-5.3173806331786129E-3"/>
                  <c:y val="-9.04522851665902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AC1-4A94-BAB0-E84AD2D5F5D4}"/>
                </c:ext>
              </c:extLst>
            </c:dLbl>
            <c:dLbl>
              <c:idx val="11"/>
              <c:layout>
                <c:manualLayout>
                  <c:x val="0"/>
                  <c:y val="-7.035177735179241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AC1-4A94-BAB0-E84AD2D5F5D4}"/>
                </c:ext>
              </c:extLst>
            </c:dLbl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4AC1-4A94-BAB0-E84AD2D5F5D4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汇总!$A$3:$A$15</c:f>
              <c:strCache>
                <c:ptCount val="13"/>
                <c:pt idx="0">
                  <c:v>MES交接班</c:v>
                </c:pt>
                <c:pt idx="1">
                  <c:v>产品质量</c:v>
                </c:pt>
                <c:pt idx="2">
                  <c:v>采样</c:v>
                </c:pt>
                <c:pt idx="3">
                  <c:v>自控率</c:v>
                </c:pt>
                <c:pt idx="4">
                  <c:v>巡回检查</c:v>
                </c:pt>
                <c:pt idx="5">
                  <c:v>规格化</c:v>
                </c:pt>
                <c:pt idx="6">
                  <c:v>平稳率</c:v>
                </c:pt>
                <c:pt idx="7">
                  <c:v>抽查提问</c:v>
                </c:pt>
                <c:pt idx="8">
                  <c:v>劳动纪律</c:v>
                </c:pt>
                <c:pt idx="9">
                  <c:v>工艺指令</c:v>
                </c:pt>
                <c:pt idx="10">
                  <c:v>联系汇报</c:v>
                </c:pt>
                <c:pt idx="11">
                  <c:v>运行记录</c:v>
                </c:pt>
                <c:pt idx="12">
                  <c:v>其他</c:v>
                </c:pt>
              </c:strCache>
            </c:strRef>
          </c:cat>
          <c:val>
            <c:numRef>
              <c:f>汇总!$B$3:$B$15</c:f>
              <c:numCache>
                <c:formatCode>General</c:formatCode>
                <c:ptCount val="13"/>
                <c:pt idx="0">
                  <c:v>0</c:v>
                </c:pt>
                <c:pt idx="1">
                  <c:v>3</c:v>
                </c:pt>
                <c:pt idx="2">
                  <c:v>1</c:v>
                </c:pt>
                <c:pt idx="3">
                  <c:v>3</c:v>
                </c:pt>
                <c:pt idx="4">
                  <c:v>14</c:v>
                </c:pt>
                <c:pt idx="5">
                  <c:v>1</c:v>
                </c:pt>
                <c:pt idx="6">
                  <c:v>9</c:v>
                </c:pt>
                <c:pt idx="7">
                  <c:v>17</c:v>
                </c:pt>
                <c:pt idx="8">
                  <c:v>3</c:v>
                </c:pt>
                <c:pt idx="9">
                  <c:v>0</c:v>
                </c:pt>
                <c:pt idx="10">
                  <c:v>2</c:v>
                </c:pt>
                <c:pt idx="11">
                  <c:v>8</c:v>
                </c:pt>
                <c:pt idx="1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4AC1-4A94-BAB0-E84AD2D5F5D4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26086726564721"/>
          <c:y val="0"/>
          <c:w val="0.89565970500538816"/>
          <c:h val="0.720299466958430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班组汇总1!$C$11</c:f>
              <c:strCache>
                <c:ptCount val="1"/>
                <c:pt idx="0">
                  <c:v>加裂一班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班组汇总1!$B$12:$B$24</c:f>
              <c:strCache>
                <c:ptCount val="13"/>
                <c:pt idx="0">
                  <c:v>规格化</c:v>
                </c:pt>
                <c:pt idx="1">
                  <c:v>产品质量</c:v>
                </c:pt>
                <c:pt idx="2">
                  <c:v>巡回检查</c:v>
                </c:pt>
                <c:pt idx="3">
                  <c:v>自控率</c:v>
                </c:pt>
                <c:pt idx="4">
                  <c:v>采样</c:v>
                </c:pt>
                <c:pt idx="5">
                  <c:v>平稳率</c:v>
                </c:pt>
                <c:pt idx="6">
                  <c:v>工艺纪律</c:v>
                </c:pt>
                <c:pt idx="7">
                  <c:v>劳动纪律</c:v>
                </c:pt>
                <c:pt idx="8">
                  <c:v>抽查提问</c:v>
                </c:pt>
                <c:pt idx="9">
                  <c:v>工艺指令</c:v>
                </c:pt>
                <c:pt idx="10">
                  <c:v>联系汇报</c:v>
                </c:pt>
                <c:pt idx="11">
                  <c:v>运行记录</c:v>
                </c:pt>
                <c:pt idx="12">
                  <c:v>其他</c:v>
                </c:pt>
              </c:strCache>
            </c:strRef>
          </c:cat>
          <c:val>
            <c:numRef>
              <c:f>班组汇总1!$C$12:$C$24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2</c:v>
                </c:pt>
                <c:pt idx="6">
                  <c:v>0</c:v>
                </c:pt>
                <c:pt idx="7">
                  <c:v>1</c:v>
                </c:pt>
                <c:pt idx="8">
                  <c:v>5</c:v>
                </c:pt>
                <c:pt idx="9">
                  <c:v>0</c:v>
                </c:pt>
                <c:pt idx="10">
                  <c:v>0</c:v>
                </c:pt>
                <c:pt idx="11">
                  <c:v>2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8C-4F59-A81D-DD57AF289052}"/>
            </c:ext>
          </c:extLst>
        </c:ser>
        <c:ser>
          <c:idx val="1"/>
          <c:order val="1"/>
          <c:tx>
            <c:strRef>
              <c:f>班组汇总1!$D$11</c:f>
              <c:strCache>
                <c:ptCount val="1"/>
                <c:pt idx="0">
                  <c:v>加裂二班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班组汇总1!$B$12:$B$24</c:f>
              <c:strCache>
                <c:ptCount val="13"/>
                <c:pt idx="0">
                  <c:v>规格化</c:v>
                </c:pt>
                <c:pt idx="1">
                  <c:v>产品质量</c:v>
                </c:pt>
                <c:pt idx="2">
                  <c:v>巡回检查</c:v>
                </c:pt>
                <c:pt idx="3">
                  <c:v>自控率</c:v>
                </c:pt>
                <c:pt idx="4">
                  <c:v>采样</c:v>
                </c:pt>
                <c:pt idx="5">
                  <c:v>平稳率</c:v>
                </c:pt>
                <c:pt idx="6">
                  <c:v>工艺纪律</c:v>
                </c:pt>
                <c:pt idx="7">
                  <c:v>劳动纪律</c:v>
                </c:pt>
                <c:pt idx="8">
                  <c:v>抽查提问</c:v>
                </c:pt>
                <c:pt idx="9">
                  <c:v>工艺指令</c:v>
                </c:pt>
                <c:pt idx="10">
                  <c:v>联系汇报</c:v>
                </c:pt>
                <c:pt idx="11">
                  <c:v>运行记录</c:v>
                </c:pt>
                <c:pt idx="12">
                  <c:v>其他</c:v>
                </c:pt>
              </c:strCache>
            </c:strRef>
          </c:cat>
          <c:val>
            <c:numRef>
              <c:f>班组汇总1!$D$12:$D$24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1</c:v>
                </c:pt>
                <c:pt idx="4">
                  <c:v>0</c:v>
                </c:pt>
                <c:pt idx="5">
                  <c:v>3</c:v>
                </c:pt>
                <c:pt idx="6">
                  <c:v>0</c:v>
                </c:pt>
                <c:pt idx="7">
                  <c:v>1</c:v>
                </c:pt>
                <c:pt idx="8">
                  <c:v>3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8C-4F59-A81D-DD57AF289052}"/>
            </c:ext>
          </c:extLst>
        </c:ser>
        <c:ser>
          <c:idx val="2"/>
          <c:order val="2"/>
          <c:tx>
            <c:strRef>
              <c:f>班组汇总1!$E$11</c:f>
              <c:strCache>
                <c:ptCount val="1"/>
                <c:pt idx="0">
                  <c:v>加裂三班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班组汇总1!$B$12:$B$24</c:f>
              <c:strCache>
                <c:ptCount val="13"/>
                <c:pt idx="0">
                  <c:v>规格化</c:v>
                </c:pt>
                <c:pt idx="1">
                  <c:v>产品质量</c:v>
                </c:pt>
                <c:pt idx="2">
                  <c:v>巡回检查</c:v>
                </c:pt>
                <c:pt idx="3">
                  <c:v>自控率</c:v>
                </c:pt>
                <c:pt idx="4">
                  <c:v>采样</c:v>
                </c:pt>
                <c:pt idx="5">
                  <c:v>平稳率</c:v>
                </c:pt>
                <c:pt idx="6">
                  <c:v>工艺纪律</c:v>
                </c:pt>
                <c:pt idx="7">
                  <c:v>劳动纪律</c:v>
                </c:pt>
                <c:pt idx="8">
                  <c:v>抽查提问</c:v>
                </c:pt>
                <c:pt idx="9">
                  <c:v>工艺指令</c:v>
                </c:pt>
                <c:pt idx="10">
                  <c:v>联系汇报</c:v>
                </c:pt>
                <c:pt idx="11">
                  <c:v>运行记录</c:v>
                </c:pt>
                <c:pt idx="12">
                  <c:v>其他</c:v>
                </c:pt>
              </c:strCache>
            </c:strRef>
          </c:cat>
          <c:val>
            <c:numRef>
              <c:f>班组汇总1!$E$12:$E$24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0</c:v>
                </c:pt>
                <c:pt idx="4">
                  <c:v>1</c:v>
                </c:pt>
                <c:pt idx="5">
                  <c:v>4</c:v>
                </c:pt>
                <c:pt idx="6">
                  <c:v>0</c:v>
                </c:pt>
                <c:pt idx="7">
                  <c:v>1</c:v>
                </c:pt>
                <c:pt idx="8">
                  <c:v>2</c:v>
                </c:pt>
                <c:pt idx="9">
                  <c:v>0</c:v>
                </c:pt>
                <c:pt idx="10">
                  <c:v>1</c:v>
                </c:pt>
                <c:pt idx="11">
                  <c:v>3</c:v>
                </c:pt>
                <c:pt idx="1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8C-4F59-A81D-DD57AF289052}"/>
            </c:ext>
          </c:extLst>
        </c:ser>
        <c:ser>
          <c:idx val="3"/>
          <c:order val="3"/>
          <c:tx>
            <c:strRef>
              <c:f>班组汇总1!$F$11</c:f>
              <c:strCache>
                <c:ptCount val="1"/>
                <c:pt idx="0">
                  <c:v>加裂四班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班组汇总1!$B$12:$B$24</c:f>
              <c:strCache>
                <c:ptCount val="13"/>
                <c:pt idx="0">
                  <c:v>规格化</c:v>
                </c:pt>
                <c:pt idx="1">
                  <c:v>产品质量</c:v>
                </c:pt>
                <c:pt idx="2">
                  <c:v>巡回检查</c:v>
                </c:pt>
                <c:pt idx="3">
                  <c:v>自控率</c:v>
                </c:pt>
                <c:pt idx="4">
                  <c:v>采样</c:v>
                </c:pt>
                <c:pt idx="5">
                  <c:v>平稳率</c:v>
                </c:pt>
                <c:pt idx="6">
                  <c:v>工艺纪律</c:v>
                </c:pt>
                <c:pt idx="7">
                  <c:v>劳动纪律</c:v>
                </c:pt>
                <c:pt idx="8">
                  <c:v>抽查提问</c:v>
                </c:pt>
                <c:pt idx="9">
                  <c:v>工艺指令</c:v>
                </c:pt>
                <c:pt idx="10">
                  <c:v>联系汇报</c:v>
                </c:pt>
                <c:pt idx="11">
                  <c:v>运行记录</c:v>
                </c:pt>
                <c:pt idx="12">
                  <c:v>其他</c:v>
                </c:pt>
              </c:strCache>
            </c:strRef>
          </c:cat>
          <c:val>
            <c:numRef>
              <c:f>班组汇总1!$F$12:$F$24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  <c:pt idx="4">
                  <c:v>0</c:v>
                </c:pt>
                <c:pt idx="5">
                  <c:v>3</c:v>
                </c:pt>
                <c:pt idx="6">
                  <c:v>0</c:v>
                </c:pt>
                <c:pt idx="7">
                  <c:v>0</c:v>
                </c:pt>
                <c:pt idx="8">
                  <c:v>7</c:v>
                </c:pt>
                <c:pt idx="9">
                  <c:v>0</c:v>
                </c:pt>
                <c:pt idx="10">
                  <c:v>1</c:v>
                </c:pt>
                <c:pt idx="11">
                  <c:v>2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28C-4F59-A81D-DD57AF28905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94"/>
        <c:overlap val="-23"/>
        <c:axId val="348683264"/>
        <c:axId val="348693248"/>
      </c:barChart>
      <c:catAx>
        <c:axId val="3486832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48693248"/>
        <c:crosses val="autoZero"/>
        <c:auto val="1"/>
        <c:lblAlgn val="ctr"/>
        <c:lblOffset val="100"/>
        <c:noMultiLvlLbl val="0"/>
      </c:catAx>
      <c:valAx>
        <c:axId val="3486932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486832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rgbClr val="5B9BCF"/>
      </a:solidFill>
    </a:ln>
    <a:effectLst/>
  </c:spPr>
  <c:txPr>
    <a:bodyPr/>
    <a:lstStyle/>
    <a:p>
      <a:pPr>
        <a:defRPr/>
      </a:pPr>
      <a:endParaRPr lang="zh-CN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7205062073967249E-2"/>
          <c:y val="3.348597529306957E-2"/>
          <c:w val="0.89896898612824594"/>
          <c:h val="0.5788965983361018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Sheet2!$C$1</c:f>
              <c:strCache>
                <c:ptCount val="1"/>
                <c:pt idx="0">
                  <c:v>8月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Sheet2!$A$2:$A$5</c:f>
              <c:strCache>
                <c:ptCount val="4"/>
                <c:pt idx="0">
                  <c:v>加裂一班</c:v>
                </c:pt>
                <c:pt idx="1">
                  <c:v>加裂二班</c:v>
                </c:pt>
                <c:pt idx="2">
                  <c:v>加裂三班</c:v>
                </c:pt>
                <c:pt idx="3">
                  <c:v>加裂四班</c:v>
                </c:pt>
              </c:strCache>
            </c:strRef>
          </c:cat>
          <c:val>
            <c:numRef>
              <c:f>Sheet2!$C$2:$C$5</c:f>
              <c:numCache>
                <c:formatCode>General</c:formatCode>
                <c:ptCount val="4"/>
                <c:pt idx="0">
                  <c:v>-13</c:v>
                </c:pt>
                <c:pt idx="1">
                  <c:v>-11</c:v>
                </c:pt>
                <c:pt idx="2">
                  <c:v>35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09-4A43-A376-D35DD10779A9}"/>
            </c:ext>
          </c:extLst>
        </c:ser>
        <c:ser>
          <c:idx val="2"/>
          <c:order val="2"/>
          <c:tx>
            <c:strRef>
              <c:f>Sheet2!$D$1</c:f>
              <c:strCache>
                <c:ptCount val="1"/>
                <c:pt idx="0">
                  <c:v>9月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Sheet2!$A$2:$A$5</c:f>
              <c:strCache>
                <c:ptCount val="4"/>
                <c:pt idx="0">
                  <c:v>加裂一班</c:v>
                </c:pt>
                <c:pt idx="1">
                  <c:v>加裂二班</c:v>
                </c:pt>
                <c:pt idx="2">
                  <c:v>加裂三班</c:v>
                </c:pt>
                <c:pt idx="3">
                  <c:v>加裂四班</c:v>
                </c:pt>
              </c:strCache>
            </c:strRef>
          </c:cat>
          <c:val>
            <c:numRef>
              <c:f>Sheet2!$D$2:$D$5</c:f>
              <c:numCache>
                <c:formatCode>General</c:formatCode>
                <c:ptCount val="4"/>
                <c:pt idx="0">
                  <c:v>-26</c:v>
                </c:pt>
                <c:pt idx="1">
                  <c:v>41</c:v>
                </c:pt>
                <c:pt idx="2">
                  <c:v>-8</c:v>
                </c:pt>
                <c:pt idx="3">
                  <c:v>-10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09-4A43-A376-D35DD10779A9}"/>
            </c:ext>
          </c:extLst>
        </c:ser>
        <c:ser>
          <c:idx val="3"/>
          <c:order val="3"/>
          <c:tx>
            <c:strRef>
              <c:f>Sheet2!$E$1</c:f>
              <c:strCache>
                <c:ptCount val="1"/>
                <c:pt idx="0">
                  <c:v>10月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Sheet2!$A$2:$A$5</c:f>
              <c:strCache>
                <c:ptCount val="4"/>
                <c:pt idx="0">
                  <c:v>加裂一班</c:v>
                </c:pt>
                <c:pt idx="1">
                  <c:v>加裂二班</c:v>
                </c:pt>
                <c:pt idx="2">
                  <c:v>加裂三班</c:v>
                </c:pt>
                <c:pt idx="3">
                  <c:v>加裂四班</c:v>
                </c:pt>
              </c:strCache>
            </c:strRef>
          </c:cat>
          <c:val>
            <c:numRef>
              <c:f>Sheet2!$E$2:$E$5</c:f>
              <c:numCache>
                <c:formatCode>General</c:formatCode>
                <c:ptCount val="4"/>
                <c:pt idx="0">
                  <c:v>-11</c:v>
                </c:pt>
                <c:pt idx="1">
                  <c:v>28</c:v>
                </c:pt>
                <c:pt idx="2">
                  <c:v>1</c:v>
                </c:pt>
                <c:pt idx="3">
                  <c:v>-22.5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09-4A43-A376-D35DD10779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1384824"/>
        <c:axId val="80138712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Sheet2!$B$1</c15:sqref>
                        </c15:formulaRef>
                      </c:ext>
                    </c:extLst>
                    <c:strCache>
                      <c:ptCount val="1"/>
                      <c:pt idx="0">
                        <c:v>6月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anchor="ctr" anchorCtr="1"/>
                    <a:lstStyle/>
                    <a:p>
                      <a:pPr>
                        <a:defRPr sz="13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zh-CN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Sheet2!$A$2:$A$5</c15:sqref>
                        </c15:formulaRef>
                      </c:ext>
                    </c:extLst>
                    <c:strCache>
                      <c:ptCount val="4"/>
                      <c:pt idx="0">
                        <c:v>加裂一班</c:v>
                      </c:pt>
                      <c:pt idx="1">
                        <c:v>加裂二班</c:v>
                      </c:pt>
                      <c:pt idx="2">
                        <c:v>加裂三班</c:v>
                      </c:pt>
                      <c:pt idx="3">
                        <c:v>加裂四班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Sheet2!$B$2:$B$5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24</c:v>
                      </c:pt>
                      <c:pt idx="1">
                        <c:v>1</c:v>
                      </c:pt>
                      <c:pt idx="2">
                        <c:v>5</c:v>
                      </c:pt>
                      <c:pt idx="3">
                        <c:v>17.5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5E09-4A43-A376-D35DD10779A9}"/>
                  </c:ext>
                </c:extLst>
              </c15:ser>
            </c15:filteredBarSeries>
          </c:ext>
        </c:extLst>
      </c:barChart>
      <c:catAx>
        <c:axId val="801384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801387120"/>
        <c:crosses val="autoZero"/>
        <c:auto val="1"/>
        <c:lblAlgn val="ctr"/>
        <c:lblOffset val="100"/>
        <c:noMultiLvlLbl val="0"/>
      </c:catAx>
      <c:valAx>
        <c:axId val="801387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80138482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5B9BCF"/>
      </a:solidFill>
    </a:ln>
    <a:effectLst/>
  </c:spPr>
  <c:txPr>
    <a:bodyPr/>
    <a:lstStyle/>
    <a:p>
      <a:pPr>
        <a:defRPr sz="1300"/>
      </a:pPr>
      <a:endParaRPr lang="zh-CN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CN" altLang="en-US"/>
              <a:t>考核奖励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抽查提问!$L$2</c:f>
              <c:strCache>
                <c:ptCount val="1"/>
                <c:pt idx="0">
                  <c:v>考核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抽查提问!$K$3:$K$5</c:f>
              <c:strCache>
                <c:ptCount val="3"/>
                <c:pt idx="0">
                  <c:v>8月</c:v>
                </c:pt>
                <c:pt idx="1">
                  <c:v>9月</c:v>
                </c:pt>
                <c:pt idx="2">
                  <c:v>10月</c:v>
                </c:pt>
              </c:strCache>
            </c:strRef>
          </c:cat>
          <c:val>
            <c:numRef>
              <c:f>抽查提问!$L$3:$L$5</c:f>
              <c:numCache>
                <c:formatCode>General</c:formatCode>
                <c:ptCount val="3"/>
                <c:pt idx="0">
                  <c:v>8</c:v>
                </c:pt>
                <c:pt idx="1">
                  <c:v>14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FE-4A41-AE55-E13962981556}"/>
            </c:ext>
          </c:extLst>
        </c:ser>
        <c:ser>
          <c:idx val="1"/>
          <c:order val="1"/>
          <c:tx>
            <c:strRef>
              <c:f>抽查提问!$M$2</c:f>
              <c:strCache>
                <c:ptCount val="1"/>
                <c:pt idx="0">
                  <c:v>奖励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抽查提问!$K$3:$K$5</c:f>
              <c:strCache>
                <c:ptCount val="3"/>
                <c:pt idx="0">
                  <c:v>8月</c:v>
                </c:pt>
                <c:pt idx="1">
                  <c:v>9月</c:v>
                </c:pt>
                <c:pt idx="2">
                  <c:v>10月</c:v>
                </c:pt>
              </c:strCache>
            </c:strRef>
          </c:cat>
          <c:val>
            <c:numRef>
              <c:f>抽查提问!$M$3:$M$5</c:f>
              <c:numCache>
                <c:formatCode>General</c:formatCode>
                <c:ptCount val="3"/>
                <c:pt idx="0">
                  <c:v>0</c:v>
                </c:pt>
                <c:pt idx="1">
                  <c:v>7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FE-4A41-AE55-E139629815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1392504"/>
        <c:axId val="461391192"/>
      </c:barChart>
      <c:catAx>
        <c:axId val="461392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61391192"/>
        <c:crosses val="autoZero"/>
        <c:auto val="1"/>
        <c:lblAlgn val="ctr"/>
        <c:lblOffset val="100"/>
        <c:noMultiLvlLbl val="0"/>
      </c:catAx>
      <c:valAx>
        <c:axId val="461391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zh-CN" altLang="en-US"/>
                  <a:t>数量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6139250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dTable>
      <c:spPr>
        <a:noFill/>
        <a:ln>
          <a:solidFill>
            <a:srgbClr val="5B9BCF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5B9BCF"/>
      </a:solidFill>
    </a:ln>
    <a:effectLst/>
  </c:spPr>
  <c:txPr>
    <a:bodyPr/>
    <a:lstStyle/>
    <a:p>
      <a:pPr>
        <a:defRPr/>
      </a:pPr>
      <a:endParaRPr lang="zh-CN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B1860A-4F5F-4E26-A0C3-7793D9FE31F2}" type="doc">
      <dgm:prSet loTypeId="urn:microsoft.com/office/officeart/2005/8/layout/list1#1" loCatId="list" qsTypeId="urn:microsoft.com/office/officeart/2005/8/quickstyle/simple5#1" qsCatId="simple" csTypeId="urn:microsoft.com/office/officeart/2005/8/colors/accent1_2#1" csCatId="accent1" phldr="1"/>
      <dgm:spPr/>
      <dgm:t>
        <a:bodyPr/>
        <a:lstStyle/>
        <a:p>
          <a:endParaRPr lang="zh-CN" altLang="en-US"/>
        </a:p>
      </dgm:t>
    </dgm:pt>
    <dgm:pt modelId="{87EE85F5-C5A9-4B91-9BAB-E0011122AEA7}">
      <dgm:prSet phldrT="[文本]" custT="1"/>
      <dgm:spPr/>
      <dgm:t>
        <a:bodyPr/>
        <a:lstStyle/>
        <a:p>
          <a:r>
            <a: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rPr>
            <a:t>总体情况说明</a:t>
          </a:r>
          <a:endParaRPr lang="zh-CN" altLang="en-US" sz="2400" dirty="0"/>
        </a:p>
      </dgm:t>
    </dgm:pt>
    <dgm:pt modelId="{D3E21805-86CD-42A5-AA1F-7BA4601D53FC}" type="parTrans" cxnId="{70FA11E6-EB57-4FC9-8DD1-AE3E7050D4D1}">
      <dgm:prSet/>
      <dgm:spPr/>
      <dgm:t>
        <a:bodyPr/>
        <a:lstStyle/>
        <a:p>
          <a:endParaRPr lang="zh-CN" altLang="en-US" sz="2400"/>
        </a:p>
      </dgm:t>
    </dgm:pt>
    <dgm:pt modelId="{E11A1E78-2A8D-430C-A290-6FC8F542B8C5}" type="sibTrans" cxnId="{70FA11E6-EB57-4FC9-8DD1-AE3E7050D4D1}">
      <dgm:prSet/>
      <dgm:spPr/>
      <dgm:t>
        <a:bodyPr/>
        <a:lstStyle/>
        <a:p>
          <a:endParaRPr lang="zh-CN" altLang="en-US" sz="2400"/>
        </a:p>
      </dgm:t>
    </dgm:pt>
    <dgm:pt modelId="{2443088F-B22B-4B87-B89A-57C340C72351}">
      <dgm:prSet phldrT="[文本]" custT="1"/>
      <dgm:spPr/>
      <dgm:t>
        <a:bodyPr/>
        <a:lstStyle/>
        <a:p>
          <a:r>
            <a:rPr lang="zh-CN" altLang="en-US" sz="2400" dirty="0">
              <a:latin typeface="+mj-ea"/>
              <a:ea typeface="+mj-ea"/>
            </a:rPr>
            <a:t>问题分类</a:t>
          </a:r>
        </a:p>
      </dgm:t>
    </dgm:pt>
    <dgm:pt modelId="{68386890-24F7-43D1-A36F-748063047D60}" type="parTrans" cxnId="{33164384-3DD7-49DB-A509-05FD87EC38F8}">
      <dgm:prSet/>
      <dgm:spPr/>
      <dgm:t>
        <a:bodyPr/>
        <a:lstStyle/>
        <a:p>
          <a:endParaRPr lang="zh-CN" altLang="en-US" sz="2400"/>
        </a:p>
      </dgm:t>
    </dgm:pt>
    <dgm:pt modelId="{35B1B7EB-1525-4728-AB6E-1E8E1358879E}" type="sibTrans" cxnId="{33164384-3DD7-49DB-A509-05FD87EC38F8}">
      <dgm:prSet/>
      <dgm:spPr/>
      <dgm:t>
        <a:bodyPr/>
        <a:lstStyle/>
        <a:p>
          <a:endParaRPr lang="zh-CN" altLang="en-US" sz="2400"/>
        </a:p>
      </dgm:t>
    </dgm:pt>
    <dgm:pt modelId="{AA1FDF15-6B73-46D5-ABC4-989347B29161}">
      <dgm:prSet phldrT="[文本]" custT="1"/>
      <dgm:spPr/>
      <dgm:t>
        <a:bodyPr/>
        <a:lstStyle/>
        <a:p>
          <a:r>
            <a:rPr lang="zh-CN" altLang="en-US" sz="2400" dirty="0">
              <a:latin typeface="+mj-ea"/>
              <a:ea typeface="+mj-ea"/>
            </a:rPr>
            <a:t>原因分析与管控措施</a:t>
          </a:r>
        </a:p>
      </dgm:t>
    </dgm:pt>
    <dgm:pt modelId="{34E746A1-21B9-4535-BD9B-F56556C36BF3}" type="parTrans" cxnId="{727773EA-EF59-4F0B-8C88-4977B4E06126}">
      <dgm:prSet/>
      <dgm:spPr/>
      <dgm:t>
        <a:bodyPr/>
        <a:lstStyle/>
        <a:p>
          <a:endParaRPr lang="zh-CN" altLang="en-US" sz="2400"/>
        </a:p>
      </dgm:t>
    </dgm:pt>
    <dgm:pt modelId="{01C866C7-ABCA-4209-99C1-66F4E2400728}" type="sibTrans" cxnId="{727773EA-EF59-4F0B-8C88-4977B4E06126}">
      <dgm:prSet/>
      <dgm:spPr/>
      <dgm:t>
        <a:bodyPr/>
        <a:lstStyle/>
        <a:p>
          <a:endParaRPr lang="zh-CN" altLang="en-US" sz="2400"/>
        </a:p>
      </dgm:t>
    </dgm:pt>
    <dgm:pt modelId="{44B60FA8-AE56-42F5-87D9-45BF46B58491}" type="pres">
      <dgm:prSet presAssocID="{C7B1860A-4F5F-4E26-A0C3-7793D9FE31F2}" presName="linear" presStyleCnt="0">
        <dgm:presLayoutVars>
          <dgm:dir/>
          <dgm:animLvl val="lvl"/>
          <dgm:resizeHandles val="exact"/>
        </dgm:presLayoutVars>
      </dgm:prSet>
      <dgm:spPr/>
    </dgm:pt>
    <dgm:pt modelId="{2ED1465F-5F1D-4A0C-A5DF-D56654334061}" type="pres">
      <dgm:prSet presAssocID="{87EE85F5-C5A9-4B91-9BAB-E0011122AEA7}" presName="parentLin" presStyleCnt="0"/>
      <dgm:spPr/>
    </dgm:pt>
    <dgm:pt modelId="{B0FAE05D-E206-46FA-B3AF-054748AD83B1}" type="pres">
      <dgm:prSet presAssocID="{87EE85F5-C5A9-4B91-9BAB-E0011122AEA7}" presName="parentLeftMargin" presStyleLbl="node1" presStyleIdx="0" presStyleCnt="3"/>
      <dgm:spPr/>
    </dgm:pt>
    <dgm:pt modelId="{2F0F03C7-30E2-4666-9B34-3B126F39D844}" type="pres">
      <dgm:prSet presAssocID="{87EE85F5-C5A9-4B91-9BAB-E0011122AEA7}" presName="parentText" presStyleLbl="node1" presStyleIdx="0" presStyleCnt="3" custScaleX="87328" custScaleY="45104" custLinFactNeighborX="-193" custLinFactNeighborY="-1892">
        <dgm:presLayoutVars>
          <dgm:chMax val="0"/>
          <dgm:bulletEnabled val="1"/>
        </dgm:presLayoutVars>
      </dgm:prSet>
      <dgm:spPr/>
    </dgm:pt>
    <dgm:pt modelId="{3C324186-A5CA-4B99-962A-47540D540B84}" type="pres">
      <dgm:prSet presAssocID="{87EE85F5-C5A9-4B91-9BAB-E0011122AEA7}" presName="negativeSpace" presStyleCnt="0"/>
      <dgm:spPr/>
    </dgm:pt>
    <dgm:pt modelId="{5EB13DEF-350E-4FBB-AC0D-530463030E03}" type="pres">
      <dgm:prSet presAssocID="{87EE85F5-C5A9-4B91-9BAB-E0011122AEA7}" presName="childText" presStyleLbl="conFgAcc1" presStyleIdx="0" presStyleCnt="3" custLinFactY="-11938" custLinFactNeighborX="-3297" custLinFactNeighborY="-100000">
        <dgm:presLayoutVars>
          <dgm:bulletEnabled val="1"/>
        </dgm:presLayoutVars>
      </dgm:prSet>
      <dgm:spPr/>
    </dgm:pt>
    <dgm:pt modelId="{E841427A-456C-48D4-9292-8EEAE9B9A7B3}" type="pres">
      <dgm:prSet presAssocID="{E11A1E78-2A8D-430C-A290-6FC8F542B8C5}" presName="spaceBetweenRectangles" presStyleCnt="0"/>
      <dgm:spPr/>
    </dgm:pt>
    <dgm:pt modelId="{A5568DD7-D3A1-47AE-87CF-9AC997354525}" type="pres">
      <dgm:prSet presAssocID="{2443088F-B22B-4B87-B89A-57C340C72351}" presName="parentLin" presStyleCnt="0"/>
      <dgm:spPr/>
    </dgm:pt>
    <dgm:pt modelId="{BA5DD560-848B-46DA-8E44-764EDF867FA9}" type="pres">
      <dgm:prSet presAssocID="{2443088F-B22B-4B87-B89A-57C340C72351}" presName="parentLeftMargin" presStyleLbl="node1" presStyleIdx="0" presStyleCnt="3"/>
      <dgm:spPr/>
    </dgm:pt>
    <dgm:pt modelId="{7785FB8C-B1D9-45F7-B49B-831AC8DD2217}" type="pres">
      <dgm:prSet presAssocID="{2443088F-B22B-4B87-B89A-57C340C72351}" presName="parentText" presStyleLbl="node1" presStyleIdx="1" presStyleCnt="3" custScaleX="88565" custScaleY="44693">
        <dgm:presLayoutVars>
          <dgm:chMax val="0"/>
          <dgm:bulletEnabled val="1"/>
        </dgm:presLayoutVars>
      </dgm:prSet>
      <dgm:spPr/>
    </dgm:pt>
    <dgm:pt modelId="{589D46C2-3CCC-4BE2-A589-C96E2BBD03D5}" type="pres">
      <dgm:prSet presAssocID="{2443088F-B22B-4B87-B89A-57C340C72351}" presName="negativeSpace" presStyleCnt="0"/>
      <dgm:spPr/>
    </dgm:pt>
    <dgm:pt modelId="{EC05D0E7-8405-44BC-99E0-1DBA2A96DF5D}" type="pres">
      <dgm:prSet presAssocID="{2443088F-B22B-4B87-B89A-57C340C72351}" presName="childText" presStyleLbl="conFgAcc1" presStyleIdx="1" presStyleCnt="3">
        <dgm:presLayoutVars>
          <dgm:bulletEnabled val="1"/>
        </dgm:presLayoutVars>
      </dgm:prSet>
      <dgm:spPr/>
    </dgm:pt>
    <dgm:pt modelId="{D9345A50-5056-4BFE-860B-BC84B55B2D60}" type="pres">
      <dgm:prSet presAssocID="{35B1B7EB-1525-4728-AB6E-1E8E1358879E}" presName="spaceBetweenRectangles" presStyleCnt="0"/>
      <dgm:spPr/>
    </dgm:pt>
    <dgm:pt modelId="{BEC1BB09-E7C9-4047-B6CD-6613916A1437}" type="pres">
      <dgm:prSet presAssocID="{AA1FDF15-6B73-46D5-ABC4-989347B29161}" presName="parentLin" presStyleCnt="0"/>
      <dgm:spPr/>
    </dgm:pt>
    <dgm:pt modelId="{6F817EA5-7566-4AB4-8268-C37C12B0631E}" type="pres">
      <dgm:prSet presAssocID="{AA1FDF15-6B73-46D5-ABC4-989347B29161}" presName="parentLeftMargin" presStyleLbl="node1" presStyleIdx="1" presStyleCnt="3"/>
      <dgm:spPr/>
    </dgm:pt>
    <dgm:pt modelId="{35318F98-F594-41F7-AB36-CFF8689B3A56}" type="pres">
      <dgm:prSet presAssocID="{AA1FDF15-6B73-46D5-ABC4-989347B29161}" presName="parentText" presStyleLbl="node1" presStyleIdx="2" presStyleCnt="3" custScaleX="90110" custScaleY="45740">
        <dgm:presLayoutVars>
          <dgm:chMax val="0"/>
          <dgm:bulletEnabled val="1"/>
        </dgm:presLayoutVars>
      </dgm:prSet>
      <dgm:spPr/>
    </dgm:pt>
    <dgm:pt modelId="{73BDD4C6-DB9C-47ED-B88E-19348EC6ADCF}" type="pres">
      <dgm:prSet presAssocID="{AA1FDF15-6B73-46D5-ABC4-989347B29161}" presName="negativeSpace" presStyleCnt="0"/>
      <dgm:spPr/>
    </dgm:pt>
    <dgm:pt modelId="{EA438846-D2C9-471D-B361-78A5A585B391}" type="pres">
      <dgm:prSet presAssocID="{AA1FDF15-6B73-46D5-ABC4-989347B2916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CEA0605-2C1A-48A5-B41B-1E7A7CA5F5F9}" type="presOf" srcId="{87EE85F5-C5A9-4B91-9BAB-E0011122AEA7}" destId="{B0FAE05D-E206-46FA-B3AF-054748AD83B1}" srcOrd="0" destOrd="0" presId="urn:microsoft.com/office/officeart/2005/8/layout/list1#1"/>
    <dgm:cxn modelId="{AC7E6B5C-C3B6-4D00-ABD0-04A07E217114}" type="presOf" srcId="{C7B1860A-4F5F-4E26-A0C3-7793D9FE31F2}" destId="{44B60FA8-AE56-42F5-87D9-45BF46B58491}" srcOrd="0" destOrd="0" presId="urn:microsoft.com/office/officeart/2005/8/layout/list1#1"/>
    <dgm:cxn modelId="{A50A1C73-C53F-4EC6-A624-09DCFC23F9E0}" type="presOf" srcId="{2443088F-B22B-4B87-B89A-57C340C72351}" destId="{BA5DD560-848B-46DA-8E44-764EDF867FA9}" srcOrd="0" destOrd="0" presId="urn:microsoft.com/office/officeart/2005/8/layout/list1#1"/>
    <dgm:cxn modelId="{6C380F7E-75B7-4488-92B9-7CAFB50514B2}" type="presOf" srcId="{87EE85F5-C5A9-4B91-9BAB-E0011122AEA7}" destId="{2F0F03C7-30E2-4666-9B34-3B126F39D844}" srcOrd="1" destOrd="0" presId="urn:microsoft.com/office/officeart/2005/8/layout/list1#1"/>
    <dgm:cxn modelId="{33164384-3DD7-49DB-A509-05FD87EC38F8}" srcId="{C7B1860A-4F5F-4E26-A0C3-7793D9FE31F2}" destId="{2443088F-B22B-4B87-B89A-57C340C72351}" srcOrd="1" destOrd="0" parTransId="{68386890-24F7-43D1-A36F-748063047D60}" sibTransId="{35B1B7EB-1525-4728-AB6E-1E8E1358879E}"/>
    <dgm:cxn modelId="{20EE0D9C-9B11-4964-93DD-658B1470B517}" type="presOf" srcId="{2443088F-B22B-4B87-B89A-57C340C72351}" destId="{7785FB8C-B1D9-45F7-B49B-831AC8DD2217}" srcOrd="1" destOrd="0" presId="urn:microsoft.com/office/officeart/2005/8/layout/list1#1"/>
    <dgm:cxn modelId="{253C2FE2-4CCF-41DF-B148-C6B86C04BB67}" type="presOf" srcId="{AA1FDF15-6B73-46D5-ABC4-989347B29161}" destId="{35318F98-F594-41F7-AB36-CFF8689B3A56}" srcOrd="1" destOrd="0" presId="urn:microsoft.com/office/officeart/2005/8/layout/list1#1"/>
    <dgm:cxn modelId="{859139E4-1B47-42FD-B308-DDB3B3BBB116}" type="presOf" srcId="{AA1FDF15-6B73-46D5-ABC4-989347B29161}" destId="{6F817EA5-7566-4AB4-8268-C37C12B0631E}" srcOrd="0" destOrd="0" presId="urn:microsoft.com/office/officeart/2005/8/layout/list1#1"/>
    <dgm:cxn modelId="{70FA11E6-EB57-4FC9-8DD1-AE3E7050D4D1}" srcId="{C7B1860A-4F5F-4E26-A0C3-7793D9FE31F2}" destId="{87EE85F5-C5A9-4B91-9BAB-E0011122AEA7}" srcOrd="0" destOrd="0" parTransId="{D3E21805-86CD-42A5-AA1F-7BA4601D53FC}" sibTransId="{E11A1E78-2A8D-430C-A290-6FC8F542B8C5}"/>
    <dgm:cxn modelId="{727773EA-EF59-4F0B-8C88-4977B4E06126}" srcId="{C7B1860A-4F5F-4E26-A0C3-7793D9FE31F2}" destId="{AA1FDF15-6B73-46D5-ABC4-989347B29161}" srcOrd="2" destOrd="0" parTransId="{34E746A1-21B9-4535-BD9B-F56556C36BF3}" sibTransId="{01C866C7-ABCA-4209-99C1-66F4E2400728}"/>
    <dgm:cxn modelId="{E3CB1404-AE86-4A53-9658-C0DA0C5CF9DD}" type="presParOf" srcId="{44B60FA8-AE56-42F5-87D9-45BF46B58491}" destId="{2ED1465F-5F1D-4A0C-A5DF-D56654334061}" srcOrd="0" destOrd="0" presId="urn:microsoft.com/office/officeart/2005/8/layout/list1#1"/>
    <dgm:cxn modelId="{32B49A91-A6C5-40F4-A746-AA1C743E9CCE}" type="presParOf" srcId="{2ED1465F-5F1D-4A0C-A5DF-D56654334061}" destId="{B0FAE05D-E206-46FA-B3AF-054748AD83B1}" srcOrd="0" destOrd="0" presId="urn:microsoft.com/office/officeart/2005/8/layout/list1#1"/>
    <dgm:cxn modelId="{7B3D2AE6-8439-4A3F-8C8F-232CFDBA7B9C}" type="presParOf" srcId="{2ED1465F-5F1D-4A0C-A5DF-D56654334061}" destId="{2F0F03C7-30E2-4666-9B34-3B126F39D844}" srcOrd="1" destOrd="0" presId="urn:microsoft.com/office/officeart/2005/8/layout/list1#1"/>
    <dgm:cxn modelId="{2A3764F7-6A41-4D41-ADD6-71BA13BB2757}" type="presParOf" srcId="{44B60FA8-AE56-42F5-87D9-45BF46B58491}" destId="{3C324186-A5CA-4B99-962A-47540D540B84}" srcOrd="1" destOrd="0" presId="urn:microsoft.com/office/officeart/2005/8/layout/list1#1"/>
    <dgm:cxn modelId="{DDD94B91-D196-40BA-8AAC-A9F3ED0401AB}" type="presParOf" srcId="{44B60FA8-AE56-42F5-87D9-45BF46B58491}" destId="{5EB13DEF-350E-4FBB-AC0D-530463030E03}" srcOrd="2" destOrd="0" presId="urn:microsoft.com/office/officeart/2005/8/layout/list1#1"/>
    <dgm:cxn modelId="{747863AE-8941-4D35-8A5A-21F7CB74D779}" type="presParOf" srcId="{44B60FA8-AE56-42F5-87D9-45BF46B58491}" destId="{E841427A-456C-48D4-9292-8EEAE9B9A7B3}" srcOrd="3" destOrd="0" presId="urn:microsoft.com/office/officeart/2005/8/layout/list1#1"/>
    <dgm:cxn modelId="{A4AA1132-F749-4841-B769-33DAF98B3393}" type="presParOf" srcId="{44B60FA8-AE56-42F5-87D9-45BF46B58491}" destId="{A5568DD7-D3A1-47AE-87CF-9AC997354525}" srcOrd="4" destOrd="0" presId="urn:microsoft.com/office/officeart/2005/8/layout/list1#1"/>
    <dgm:cxn modelId="{F760F77D-CE78-4FC1-A5B2-C86E3E091689}" type="presParOf" srcId="{A5568DD7-D3A1-47AE-87CF-9AC997354525}" destId="{BA5DD560-848B-46DA-8E44-764EDF867FA9}" srcOrd="0" destOrd="0" presId="urn:microsoft.com/office/officeart/2005/8/layout/list1#1"/>
    <dgm:cxn modelId="{95FDE7D8-B902-49F3-BB82-5AFB9CF64E54}" type="presParOf" srcId="{A5568DD7-D3A1-47AE-87CF-9AC997354525}" destId="{7785FB8C-B1D9-45F7-B49B-831AC8DD2217}" srcOrd="1" destOrd="0" presId="urn:microsoft.com/office/officeart/2005/8/layout/list1#1"/>
    <dgm:cxn modelId="{A338B207-71BC-440B-8555-28E03768ECA1}" type="presParOf" srcId="{44B60FA8-AE56-42F5-87D9-45BF46B58491}" destId="{589D46C2-3CCC-4BE2-A589-C96E2BBD03D5}" srcOrd="5" destOrd="0" presId="urn:microsoft.com/office/officeart/2005/8/layout/list1#1"/>
    <dgm:cxn modelId="{2E14A185-CD2D-4BD6-8AE4-05FACB387DD7}" type="presParOf" srcId="{44B60FA8-AE56-42F5-87D9-45BF46B58491}" destId="{EC05D0E7-8405-44BC-99E0-1DBA2A96DF5D}" srcOrd="6" destOrd="0" presId="urn:microsoft.com/office/officeart/2005/8/layout/list1#1"/>
    <dgm:cxn modelId="{CB97ABEE-795E-462A-ADBD-5453EF92EA91}" type="presParOf" srcId="{44B60FA8-AE56-42F5-87D9-45BF46B58491}" destId="{D9345A50-5056-4BFE-860B-BC84B55B2D60}" srcOrd="7" destOrd="0" presId="urn:microsoft.com/office/officeart/2005/8/layout/list1#1"/>
    <dgm:cxn modelId="{F024A7D3-8005-4065-A236-E5E58787643C}" type="presParOf" srcId="{44B60FA8-AE56-42F5-87D9-45BF46B58491}" destId="{BEC1BB09-E7C9-4047-B6CD-6613916A1437}" srcOrd="8" destOrd="0" presId="urn:microsoft.com/office/officeart/2005/8/layout/list1#1"/>
    <dgm:cxn modelId="{61335231-248A-494C-B508-86AD8A73AC8D}" type="presParOf" srcId="{BEC1BB09-E7C9-4047-B6CD-6613916A1437}" destId="{6F817EA5-7566-4AB4-8268-C37C12B0631E}" srcOrd="0" destOrd="0" presId="urn:microsoft.com/office/officeart/2005/8/layout/list1#1"/>
    <dgm:cxn modelId="{CE1E6345-8F31-485D-816B-DC1BF43CAE57}" type="presParOf" srcId="{BEC1BB09-E7C9-4047-B6CD-6613916A1437}" destId="{35318F98-F594-41F7-AB36-CFF8689B3A56}" srcOrd="1" destOrd="0" presId="urn:microsoft.com/office/officeart/2005/8/layout/list1#1"/>
    <dgm:cxn modelId="{9A6CB92F-7719-4A47-93BE-4FD851E04ADC}" type="presParOf" srcId="{44B60FA8-AE56-42F5-87D9-45BF46B58491}" destId="{73BDD4C6-DB9C-47ED-B88E-19348EC6ADCF}" srcOrd="9" destOrd="0" presId="urn:microsoft.com/office/officeart/2005/8/layout/list1#1"/>
    <dgm:cxn modelId="{181E4C87-53C4-4427-A01D-B494FC59B542}" type="presParOf" srcId="{44B60FA8-AE56-42F5-87D9-45BF46B58491}" destId="{EA438846-D2C9-471D-B361-78A5A585B391}" srcOrd="10" destOrd="0" presId="urn:microsoft.com/office/officeart/2005/8/layout/list1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B13DEF-350E-4FBB-AC0D-530463030E03}">
      <dsp:nvSpPr>
        <dsp:cNvPr id="0" name=""/>
        <dsp:cNvSpPr/>
      </dsp:nvSpPr>
      <dsp:spPr>
        <a:xfrm>
          <a:off x="0" y="0"/>
          <a:ext cx="8128000" cy="161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F0F03C7-30E2-4666-9B34-3B126F39D844}">
      <dsp:nvSpPr>
        <dsp:cNvPr id="0" name=""/>
        <dsp:cNvSpPr/>
      </dsp:nvSpPr>
      <dsp:spPr>
        <a:xfrm>
          <a:off x="405615" y="91661"/>
          <a:ext cx="4968613" cy="8521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rPr>
            <a:t>总体情况说明</a:t>
          </a:r>
          <a:endParaRPr lang="zh-CN" altLang="en-US" sz="2400" kern="1200" dirty="0"/>
        </a:p>
      </dsp:txBody>
      <dsp:txXfrm>
        <a:off x="447213" y="133259"/>
        <a:ext cx="4885417" cy="768944"/>
      </dsp:txXfrm>
    </dsp:sp>
    <dsp:sp modelId="{EC05D0E7-8405-44BC-99E0-1DBA2A96DF5D}">
      <dsp:nvSpPr>
        <dsp:cNvPr id="0" name=""/>
        <dsp:cNvSpPr/>
      </dsp:nvSpPr>
      <dsp:spPr>
        <a:xfrm>
          <a:off x="0" y="1893043"/>
          <a:ext cx="8128000" cy="161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785FB8C-B1D9-45F7-B49B-831AC8DD2217}">
      <dsp:nvSpPr>
        <dsp:cNvPr id="0" name=""/>
        <dsp:cNvSpPr/>
      </dsp:nvSpPr>
      <dsp:spPr>
        <a:xfrm>
          <a:off x="406400" y="1993307"/>
          <a:ext cx="5038994" cy="8443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latin typeface="+mj-ea"/>
              <a:ea typeface="+mj-ea"/>
            </a:rPr>
            <a:t>问题分类</a:t>
          </a:r>
        </a:p>
      </dsp:txBody>
      <dsp:txXfrm>
        <a:off x="447619" y="2034526"/>
        <a:ext cx="4956556" cy="761937"/>
      </dsp:txXfrm>
    </dsp:sp>
    <dsp:sp modelId="{EA438846-D2C9-471D-B361-78A5A585B391}">
      <dsp:nvSpPr>
        <dsp:cNvPr id="0" name=""/>
        <dsp:cNvSpPr/>
      </dsp:nvSpPr>
      <dsp:spPr>
        <a:xfrm>
          <a:off x="0" y="3770959"/>
          <a:ext cx="8128000" cy="161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5318F98-F594-41F7-AB36-CFF8689B3A56}">
      <dsp:nvSpPr>
        <dsp:cNvPr id="0" name=""/>
        <dsp:cNvSpPr/>
      </dsp:nvSpPr>
      <dsp:spPr>
        <a:xfrm>
          <a:off x="406400" y="3851443"/>
          <a:ext cx="5126898" cy="8641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latin typeface="+mj-ea"/>
              <a:ea typeface="+mj-ea"/>
            </a:rPr>
            <a:t>原因分析与管控措施</a:t>
          </a:r>
        </a:p>
      </dsp:txBody>
      <dsp:txXfrm>
        <a:off x="448585" y="3893628"/>
        <a:ext cx="5042528" cy="7797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#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#1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B7D4E-6098-4C7C-8F27-B9FD505D8C97}" type="datetimeFigureOut">
              <a:rPr lang="zh-CN" altLang="en-US" smtClean="0"/>
              <a:t>2022/11/7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AE72A-0A66-4CE4-8FAB-CC1D0C2FE1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4117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AE72A-0A66-4CE4-8FAB-CC1D0C2FE112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使用方法：</a:t>
            </a:r>
            <a:br>
              <a:rPr lang="zh-CN" altLang="en-US" dirty="0"/>
            </a:br>
            <a:r>
              <a:rPr lang="en-US" altLang="zh-CN" dirty="0"/>
              <a:t>【</a:t>
            </a:r>
            <a:r>
              <a:rPr lang="zh-CN" altLang="en-US" dirty="0"/>
              <a:t>更改文字</a:t>
            </a:r>
            <a:r>
              <a:rPr lang="en-US" altLang="zh-CN" dirty="0"/>
              <a:t>】</a:t>
            </a:r>
            <a:r>
              <a:rPr lang="zh-CN" altLang="en-US" dirty="0"/>
              <a:t>：将标题框及正文框中的文字可直接改为您所需文字</a:t>
            </a:r>
            <a:br>
              <a:rPr lang="zh-CN" altLang="en-US" dirty="0"/>
            </a:br>
            <a:r>
              <a:rPr lang="en-US" altLang="zh-CN" dirty="0"/>
              <a:t>【</a:t>
            </a:r>
            <a:r>
              <a:rPr lang="zh-CN" altLang="en-US" dirty="0"/>
              <a:t>更改图片</a:t>
            </a:r>
            <a:r>
              <a:rPr lang="en-US" altLang="zh-CN" dirty="0"/>
              <a:t>】</a:t>
            </a:r>
            <a:r>
              <a:rPr lang="zh-CN" altLang="en-US" dirty="0"/>
              <a:t>：点中图片</a:t>
            </a:r>
            <a:r>
              <a:rPr lang="en-US" altLang="zh-CN" dirty="0"/>
              <a:t>》</a:t>
            </a:r>
            <a:r>
              <a:rPr lang="zh-CN" altLang="en-US" dirty="0"/>
              <a:t>绘图工具</a:t>
            </a:r>
            <a:r>
              <a:rPr lang="en-US" altLang="zh-CN" dirty="0"/>
              <a:t>》</a:t>
            </a:r>
            <a:r>
              <a:rPr lang="zh-CN" altLang="en-US" dirty="0"/>
              <a:t>格式</a:t>
            </a:r>
            <a:r>
              <a:rPr lang="en-US" altLang="zh-CN" dirty="0"/>
              <a:t>》</a:t>
            </a:r>
            <a:r>
              <a:rPr lang="zh-CN" altLang="en-US" dirty="0"/>
              <a:t>填充</a:t>
            </a:r>
            <a:r>
              <a:rPr lang="en-US" altLang="zh-CN" dirty="0"/>
              <a:t>》</a:t>
            </a:r>
            <a:r>
              <a:rPr lang="zh-CN" altLang="en-US" dirty="0"/>
              <a:t>图片</a:t>
            </a:r>
            <a:r>
              <a:rPr lang="en-US" altLang="zh-CN" dirty="0"/>
              <a:t>》</a:t>
            </a:r>
            <a:r>
              <a:rPr lang="zh-CN" altLang="en-US" dirty="0"/>
              <a:t>选择您需要展示的图片</a:t>
            </a:r>
            <a:br>
              <a:rPr lang="zh-CN" altLang="en-US" dirty="0"/>
            </a:br>
            <a:r>
              <a:rPr lang="en-US" altLang="zh-CN" dirty="0"/>
              <a:t>【</a:t>
            </a:r>
            <a:r>
              <a:rPr lang="zh-CN" altLang="en-US" dirty="0"/>
              <a:t>增加减少图片</a:t>
            </a:r>
            <a:r>
              <a:rPr lang="en-US" altLang="zh-CN" dirty="0"/>
              <a:t>】</a:t>
            </a:r>
            <a:r>
              <a:rPr lang="zh-CN" altLang="en-US" dirty="0"/>
              <a:t>：直接复制粘贴图片来增加图片数，复制后更改方法见</a:t>
            </a:r>
            <a:r>
              <a:rPr lang="en-US" altLang="zh-CN" dirty="0"/>
              <a:t>【</a:t>
            </a:r>
            <a:r>
              <a:rPr lang="zh-CN" altLang="en-US" dirty="0"/>
              <a:t>更改图片</a:t>
            </a:r>
            <a:r>
              <a:rPr lang="en-US" altLang="zh-CN" dirty="0"/>
              <a:t>】</a:t>
            </a:r>
            <a:br>
              <a:rPr lang="en-US" altLang="zh-CN" dirty="0"/>
            </a:br>
            <a:r>
              <a:rPr lang="en-US" altLang="zh-CN" dirty="0"/>
              <a:t>【</a:t>
            </a:r>
            <a:r>
              <a:rPr lang="zh-CN" altLang="en-US" dirty="0"/>
              <a:t>更改图片色彩</a:t>
            </a:r>
            <a:r>
              <a:rPr lang="en-US" altLang="zh-CN" dirty="0"/>
              <a:t>】</a:t>
            </a:r>
            <a:r>
              <a:rPr lang="zh-CN" altLang="en-US" dirty="0"/>
              <a:t>：点中图片</a:t>
            </a:r>
            <a:r>
              <a:rPr lang="en-US" altLang="zh-CN" dirty="0"/>
              <a:t>》</a:t>
            </a:r>
            <a:r>
              <a:rPr lang="zh-CN" altLang="en-US" dirty="0"/>
              <a:t>图片工具</a:t>
            </a:r>
            <a:r>
              <a:rPr lang="en-US" altLang="zh-CN" dirty="0"/>
              <a:t>》</a:t>
            </a:r>
            <a:r>
              <a:rPr lang="zh-CN" altLang="en-US" dirty="0"/>
              <a:t>格式</a:t>
            </a:r>
            <a:r>
              <a:rPr lang="en-US" altLang="zh-CN" dirty="0"/>
              <a:t>》</a:t>
            </a:r>
            <a:r>
              <a:rPr lang="zh-CN" altLang="en-US" dirty="0"/>
              <a:t>色彩（重新着色）</a:t>
            </a:r>
            <a:r>
              <a:rPr lang="en-US" altLang="zh-CN" dirty="0"/>
              <a:t>》</a:t>
            </a:r>
            <a:r>
              <a:rPr lang="zh-CN" altLang="en-US" dirty="0"/>
              <a:t>选择您喜欢的色彩</a:t>
            </a:r>
            <a:br>
              <a:rPr lang="zh-CN" altLang="en-US" dirty="0"/>
            </a:br>
            <a:r>
              <a:rPr lang="zh-CN" altLang="en-US" dirty="0"/>
              <a:t>下载更多模板、视频教程：</a:t>
            </a:r>
            <a:r>
              <a:rPr lang="en-US" dirty="0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6" r="1084"/>
          <a:stretch>
            <a:fillRect/>
          </a:stretch>
        </p:blipFill>
        <p:spPr>
          <a:xfrm>
            <a:off x="0" y="20116"/>
            <a:ext cx="12192000" cy="6584288"/>
          </a:xfrm>
          <a:prstGeom prst="rect">
            <a:avLst/>
          </a:prstGeom>
        </p:spPr>
      </p:pic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2022/11/7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KSO_CT2"/>
          <p:cNvSpPr>
            <a:spLocks noGrp="1"/>
          </p:cNvSpPr>
          <p:nvPr>
            <p:ph type="subTitle" idx="1" hasCustomPrompt="1"/>
          </p:nvPr>
        </p:nvSpPr>
        <p:spPr>
          <a:xfrm>
            <a:off x="1354905" y="3822478"/>
            <a:ext cx="9392943" cy="625697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  <a:effectLst/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单击此处添加您的副标题</a:t>
            </a:r>
          </a:p>
        </p:txBody>
      </p:sp>
      <p:sp>
        <p:nvSpPr>
          <p:cNvPr id="7" name="KSO_CT1"/>
          <p:cNvSpPr>
            <a:spLocks noGrp="1"/>
          </p:cNvSpPr>
          <p:nvPr>
            <p:ph type="title" hasCustomPrompt="1"/>
          </p:nvPr>
        </p:nvSpPr>
        <p:spPr>
          <a:xfrm>
            <a:off x="1339159" y="2333626"/>
            <a:ext cx="9413024" cy="1429324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3600" b="1" kern="1000" baseline="0">
                <a:solidFill>
                  <a:schemeClr val="accent1">
                    <a:lumMod val="75000"/>
                  </a:schemeClr>
                </a:solidFill>
                <a:effectLst/>
                <a:latin typeface="+mj-ea"/>
                <a:ea typeface="+mj-ea"/>
              </a:defRPr>
            </a:lvl1pPr>
          </a:lstStyle>
          <a:p>
            <a:r>
              <a:rPr lang="zh-CN" altLang="en-US" dirty="0"/>
              <a:t>单击此处添加您的标题文字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2022/11/7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10171290" y="365125"/>
            <a:ext cx="1182511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2113842" y="365125"/>
            <a:ext cx="7933269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2022/11/7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2022/11/7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 hasCustomPrompt="1"/>
          </p:nvPr>
        </p:nvSpPr>
        <p:spPr>
          <a:xfrm>
            <a:off x="2098675" y="2108200"/>
            <a:ext cx="7994651" cy="1235075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tx2"/>
                </a:solidFill>
                <a:effectLst/>
              </a:defRPr>
            </a:lvl1pPr>
          </a:lstStyle>
          <a:p>
            <a:r>
              <a:rPr lang="zh-CN" altLang="en-US" dirty="0"/>
              <a:t>此处添加您的标题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 hasCustomPrompt="1"/>
          </p:nvPr>
        </p:nvSpPr>
        <p:spPr>
          <a:xfrm>
            <a:off x="4050893" y="3400425"/>
            <a:ext cx="4090217" cy="357478"/>
          </a:xfrm>
          <a:prstGeom prst="roundRect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单击此处添加您的副标题</a:t>
            </a:r>
            <a:endParaRPr lang="en-US" altLang="zh-CN" dirty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2022/11/7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399823" y="1244601"/>
            <a:ext cx="5080000" cy="49323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6519333" y="1244601"/>
            <a:ext cx="5094116" cy="49323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2022/11/7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2302932" y="118532"/>
            <a:ext cx="9312101" cy="71702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9435" y="1376362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1099435" y="2200274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1846" y="1376362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6431846" y="2200274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2022/11/7</a:t>
            </a:fld>
            <a:endParaRPr lang="zh-CN" altLang="en-US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2022/11/7</a:t>
            </a:fld>
            <a:endParaRPr lang="zh-CN" altLang="en-US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2022/11/7</a:t>
            </a:fld>
            <a:endParaRPr lang="zh-CN" altLang="en-US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144590" y="53340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5487989" y="1063629"/>
            <a:ext cx="6172200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144590" y="21336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2022/11/7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246192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5442833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246192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2022/11/7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41" t="10156" r="-648" b="67546"/>
          <a:stretch>
            <a:fillRect/>
          </a:stretch>
        </p:blipFill>
        <p:spPr>
          <a:xfrm>
            <a:off x="2693851" y="5834670"/>
            <a:ext cx="9498148" cy="1026146"/>
          </a:xfrm>
          <a:prstGeom prst="rect">
            <a:avLst/>
          </a:prstGeom>
        </p:spPr>
      </p:pic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92CBD-62A6-4AF5-95CE-81FB64163CA6}" type="datetimeFigureOut">
              <a:rPr lang="zh-CN" altLang="en-US" smtClean="0"/>
              <a:t>2022/11/7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558798" y="313514"/>
            <a:ext cx="11056060" cy="6535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idx="1"/>
          </p:nvPr>
        </p:nvSpPr>
        <p:spPr>
          <a:xfrm>
            <a:off x="558798" y="1219199"/>
            <a:ext cx="11056060" cy="4885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accent1">
              <a:lumMod val="75000"/>
            </a:schemeClr>
          </a:solidFill>
          <a:effectLst/>
          <a:latin typeface="+mj-ea"/>
          <a:ea typeface="+mj-ea"/>
          <a:cs typeface="+mj-cs"/>
        </a:defRPr>
      </a:lvl1pPr>
    </p:titleStyle>
    <p:bodyStyle>
      <a:lvl1pPr marL="357505" indent="-357505" algn="just" defTabSz="914400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>
          <a:schemeClr val="accent1"/>
        </a:buClr>
        <a:buSzPct val="60000"/>
        <a:buFont typeface="Wingdings 2" panose="05020102010507070707" pitchFamily="18" charset="2"/>
        <a:buChar char="f"/>
        <a:defRPr lang="zh-CN" altLang="en-US" sz="2800" kern="1200" baseline="0" dirty="0" smtClean="0">
          <a:solidFill>
            <a:schemeClr val="accent1"/>
          </a:solidFill>
          <a:latin typeface="+mn-ea"/>
          <a:ea typeface="+mn-ea"/>
          <a:cs typeface="+mn-cs"/>
        </a:defRPr>
      </a:lvl1pPr>
      <a:lvl2pPr marL="357505" indent="-357505" algn="just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accent2">
            <a:lumMod val="60000"/>
            <a:lumOff val="40000"/>
          </a:schemeClr>
        </a:buClr>
        <a:buFont typeface="幼圆" panose="02010509060101010101" pitchFamily="49" charset="-122"/>
        <a:buChar char=" "/>
        <a:defRPr sz="1800" kern="1200" baseline="0">
          <a:solidFill>
            <a:schemeClr val="tx1"/>
          </a:solidFill>
          <a:latin typeface="+mn-ea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-1103086" y="0"/>
            <a:ext cx="43543" cy="6858000"/>
          </a:xfrm>
          <a:prstGeom prst="line">
            <a:avLst/>
          </a:prstGeom>
          <a:ln w="9525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H="1">
            <a:off x="-1059544" y="0"/>
            <a:ext cx="43543" cy="6858000"/>
          </a:xfrm>
          <a:prstGeom prst="line">
            <a:avLst/>
          </a:prstGeom>
          <a:ln w="9525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304014" y="4116874"/>
            <a:ext cx="9417963" cy="77905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44450" h="57150"/>
          </a:sp3d>
        </p:spPr>
        <p:txBody>
          <a:bodyPr wrap="non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4000" dirty="0">
                <a:solidFill>
                  <a:schemeClr val="tx1">
                    <a:lumMod val="50000"/>
                  </a:schemeClr>
                </a:solidFill>
                <a:latin typeface="黑体" pitchFamily="49" charset="-122"/>
                <a:ea typeface="黑体" pitchFamily="49" charset="-122"/>
              </a:rPr>
              <a:t>加裂、气分</a:t>
            </a:r>
            <a:r>
              <a:rPr lang="en-US" altLang="zh-CN" sz="4000" dirty="0">
                <a:solidFill>
                  <a:schemeClr val="tx1">
                    <a:lumMod val="50000"/>
                  </a:schemeClr>
                </a:solidFill>
                <a:latin typeface="黑体" pitchFamily="49" charset="-122"/>
                <a:ea typeface="黑体" pitchFamily="49" charset="-122"/>
              </a:rPr>
              <a:t>10</a:t>
            </a:r>
            <a:r>
              <a:rPr lang="zh-CN" altLang="en-US" sz="4000" dirty="0">
                <a:solidFill>
                  <a:schemeClr val="tx1">
                    <a:lumMod val="50000"/>
                  </a:schemeClr>
                </a:solidFill>
                <a:latin typeface="黑体" pitchFamily="49" charset="-122"/>
                <a:ea typeface="黑体" pitchFamily="49" charset="-122"/>
              </a:rPr>
              <a:t>月工艺考核问题汇总及分析</a:t>
            </a:r>
          </a:p>
        </p:txBody>
      </p:sp>
      <p:pic>
        <p:nvPicPr>
          <p:cNvPr id="10" name="Picture 4" descr="http://www.hengyi.com/kindeditor/attached/image/20200122/20200122144803_9203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58" y="0"/>
            <a:ext cx="12211050" cy="3952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648822" cy="44615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720813"/>
            <a:ext cx="10803422" cy="525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2.4  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劳动纪律、工艺纪律等问题</a:t>
            </a:r>
            <a:r>
              <a:rPr lang="en-US" altLang="zh-CN" sz="2400" dirty="0">
                <a:solidFill>
                  <a:schemeClr val="bg1"/>
                </a:solidFill>
                <a:latin typeface="+mj-ea"/>
                <a:ea typeface="+mj-ea"/>
              </a:rPr>
              <a:t>                           </a:t>
            </a:r>
            <a:endParaRPr lang="zh-CN" altLang="en-US" sz="2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BF9F6CA8-DC3D-0762-A403-D14E084EAA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370753"/>
              </p:ext>
            </p:extLst>
          </p:nvPr>
        </p:nvGraphicFramePr>
        <p:xfrm>
          <a:off x="532265" y="1639837"/>
          <a:ext cx="10965446" cy="1902352"/>
        </p:xfrm>
        <a:graphic>
          <a:graphicData uri="http://schemas.openxmlformats.org/drawingml/2006/table">
            <a:tbl>
              <a:tblPr/>
              <a:tblGrid>
                <a:gridCol w="1013349">
                  <a:extLst>
                    <a:ext uri="{9D8B030D-6E8A-4147-A177-3AD203B41FA5}">
                      <a16:colId xmlns:a16="http://schemas.microsoft.com/office/drawing/2014/main" val="2384426214"/>
                    </a:ext>
                  </a:extLst>
                </a:gridCol>
                <a:gridCol w="861363">
                  <a:extLst>
                    <a:ext uri="{9D8B030D-6E8A-4147-A177-3AD203B41FA5}">
                      <a16:colId xmlns:a16="http://schemas.microsoft.com/office/drawing/2014/main" val="2723261846"/>
                    </a:ext>
                  </a:extLst>
                </a:gridCol>
                <a:gridCol w="6436311">
                  <a:extLst>
                    <a:ext uri="{9D8B030D-6E8A-4147-A177-3AD203B41FA5}">
                      <a16:colId xmlns:a16="http://schemas.microsoft.com/office/drawing/2014/main" val="693556367"/>
                    </a:ext>
                  </a:extLst>
                </a:gridCol>
                <a:gridCol w="816745">
                  <a:extLst>
                    <a:ext uri="{9D8B030D-6E8A-4147-A177-3AD203B41FA5}">
                      <a16:colId xmlns:a16="http://schemas.microsoft.com/office/drawing/2014/main" val="2858894360"/>
                    </a:ext>
                  </a:extLst>
                </a:gridCol>
                <a:gridCol w="766724">
                  <a:extLst>
                    <a:ext uri="{9D8B030D-6E8A-4147-A177-3AD203B41FA5}">
                      <a16:colId xmlns:a16="http://schemas.microsoft.com/office/drawing/2014/main" val="3155618417"/>
                    </a:ext>
                  </a:extLst>
                </a:gridCol>
                <a:gridCol w="1070954">
                  <a:extLst>
                    <a:ext uri="{9D8B030D-6E8A-4147-A177-3AD203B41FA5}">
                      <a16:colId xmlns:a16="http://schemas.microsoft.com/office/drawing/2014/main" val="4284040352"/>
                    </a:ext>
                  </a:extLst>
                </a:gridCol>
              </a:tblGrid>
              <a:tr h="42940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序号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班组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考核内容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考核日期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类型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考核分数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763891"/>
                  </a:ext>
                </a:extLst>
              </a:tr>
              <a:tr h="4294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加裂三班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12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日夜班</a:t>
                      </a:r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点重石终馏点</a:t>
                      </a:r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179.1℃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，取样后降回流</a:t>
                      </a:r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1.5t/h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，</a:t>
                      </a:r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13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日</a:t>
                      </a:r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点终馏点</a:t>
                      </a:r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179.6℃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，取样后降回流</a:t>
                      </a:r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0.7t/h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（三班）；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2022/10/13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劳动纪律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-5.0 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261722"/>
                  </a:ext>
                </a:extLst>
              </a:tr>
              <a:tr h="61413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43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加裂一班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月 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21 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日 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19:37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，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D202 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顶部压力波动大，因为 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PIC20102A 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设定置为 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1.826MPa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。 阀门 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PIC20102A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（通向燃气管网）开度从 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0% 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增加到 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100%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，导致压力从 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1.97MPa 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迅速下降到 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1.79MPa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。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2022/10/24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劳动纪律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-2.0 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221139"/>
                  </a:ext>
                </a:extLst>
              </a:tr>
              <a:tr h="4294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59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加裂二班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日夜班加裂注水泵流量自行调整班组未交接。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2022/10/6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劳动纪律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-2.0 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66616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618355"/>
            <a:ext cx="10803422" cy="525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2.5  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交接班、其他</a:t>
            </a:r>
            <a:endParaRPr lang="zh-CN" altLang="en-US" sz="2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94289" y="1167362"/>
            <a:ext cx="9411220" cy="783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1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）</a:t>
            </a:r>
            <a:r>
              <a:rPr lang="en-US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本月</a:t>
            </a:r>
            <a:r>
              <a:rPr lang="en-US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MES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交接班填写正常。</a:t>
            </a:r>
            <a:endParaRPr lang="en-US" altLang="zh-CN" sz="16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2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）其他：</a:t>
            </a:r>
            <a:endParaRPr lang="en-US" altLang="zh-CN" sz="16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51149770-320E-CC6F-C963-D742E87A75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330482"/>
              </p:ext>
            </p:extLst>
          </p:nvPr>
        </p:nvGraphicFramePr>
        <p:xfrm>
          <a:off x="922784" y="1921817"/>
          <a:ext cx="9517356" cy="1234204"/>
        </p:xfrm>
        <a:graphic>
          <a:graphicData uri="http://schemas.openxmlformats.org/drawingml/2006/table">
            <a:tbl>
              <a:tblPr/>
              <a:tblGrid>
                <a:gridCol w="879527">
                  <a:extLst>
                    <a:ext uri="{9D8B030D-6E8A-4147-A177-3AD203B41FA5}">
                      <a16:colId xmlns:a16="http://schemas.microsoft.com/office/drawing/2014/main" val="2266539138"/>
                    </a:ext>
                  </a:extLst>
                </a:gridCol>
                <a:gridCol w="1034260">
                  <a:extLst>
                    <a:ext uri="{9D8B030D-6E8A-4147-A177-3AD203B41FA5}">
                      <a16:colId xmlns:a16="http://schemas.microsoft.com/office/drawing/2014/main" val="1554467389"/>
                    </a:ext>
                  </a:extLst>
                </a:gridCol>
                <a:gridCol w="4194043">
                  <a:extLst>
                    <a:ext uri="{9D8B030D-6E8A-4147-A177-3AD203B41FA5}">
                      <a16:colId xmlns:a16="http://schemas.microsoft.com/office/drawing/2014/main" val="1296506239"/>
                    </a:ext>
                  </a:extLst>
                </a:gridCol>
                <a:gridCol w="1085836">
                  <a:extLst>
                    <a:ext uri="{9D8B030D-6E8A-4147-A177-3AD203B41FA5}">
                      <a16:colId xmlns:a16="http://schemas.microsoft.com/office/drawing/2014/main" val="3973568516"/>
                    </a:ext>
                  </a:extLst>
                </a:gridCol>
                <a:gridCol w="1161845">
                  <a:extLst>
                    <a:ext uri="{9D8B030D-6E8A-4147-A177-3AD203B41FA5}">
                      <a16:colId xmlns:a16="http://schemas.microsoft.com/office/drawing/2014/main" val="2733228814"/>
                    </a:ext>
                  </a:extLst>
                </a:gridCol>
                <a:gridCol w="1161845">
                  <a:extLst>
                    <a:ext uri="{9D8B030D-6E8A-4147-A177-3AD203B41FA5}">
                      <a16:colId xmlns:a16="http://schemas.microsoft.com/office/drawing/2014/main" val="3780515468"/>
                    </a:ext>
                  </a:extLst>
                </a:gridCol>
              </a:tblGrid>
              <a:tr h="30855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序号</a:t>
                      </a:r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班组</a:t>
                      </a:r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考核内容</a:t>
                      </a:r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考核日期</a:t>
                      </a:r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类型</a:t>
                      </a:r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考核分数</a:t>
                      </a:r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078779"/>
                  </a:ext>
                </a:extLst>
              </a:tr>
              <a:tr h="30855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加裂一班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地下废胺液外送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2022/10/4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其他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3.0 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53699"/>
                  </a:ext>
                </a:extLst>
              </a:tr>
              <a:tr h="30855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40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加裂三班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19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日白班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D211A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完成退油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2022/10/19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其他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3.0 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23940"/>
                  </a:ext>
                </a:extLst>
              </a:tr>
              <a:tr h="30855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55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加裂三班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27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D311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液位大于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50%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，班组联系外送。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2022/10/28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其他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3.0 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359172"/>
                  </a:ext>
                </a:extLst>
              </a:tr>
            </a:tbl>
          </a:graphicData>
        </a:graphic>
      </p:graphicFrame>
      <p:sp>
        <p:nvSpPr>
          <p:cNvPr id="5" name="文本框 4">
            <a:extLst>
              <a:ext uri="{FF2B5EF4-FFF2-40B4-BE49-F238E27FC236}">
                <a16:creationId xmlns:a16="http://schemas.microsoft.com/office/drawing/2014/main" id="{835305B6-66DC-8CD6-9147-E3323D86817F}"/>
              </a:ext>
            </a:extLst>
          </p:cNvPr>
          <p:cNvSpPr txBox="1"/>
          <p:nvPr/>
        </p:nvSpPr>
        <p:spPr>
          <a:xfrm>
            <a:off x="694289" y="3156021"/>
            <a:ext cx="1294309" cy="393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5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3</a:t>
            </a:r>
            <a:r>
              <a:rPr lang="zh-CN" altLang="en-US" sz="15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）</a:t>
            </a:r>
            <a:r>
              <a:rPr lang="en-US" altLang="zh-CN" sz="15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zh-CN" altLang="en-US" sz="15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运行记录</a:t>
            </a:r>
            <a:endParaRPr lang="en-US" altLang="zh-CN" sz="15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B159E318-26D2-CD1B-7A4B-10C409A4AA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131242"/>
              </p:ext>
            </p:extLst>
          </p:nvPr>
        </p:nvGraphicFramePr>
        <p:xfrm>
          <a:off x="907356" y="3549783"/>
          <a:ext cx="9745851" cy="3004761"/>
        </p:xfrm>
        <a:graphic>
          <a:graphicData uri="http://schemas.openxmlformats.org/drawingml/2006/table">
            <a:tbl>
              <a:tblPr/>
              <a:tblGrid>
                <a:gridCol w="663994">
                  <a:extLst>
                    <a:ext uri="{9D8B030D-6E8A-4147-A177-3AD203B41FA5}">
                      <a16:colId xmlns:a16="http://schemas.microsoft.com/office/drawing/2014/main" val="3785140259"/>
                    </a:ext>
                  </a:extLst>
                </a:gridCol>
                <a:gridCol w="763480">
                  <a:extLst>
                    <a:ext uri="{9D8B030D-6E8A-4147-A177-3AD203B41FA5}">
                      <a16:colId xmlns:a16="http://schemas.microsoft.com/office/drawing/2014/main" val="1345562113"/>
                    </a:ext>
                  </a:extLst>
                </a:gridCol>
                <a:gridCol w="5344357">
                  <a:extLst>
                    <a:ext uri="{9D8B030D-6E8A-4147-A177-3AD203B41FA5}">
                      <a16:colId xmlns:a16="http://schemas.microsoft.com/office/drawing/2014/main" val="2899992353"/>
                    </a:ext>
                  </a:extLst>
                </a:gridCol>
                <a:gridCol w="1091954">
                  <a:extLst>
                    <a:ext uri="{9D8B030D-6E8A-4147-A177-3AD203B41FA5}">
                      <a16:colId xmlns:a16="http://schemas.microsoft.com/office/drawing/2014/main" val="304302230"/>
                    </a:ext>
                  </a:extLst>
                </a:gridCol>
                <a:gridCol w="949910">
                  <a:extLst>
                    <a:ext uri="{9D8B030D-6E8A-4147-A177-3AD203B41FA5}">
                      <a16:colId xmlns:a16="http://schemas.microsoft.com/office/drawing/2014/main" val="1822062265"/>
                    </a:ext>
                  </a:extLst>
                </a:gridCol>
                <a:gridCol w="932156">
                  <a:extLst>
                    <a:ext uri="{9D8B030D-6E8A-4147-A177-3AD203B41FA5}">
                      <a16:colId xmlns:a16="http://schemas.microsoft.com/office/drawing/2014/main" val="3824292137"/>
                    </a:ext>
                  </a:extLst>
                </a:gridCol>
              </a:tblGrid>
              <a:tr h="5035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13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加裂四班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日夜班（四班），气分装置运行记录字迹潦草，辨识度较差，涂改较多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2022/10/11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运行记录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-2.0 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223690"/>
                  </a:ext>
                </a:extLst>
              </a:tr>
              <a:tr h="35732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加裂三班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月</a:t>
                      </a:r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30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日白班外操交接班本，接班班长未签字（三班）；</a:t>
                      </a:r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日夜班巡检签字本未填写接班班组（三班）、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2022/10/11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运行记录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-1.0 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907491"/>
                  </a:ext>
                </a:extLst>
              </a:tr>
              <a:tr h="35732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15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加裂一班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巡检签字本：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28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日夜班未填写接班班组（一班）、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日夜班未填写接班班组（一班）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2022/10/11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运行记录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-1.0 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220696"/>
                  </a:ext>
                </a:extLst>
              </a:tr>
              <a:tr h="35732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17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加裂四班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11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日夜班（四班），加裂装置运行记录：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D301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顶部压力、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D302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顶部压力抄写错误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2022/10/12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运行记录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-2.0 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21659"/>
                  </a:ext>
                </a:extLst>
              </a:tr>
              <a:tr h="35732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42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加裂三班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日夜班外操巡检签到本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班组信息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未填写。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2022/10/21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运行记录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-2.0 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579797"/>
                  </a:ext>
                </a:extLst>
              </a:tr>
              <a:tr h="35732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50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加裂二班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25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日夜班，</a:t>
                      </a:r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1040-D208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界位，</a:t>
                      </a:r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：</a:t>
                      </a:r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00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数据失真，抄写数据与</a:t>
                      </a:r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点一致，实际液位为</a:t>
                      </a:r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54.7%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2022/10/26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运行记录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-2.0 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059671"/>
                  </a:ext>
                </a:extLst>
              </a:tr>
              <a:tr h="35732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54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加裂三班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27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日冷氢阀位核对偏差较大，班组重新核对，正常。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2022/10/28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运行记录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-2.0 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989373"/>
                  </a:ext>
                </a:extLst>
              </a:tr>
              <a:tr h="35732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60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加裂一班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10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月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日夜班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5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点加裂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D104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液位记录书写潦草，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PI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液位显示为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50%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。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2022/10/6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运行记录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-2.0 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408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678552"/>
            <a:ext cx="10803422" cy="525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2.6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 考核通报</a:t>
            </a:r>
            <a:endParaRPr lang="zh-CN" altLang="en-US" sz="2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E69374E-1605-4290-AC9C-76EE4A50DC2E}"/>
              </a:ext>
            </a:extLst>
          </p:cNvPr>
          <p:cNvSpPr txBox="1"/>
          <p:nvPr/>
        </p:nvSpPr>
        <p:spPr>
          <a:xfrm>
            <a:off x="694288" y="1211953"/>
            <a:ext cx="9151048" cy="34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本月无考核通报</a:t>
            </a:r>
            <a:endParaRPr lang="en-US" altLang="zh-CN" sz="1400" dirty="0">
              <a:solidFill>
                <a:srgbClr val="28283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3A31E1D-0153-4A98-5794-ADF90094D044}"/>
              </a:ext>
            </a:extLst>
          </p:cNvPr>
          <p:cNvSpPr txBox="1"/>
          <p:nvPr/>
        </p:nvSpPr>
        <p:spPr>
          <a:xfrm>
            <a:off x="694289" y="1529538"/>
            <a:ext cx="10803422" cy="525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2.6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 巡回检查</a:t>
            </a:r>
            <a:endParaRPr lang="zh-CN" altLang="en-US" sz="2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62605CE2-E4A3-3A66-B03F-0CC1211610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698031"/>
              </p:ext>
            </p:extLst>
          </p:nvPr>
        </p:nvGraphicFramePr>
        <p:xfrm>
          <a:off x="858695" y="2157274"/>
          <a:ext cx="10273903" cy="4526318"/>
        </p:xfrm>
        <a:graphic>
          <a:graphicData uri="http://schemas.openxmlformats.org/drawingml/2006/table">
            <a:tbl>
              <a:tblPr/>
              <a:tblGrid>
                <a:gridCol w="507691">
                  <a:extLst>
                    <a:ext uri="{9D8B030D-6E8A-4147-A177-3AD203B41FA5}">
                      <a16:colId xmlns:a16="http://schemas.microsoft.com/office/drawing/2014/main" val="637188574"/>
                    </a:ext>
                  </a:extLst>
                </a:gridCol>
                <a:gridCol w="702704">
                  <a:extLst>
                    <a:ext uri="{9D8B030D-6E8A-4147-A177-3AD203B41FA5}">
                      <a16:colId xmlns:a16="http://schemas.microsoft.com/office/drawing/2014/main" val="1067061896"/>
                    </a:ext>
                  </a:extLst>
                </a:gridCol>
                <a:gridCol w="6279862">
                  <a:extLst>
                    <a:ext uri="{9D8B030D-6E8A-4147-A177-3AD203B41FA5}">
                      <a16:colId xmlns:a16="http://schemas.microsoft.com/office/drawing/2014/main" val="1161833090"/>
                    </a:ext>
                  </a:extLst>
                </a:gridCol>
                <a:gridCol w="937091">
                  <a:extLst>
                    <a:ext uri="{9D8B030D-6E8A-4147-A177-3AD203B41FA5}">
                      <a16:colId xmlns:a16="http://schemas.microsoft.com/office/drawing/2014/main" val="916415537"/>
                    </a:ext>
                  </a:extLst>
                </a:gridCol>
                <a:gridCol w="958788">
                  <a:extLst>
                    <a:ext uri="{9D8B030D-6E8A-4147-A177-3AD203B41FA5}">
                      <a16:colId xmlns:a16="http://schemas.microsoft.com/office/drawing/2014/main" val="3075042951"/>
                    </a:ext>
                  </a:extLst>
                </a:gridCol>
                <a:gridCol w="887767">
                  <a:extLst>
                    <a:ext uri="{9D8B030D-6E8A-4147-A177-3AD203B41FA5}">
                      <a16:colId xmlns:a16="http://schemas.microsoft.com/office/drawing/2014/main" val="4148821955"/>
                    </a:ext>
                  </a:extLst>
                </a:gridCol>
              </a:tblGrid>
              <a:tr h="29174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序号</a:t>
                      </a:r>
                      <a:endParaRPr lang="zh-CN" alt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班组</a:t>
                      </a:r>
                      <a:endParaRPr lang="zh-CN" alt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考核内容</a:t>
                      </a:r>
                      <a:endParaRPr lang="zh-CN" alt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考核日期</a:t>
                      </a:r>
                      <a:endParaRPr lang="zh-CN" alt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类型</a:t>
                      </a:r>
                      <a:endParaRPr lang="zh-CN" alt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考核分数</a:t>
                      </a:r>
                      <a:endParaRPr lang="zh-CN" alt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640730"/>
                  </a:ext>
                </a:extLst>
              </a:tr>
              <a:tr h="34904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加裂三班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16:45-18:45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18:45-20:45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巡检部分机泵状态错误，导致漏检。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20:45-22:45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22:45-00:45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巡检部分机泵状态异常，导致漏检。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2022/10/5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巡回检查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-4.0 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393626"/>
                  </a:ext>
                </a:extLst>
              </a:tr>
              <a:tr h="29174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加裂二班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16:45-18:45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18:45-20:45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巡检部分机泵状态错误，导致漏检。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2022/10/5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巡回检查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-2.0 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138591"/>
                  </a:ext>
                </a:extLst>
              </a:tr>
              <a:tr h="3845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24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加裂四班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检查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XST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系统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D211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运行状态：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8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日起，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D211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实际切至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B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罐运行，巡检状态至今（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14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日）仍为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A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罐；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A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罐入口压力为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0MPa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，但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12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2-4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点、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6-8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点（四班）；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14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10-12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点（四班）录入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1.6MPa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2022/10/14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巡回检查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-3.0 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148028"/>
                  </a:ext>
                </a:extLst>
              </a:tr>
              <a:tr h="29174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25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加裂三班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8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日起，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D211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实际切至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B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罐运行，巡检状态错误 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12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22-24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点、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13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2-4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点、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点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-8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点（三班）；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2022/10/14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巡回检查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-2.0 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714216"/>
                  </a:ext>
                </a:extLst>
              </a:tr>
              <a:tr h="29174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26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加裂二班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8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日起，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D211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实际切至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B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罐运行，巡检状态错误 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13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22-24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点（二班）；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2022/10/14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巡回检查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-1.0 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276856"/>
                  </a:ext>
                </a:extLst>
              </a:tr>
              <a:tr h="29174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27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加裂四班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检查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XST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系统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C204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挂壁塔液位：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月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-10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月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14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日皆录入皆为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60%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，现场为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100%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（远传为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63%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）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2022/10/14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巡回检查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-3.0 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685930"/>
                  </a:ext>
                </a:extLst>
              </a:tr>
              <a:tr h="29174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28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加裂三班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检查</a:t>
                      </a:r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XST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系统</a:t>
                      </a:r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C204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挂壁塔液位：</a:t>
                      </a:r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10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月</a:t>
                      </a:r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8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</a:t>
                      </a:r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-10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月</a:t>
                      </a:r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14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日皆录入皆为</a:t>
                      </a:r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60%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，现场为</a:t>
                      </a:r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100%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（远传为</a:t>
                      </a:r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63%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）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2022/10/14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巡回检查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-3.0 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53024"/>
                  </a:ext>
                </a:extLst>
              </a:tr>
              <a:tr h="29174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29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加裂二班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检查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XST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系统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C204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挂壁塔液位：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10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月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8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-10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月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14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日皆录入皆为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60%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，现场为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100%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（远传为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63%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）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2022/10/14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巡回检查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-3.0 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330633"/>
                  </a:ext>
                </a:extLst>
              </a:tr>
              <a:tr h="29174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30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加裂一班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检查</a:t>
                      </a:r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XST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系统</a:t>
                      </a:r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C204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挂壁塔液位：</a:t>
                      </a:r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月</a:t>
                      </a:r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</a:t>
                      </a:r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-10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月</a:t>
                      </a:r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14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日皆录入皆为</a:t>
                      </a:r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60%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，现场为</a:t>
                      </a:r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100%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（远传为</a:t>
                      </a:r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63%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）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2022/10/14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巡回检查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-3.0 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170685"/>
                  </a:ext>
                </a:extLst>
              </a:tr>
              <a:tr h="29174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35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加裂二班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tial"/>
                          <a:ea typeface="宋体" panose="02010600030101010101" pitchFamily="2" charset="-122"/>
                        </a:rPr>
                        <a:t>16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tial"/>
                          <a:ea typeface="宋体" panose="02010600030101010101" pitchFamily="2" charset="-122"/>
                        </a:rPr>
                        <a:t>19:15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左右，加裂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tial"/>
                          <a:ea typeface="宋体" panose="02010600030101010101" pitchFamily="2" charset="-122"/>
                        </a:rPr>
                        <a:t>D204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液位波动，中控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tial"/>
                          <a:ea typeface="宋体" panose="02010600030101010101" pitchFamily="2" charset="-122"/>
                        </a:rPr>
                        <a:t>64%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左右，外操输入值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tial"/>
                          <a:ea typeface="宋体" panose="02010600030101010101" pitchFamily="2" charset="-122"/>
                        </a:rPr>
                        <a:t>50%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，与实际偏差较大。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tial"/>
                        <a:ea typeface="宋体" panose="02010600030101010101" pitchFamily="2" charset="-122"/>
                      </a:endParaRP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2022/10/17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巡回检查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-2.0 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862962"/>
                  </a:ext>
                </a:extLst>
              </a:tr>
              <a:tr h="29174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47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加裂二班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月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24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日夜班班组未填写第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个检查点的检查情况（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“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参数是否正常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”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）。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2022/10/25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巡回检查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-2.0 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068560"/>
                  </a:ext>
                </a:extLst>
              </a:tr>
              <a:tr h="29174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52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加裂三班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月</a:t>
                      </a:r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27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日白班</a:t>
                      </a:r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16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：</a:t>
                      </a:r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45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点巡检漏检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2022/10/28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巡回检查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-3.0 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31226"/>
                  </a:ext>
                </a:extLst>
              </a:tr>
              <a:tr h="29174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53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加裂四班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月</a:t>
                      </a:r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27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日夜班</a:t>
                      </a:r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：</a:t>
                      </a:r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45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点班长巡检漏检，巡检数据未上传。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2022/10/28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巡回检查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-3.0 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444313"/>
                  </a:ext>
                </a:extLst>
              </a:tr>
              <a:tr h="29174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57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加裂一班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10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月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29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日白班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16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：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45-18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：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45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巡检漏检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48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条。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2022/10/31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巡回检查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-3.0 </a:t>
                      </a:r>
                    </a:p>
                  </a:txBody>
                  <a:tcPr marL="7247" marR="7247" marT="72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5463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3230001" y="641830"/>
            <a:ext cx="5334000" cy="1514962"/>
            <a:chOff x="1850755" y="3068232"/>
            <a:chExt cx="5334000" cy="1705311"/>
          </a:xfrm>
        </p:grpSpPr>
        <p:sp>
          <p:nvSpPr>
            <p:cNvPr id="9" name="文本框 8"/>
            <p:cNvSpPr txBox="1"/>
            <p:nvPr/>
          </p:nvSpPr>
          <p:spPr>
            <a:xfrm>
              <a:off x="5738214" y="4065657"/>
              <a:ext cx="62032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三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1850755" y="3068232"/>
              <a:ext cx="5334000" cy="645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600" kern="0" dirty="0">
                  <a:solidFill>
                    <a:srgbClr val="28283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+mn-ea"/>
                </a:rPr>
                <a:t>三、</a:t>
              </a:r>
              <a:r>
                <a:rPr lang="zh-CN" sz="3600" kern="0" dirty="0">
                  <a:solidFill>
                    <a:srgbClr val="28283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+mn-ea"/>
                </a:rPr>
                <a:t>原因分析及管理要求</a:t>
              </a:r>
              <a:endParaRPr lang="zh-CN" altLang="en-US" sz="36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6" name="文本框 22"/>
          <p:cNvSpPr txBox="1"/>
          <p:nvPr/>
        </p:nvSpPr>
        <p:spPr>
          <a:xfrm>
            <a:off x="652237" y="1194495"/>
            <a:ext cx="10489528" cy="12850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3.1  10</a:t>
            </a: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月工艺检查考核结果（总分 </a:t>
            </a:r>
            <a:r>
              <a:rPr lang="en-US" altLang="zh-CN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-4.5</a:t>
            </a: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）：</a:t>
            </a:r>
            <a:endParaRPr lang="en-US" altLang="zh-CN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一班（</a:t>
            </a:r>
            <a:r>
              <a:rPr lang="en-US" altLang="zh-CN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-11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（月末评比</a:t>
            </a:r>
            <a:r>
              <a:rPr lang="en-US" altLang="zh-CN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14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） ），二班（</a:t>
            </a:r>
            <a:r>
              <a:rPr lang="en-US" altLang="zh-CN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28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（月末评比</a:t>
            </a:r>
            <a:r>
              <a:rPr lang="en-US" altLang="zh-CN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54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） ）、三班（</a:t>
            </a:r>
            <a:r>
              <a:rPr lang="en-US" altLang="zh-CN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（月末评比</a:t>
            </a:r>
            <a:r>
              <a:rPr lang="en-US" altLang="zh-CN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32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） ）、四班</a:t>
            </a:r>
            <a:r>
              <a:rPr lang="en-US" altLang="zh-CN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(-</a:t>
            </a:r>
            <a:r>
              <a:rPr lang="en-US" altLang="zh-CN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22.5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（月末评比</a:t>
            </a:r>
            <a:r>
              <a:rPr lang="en-US" altLang="zh-CN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15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）</a:t>
            </a:r>
            <a:r>
              <a:rPr lang="en-US" altLang="zh-CN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)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。</a:t>
            </a:r>
            <a:endParaRPr lang="en-US" altLang="zh-CN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BE0EEFA3-01BA-776C-CA4D-B3058D761F61}"/>
              </a:ext>
            </a:extLst>
          </p:cNvPr>
          <p:cNvSpPr txBox="1"/>
          <p:nvPr/>
        </p:nvSpPr>
        <p:spPr>
          <a:xfrm>
            <a:off x="1127463" y="3212888"/>
            <a:ext cx="1980029" cy="332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r>
              <a:rPr lang="zh-CN" altLang="en-US" sz="1400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月各班考核汇总情况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B89C0C0-DCD8-005A-78A5-86C6CAD4E698}"/>
              </a:ext>
            </a:extLst>
          </p:cNvPr>
          <p:cNvSpPr txBox="1"/>
          <p:nvPr/>
        </p:nvSpPr>
        <p:spPr>
          <a:xfrm>
            <a:off x="7671787" y="2510792"/>
            <a:ext cx="2159566" cy="332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r>
              <a:rPr lang="zh-CN" altLang="en-US" sz="1400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1400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r>
              <a:rPr lang="zh-CN" altLang="en-US" sz="1400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1400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r>
              <a:rPr lang="zh-CN" altLang="en-US" sz="1400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月各班考核情况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8D3C9E82-3EB4-B922-9881-57F861052F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489865"/>
              </p:ext>
            </p:extLst>
          </p:nvPr>
        </p:nvGraphicFramePr>
        <p:xfrm>
          <a:off x="745877" y="3825815"/>
          <a:ext cx="2743200" cy="20955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380790632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95498847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56303556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791471693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班组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考核总分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月末竞赛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综合分数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2273874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加裂一班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-25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-11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348980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加裂二班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-26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9936328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加裂三班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-31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8309056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加裂四班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-37.5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-22.5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0217333"/>
                  </a:ext>
                </a:extLst>
              </a:tr>
            </a:tbl>
          </a:graphicData>
        </a:graphic>
      </p:graphicFrame>
      <p:graphicFrame>
        <p:nvGraphicFramePr>
          <p:cNvPr id="8" name="图表 7">
            <a:extLst>
              <a:ext uri="{FF2B5EF4-FFF2-40B4-BE49-F238E27FC236}">
                <a16:creationId xmlns:a16="http://schemas.microsoft.com/office/drawing/2014/main" id="{5AFA9714-340D-5B74-7BC5-2051665578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9125911"/>
              </p:ext>
            </p:extLst>
          </p:nvPr>
        </p:nvGraphicFramePr>
        <p:xfrm>
          <a:off x="4741841" y="3032192"/>
          <a:ext cx="7117557" cy="3009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F8BF4961-0E2D-5AFF-F6F5-58F39FBCC9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4" name="文本框 22">
            <a:extLst>
              <a:ext uri="{FF2B5EF4-FFF2-40B4-BE49-F238E27FC236}">
                <a16:creationId xmlns:a16="http://schemas.microsoft.com/office/drawing/2014/main" id="{768F0460-99EC-EBF1-EC0D-CE6944E961BE}"/>
              </a:ext>
            </a:extLst>
          </p:cNvPr>
          <p:cNvSpPr txBox="1"/>
          <p:nvPr/>
        </p:nvSpPr>
        <p:spPr>
          <a:xfrm>
            <a:off x="614541" y="636348"/>
            <a:ext cx="10489528" cy="12850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3.2  10</a:t>
            </a: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月工艺专业重点工作：</a:t>
            </a:r>
            <a:endParaRPr lang="en-US" altLang="zh-CN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1. 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抽查提问：内操的联锁及处置、其他事故处置等，整体情况一般，已出具相应考核并现场梳理处置思路，提醒班长及个人加强学习培养。外操以现场安排学习流程为主。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A2977B69-6F9A-DE35-2949-083BF5F419E5}"/>
              </a:ext>
            </a:extLst>
          </p:cNvPr>
          <p:cNvSpPr txBox="1"/>
          <p:nvPr/>
        </p:nvSpPr>
        <p:spPr>
          <a:xfrm>
            <a:off x="614541" y="5268682"/>
            <a:ext cx="9372600" cy="12850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2. 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巡检，本月巡检漏检情况较多，工艺及时处理漏检项，并通过与班组及信息部沟通，避免因技术问题导致漏检。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3. 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现场规格化正常。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graphicFrame>
        <p:nvGraphicFramePr>
          <p:cNvPr id="3" name="图表 2">
            <a:extLst>
              <a:ext uri="{FF2B5EF4-FFF2-40B4-BE49-F238E27FC236}">
                <a16:creationId xmlns:a16="http://schemas.microsoft.com/office/drawing/2014/main" id="{BB17E25B-5A4A-A24D-AF59-4108DD3FCF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3717311"/>
              </p:ext>
            </p:extLst>
          </p:nvPr>
        </p:nvGraphicFramePr>
        <p:xfrm>
          <a:off x="2984376" y="2056238"/>
          <a:ext cx="5422777" cy="3144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57979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3AB4B76F-1024-9FB7-09E0-7D31C3CFEA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5" name="文本框 22">
            <a:extLst>
              <a:ext uri="{FF2B5EF4-FFF2-40B4-BE49-F238E27FC236}">
                <a16:creationId xmlns:a16="http://schemas.microsoft.com/office/drawing/2014/main" id="{917F60DE-A590-B5A8-F8C7-986743BB684D}"/>
              </a:ext>
            </a:extLst>
          </p:cNvPr>
          <p:cNvSpPr txBox="1"/>
          <p:nvPr/>
        </p:nvSpPr>
        <p:spPr>
          <a:xfrm>
            <a:off x="34285" y="996035"/>
            <a:ext cx="12157715" cy="41960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原因及要求：</a:t>
            </a:r>
            <a:endParaRPr lang="en-US" altLang="zh-CN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1. </a:t>
            </a:r>
            <a:r>
              <a:rPr lang="zh-CN" altLang="en-US" b="1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抽查提问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：整体回答一般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主要原因   </a:t>
            </a: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）本月提问主要以</a:t>
            </a:r>
            <a:r>
              <a:rPr lang="zh-CN" altLang="en-US" b="1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内操操作经验学习、事故处置、现场流程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为主，内操整体一般，外操对月度安排的现场流程学习掌握良好。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           2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）班组同事日常生产中更关注常规事故预案学习，对非常规事故关注较少。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           3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）轮岗期间没能快速进入角色。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要求：</a:t>
            </a: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）班组长带领班组成员在学习常规事故处置的同时，多推演非常规事故处置。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     2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）加强对装置各位置危害性的学习，辨识出异常情况对整个工艺系统的影响。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     3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）加强日周检提问交流。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4670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429E88E6-5A53-3171-4B2D-F1A8345AD387}"/>
              </a:ext>
            </a:extLst>
          </p:cNvPr>
          <p:cNvSpPr txBox="1"/>
          <p:nvPr/>
        </p:nvSpPr>
        <p:spPr>
          <a:xfrm>
            <a:off x="1535063" y="1279314"/>
            <a:ext cx="9311128" cy="25315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2. </a:t>
            </a:r>
            <a:r>
              <a:rPr lang="zh-CN" altLang="en-US" b="1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巡检：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本月漏检次数较多，现场巡检签字本基本按时准确签字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主要问题为：</a:t>
            </a: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）漏检数量增多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要求：</a:t>
            </a: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）严格执行新版巡检细则。</a:t>
            </a: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2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）及时与班组和信息部沟通，避免技术问题造成漏检及考核。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3. </a:t>
            </a:r>
            <a:r>
              <a:rPr lang="zh-CN" altLang="en-US" b="1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现场规格化：</a:t>
            </a: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1. 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本月规格化良好，班组能及时整改相关问题。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05961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3" name="文本框 22"/>
          <p:cNvSpPr txBox="1"/>
          <p:nvPr/>
        </p:nvSpPr>
        <p:spPr>
          <a:xfrm>
            <a:off x="915914" y="1191088"/>
            <a:ext cx="10360171" cy="3950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zh-CN" altLang="en-US" sz="24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管理要求：</a:t>
            </a:r>
            <a:endParaRPr lang="en-US" altLang="zh-CN" sz="24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altLang="zh-CN" sz="24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11</a:t>
            </a:r>
            <a:r>
              <a:rPr lang="zh-CN" altLang="en-US" sz="24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月份工作展望：</a:t>
            </a:r>
            <a:endParaRPr lang="en-US" altLang="zh-CN" sz="24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  <a:sym typeface="+mn-ea"/>
            </a:endParaRP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1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）加强与新轮岗同事的联锁应急处置交流、</a:t>
            </a:r>
            <a:r>
              <a:rPr lang="en-US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DCS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操作参数提问，保证内操力量。</a:t>
            </a:r>
            <a:endParaRPr lang="en-US" altLang="zh-CN" sz="20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  <a:sym typeface="+mn-ea"/>
            </a:endParaRP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2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 ）加强劳动纪律、内操规格化检查，建立良好劳动作风。</a:t>
            </a:r>
            <a:endParaRPr lang="en-US" altLang="zh-CN" sz="20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3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）加强现场技改等工作实施的工艺处置落实，保证现场作业安全。</a:t>
            </a:r>
            <a:endParaRPr lang="en-US" altLang="zh-CN" sz="20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  <a:sym typeface="+mn-ea"/>
            </a:endParaRP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4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）基于班组力量，合理安排每日工作计划及班组力量，确保工作有效执行。</a:t>
            </a:r>
            <a:endParaRPr lang="en-US" altLang="zh-CN" sz="20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  <a:sym typeface="+mn-ea"/>
            </a:endParaRP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5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）</a:t>
            </a:r>
            <a:r>
              <a:rPr lang="zh-CN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加强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本地员工、新员工培训。</a:t>
            </a:r>
            <a:endParaRPr lang="en-US" altLang="zh-CN" sz="20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6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）根据计划开展大检修工作培训。</a:t>
            </a:r>
            <a:endParaRPr lang="en-US" altLang="zh-CN" sz="20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  <a:sym typeface="+mn-e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4104617" y="2596382"/>
            <a:ext cx="4424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谢谢！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graphicFrame>
        <p:nvGraphicFramePr>
          <p:cNvPr id="8" name="图示 7"/>
          <p:cNvGraphicFramePr/>
          <p:nvPr>
            <p:extLst>
              <p:ext uri="{D42A27DB-BD31-4B8C-83A1-F6EECF244321}">
                <p14:modId xmlns:p14="http://schemas.microsoft.com/office/powerpoint/2010/main" val="757827824"/>
              </p:ext>
            </p:extLst>
          </p:nvPr>
        </p:nvGraphicFramePr>
        <p:xfrm>
          <a:off x="858696" y="60804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543625" y="3079429"/>
            <a:ext cx="67842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6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</a:t>
            </a:r>
            <a:r>
              <a:rPr lang="zh-CN" altLang="zh-CN" sz="36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日周月检问题总体情况说明</a:t>
            </a:r>
            <a:endParaRPr lang="zh-CN" altLang="en-US" sz="3600" dirty="0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906645"/>
            <a:ext cx="10803422" cy="853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自</a:t>
            </a:r>
            <a:r>
              <a:rPr lang="en-US" altLang="zh-CN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10</a:t>
            </a:r>
            <a:r>
              <a:rPr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月1日至</a:t>
            </a:r>
            <a:r>
              <a:rPr lang="en-US" altLang="zh-CN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10</a:t>
            </a:r>
            <a:r>
              <a:rPr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月3</a:t>
            </a:r>
            <a:r>
              <a:rPr lang="en-US" altLang="zh-CN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1</a:t>
            </a:r>
            <a:r>
              <a:rPr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日，加裂</a:t>
            </a:r>
            <a:r>
              <a:rPr lang="zh-CN" altLang="en-US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、</a:t>
            </a:r>
            <a:r>
              <a:rPr sz="2000" dirty="0" err="1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气分</a:t>
            </a:r>
            <a:r>
              <a:rPr lang="zh-CN" altLang="en-US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工艺</a:t>
            </a:r>
            <a:r>
              <a:rPr sz="2000" dirty="0" err="1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专业日、周、月检</a:t>
            </a:r>
            <a:r>
              <a:rPr lang="zh-CN" altLang="en-US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问题共</a:t>
            </a:r>
            <a:r>
              <a:rPr lang="en-US" altLang="zh-CN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76</a:t>
            </a:r>
            <a:r>
              <a:rPr lang="zh-CN" altLang="en-US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项，其中考核</a:t>
            </a:r>
            <a:r>
              <a:rPr lang="en-US" altLang="zh-CN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58</a:t>
            </a:r>
            <a:r>
              <a:rPr lang="zh-CN" altLang="en-US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项，奖励</a:t>
            </a:r>
            <a:r>
              <a:rPr lang="en-US" altLang="zh-CN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4</a:t>
            </a:r>
            <a:r>
              <a:rPr lang="zh-CN" altLang="en-US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项，未考核</a:t>
            </a:r>
            <a:r>
              <a:rPr lang="en-US" altLang="zh-CN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14</a:t>
            </a:r>
            <a:r>
              <a:rPr lang="zh-CN" altLang="en-US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项。</a:t>
            </a:r>
            <a:r>
              <a:rPr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按问题性质共分为</a:t>
            </a:r>
            <a:r>
              <a:rPr lang="en-US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1</a:t>
            </a:r>
            <a:r>
              <a:rPr lang="en-US" altLang="zh-CN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1</a:t>
            </a:r>
            <a:r>
              <a:rPr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类</a:t>
            </a:r>
            <a:r>
              <a:rPr lang="zh-CN" altLang="en-US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，考核占比</a:t>
            </a:r>
            <a:r>
              <a:rPr lang="en-US" altLang="zh-CN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76.32%</a:t>
            </a:r>
            <a:r>
              <a:rPr lang="zh-CN" altLang="en-US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。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C343C4E5-B0B8-6A3A-D9DC-C055BF8250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351177"/>
              </p:ext>
            </p:extLst>
          </p:nvPr>
        </p:nvGraphicFramePr>
        <p:xfrm>
          <a:off x="858696" y="2504661"/>
          <a:ext cx="2043530" cy="2593128"/>
        </p:xfrm>
        <a:graphic>
          <a:graphicData uri="http://schemas.openxmlformats.org/drawingml/2006/table">
            <a:tbl>
              <a:tblPr/>
              <a:tblGrid>
                <a:gridCol w="1277206">
                  <a:extLst>
                    <a:ext uri="{9D8B030D-6E8A-4147-A177-3AD203B41FA5}">
                      <a16:colId xmlns:a16="http://schemas.microsoft.com/office/drawing/2014/main" val="658938080"/>
                    </a:ext>
                  </a:extLst>
                </a:gridCol>
                <a:gridCol w="766324">
                  <a:extLst>
                    <a:ext uri="{9D8B030D-6E8A-4147-A177-3AD203B41FA5}">
                      <a16:colId xmlns:a16="http://schemas.microsoft.com/office/drawing/2014/main" val="2600013969"/>
                    </a:ext>
                  </a:extLst>
                </a:gridCol>
              </a:tblGrid>
              <a:tr h="43218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项目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数量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0315074"/>
                  </a:ext>
                </a:extLst>
              </a:tr>
              <a:tr h="43218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考核</a:t>
                      </a:r>
                      <a:endParaRPr lang="zh-CN" alt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407415"/>
                  </a:ext>
                </a:extLst>
              </a:tr>
              <a:tr h="43218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未考核</a:t>
                      </a:r>
                      <a:endParaRPr lang="zh-CN" alt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7499049"/>
                  </a:ext>
                </a:extLst>
              </a:tr>
              <a:tr h="43218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奖励</a:t>
                      </a:r>
                      <a:endParaRPr lang="zh-CN" alt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3886391"/>
                  </a:ext>
                </a:extLst>
              </a:tr>
              <a:tr h="43218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共计</a:t>
                      </a:r>
                      <a:endParaRPr lang="zh-CN" alt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1133898"/>
                  </a:ext>
                </a:extLst>
              </a:tr>
              <a:tr h="43218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考核占比</a:t>
                      </a:r>
                      <a:endParaRPr lang="zh-CN" alt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76.32%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9819832"/>
                  </a:ext>
                </a:extLst>
              </a:tr>
            </a:tbl>
          </a:graphicData>
        </a:graphic>
      </p:graphicFrame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AC5378D2-65BA-33CD-B7B8-735DA30900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971209"/>
              </p:ext>
            </p:extLst>
          </p:nvPr>
        </p:nvGraphicFramePr>
        <p:xfrm>
          <a:off x="3327400" y="2086880"/>
          <a:ext cx="2768600" cy="3638550"/>
        </p:xfrm>
        <a:graphic>
          <a:graphicData uri="http://schemas.openxmlformats.org/drawingml/2006/table">
            <a:tbl>
              <a:tblPr/>
              <a:tblGrid>
                <a:gridCol w="1689100">
                  <a:extLst>
                    <a:ext uri="{9D8B030D-6E8A-4147-A177-3AD203B41FA5}">
                      <a16:colId xmlns:a16="http://schemas.microsoft.com/office/drawing/2014/main" val="1163773992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500797551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考核类型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数量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8500693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MES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交接班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01449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产品质量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763140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采样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3323534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自控率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8255342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巡回检查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9538485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规格化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8527485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平稳率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9667407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抽查提问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9912083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劳动纪律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9569550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工艺指令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3264477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联系汇报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6032447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运行记录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00151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其他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24590"/>
                  </a:ext>
                </a:extLst>
              </a:tr>
            </a:tbl>
          </a:graphicData>
        </a:graphic>
      </p:graphicFrame>
      <p:graphicFrame>
        <p:nvGraphicFramePr>
          <p:cNvPr id="11" name="图表 10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0415083"/>
              </p:ext>
            </p:extLst>
          </p:nvPr>
        </p:nvGraphicFramePr>
        <p:xfrm>
          <a:off x="6720923" y="1981950"/>
          <a:ext cx="4776788" cy="3790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85210" y="1481239"/>
            <a:ext cx="3550150" cy="3947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000" b="1" dirty="0">
                <a:solidFill>
                  <a:srgbClr val="282830"/>
                </a:solidFill>
                <a:latin typeface="Arial" pitchFamily="34" charset="0"/>
                <a:ea typeface="华文宋体" pitchFamily="2" charset="-122"/>
                <a:cs typeface="Arial" pitchFamily="34" charset="0"/>
              </a:rPr>
              <a:t>1.2 </a:t>
            </a:r>
            <a:r>
              <a:rPr lang="zh-CN" altLang="en-US" sz="2000" b="1" dirty="0">
                <a:solidFill>
                  <a:srgbClr val="282830"/>
                </a:solidFill>
                <a:latin typeface="Arial" pitchFamily="34" charset="0"/>
                <a:ea typeface="华文宋体" pitchFamily="2" charset="-122"/>
                <a:cs typeface="Arial" pitchFamily="34" charset="0"/>
              </a:rPr>
              <a:t>各班组考核分布情况：</a:t>
            </a:r>
            <a:endParaRPr lang="en-US" altLang="zh-CN" sz="2000" b="1" dirty="0">
              <a:solidFill>
                <a:srgbClr val="282830"/>
              </a:solidFill>
              <a:latin typeface="Arial" pitchFamily="34" charset="0"/>
              <a:ea typeface="华文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</a:pPr>
            <a:endParaRPr lang="zh-CN" altLang="en-US" sz="2000" b="1" dirty="0">
              <a:solidFill>
                <a:srgbClr val="282830"/>
              </a:solidFill>
              <a:latin typeface="Arial" pitchFamily="34" charset="0"/>
              <a:ea typeface="华文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华文宋体" pitchFamily="2" charset="-122"/>
                <a:cs typeface="Arial" pitchFamily="34" charset="0"/>
              </a:rPr>
              <a:t>    </a:t>
            </a: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加裂一班考核</a:t>
            </a:r>
            <a:r>
              <a:rPr lang="en-US" altLang="zh-CN" b="1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16</a:t>
            </a: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项；</a:t>
            </a:r>
            <a:endParaRPr lang="en-US" altLang="zh-CN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altLang="zh-CN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   加裂二班考核</a:t>
            </a:r>
            <a:r>
              <a:rPr lang="en-US" altLang="zh-CN" b="1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15</a:t>
            </a: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项；</a:t>
            </a:r>
            <a:endParaRPr lang="en-US" altLang="zh-CN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</a:pPr>
            <a:endParaRPr lang="zh-CN" altLang="en-US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   加裂三班考核</a:t>
            </a:r>
            <a:r>
              <a:rPr lang="en-US" altLang="zh-CN" b="1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18</a:t>
            </a: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项；</a:t>
            </a:r>
            <a:endParaRPr lang="en-US" altLang="zh-CN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altLang="zh-CN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   加裂四班考核</a:t>
            </a:r>
            <a:r>
              <a:rPr lang="en-US" altLang="zh-CN" b="1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18</a:t>
            </a: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项；</a:t>
            </a:r>
            <a:endParaRPr lang="en-US" altLang="zh-CN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400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    合计</a:t>
            </a:r>
            <a:r>
              <a:rPr lang="en-US" altLang="zh-CN" sz="1400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67</a:t>
            </a:r>
            <a:r>
              <a:rPr lang="zh-CN" altLang="en-US" sz="1400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项</a:t>
            </a:r>
            <a:endParaRPr lang="en-US" altLang="zh-CN" sz="1400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rgbClr val="282830"/>
                </a:solidFill>
              </a:rPr>
              <a:t>      注：包括奖励与考核。</a:t>
            </a:r>
          </a:p>
        </p:txBody>
      </p:sp>
      <p:graphicFrame>
        <p:nvGraphicFramePr>
          <p:cNvPr id="4" name="图表 3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801463"/>
              </p:ext>
            </p:extLst>
          </p:nvPr>
        </p:nvGraphicFramePr>
        <p:xfrm>
          <a:off x="3260035" y="1354624"/>
          <a:ext cx="8534399" cy="4728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0"/>
          <p:cNvSpPr txBox="1"/>
          <p:nvPr/>
        </p:nvSpPr>
        <p:spPr>
          <a:xfrm>
            <a:off x="4052270" y="358958"/>
            <a:ext cx="4811847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二、问题分类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33047" y="769228"/>
            <a:ext cx="2185214" cy="5043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itchFamily="34" charset="0"/>
              </a:rPr>
              <a:t>2.1</a:t>
            </a:r>
            <a:r>
              <a:rPr lang="en-US" altLang="zh-CN" sz="2400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400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抽查提问</a:t>
            </a:r>
            <a:endParaRPr lang="zh-CN" altLang="en-US" sz="24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59976" y="1152653"/>
            <a:ext cx="11442634" cy="494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10</a:t>
            </a:r>
            <a:r>
              <a:rPr lang="zh-CN" altLang="en-US" sz="2000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月份：对</a:t>
            </a: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轮岗人员进行联锁及处置、异常工况处置、操作调整等提问。</a:t>
            </a:r>
            <a:endParaRPr lang="en-US" altLang="zh-CN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97A39191-47AD-BC4A-4818-7DD753DC8F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344899"/>
              </p:ext>
            </p:extLst>
          </p:nvPr>
        </p:nvGraphicFramePr>
        <p:xfrm>
          <a:off x="1391478" y="1788938"/>
          <a:ext cx="10495724" cy="4986594"/>
        </p:xfrm>
        <a:graphic>
          <a:graphicData uri="http://schemas.openxmlformats.org/drawingml/2006/table">
            <a:tbl>
              <a:tblPr/>
              <a:tblGrid>
                <a:gridCol w="455077">
                  <a:extLst>
                    <a:ext uri="{9D8B030D-6E8A-4147-A177-3AD203B41FA5}">
                      <a16:colId xmlns:a16="http://schemas.microsoft.com/office/drawing/2014/main" val="603491800"/>
                    </a:ext>
                  </a:extLst>
                </a:gridCol>
                <a:gridCol w="710214">
                  <a:extLst>
                    <a:ext uri="{9D8B030D-6E8A-4147-A177-3AD203B41FA5}">
                      <a16:colId xmlns:a16="http://schemas.microsoft.com/office/drawing/2014/main" val="1188877043"/>
                    </a:ext>
                  </a:extLst>
                </a:gridCol>
                <a:gridCol w="594804">
                  <a:extLst>
                    <a:ext uri="{9D8B030D-6E8A-4147-A177-3AD203B41FA5}">
                      <a16:colId xmlns:a16="http://schemas.microsoft.com/office/drawing/2014/main" val="3790468368"/>
                    </a:ext>
                  </a:extLst>
                </a:gridCol>
                <a:gridCol w="6676008">
                  <a:extLst>
                    <a:ext uri="{9D8B030D-6E8A-4147-A177-3AD203B41FA5}">
                      <a16:colId xmlns:a16="http://schemas.microsoft.com/office/drawing/2014/main" val="628025329"/>
                    </a:ext>
                  </a:extLst>
                </a:gridCol>
                <a:gridCol w="958788">
                  <a:extLst>
                    <a:ext uri="{9D8B030D-6E8A-4147-A177-3AD203B41FA5}">
                      <a16:colId xmlns:a16="http://schemas.microsoft.com/office/drawing/2014/main" val="2462057096"/>
                    </a:ext>
                  </a:extLst>
                </a:gridCol>
                <a:gridCol w="1100833">
                  <a:extLst>
                    <a:ext uri="{9D8B030D-6E8A-4147-A177-3AD203B41FA5}">
                      <a16:colId xmlns:a16="http://schemas.microsoft.com/office/drawing/2014/main" val="2932483378"/>
                    </a:ext>
                  </a:extLst>
                </a:gridCol>
              </a:tblGrid>
              <a:tr h="17532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序号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班组</a:t>
                      </a:r>
                      <a:endParaRPr lang="zh-CN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il"/>
                        <a:ea typeface="宋体" panose="02010600030101010101" pitchFamily="2" charset="-122"/>
                      </a:endParaRP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姓名</a:t>
                      </a:r>
                      <a:endParaRPr lang="zh-CN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il"/>
                        <a:ea typeface="宋体" panose="02010600030101010101" pitchFamily="2" charset="-122"/>
                      </a:endParaRP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考核内容</a:t>
                      </a:r>
                      <a:endParaRPr lang="zh-CN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il"/>
                        <a:ea typeface="宋体" panose="02010600030101010101" pitchFamily="2" charset="-122"/>
                      </a:endParaRP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类型</a:t>
                      </a:r>
                      <a:endParaRPr lang="zh-CN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il"/>
                        <a:ea typeface="宋体" panose="02010600030101010101" pitchFamily="2" charset="-122"/>
                      </a:endParaRP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考核分数</a:t>
                      </a:r>
                      <a:endParaRPr lang="zh-CN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il"/>
                        <a:ea typeface="宋体" panose="02010600030101010101" pitchFamily="2" charset="-122"/>
                      </a:endParaRP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434106"/>
                  </a:ext>
                </a:extLst>
              </a:tr>
              <a:tr h="18573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加裂三班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李兴隆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提问李兴隆</a:t>
                      </a: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C101</a:t>
                      </a:r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C102</a:t>
                      </a:r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C203</a:t>
                      </a:r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联锁处理，回答一般。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抽查提问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-2.0 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532356"/>
                  </a:ext>
                </a:extLst>
              </a:tr>
              <a:tr h="18573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加裂二班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马国淮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提问马国淮现场胺液流程、除盐水流程，回答一般。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抽查提问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-2.0 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254752"/>
                  </a:ext>
                </a:extLst>
              </a:tr>
              <a:tr h="18573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加裂一班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任善华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提问任善华气分的流程、日常工作内容、加裂的原料产品，回答一般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抽查提问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-2.0 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559293"/>
                  </a:ext>
                </a:extLst>
              </a:tr>
              <a:tr h="18573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加裂四班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王杰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提问王杰分馏系统平稳率指标、产品控制指标，回答不理想；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抽查提问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-2.0 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860093"/>
                  </a:ext>
                </a:extLst>
              </a:tr>
              <a:tr h="18573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加裂四班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哈吉卡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提问哈吉卡分馏产品指标、联锁、设备作用，回答不理想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抽查提问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-2.0 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2276"/>
                  </a:ext>
                </a:extLst>
              </a:tr>
              <a:tr h="1688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加裂一班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蒂娜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提问</a:t>
                      </a:r>
                      <a:r>
                        <a:rPr lang="en-US" altLang="zh-CN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tial"/>
                          <a:ea typeface="宋体" panose="02010600030101010101" pitchFamily="2" charset="-122"/>
                        </a:rPr>
                        <a:t>dina</a:t>
                      </a:r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气分平稳率，产品指标，联锁，回答很好；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抽查提问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3.0 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057724"/>
                  </a:ext>
                </a:extLst>
              </a:tr>
              <a:tr h="1688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加裂一班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瑞祖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提问瑞祖安气分平稳率，产品指标，以及不合格样控制，回答不理想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抽查提问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-3.0 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522098"/>
                  </a:ext>
                </a:extLst>
              </a:tr>
              <a:tr h="1688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加裂四班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18</a:t>
                      </a:r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日加裂四班事故演练内操表现一般，处理事故思路不清晰。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抽查提问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-3.0 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345443"/>
                  </a:ext>
                </a:extLst>
              </a:tr>
              <a:tr h="1688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加裂四班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哈吉卡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提问哈吉卡分馏系统联锁，回答全部正确；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抽查提问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2.0 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015206"/>
                  </a:ext>
                </a:extLst>
              </a:tr>
              <a:tr h="1688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加裂二班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罗庆通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提问罗庆通加裂</a:t>
                      </a: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K102C</a:t>
                      </a:r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机检修期间，若另两台中一台运行机组故障，反应如何处置，回答一般。按考核细则</a:t>
                      </a: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5.2.14.10</a:t>
                      </a:r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考核</a:t>
                      </a: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</a:t>
                      </a:r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分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抽查提问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-2.0 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957452"/>
                  </a:ext>
                </a:extLst>
              </a:tr>
              <a:tr h="1688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11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加裂一班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瑞祖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提问瑞祖安气分平稳率、产品指标、联锁、暴雨天气的处置，回答一般。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抽查提问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-2.0 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677832"/>
                  </a:ext>
                </a:extLst>
              </a:tr>
              <a:tr h="1688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12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加裂一班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李科科</a:t>
                      </a:r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提问李科科气分现场流程，回答不理想。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抽查提问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-3.0 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580641"/>
                  </a:ext>
                </a:extLst>
              </a:tr>
              <a:tr h="1688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13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加裂四班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汉尼弗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提问汉尼弗气分平稳率、</a:t>
                      </a: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C202 </a:t>
                      </a:r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塔运行、</a:t>
                      </a: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P101 </a:t>
                      </a:r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切断阀故障处置和联锁，回答一般。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抽查提问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-2.0 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962269"/>
                  </a:ext>
                </a:extLst>
              </a:tr>
              <a:tr h="1688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加裂四班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韩德锋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提问韩德锋加裂日常操作参数、联锁、逻辑控制、报警分级等，回答不理想；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抽查提问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-3.0 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494533"/>
                  </a:ext>
                </a:extLst>
              </a:tr>
              <a:tr h="1688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15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加裂二班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慕斯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提问</a:t>
                      </a:r>
                      <a:r>
                        <a:rPr lang="en-US" altLang="zh-CN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Mustaqim</a:t>
                      </a:r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丙烯干燥器再生步骤、加氢裂化工艺控制指标、设备及工艺现场流程位置等，问题不全面，部分控制指标问题回答不正确。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抽查提问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-2.0 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510911"/>
                  </a:ext>
                </a:extLst>
              </a:tr>
              <a:tr h="1688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16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加裂四班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汉尼弗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提问汉尼福气分</a:t>
                      </a: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P202</a:t>
                      </a:r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泄露工艺处置，回答一般。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抽查提问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-2.0 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305109"/>
                  </a:ext>
                </a:extLst>
              </a:tr>
              <a:tr h="1688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17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加裂三班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李兴隆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提问李兴隆加裂注水长时间中断及恢复处置，回答一般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抽查提问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-2.0 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780577"/>
                  </a:ext>
                </a:extLst>
              </a:tr>
              <a:tr h="1688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18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加裂三班</a:t>
                      </a:r>
                    </a:p>
                  </a:txBody>
                  <a:tcPr marL="4228" marR="4228" marT="4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马力克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提问</a:t>
                      </a: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malik </a:t>
                      </a:r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平稳率指标、产品指标，前者回答全对，产品指标记忆模糊。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抽查提问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不奖励不考核</a:t>
                      </a:r>
                    </a:p>
                  </a:txBody>
                  <a:tcPr marL="4228" marR="4228" marT="4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1722710"/>
                  </a:ext>
                </a:extLst>
              </a:tr>
              <a:tr h="1688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19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加裂二班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英华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提问英华分馏系统联锁及控制指标，回答较好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抽查提问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不奖励不考核</a:t>
                      </a:r>
                    </a:p>
                  </a:txBody>
                  <a:tcPr marL="4228" marR="4228" marT="4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8084197"/>
                  </a:ext>
                </a:extLst>
              </a:tr>
              <a:tr h="2271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加裂四班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妮娜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提问</a:t>
                      </a:r>
                      <a:r>
                        <a:rPr lang="en-US" altLang="zh-CN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nina</a:t>
                      </a:r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气分工艺卡片、平稳率、联锁、能耗计算（物料平衡、回流比、收率等）、机泵故障检修切除操作等，不奖励不考核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抽查提问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不奖励不考核</a:t>
                      </a:r>
                    </a:p>
                  </a:txBody>
                  <a:tcPr marL="4228" marR="4228" marT="4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850091"/>
                  </a:ext>
                </a:extLst>
              </a:tr>
              <a:tr h="1688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21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加裂三班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娜芝哈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提问娜芝哈气分三系列流程、取样操作、切泵等操作，回答一般。  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抽查提问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不奖励不考核</a:t>
                      </a:r>
                    </a:p>
                  </a:txBody>
                  <a:tcPr marL="4228" marR="4228" marT="4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6032595"/>
                  </a:ext>
                </a:extLst>
              </a:tr>
              <a:tr h="1688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22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加裂三班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黄艳芯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提问黄艳芯分馏物料流程，良好。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抽查提问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不奖励不考核</a:t>
                      </a:r>
                    </a:p>
                  </a:txBody>
                  <a:tcPr marL="4228" marR="4228" marT="4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000691"/>
                  </a:ext>
                </a:extLst>
              </a:tr>
              <a:tr h="1688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23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加裂二班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Farzanah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提问</a:t>
                      </a:r>
                      <a:r>
                        <a:rPr lang="en-US" altLang="zh-CN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tial"/>
                          <a:ea typeface="宋体" panose="02010600030101010101" pitchFamily="2" charset="-122"/>
                        </a:rPr>
                        <a:t>Farzanah</a:t>
                      </a:r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气分的一级控制工艺指标和循环水应急处置；</a:t>
                      </a:r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tial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回答良好。不考核不奖励。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tial"/>
                        <a:ea typeface="宋体" panose="02010600030101010101" pitchFamily="2" charset="-122"/>
                      </a:endParaRP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抽查提问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不奖励不考核</a:t>
                      </a:r>
                    </a:p>
                  </a:txBody>
                  <a:tcPr marL="4228" marR="4228" marT="4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7181728"/>
                  </a:ext>
                </a:extLst>
              </a:tr>
              <a:tr h="1688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24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加裂四班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王杰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提问王杰分馏系统控制平稳率、产品指标、联锁、物料性质，回答较好。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抽查提问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不奖励不考核</a:t>
                      </a:r>
                    </a:p>
                  </a:txBody>
                  <a:tcPr marL="4228" marR="4228" marT="4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4199350"/>
                  </a:ext>
                </a:extLst>
              </a:tr>
              <a:tr h="1688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25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加裂三班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黄艳芯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提问黄艳芯</a:t>
                      </a: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1040-C203</a:t>
                      </a:r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切断阀的操作、胺液发泡的处置，回答较好。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抽查提问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不奖励不考核</a:t>
                      </a:r>
                    </a:p>
                  </a:txBody>
                  <a:tcPr marL="4228" marR="4228" marT="4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3301080"/>
                  </a:ext>
                </a:extLst>
              </a:tr>
              <a:tr h="1688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26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加裂四班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妮娜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提问妮娜气分切断阀关闭方法，</a:t>
                      </a: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P202</a:t>
                      </a:r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泄露工艺处置，回答良好。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抽查提问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不奖励不考核</a:t>
                      </a:r>
                    </a:p>
                  </a:txBody>
                  <a:tcPr marL="4228" marR="4228" marT="4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7700822"/>
                  </a:ext>
                </a:extLst>
              </a:tr>
              <a:tr h="1688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27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加裂二班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Nabil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提问</a:t>
                      </a: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Nabil</a:t>
                      </a:r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加裂胺液、除盐水流程，回答良好。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抽查提问</a:t>
                      </a:r>
                    </a:p>
                  </a:txBody>
                  <a:tcPr marL="4228" marR="4228" marT="4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不奖励不考核</a:t>
                      </a:r>
                    </a:p>
                  </a:txBody>
                  <a:tcPr marL="4228" marR="4228" marT="4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921986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618355"/>
            <a:ext cx="10803422" cy="525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2.2  </a:t>
            </a: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馏出口</a:t>
            </a:r>
            <a:endParaRPr lang="zh-CN" altLang="en-US" sz="2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68323" y="4509225"/>
            <a:ext cx="11327754" cy="1152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10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月份：</a:t>
            </a:r>
            <a:endParaRPr lang="en-GB" altLang="zh-CN" sz="16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重石脑油初馏点控制</a:t>
            </a:r>
            <a:r>
              <a:rPr lang="en-GB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79-81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℃，终馏点控制</a:t>
            </a:r>
            <a:r>
              <a:rPr lang="en-GB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177-1</a:t>
            </a:r>
            <a:r>
              <a:rPr lang="en-US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79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℃，精丙烯纯度保持在</a:t>
            </a:r>
            <a:r>
              <a:rPr lang="en-GB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99.67-99.71%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，异丁烷纯度控制</a:t>
            </a:r>
            <a:r>
              <a:rPr lang="en-GB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90.5-94.5%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。</a:t>
            </a:r>
            <a:endParaRPr lang="en-GB" altLang="zh-CN" sz="16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加裂重石馏程不合格</a:t>
            </a:r>
            <a:r>
              <a:rPr lang="en-US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2+</a:t>
            </a:r>
            <a:r>
              <a:rPr lang="en-US" altLang="zh-CN" sz="1600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4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次，重石终馏点超厂控</a:t>
            </a:r>
            <a:r>
              <a:rPr lang="en-US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2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次，初馏点超内控</a:t>
            </a:r>
            <a:r>
              <a:rPr lang="en-US" altLang="zh-CN" sz="1600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4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次；异丁烷合格，产品液化气</a:t>
            </a:r>
            <a:r>
              <a:rPr lang="en-US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C2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不合格一次。</a:t>
            </a:r>
            <a:endParaRPr lang="en-US" altLang="zh-CN" sz="16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8A3F5046-839B-FDCE-DA6F-2123D3BD41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929628"/>
              </p:ext>
            </p:extLst>
          </p:nvPr>
        </p:nvGraphicFramePr>
        <p:xfrm>
          <a:off x="568323" y="1705003"/>
          <a:ext cx="11055350" cy="2242589"/>
        </p:xfrm>
        <a:graphic>
          <a:graphicData uri="http://schemas.openxmlformats.org/drawingml/2006/table">
            <a:tbl>
              <a:tblPr/>
              <a:tblGrid>
                <a:gridCol w="918727">
                  <a:extLst>
                    <a:ext uri="{9D8B030D-6E8A-4147-A177-3AD203B41FA5}">
                      <a16:colId xmlns:a16="http://schemas.microsoft.com/office/drawing/2014/main" val="4056020160"/>
                    </a:ext>
                  </a:extLst>
                </a:gridCol>
                <a:gridCol w="1865722">
                  <a:extLst>
                    <a:ext uri="{9D8B030D-6E8A-4147-A177-3AD203B41FA5}">
                      <a16:colId xmlns:a16="http://schemas.microsoft.com/office/drawing/2014/main" val="3411072791"/>
                    </a:ext>
                  </a:extLst>
                </a:gridCol>
                <a:gridCol w="840989">
                  <a:extLst>
                    <a:ext uri="{9D8B030D-6E8A-4147-A177-3AD203B41FA5}">
                      <a16:colId xmlns:a16="http://schemas.microsoft.com/office/drawing/2014/main" val="3857405577"/>
                    </a:ext>
                  </a:extLst>
                </a:gridCol>
                <a:gridCol w="883392">
                  <a:extLst>
                    <a:ext uri="{9D8B030D-6E8A-4147-A177-3AD203B41FA5}">
                      <a16:colId xmlns:a16="http://schemas.microsoft.com/office/drawing/2014/main" val="759269542"/>
                    </a:ext>
                  </a:extLst>
                </a:gridCol>
                <a:gridCol w="883392">
                  <a:extLst>
                    <a:ext uri="{9D8B030D-6E8A-4147-A177-3AD203B41FA5}">
                      <a16:colId xmlns:a16="http://schemas.microsoft.com/office/drawing/2014/main" val="1984513250"/>
                    </a:ext>
                  </a:extLst>
                </a:gridCol>
                <a:gridCol w="1168433">
                  <a:extLst>
                    <a:ext uri="{9D8B030D-6E8A-4147-A177-3AD203B41FA5}">
                      <a16:colId xmlns:a16="http://schemas.microsoft.com/office/drawing/2014/main" val="68573176"/>
                    </a:ext>
                  </a:extLst>
                </a:gridCol>
                <a:gridCol w="833921">
                  <a:extLst>
                    <a:ext uri="{9D8B030D-6E8A-4147-A177-3AD203B41FA5}">
                      <a16:colId xmlns:a16="http://schemas.microsoft.com/office/drawing/2014/main" val="3360864850"/>
                    </a:ext>
                  </a:extLst>
                </a:gridCol>
                <a:gridCol w="883392">
                  <a:extLst>
                    <a:ext uri="{9D8B030D-6E8A-4147-A177-3AD203B41FA5}">
                      <a16:colId xmlns:a16="http://schemas.microsoft.com/office/drawing/2014/main" val="1192826710"/>
                    </a:ext>
                  </a:extLst>
                </a:gridCol>
                <a:gridCol w="925794">
                  <a:extLst>
                    <a:ext uri="{9D8B030D-6E8A-4147-A177-3AD203B41FA5}">
                      <a16:colId xmlns:a16="http://schemas.microsoft.com/office/drawing/2014/main" val="68597075"/>
                    </a:ext>
                  </a:extLst>
                </a:gridCol>
                <a:gridCol w="925794">
                  <a:extLst>
                    <a:ext uri="{9D8B030D-6E8A-4147-A177-3AD203B41FA5}">
                      <a16:colId xmlns:a16="http://schemas.microsoft.com/office/drawing/2014/main" val="1036906324"/>
                    </a:ext>
                  </a:extLst>
                </a:gridCol>
                <a:gridCol w="925794">
                  <a:extLst>
                    <a:ext uri="{9D8B030D-6E8A-4147-A177-3AD203B41FA5}">
                      <a16:colId xmlns:a16="http://schemas.microsoft.com/office/drawing/2014/main" val="1092933345"/>
                    </a:ext>
                  </a:extLst>
                </a:gridCol>
              </a:tblGrid>
              <a:tr h="232868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  <a:r>
                        <a:rPr lang="zh-CN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月馏出口合格率统计（</a:t>
                      </a:r>
                      <a:r>
                        <a:rPr lang="en-US" altLang="zh-CN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9.27-10.26</a:t>
                      </a:r>
                      <a:r>
                        <a:rPr lang="zh-CN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  <a:endParaRPr lang="zh-CN" alt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40620"/>
                  </a:ext>
                </a:extLst>
              </a:tr>
              <a:tr h="21875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班组</a:t>
                      </a:r>
                      <a:endParaRPr lang="zh-CN" alt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加氢裂化</a:t>
                      </a:r>
                      <a:endParaRPr lang="zh-CN" alt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气体分馏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厂控</a:t>
                      </a:r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(*-3)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内控</a:t>
                      </a:r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(*-2)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考核分数</a:t>
                      </a:r>
                      <a:endParaRPr lang="zh-CN" alt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排名</a:t>
                      </a:r>
                      <a:endParaRPr lang="zh-CN" alt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3154444"/>
                  </a:ext>
                </a:extLst>
              </a:tr>
              <a:tr h="28226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重石脑油</a:t>
                      </a:r>
                      <a:endParaRPr lang="zh-CN" alt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轻石脑油</a:t>
                      </a:r>
                      <a:endParaRPr lang="zh-CN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产品液化气</a:t>
                      </a:r>
                      <a:endParaRPr lang="zh-CN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异丁烷</a:t>
                      </a:r>
                      <a:endParaRPr lang="zh-CN" alt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产品液化气</a:t>
                      </a:r>
                      <a:endParaRPr lang="zh-CN" alt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精丙烯</a:t>
                      </a:r>
                      <a:endParaRPr lang="zh-CN" alt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7928806"/>
                  </a:ext>
                </a:extLst>
              </a:tr>
              <a:tr h="22581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加裂一班</a:t>
                      </a:r>
                      <a:endParaRPr lang="zh-CN" alt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1+</a:t>
                      </a:r>
                      <a:r>
                        <a:rPr lang="en-US" altLang="zh-CN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-9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第四名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685033"/>
                  </a:ext>
                </a:extLst>
              </a:tr>
              <a:tr h="24698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加裂二班</a:t>
                      </a:r>
                      <a:endParaRPr lang="zh-CN" alt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-3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第二名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1354833"/>
                  </a:ext>
                </a:extLst>
              </a:tr>
              <a:tr h="24698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加裂三班</a:t>
                      </a:r>
                      <a:endParaRPr lang="zh-CN" alt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第一名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3677227"/>
                  </a:ext>
                </a:extLst>
              </a:tr>
              <a:tr h="23992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加裂四班</a:t>
                      </a:r>
                      <a:endParaRPr lang="zh-CN" alt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1+</a:t>
                      </a:r>
                      <a:r>
                        <a:rPr lang="en-US" altLang="zh-CN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-5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第三名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2742844"/>
                  </a:ext>
                </a:extLst>
              </a:tr>
              <a:tr h="22581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备注</a:t>
                      </a:r>
                      <a:endParaRPr lang="zh-CN" alt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1506206"/>
                  </a:ext>
                </a:extLst>
              </a:tr>
              <a:tr h="323193"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备注：馏出口合格率统计周期：上月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27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日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0:00—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本月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26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日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24:00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（不包括）。红色为超内控指标（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日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18:00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开始重石超内控考核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分）：加裂重石馏程超内控：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79-81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℃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、终馏点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177-180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℃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。</a:t>
                      </a:r>
                      <a:r>
                        <a:rPr lang="zh-CN" alt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产品异丁烷纯度超出</a:t>
                      </a:r>
                      <a:r>
                        <a:rPr lang="en-US" altLang="zh-CN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90.5-94.5%</a:t>
                      </a:r>
                      <a:r>
                        <a:rPr lang="zh-CN" alt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纳入考核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。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944011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618355"/>
            <a:ext cx="10803422" cy="525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rgbClr val="282830"/>
                </a:solidFill>
                <a:latin typeface="+mj-ea"/>
                <a:ea typeface="+mj-ea"/>
              </a:rPr>
              <a:t>2.3  </a:t>
            </a:r>
            <a:r>
              <a:rPr lang="zh-CN" altLang="en-US" sz="2400" dirty="0">
                <a:solidFill>
                  <a:srgbClr val="282830"/>
                </a:solidFill>
                <a:latin typeface="+mj-ea"/>
                <a:ea typeface="+mj-ea"/>
              </a:rPr>
              <a:t>月末评比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292100" y="4662469"/>
            <a:ext cx="11379201" cy="1436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5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本月评比情况：</a:t>
            </a:r>
            <a:endParaRPr lang="en-US" altLang="zh-CN" sz="1500" dirty="0">
              <a:solidFill>
                <a:srgbClr val="28283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15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</a:t>
            </a:r>
            <a:r>
              <a:rPr lang="zh-CN" altLang="en-US" sz="15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）目前</a:t>
            </a:r>
            <a:r>
              <a:rPr lang="zh-CN" altLang="en-US" sz="15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各班平稳率相差较小，月末奖励总分为</a:t>
            </a:r>
            <a:r>
              <a:rPr lang="en-US" altLang="zh-CN" sz="15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5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分。</a:t>
            </a:r>
            <a:endParaRPr lang="en-US" altLang="zh-CN" sz="1500" dirty="0">
              <a:solidFill>
                <a:srgbClr val="28283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15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5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）重石收率差距较小，一班重石收率最高，</a:t>
            </a:r>
            <a:r>
              <a:rPr lang="en-US" altLang="zh-CN" sz="15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62.98%</a:t>
            </a:r>
            <a:r>
              <a:rPr lang="zh-CN" altLang="en-US" sz="15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500" dirty="0">
              <a:solidFill>
                <a:srgbClr val="28283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15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3</a:t>
            </a:r>
            <a:r>
              <a:rPr lang="zh-CN" altLang="en-US" sz="15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）精丙烯月度产量</a:t>
            </a:r>
            <a:r>
              <a:rPr lang="en-US" altLang="zh-CN" sz="15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1338t </a:t>
            </a:r>
            <a:r>
              <a:rPr lang="zh-CN" altLang="en-US" sz="15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，收率</a:t>
            </a:r>
            <a:r>
              <a:rPr lang="en-US" altLang="zh-CN" sz="15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29.58%</a:t>
            </a:r>
            <a:r>
              <a:rPr lang="zh-CN" altLang="en-US" sz="15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。</a:t>
            </a:r>
            <a:endParaRPr lang="en-US" altLang="zh-CN" sz="1500" dirty="0">
              <a:solidFill>
                <a:srgbClr val="28283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60F8766B-BFA5-2B12-4467-B6ACE45DD7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416374"/>
              </p:ext>
            </p:extLst>
          </p:nvPr>
        </p:nvGraphicFramePr>
        <p:xfrm>
          <a:off x="807007" y="1144014"/>
          <a:ext cx="4892456" cy="1599186"/>
        </p:xfrm>
        <a:graphic>
          <a:graphicData uri="http://schemas.openxmlformats.org/drawingml/2006/table">
            <a:tbl>
              <a:tblPr/>
              <a:tblGrid>
                <a:gridCol w="996896">
                  <a:extLst>
                    <a:ext uri="{9D8B030D-6E8A-4147-A177-3AD203B41FA5}">
                      <a16:colId xmlns:a16="http://schemas.microsoft.com/office/drawing/2014/main" val="3208569532"/>
                    </a:ext>
                  </a:extLst>
                </a:gridCol>
                <a:gridCol w="1088917">
                  <a:extLst>
                    <a:ext uri="{9D8B030D-6E8A-4147-A177-3AD203B41FA5}">
                      <a16:colId xmlns:a16="http://schemas.microsoft.com/office/drawing/2014/main" val="3739550507"/>
                    </a:ext>
                  </a:extLst>
                </a:gridCol>
                <a:gridCol w="935548">
                  <a:extLst>
                    <a:ext uri="{9D8B030D-6E8A-4147-A177-3AD203B41FA5}">
                      <a16:colId xmlns:a16="http://schemas.microsoft.com/office/drawing/2014/main" val="1333504455"/>
                    </a:ext>
                  </a:extLst>
                </a:gridCol>
                <a:gridCol w="912542">
                  <a:extLst>
                    <a:ext uri="{9D8B030D-6E8A-4147-A177-3AD203B41FA5}">
                      <a16:colId xmlns:a16="http://schemas.microsoft.com/office/drawing/2014/main" val="1172593083"/>
                    </a:ext>
                  </a:extLst>
                </a:gridCol>
                <a:gridCol w="958553">
                  <a:extLst>
                    <a:ext uri="{9D8B030D-6E8A-4147-A177-3AD203B41FA5}">
                      <a16:colId xmlns:a16="http://schemas.microsoft.com/office/drawing/2014/main" val="2450445165"/>
                    </a:ext>
                  </a:extLst>
                </a:gridCol>
              </a:tblGrid>
              <a:tr h="38321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月份能耗（</a:t>
                      </a:r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10.1-10.31</a:t>
                      </a:r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3982619"/>
                  </a:ext>
                </a:extLst>
              </a:tr>
              <a:tr h="24319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班组</a:t>
                      </a:r>
                      <a:endParaRPr lang="zh-CN" alt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</a:t>
                      </a:r>
                      <a:endParaRPr lang="zh-CN" alt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气分</a:t>
                      </a:r>
                      <a:endParaRPr lang="zh-CN" alt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平均值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排名</a:t>
                      </a:r>
                      <a:endParaRPr lang="zh-CN" alt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5727056"/>
                  </a:ext>
                </a:extLst>
              </a:tr>
              <a:tr h="24319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加裂一班</a:t>
                      </a:r>
                      <a:endParaRPr lang="zh-CN" alt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44.6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21.520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35.368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第三名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370635"/>
                  </a:ext>
                </a:extLst>
              </a:tr>
              <a:tr h="24319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加裂二班</a:t>
                      </a:r>
                      <a:endParaRPr lang="zh-CN" alt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44.66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21.380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35.348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第一名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524725"/>
                  </a:ext>
                </a:extLst>
              </a:tr>
              <a:tr h="24319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加裂三班</a:t>
                      </a:r>
                      <a:endParaRPr lang="zh-CN" alt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44.62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21.500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35.372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第四名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158109"/>
                  </a:ext>
                </a:extLst>
              </a:tr>
              <a:tr h="24319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加裂四班</a:t>
                      </a:r>
                      <a:endParaRPr lang="zh-CN" alt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44.59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21.500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35.354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第二名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329299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165319EF-E235-5FBC-D65E-6971B38C45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918955"/>
              </p:ext>
            </p:extLst>
          </p:nvPr>
        </p:nvGraphicFramePr>
        <p:xfrm>
          <a:off x="6151365" y="1144012"/>
          <a:ext cx="4892458" cy="1599186"/>
        </p:xfrm>
        <a:graphic>
          <a:graphicData uri="http://schemas.openxmlformats.org/drawingml/2006/table">
            <a:tbl>
              <a:tblPr/>
              <a:tblGrid>
                <a:gridCol w="1055878">
                  <a:extLst>
                    <a:ext uri="{9D8B030D-6E8A-4147-A177-3AD203B41FA5}">
                      <a16:colId xmlns:a16="http://schemas.microsoft.com/office/drawing/2014/main" val="85284898"/>
                    </a:ext>
                  </a:extLst>
                </a:gridCol>
                <a:gridCol w="859131">
                  <a:extLst>
                    <a:ext uri="{9D8B030D-6E8A-4147-A177-3AD203B41FA5}">
                      <a16:colId xmlns:a16="http://schemas.microsoft.com/office/drawing/2014/main" val="4070737490"/>
                    </a:ext>
                  </a:extLst>
                </a:gridCol>
                <a:gridCol w="1036205">
                  <a:extLst>
                    <a:ext uri="{9D8B030D-6E8A-4147-A177-3AD203B41FA5}">
                      <a16:colId xmlns:a16="http://schemas.microsoft.com/office/drawing/2014/main" val="500954993"/>
                    </a:ext>
                  </a:extLst>
                </a:gridCol>
                <a:gridCol w="970622">
                  <a:extLst>
                    <a:ext uri="{9D8B030D-6E8A-4147-A177-3AD203B41FA5}">
                      <a16:colId xmlns:a16="http://schemas.microsoft.com/office/drawing/2014/main" val="3179997430"/>
                    </a:ext>
                  </a:extLst>
                </a:gridCol>
                <a:gridCol w="970622">
                  <a:extLst>
                    <a:ext uri="{9D8B030D-6E8A-4147-A177-3AD203B41FA5}">
                      <a16:colId xmlns:a16="http://schemas.microsoft.com/office/drawing/2014/main" val="1973833535"/>
                    </a:ext>
                  </a:extLst>
                </a:gridCol>
              </a:tblGrid>
              <a:tr h="38922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  <a:r>
                        <a:rPr lang="zh-CN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月份平稳率（</a:t>
                      </a:r>
                      <a:r>
                        <a:rPr lang="en-US" altLang="zh-CN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10.1-10.31</a:t>
                      </a:r>
                      <a:r>
                        <a:rPr lang="zh-CN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791627"/>
                  </a:ext>
                </a:extLst>
              </a:tr>
              <a:tr h="24199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班组</a:t>
                      </a:r>
                      <a:endParaRPr lang="zh-CN" alt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</a:t>
                      </a:r>
                      <a:endParaRPr lang="zh-CN" alt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气分</a:t>
                      </a:r>
                      <a:endParaRPr lang="zh-CN" alt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平均值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排名</a:t>
                      </a:r>
                      <a:endParaRPr lang="zh-CN" alt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6946180"/>
                  </a:ext>
                </a:extLst>
              </a:tr>
              <a:tr h="24199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加裂一班</a:t>
                      </a:r>
                      <a:endParaRPr lang="zh-CN" alt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99.998%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第一名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777965"/>
                  </a:ext>
                </a:extLst>
              </a:tr>
              <a:tr h="24199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加裂二班</a:t>
                      </a:r>
                      <a:endParaRPr lang="zh-CN" alt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99.998%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第一名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587003"/>
                  </a:ext>
                </a:extLst>
              </a:tr>
              <a:tr h="24199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加裂三班</a:t>
                      </a:r>
                      <a:endParaRPr lang="zh-CN" alt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99.98%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99.991%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第三名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880195"/>
                  </a:ext>
                </a:extLst>
              </a:tr>
              <a:tr h="24199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加裂四班</a:t>
                      </a:r>
                      <a:endParaRPr lang="zh-CN" alt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99.97%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99.986%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第四名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645393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CFB917E1-6850-7718-07A5-126DB43CBD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429437"/>
              </p:ext>
            </p:extLst>
          </p:nvPr>
        </p:nvGraphicFramePr>
        <p:xfrm>
          <a:off x="2028973" y="2769832"/>
          <a:ext cx="7632699" cy="2019300"/>
        </p:xfrm>
        <a:graphic>
          <a:graphicData uri="http://schemas.openxmlformats.org/drawingml/2006/table">
            <a:tbl>
              <a:tblPr/>
              <a:tblGrid>
                <a:gridCol w="1572279">
                  <a:extLst>
                    <a:ext uri="{9D8B030D-6E8A-4147-A177-3AD203B41FA5}">
                      <a16:colId xmlns:a16="http://schemas.microsoft.com/office/drawing/2014/main" val="3794817285"/>
                    </a:ext>
                  </a:extLst>
                </a:gridCol>
                <a:gridCol w="1124418">
                  <a:extLst>
                    <a:ext uri="{9D8B030D-6E8A-4147-A177-3AD203B41FA5}">
                      <a16:colId xmlns:a16="http://schemas.microsoft.com/office/drawing/2014/main" val="76405531"/>
                    </a:ext>
                  </a:extLst>
                </a:gridCol>
                <a:gridCol w="1191120">
                  <a:extLst>
                    <a:ext uri="{9D8B030D-6E8A-4147-A177-3AD203B41FA5}">
                      <a16:colId xmlns:a16="http://schemas.microsoft.com/office/drawing/2014/main" val="891854973"/>
                    </a:ext>
                  </a:extLst>
                </a:gridCol>
                <a:gridCol w="1248294">
                  <a:extLst>
                    <a:ext uri="{9D8B030D-6E8A-4147-A177-3AD203B41FA5}">
                      <a16:colId xmlns:a16="http://schemas.microsoft.com/office/drawing/2014/main" val="2848920735"/>
                    </a:ext>
                  </a:extLst>
                </a:gridCol>
                <a:gridCol w="1248294">
                  <a:extLst>
                    <a:ext uri="{9D8B030D-6E8A-4147-A177-3AD203B41FA5}">
                      <a16:colId xmlns:a16="http://schemas.microsoft.com/office/drawing/2014/main" val="231712592"/>
                    </a:ext>
                  </a:extLst>
                </a:gridCol>
                <a:gridCol w="1248294">
                  <a:extLst>
                    <a:ext uri="{9D8B030D-6E8A-4147-A177-3AD203B41FA5}">
                      <a16:colId xmlns:a16="http://schemas.microsoft.com/office/drawing/2014/main" val="1361498838"/>
                    </a:ext>
                  </a:extLst>
                </a:gridCol>
              </a:tblGrid>
              <a:tr h="4953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</a:t>
                      </a:r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月份精丙烯收率，</a:t>
                      </a:r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%</a:t>
                      </a:r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</a:t>
                      </a:r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10.1-10.31</a:t>
                      </a:r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</a:t>
                      </a:r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月份重石收率，</a:t>
                      </a:r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%</a:t>
                      </a:r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</a:t>
                      </a:r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</a:t>
                      </a:r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.1-10.31</a:t>
                      </a:r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  <a:endParaRPr lang="zh-CN" alt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8663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班组</a:t>
                      </a:r>
                      <a:endParaRPr lang="zh-CN" alt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平均值</a:t>
                      </a:r>
                      <a:endParaRPr lang="zh-CN" alt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排名</a:t>
                      </a:r>
                      <a:endParaRPr lang="zh-CN" alt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班组</a:t>
                      </a:r>
                      <a:endParaRPr lang="zh-CN" alt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平均值</a:t>
                      </a:r>
                      <a:endParaRPr lang="zh-CN" alt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排名</a:t>
                      </a:r>
                      <a:endParaRPr lang="zh-CN" alt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151262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加裂一班</a:t>
                      </a:r>
                      <a:endParaRPr lang="zh-CN" alt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29.47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第三名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加裂一班</a:t>
                      </a:r>
                      <a:endParaRPr lang="zh-CN" alt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62.55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第四名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68037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加裂二班</a:t>
                      </a:r>
                      <a:endParaRPr lang="zh-CN" alt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30.56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第一名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加裂二班</a:t>
                      </a:r>
                      <a:endParaRPr lang="zh-CN" alt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62.98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第一名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95411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加裂三班</a:t>
                      </a:r>
                      <a:endParaRPr lang="zh-CN" alt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29.50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第二名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加裂三班</a:t>
                      </a:r>
                      <a:endParaRPr lang="zh-CN" alt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62.70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第二名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0238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加裂四班</a:t>
                      </a:r>
                      <a:endParaRPr lang="zh-CN" alt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28.78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第四名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加裂四班</a:t>
                      </a:r>
                      <a:endParaRPr lang="zh-CN" alt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62.58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第三名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17387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19F1F183-A398-4CA4-91FE-1A2395352523}"/>
              </a:ext>
            </a:extLst>
          </p:cNvPr>
          <p:cNvSpPr txBox="1"/>
          <p:nvPr/>
        </p:nvSpPr>
        <p:spPr>
          <a:xfrm>
            <a:off x="383571" y="973462"/>
            <a:ext cx="10803422" cy="525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rgbClr val="282830"/>
                </a:solidFill>
                <a:latin typeface="+mj-ea"/>
                <a:ea typeface="+mj-ea"/>
              </a:rPr>
              <a:t>2.4  </a:t>
            </a:r>
            <a:r>
              <a:rPr lang="zh-CN" altLang="en-US" sz="2400" dirty="0">
                <a:solidFill>
                  <a:srgbClr val="282830"/>
                </a:solidFill>
                <a:latin typeface="+mj-ea"/>
                <a:ea typeface="+mj-ea"/>
              </a:rPr>
              <a:t>月末评比排名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9DB29643-38D7-408C-8283-47CF68800B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D249AB28-BFC1-E9BE-E651-FFD3260694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857146"/>
              </p:ext>
            </p:extLst>
          </p:nvPr>
        </p:nvGraphicFramePr>
        <p:xfrm>
          <a:off x="1323033" y="1677880"/>
          <a:ext cx="9545934" cy="4887701"/>
        </p:xfrm>
        <a:graphic>
          <a:graphicData uri="http://schemas.openxmlformats.org/drawingml/2006/table">
            <a:tbl>
              <a:tblPr/>
              <a:tblGrid>
                <a:gridCol w="1742462">
                  <a:extLst>
                    <a:ext uri="{9D8B030D-6E8A-4147-A177-3AD203B41FA5}">
                      <a16:colId xmlns:a16="http://schemas.microsoft.com/office/drawing/2014/main" val="2977773077"/>
                    </a:ext>
                  </a:extLst>
                </a:gridCol>
                <a:gridCol w="4554245">
                  <a:extLst>
                    <a:ext uri="{9D8B030D-6E8A-4147-A177-3AD203B41FA5}">
                      <a16:colId xmlns:a16="http://schemas.microsoft.com/office/drawing/2014/main" val="2808651516"/>
                    </a:ext>
                  </a:extLst>
                </a:gridCol>
                <a:gridCol w="1553592">
                  <a:extLst>
                    <a:ext uri="{9D8B030D-6E8A-4147-A177-3AD203B41FA5}">
                      <a16:colId xmlns:a16="http://schemas.microsoft.com/office/drawing/2014/main" val="2808428668"/>
                    </a:ext>
                  </a:extLst>
                </a:gridCol>
                <a:gridCol w="1695635">
                  <a:extLst>
                    <a:ext uri="{9D8B030D-6E8A-4147-A177-3AD203B41FA5}">
                      <a16:colId xmlns:a16="http://schemas.microsoft.com/office/drawing/2014/main" val="1630729425"/>
                    </a:ext>
                  </a:extLst>
                </a:gridCol>
              </a:tblGrid>
              <a:tr h="37597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班组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月末评比内容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项目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奖励分数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6570139"/>
                  </a:ext>
                </a:extLst>
              </a:tr>
              <a:tr h="37597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加裂二班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反事故演练第一名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反事故演练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20.0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828367"/>
                  </a:ext>
                </a:extLst>
              </a:tr>
              <a:tr h="37597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加裂三班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反事故演练第二名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反事故演练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10.0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725048"/>
                  </a:ext>
                </a:extLst>
              </a:tr>
              <a:tr h="37597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加裂一班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反事故演练第三名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反事故演练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5.0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939024"/>
                  </a:ext>
                </a:extLst>
              </a:tr>
              <a:tr h="37597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加裂二班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能耗第一名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能耗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20.0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327295"/>
                  </a:ext>
                </a:extLst>
              </a:tr>
              <a:tr h="37597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加裂四班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能耗第二名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能耗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10.0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942652"/>
                  </a:ext>
                </a:extLst>
              </a:tr>
              <a:tr h="37597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加裂一班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能耗第三名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能耗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5.0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037858"/>
                  </a:ext>
                </a:extLst>
              </a:tr>
              <a:tr h="37597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加裂三班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产品合格率第一名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馏出口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20.0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474599"/>
                  </a:ext>
                </a:extLst>
              </a:tr>
              <a:tr h="37597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加裂二班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产品合格率第一名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馏出口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10.0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296352"/>
                  </a:ext>
                </a:extLst>
              </a:tr>
              <a:tr h="37597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加裂四班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产品合格率第三名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馏出口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5.0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705629"/>
                  </a:ext>
                </a:extLst>
              </a:tr>
              <a:tr h="37597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加裂一班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平稳率第一名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平稳率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4.0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221236"/>
                  </a:ext>
                </a:extLst>
              </a:tr>
              <a:tr h="37597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加裂二班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平稳率第一名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平稳率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4.0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343737"/>
                  </a:ext>
                </a:extLst>
              </a:tr>
              <a:tr h="37597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加裂三班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平稳率第三名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平稳率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2.0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183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3784603"/>
      </p:ext>
    </p:extLst>
  </p:cSld>
  <p:clrMapOvr>
    <a:masterClrMapping/>
  </p:clrMapOvr>
</p:sld>
</file>

<file path=ppt/theme/theme1.xml><?xml version="1.0" encoding="utf-8"?>
<a:theme xmlns:a="http://schemas.openxmlformats.org/drawingml/2006/main" name="A000120140530A99PPBG">
  <a:themeElements>
    <a:clrScheme name="自定义 435">
      <a:dk1>
        <a:srgbClr val="5F5F5F"/>
      </a:dk1>
      <a:lt1>
        <a:srgbClr val="FFFFFF"/>
      </a:lt1>
      <a:dk2>
        <a:srgbClr val="5F5F5F"/>
      </a:dk2>
      <a:lt2>
        <a:srgbClr val="FFFFFF"/>
      </a:lt2>
      <a:accent1>
        <a:srgbClr val="5B9BCF"/>
      </a:accent1>
      <a:accent2>
        <a:srgbClr val="00B0F0"/>
      </a:accent2>
      <a:accent3>
        <a:srgbClr val="8A76E0"/>
      </a:accent3>
      <a:accent4>
        <a:srgbClr val="9439AD"/>
      </a:accent4>
      <a:accent5>
        <a:srgbClr val="A2CE47"/>
      </a:accent5>
      <a:accent6>
        <a:srgbClr val="F3731E"/>
      </a:accent6>
      <a:hlink>
        <a:srgbClr val="00B0F0"/>
      </a:hlink>
      <a:folHlink>
        <a:srgbClr val="AFB2B4"/>
      </a:folHlink>
    </a:clrScheme>
    <a:fontScheme name="KSO主题5">
      <a:majorFont>
        <a:latin typeface="Broadway"/>
        <a:ea typeface="微软雅黑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Arial-宋体">
    <a:majorFont>
      <a:latin typeface="Arial"/>
      <a:ea typeface="宋体"/>
      <a:cs typeface=""/>
    </a:majorFont>
    <a:minorFont>
      <a:latin typeface="Arial"/>
      <a:ea typeface="宋体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Arial-宋体">
    <a:majorFont>
      <a:latin typeface="Arial"/>
      <a:ea typeface="宋体"/>
      <a:cs typeface=""/>
    </a:majorFont>
    <a:minorFont>
      <a:latin typeface="Arial"/>
      <a:ea typeface="宋体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Arial-宋体">
    <a:majorFont>
      <a:latin typeface="Arial"/>
      <a:ea typeface="宋体"/>
      <a:cs typeface=""/>
    </a:majorFont>
    <a:minorFont>
      <a:latin typeface="Arial"/>
      <a:ea typeface="宋体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7038</TotalTime>
  <Words>4337</Words>
  <Application>Microsoft Office PowerPoint</Application>
  <PresentationFormat>宽屏</PresentationFormat>
  <Paragraphs>727</Paragraphs>
  <Slides>18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0" baseType="lpstr">
      <vt:lpstr>aril</vt:lpstr>
      <vt:lpstr>Atial</vt:lpstr>
      <vt:lpstr>等线</vt:lpstr>
      <vt:lpstr>仿宋</vt:lpstr>
      <vt:lpstr>黑体</vt:lpstr>
      <vt:lpstr>宋体</vt:lpstr>
      <vt:lpstr>微软雅黑</vt:lpstr>
      <vt:lpstr>幼圆</vt:lpstr>
      <vt:lpstr>Arial</vt:lpstr>
      <vt:lpstr>Calibri</vt:lpstr>
      <vt:lpstr>Wingdings 2</vt:lpstr>
      <vt:lpstr>A000120140530A99PPBG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264</cp:revision>
  <dcterms:created xsi:type="dcterms:W3CDTF">2015-10-06T09:21:00Z</dcterms:created>
  <dcterms:modified xsi:type="dcterms:W3CDTF">2022-11-07T05:53:16Z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2052-11.1.0.10356</vt:lpwstr>
  </property>
  <property fmtid="{D5CDD505-2E9C-101B-9397-08002B2CF9AE}" pid="3" name="ICV">
    <vt:lpwstr>35E9D4B9093742EC852E3D8AFBCE0E7C</vt:lpwstr>
  </property>
</Properties>
</file>