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9" r:id="rId2"/>
    <p:sldId id="320" r:id="rId3"/>
    <p:sldId id="352" r:id="rId4"/>
    <p:sldId id="290" r:id="rId5"/>
    <p:sldId id="299" r:id="rId6"/>
    <p:sldId id="302" r:id="rId7"/>
    <p:sldId id="357" r:id="rId8"/>
    <p:sldId id="300" r:id="rId9"/>
    <p:sldId id="355" r:id="rId10"/>
    <p:sldId id="356" r:id="rId11"/>
    <p:sldId id="310" r:id="rId12"/>
    <p:sldId id="358" r:id="rId13"/>
    <p:sldId id="359" r:id="rId14"/>
    <p:sldId id="360" r:id="rId15"/>
    <p:sldId id="260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51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6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1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00">
          <p15:clr>
            <a:srgbClr val="A4A3A4"/>
          </p15:clr>
        </p15:guide>
        <p15:guide id="10" orient="horz" pos="16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3E3"/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0CD2A-A437-488D-A610-EFABA7B48C5F}" v="14" dt="2023-01-11T05:32:35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495" y="57"/>
      </p:cViewPr>
      <p:guideLst>
        <p:guide pos="3851"/>
        <p:guide pos="5484"/>
        <p:guide pos="6697"/>
        <p:guide pos="1426"/>
        <p:guide pos="966"/>
        <p:guide pos="5190"/>
        <p:guide orient="horz" pos="1910"/>
        <p:guide pos="3218"/>
        <p:guide orient="horz" pos="2400"/>
        <p:guide orient="horz" pos="16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世旭 柳" userId="29c66f2892a32488" providerId="LiveId" clId="{E700CD2A-A437-488D-A610-EFABA7B48C5F}"/>
    <pc:docChg chg="modSld">
      <pc:chgData name="世旭 柳" userId="29c66f2892a32488" providerId="LiveId" clId="{E700CD2A-A437-488D-A610-EFABA7B48C5F}" dt="2023-01-11T05:36:34.754" v="101"/>
      <pc:docMkLst>
        <pc:docMk/>
      </pc:docMkLst>
      <pc:sldChg chg="modSp mod">
        <pc:chgData name="世旭 柳" userId="29c66f2892a32488" providerId="LiveId" clId="{E700CD2A-A437-488D-A610-EFABA7B48C5F}" dt="2023-01-11T05:35:58.379" v="97"/>
        <pc:sldMkLst>
          <pc:docMk/>
          <pc:sldMk cId="0" sldId="310"/>
        </pc:sldMkLst>
        <pc:spChg chg="mod">
          <ac:chgData name="世旭 柳" userId="29c66f2892a32488" providerId="LiveId" clId="{E700CD2A-A437-488D-A610-EFABA7B48C5F}" dt="2023-01-11T05:35:58.379" v="97"/>
          <ac:spMkLst>
            <pc:docMk/>
            <pc:sldMk cId="0" sldId="310"/>
            <ac:spMk id="6" creationId="{00000000-0000-0000-0000-000000000000}"/>
          </ac:spMkLst>
        </pc:spChg>
      </pc:sldChg>
      <pc:sldChg chg="modSp mod">
        <pc:chgData name="世旭 柳" userId="29c66f2892a32488" providerId="LiveId" clId="{E700CD2A-A437-488D-A610-EFABA7B48C5F}" dt="2023-01-11T05:36:34.754" v="101"/>
        <pc:sldMkLst>
          <pc:docMk/>
          <pc:sldMk cId="0" sldId="320"/>
        </pc:sldMkLst>
        <pc:spChg chg="mod">
          <ac:chgData name="世旭 柳" userId="29c66f2892a32488" providerId="LiveId" clId="{E700CD2A-A437-488D-A610-EFABA7B48C5F}" dt="2023-01-11T05:36:34.754" v="101"/>
          <ac:spMkLst>
            <pc:docMk/>
            <pc:sldMk cId="0" sldId="320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ffah\iCloudDrive\WORK\&#24037;&#33402;&#23703;&#20301;\Process%20Management\10.5%20&#24037;&#33402;&#32771;&#26680;&#21333;&#31649;&#29702;\2022&#24180;12&#26376;\12&#26376;&#21152;&#35010;&#27668;&#20998;&#24037;&#33402;&#32771;&#26680;&#27719;&#24635;%20Final%20Ver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ffah\iCloudDrive\WORK\&#24037;&#33402;&#23703;&#20301;\Process%20Management\10.5%20&#24037;&#33402;&#32771;&#26680;&#21333;&#31649;&#29702;\2022&#24180;12&#26376;\12&#26376;&#21152;&#35010;&#27668;&#20998;&#24037;&#33402;&#32771;&#26680;&#27719;&#24635;%20Final%20Ver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678876160489837E-2"/>
          <c:y val="8.5653643128278958E-2"/>
          <c:w val="0.85162973109010065"/>
          <c:h val="0.83426317668608274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535933363948267E-2"/>
          <c:y val="9.1139406069796494E-2"/>
          <c:w val="0.83327426888139688"/>
          <c:h val="0.8049924654983970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11F-4A47-BF41-AEB6AF788F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11F-4A47-BF41-AEB6AF788F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11F-4A47-BF41-AEB6AF788F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11F-4A47-BF41-AEB6AF788FD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11F-4A47-BF41-AEB6AF788FD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11F-4A47-BF41-AEB6AF788F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E11F-4A47-BF41-AEB6AF788F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E11F-4A47-BF41-AEB6AF788FD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E11F-4A47-BF41-AEB6AF788FD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E11F-4A47-BF41-AEB6AF788FD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E11F-4A47-BF41-AEB6AF788FDB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E11F-4A47-BF41-AEB6AF788FDB}"/>
              </c:ext>
            </c:extLst>
          </c:dPt>
          <c:dLbls>
            <c:dLbl>
              <c:idx val="0"/>
              <c:layout>
                <c:manualLayout>
                  <c:x val="-4.9312395694492667E-2"/>
                  <c:y val="-2.67333758894285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1166429587482"/>
                      <c:h val="5.35004317882453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1F-4A47-BF41-AEB6AF788FD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11F-4A47-BF41-AEB6AF788FDB}"/>
                </c:ext>
              </c:extLst>
            </c:dLbl>
            <c:dLbl>
              <c:idx val="2"/>
              <c:layout>
                <c:manualLayout>
                  <c:x val="3.0346135609293504E-2"/>
                  <c:y val="2.33918190204695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1F-4A47-BF41-AEB6AF788FD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11F-4A47-BF41-AEB6AF788FD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11F-4A47-BF41-AEB6AF788FD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11F-4A47-BF41-AEB6AF788FD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11F-4A47-BF41-AEB6AF788FD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11F-4A47-BF41-AEB6AF788FDB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11F-4A47-BF41-AEB6AF788FDB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11F-4A47-BF41-AEB6AF788FDB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E11F-4A47-BF41-AEB6AF788FDB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E11F-4A47-BF41-AEB6AF788FD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汇总!$A$3:$A$14</c:f>
              <c:strCache>
                <c:ptCount val="12"/>
                <c:pt idx="0">
                  <c:v>事故演练</c:v>
                </c:pt>
                <c:pt idx="1">
                  <c:v>劳动纪律</c:v>
                </c:pt>
                <c:pt idx="2">
                  <c:v>巡回检查</c:v>
                </c:pt>
                <c:pt idx="3">
                  <c:v>工艺纪律</c:v>
                </c:pt>
                <c:pt idx="4">
                  <c:v>抽查提问</c:v>
                </c:pt>
                <c:pt idx="5">
                  <c:v>收率</c:v>
                </c:pt>
                <c:pt idx="6">
                  <c:v>能耗</c:v>
                </c:pt>
                <c:pt idx="7">
                  <c:v>自控率</c:v>
                </c:pt>
                <c:pt idx="8">
                  <c:v>馏出口</c:v>
                </c:pt>
                <c:pt idx="9">
                  <c:v>记录</c:v>
                </c:pt>
                <c:pt idx="10">
                  <c:v>联系汇报</c:v>
                </c:pt>
                <c:pt idx="11">
                  <c:v>其他</c:v>
                </c:pt>
              </c:strCache>
            </c:strRef>
          </c:cat>
          <c:val>
            <c:numRef>
              <c:f>汇总!$B$3:$B$14</c:f>
              <c:numCache>
                <c:formatCode>General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  <c:pt idx="4">
                  <c:v>28</c:v>
                </c:pt>
                <c:pt idx="5">
                  <c:v>0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7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11F-4A47-BF41-AEB6AF788FD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090119827881169E-2"/>
          <c:y val="8.0447015440280739E-2"/>
          <c:w val="0.91890988017211883"/>
          <c:h val="0.69390084976015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班组汇总2!$O$31</c:f>
              <c:strCache>
                <c:ptCount val="1"/>
                <c:pt idx="0">
                  <c:v>加裂一班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班组汇总2!$P$30:$AA$30</c:f>
              <c:strCache>
                <c:ptCount val="12"/>
                <c:pt idx="0">
                  <c:v>事故演练</c:v>
                </c:pt>
                <c:pt idx="1">
                  <c:v>劳动纪律</c:v>
                </c:pt>
                <c:pt idx="2">
                  <c:v>巡回检查</c:v>
                </c:pt>
                <c:pt idx="3">
                  <c:v>工艺纪律</c:v>
                </c:pt>
                <c:pt idx="4">
                  <c:v>抽查提问</c:v>
                </c:pt>
                <c:pt idx="5">
                  <c:v>收率</c:v>
                </c:pt>
                <c:pt idx="6">
                  <c:v>能耗</c:v>
                </c:pt>
                <c:pt idx="7">
                  <c:v>自控率</c:v>
                </c:pt>
                <c:pt idx="8">
                  <c:v>馏出口</c:v>
                </c:pt>
                <c:pt idx="9">
                  <c:v>记录</c:v>
                </c:pt>
                <c:pt idx="10">
                  <c:v>联系汇报</c:v>
                </c:pt>
                <c:pt idx="11">
                  <c:v>其他</c:v>
                </c:pt>
              </c:strCache>
            </c:strRef>
          </c:cat>
          <c:val>
            <c:numRef>
              <c:f>班组汇总2!$P$31:$AA$31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41-44B7-B839-21DEBB737F5E}"/>
            </c:ext>
          </c:extLst>
        </c:ser>
        <c:ser>
          <c:idx val="1"/>
          <c:order val="1"/>
          <c:tx>
            <c:strRef>
              <c:f>班组汇总2!$O$32</c:f>
              <c:strCache>
                <c:ptCount val="1"/>
                <c:pt idx="0">
                  <c:v>加裂二班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班组汇总2!$P$30:$AA$30</c:f>
              <c:strCache>
                <c:ptCount val="12"/>
                <c:pt idx="0">
                  <c:v>事故演练</c:v>
                </c:pt>
                <c:pt idx="1">
                  <c:v>劳动纪律</c:v>
                </c:pt>
                <c:pt idx="2">
                  <c:v>巡回检查</c:v>
                </c:pt>
                <c:pt idx="3">
                  <c:v>工艺纪律</c:v>
                </c:pt>
                <c:pt idx="4">
                  <c:v>抽查提问</c:v>
                </c:pt>
                <c:pt idx="5">
                  <c:v>收率</c:v>
                </c:pt>
                <c:pt idx="6">
                  <c:v>能耗</c:v>
                </c:pt>
                <c:pt idx="7">
                  <c:v>自控率</c:v>
                </c:pt>
                <c:pt idx="8">
                  <c:v>馏出口</c:v>
                </c:pt>
                <c:pt idx="9">
                  <c:v>记录</c:v>
                </c:pt>
                <c:pt idx="10">
                  <c:v>联系汇报</c:v>
                </c:pt>
                <c:pt idx="11">
                  <c:v>其他</c:v>
                </c:pt>
              </c:strCache>
            </c:strRef>
          </c:cat>
          <c:val>
            <c:numRef>
              <c:f>班组汇总2!$P$32:$AA$32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41-44B7-B839-21DEBB737F5E}"/>
            </c:ext>
          </c:extLst>
        </c:ser>
        <c:ser>
          <c:idx val="2"/>
          <c:order val="2"/>
          <c:tx>
            <c:strRef>
              <c:f>班组汇总2!$O$33</c:f>
              <c:strCache>
                <c:ptCount val="1"/>
                <c:pt idx="0">
                  <c:v>加裂三班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班组汇总2!$P$30:$AA$30</c:f>
              <c:strCache>
                <c:ptCount val="12"/>
                <c:pt idx="0">
                  <c:v>事故演练</c:v>
                </c:pt>
                <c:pt idx="1">
                  <c:v>劳动纪律</c:v>
                </c:pt>
                <c:pt idx="2">
                  <c:v>巡回检查</c:v>
                </c:pt>
                <c:pt idx="3">
                  <c:v>工艺纪律</c:v>
                </c:pt>
                <c:pt idx="4">
                  <c:v>抽查提问</c:v>
                </c:pt>
                <c:pt idx="5">
                  <c:v>收率</c:v>
                </c:pt>
                <c:pt idx="6">
                  <c:v>能耗</c:v>
                </c:pt>
                <c:pt idx="7">
                  <c:v>自控率</c:v>
                </c:pt>
                <c:pt idx="8">
                  <c:v>馏出口</c:v>
                </c:pt>
                <c:pt idx="9">
                  <c:v>记录</c:v>
                </c:pt>
                <c:pt idx="10">
                  <c:v>联系汇报</c:v>
                </c:pt>
                <c:pt idx="11">
                  <c:v>其他</c:v>
                </c:pt>
              </c:strCache>
            </c:strRef>
          </c:cat>
          <c:val>
            <c:numRef>
              <c:f>班组汇总2!$P$33:$AA$33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41-44B7-B839-21DEBB737F5E}"/>
            </c:ext>
          </c:extLst>
        </c:ser>
        <c:ser>
          <c:idx val="3"/>
          <c:order val="3"/>
          <c:tx>
            <c:strRef>
              <c:f>班组汇总2!$O$34</c:f>
              <c:strCache>
                <c:ptCount val="1"/>
                <c:pt idx="0">
                  <c:v>加裂四班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班组汇总2!$P$30:$AA$30</c:f>
              <c:strCache>
                <c:ptCount val="12"/>
                <c:pt idx="0">
                  <c:v>事故演练</c:v>
                </c:pt>
                <c:pt idx="1">
                  <c:v>劳动纪律</c:v>
                </c:pt>
                <c:pt idx="2">
                  <c:v>巡回检查</c:v>
                </c:pt>
                <c:pt idx="3">
                  <c:v>工艺纪律</c:v>
                </c:pt>
                <c:pt idx="4">
                  <c:v>抽查提问</c:v>
                </c:pt>
                <c:pt idx="5">
                  <c:v>收率</c:v>
                </c:pt>
                <c:pt idx="6">
                  <c:v>能耗</c:v>
                </c:pt>
                <c:pt idx="7">
                  <c:v>自控率</c:v>
                </c:pt>
                <c:pt idx="8">
                  <c:v>馏出口</c:v>
                </c:pt>
                <c:pt idx="9">
                  <c:v>记录</c:v>
                </c:pt>
                <c:pt idx="10">
                  <c:v>联系汇报</c:v>
                </c:pt>
                <c:pt idx="11">
                  <c:v>其他</c:v>
                </c:pt>
              </c:strCache>
            </c:strRef>
          </c:cat>
          <c:val>
            <c:numRef>
              <c:f>班组汇总2!$P$34:$AA$34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41-44B7-B839-21DEBB737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348908928"/>
        <c:axId val="348910720"/>
      </c:barChart>
      <c:catAx>
        <c:axId val="348908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8910720"/>
        <c:crosses val="autoZero"/>
        <c:auto val="1"/>
        <c:lblAlgn val="ctr"/>
        <c:lblOffset val="100"/>
        <c:noMultiLvlLbl val="0"/>
      </c:catAx>
      <c:valAx>
        <c:axId val="348910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crossAx val="3489089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60000"/>
                <a:lumOff val="4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205062073967249E-2"/>
          <c:y val="3.348597529306957E-2"/>
          <c:w val="0.89896898612824594"/>
          <c:h val="0.63663584113216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10月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  <c:extLst xmlns:c15="http://schemas.microsoft.com/office/drawing/2012/chart"/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-12</c:v>
                </c:pt>
                <c:pt idx="1">
                  <c:v>28</c:v>
                </c:pt>
                <c:pt idx="2">
                  <c:v>1</c:v>
                </c:pt>
                <c:pt idx="3">
                  <c:v>-22.5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5E09-4A43-A376-D35DD10779A9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-26</c:v>
                </c:pt>
                <c:pt idx="1">
                  <c:v>37</c:v>
                </c:pt>
                <c:pt idx="2">
                  <c:v>19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09-4A43-A376-D35DD10779A9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</c:strRef>
          </c:cat>
          <c:val>
            <c:numRef>
              <c:f>Sheet2!$D$2:$D$5</c:f>
              <c:numCache>
                <c:formatCode>General</c:formatCode>
                <c:ptCount val="4"/>
                <c:pt idx="0">
                  <c:v>-33</c:v>
                </c:pt>
                <c:pt idx="1">
                  <c:v>-1</c:v>
                </c:pt>
                <c:pt idx="2">
                  <c:v>-33.5</c:v>
                </c:pt>
                <c:pt idx="3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09-4A43-A376-D35DD1077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1384824"/>
        <c:axId val="801387120"/>
        <c:extLst/>
      </c:barChart>
      <c:catAx>
        <c:axId val="80138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1387120"/>
        <c:crosses val="autoZero"/>
        <c:auto val="1"/>
        <c:lblAlgn val="ctr"/>
        <c:lblOffset val="100"/>
        <c:noMultiLvlLbl val="0"/>
      </c:catAx>
      <c:valAx>
        <c:axId val="80138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13848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5B9BCF"/>
      </a:solidFill>
    </a:ln>
    <a:effectLst/>
  </c:spPr>
  <c:txPr>
    <a:bodyPr/>
    <a:lstStyle/>
    <a:p>
      <a:pPr>
        <a:defRPr sz="1300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E5422-DCD4-41D6-9470-E4649F024CD2}" type="doc">
      <dgm:prSet loTypeId="urn:microsoft.com/office/officeart/2005/8/layout/vProcess5" loCatId="process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C8DC7B23-B698-4209-A365-F53531A882B8}">
      <dgm:prSet custT="1"/>
      <dgm:spPr>
        <a:solidFill>
          <a:schemeClr val="accent1">
            <a:hueOff val="0"/>
            <a:satOff val="0"/>
            <a:lumOff val="0"/>
            <a:alpha val="91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1. </a:t>
          </a:r>
          <a:r>
            <a:rPr lang="zh-CN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抽查提问</a:t>
          </a:r>
          <a:r>
            <a:rPr lang="zh-CN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本月抽查提问考核</a:t>
          </a:r>
          <a:r>
            <a:rPr lang="en-GB" altLang="zh-CN" sz="1600" b="1" dirty="0">
              <a:solidFill>
                <a:schemeClr val="bg1"/>
              </a:solidFill>
              <a:latin typeface="+mj-ea"/>
              <a:ea typeface="+mj-ea"/>
            </a:rPr>
            <a:t>21</a:t>
          </a:r>
          <a:r>
            <a:rPr lang="zh-CN" sz="1600" b="1" dirty="0">
              <a:solidFill>
                <a:schemeClr val="bg1"/>
              </a:solidFill>
              <a:latin typeface="+mj-ea"/>
              <a:ea typeface="+mj-ea"/>
            </a:rPr>
            <a:t>项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，内操的联锁及处置、其他事故处置等，整体情况一般，已出具相应考核并现场梳理处置思路，提醒班长及个人加强学习培养。外操以现场安排学习流程为主。</a:t>
          </a:r>
          <a:endParaRPr lang="en-US" sz="1600" dirty="0">
            <a:solidFill>
              <a:schemeClr val="bg1"/>
            </a:solidFill>
            <a:latin typeface="+mj-ea"/>
            <a:ea typeface="+mj-ea"/>
          </a:endParaRPr>
        </a:p>
      </dgm:t>
    </dgm:pt>
    <dgm:pt modelId="{3272DBD9-741C-4A40-8AE7-4923B4F125FB}" type="parTrans" cxnId="{981E2465-F750-4A98-BF5D-B9178CCBD9B3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25F6298B-FF06-45DA-A521-DDAE426915C0}" type="sibTrans" cxnId="{981E2465-F750-4A98-BF5D-B9178CCBD9B3}">
      <dgm:prSet custT="1"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2D80564C-3B6C-426B-9F47-56F987B6F5CF}">
      <dgm:prSet custT="1"/>
      <dgm:spPr>
        <a:solidFill>
          <a:schemeClr val="accent1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2. </a:t>
          </a:r>
          <a:r>
            <a:rPr lang="zh-CN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巡检</a:t>
          </a:r>
          <a:r>
            <a:rPr lang="zh-CN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本月巡检漏检情况</a:t>
          </a:r>
          <a:r>
            <a:rPr lang="zh-CN" altLang="en-US" sz="1600" dirty="0">
              <a:solidFill>
                <a:schemeClr val="bg1"/>
              </a:solidFill>
              <a:latin typeface="+mj-ea"/>
              <a:ea typeface="+mj-ea"/>
            </a:rPr>
            <a:t>只有</a:t>
          </a:r>
          <a:r>
            <a:rPr lang="en-GB" altLang="zh-CN" sz="1600" b="1" dirty="0">
              <a:solidFill>
                <a:schemeClr val="bg1"/>
              </a:solidFill>
              <a:latin typeface="+mj-ea"/>
              <a:ea typeface="+mj-ea"/>
            </a:rPr>
            <a:t>1</a:t>
          </a:r>
          <a:r>
            <a:rPr lang="zh-CN" altLang="en-US" sz="1600" b="1" dirty="0">
              <a:solidFill>
                <a:schemeClr val="bg1"/>
              </a:solidFill>
              <a:latin typeface="+mj-ea"/>
              <a:ea typeface="+mj-ea"/>
            </a:rPr>
            <a:t>项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，工艺及时处理漏检项，并通过与班组及信息部沟通，避免因技术问题导致漏检，但仍出现运行设备更换，外操巡检不到位，参数失真的现象。</a:t>
          </a:r>
          <a:endParaRPr lang="en-US" sz="1600" dirty="0">
            <a:solidFill>
              <a:schemeClr val="bg1"/>
            </a:solidFill>
            <a:latin typeface="+mj-ea"/>
            <a:ea typeface="+mj-ea"/>
          </a:endParaRPr>
        </a:p>
      </dgm:t>
    </dgm:pt>
    <dgm:pt modelId="{65F17820-DB26-4A9B-A2DE-6B2FEB1D7DDF}" type="parTrans" cxnId="{8F171508-15DC-430E-847D-30508820610F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F7D743F0-3017-4957-99A8-02BCDB4D6F65}" type="sibTrans" cxnId="{8F171508-15DC-430E-847D-30508820610F}">
      <dgm:prSet custT="1"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F6191080-07F4-4EB7-B72D-90D7F1493F8B}">
      <dgm:prSet custT="1"/>
      <dgm:spPr>
        <a:solidFill>
          <a:schemeClr val="accent1">
            <a:hueOff val="0"/>
            <a:satOff val="0"/>
            <a:lumOff val="0"/>
            <a:alpha val="71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3. </a:t>
          </a:r>
          <a:r>
            <a:rPr lang="zh-CN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劳动纪律</a:t>
          </a:r>
          <a:r>
            <a:rPr lang="zh-CN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altLang="en-US" sz="1600" dirty="0">
              <a:solidFill>
                <a:schemeClr val="bg1"/>
              </a:solidFill>
              <a:latin typeface="+mj-ea"/>
              <a:ea typeface="+mj-ea"/>
            </a:rPr>
            <a:t>四班一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人上班期间违规使用手机，已被考核。</a:t>
          </a:r>
          <a:endParaRPr lang="en-US" sz="1600" dirty="0">
            <a:solidFill>
              <a:schemeClr val="bg1"/>
            </a:solidFill>
            <a:latin typeface="+mj-ea"/>
            <a:ea typeface="+mj-ea"/>
          </a:endParaRPr>
        </a:p>
      </dgm:t>
    </dgm:pt>
    <dgm:pt modelId="{3E789B24-CAEC-4430-BCA1-B4B7DB7B132D}" type="parTrans" cxnId="{8EE172BA-D18F-46F7-86D1-E64C728C4C57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66409CE3-F2A0-4373-971A-C2926269924B}" type="sibTrans" cxnId="{8EE172BA-D18F-46F7-86D1-E64C728C4C57}">
      <dgm:prSet custT="1"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5106BD6C-8CEA-4B45-81A8-7E5BD3ADAA89}">
      <dgm:prSet custT="1"/>
      <dgm:spPr>
        <a:solidFill>
          <a:schemeClr val="accent1">
            <a:hueOff val="0"/>
            <a:satOff val="0"/>
            <a:lumOff val="0"/>
            <a:alpha val="64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4.</a:t>
          </a:r>
          <a:r>
            <a:rPr lang="zh-CN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工艺纪律</a:t>
          </a:r>
          <a:r>
            <a:rPr lang="zh-CN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en-GB" altLang="zh-CN" sz="1500" dirty="0">
              <a:solidFill>
                <a:schemeClr val="bg1"/>
              </a:solidFill>
              <a:latin typeface="+mj-ea"/>
              <a:ea typeface="+mj-ea"/>
            </a:rPr>
            <a:t>1. 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加裂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P205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出口控制阀异常全开，班组监盘不严未发现问题未处理、发现问题后未进行有效处理。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2. 1040-P204B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出口控制阀再次异常全开，白班班组交班已提醒，但夜班班组未进行处理。</a:t>
          </a:r>
          <a:r>
            <a:rPr lang="en-GB" altLang="zh-CN" sz="1500" dirty="0">
              <a:solidFill>
                <a:schemeClr val="bg1"/>
              </a:solidFill>
              <a:latin typeface="+mj-ea"/>
              <a:ea typeface="+mj-ea"/>
            </a:rPr>
            <a:t>3. 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重石脑油终馏点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180.7℃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不合格，但白班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-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内操交接班未进行登记不合格样品及调整内容 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4. C204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的回流量自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23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点起至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7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点，持续在降低。</a:t>
          </a:r>
          <a:endParaRPr lang="en-US" sz="1500" dirty="0">
            <a:solidFill>
              <a:schemeClr val="bg1"/>
            </a:solidFill>
            <a:latin typeface="+mj-ea"/>
            <a:ea typeface="+mj-ea"/>
          </a:endParaRPr>
        </a:p>
      </dgm:t>
    </dgm:pt>
    <dgm:pt modelId="{D01F9E88-1679-4CD3-8FAF-701B792A55D4}" type="parTrans" cxnId="{3EACAB6F-85FB-4C6C-B7D7-87BB3486C660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05C71041-290E-49E9-BA40-F9B267B596E6}" type="sibTrans" cxnId="{3EACAB6F-85FB-4C6C-B7D7-87BB3486C660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55BFE9C7-695E-49B6-993B-59B79B5DED28}" type="pres">
      <dgm:prSet presAssocID="{D33E5422-DCD4-41D6-9470-E4649F024CD2}" presName="outerComposite" presStyleCnt="0">
        <dgm:presLayoutVars>
          <dgm:chMax val="5"/>
          <dgm:dir/>
          <dgm:resizeHandles val="exact"/>
        </dgm:presLayoutVars>
      </dgm:prSet>
      <dgm:spPr/>
    </dgm:pt>
    <dgm:pt modelId="{FD948A54-E850-4608-828C-C2AA6BA90DB5}" type="pres">
      <dgm:prSet presAssocID="{D33E5422-DCD4-41D6-9470-E4649F024CD2}" presName="dummyMaxCanvas" presStyleCnt="0">
        <dgm:presLayoutVars/>
      </dgm:prSet>
      <dgm:spPr/>
    </dgm:pt>
    <dgm:pt modelId="{3CED267D-4932-4725-A0A4-969C6986B514}" type="pres">
      <dgm:prSet presAssocID="{D33E5422-DCD4-41D6-9470-E4649F024CD2}" presName="FourNodes_1" presStyleLbl="node1" presStyleIdx="0" presStyleCnt="4" custLinFactNeighborY="-901">
        <dgm:presLayoutVars>
          <dgm:bulletEnabled val="1"/>
        </dgm:presLayoutVars>
      </dgm:prSet>
      <dgm:spPr/>
    </dgm:pt>
    <dgm:pt modelId="{87D33548-99B9-4332-93E1-A6BAF7A6DD39}" type="pres">
      <dgm:prSet presAssocID="{D33E5422-DCD4-41D6-9470-E4649F024CD2}" presName="FourNodes_2" presStyleLbl="node1" presStyleIdx="1" presStyleCnt="4">
        <dgm:presLayoutVars>
          <dgm:bulletEnabled val="1"/>
        </dgm:presLayoutVars>
      </dgm:prSet>
      <dgm:spPr/>
    </dgm:pt>
    <dgm:pt modelId="{E6B94DEE-A968-44AC-9A63-BE18B37754FB}" type="pres">
      <dgm:prSet presAssocID="{D33E5422-DCD4-41D6-9470-E4649F024CD2}" presName="FourNodes_3" presStyleLbl="node1" presStyleIdx="2" presStyleCnt="4">
        <dgm:presLayoutVars>
          <dgm:bulletEnabled val="1"/>
        </dgm:presLayoutVars>
      </dgm:prSet>
      <dgm:spPr/>
    </dgm:pt>
    <dgm:pt modelId="{36895B94-F14F-4232-A53F-B9C33489C53C}" type="pres">
      <dgm:prSet presAssocID="{D33E5422-DCD4-41D6-9470-E4649F024CD2}" presName="FourNodes_4" presStyleLbl="node1" presStyleIdx="3" presStyleCnt="4" custScaleX="110734">
        <dgm:presLayoutVars>
          <dgm:bulletEnabled val="1"/>
        </dgm:presLayoutVars>
      </dgm:prSet>
      <dgm:spPr/>
    </dgm:pt>
    <dgm:pt modelId="{0682D6CA-A265-448F-B662-0CBF35ACCB08}" type="pres">
      <dgm:prSet presAssocID="{D33E5422-DCD4-41D6-9470-E4649F024CD2}" presName="FourConn_1-2" presStyleLbl="fgAccFollowNode1" presStyleIdx="0" presStyleCnt="3">
        <dgm:presLayoutVars>
          <dgm:bulletEnabled val="1"/>
        </dgm:presLayoutVars>
      </dgm:prSet>
      <dgm:spPr/>
    </dgm:pt>
    <dgm:pt modelId="{EA8C5F08-301F-47B7-AB9C-EEC3AAD47491}" type="pres">
      <dgm:prSet presAssocID="{D33E5422-DCD4-41D6-9470-E4649F024CD2}" presName="FourConn_2-3" presStyleLbl="fgAccFollowNode1" presStyleIdx="1" presStyleCnt="3">
        <dgm:presLayoutVars>
          <dgm:bulletEnabled val="1"/>
        </dgm:presLayoutVars>
      </dgm:prSet>
      <dgm:spPr/>
    </dgm:pt>
    <dgm:pt modelId="{238CB61F-2182-40AC-97BA-413EF36C5DAB}" type="pres">
      <dgm:prSet presAssocID="{D33E5422-DCD4-41D6-9470-E4649F024CD2}" presName="FourConn_3-4" presStyleLbl="fgAccFollowNode1" presStyleIdx="2" presStyleCnt="3">
        <dgm:presLayoutVars>
          <dgm:bulletEnabled val="1"/>
        </dgm:presLayoutVars>
      </dgm:prSet>
      <dgm:spPr/>
    </dgm:pt>
    <dgm:pt modelId="{5120C33E-69B4-4C28-B2D7-DE9FCF06744F}" type="pres">
      <dgm:prSet presAssocID="{D33E5422-DCD4-41D6-9470-E4649F024CD2}" presName="FourNodes_1_text" presStyleLbl="node1" presStyleIdx="3" presStyleCnt="4">
        <dgm:presLayoutVars>
          <dgm:bulletEnabled val="1"/>
        </dgm:presLayoutVars>
      </dgm:prSet>
      <dgm:spPr/>
    </dgm:pt>
    <dgm:pt modelId="{F1CD17E8-6748-4E59-8124-DAB70337A77A}" type="pres">
      <dgm:prSet presAssocID="{D33E5422-DCD4-41D6-9470-E4649F024CD2}" presName="FourNodes_2_text" presStyleLbl="node1" presStyleIdx="3" presStyleCnt="4">
        <dgm:presLayoutVars>
          <dgm:bulletEnabled val="1"/>
        </dgm:presLayoutVars>
      </dgm:prSet>
      <dgm:spPr/>
    </dgm:pt>
    <dgm:pt modelId="{EA9778F4-CA2C-402E-B4FF-94951204164A}" type="pres">
      <dgm:prSet presAssocID="{D33E5422-DCD4-41D6-9470-E4649F024CD2}" presName="FourNodes_3_text" presStyleLbl="node1" presStyleIdx="3" presStyleCnt="4">
        <dgm:presLayoutVars>
          <dgm:bulletEnabled val="1"/>
        </dgm:presLayoutVars>
      </dgm:prSet>
      <dgm:spPr/>
    </dgm:pt>
    <dgm:pt modelId="{55DA1E2E-C595-4704-ABF5-54A8333BF65B}" type="pres">
      <dgm:prSet presAssocID="{D33E5422-DCD4-41D6-9470-E4649F024CD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B74EB03-37FC-43D0-89DE-4F43A3DD4361}" type="presOf" srcId="{F6191080-07F4-4EB7-B72D-90D7F1493F8B}" destId="{E6B94DEE-A968-44AC-9A63-BE18B37754FB}" srcOrd="0" destOrd="0" presId="urn:microsoft.com/office/officeart/2005/8/layout/vProcess5"/>
    <dgm:cxn modelId="{8F171508-15DC-430E-847D-30508820610F}" srcId="{D33E5422-DCD4-41D6-9470-E4649F024CD2}" destId="{2D80564C-3B6C-426B-9F47-56F987B6F5CF}" srcOrd="1" destOrd="0" parTransId="{65F17820-DB26-4A9B-A2DE-6B2FEB1D7DDF}" sibTransId="{F7D743F0-3017-4957-99A8-02BCDB4D6F65}"/>
    <dgm:cxn modelId="{B995B30B-62E6-4926-8988-E0EB8BCE22AB}" type="presOf" srcId="{C8DC7B23-B698-4209-A365-F53531A882B8}" destId="{5120C33E-69B4-4C28-B2D7-DE9FCF06744F}" srcOrd="1" destOrd="0" presId="urn:microsoft.com/office/officeart/2005/8/layout/vProcess5"/>
    <dgm:cxn modelId="{A7A4B41A-6931-4DB7-A1E2-0D4801133B1C}" type="presOf" srcId="{C8DC7B23-B698-4209-A365-F53531A882B8}" destId="{3CED267D-4932-4725-A0A4-969C6986B514}" srcOrd="0" destOrd="0" presId="urn:microsoft.com/office/officeart/2005/8/layout/vProcess5"/>
    <dgm:cxn modelId="{058CE11F-EDAF-47FA-86D8-EC50CB6CCFFA}" type="presOf" srcId="{66409CE3-F2A0-4373-971A-C2926269924B}" destId="{238CB61F-2182-40AC-97BA-413EF36C5DAB}" srcOrd="0" destOrd="0" presId="urn:microsoft.com/office/officeart/2005/8/layout/vProcess5"/>
    <dgm:cxn modelId="{981E2465-F750-4A98-BF5D-B9178CCBD9B3}" srcId="{D33E5422-DCD4-41D6-9470-E4649F024CD2}" destId="{C8DC7B23-B698-4209-A365-F53531A882B8}" srcOrd="0" destOrd="0" parTransId="{3272DBD9-741C-4A40-8AE7-4923B4F125FB}" sibTransId="{25F6298B-FF06-45DA-A521-DDAE426915C0}"/>
    <dgm:cxn modelId="{3EACAB6F-85FB-4C6C-B7D7-87BB3486C660}" srcId="{D33E5422-DCD4-41D6-9470-E4649F024CD2}" destId="{5106BD6C-8CEA-4B45-81A8-7E5BD3ADAA89}" srcOrd="3" destOrd="0" parTransId="{D01F9E88-1679-4CD3-8FAF-701B792A55D4}" sibTransId="{05C71041-290E-49E9-BA40-F9B267B596E6}"/>
    <dgm:cxn modelId="{56FE6F73-56EF-42DA-8B58-6847B35B1B85}" type="presOf" srcId="{2D80564C-3B6C-426B-9F47-56F987B6F5CF}" destId="{F1CD17E8-6748-4E59-8124-DAB70337A77A}" srcOrd="1" destOrd="0" presId="urn:microsoft.com/office/officeart/2005/8/layout/vProcess5"/>
    <dgm:cxn modelId="{AD391858-E851-4633-BB53-D4757ACCD465}" type="presOf" srcId="{25F6298B-FF06-45DA-A521-DDAE426915C0}" destId="{0682D6CA-A265-448F-B662-0CBF35ACCB08}" srcOrd="0" destOrd="0" presId="urn:microsoft.com/office/officeart/2005/8/layout/vProcess5"/>
    <dgm:cxn modelId="{8BAC4A88-F34F-40D5-83AA-C30B8B824626}" type="presOf" srcId="{F7D743F0-3017-4957-99A8-02BCDB4D6F65}" destId="{EA8C5F08-301F-47B7-AB9C-EEC3AAD47491}" srcOrd="0" destOrd="0" presId="urn:microsoft.com/office/officeart/2005/8/layout/vProcess5"/>
    <dgm:cxn modelId="{986DB98C-2BDD-4F08-99A5-631A00A0C383}" type="presOf" srcId="{5106BD6C-8CEA-4B45-81A8-7E5BD3ADAA89}" destId="{36895B94-F14F-4232-A53F-B9C33489C53C}" srcOrd="0" destOrd="0" presId="urn:microsoft.com/office/officeart/2005/8/layout/vProcess5"/>
    <dgm:cxn modelId="{863637B8-E10D-4254-BA32-F525D060839A}" type="presOf" srcId="{D33E5422-DCD4-41D6-9470-E4649F024CD2}" destId="{55BFE9C7-695E-49B6-993B-59B79B5DED28}" srcOrd="0" destOrd="0" presId="urn:microsoft.com/office/officeart/2005/8/layout/vProcess5"/>
    <dgm:cxn modelId="{CAE19AB8-B8A4-4913-8C7A-5CA08DD36848}" type="presOf" srcId="{5106BD6C-8CEA-4B45-81A8-7E5BD3ADAA89}" destId="{55DA1E2E-C595-4704-ABF5-54A8333BF65B}" srcOrd="1" destOrd="0" presId="urn:microsoft.com/office/officeart/2005/8/layout/vProcess5"/>
    <dgm:cxn modelId="{8EE172BA-D18F-46F7-86D1-E64C728C4C57}" srcId="{D33E5422-DCD4-41D6-9470-E4649F024CD2}" destId="{F6191080-07F4-4EB7-B72D-90D7F1493F8B}" srcOrd="2" destOrd="0" parTransId="{3E789B24-CAEC-4430-BCA1-B4B7DB7B132D}" sibTransId="{66409CE3-F2A0-4373-971A-C2926269924B}"/>
    <dgm:cxn modelId="{89DE74BA-7A8B-433F-9B28-B8004854AB8B}" type="presOf" srcId="{2D80564C-3B6C-426B-9F47-56F987B6F5CF}" destId="{87D33548-99B9-4332-93E1-A6BAF7A6DD39}" srcOrd="0" destOrd="0" presId="urn:microsoft.com/office/officeart/2005/8/layout/vProcess5"/>
    <dgm:cxn modelId="{2564BBFA-9266-4ABD-925A-1817504D09FD}" type="presOf" srcId="{F6191080-07F4-4EB7-B72D-90D7F1493F8B}" destId="{EA9778F4-CA2C-402E-B4FF-94951204164A}" srcOrd="1" destOrd="0" presId="urn:microsoft.com/office/officeart/2005/8/layout/vProcess5"/>
    <dgm:cxn modelId="{4A4354EE-EE37-4316-B35F-9E0BB71B1CA6}" type="presParOf" srcId="{55BFE9C7-695E-49B6-993B-59B79B5DED28}" destId="{FD948A54-E850-4608-828C-C2AA6BA90DB5}" srcOrd="0" destOrd="0" presId="urn:microsoft.com/office/officeart/2005/8/layout/vProcess5"/>
    <dgm:cxn modelId="{D358084C-13E9-4422-8AFB-04FA21A0AB83}" type="presParOf" srcId="{55BFE9C7-695E-49B6-993B-59B79B5DED28}" destId="{3CED267D-4932-4725-A0A4-969C6986B514}" srcOrd="1" destOrd="0" presId="urn:microsoft.com/office/officeart/2005/8/layout/vProcess5"/>
    <dgm:cxn modelId="{14B78B79-504A-4642-9C9E-95498CB7A28D}" type="presParOf" srcId="{55BFE9C7-695E-49B6-993B-59B79B5DED28}" destId="{87D33548-99B9-4332-93E1-A6BAF7A6DD39}" srcOrd="2" destOrd="0" presId="urn:microsoft.com/office/officeart/2005/8/layout/vProcess5"/>
    <dgm:cxn modelId="{F7BA3F91-2A01-4755-AB28-B076F95838CA}" type="presParOf" srcId="{55BFE9C7-695E-49B6-993B-59B79B5DED28}" destId="{E6B94DEE-A968-44AC-9A63-BE18B37754FB}" srcOrd="3" destOrd="0" presId="urn:microsoft.com/office/officeart/2005/8/layout/vProcess5"/>
    <dgm:cxn modelId="{8A6F5E1E-5198-469A-A042-1A8C38F50BDB}" type="presParOf" srcId="{55BFE9C7-695E-49B6-993B-59B79B5DED28}" destId="{36895B94-F14F-4232-A53F-B9C33489C53C}" srcOrd="4" destOrd="0" presId="urn:microsoft.com/office/officeart/2005/8/layout/vProcess5"/>
    <dgm:cxn modelId="{A7FCB4FF-4A3D-460C-B9C2-D2F8D413D1D4}" type="presParOf" srcId="{55BFE9C7-695E-49B6-993B-59B79B5DED28}" destId="{0682D6CA-A265-448F-B662-0CBF35ACCB08}" srcOrd="5" destOrd="0" presId="urn:microsoft.com/office/officeart/2005/8/layout/vProcess5"/>
    <dgm:cxn modelId="{E120CDC1-E6DA-44CB-AB49-9428A6DF933F}" type="presParOf" srcId="{55BFE9C7-695E-49B6-993B-59B79B5DED28}" destId="{EA8C5F08-301F-47B7-AB9C-EEC3AAD47491}" srcOrd="6" destOrd="0" presId="urn:microsoft.com/office/officeart/2005/8/layout/vProcess5"/>
    <dgm:cxn modelId="{8D043082-5E21-41C5-A729-865CF87CF942}" type="presParOf" srcId="{55BFE9C7-695E-49B6-993B-59B79B5DED28}" destId="{238CB61F-2182-40AC-97BA-413EF36C5DAB}" srcOrd="7" destOrd="0" presId="urn:microsoft.com/office/officeart/2005/8/layout/vProcess5"/>
    <dgm:cxn modelId="{6F0D2CF8-6777-4F99-B036-899B99A06846}" type="presParOf" srcId="{55BFE9C7-695E-49B6-993B-59B79B5DED28}" destId="{5120C33E-69B4-4C28-B2D7-DE9FCF06744F}" srcOrd="8" destOrd="0" presId="urn:microsoft.com/office/officeart/2005/8/layout/vProcess5"/>
    <dgm:cxn modelId="{C6A0AE5B-A9CC-4A69-81C7-8C78351FB50F}" type="presParOf" srcId="{55BFE9C7-695E-49B6-993B-59B79B5DED28}" destId="{F1CD17E8-6748-4E59-8124-DAB70337A77A}" srcOrd="9" destOrd="0" presId="urn:microsoft.com/office/officeart/2005/8/layout/vProcess5"/>
    <dgm:cxn modelId="{BAC65AC3-C634-44B9-968C-FC65C9DC1550}" type="presParOf" srcId="{55BFE9C7-695E-49B6-993B-59B79B5DED28}" destId="{EA9778F4-CA2C-402E-B4FF-94951204164A}" srcOrd="10" destOrd="0" presId="urn:microsoft.com/office/officeart/2005/8/layout/vProcess5"/>
    <dgm:cxn modelId="{A743DC3A-8912-4C0F-965F-2B15480C95FA}" type="presParOf" srcId="{55BFE9C7-695E-49B6-993B-59B79B5DED28}" destId="{55DA1E2E-C595-4704-ABF5-54A8333BF65B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D267D-4932-4725-A0A4-969C6986B514}">
      <dsp:nvSpPr>
        <dsp:cNvPr id="0" name=""/>
        <dsp:cNvSpPr/>
      </dsp:nvSpPr>
      <dsp:spPr>
        <a:xfrm>
          <a:off x="-233559" y="0"/>
          <a:ext cx="8703553" cy="1184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91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1. </a:t>
          </a:r>
          <a:r>
            <a:rPr lang="zh-CN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抽查提问</a:t>
          </a:r>
          <a:r>
            <a:rPr lang="zh-CN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本月抽查提问考核</a:t>
          </a:r>
          <a:r>
            <a:rPr lang="en-GB" altLang="zh-CN" sz="1600" b="1" kern="1200" dirty="0">
              <a:solidFill>
                <a:schemeClr val="bg1"/>
              </a:solidFill>
              <a:latin typeface="+mj-ea"/>
              <a:ea typeface="+mj-ea"/>
            </a:rPr>
            <a:t>21</a:t>
          </a:r>
          <a:r>
            <a:rPr lang="zh-CN" sz="1600" b="1" kern="1200" dirty="0">
              <a:solidFill>
                <a:schemeClr val="bg1"/>
              </a:solidFill>
              <a:latin typeface="+mj-ea"/>
              <a:ea typeface="+mj-ea"/>
            </a:rPr>
            <a:t>项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，内操的联锁及处置、其他事故处置等，整体情况一般，已出具相应考核并现场梳理处置思路，提醒班长及个人加强学习培养。外操以现场安排学习流程为主。</a:t>
          </a:r>
          <a:endParaRPr lang="en-US" sz="16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-198860" y="34699"/>
        <a:ext cx="7325032" cy="1115328"/>
      </dsp:txXfrm>
    </dsp:sp>
    <dsp:sp modelId="{87D33548-99B9-4332-93E1-A6BAF7A6DD39}">
      <dsp:nvSpPr>
        <dsp:cNvPr id="0" name=""/>
        <dsp:cNvSpPr/>
      </dsp:nvSpPr>
      <dsp:spPr>
        <a:xfrm>
          <a:off x="495362" y="1400131"/>
          <a:ext cx="8703553" cy="1184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2. </a:t>
          </a:r>
          <a:r>
            <a:rPr lang="zh-CN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巡检</a:t>
          </a:r>
          <a:r>
            <a:rPr lang="zh-CN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本月巡检漏检情况</a:t>
          </a:r>
          <a:r>
            <a:rPr lang="zh-CN" altLang="en-US" sz="1600" kern="1200" dirty="0">
              <a:solidFill>
                <a:schemeClr val="bg1"/>
              </a:solidFill>
              <a:latin typeface="+mj-ea"/>
              <a:ea typeface="+mj-ea"/>
            </a:rPr>
            <a:t>只有</a:t>
          </a:r>
          <a:r>
            <a:rPr lang="en-GB" altLang="zh-CN" sz="1600" b="1" kern="1200" dirty="0">
              <a:solidFill>
                <a:schemeClr val="bg1"/>
              </a:solidFill>
              <a:latin typeface="+mj-ea"/>
              <a:ea typeface="+mj-ea"/>
            </a:rPr>
            <a:t>1</a:t>
          </a:r>
          <a:r>
            <a:rPr lang="zh-CN" altLang="en-US" sz="1600" b="1" kern="1200" dirty="0">
              <a:solidFill>
                <a:schemeClr val="bg1"/>
              </a:solidFill>
              <a:latin typeface="+mj-ea"/>
              <a:ea typeface="+mj-ea"/>
            </a:rPr>
            <a:t>项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，工艺及时处理漏检项，并通过与班组及信息部沟通，避免因技术问题导致漏检，但仍出现运行设备更换，外操巡检不到位，参数失真的现象。</a:t>
          </a:r>
          <a:endParaRPr lang="en-US" sz="16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530061" y="1434830"/>
        <a:ext cx="7135160" cy="1115328"/>
      </dsp:txXfrm>
    </dsp:sp>
    <dsp:sp modelId="{E6B94DEE-A968-44AC-9A63-BE18B37754FB}">
      <dsp:nvSpPr>
        <dsp:cNvPr id="0" name=""/>
        <dsp:cNvSpPr/>
      </dsp:nvSpPr>
      <dsp:spPr>
        <a:xfrm>
          <a:off x="1213405" y="2800262"/>
          <a:ext cx="8703553" cy="1184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71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3. </a:t>
          </a:r>
          <a:r>
            <a:rPr lang="zh-CN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劳动纪律</a:t>
          </a:r>
          <a:r>
            <a:rPr lang="zh-CN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altLang="en-US" sz="1600" kern="1200" dirty="0">
              <a:solidFill>
                <a:schemeClr val="bg1"/>
              </a:solidFill>
              <a:latin typeface="+mj-ea"/>
              <a:ea typeface="+mj-ea"/>
            </a:rPr>
            <a:t>四班一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人上班期间违规使用手机，已被考核。</a:t>
          </a:r>
          <a:endParaRPr lang="en-US" sz="16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1248104" y="2834961"/>
        <a:ext cx="7146040" cy="1115328"/>
      </dsp:txXfrm>
    </dsp:sp>
    <dsp:sp modelId="{36895B94-F14F-4232-A53F-B9C33489C53C}">
      <dsp:nvSpPr>
        <dsp:cNvPr id="0" name=""/>
        <dsp:cNvSpPr/>
      </dsp:nvSpPr>
      <dsp:spPr>
        <a:xfrm>
          <a:off x="1475208" y="4200394"/>
          <a:ext cx="9637793" cy="1184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64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4.</a:t>
          </a:r>
          <a:r>
            <a:rPr lang="zh-CN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工艺纪律</a:t>
          </a:r>
          <a:r>
            <a:rPr lang="zh-CN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en-GB" altLang="zh-CN" sz="1500" kern="1200" dirty="0">
              <a:solidFill>
                <a:schemeClr val="bg1"/>
              </a:solidFill>
              <a:latin typeface="+mj-ea"/>
              <a:ea typeface="+mj-ea"/>
            </a:rPr>
            <a:t>1. 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加裂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P205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出口控制阀异常全开，班组监盘不严未发现问题未处理、发现问题后未进行有效处理。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2. 1040-P204B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出口控制阀再次异常全开，白班班组交班已提醒，但夜班班组未进行处理。</a:t>
          </a:r>
          <a:r>
            <a:rPr lang="en-GB" altLang="zh-CN" sz="1500" kern="1200" dirty="0">
              <a:solidFill>
                <a:schemeClr val="bg1"/>
              </a:solidFill>
              <a:latin typeface="+mj-ea"/>
              <a:ea typeface="+mj-ea"/>
            </a:rPr>
            <a:t>3. 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重石脑油终馏点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180.7℃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不合格，但白班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-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内操交接班未进行登记不合格样品及调整内容 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4. C204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的回流量自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23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点起至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7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点，持续在降低。</a:t>
          </a:r>
          <a:endParaRPr lang="en-US" sz="15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1509907" y="4235093"/>
        <a:ext cx="7908498" cy="1115328"/>
      </dsp:txXfrm>
    </dsp:sp>
    <dsp:sp modelId="{0682D6CA-A265-448F-B662-0CBF35ACCB08}">
      <dsp:nvSpPr>
        <dsp:cNvPr id="0" name=""/>
        <dsp:cNvSpPr/>
      </dsp:nvSpPr>
      <dsp:spPr>
        <a:xfrm>
          <a:off x="7699921" y="907392"/>
          <a:ext cx="770072" cy="77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sp:txBody>
      <dsp:txXfrm>
        <a:off x="7873187" y="907392"/>
        <a:ext cx="423540" cy="579479"/>
      </dsp:txXfrm>
    </dsp:sp>
    <dsp:sp modelId="{EA8C5F08-301F-47B7-AB9C-EEC3AAD47491}">
      <dsp:nvSpPr>
        <dsp:cNvPr id="0" name=""/>
        <dsp:cNvSpPr/>
      </dsp:nvSpPr>
      <dsp:spPr>
        <a:xfrm>
          <a:off x="8428844" y="2307524"/>
          <a:ext cx="770072" cy="77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sp:txBody>
      <dsp:txXfrm>
        <a:off x="8602110" y="2307524"/>
        <a:ext cx="423540" cy="579479"/>
      </dsp:txXfrm>
    </dsp:sp>
    <dsp:sp modelId="{238CB61F-2182-40AC-97BA-413EF36C5DAB}">
      <dsp:nvSpPr>
        <dsp:cNvPr id="0" name=""/>
        <dsp:cNvSpPr/>
      </dsp:nvSpPr>
      <dsp:spPr>
        <a:xfrm>
          <a:off x="9146887" y="3707655"/>
          <a:ext cx="770072" cy="77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sp:txBody>
      <dsp:txXfrm>
        <a:off x="9320153" y="3707655"/>
        <a:ext cx="423540" cy="57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chart" Target="../charts/char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623804" y="4062010"/>
            <a:ext cx="6942926" cy="16148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加裂、气分</a:t>
            </a:r>
            <a:endParaRPr lang="en-GB" altLang="zh-CN" sz="4000" dirty="0">
              <a:solidFill>
                <a:schemeClr val="tx1">
                  <a:lumMod val="50000"/>
                </a:schemeClr>
              </a:solidFill>
              <a:latin typeface="+mj-ea"/>
              <a:ea typeface="+mj-ea"/>
            </a:endParaRPr>
          </a:p>
          <a:p>
            <a:pPr algn="ctr">
              <a:lnSpc>
                <a:spcPct val="130000"/>
              </a:lnSpc>
            </a:pP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12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月工艺考核问题汇总及分析</a:t>
            </a: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990845" y="1415981"/>
            <a:ext cx="2112919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2.5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 考核通报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41290" y="1969321"/>
            <a:ext cx="1509416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本月无考核通报</a:t>
            </a:r>
            <a:endParaRPr lang="en-US" altLang="zh-CN" sz="1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90844" y="2780349"/>
            <a:ext cx="2112919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2.6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 巡回检查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763580-1E15-0167-D92E-05098ACC4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53845"/>
              </p:ext>
            </p:extLst>
          </p:nvPr>
        </p:nvGraphicFramePr>
        <p:xfrm>
          <a:off x="2180880" y="3305365"/>
          <a:ext cx="7830239" cy="74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4486">
                  <a:extLst>
                    <a:ext uri="{9D8B030D-6E8A-4147-A177-3AD203B41FA5}">
                      <a16:colId xmlns:a16="http://schemas.microsoft.com/office/drawing/2014/main" val="2011322320"/>
                    </a:ext>
                  </a:extLst>
                </a:gridCol>
                <a:gridCol w="4463037">
                  <a:extLst>
                    <a:ext uri="{9D8B030D-6E8A-4147-A177-3AD203B41FA5}">
                      <a16:colId xmlns:a16="http://schemas.microsoft.com/office/drawing/2014/main" val="3796487899"/>
                    </a:ext>
                  </a:extLst>
                </a:gridCol>
                <a:gridCol w="844789">
                  <a:extLst>
                    <a:ext uri="{9D8B030D-6E8A-4147-A177-3AD203B41FA5}">
                      <a16:colId xmlns:a16="http://schemas.microsoft.com/office/drawing/2014/main" val="3224746441"/>
                    </a:ext>
                  </a:extLst>
                </a:gridCol>
                <a:gridCol w="844789">
                  <a:extLst>
                    <a:ext uri="{9D8B030D-6E8A-4147-A177-3AD203B41FA5}">
                      <a16:colId xmlns:a16="http://schemas.microsoft.com/office/drawing/2014/main" val="3095249217"/>
                    </a:ext>
                  </a:extLst>
                </a:gridCol>
                <a:gridCol w="753138">
                  <a:extLst>
                    <a:ext uri="{9D8B030D-6E8A-4147-A177-3AD203B41FA5}">
                      <a16:colId xmlns:a16="http://schemas.microsoft.com/office/drawing/2014/main" val="212782126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班组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考核内容</a:t>
                      </a:r>
                      <a:endParaRPr lang="zh-TW" alt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考核日期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类型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考核分数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238281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一班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r>
                        <a:rPr lang="zh-CN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r>
                        <a:rPr lang="en-US" altLang="zh-CN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zh-CN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</a:t>
                      </a:r>
                      <a:r>
                        <a:rPr lang="en-US" altLang="zh-CN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-6</a:t>
                      </a:r>
                      <a:r>
                        <a:rPr lang="zh-CN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点加裂空冷平台漏检；</a:t>
                      </a:r>
                      <a:r>
                        <a:rPr lang="en-US" altLang="zh-CN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r>
                        <a:rPr lang="zh-CN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日夜班</a:t>
                      </a:r>
                      <a:r>
                        <a:rPr lang="en-US" altLang="zh-CN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zh-CN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：</a:t>
                      </a:r>
                      <a:r>
                        <a:rPr lang="en-US" altLang="zh-CN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45-8</a:t>
                      </a:r>
                      <a:r>
                        <a:rPr lang="zh-CN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：</a:t>
                      </a:r>
                      <a:r>
                        <a:rPr lang="en-US" altLang="zh-CN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45</a:t>
                      </a:r>
                      <a:r>
                        <a:rPr lang="zh-CN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（一班）班长点位漏检</a:t>
                      </a:r>
                      <a:r>
                        <a:rPr lang="en-US" altLang="zh-CN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zh-CN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条</a:t>
                      </a:r>
                      <a:endParaRPr lang="zh-CN" alt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巡回检查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-2</a:t>
                      </a:r>
                      <a:endParaRPr lang="en-GB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14390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30001" y="641830"/>
            <a:ext cx="5334000" cy="1514962"/>
            <a:chOff x="1850755" y="3068232"/>
            <a:chExt cx="5334000" cy="1705311"/>
          </a:xfrm>
        </p:grpSpPr>
        <p:sp>
          <p:nvSpPr>
            <p:cNvPr id="9" name="文本框 8"/>
            <p:cNvSpPr txBox="1"/>
            <p:nvPr/>
          </p:nvSpPr>
          <p:spPr>
            <a:xfrm>
              <a:off x="5738214" y="4065657"/>
              <a:ext cx="6203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三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850755" y="3068232"/>
              <a:ext cx="533400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三、</a:t>
              </a:r>
              <a:r>
                <a:rPr lang="zh-CN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原因分析及管理要求</a:t>
              </a:r>
              <a:endPara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6" name="文本框 22"/>
          <p:cNvSpPr txBox="1"/>
          <p:nvPr/>
        </p:nvSpPr>
        <p:spPr>
          <a:xfrm>
            <a:off x="745877" y="1277817"/>
            <a:ext cx="10489528" cy="1285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3.1  12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月工艺检查考核结果（总分</a:t>
            </a: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-87.5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分）：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一班：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-33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20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，二班：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-1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20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、三班：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-33.5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、四班：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-20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）。</a:t>
            </a:r>
            <a:endParaRPr lang="en-US" altLang="zh-CN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E0EEFA3-01BA-776C-CA4D-B3058D761F61}"/>
              </a:ext>
            </a:extLst>
          </p:cNvPr>
          <p:cNvSpPr txBox="1"/>
          <p:nvPr/>
        </p:nvSpPr>
        <p:spPr>
          <a:xfrm>
            <a:off x="1127463" y="3212888"/>
            <a:ext cx="1980029" cy="332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月各班考核汇总情况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89C0C0-DCD8-005A-78A5-86C6CAD4E698}"/>
              </a:ext>
            </a:extLst>
          </p:cNvPr>
          <p:cNvSpPr txBox="1"/>
          <p:nvPr/>
        </p:nvSpPr>
        <p:spPr>
          <a:xfrm>
            <a:off x="7394450" y="2292970"/>
            <a:ext cx="2339102" cy="332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月各班考核情况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D3C9E82-3EB4-B922-9881-57F861052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24061"/>
              </p:ext>
            </p:extLst>
          </p:nvPr>
        </p:nvGraphicFramePr>
        <p:xfrm>
          <a:off x="745877" y="3825815"/>
          <a:ext cx="2743200" cy="20955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38079063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5498847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6303556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9147169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考核总分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月末竞赛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综合分数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27387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4898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93632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-38.5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30905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217333"/>
                  </a:ext>
                </a:extLst>
              </a:tr>
            </a:tbl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5AFA9714-340D-5B74-7BC5-2051665578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243254"/>
              </p:ext>
            </p:extLst>
          </p:nvPr>
        </p:nvGraphicFramePr>
        <p:xfrm>
          <a:off x="4278608" y="2812953"/>
          <a:ext cx="7117557" cy="329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文本框 22"/>
          <p:cNvSpPr txBox="1"/>
          <p:nvPr/>
        </p:nvSpPr>
        <p:spPr>
          <a:xfrm>
            <a:off x="3507683" y="170213"/>
            <a:ext cx="4617720" cy="662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三、</a:t>
            </a:r>
            <a:r>
              <a:rPr lang="en-US" altLang="zh-CN" sz="28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 12</a:t>
            </a:r>
            <a:r>
              <a:rPr lang="zh-CN" altLang="en-US" sz="28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月工艺业重点工作</a:t>
            </a:r>
            <a:endParaRPr lang="en-US" altLang="zh-CN" sz="2800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8" name="文本框 5">
            <a:extLst>
              <a:ext uri="{FF2B5EF4-FFF2-40B4-BE49-F238E27FC236}">
                <a16:creationId xmlns:a16="http://schemas.microsoft.com/office/drawing/2014/main" id="{780FAA61-702D-8F05-07F2-2CEDE1574A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9341603"/>
              </p:ext>
            </p:extLst>
          </p:nvPr>
        </p:nvGraphicFramePr>
        <p:xfrm>
          <a:off x="376822" y="1189414"/>
          <a:ext cx="10879442" cy="538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5" name="文本框 22"/>
          <p:cNvSpPr txBox="1"/>
          <p:nvPr/>
        </p:nvSpPr>
        <p:spPr>
          <a:xfrm>
            <a:off x="605028" y="621131"/>
            <a:ext cx="10981944" cy="58603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原因及要求：</a:t>
            </a:r>
            <a:endParaRPr lang="en-US" altLang="zh-CN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1. </a:t>
            </a: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抽查提问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：整体回答一般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主要原因   </a:t>
            </a:r>
            <a:endParaRPr lang="en-GB" altLang="zh-CN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本月提问主要以</a:t>
            </a: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内操操作经验学习、事故处置、现场流程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为主，内操整体一般，外操对月度安排的现场流程学习掌握一般。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班组同事日常生产中更关注常规事故预案学习，对非常规事故关注较少。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轮岗期间没能快速进入角色。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要求：</a:t>
            </a:r>
            <a:endParaRPr lang="en-GB" altLang="zh-CN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班组长带领班组成员在学习常规事故处置的同时，多推演非常规事故处置。为了加强文莱员工在参与加氢裂化应急演练时的理解，提前说明在不同事故处置中的角色，并鼓励员工相互学习应急演练中使用的中英文词汇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加强对装置各位置危害性的学习，辨识出异常情况对整个工艺系统的影响。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加强日周检提问交流。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1700" y="1636141"/>
            <a:ext cx="10388600" cy="2999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2. </a:t>
            </a: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巡检：良好</a:t>
            </a: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原因：本月漏检较少，有问题时班组及时反馈并进行处理。</a:t>
            </a: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出现漏检及时与班组和信息部沟通，避免技术问题造成漏检及考核，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加强设备切换后，外操巡检参数的输入。</a:t>
            </a:r>
          </a:p>
          <a:p>
            <a:pPr algn="l"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3. </a:t>
            </a: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三大纪律：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做好三大纪律的检查工作，发现问题及时制止，做好制度的宣贯，并严格落实相关考核。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                  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874756" y="2921168"/>
            <a:ext cx="2442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endParaRPr lang="zh-CN" altLang="en-US" sz="4800" b="1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776422"/>
            <a:ext cx="10803422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     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自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12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月1日至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12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月3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日，加裂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、</a:t>
            </a:r>
            <a:r>
              <a:rPr dirty="0" err="1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气分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工艺</a:t>
            </a:r>
            <a:r>
              <a:rPr dirty="0" err="1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专业日、周、月检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问题共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70</a:t>
            </a:r>
            <a:r>
              <a:rPr lang="zh-CN" altLang="en-US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，其中考核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51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项，奖励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5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项，未考核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14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项。工艺年检问题已修订。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按问题性质共分为</a:t>
            </a:r>
            <a:r>
              <a:rPr 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10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类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，考核占比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78.1%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32342093"/>
              </p:ext>
            </p:extLst>
          </p:nvPr>
        </p:nvGraphicFramePr>
        <p:xfrm>
          <a:off x="9587992" y="2258790"/>
          <a:ext cx="2043430" cy="23404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76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46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项目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数量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7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考核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87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未考核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6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奖励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2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共计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46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考核占比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78.1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7058079"/>
              </p:ext>
            </p:extLst>
          </p:nvPr>
        </p:nvGraphicFramePr>
        <p:xfrm>
          <a:off x="694289" y="1906393"/>
          <a:ext cx="2768600" cy="3662425"/>
        </p:xfrm>
        <a:graphic>
          <a:graphicData uri="http://schemas.openxmlformats.org/drawingml/2006/table">
            <a:tbl>
              <a:tblPr/>
              <a:tblGrid>
                <a:gridCol w="16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考核类型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事故演练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劳动纪律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巡回检查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工艺纪律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抽查提问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收率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能耗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自控率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馏出口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记录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联系汇报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498579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其他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340785"/>
                  </a:ext>
                </a:extLst>
              </a:tr>
            </a:tbl>
          </a:graphicData>
        </a:graphic>
      </p:graphicFrame>
      <p:graphicFrame>
        <p:nvGraphicFramePr>
          <p:cNvPr id="6" name="图表 10">
            <a:extLst>
              <a:ext uri="{FF2B5EF4-FFF2-40B4-BE49-F238E27FC236}">
                <a16:creationId xmlns:a16="http://schemas.microsoft.com/office/drawing/2014/main" id="{A4135952-8B19-5922-C711-9681742568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9829528"/>
              </p:ext>
            </p:extLst>
          </p:nvPr>
        </p:nvGraphicFramePr>
        <p:xfrm>
          <a:off x="3462889" y="1693841"/>
          <a:ext cx="6028582" cy="4578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图表 2">
            <a:extLst>
              <a:ext uri="{FF2B5EF4-FFF2-40B4-BE49-F238E27FC236}">
                <a16:creationId xmlns:a16="http://schemas.microsoft.com/office/drawing/2014/main" id="{54A5B5EE-64BC-4503-A5B7-E3D9822665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866686"/>
              </p:ext>
            </p:extLst>
          </p:nvPr>
        </p:nvGraphicFramePr>
        <p:xfrm>
          <a:off x="3138668" y="1863595"/>
          <a:ext cx="6677025" cy="3705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5210" y="1481239"/>
            <a:ext cx="3550150" cy="322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各班组考核分布情况：</a:t>
            </a:r>
            <a:endParaRPr lang="en-US" altLang="zh-CN" sz="2000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endParaRPr lang="zh-CN" altLang="en-US" sz="20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加裂一班考核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14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项；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加裂二班考核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10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项；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加裂三班考核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13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项；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加裂四班考核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14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项；</a:t>
            </a:r>
            <a:endParaRPr lang="en-GB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合计</a:t>
            </a:r>
            <a:r>
              <a:rPr lang="en-US" altLang="zh-CN" sz="14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51</a:t>
            </a:r>
            <a:r>
              <a:rPr lang="zh-CN" altLang="en-US" sz="14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</a:t>
            </a:r>
            <a:endParaRPr lang="en-US" altLang="zh-CN" sz="14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+mj-ea"/>
                <a:ea typeface="+mj-ea"/>
              </a:rPr>
              <a:t>注：包括奖励与考核。</a:t>
            </a:r>
          </a:p>
        </p:txBody>
      </p:sp>
      <p:graphicFrame>
        <p:nvGraphicFramePr>
          <p:cNvPr id="3" name="图表 1">
            <a:extLst>
              <a:ext uri="{FF2B5EF4-FFF2-40B4-BE49-F238E27FC236}">
                <a16:creationId xmlns:a16="http://schemas.microsoft.com/office/drawing/2014/main" id="{67E6EEEE-E46A-4181-BDB9-2594B1481F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295205"/>
              </p:ext>
            </p:extLst>
          </p:nvPr>
        </p:nvGraphicFramePr>
        <p:xfrm>
          <a:off x="3410712" y="186974"/>
          <a:ext cx="8467344" cy="536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3690076" y="55812"/>
            <a:ext cx="481184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二、问题分类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291" y="2220179"/>
            <a:ext cx="2064989" cy="525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2.1</a:t>
            </a: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</a:rPr>
              <a:t>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</a:rPr>
              <a:t>抽查提问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0645" y="2902936"/>
            <a:ext cx="2734280" cy="128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12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月份：对轮岗人员进行联锁及处置、异常工况处置、操作调整等提问。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A87B74-C3E4-7AFE-38E7-DDC3534F8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68676"/>
              </p:ext>
            </p:extLst>
          </p:nvPr>
        </p:nvGraphicFramePr>
        <p:xfrm>
          <a:off x="3120206" y="847276"/>
          <a:ext cx="8841149" cy="554400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{2A488322-F2BA-4B5B-9748-0D474271808F}</a:tableStyleId>
              </a:tblPr>
              <a:tblGrid>
                <a:gridCol w="691451">
                  <a:extLst>
                    <a:ext uri="{9D8B030D-6E8A-4147-A177-3AD203B41FA5}">
                      <a16:colId xmlns:a16="http://schemas.microsoft.com/office/drawing/2014/main" val="4260991881"/>
                    </a:ext>
                  </a:extLst>
                </a:gridCol>
                <a:gridCol w="1638892">
                  <a:extLst>
                    <a:ext uri="{9D8B030D-6E8A-4147-A177-3AD203B41FA5}">
                      <a16:colId xmlns:a16="http://schemas.microsoft.com/office/drawing/2014/main" val="2594283480"/>
                    </a:ext>
                  </a:extLst>
                </a:gridCol>
                <a:gridCol w="6510806">
                  <a:extLst>
                    <a:ext uri="{9D8B030D-6E8A-4147-A177-3AD203B41FA5}">
                      <a16:colId xmlns:a16="http://schemas.microsoft.com/office/drawing/2014/main" val="1963114629"/>
                    </a:ext>
                  </a:extLst>
                </a:gridCol>
              </a:tblGrid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四班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Haziqah -2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提问哈吉卡气分</a:t>
                      </a:r>
                      <a:r>
                        <a:rPr lang="en-US" altLang="zh-CN" sz="1050" u="none" strike="noStrike" dirty="0">
                          <a:effectLst/>
                        </a:rPr>
                        <a:t>C301</a:t>
                      </a:r>
                      <a:r>
                        <a:rPr lang="zh-CN" altLang="en-US" sz="1050" u="none" strike="noStrike" dirty="0">
                          <a:effectLst/>
                        </a:rPr>
                        <a:t>液控阀 故障关闭处置，回答一般；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204423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四班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王杰 </a:t>
                      </a:r>
                      <a:r>
                        <a:rPr lang="en-US" altLang="zh-TW" sz="1050" u="none" strike="noStrike">
                          <a:effectLst/>
                        </a:rPr>
                        <a:t>-2</a:t>
                      </a:r>
                      <a:endParaRPr lang="en-US" altLang="zh-TW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</a:rPr>
                        <a:t>提问王杰分馏</a:t>
                      </a:r>
                      <a:r>
                        <a:rPr lang="en-US" altLang="zh-CN" sz="1050" u="none" strike="noStrike">
                          <a:effectLst/>
                        </a:rPr>
                        <a:t>DCS</a:t>
                      </a:r>
                      <a:r>
                        <a:rPr lang="zh-CN" altLang="en-US" sz="1050" u="none" strike="noStrike">
                          <a:effectLst/>
                        </a:rPr>
                        <a:t>日常操作参数，回答一般；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886017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三班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Wong Yen Shin -2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提问黄艳芯加裂</a:t>
                      </a:r>
                      <a:r>
                        <a:rPr lang="en-US" altLang="zh-CN" sz="1050" u="none" strike="noStrike" dirty="0">
                          <a:effectLst/>
                        </a:rPr>
                        <a:t>C203</a:t>
                      </a:r>
                      <a:r>
                        <a:rPr lang="zh-CN" altLang="en-US" sz="1050" u="none" strike="noStrike" dirty="0">
                          <a:effectLst/>
                        </a:rPr>
                        <a:t>压差异常升高原因及应急处理，回答一般。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422569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四班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徐子涛 </a:t>
                      </a:r>
                      <a:r>
                        <a:rPr lang="en-US" altLang="zh-TW" sz="1050" u="none" strike="noStrike" dirty="0">
                          <a:effectLst/>
                        </a:rPr>
                        <a:t>-2</a:t>
                      </a:r>
                      <a:endParaRPr lang="en-US" altLang="zh-TW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提问徐子涛焦化蜡油自装置来管线如何退油，回答一般。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251302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三班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强小峰 </a:t>
                      </a:r>
                      <a:r>
                        <a:rPr lang="en-US" altLang="zh-TW" sz="1050" u="none" strike="noStrike" dirty="0">
                          <a:effectLst/>
                        </a:rPr>
                        <a:t>-2 </a:t>
                      </a:r>
                      <a:endParaRPr lang="en-US" altLang="zh-TW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提问强小峰新氢中断分馏应急处置，回答一般。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837736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三班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>
                          <a:effectLst/>
                        </a:rPr>
                        <a:t>Wong Yen Shin -2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提问黄艳芯进料中断分馏应急处置，回答一般。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987108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一班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刘亮 </a:t>
                      </a:r>
                      <a:r>
                        <a:rPr lang="en-US" altLang="zh-TW" sz="1050" u="none" strike="noStrike" dirty="0">
                          <a:effectLst/>
                        </a:rPr>
                        <a:t>-1</a:t>
                      </a:r>
                      <a:endParaRPr lang="en-US" altLang="zh-TW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提问刘亮加裂</a:t>
                      </a:r>
                      <a:r>
                        <a:rPr lang="en-US" altLang="zh-CN" sz="1050" u="none" strike="noStrike" dirty="0">
                          <a:effectLst/>
                        </a:rPr>
                        <a:t>P102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P103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P104</a:t>
                      </a:r>
                      <a:r>
                        <a:rPr lang="zh-CN" altLang="en-US" sz="1050" u="none" strike="noStrike" dirty="0">
                          <a:effectLst/>
                        </a:rPr>
                        <a:t>切断阀复位方法，回答一般。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411902"/>
                  </a:ext>
                </a:extLst>
              </a:tr>
              <a:tr h="33108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四班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王杰 </a:t>
                      </a:r>
                      <a:r>
                        <a:rPr lang="en-US" altLang="zh-TW" sz="1050" u="none" strike="noStrike" dirty="0">
                          <a:effectLst/>
                        </a:rPr>
                        <a:t>-4</a:t>
                      </a:r>
                      <a:endParaRPr lang="en-US" altLang="zh-TW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提问王杰切断阀、调节阀的作用型式，</a:t>
                      </a:r>
                      <a:r>
                        <a:rPr lang="en-US" altLang="zh-CN" sz="1050" u="none" strike="noStrike" dirty="0">
                          <a:effectLst/>
                        </a:rPr>
                        <a:t>EH201</a:t>
                      </a:r>
                      <a:r>
                        <a:rPr lang="zh-CN" altLang="en-US" sz="1050" u="none" strike="noStrike" dirty="0">
                          <a:effectLst/>
                        </a:rPr>
                        <a:t>的切投、</a:t>
                      </a:r>
                      <a:r>
                        <a:rPr lang="en-US" altLang="zh-CN" sz="1050" u="none" strike="noStrike" dirty="0">
                          <a:effectLst/>
                        </a:rPr>
                        <a:t>C202/203</a:t>
                      </a:r>
                      <a:r>
                        <a:rPr lang="zh-CN" altLang="en-US" sz="1050" u="none" strike="noStrike" dirty="0">
                          <a:effectLst/>
                        </a:rPr>
                        <a:t>贫油吸附的原理及干气的指标控制、</a:t>
                      </a:r>
                      <a:r>
                        <a:rPr lang="en-US" altLang="zh-CN" sz="1050" u="none" strike="noStrike" dirty="0">
                          <a:effectLst/>
                        </a:rPr>
                        <a:t>D212</a:t>
                      </a:r>
                      <a:r>
                        <a:rPr lang="zh-CN" altLang="en-US" sz="1050" u="none" strike="noStrike" dirty="0">
                          <a:effectLst/>
                        </a:rPr>
                        <a:t>的联锁自启，回答不理想。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34378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一班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Yong Sze Wei -2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</a:rPr>
                        <a:t>提问杨诗惟气分的控制指标及联锁操作，回答一般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232924"/>
                  </a:ext>
                </a:extLst>
              </a:tr>
              <a:tr h="33108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四班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许孟天 </a:t>
                      </a:r>
                      <a:r>
                        <a:rPr lang="en-US" altLang="zh-TW" sz="1050" u="none" strike="noStrike" dirty="0">
                          <a:effectLst/>
                        </a:rPr>
                        <a:t>-2</a:t>
                      </a:r>
                      <a:endParaRPr lang="en-US" altLang="zh-TW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反事故演练期间，气分装置不合格线的切换，</a:t>
                      </a:r>
                      <a:r>
                        <a:rPr lang="en-US" altLang="zh-CN" sz="1050" u="none" strike="noStrike" dirty="0">
                          <a:effectLst/>
                        </a:rPr>
                        <a:t>C201</a:t>
                      </a:r>
                      <a:r>
                        <a:rPr lang="zh-CN" altLang="en-US" sz="1050" u="none" strike="noStrike" dirty="0">
                          <a:effectLst/>
                        </a:rPr>
                        <a:t>底部混合</a:t>
                      </a:r>
                      <a:r>
                        <a:rPr lang="en-US" altLang="zh-CN" sz="1050" u="none" strike="noStrike" dirty="0">
                          <a:effectLst/>
                        </a:rPr>
                        <a:t>C4</a:t>
                      </a:r>
                      <a:r>
                        <a:rPr lang="zh-CN" altLang="en-US" sz="1050" u="none" strike="noStrike" dirty="0">
                          <a:effectLst/>
                        </a:rPr>
                        <a:t>改线至不合格，负责人许孟天对以上流程生疏，不熟悉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145580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三班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张光琪 </a:t>
                      </a:r>
                      <a:r>
                        <a:rPr lang="en-US" altLang="zh-TW" sz="1050" u="none" strike="noStrike" dirty="0">
                          <a:effectLst/>
                        </a:rPr>
                        <a:t>-3</a:t>
                      </a:r>
                      <a:endParaRPr lang="en-US" altLang="zh-TW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反事故演练期间，提问张光琪</a:t>
                      </a:r>
                      <a:r>
                        <a:rPr lang="en-US" altLang="zh-CN" sz="1050" u="none" strike="noStrike" dirty="0">
                          <a:effectLst/>
                        </a:rPr>
                        <a:t>C201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C204</a:t>
                      </a:r>
                      <a:r>
                        <a:rPr lang="zh-CN" altLang="en-US" sz="1050" u="none" strike="noStrike" dirty="0">
                          <a:effectLst/>
                        </a:rPr>
                        <a:t>汽提蒸汽的切除疏水操作，不熟悉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101814"/>
                  </a:ext>
                </a:extLst>
              </a:tr>
              <a:tr h="33108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二班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罗庆通 </a:t>
                      </a:r>
                      <a:r>
                        <a:rPr lang="en-US" altLang="zh-TW" sz="1050" u="none" strike="noStrike" dirty="0">
                          <a:effectLst/>
                        </a:rPr>
                        <a:t>+2</a:t>
                      </a:r>
                      <a:endParaRPr lang="en-US" altLang="zh-TW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提问罗庆通</a:t>
                      </a:r>
                      <a:r>
                        <a:rPr lang="en-US" altLang="zh-CN" sz="1050" u="none" strike="noStrike" dirty="0">
                          <a:effectLst/>
                        </a:rPr>
                        <a:t>SIS</a:t>
                      </a:r>
                      <a:r>
                        <a:rPr lang="zh-CN" altLang="en-US" sz="1050" u="none" strike="noStrike" dirty="0">
                          <a:effectLst/>
                        </a:rPr>
                        <a:t>系统联锁、</a:t>
                      </a:r>
                      <a:r>
                        <a:rPr lang="en-US" altLang="zh-CN" sz="1050" u="none" strike="noStrike" dirty="0">
                          <a:effectLst/>
                        </a:rPr>
                        <a:t>DCS</a:t>
                      </a:r>
                      <a:r>
                        <a:rPr lang="zh-CN" altLang="en-US" sz="1050" u="none" strike="noStrike" dirty="0">
                          <a:effectLst/>
                        </a:rPr>
                        <a:t>联锁、赫尔碧格联锁，回答比较不理想；提问李树青现场流程（涉及停开工），回答较好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239147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一班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Redzuan -2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提问瑞祖安气分装置联锁及停工步骤、加裂短循环流程，回答一般。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685071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三班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强小峰 </a:t>
                      </a:r>
                      <a:r>
                        <a:rPr lang="en-US" altLang="zh-TW" sz="1050" u="none" strike="noStrike">
                          <a:effectLst/>
                        </a:rPr>
                        <a:t>-3</a:t>
                      </a:r>
                      <a:endParaRPr lang="en-US" altLang="zh-TW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提问强小峰加裂循氢机联锁、</a:t>
                      </a:r>
                      <a:r>
                        <a:rPr lang="en-US" altLang="zh-CN" sz="1050" u="none" strike="noStrike" dirty="0">
                          <a:effectLst/>
                        </a:rPr>
                        <a:t>0.7MPa/min</a:t>
                      </a:r>
                      <a:r>
                        <a:rPr lang="zh-CN" altLang="en-US" sz="1050" u="none" strike="noStrike" dirty="0">
                          <a:effectLst/>
                        </a:rPr>
                        <a:t>紧急泄压、</a:t>
                      </a:r>
                      <a:r>
                        <a:rPr lang="en-US" altLang="zh-CN" sz="1050" u="none" strike="noStrike" dirty="0">
                          <a:effectLst/>
                        </a:rPr>
                        <a:t>2.1MPa/min</a:t>
                      </a:r>
                      <a:r>
                        <a:rPr lang="zh-CN" altLang="en-US" sz="1050" u="none" strike="noStrike" dirty="0">
                          <a:effectLst/>
                        </a:rPr>
                        <a:t>紧急泄压联锁，回答不理想。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824398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三班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>
                          <a:effectLst/>
                        </a:rPr>
                        <a:t>Wong Yen Shin +1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提问黄艳芯加裂分馏系统一级指标，回答较好。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696507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二班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刘成伟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提问胡振华</a:t>
                      </a:r>
                      <a:r>
                        <a:rPr lang="en-US" altLang="zh-CN" sz="1050" u="none" strike="noStrike" dirty="0">
                          <a:effectLst/>
                        </a:rPr>
                        <a:t>/</a:t>
                      </a:r>
                      <a:r>
                        <a:rPr lang="zh-CN" altLang="en-US" sz="1050" u="none" strike="noStrike" dirty="0">
                          <a:effectLst/>
                        </a:rPr>
                        <a:t>刘成伟模块化培训第</a:t>
                      </a:r>
                      <a:r>
                        <a:rPr lang="en-US" altLang="zh-CN" sz="1050" u="none" strike="noStrike" dirty="0">
                          <a:effectLst/>
                        </a:rPr>
                        <a:t>1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2</a:t>
                      </a:r>
                      <a:r>
                        <a:rPr lang="zh-CN" altLang="en-US" sz="1050" u="none" strike="noStrike" dirty="0">
                          <a:effectLst/>
                        </a:rPr>
                        <a:t>阶段内容，回答不理想；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70124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二班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胡振华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提问胡振华</a:t>
                      </a:r>
                      <a:r>
                        <a:rPr lang="en-US" altLang="zh-CN" sz="1050" u="none" strike="noStrike" dirty="0">
                          <a:effectLst/>
                        </a:rPr>
                        <a:t>/</a:t>
                      </a:r>
                      <a:r>
                        <a:rPr lang="zh-CN" altLang="en-US" sz="1050" u="none" strike="noStrike" dirty="0">
                          <a:effectLst/>
                        </a:rPr>
                        <a:t>刘成伟模块化培训第</a:t>
                      </a:r>
                      <a:r>
                        <a:rPr lang="en-US" altLang="zh-CN" sz="1050" u="none" strike="noStrike" dirty="0">
                          <a:effectLst/>
                        </a:rPr>
                        <a:t>1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2</a:t>
                      </a:r>
                      <a:r>
                        <a:rPr lang="zh-CN" altLang="en-US" sz="1050" u="none" strike="noStrike" dirty="0">
                          <a:effectLst/>
                        </a:rPr>
                        <a:t>阶段内容，回答不理想；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455788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一班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任善华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提问任善华模块化培训第</a:t>
                      </a:r>
                      <a:r>
                        <a:rPr lang="en-US" altLang="zh-CN" sz="1050" u="none" strike="noStrike" dirty="0">
                          <a:effectLst/>
                        </a:rPr>
                        <a:t>1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2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3</a:t>
                      </a:r>
                      <a:r>
                        <a:rPr lang="zh-CN" altLang="en-US" sz="1050" u="none" strike="noStrike" dirty="0">
                          <a:effectLst/>
                        </a:rPr>
                        <a:t>阶段内容，回答很好；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65299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四班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黄均禄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提问黄均禄第</a:t>
                      </a:r>
                      <a:r>
                        <a:rPr lang="en-US" altLang="zh-CN" sz="1050" u="none" strike="noStrike" dirty="0">
                          <a:effectLst/>
                        </a:rPr>
                        <a:t>1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2</a:t>
                      </a:r>
                      <a:r>
                        <a:rPr lang="zh-CN" altLang="en-US" sz="1050" u="none" strike="noStrike" dirty="0">
                          <a:effectLst/>
                        </a:rPr>
                        <a:t>阶段现场的学习内容，表现较好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424377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四班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王迅之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提问王迅之加裂的部分关键参数，回答不理想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0817"/>
                  </a:ext>
                </a:extLst>
              </a:tr>
              <a:tr h="252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三班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</a:rPr>
                        <a:t>曹彦强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</a:rPr>
                        <a:t>提问曹彦强第</a:t>
                      </a:r>
                      <a:r>
                        <a:rPr lang="en-US" altLang="zh-CN" sz="1050" u="none" strike="noStrike" dirty="0">
                          <a:effectLst/>
                        </a:rPr>
                        <a:t>1</a:t>
                      </a:r>
                      <a:r>
                        <a:rPr lang="zh-CN" altLang="en-US" sz="1050" u="none" strike="noStrike" dirty="0">
                          <a:effectLst/>
                        </a:rPr>
                        <a:t>、</a:t>
                      </a:r>
                      <a:r>
                        <a:rPr lang="en-US" altLang="zh-CN" sz="1050" u="none" strike="noStrike" dirty="0">
                          <a:effectLst/>
                        </a:rPr>
                        <a:t>2</a:t>
                      </a:r>
                      <a:r>
                        <a:rPr lang="zh-CN" altLang="en-US" sz="1050" u="none" strike="noStrike" dirty="0">
                          <a:effectLst/>
                        </a:rPr>
                        <a:t>阶段现场的学习内容，回答不理想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937" marR="6937" marT="6937" marB="0" anchor="ctr">
                    <a:lnT w="317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0732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62982" y="501490"/>
            <a:ext cx="1866031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400" b="1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sym typeface="+mn-ea"/>
              </a:rPr>
              <a:t>2.2  </a:t>
            </a: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sym typeface="+mn-ea"/>
              </a:rPr>
              <a:t>馏出口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8323" y="4398866"/>
            <a:ext cx="1132775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月份：</a:t>
            </a:r>
            <a:endParaRPr lang="en-GB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重石脑油初馏点控制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80-82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℃，终馏点控制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178-180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℃，精丙烯纯度保持在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99.67-99.71%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，异丁烷纯度控制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90.5-94.5%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。</a:t>
            </a:r>
            <a:endParaRPr lang="en-GB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加裂重石馏程不合格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4+1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次，重石终馏点超厂控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3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次；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28248F-471E-83DA-68EB-06071DDAA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86608"/>
              </p:ext>
            </p:extLst>
          </p:nvPr>
        </p:nvGraphicFramePr>
        <p:xfrm>
          <a:off x="568323" y="1189721"/>
          <a:ext cx="11117709" cy="3046570"/>
        </p:xfrm>
        <a:graphic>
          <a:graphicData uri="http://schemas.openxmlformats.org/drawingml/2006/table">
            <a:tbl>
              <a:tblPr/>
              <a:tblGrid>
                <a:gridCol w="943722">
                  <a:extLst>
                    <a:ext uri="{9D8B030D-6E8A-4147-A177-3AD203B41FA5}">
                      <a16:colId xmlns:a16="http://schemas.microsoft.com/office/drawing/2014/main" val="1703549182"/>
                    </a:ext>
                  </a:extLst>
                </a:gridCol>
                <a:gridCol w="1912279">
                  <a:extLst>
                    <a:ext uri="{9D8B030D-6E8A-4147-A177-3AD203B41FA5}">
                      <a16:colId xmlns:a16="http://schemas.microsoft.com/office/drawing/2014/main" val="3469900746"/>
                    </a:ext>
                  </a:extLst>
                </a:gridCol>
                <a:gridCol w="860940">
                  <a:extLst>
                    <a:ext uri="{9D8B030D-6E8A-4147-A177-3AD203B41FA5}">
                      <a16:colId xmlns:a16="http://schemas.microsoft.com/office/drawing/2014/main" val="907381796"/>
                    </a:ext>
                  </a:extLst>
                </a:gridCol>
                <a:gridCol w="902331">
                  <a:extLst>
                    <a:ext uri="{9D8B030D-6E8A-4147-A177-3AD203B41FA5}">
                      <a16:colId xmlns:a16="http://schemas.microsoft.com/office/drawing/2014/main" val="2890855945"/>
                    </a:ext>
                  </a:extLst>
                </a:gridCol>
                <a:gridCol w="902331">
                  <a:extLst>
                    <a:ext uri="{9D8B030D-6E8A-4147-A177-3AD203B41FA5}">
                      <a16:colId xmlns:a16="http://schemas.microsoft.com/office/drawing/2014/main" val="3894801039"/>
                    </a:ext>
                  </a:extLst>
                </a:gridCol>
                <a:gridCol w="1192069">
                  <a:extLst>
                    <a:ext uri="{9D8B030D-6E8A-4147-A177-3AD203B41FA5}">
                      <a16:colId xmlns:a16="http://schemas.microsoft.com/office/drawing/2014/main" val="4276657832"/>
                    </a:ext>
                  </a:extLst>
                </a:gridCol>
                <a:gridCol w="852661">
                  <a:extLst>
                    <a:ext uri="{9D8B030D-6E8A-4147-A177-3AD203B41FA5}">
                      <a16:colId xmlns:a16="http://schemas.microsoft.com/office/drawing/2014/main" val="3494061316"/>
                    </a:ext>
                  </a:extLst>
                </a:gridCol>
                <a:gridCol w="902331">
                  <a:extLst>
                    <a:ext uri="{9D8B030D-6E8A-4147-A177-3AD203B41FA5}">
                      <a16:colId xmlns:a16="http://schemas.microsoft.com/office/drawing/2014/main" val="159857980"/>
                    </a:ext>
                  </a:extLst>
                </a:gridCol>
                <a:gridCol w="894053">
                  <a:extLst>
                    <a:ext uri="{9D8B030D-6E8A-4147-A177-3AD203B41FA5}">
                      <a16:colId xmlns:a16="http://schemas.microsoft.com/office/drawing/2014/main" val="2804404180"/>
                    </a:ext>
                  </a:extLst>
                </a:gridCol>
                <a:gridCol w="869218">
                  <a:extLst>
                    <a:ext uri="{9D8B030D-6E8A-4147-A177-3AD203B41FA5}">
                      <a16:colId xmlns:a16="http://schemas.microsoft.com/office/drawing/2014/main" val="2241737316"/>
                    </a:ext>
                  </a:extLst>
                </a:gridCol>
                <a:gridCol w="885774">
                  <a:extLst>
                    <a:ext uri="{9D8B030D-6E8A-4147-A177-3AD203B41FA5}">
                      <a16:colId xmlns:a16="http://schemas.microsoft.com/office/drawing/2014/main" val="2583690511"/>
                    </a:ext>
                  </a:extLst>
                </a:gridCol>
              </a:tblGrid>
              <a:tr h="30403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月馏出口合格率统计（</a:t>
                      </a:r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11.27-12.26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不再加分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68680"/>
                  </a:ext>
                </a:extLst>
              </a:tr>
              <a:tr h="2856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班组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加氢裂化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气体分馏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厂控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(*-3)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内控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(*-2)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考核分数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排名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122772"/>
                  </a:ext>
                </a:extLst>
              </a:tr>
              <a:tr h="4871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重石脑油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轻石脑油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产品液化气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异丁烷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产品液化气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精丙烯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11809"/>
                  </a:ext>
                </a:extLst>
              </a:tr>
              <a:tr h="29482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加裂一班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-12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-12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441310"/>
                  </a:ext>
                </a:extLst>
              </a:tr>
              <a:tr h="32246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加裂二班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-6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-6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481117"/>
                  </a:ext>
                </a:extLst>
              </a:tr>
              <a:tr h="32246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加裂三班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-12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-12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90147"/>
                  </a:ext>
                </a:extLst>
              </a:tr>
              <a:tr h="31324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加裂四班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GB" sz="1400" b="0" i="0" u="none" strike="noStrike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+1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-9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-3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-12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128083"/>
                  </a:ext>
                </a:extLst>
              </a:tr>
              <a:tr h="29482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备注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844003"/>
                  </a:ext>
                </a:extLst>
              </a:tr>
              <a:tr h="421961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备注：馏出口合格率统计周期：上月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0:00—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本月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24:00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（不包括）。红色为超内控指标：加裂重石馏程超内控：初馏点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80-82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℃、终馏点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178-180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℃。</a:t>
                      </a:r>
                      <a:r>
                        <a:rPr lang="zh-CN" alt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异丁烷的异丁烷</a:t>
                      </a:r>
                      <a:r>
                        <a:rPr lang="en-US" altLang="zh-CN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mol%</a:t>
                      </a:r>
                      <a:r>
                        <a:rPr lang="zh-CN" alt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低于</a:t>
                      </a:r>
                      <a:r>
                        <a:rPr lang="en-US" altLang="zh-CN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91%</a:t>
                      </a:r>
                      <a:r>
                        <a:rPr lang="zh-CN" alt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纳入考核。重石脑油初馏点低于</a:t>
                      </a:r>
                      <a:r>
                        <a:rPr lang="en-US" altLang="zh-CN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lang="zh-CN" alt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℃未统计。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2847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73169" y="347221"/>
            <a:ext cx="2349954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</a:rPr>
              <a:t>2.2.1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</a:rPr>
              <a:t>月末评比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023288" y="3594559"/>
            <a:ext cx="5385308" cy="1505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</a:rPr>
              <a:t>本月评比情况：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）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12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月能耗差距较小，四班能耗最第，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34.87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</a:rPr>
              <a:t>。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</a:rPr>
              <a:t>）重石收率差距较小，一班重石收率最高，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</a:rPr>
              <a:t>59.44%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</a:rPr>
              <a:t>。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</a:endParaRPr>
          </a:p>
          <a:p>
            <a:pPr indent="457200">
              <a:lnSpc>
                <a:spcPct val="150000"/>
              </a:lnSpc>
            </a:pP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BA437D-E42B-27AB-8754-3C4F2DEE6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52351"/>
              </p:ext>
            </p:extLst>
          </p:nvPr>
        </p:nvGraphicFramePr>
        <p:xfrm>
          <a:off x="1023288" y="1254127"/>
          <a:ext cx="5532960" cy="2019300"/>
        </p:xfrm>
        <a:graphic>
          <a:graphicData uri="http://schemas.openxmlformats.org/drawingml/2006/table">
            <a:tbl>
              <a:tblPr/>
              <a:tblGrid>
                <a:gridCol w="1130389">
                  <a:extLst>
                    <a:ext uri="{9D8B030D-6E8A-4147-A177-3AD203B41FA5}">
                      <a16:colId xmlns:a16="http://schemas.microsoft.com/office/drawing/2014/main" val="38898131"/>
                    </a:ext>
                  </a:extLst>
                </a:gridCol>
                <a:gridCol w="1229547">
                  <a:extLst>
                    <a:ext uri="{9D8B030D-6E8A-4147-A177-3AD203B41FA5}">
                      <a16:colId xmlns:a16="http://schemas.microsoft.com/office/drawing/2014/main" val="208220338"/>
                    </a:ext>
                  </a:extLst>
                </a:gridCol>
                <a:gridCol w="1060980">
                  <a:extLst>
                    <a:ext uri="{9D8B030D-6E8A-4147-A177-3AD203B41FA5}">
                      <a16:colId xmlns:a16="http://schemas.microsoft.com/office/drawing/2014/main" val="544494282"/>
                    </a:ext>
                  </a:extLst>
                </a:gridCol>
                <a:gridCol w="1031233">
                  <a:extLst>
                    <a:ext uri="{9D8B030D-6E8A-4147-A177-3AD203B41FA5}">
                      <a16:colId xmlns:a16="http://schemas.microsoft.com/office/drawing/2014/main" val="1529104273"/>
                    </a:ext>
                  </a:extLst>
                </a:gridCol>
                <a:gridCol w="1080811">
                  <a:extLst>
                    <a:ext uri="{9D8B030D-6E8A-4147-A177-3AD203B41FA5}">
                      <a16:colId xmlns:a16="http://schemas.microsoft.com/office/drawing/2014/main" val="1512071155"/>
                    </a:ext>
                  </a:extLst>
                </a:gridCol>
              </a:tblGrid>
              <a:tr h="4953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月份能耗 </a:t>
                      </a:r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(12.1-12.31)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78753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班组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气分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排名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4829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44.19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21.220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35.002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26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44.03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21.260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34.922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37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44.10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21.180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34.932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463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44.04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21.110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34.868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6977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7F37B5-B8EA-8548-54F4-1DE082410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27233"/>
              </p:ext>
            </p:extLst>
          </p:nvPr>
        </p:nvGraphicFramePr>
        <p:xfrm>
          <a:off x="6753661" y="1249197"/>
          <a:ext cx="4219067" cy="2019300"/>
        </p:xfrm>
        <a:graphic>
          <a:graphicData uri="http://schemas.openxmlformats.org/drawingml/2006/table">
            <a:tbl>
              <a:tblPr/>
              <a:tblGrid>
                <a:gridCol w="1706589">
                  <a:extLst>
                    <a:ext uri="{9D8B030D-6E8A-4147-A177-3AD203B41FA5}">
                      <a16:colId xmlns:a16="http://schemas.microsoft.com/office/drawing/2014/main" val="1522227654"/>
                    </a:ext>
                  </a:extLst>
                </a:gridCol>
                <a:gridCol w="1220685">
                  <a:extLst>
                    <a:ext uri="{9D8B030D-6E8A-4147-A177-3AD203B41FA5}">
                      <a16:colId xmlns:a16="http://schemas.microsoft.com/office/drawing/2014/main" val="3892810094"/>
                    </a:ext>
                  </a:extLst>
                </a:gridCol>
                <a:gridCol w="1291793">
                  <a:extLst>
                    <a:ext uri="{9D8B030D-6E8A-4147-A177-3AD203B41FA5}">
                      <a16:colId xmlns:a16="http://schemas.microsoft.com/office/drawing/2014/main" val="3412263905"/>
                    </a:ext>
                  </a:extLst>
                </a:gridCol>
              </a:tblGrid>
              <a:tr h="4953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月份</a:t>
                      </a:r>
                      <a:r>
                        <a:rPr lang="zh-TW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重石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收率 </a:t>
                      </a:r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(12.1-12.31)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32009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班组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排名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861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59.44%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84415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59.38%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15398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59.23%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621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59.33%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42446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0A07ED-7071-9C26-04BC-9EA6DF4AD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39168"/>
              </p:ext>
            </p:extLst>
          </p:nvPr>
        </p:nvGraphicFramePr>
        <p:xfrm>
          <a:off x="6753661" y="3429000"/>
          <a:ext cx="4219067" cy="2019300"/>
        </p:xfrm>
        <a:graphic>
          <a:graphicData uri="http://schemas.openxmlformats.org/drawingml/2006/table">
            <a:tbl>
              <a:tblPr/>
              <a:tblGrid>
                <a:gridCol w="1254964">
                  <a:extLst>
                    <a:ext uri="{9D8B030D-6E8A-4147-A177-3AD203B41FA5}">
                      <a16:colId xmlns:a16="http://schemas.microsoft.com/office/drawing/2014/main" val="1123675795"/>
                    </a:ext>
                  </a:extLst>
                </a:gridCol>
                <a:gridCol w="1278867">
                  <a:extLst>
                    <a:ext uri="{9D8B030D-6E8A-4147-A177-3AD203B41FA5}">
                      <a16:colId xmlns:a16="http://schemas.microsoft.com/office/drawing/2014/main" val="3229554979"/>
                    </a:ext>
                  </a:extLst>
                </a:gridCol>
                <a:gridCol w="1685236">
                  <a:extLst>
                    <a:ext uri="{9D8B030D-6E8A-4147-A177-3AD203B41FA5}">
                      <a16:colId xmlns:a16="http://schemas.microsoft.com/office/drawing/2014/main" val="2132184816"/>
                    </a:ext>
                  </a:extLst>
                </a:gridCol>
              </a:tblGrid>
              <a:tr h="4953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月份</a:t>
                      </a:r>
                      <a:r>
                        <a:rPr lang="zh-TW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精丙烯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收率 </a:t>
                      </a:r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(12.1-12.31)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4134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班组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排名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4907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29.59%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37495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29.01%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9694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29.58%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5105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29.57%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650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434841" y="1199436"/>
            <a:ext cx="2990198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</a:rPr>
              <a:t>2.2.2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</a:rPr>
              <a:t>月末评比排名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62708533"/>
              </p:ext>
            </p:extLst>
          </p:nvPr>
        </p:nvGraphicFramePr>
        <p:xfrm>
          <a:off x="2099828" y="2190579"/>
          <a:ext cx="7992342" cy="2304001"/>
        </p:xfrm>
        <a:graphic>
          <a:graphicData uri="http://schemas.openxmlformats.org/drawingml/2006/table">
            <a:tbl>
              <a:tblPr/>
              <a:tblGrid>
                <a:gridCol w="174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4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班组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月末评比内容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奖励分数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四班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能耗第一名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二班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能耗第二名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三班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能耗第三名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一班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事故演练第一名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二班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事故演练第二名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四班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事故演练第三名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1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3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文本框 1"/>
          <p:cNvSpPr txBox="1"/>
          <p:nvPr/>
        </p:nvSpPr>
        <p:spPr>
          <a:xfrm>
            <a:off x="3733609" y="876879"/>
            <a:ext cx="4724781" cy="507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2400" b="1" kern="1200" dirty="0">
                <a:solidFill>
                  <a:schemeClr val="tx1"/>
                </a:solidFill>
                <a:latin typeface="+mj-ea"/>
                <a:ea typeface="+mj-ea"/>
                <a:cs typeface="+mj-cs"/>
                <a:sym typeface="+mn-ea"/>
              </a:rPr>
              <a:t>2.3  </a:t>
            </a:r>
            <a:r>
              <a:rPr lang="zh-CN" altLang="en-US" sz="2400" b="1" kern="1200" dirty="0">
                <a:solidFill>
                  <a:schemeClr val="tx1"/>
                </a:solidFill>
                <a:latin typeface="+mj-ea"/>
                <a:ea typeface="+mj-ea"/>
                <a:cs typeface="+mj-cs"/>
                <a:sym typeface="+mn-ea"/>
              </a:rPr>
              <a:t>劳动纪律、工艺纪律等问题</a:t>
            </a:r>
            <a:r>
              <a:rPr lang="en-US" altLang="zh-CN" sz="2400" b="1" kern="1200" dirty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                          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AE32E4-1FA6-0819-32E9-E8017728E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55386"/>
              </p:ext>
            </p:extLst>
          </p:nvPr>
        </p:nvGraphicFramePr>
        <p:xfrm>
          <a:off x="723898" y="2574860"/>
          <a:ext cx="10744201" cy="330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350">
                  <a:extLst>
                    <a:ext uri="{9D8B030D-6E8A-4147-A177-3AD203B41FA5}">
                      <a16:colId xmlns:a16="http://schemas.microsoft.com/office/drawing/2014/main" val="2378395156"/>
                    </a:ext>
                  </a:extLst>
                </a:gridCol>
                <a:gridCol w="7212112">
                  <a:extLst>
                    <a:ext uri="{9D8B030D-6E8A-4147-A177-3AD203B41FA5}">
                      <a16:colId xmlns:a16="http://schemas.microsoft.com/office/drawing/2014/main" val="4018825130"/>
                    </a:ext>
                  </a:extLst>
                </a:gridCol>
                <a:gridCol w="1340061">
                  <a:extLst>
                    <a:ext uri="{9D8B030D-6E8A-4147-A177-3AD203B41FA5}">
                      <a16:colId xmlns:a16="http://schemas.microsoft.com/office/drawing/2014/main" val="554215927"/>
                    </a:ext>
                  </a:extLst>
                </a:gridCol>
                <a:gridCol w="1194678">
                  <a:extLst>
                    <a:ext uri="{9D8B030D-6E8A-4147-A177-3AD203B41FA5}">
                      <a16:colId xmlns:a16="http://schemas.microsoft.com/office/drawing/2014/main" val="2052052757"/>
                    </a:ext>
                  </a:extLst>
                </a:gridCol>
              </a:tblGrid>
              <a:tr h="3242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班组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考核内容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考核日期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考核分数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extLst>
                  <a:ext uri="{0D108BD9-81ED-4DB2-BD59-A6C34878D82A}">
                    <a16:rowId xmlns:a16="http://schemas.microsoft.com/office/drawing/2014/main" val="2440658595"/>
                  </a:ext>
                </a:extLst>
              </a:tr>
              <a:tr h="3242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四班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>
                          <a:effectLst/>
                        </a:rPr>
                        <a:t>5</a:t>
                      </a:r>
                      <a:r>
                        <a:rPr lang="zh-CN" altLang="en-US" sz="1600" u="none" strike="noStrike">
                          <a:effectLst/>
                        </a:rPr>
                        <a:t>日白班加裂</a:t>
                      </a:r>
                      <a:r>
                        <a:rPr lang="en-US" altLang="zh-CN" sz="1600" u="none" strike="noStrike">
                          <a:effectLst/>
                        </a:rPr>
                        <a:t>P205</a:t>
                      </a:r>
                      <a:r>
                        <a:rPr lang="zh-CN" altLang="en-US" sz="1600" u="none" strike="noStrike">
                          <a:effectLst/>
                        </a:rPr>
                        <a:t>出口控制阀异常全开，班组监盘不严未发现问题未处理。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12</a:t>
                      </a:r>
                      <a:r>
                        <a:rPr lang="zh-TW" altLang="en-US" sz="1600" u="none" strike="noStrike">
                          <a:effectLst/>
                        </a:rPr>
                        <a:t>月</a:t>
                      </a:r>
                      <a:r>
                        <a:rPr lang="en-US" altLang="zh-TW" sz="1600" u="none" strike="noStrike">
                          <a:effectLst/>
                        </a:rPr>
                        <a:t>6</a:t>
                      </a:r>
                      <a:r>
                        <a:rPr lang="zh-TW" altLang="en-US" sz="1600" u="none" strike="noStrike">
                          <a:effectLst/>
                        </a:rPr>
                        <a:t>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-2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extLst>
                  <a:ext uri="{0D108BD9-81ED-4DB2-BD59-A6C34878D82A}">
                    <a16:rowId xmlns:a16="http://schemas.microsoft.com/office/drawing/2014/main" val="4040628708"/>
                  </a:ext>
                </a:extLst>
              </a:tr>
              <a:tr h="5832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一班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dirty="0">
                          <a:effectLst/>
                        </a:rPr>
                        <a:t>5</a:t>
                      </a:r>
                      <a:r>
                        <a:rPr lang="zh-CN" altLang="en-US" sz="1600" u="none" strike="noStrike" dirty="0">
                          <a:effectLst/>
                        </a:rPr>
                        <a:t>日夜班加裂</a:t>
                      </a:r>
                      <a:r>
                        <a:rPr lang="en-US" altLang="zh-CN" sz="1600" u="none" strike="noStrike" dirty="0">
                          <a:effectLst/>
                        </a:rPr>
                        <a:t>P205</a:t>
                      </a:r>
                      <a:r>
                        <a:rPr lang="zh-CN" altLang="en-US" sz="1600" u="none" strike="noStrike" dirty="0">
                          <a:effectLst/>
                        </a:rPr>
                        <a:t>出口控制阀再次异常全开，班组发现问题后未进行有效处理。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12</a:t>
                      </a:r>
                      <a:r>
                        <a:rPr lang="zh-TW" altLang="en-US" sz="1600" u="none" strike="noStrike">
                          <a:effectLst/>
                        </a:rPr>
                        <a:t>月</a:t>
                      </a:r>
                      <a:r>
                        <a:rPr lang="en-US" altLang="zh-TW" sz="1600" u="none" strike="noStrike">
                          <a:effectLst/>
                        </a:rPr>
                        <a:t>6</a:t>
                      </a:r>
                      <a:r>
                        <a:rPr lang="zh-TW" altLang="en-US" sz="1600" u="none" strike="noStrike">
                          <a:effectLst/>
                        </a:rPr>
                        <a:t>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-5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extLst>
                  <a:ext uri="{0D108BD9-81ED-4DB2-BD59-A6C34878D82A}">
                    <a16:rowId xmlns:a16="http://schemas.microsoft.com/office/drawing/2014/main" val="2509011594"/>
                  </a:ext>
                </a:extLst>
              </a:tr>
              <a:tr h="5832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一班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>
                          <a:effectLst/>
                        </a:rPr>
                        <a:t>13</a:t>
                      </a:r>
                      <a:r>
                        <a:rPr lang="zh-CN" altLang="en-US" sz="1600" u="none" strike="noStrike">
                          <a:effectLst/>
                        </a:rPr>
                        <a:t>日夜班</a:t>
                      </a:r>
                      <a:r>
                        <a:rPr lang="en-US" altLang="zh-CN" sz="1600" u="none" strike="noStrike">
                          <a:effectLst/>
                        </a:rPr>
                        <a:t>1040-P204B</a:t>
                      </a:r>
                      <a:r>
                        <a:rPr lang="zh-CN" altLang="en-US" sz="1600" u="none" strike="noStrike">
                          <a:effectLst/>
                        </a:rPr>
                        <a:t>出口控制阀再次异常全开（</a:t>
                      </a:r>
                      <a:r>
                        <a:rPr lang="en-US" altLang="zh-CN" sz="1600" u="none" strike="noStrike">
                          <a:effectLst/>
                        </a:rPr>
                        <a:t>3</a:t>
                      </a:r>
                      <a:r>
                        <a:rPr lang="zh-CN" altLang="en-US" sz="1600" u="none" strike="noStrike">
                          <a:effectLst/>
                        </a:rPr>
                        <a:t>：</a:t>
                      </a:r>
                      <a:r>
                        <a:rPr lang="en-US" altLang="zh-CN" sz="1600" u="none" strike="noStrike">
                          <a:effectLst/>
                        </a:rPr>
                        <a:t>40</a:t>
                      </a:r>
                      <a:r>
                        <a:rPr lang="zh-CN" altLang="en-US" sz="1600" u="none" strike="noStrike">
                          <a:effectLst/>
                        </a:rPr>
                        <a:t>），白班班组交班已提醒，但夜班班组未进行处理。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12</a:t>
                      </a:r>
                      <a:r>
                        <a:rPr lang="zh-TW" altLang="en-US" sz="1600" u="none" strike="noStrike">
                          <a:effectLst/>
                        </a:rPr>
                        <a:t>月</a:t>
                      </a:r>
                      <a:r>
                        <a:rPr lang="en-US" altLang="zh-TW" sz="1600" u="none" strike="noStrike">
                          <a:effectLst/>
                        </a:rPr>
                        <a:t>14</a:t>
                      </a:r>
                      <a:r>
                        <a:rPr lang="zh-TW" altLang="en-US" sz="1600" u="none" strike="noStrike">
                          <a:effectLst/>
                        </a:rPr>
                        <a:t>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-10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extLst>
                  <a:ext uri="{0D108BD9-81ED-4DB2-BD59-A6C34878D82A}">
                    <a16:rowId xmlns:a16="http://schemas.microsoft.com/office/drawing/2014/main" val="1530697864"/>
                  </a:ext>
                </a:extLst>
              </a:tr>
              <a:tr h="5832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一班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effectLst/>
                        </a:rPr>
                        <a:t>近一周仅</a:t>
                      </a:r>
                      <a:r>
                        <a:rPr lang="en-US" altLang="zh-CN" sz="1600" u="none" strike="noStrike">
                          <a:effectLst/>
                        </a:rPr>
                        <a:t>12</a:t>
                      </a:r>
                      <a:r>
                        <a:rPr lang="zh-CN" altLang="en-US" sz="1600" u="none" strike="noStrike">
                          <a:effectLst/>
                        </a:rPr>
                        <a:t>日</a:t>
                      </a:r>
                      <a:r>
                        <a:rPr lang="en-US" altLang="zh-CN" sz="1600" u="none" strike="noStrike">
                          <a:effectLst/>
                        </a:rPr>
                        <a:t>6</a:t>
                      </a:r>
                      <a:r>
                        <a:rPr lang="zh-CN" altLang="en-US" sz="1600" u="none" strike="noStrike">
                          <a:effectLst/>
                        </a:rPr>
                        <a:t>点重石脑油终馏点</a:t>
                      </a:r>
                      <a:r>
                        <a:rPr lang="en-US" altLang="zh-CN" sz="1600" u="none" strike="noStrike">
                          <a:effectLst/>
                        </a:rPr>
                        <a:t>180.7</a:t>
                      </a:r>
                      <a:r>
                        <a:rPr lang="zh-CN" altLang="en-US" sz="1600" u="none" strike="noStrike">
                          <a:effectLst/>
                        </a:rPr>
                        <a:t>℃不合格，但</a:t>
                      </a:r>
                      <a:r>
                        <a:rPr lang="en-US" altLang="zh-CN" sz="1600" u="none" strike="noStrike">
                          <a:effectLst/>
                        </a:rPr>
                        <a:t>12</a:t>
                      </a:r>
                      <a:r>
                        <a:rPr lang="zh-CN" altLang="en-US" sz="1600" u="none" strike="noStrike">
                          <a:effectLst/>
                        </a:rPr>
                        <a:t>日白班</a:t>
                      </a:r>
                      <a:r>
                        <a:rPr lang="en-US" altLang="zh-CN" sz="1600" u="none" strike="noStrike">
                          <a:effectLst/>
                        </a:rPr>
                        <a:t>-</a:t>
                      </a:r>
                      <a:r>
                        <a:rPr lang="zh-CN" altLang="en-US" sz="1600" u="none" strike="noStrike">
                          <a:effectLst/>
                        </a:rPr>
                        <a:t>内操交接班未进行登记不合格样品及调整内容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12</a:t>
                      </a:r>
                      <a:r>
                        <a:rPr lang="zh-TW" altLang="en-US" sz="1600" u="none" strike="noStrike">
                          <a:effectLst/>
                        </a:rPr>
                        <a:t>月</a:t>
                      </a:r>
                      <a:r>
                        <a:rPr lang="en-US" altLang="zh-TW" sz="1600" u="none" strike="noStrike">
                          <a:effectLst/>
                        </a:rPr>
                        <a:t>14</a:t>
                      </a:r>
                      <a:r>
                        <a:rPr lang="zh-TW" altLang="en-US" sz="1600" u="none" strike="noStrike">
                          <a:effectLst/>
                        </a:rPr>
                        <a:t>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-4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extLst>
                  <a:ext uri="{0D108BD9-81ED-4DB2-BD59-A6C34878D82A}">
                    <a16:rowId xmlns:a16="http://schemas.microsoft.com/office/drawing/2014/main" val="385528712"/>
                  </a:ext>
                </a:extLst>
              </a:tr>
              <a:tr h="5832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四班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>
                          <a:effectLst/>
                        </a:rPr>
                        <a:t>17</a:t>
                      </a:r>
                      <a:r>
                        <a:rPr lang="zh-CN" altLang="en-US" sz="1600" u="none" strike="noStrike">
                          <a:effectLst/>
                        </a:rPr>
                        <a:t>日白班（四班），徐子涛玩手机，值班人员走到身后仍未发觉；外操班长汪郑峰未及时制止，负有管理责任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12</a:t>
                      </a:r>
                      <a:r>
                        <a:rPr lang="zh-TW" altLang="en-US" sz="1600" u="none" strike="noStrike">
                          <a:effectLst/>
                        </a:rPr>
                        <a:t>月</a:t>
                      </a:r>
                      <a:r>
                        <a:rPr lang="en-US" altLang="zh-TW" sz="1600" u="none" strike="noStrike">
                          <a:effectLst/>
                        </a:rPr>
                        <a:t>19</a:t>
                      </a:r>
                      <a:r>
                        <a:rPr lang="zh-TW" altLang="en-US" sz="1600" u="none" strike="noStrike">
                          <a:effectLst/>
                        </a:rPr>
                        <a:t>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-15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extLst>
                  <a:ext uri="{0D108BD9-81ED-4DB2-BD59-A6C34878D82A}">
                    <a16:rowId xmlns:a16="http://schemas.microsoft.com/office/drawing/2014/main" val="3618029129"/>
                  </a:ext>
                </a:extLst>
              </a:tr>
              <a:tr h="3242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一班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>
                          <a:effectLst/>
                        </a:rPr>
                        <a:t>21</a:t>
                      </a:r>
                      <a:r>
                        <a:rPr lang="zh-CN" altLang="en-US" sz="1600" u="none" strike="noStrike">
                          <a:effectLst/>
                        </a:rPr>
                        <a:t>日夜班（一班），</a:t>
                      </a:r>
                      <a:r>
                        <a:rPr lang="en-US" altLang="zh-CN" sz="1600" u="none" strike="noStrike">
                          <a:effectLst/>
                        </a:rPr>
                        <a:t>C204</a:t>
                      </a:r>
                      <a:r>
                        <a:rPr lang="zh-CN" altLang="en-US" sz="1600" u="none" strike="noStrike">
                          <a:effectLst/>
                        </a:rPr>
                        <a:t>的回流量自</a:t>
                      </a:r>
                      <a:r>
                        <a:rPr lang="en-US" altLang="zh-CN" sz="1600" u="none" strike="noStrike">
                          <a:effectLst/>
                        </a:rPr>
                        <a:t>23</a:t>
                      </a:r>
                      <a:r>
                        <a:rPr lang="zh-CN" altLang="en-US" sz="1600" u="none" strike="noStrike">
                          <a:effectLst/>
                        </a:rPr>
                        <a:t>点起至</a:t>
                      </a:r>
                      <a:r>
                        <a:rPr lang="en-US" altLang="zh-CN" sz="1600" u="none" strike="noStrike">
                          <a:effectLst/>
                        </a:rPr>
                        <a:t>7</a:t>
                      </a:r>
                      <a:r>
                        <a:rPr lang="zh-CN" altLang="en-US" sz="1600" u="none" strike="noStrike">
                          <a:effectLst/>
                        </a:rPr>
                        <a:t>点，持续在降低。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12</a:t>
                      </a:r>
                      <a:r>
                        <a:rPr lang="zh-TW" altLang="en-US" sz="1600" u="none" strike="noStrike">
                          <a:effectLst/>
                        </a:rPr>
                        <a:t>月</a:t>
                      </a:r>
                      <a:r>
                        <a:rPr lang="en-US" altLang="zh-TW" sz="1600" u="none" strike="noStrike">
                          <a:effectLst/>
                        </a:rPr>
                        <a:t>22</a:t>
                      </a:r>
                      <a:r>
                        <a:rPr lang="zh-TW" altLang="en-US" sz="1600" u="none" strike="noStrike">
                          <a:effectLst/>
                        </a:rPr>
                        <a:t>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-3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extLst>
                  <a:ext uri="{0D108BD9-81ED-4DB2-BD59-A6C34878D82A}">
                    <a16:rowId xmlns:a16="http://schemas.microsoft.com/office/drawing/2014/main" val="31207212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769986" y="42479"/>
            <a:ext cx="10422014" cy="525657"/>
          </a:xfrm>
          <a:prstGeom prst="rect">
            <a:avLst/>
          </a:prstGeom>
          <a:solidFill>
            <a:srgbClr val="9CC3E3"/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2.4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交接班、其他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82225" y="753718"/>
            <a:ext cx="9411220" cy="78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）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本月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MES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交接班填写正常。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）其他：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2225" y="3562157"/>
            <a:ext cx="1587761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）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运行记录：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8D2B3A-5E1A-F8A1-C86F-B09F7F39C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87484"/>
              </p:ext>
            </p:extLst>
          </p:nvPr>
        </p:nvGraphicFramePr>
        <p:xfrm>
          <a:off x="1683106" y="3717498"/>
          <a:ext cx="9582299" cy="262699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31345">
                  <a:extLst>
                    <a:ext uri="{9D8B030D-6E8A-4147-A177-3AD203B41FA5}">
                      <a16:colId xmlns:a16="http://schemas.microsoft.com/office/drawing/2014/main" val="2614681325"/>
                    </a:ext>
                  </a:extLst>
                </a:gridCol>
                <a:gridCol w="5461667">
                  <a:extLst>
                    <a:ext uri="{9D8B030D-6E8A-4147-A177-3AD203B41FA5}">
                      <a16:colId xmlns:a16="http://schemas.microsoft.com/office/drawing/2014/main" val="402946233"/>
                    </a:ext>
                  </a:extLst>
                </a:gridCol>
                <a:gridCol w="1033815">
                  <a:extLst>
                    <a:ext uri="{9D8B030D-6E8A-4147-A177-3AD203B41FA5}">
                      <a16:colId xmlns:a16="http://schemas.microsoft.com/office/drawing/2014/main" val="1152446678"/>
                    </a:ext>
                  </a:extLst>
                </a:gridCol>
                <a:gridCol w="1033815">
                  <a:extLst>
                    <a:ext uri="{9D8B030D-6E8A-4147-A177-3AD203B41FA5}">
                      <a16:colId xmlns:a16="http://schemas.microsoft.com/office/drawing/2014/main" val="3496517808"/>
                    </a:ext>
                  </a:extLst>
                </a:gridCol>
                <a:gridCol w="921657">
                  <a:extLst>
                    <a:ext uri="{9D8B030D-6E8A-4147-A177-3AD203B41FA5}">
                      <a16:colId xmlns:a16="http://schemas.microsoft.com/office/drawing/2014/main" val="579058037"/>
                    </a:ext>
                  </a:extLst>
                </a:gridCol>
              </a:tblGrid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三班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日、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日气分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DR201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压差填写错误</a:t>
                      </a:r>
                      <a:endParaRPr lang="zh-CN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记录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-3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805506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三班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日管线泄压台账，焦化蜡油直供料管线，界区泄压阀状态登记为：关；   目前焦化蜡油管线投用，内部介质为重芳烃，状态登记错误</a:t>
                      </a:r>
                      <a:endParaRPr lang="zh-CN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记录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-2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693272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二班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日白班内操运行记录，加裂加热炉氧含量、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CO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含量仅填写一个数据</a:t>
                      </a:r>
                      <a:endParaRPr lang="zh-CN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记录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-2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036786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一班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日夜班（一班），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《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巡检签到表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》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正文内容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参数是否正常，未填写完全；</a:t>
                      </a:r>
                      <a:endParaRPr lang="zh-CN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记录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-1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636657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二班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巡检签到本：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日夜班（二班）未注明班组、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日夜班（二班）未注明班组</a:t>
                      </a:r>
                      <a:endParaRPr lang="zh-CN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记录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-1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1775843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三班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巡检签到本：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日夜班（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班）接班班组未注明班组</a:t>
                      </a:r>
                      <a:endParaRPr lang="zh-CN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记录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-0.5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0299425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二班</a:t>
                      </a:r>
                      <a:endParaRPr lang="zh-TW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日白班，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：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00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气分装置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C202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塔顶温度记错、未修改。实际温度大概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45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℃，记录上写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57.2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℃。</a:t>
                      </a:r>
                      <a:endParaRPr lang="zh-CN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记录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-2</a:t>
                      </a:r>
                      <a:endParaRPr lang="en-GB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832264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063A2A-9595-7F91-5DD2-5301AD218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94771"/>
              </p:ext>
            </p:extLst>
          </p:nvPr>
        </p:nvGraphicFramePr>
        <p:xfrm>
          <a:off x="1683106" y="1245558"/>
          <a:ext cx="9582300" cy="22517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1345">
                  <a:extLst>
                    <a:ext uri="{9D8B030D-6E8A-4147-A177-3AD203B41FA5}">
                      <a16:colId xmlns:a16="http://schemas.microsoft.com/office/drawing/2014/main" val="144240467"/>
                    </a:ext>
                  </a:extLst>
                </a:gridCol>
                <a:gridCol w="5461668">
                  <a:extLst>
                    <a:ext uri="{9D8B030D-6E8A-4147-A177-3AD203B41FA5}">
                      <a16:colId xmlns:a16="http://schemas.microsoft.com/office/drawing/2014/main" val="2147578230"/>
                    </a:ext>
                  </a:extLst>
                </a:gridCol>
                <a:gridCol w="1033815">
                  <a:extLst>
                    <a:ext uri="{9D8B030D-6E8A-4147-A177-3AD203B41FA5}">
                      <a16:colId xmlns:a16="http://schemas.microsoft.com/office/drawing/2014/main" val="919486438"/>
                    </a:ext>
                  </a:extLst>
                </a:gridCol>
                <a:gridCol w="1033815">
                  <a:extLst>
                    <a:ext uri="{9D8B030D-6E8A-4147-A177-3AD203B41FA5}">
                      <a16:colId xmlns:a16="http://schemas.microsoft.com/office/drawing/2014/main" val="3646408652"/>
                    </a:ext>
                  </a:extLst>
                </a:gridCol>
                <a:gridCol w="921657">
                  <a:extLst>
                    <a:ext uri="{9D8B030D-6E8A-4147-A177-3AD203B41FA5}">
                      <a16:colId xmlns:a16="http://schemas.microsoft.com/office/drawing/2014/main" val="1408624611"/>
                    </a:ext>
                  </a:extLst>
                </a:gridCol>
              </a:tblGrid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三班</a:t>
                      </a:r>
                      <a:endParaRPr lang="zh-TW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日定期工作：循环水质检查，未在工作群发布，也未登记台账</a:t>
                      </a:r>
                      <a:endParaRPr lang="zh-CN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联系汇报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-5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0661063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四班</a:t>
                      </a:r>
                      <a:endParaRPr lang="zh-TW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点气分的自控率连续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1.5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小时维持</a:t>
                      </a:r>
                      <a:r>
                        <a:rPr lang="en-US" altLang="zh-CN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97%</a:t>
                      </a:r>
                      <a:r>
                        <a:rPr lang="zh-CN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以下</a:t>
                      </a:r>
                      <a:endParaRPr lang="zh-CN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自控率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-2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4407468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一班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16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17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-20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 连续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小时气分自控率低于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97%</a:t>
                      </a:r>
                      <a:endParaRPr lang="en-US" altLang="zh-CN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自控率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-4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163582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一班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22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1041-C201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顶温、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1041-C203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液位；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23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1041-C201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顶温；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1041-D203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液位，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1041-C203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液位、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1041-C202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顶压（一班）；</a:t>
                      </a:r>
                      <a:endParaRPr lang="zh-CN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自控率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-3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911985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二班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23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D204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液位（二班）</a:t>
                      </a:r>
                      <a:endParaRPr lang="zh-CN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自控率</a:t>
                      </a:r>
                      <a:endParaRPr lang="zh-TW" altLang="en-US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-1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1263411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四班</a:t>
                      </a:r>
                      <a:endParaRPr lang="zh-TW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点</a:t>
                      </a:r>
                      <a:r>
                        <a:rPr lang="en-US" altLang="zh-CN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1041-D203</a:t>
                      </a:r>
                      <a:r>
                        <a:rPr lang="zh-CN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液位（四班）</a:t>
                      </a:r>
                      <a:endParaRPr lang="zh-CN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月</a:t>
                      </a:r>
                      <a:r>
                        <a:rPr lang="en-US" altLang="zh-TW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日</a:t>
                      </a:r>
                      <a:endParaRPr lang="zh-TW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自控率</a:t>
                      </a:r>
                      <a:endParaRPr lang="zh-TW" altLang="en-US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-1</a:t>
                      </a:r>
                      <a:endParaRPr lang="en-GB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71982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6263c2a8-c995-403c-aaed-1cea049c8fa4"/>
  <p:tag name="COMMONDATA" val="eyJoZGlkIjoiYTc2ZGZiNzZiNDVlOGViOWVmM2JhOTY0NGJkNjUyYzg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784612d-163c-4cda-b56a-171b66077f79}"/>
  <p:tag name="TABLE_ENDDRAG_ORIGIN_RECT" val="160*231"/>
  <p:tag name="TABLE_ENDDRAG_RECT" val="67*162*160*2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7a57737-c70d-438b-81b3-52ae1eef0b86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3d7737f-343c-42be-a682-0e52c1d64ffa}"/>
</p:tagLst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3309</Words>
  <Application>Microsoft Office PowerPoint</Application>
  <PresentationFormat>宽屏</PresentationFormat>
  <Paragraphs>463</Paragraphs>
  <Slides>15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宋体</vt:lpstr>
      <vt:lpstr>微软雅黑</vt:lpstr>
      <vt:lpstr>幼圆</vt:lpstr>
      <vt:lpstr>Arial</vt:lpstr>
      <vt:lpstr>Calibri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世旭 柳</cp:lastModifiedBy>
  <cp:revision>274</cp:revision>
  <dcterms:created xsi:type="dcterms:W3CDTF">2015-10-06T09:21:00Z</dcterms:created>
  <dcterms:modified xsi:type="dcterms:W3CDTF">2023-01-11T05:36:36Z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35E9D4B9093742EC852E3D8AFBCE0E7C</vt:lpwstr>
  </property>
</Properties>
</file>