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2.xml" ContentType="application/vnd.openxmlformats-officedocument.presentationml.tag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sldIdLst>
    <p:sldId id="269" r:id="rId2"/>
    <p:sldId id="320" r:id="rId3"/>
    <p:sldId id="352" r:id="rId4"/>
    <p:sldId id="290" r:id="rId5"/>
    <p:sldId id="299" r:id="rId6"/>
    <p:sldId id="302" r:id="rId7"/>
    <p:sldId id="357" r:id="rId8"/>
    <p:sldId id="300" r:id="rId9"/>
    <p:sldId id="355" r:id="rId10"/>
    <p:sldId id="361" r:id="rId11"/>
    <p:sldId id="356" r:id="rId12"/>
    <p:sldId id="358" r:id="rId13"/>
    <p:sldId id="359" r:id="rId14"/>
    <p:sldId id="360" r:id="rId15"/>
    <p:sldId id="260" r:id="rId16"/>
  </p:sldIdLst>
  <p:sldSz cx="12192000" cy="6858000"/>
  <p:notesSz cx="6858000" cy="9144000"/>
  <p:custDataLst>
    <p:tags r:id="rId1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51">
          <p15:clr>
            <a:srgbClr val="A4A3A4"/>
          </p15:clr>
        </p15:guide>
        <p15:guide id="2" pos="5484">
          <p15:clr>
            <a:srgbClr val="A4A3A4"/>
          </p15:clr>
        </p15:guide>
        <p15:guide id="3" pos="6697">
          <p15:clr>
            <a:srgbClr val="A4A3A4"/>
          </p15:clr>
        </p15:guide>
        <p15:guide id="4" pos="1426">
          <p15:clr>
            <a:srgbClr val="A4A3A4"/>
          </p15:clr>
        </p15:guide>
        <p15:guide id="5" pos="966">
          <p15:clr>
            <a:srgbClr val="A4A3A4"/>
          </p15:clr>
        </p15:guide>
        <p15:guide id="6" pos="5190">
          <p15:clr>
            <a:srgbClr val="A4A3A4"/>
          </p15:clr>
        </p15:guide>
        <p15:guide id="7" orient="horz" pos="1910">
          <p15:clr>
            <a:srgbClr val="A4A3A4"/>
          </p15:clr>
        </p15:guide>
        <p15:guide id="8" pos="3218">
          <p15:clr>
            <a:srgbClr val="A4A3A4"/>
          </p15:clr>
        </p15:guide>
        <p15:guide id="9" orient="horz" pos="2400">
          <p15:clr>
            <a:srgbClr val="A4A3A4"/>
          </p15:clr>
        </p15:guide>
        <p15:guide id="10" orient="horz" pos="1603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2830"/>
    <a:srgbClr val="9CC3E3"/>
    <a:srgbClr val="FB912B"/>
    <a:srgbClr val="BC0000"/>
    <a:srgbClr val="EA77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940" autoAdjust="0"/>
    <p:restoredTop sz="96125" autoAdjust="0"/>
  </p:normalViewPr>
  <p:slideViewPr>
    <p:cSldViewPr snapToGrid="0" showGuides="1">
      <p:cViewPr>
        <p:scale>
          <a:sx n="100" d="100"/>
          <a:sy n="100" d="100"/>
        </p:scale>
        <p:origin x="1512" y="246"/>
      </p:cViewPr>
      <p:guideLst>
        <p:guide pos="3851"/>
        <p:guide pos="5484"/>
        <p:guide pos="6697"/>
        <p:guide pos="1426"/>
        <p:guide pos="966"/>
        <p:guide pos="5190"/>
        <p:guide orient="horz" pos="1910"/>
        <p:guide pos="3218"/>
        <p:guide orient="horz" pos="2400"/>
        <p:guide orient="horz" pos="160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ffah\iCloudDrive\WORK\&#24037;&#33402;&#23703;&#20301;\Process%20Management\10.5%20&#24037;&#33402;&#32771;&#26680;&#21333;&#31649;&#29702;\2023&#24180;1&#26376;\1&#26376;&#21152;&#35010;&#27668;&#20998;&#24037;&#33402;&#32771;&#26680;&#27719;&#24635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ffah\iCloudDrive\WORK\&#24037;&#33402;&#23703;&#20301;\Process%20Management\10.5%20&#24037;&#33402;&#32771;&#26680;&#21333;&#31649;&#29702;\2023&#24180;1&#26376;\1&#26376;&#21152;&#35010;&#27668;&#20998;&#24037;&#33402;&#32771;&#26680;&#27719;&#24635;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2678876160489837E-2"/>
          <c:y val="8.5653643128278958E-2"/>
          <c:w val="0.85162973109010065"/>
          <c:h val="0.83426317668608274"/>
        </c:manualLayout>
      </c:layout>
      <c:pie3DChart>
        <c:varyColors val="1"/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8535933363948267E-2"/>
          <c:y val="9.1139406069796494E-2"/>
          <c:w val="0.83327426888139688"/>
          <c:h val="0.80499246549839709"/>
        </c:manualLayout>
      </c:layout>
      <c:pie3DChart>
        <c:varyColors val="1"/>
        <c:ser>
          <c:idx val="0"/>
          <c:order val="0"/>
          <c:explosion val="25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7541-4400-8B21-3559882E4F4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7541-4400-8B21-3559882E4F4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7541-4400-8B21-3559882E4F4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7541-4400-8B21-3559882E4F4E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9-7541-4400-8B21-3559882E4F4E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B-7541-4400-8B21-3559882E4F4E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D-7541-4400-8B21-3559882E4F4E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F-7541-4400-8B21-3559882E4F4E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1-7541-4400-8B21-3559882E4F4E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3-7541-4400-8B21-3559882E4F4E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5-7541-4400-8B21-3559882E4F4E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7-7541-4400-8B21-3559882E4F4E}"/>
              </c:ext>
            </c:extLst>
          </c:dPt>
          <c:dLbls>
            <c:dLbl>
              <c:idx val="0"/>
              <c:layout>
                <c:manualLayout>
                  <c:x val="-4.9312395694492667E-2"/>
                  <c:y val="-2.673337588942853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61166429587482"/>
                      <c:h val="5.350043178824535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7541-4400-8B21-3559882E4F4E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7541-4400-8B21-3559882E4F4E}"/>
                </c:ext>
              </c:extLst>
            </c:dLbl>
            <c:dLbl>
              <c:idx val="2"/>
              <c:layout>
                <c:manualLayout>
                  <c:x val="3.0346135609293504E-2"/>
                  <c:y val="2.339181902046955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541-4400-8B21-3559882E4F4E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7541-4400-8B21-3559882E4F4E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7541-4400-8B21-3559882E4F4E}"/>
                </c:ext>
              </c:extLst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7541-4400-8B21-3559882E4F4E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D-7541-4400-8B21-3559882E4F4E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F-7541-4400-8B21-3559882E4F4E}"/>
                </c:ext>
              </c:extLst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3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1-7541-4400-8B21-3559882E4F4E}"/>
                </c:ext>
              </c:extLst>
            </c:dLbl>
            <c:dLbl>
              <c:idx val="9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4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3-7541-4400-8B21-3559882E4F4E}"/>
                </c:ext>
              </c:extLst>
            </c:dLbl>
            <c:dLbl>
              <c:idx val="1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5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5-7541-4400-8B21-3559882E4F4E}"/>
                </c:ext>
              </c:extLst>
            </c:dLbl>
            <c:dLbl>
              <c:idx val="1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6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7-7541-4400-8B21-3559882E4F4E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汇总!$A$3:$A$14</c:f>
              <c:strCache>
                <c:ptCount val="12"/>
                <c:pt idx="0">
                  <c:v>事故演练</c:v>
                </c:pt>
                <c:pt idx="1">
                  <c:v>巡回检查</c:v>
                </c:pt>
                <c:pt idx="2">
                  <c:v>工艺纪律</c:v>
                </c:pt>
                <c:pt idx="3">
                  <c:v>抽查提问</c:v>
                </c:pt>
                <c:pt idx="4">
                  <c:v>能耗</c:v>
                </c:pt>
                <c:pt idx="5">
                  <c:v>馏出口</c:v>
                </c:pt>
                <c:pt idx="6">
                  <c:v>记录</c:v>
                </c:pt>
                <c:pt idx="7">
                  <c:v>平稳率</c:v>
                </c:pt>
                <c:pt idx="8">
                  <c:v>盲板管理</c:v>
                </c:pt>
                <c:pt idx="9">
                  <c:v>培训</c:v>
                </c:pt>
                <c:pt idx="10">
                  <c:v>自控率</c:v>
                </c:pt>
                <c:pt idx="11">
                  <c:v>其他</c:v>
                </c:pt>
              </c:strCache>
            </c:strRef>
          </c:cat>
          <c:val>
            <c:numRef>
              <c:f>汇总!$B$3:$B$14</c:f>
              <c:numCache>
                <c:formatCode>General</c:formatCode>
                <c:ptCount val="12"/>
                <c:pt idx="0">
                  <c:v>3</c:v>
                </c:pt>
                <c:pt idx="1">
                  <c:v>4</c:v>
                </c:pt>
                <c:pt idx="2">
                  <c:v>8</c:v>
                </c:pt>
                <c:pt idx="3">
                  <c:v>26</c:v>
                </c:pt>
                <c:pt idx="4">
                  <c:v>3</c:v>
                </c:pt>
                <c:pt idx="5">
                  <c:v>6</c:v>
                </c:pt>
                <c:pt idx="6">
                  <c:v>5</c:v>
                </c:pt>
                <c:pt idx="7">
                  <c:v>2</c:v>
                </c:pt>
                <c:pt idx="8">
                  <c:v>5</c:v>
                </c:pt>
                <c:pt idx="9">
                  <c:v>7</c:v>
                </c:pt>
                <c:pt idx="10">
                  <c:v>1</c:v>
                </c:pt>
                <c:pt idx="11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7541-4400-8B21-3559882E4F4E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6341807916742253E-2"/>
          <c:y val="1.8264840182648401E-2"/>
          <c:w val="0.90365819208325771"/>
          <c:h val="0.7476966406596435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班组汇总1!$C$11</c:f>
              <c:strCache>
                <c:ptCount val="1"/>
                <c:pt idx="0">
                  <c:v>加裂一班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班组汇总1!$B$12:$B$23</c:f>
              <c:strCache>
                <c:ptCount val="12"/>
                <c:pt idx="0">
                  <c:v>事故演练</c:v>
                </c:pt>
                <c:pt idx="1">
                  <c:v>巡回检查</c:v>
                </c:pt>
                <c:pt idx="2">
                  <c:v>工艺纪律</c:v>
                </c:pt>
                <c:pt idx="3">
                  <c:v>抽查提问</c:v>
                </c:pt>
                <c:pt idx="4">
                  <c:v>能耗</c:v>
                </c:pt>
                <c:pt idx="5">
                  <c:v>馏出口</c:v>
                </c:pt>
                <c:pt idx="6">
                  <c:v>记录</c:v>
                </c:pt>
                <c:pt idx="7">
                  <c:v>平稳率</c:v>
                </c:pt>
                <c:pt idx="8">
                  <c:v>盲板管理</c:v>
                </c:pt>
                <c:pt idx="9">
                  <c:v>培训</c:v>
                </c:pt>
                <c:pt idx="10">
                  <c:v>自控率</c:v>
                </c:pt>
                <c:pt idx="11">
                  <c:v>其他</c:v>
                </c:pt>
              </c:strCache>
            </c:strRef>
          </c:cat>
          <c:val>
            <c:numRef>
              <c:f>班组汇总1!$C$12:$C$23</c:f>
              <c:numCache>
                <c:formatCode>General</c:formatCode>
                <c:ptCount val="12"/>
                <c:pt idx="0">
                  <c:v>1</c:v>
                </c:pt>
                <c:pt idx="1">
                  <c:v>2</c:v>
                </c:pt>
                <c:pt idx="2">
                  <c:v>2</c:v>
                </c:pt>
                <c:pt idx="3">
                  <c:v>5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0</c:v>
                </c:pt>
                <c:pt idx="9">
                  <c:v>3</c:v>
                </c:pt>
                <c:pt idx="10">
                  <c:v>0</c:v>
                </c:pt>
                <c:pt idx="1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8B0-4ED7-8599-69122CC0D687}"/>
            </c:ext>
          </c:extLst>
        </c:ser>
        <c:ser>
          <c:idx val="1"/>
          <c:order val="1"/>
          <c:tx>
            <c:strRef>
              <c:f>班组汇总1!$D$11</c:f>
              <c:strCache>
                <c:ptCount val="1"/>
                <c:pt idx="0">
                  <c:v>加裂二班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班组汇总1!$B$12:$B$23</c:f>
              <c:strCache>
                <c:ptCount val="12"/>
                <c:pt idx="0">
                  <c:v>事故演练</c:v>
                </c:pt>
                <c:pt idx="1">
                  <c:v>巡回检查</c:v>
                </c:pt>
                <c:pt idx="2">
                  <c:v>工艺纪律</c:v>
                </c:pt>
                <c:pt idx="3">
                  <c:v>抽查提问</c:v>
                </c:pt>
                <c:pt idx="4">
                  <c:v>能耗</c:v>
                </c:pt>
                <c:pt idx="5">
                  <c:v>馏出口</c:v>
                </c:pt>
                <c:pt idx="6">
                  <c:v>记录</c:v>
                </c:pt>
                <c:pt idx="7">
                  <c:v>平稳率</c:v>
                </c:pt>
                <c:pt idx="8">
                  <c:v>盲板管理</c:v>
                </c:pt>
                <c:pt idx="9">
                  <c:v>培训</c:v>
                </c:pt>
                <c:pt idx="10">
                  <c:v>自控率</c:v>
                </c:pt>
                <c:pt idx="11">
                  <c:v>其他</c:v>
                </c:pt>
              </c:strCache>
            </c:strRef>
          </c:cat>
          <c:val>
            <c:numRef>
              <c:f>班组汇总1!$D$12:$D$23</c:f>
              <c:numCache>
                <c:formatCode>General</c:formatCode>
                <c:ptCount val="12"/>
                <c:pt idx="0">
                  <c:v>0</c:v>
                </c:pt>
                <c:pt idx="1">
                  <c:v>1</c:v>
                </c:pt>
                <c:pt idx="2">
                  <c:v>1</c:v>
                </c:pt>
                <c:pt idx="3">
                  <c:v>2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0</c:v>
                </c:pt>
                <c:pt idx="8">
                  <c:v>1</c:v>
                </c:pt>
                <c:pt idx="9">
                  <c:v>2</c:v>
                </c:pt>
                <c:pt idx="10">
                  <c:v>0</c:v>
                </c:pt>
                <c:pt idx="1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8B0-4ED7-8599-69122CC0D687}"/>
            </c:ext>
          </c:extLst>
        </c:ser>
        <c:ser>
          <c:idx val="2"/>
          <c:order val="2"/>
          <c:tx>
            <c:strRef>
              <c:f>班组汇总1!$E$11</c:f>
              <c:strCache>
                <c:ptCount val="1"/>
                <c:pt idx="0">
                  <c:v>加裂三班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班组汇总1!$B$12:$B$23</c:f>
              <c:strCache>
                <c:ptCount val="12"/>
                <c:pt idx="0">
                  <c:v>事故演练</c:v>
                </c:pt>
                <c:pt idx="1">
                  <c:v>巡回检查</c:v>
                </c:pt>
                <c:pt idx="2">
                  <c:v>工艺纪律</c:v>
                </c:pt>
                <c:pt idx="3">
                  <c:v>抽查提问</c:v>
                </c:pt>
                <c:pt idx="4">
                  <c:v>能耗</c:v>
                </c:pt>
                <c:pt idx="5">
                  <c:v>馏出口</c:v>
                </c:pt>
                <c:pt idx="6">
                  <c:v>记录</c:v>
                </c:pt>
                <c:pt idx="7">
                  <c:v>平稳率</c:v>
                </c:pt>
                <c:pt idx="8">
                  <c:v>盲板管理</c:v>
                </c:pt>
                <c:pt idx="9">
                  <c:v>培训</c:v>
                </c:pt>
                <c:pt idx="10">
                  <c:v>自控率</c:v>
                </c:pt>
                <c:pt idx="11">
                  <c:v>其他</c:v>
                </c:pt>
              </c:strCache>
            </c:strRef>
          </c:cat>
          <c:val>
            <c:numRef>
              <c:f>班组汇总1!$E$12:$E$23</c:f>
              <c:numCache>
                <c:formatCode>General</c:formatCode>
                <c:ptCount val="12"/>
                <c:pt idx="0">
                  <c:v>1</c:v>
                </c:pt>
                <c:pt idx="1">
                  <c:v>0</c:v>
                </c:pt>
                <c:pt idx="2">
                  <c:v>3</c:v>
                </c:pt>
                <c:pt idx="3">
                  <c:v>3</c:v>
                </c:pt>
                <c:pt idx="4">
                  <c:v>0</c:v>
                </c:pt>
                <c:pt idx="5">
                  <c:v>1</c:v>
                </c:pt>
                <c:pt idx="6">
                  <c:v>2</c:v>
                </c:pt>
                <c:pt idx="7">
                  <c:v>0</c:v>
                </c:pt>
                <c:pt idx="8">
                  <c:v>3</c:v>
                </c:pt>
                <c:pt idx="9">
                  <c:v>1</c:v>
                </c:pt>
                <c:pt idx="10">
                  <c:v>0</c:v>
                </c:pt>
                <c:pt idx="1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8B0-4ED7-8599-69122CC0D687}"/>
            </c:ext>
          </c:extLst>
        </c:ser>
        <c:ser>
          <c:idx val="3"/>
          <c:order val="3"/>
          <c:tx>
            <c:strRef>
              <c:f>班组汇总1!$F$11</c:f>
              <c:strCache>
                <c:ptCount val="1"/>
                <c:pt idx="0">
                  <c:v>加裂四班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班组汇总1!$B$12:$B$23</c:f>
              <c:strCache>
                <c:ptCount val="12"/>
                <c:pt idx="0">
                  <c:v>事故演练</c:v>
                </c:pt>
                <c:pt idx="1">
                  <c:v>巡回检查</c:v>
                </c:pt>
                <c:pt idx="2">
                  <c:v>工艺纪律</c:v>
                </c:pt>
                <c:pt idx="3">
                  <c:v>抽查提问</c:v>
                </c:pt>
                <c:pt idx="4">
                  <c:v>能耗</c:v>
                </c:pt>
                <c:pt idx="5">
                  <c:v>馏出口</c:v>
                </c:pt>
                <c:pt idx="6">
                  <c:v>记录</c:v>
                </c:pt>
                <c:pt idx="7">
                  <c:v>平稳率</c:v>
                </c:pt>
                <c:pt idx="8">
                  <c:v>盲板管理</c:v>
                </c:pt>
                <c:pt idx="9">
                  <c:v>培训</c:v>
                </c:pt>
                <c:pt idx="10">
                  <c:v>自控率</c:v>
                </c:pt>
                <c:pt idx="11">
                  <c:v>其他</c:v>
                </c:pt>
              </c:strCache>
            </c:strRef>
          </c:cat>
          <c:val>
            <c:numRef>
              <c:f>班组汇总1!$F$12:$F$23</c:f>
              <c:numCache>
                <c:formatCode>General</c:formatCode>
                <c:ptCount val="12"/>
                <c:pt idx="0">
                  <c:v>1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0</c:v>
                </c:pt>
                <c:pt idx="8">
                  <c:v>1</c:v>
                </c:pt>
                <c:pt idx="9">
                  <c:v>1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8B0-4ED7-8599-69122CC0D68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99"/>
        <c:axId val="348683264"/>
        <c:axId val="348693248"/>
      </c:barChart>
      <c:catAx>
        <c:axId val="34868326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8693248"/>
        <c:crosses val="autoZero"/>
        <c:auto val="1"/>
        <c:lblAlgn val="ctr"/>
        <c:lblOffset val="100"/>
        <c:noMultiLvlLbl val="0"/>
      </c:catAx>
      <c:valAx>
        <c:axId val="348693248"/>
        <c:scaling>
          <c:orientation val="minMax"/>
          <c:max val="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8683264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33E5422-DCD4-41D6-9470-E4649F024CD2}" type="doc">
      <dgm:prSet loTypeId="urn:microsoft.com/office/officeart/2005/8/layout/vProcess5" loCatId="process" qsTypeId="urn:microsoft.com/office/officeart/2005/8/quickstyle/simple2" qsCatId="simple" csTypeId="urn:microsoft.com/office/officeart/2005/8/colors/accent1_5" csCatId="accent1" phldr="1"/>
      <dgm:spPr/>
      <dgm:t>
        <a:bodyPr/>
        <a:lstStyle/>
        <a:p>
          <a:endParaRPr lang="en-US"/>
        </a:p>
      </dgm:t>
    </dgm:pt>
    <dgm:pt modelId="{C8DC7B23-B698-4209-A365-F53531A882B8}">
      <dgm:prSet custT="1"/>
      <dgm:spPr>
        <a:solidFill>
          <a:schemeClr val="accent1">
            <a:hueOff val="0"/>
            <a:satOff val="0"/>
            <a:lumOff val="0"/>
            <a:alpha val="91000"/>
          </a:schemeClr>
        </a:solidFill>
      </dgm:spPr>
      <dgm:t>
        <a:bodyPr/>
        <a:lstStyle/>
        <a:p>
          <a:r>
            <a:rPr lang="en-US" sz="1600" b="1" dirty="0">
              <a:solidFill>
                <a:schemeClr val="tx2">
                  <a:lumMod val="50000"/>
                </a:schemeClr>
              </a:solidFill>
              <a:latin typeface="+mj-ea"/>
              <a:ea typeface="+mj-ea"/>
            </a:rPr>
            <a:t>1. </a:t>
          </a:r>
          <a:r>
            <a:rPr lang="zh-CN" sz="1600" b="1" dirty="0">
              <a:solidFill>
                <a:schemeClr val="tx2">
                  <a:lumMod val="50000"/>
                </a:schemeClr>
              </a:solidFill>
              <a:latin typeface="+mj-ea"/>
              <a:ea typeface="+mj-ea"/>
            </a:rPr>
            <a:t>抽查提问</a:t>
          </a:r>
          <a:r>
            <a:rPr lang="zh-CN" sz="1600" dirty="0">
              <a:solidFill>
                <a:schemeClr val="tx2">
                  <a:lumMod val="50000"/>
                </a:schemeClr>
              </a:solidFill>
              <a:latin typeface="+mj-ea"/>
              <a:ea typeface="+mj-ea"/>
            </a:rPr>
            <a:t>：</a:t>
          </a:r>
          <a:r>
            <a:rPr lang="zh-CN" sz="1600" dirty="0">
              <a:solidFill>
                <a:schemeClr val="bg1"/>
              </a:solidFill>
              <a:latin typeface="+mj-ea"/>
              <a:ea typeface="+mj-ea"/>
            </a:rPr>
            <a:t>本月抽查提问考核</a:t>
          </a:r>
          <a:r>
            <a:rPr lang="en-GB" altLang="zh-CN" sz="1600" b="1" dirty="0">
              <a:solidFill>
                <a:schemeClr val="bg1"/>
              </a:solidFill>
              <a:latin typeface="+mj-ea"/>
              <a:ea typeface="+mj-ea"/>
            </a:rPr>
            <a:t>13</a:t>
          </a:r>
          <a:r>
            <a:rPr lang="zh-CN" sz="1600" b="1" dirty="0">
              <a:solidFill>
                <a:schemeClr val="bg1"/>
              </a:solidFill>
              <a:latin typeface="+mj-ea"/>
              <a:ea typeface="+mj-ea"/>
            </a:rPr>
            <a:t>项</a:t>
          </a:r>
          <a:r>
            <a:rPr lang="zh-CN" sz="1600" dirty="0">
              <a:solidFill>
                <a:schemeClr val="bg1"/>
              </a:solidFill>
              <a:latin typeface="+mj-ea"/>
              <a:ea typeface="+mj-ea"/>
            </a:rPr>
            <a:t>，内操的联锁及处置、其他事故处置等，整体情况一般，已出具相应考核并现场梳理处置思路，提醒班长及个人加强学习培养。外操以现场安排学习流程为主。</a:t>
          </a:r>
          <a:endParaRPr lang="en-US" sz="1600" dirty="0">
            <a:solidFill>
              <a:schemeClr val="bg1"/>
            </a:solidFill>
            <a:latin typeface="+mj-ea"/>
            <a:ea typeface="+mj-ea"/>
          </a:endParaRPr>
        </a:p>
      </dgm:t>
    </dgm:pt>
    <dgm:pt modelId="{3272DBD9-741C-4A40-8AE7-4923B4F125FB}" type="parTrans" cxnId="{981E2465-F750-4A98-BF5D-B9178CCBD9B3}">
      <dgm:prSet/>
      <dgm:spPr/>
      <dgm:t>
        <a:bodyPr/>
        <a:lstStyle/>
        <a:p>
          <a:endParaRPr lang="en-US" sz="1600">
            <a:solidFill>
              <a:schemeClr val="tx2">
                <a:lumMod val="50000"/>
              </a:schemeClr>
            </a:solidFill>
            <a:latin typeface="+mj-ea"/>
            <a:ea typeface="+mj-ea"/>
          </a:endParaRPr>
        </a:p>
      </dgm:t>
    </dgm:pt>
    <dgm:pt modelId="{25F6298B-FF06-45DA-A521-DDAE426915C0}" type="sibTrans" cxnId="{981E2465-F750-4A98-BF5D-B9178CCBD9B3}">
      <dgm:prSet custT="1"/>
      <dgm:spPr/>
      <dgm:t>
        <a:bodyPr/>
        <a:lstStyle/>
        <a:p>
          <a:endParaRPr lang="en-US" sz="1600">
            <a:solidFill>
              <a:schemeClr val="tx2">
                <a:lumMod val="50000"/>
              </a:schemeClr>
            </a:solidFill>
            <a:latin typeface="+mj-ea"/>
            <a:ea typeface="+mj-ea"/>
          </a:endParaRPr>
        </a:p>
      </dgm:t>
    </dgm:pt>
    <dgm:pt modelId="{2D80564C-3B6C-426B-9F47-56F987B6F5CF}">
      <dgm:prSet custT="1"/>
      <dgm:spPr>
        <a:solidFill>
          <a:schemeClr val="accent1">
            <a:hueOff val="0"/>
            <a:satOff val="0"/>
            <a:lumOff val="0"/>
            <a:alpha val="80000"/>
          </a:schemeClr>
        </a:solidFill>
      </dgm:spPr>
      <dgm:t>
        <a:bodyPr/>
        <a:lstStyle/>
        <a:p>
          <a:r>
            <a:rPr lang="en-US" sz="1600" b="1" dirty="0">
              <a:solidFill>
                <a:schemeClr val="tx2">
                  <a:lumMod val="50000"/>
                </a:schemeClr>
              </a:solidFill>
              <a:latin typeface="+mj-ea"/>
              <a:ea typeface="+mj-ea"/>
            </a:rPr>
            <a:t>2. </a:t>
          </a:r>
          <a:r>
            <a:rPr lang="zh-CN" sz="1600" b="1" dirty="0">
              <a:solidFill>
                <a:schemeClr val="tx2">
                  <a:lumMod val="50000"/>
                </a:schemeClr>
              </a:solidFill>
              <a:latin typeface="+mj-ea"/>
              <a:ea typeface="+mj-ea"/>
            </a:rPr>
            <a:t>巡检</a:t>
          </a:r>
          <a:r>
            <a:rPr lang="zh-CN" sz="1600" dirty="0">
              <a:solidFill>
                <a:schemeClr val="tx2">
                  <a:lumMod val="50000"/>
                </a:schemeClr>
              </a:solidFill>
              <a:latin typeface="+mj-ea"/>
              <a:ea typeface="+mj-ea"/>
            </a:rPr>
            <a:t>：</a:t>
          </a:r>
          <a:r>
            <a:rPr lang="zh-CN" sz="1600" dirty="0">
              <a:solidFill>
                <a:schemeClr val="bg1"/>
              </a:solidFill>
              <a:latin typeface="+mj-ea"/>
              <a:ea typeface="+mj-ea"/>
            </a:rPr>
            <a:t>本月巡检漏检情况</a:t>
          </a:r>
          <a:r>
            <a:rPr lang="zh-CN" altLang="en-US" sz="1600" dirty="0">
              <a:solidFill>
                <a:schemeClr val="bg1"/>
              </a:solidFill>
              <a:latin typeface="+mj-ea"/>
              <a:ea typeface="+mj-ea"/>
            </a:rPr>
            <a:t>只有</a:t>
          </a:r>
          <a:r>
            <a:rPr lang="en-GB" altLang="zh-CN" sz="1600" b="1" dirty="0">
              <a:solidFill>
                <a:schemeClr val="bg1"/>
              </a:solidFill>
              <a:latin typeface="+mj-ea"/>
              <a:ea typeface="+mj-ea"/>
            </a:rPr>
            <a:t>3</a:t>
          </a:r>
          <a:r>
            <a:rPr lang="zh-CN" altLang="en-US" sz="1600" b="1" dirty="0">
              <a:solidFill>
                <a:schemeClr val="bg1"/>
              </a:solidFill>
              <a:latin typeface="+mj-ea"/>
              <a:ea typeface="+mj-ea"/>
            </a:rPr>
            <a:t>项</a:t>
          </a:r>
          <a:r>
            <a:rPr lang="zh-CN" sz="1600" dirty="0">
              <a:solidFill>
                <a:schemeClr val="bg1"/>
              </a:solidFill>
              <a:latin typeface="+mj-ea"/>
              <a:ea typeface="+mj-ea"/>
            </a:rPr>
            <a:t>，工艺及时处理漏检项，并通过与班组及信息部沟通，避免因技术问题导致漏检，但仍出现运行设备更换，外操巡检不到位，参数失真的现象。</a:t>
          </a:r>
          <a:endParaRPr lang="en-US" sz="1600" dirty="0">
            <a:solidFill>
              <a:schemeClr val="bg1"/>
            </a:solidFill>
            <a:latin typeface="+mj-ea"/>
            <a:ea typeface="+mj-ea"/>
          </a:endParaRPr>
        </a:p>
      </dgm:t>
    </dgm:pt>
    <dgm:pt modelId="{65F17820-DB26-4A9B-A2DE-6B2FEB1D7DDF}" type="parTrans" cxnId="{8F171508-15DC-430E-847D-30508820610F}">
      <dgm:prSet/>
      <dgm:spPr/>
      <dgm:t>
        <a:bodyPr/>
        <a:lstStyle/>
        <a:p>
          <a:endParaRPr lang="en-US" sz="1600">
            <a:solidFill>
              <a:schemeClr val="tx2">
                <a:lumMod val="50000"/>
              </a:schemeClr>
            </a:solidFill>
            <a:latin typeface="+mj-ea"/>
            <a:ea typeface="+mj-ea"/>
          </a:endParaRPr>
        </a:p>
      </dgm:t>
    </dgm:pt>
    <dgm:pt modelId="{F7D743F0-3017-4957-99A8-02BCDB4D6F65}" type="sibTrans" cxnId="{8F171508-15DC-430E-847D-30508820610F}">
      <dgm:prSet custT="1"/>
      <dgm:spPr/>
      <dgm:t>
        <a:bodyPr/>
        <a:lstStyle/>
        <a:p>
          <a:endParaRPr lang="en-US" sz="1600">
            <a:solidFill>
              <a:schemeClr val="tx2">
                <a:lumMod val="50000"/>
              </a:schemeClr>
            </a:solidFill>
            <a:latin typeface="+mj-ea"/>
            <a:ea typeface="+mj-ea"/>
          </a:endParaRPr>
        </a:p>
      </dgm:t>
    </dgm:pt>
    <dgm:pt modelId="{F6191080-07F4-4EB7-B72D-90D7F1493F8B}">
      <dgm:prSet custT="1"/>
      <dgm:spPr>
        <a:solidFill>
          <a:schemeClr val="accent1">
            <a:hueOff val="0"/>
            <a:satOff val="0"/>
            <a:lumOff val="0"/>
            <a:alpha val="71000"/>
          </a:schemeClr>
        </a:solidFill>
      </dgm:spPr>
      <dgm:t>
        <a:bodyPr/>
        <a:lstStyle/>
        <a:p>
          <a:r>
            <a:rPr lang="en-US" sz="1600" b="1" dirty="0">
              <a:solidFill>
                <a:schemeClr val="tx2">
                  <a:lumMod val="50000"/>
                </a:schemeClr>
              </a:solidFill>
              <a:latin typeface="+mj-ea"/>
              <a:ea typeface="+mj-ea"/>
            </a:rPr>
            <a:t>3. </a:t>
          </a:r>
          <a:r>
            <a:rPr lang="zh-CN" sz="1600" b="1" dirty="0">
              <a:solidFill>
                <a:schemeClr val="tx2">
                  <a:lumMod val="50000"/>
                </a:schemeClr>
              </a:solidFill>
              <a:latin typeface="+mj-ea"/>
              <a:ea typeface="+mj-ea"/>
            </a:rPr>
            <a:t>劳动纪律</a:t>
          </a:r>
          <a:r>
            <a:rPr lang="zh-CN" sz="1600" dirty="0">
              <a:solidFill>
                <a:schemeClr val="tx2">
                  <a:lumMod val="50000"/>
                </a:schemeClr>
              </a:solidFill>
              <a:latin typeface="+mj-ea"/>
              <a:ea typeface="+mj-ea"/>
            </a:rPr>
            <a:t>：</a:t>
          </a:r>
          <a:r>
            <a:rPr lang="zh-CN" altLang="en-US" sz="1600" dirty="0">
              <a:solidFill>
                <a:schemeClr val="tx2">
                  <a:lumMod val="50000"/>
                </a:schemeClr>
              </a:solidFill>
              <a:latin typeface="+mj-ea"/>
              <a:ea typeface="+mj-ea"/>
            </a:rPr>
            <a:t>本月无劳动纪律考核</a:t>
          </a:r>
          <a:endParaRPr lang="en-US" sz="1600" dirty="0">
            <a:solidFill>
              <a:schemeClr val="bg1"/>
            </a:solidFill>
            <a:latin typeface="+mj-ea"/>
            <a:ea typeface="+mj-ea"/>
          </a:endParaRPr>
        </a:p>
      </dgm:t>
    </dgm:pt>
    <dgm:pt modelId="{3E789B24-CAEC-4430-BCA1-B4B7DB7B132D}" type="parTrans" cxnId="{8EE172BA-D18F-46F7-86D1-E64C728C4C57}">
      <dgm:prSet/>
      <dgm:spPr/>
      <dgm:t>
        <a:bodyPr/>
        <a:lstStyle/>
        <a:p>
          <a:endParaRPr lang="en-US" sz="1600">
            <a:solidFill>
              <a:schemeClr val="tx2">
                <a:lumMod val="50000"/>
              </a:schemeClr>
            </a:solidFill>
            <a:latin typeface="+mj-ea"/>
            <a:ea typeface="+mj-ea"/>
          </a:endParaRPr>
        </a:p>
      </dgm:t>
    </dgm:pt>
    <dgm:pt modelId="{66409CE3-F2A0-4373-971A-C2926269924B}" type="sibTrans" cxnId="{8EE172BA-D18F-46F7-86D1-E64C728C4C57}">
      <dgm:prSet custT="1"/>
      <dgm:spPr/>
      <dgm:t>
        <a:bodyPr/>
        <a:lstStyle/>
        <a:p>
          <a:endParaRPr lang="en-US" sz="1600">
            <a:solidFill>
              <a:schemeClr val="tx2">
                <a:lumMod val="50000"/>
              </a:schemeClr>
            </a:solidFill>
            <a:latin typeface="+mj-ea"/>
            <a:ea typeface="+mj-ea"/>
          </a:endParaRPr>
        </a:p>
      </dgm:t>
    </dgm:pt>
    <dgm:pt modelId="{5106BD6C-8CEA-4B45-81A8-7E5BD3ADAA89}">
      <dgm:prSet custT="1"/>
      <dgm:spPr>
        <a:solidFill>
          <a:schemeClr val="accent1">
            <a:hueOff val="0"/>
            <a:satOff val="0"/>
            <a:lumOff val="0"/>
            <a:alpha val="64000"/>
          </a:schemeClr>
        </a:solidFill>
      </dgm:spPr>
      <dgm:t>
        <a:bodyPr/>
        <a:lstStyle/>
        <a:p>
          <a:r>
            <a:rPr lang="en-US" sz="1600" b="1" dirty="0">
              <a:solidFill>
                <a:schemeClr val="tx2">
                  <a:lumMod val="50000"/>
                </a:schemeClr>
              </a:solidFill>
              <a:latin typeface="+mj-ea"/>
              <a:ea typeface="+mj-ea"/>
            </a:rPr>
            <a:t>4.</a:t>
          </a:r>
          <a:r>
            <a:rPr lang="zh-CN" sz="1600" b="1" dirty="0">
              <a:solidFill>
                <a:schemeClr val="tx2">
                  <a:lumMod val="50000"/>
                </a:schemeClr>
              </a:solidFill>
              <a:latin typeface="+mj-ea"/>
              <a:ea typeface="+mj-ea"/>
            </a:rPr>
            <a:t>工艺纪律</a:t>
          </a:r>
          <a:r>
            <a:rPr lang="zh-CN" sz="1600" dirty="0">
              <a:solidFill>
                <a:schemeClr val="tx2">
                  <a:lumMod val="50000"/>
                </a:schemeClr>
              </a:solidFill>
              <a:latin typeface="+mj-ea"/>
              <a:ea typeface="+mj-ea"/>
            </a:rPr>
            <a:t>：</a:t>
          </a:r>
          <a:r>
            <a:rPr lang="en-GB" altLang="zh-CN" sz="1500" dirty="0">
              <a:solidFill>
                <a:schemeClr val="bg1"/>
              </a:solidFill>
              <a:latin typeface="+mj-ea"/>
              <a:ea typeface="+mj-ea"/>
            </a:rPr>
            <a:t>1. </a:t>
          </a:r>
          <a:r>
            <a:rPr lang="zh-CN" altLang="en-US" sz="1500" dirty="0">
              <a:solidFill>
                <a:schemeClr val="bg1"/>
              </a:solidFill>
              <a:latin typeface="+mj-ea"/>
              <a:ea typeface="+mj-ea"/>
            </a:rPr>
            <a:t>加裂</a:t>
          </a:r>
          <a:r>
            <a:rPr lang="en-US" altLang="zh-CN" sz="1500" dirty="0">
              <a:solidFill>
                <a:schemeClr val="bg1"/>
              </a:solidFill>
              <a:latin typeface="+mj-ea"/>
              <a:ea typeface="+mj-ea"/>
            </a:rPr>
            <a:t>P205</a:t>
          </a:r>
          <a:r>
            <a:rPr lang="zh-CN" altLang="en-US" sz="1500" dirty="0">
              <a:solidFill>
                <a:schemeClr val="bg1"/>
              </a:solidFill>
              <a:latin typeface="+mj-ea"/>
              <a:ea typeface="+mj-ea"/>
            </a:rPr>
            <a:t>出口控制阀异常全开，班组监盘不严未发现问题未处理、发现问题后未进行有效处理。</a:t>
          </a:r>
          <a:r>
            <a:rPr lang="en-US" altLang="zh-CN" sz="1500" dirty="0">
              <a:solidFill>
                <a:schemeClr val="bg1"/>
              </a:solidFill>
              <a:latin typeface="+mj-ea"/>
              <a:ea typeface="+mj-ea"/>
            </a:rPr>
            <a:t>2. 1040-P204B</a:t>
          </a:r>
          <a:r>
            <a:rPr lang="zh-CN" altLang="en-US" sz="1500" dirty="0">
              <a:solidFill>
                <a:schemeClr val="bg1"/>
              </a:solidFill>
              <a:latin typeface="+mj-ea"/>
              <a:ea typeface="+mj-ea"/>
            </a:rPr>
            <a:t>出口控制阀再次异常全开，白班班组交班已提醒，但夜班班组未进行处理。</a:t>
          </a:r>
          <a:r>
            <a:rPr lang="en-GB" altLang="zh-CN" sz="1500" dirty="0">
              <a:solidFill>
                <a:schemeClr val="bg1"/>
              </a:solidFill>
              <a:latin typeface="+mj-ea"/>
              <a:ea typeface="+mj-ea"/>
            </a:rPr>
            <a:t>3. </a:t>
          </a:r>
          <a:r>
            <a:rPr lang="zh-CN" altLang="en-US" sz="1500" dirty="0">
              <a:solidFill>
                <a:schemeClr val="bg1"/>
              </a:solidFill>
              <a:latin typeface="+mj-ea"/>
              <a:ea typeface="+mj-ea"/>
            </a:rPr>
            <a:t>重石脑油终馏点</a:t>
          </a:r>
          <a:r>
            <a:rPr lang="en-US" altLang="zh-CN" sz="1500" dirty="0">
              <a:solidFill>
                <a:schemeClr val="bg1"/>
              </a:solidFill>
              <a:latin typeface="+mj-ea"/>
              <a:ea typeface="+mj-ea"/>
            </a:rPr>
            <a:t>180.7℃</a:t>
          </a:r>
          <a:r>
            <a:rPr lang="zh-CN" altLang="en-US" sz="1500" dirty="0">
              <a:solidFill>
                <a:schemeClr val="bg1"/>
              </a:solidFill>
              <a:latin typeface="+mj-ea"/>
              <a:ea typeface="+mj-ea"/>
            </a:rPr>
            <a:t>不合格，但白班</a:t>
          </a:r>
          <a:r>
            <a:rPr lang="en-US" altLang="zh-CN" sz="1500" dirty="0">
              <a:solidFill>
                <a:schemeClr val="bg1"/>
              </a:solidFill>
              <a:latin typeface="+mj-ea"/>
              <a:ea typeface="+mj-ea"/>
            </a:rPr>
            <a:t>-</a:t>
          </a:r>
          <a:r>
            <a:rPr lang="zh-CN" altLang="en-US" sz="1500" dirty="0">
              <a:solidFill>
                <a:schemeClr val="bg1"/>
              </a:solidFill>
              <a:latin typeface="+mj-ea"/>
              <a:ea typeface="+mj-ea"/>
            </a:rPr>
            <a:t>内操交接班未进行登记不合格样品及调整内容 </a:t>
          </a:r>
          <a:r>
            <a:rPr lang="en-US" altLang="zh-CN" sz="1500" dirty="0">
              <a:solidFill>
                <a:schemeClr val="bg1"/>
              </a:solidFill>
              <a:latin typeface="+mj-ea"/>
              <a:ea typeface="+mj-ea"/>
            </a:rPr>
            <a:t>4. C204</a:t>
          </a:r>
          <a:r>
            <a:rPr lang="zh-CN" altLang="en-US" sz="1500" dirty="0">
              <a:solidFill>
                <a:schemeClr val="bg1"/>
              </a:solidFill>
              <a:latin typeface="+mj-ea"/>
              <a:ea typeface="+mj-ea"/>
            </a:rPr>
            <a:t>的回流量自</a:t>
          </a:r>
          <a:r>
            <a:rPr lang="en-US" altLang="zh-CN" sz="1500" dirty="0">
              <a:solidFill>
                <a:schemeClr val="bg1"/>
              </a:solidFill>
              <a:latin typeface="+mj-ea"/>
              <a:ea typeface="+mj-ea"/>
            </a:rPr>
            <a:t>23</a:t>
          </a:r>
          <a:r>
            <a:rPr lang="zh-CN" altLang="en-US" sz="1500" dirty="0">
              <a:solidFill>
                <a:schemeClr val="bg1"/>
              </a:solidFill>
              <a:latin typeface="+mj-ea"/>
              <a:ea typeface="+mj-ea"/>
            </a:rPr>
            <a:t>点起至</a:t>
          </a:r>
          <a:r>
            <a:rPr lang="en-US" altLang="zh-CN" sz="1500" dirty="0">
              <a:solidFill>
                <a:schemeClr val="bg1"/>
              </a:solidFill>
              <a:latin typeface="+mj-ea"/>
              <a:ea typeface="+mj-ea"/>
            </a:rPr>
            <a:t>7</a:t>
          </a:r>
          <a:r>
            <a:rPr lang="zh-CN" altLang="en-US" sz="1500" dirty="0">
              <a:solidFill>
                <a:schemeClr val="bg1"/>
              </a:solidFill>
              <a:latin typeface="+mj-ea"/>
              <a:ea typeface="+mj-ea"/>
            </a:rPr>
            <a:t>点，持续在降低。</a:t>
          </a:r>
          <a:endParaRPr lang="en-US" sz="1500" dirty="0">
            <a:solidFill>
              <a:schemeClr val="bg1"/>
            </a:solidFill>
            <a:latin typeface="+mj-ea"/>
            <a:ea typeface="+mj-ea"/>
          </a:endParaRPr>
        </a:p>
      </dgm:t>
    </dgm:pt>
    <dgm:pt modelId="{D01F9E88-1679-4CD3-8FAF-701B792A55D4}" type="parTrans" cxnId="{3EACAB6F-85FB-4C6C-B7D7-87BB3486C660}">
      <dgm:prSet/>
      <dgm:spPr/>
      <dgm:t>
        <a:bodyPr/>
        <a:lstStyle/>
        <a:p>
          <a:endParaRPr lang="en-US" sz="1600">
            <a:solidFill>
              <a:schemeClr val="tx2">
                <a:lumMod val="50000"/>
              </a:schemeClr>
            </a:solidFill>
            <a:latin typeface="+mj-ea"/>
            <a:ea typeface="+mj-ea"/>
          </a:endParaRPr>
        </a:p>
      </dgm:t>
    </dgm:pt>
    <dgm:pt modelId="{05C71041-290E-49E9-BA40-F9B267B596E6}" type="sibTrans" cxnId="{3EACAB6F-85FB-4C6C-B7D7-87BB3486C660}">
      <dgm:prSet/>
      <dgm:spPr/>
      <dgm:t>
        <a:bodyPr/>
        <a:lstStyle/>
        <a:p>
          <a:endParaRPr lang="en-US" sz="1600">
            <a:solidFill>
              <a:schemeClr val="tx2">
                <a:lumMod val="50000"/>
              </a:schemeClr>
            </a:solidFill>
            <a:latin typeface="+mj-ea"/>
            <a:ea typeface="+mj-ea"/>
          </a:endParaRPr>
        </a:p>
      </dgm:t>
    </dgm:pt>
    <dgm:pt modelId="{55BFE9C7-695E-49B6-993B-59B79B5DED28}" type="pres">
      <dgm:prSet presAssocID="{D33E5422-DCD4-41D6-9470-E4649F024CD2}" presName="outerComposite" presStyleCnt="0">
        <dgm:presLayoutVars>
          <dgm:chMax val="5"/>
          <dgm:dir/>
          <dgm:resizeHandles val="exact"/>
        </dgm:presLayoutVars>
      </dgm:prSet>
      <dgm:spPr/>
    </dgm:pt>
    <dgm:pt modelId="{FD948A54-E850-4608-828C-C2AA6BA90DB5}" type="pres">
      <dgm:prSet presAssocID="{D33E5422-DCD4-41D6-9470-E4649F024CD2}" presName="dummyMaxCanvas" presStyleCnt="0">
        <dgm:presLayoutVars/>
      </dgm:prSet>
      <dgm:spPr/>
    </dgm:pt>
    <dgm:pt modelId="{3CED267D-4932-4725-A0A4-969C6986B514}" type="pres">
      <dgm:prSet presAssocID="{D33E5422-DCD4-41D6-9470-E4649F024CD2}" presName="FourNodes_1" presStyleLbl="node1" presStyleIdx="0" presStyleCnt="4" custLinFactNeighborY="-901">
        <dgm:presLayoutVars>
          <dgm:bulletEnabled val="1"/>
        </dgm:presLayoutVars>
      </dgm:prSet>
      <dgm:spPr/>
    </dgm:pt>
    <dgm:pt modelId="{87D33548-99B9-4332-93E1-A6BAF7A6DD39}" type="pres">
      <dgm:prSet presAssocID="{D33E5422-DCD4-41D6-9470-E4649F024CD2}" presName="FourNodes_2" presStyleLbl="node1" presStyleIdx="1" presStyleCnt="4">
        <dgm:presLayoutVars>
          <dgm:bulletEnabled val="1"/>
        </dgm:presLayoutVars>
      </dgm:prSet>
      <dgm:spPr/>
    </dgm:pt>
    <dgm:pt modelId="{E6B94DEE-A968-44AC-9A63-BE18B37754FB}" type="pres">
      <dgm:prSet presAssocID="{D33E5422-DCD4-41D6-9470-E4649F024CD2}" presName="FourNodes_3" presStyleLbl="node1" presStyleIdx="2" presStyleCnt="4">
        <dgm:presLayoutVars>
          <dgm:bulletEnabled val="1"/>
        </dgm:presLayoutVars>
      </dgm:prSet>
      <dgm:spPr/>
    </dgm:pt>
    <dgm:pt modelId="{36895B94-F14F-4232-A53F-B9C33489C53C}" type="pres">
      <dgm:prSet presAssocID="{D33E5422-DCD4-41D6-9470-E4649F024CD2}" presName="FourNodes_4" presStyleLbl="node1" presStyleIdx="3" presStyleCnt="4" custScaleX="110734">
        <dgm:presLayoutVars>
          <dgm:bulletEnabled val="1"/>
        </dgm:presLayoutVars>
      </dgm:prSet>
      <dgm:spPr/>
    </dgm:pt>
    <dgm:pt modelId="{0682D6CA-A265-448F-B662-0CBF35ACCB08}" type="pres">
      <dgm:prSet presAssocID="{D33E5422-DCD4-41D6-9470-E4649F024CD2}" presName="FourConn_1-2" presStyleLbl="fgAccFollowNode1" presStyleIdx="0" presStyleCnt="3">
        <dgm:presLayoutVars>
          <dgm:bulletEnabled val="1"/>
        </dgm:presLayoutVars>
      </dgm:prSet>
      <dgm:spPr/>
    </dgm:pt>
    <dgm:pt modelId="{EA8C5F08-301F-47B7-AB9C-EEC3AAD47491}" type="pres">
      <dgm:prSet presAssocID="{D33E5422-DCD4-41D6-9470-E4649F024CD2}" presName="FourConn_2-3" presStyleLbl="fgAccFollowNode1" presStyleIdx="1" presStyleCnt="3">
        <dgm:presLayoutVars>
          <dgm:bulletEnabled val="1"/>
        </dgm:presLayoutVars>
      </dgm:prSet>
      <dgm:spPr/>
    </dgm:pt>
    <dgm:pt modelId="{238CB61F-2182-40AC-97BA-413EF36C5DAB}" type="pres">
      <dgm:prSet presAssocID="{D33E5422-DCD4-41D6-9470-E4649F024CD2}" presName="FourConn_3-4" presStyleLbl="fgAccFollowNode1" presStyleIdx="2" presStyleCnt="3">
        <dgm:presLayoutVars>
          <dgm:bulletEnabled val="1"/>
        </dgm:presLayoutVars>
      </dgm:prSet>
      <dgm:spPr/>
    </dgm:pt>
    <dgm:pt modelId="{5120C33E-69B4-4C28-B2D7-DE9FCF06744F}" type="pres">
      <dgm:prSet presAssocID="{D33E5422-DCD4-41D6-9470-E4649F024CD2}" presName="FourNodes_1_text" presStyleLbl="node1" presStyleIdx="3" presStyleCnt="4">
        <dgm:presLayoutVars>
          <dgm:bulletEnabled val="1"/>
        </dgm:presLayoutVars>
      </dgm:prSet>
      <dgm:spPr/>
    </dgm:pt>
    <dgm:pt modelId="{F1CD17E8-6748-4E59-8124-DAB70337A77A}" type="pres">
      <dgm:prSet presAssocID="{D33E5422-DCD4-41D6-9470-E4649F024CD2}" presName="FourNodes_2_text" presStyleLbl="node1" presStyleIdx="3" presStyleCnt="4">
        <dgm:presLayoutVars>
          <dgm:bulletEnabled val="1"/>
        </dgm:presLayoutVars>
      </dgm:prSet>
      <dgm:spPr/>
    </dgm:pt>
    <dgm:pt modelId="{EA9778F4-CA2C-402E-B4FF-94951204164A}" type="pres">
      <dgm:prSet presAssocID="{D33E5422-DCD4-41D6-9470-E4649F024CD2}" presName="FourNodes_3_text" presStyleLbl="node1" presStyleIdx="3" presStyleCnt="4">
        <dgm:presLayoutVars>
          <dgm:bulletEnabled val="1"/>
        </dgm:presLayoutVars>
      </dgm:prSet>
      <dgm:spPr/>
    </dgm:pt>
    <dgm:pt modelId="{55DA1E2E-C595-4704-ABF5-54A8333BF65B}" type="pres">
      <dgm:prSet presAssocID="{D33E5422-DCD4-41D6-9470-E4649F024CD2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FB74EB03-37FC-43D0-89DE-4F43A3DD4361}" type="presOf" srcId="{F6191080-07F4-4EB7-B72D-90D7F1493F8B}" destId="{E6B94DEE-A968-44AC-9A63-BE18B37754FB}" srcOrd="0" destOrd="0" presId="urn:microsoft.com/office/officeart/2005/8/layout/vProcess5"/>
    <dgm:cxn modelId="{8F171508-15DC-430E-847D-30508820610F}" srcId="{D33E5422-DCD4-41D6-9470-E4649F024CD2}" destId="{2D80564C-3B6C-426B-9F47-56F987B6F5CF}" srcOrd="1" destOrd="0" parTransId="{65F17820-DB26-4A9B-A2DE-6B2FEB1D7DDF}" sibTransId="{F7D743F0-3017-4957-99A8-02BCDB4D6F65}"/>
    <dgm:cxn modelId="{B995B30B-62E6-4926-8988-E0EB8BCE22AB}" type="presOf" srcId="{C8DC7B23-B698-4209-A365-F53531A882B8}" destId="{5120C33E-69B4-4C28-B2D7-DE9FCF06744F}" srcOrd="1" destOrd="0" presId="urn:microsoft.com/office/officeart/2005/8/layout/vProcess5"/>
    <dgm:cxn modelId="{A7A4B41A-6931-4DB7-A1E2-0D4801133B1C}" type="presOf" srcId="{C8DC7B23-B698-4209-A365-F53531A882B8}" destId="{3CED267D-4932-4725-A0A4-969C6986B514}" srcOrd="0" destOrd="0" presId="urn:microsoft.com/office/officeart/2005/8/layout/vProcess5"/>
    <dgm:cxn modelId="{058CE11F-EDAF-47FA-86D8-EC50CB6CCFFA}" type="presOf" srcId="{66409CE3-F2A0-4373-971A-C2926269924B}" destId="{238CB61F-2182-40AC-97BA-413EF36C5DAB}" srcOrd="0" destOrd="0" presId="urn:microsoft.com/office/officeart/2005/8/layout/vProcess5"/>
    <dgm:cxn modelId="{981E2465-F750-4A98-BF5D-B9178CCBD9B3}" srcId="{D33E5422-DCD4-41D6-9470-E4649F024CD2}" destId="{C8DC7B23-B698-4209-A365-F53531A882B8}" srcOrd="0" destOrd="0" parTransId="{3272DBD9-741C-4A40-8AE7-4923B4F125FB}" sibTransId="{25F6298B-FF06-45DA-A521-DDAE426915C0}"/>
    <dgm:cxn modelId="{3EACAB6F-85FB-4C6C-B7D7-87BB3486C660}" srcId="{D33E5422-DCD4-41D6-9470-E4649F024CD2}" destId="{5106BD6C-8CEA-4B45-81A8-7E5BD3ADAA89}" srcOrd="3" destOrd="0" parTransId="{D01F9E88-1679-4CD3-8FAF-701B792A55D4}" sibTransId="{05C71041-290E-49E9-BA40-F9B267B596E6}"/>
    <dgm:cxn modelId="{56FE6F73-56EF-42DA-8B58-6847B35B1B85}" type="presOf" srcId="{2D80564C-3B6C-426B-9F47-56F987B6F5CF}" destId="{F1CD17E8-6748-4E59-8124-DAB70337A77A}" srcOrd="1" destOrd="0" presId="urn:microsoft.com/office/officeart/2005/8/layout/vProcess5"/>
    <dgm:cxn modelId="{AD391858-E851-4633-BB53-D4757ACCD465}" type="presOf" srcId="{25F6298B-FF06-45DA-A521-DDAE426915C0}" destId="{0682D6CA-A265-448F-B662-0CBF35ACCB08}" srcOrd="0" destOrd="0" presId="urn:microsoft.com/office/officeart/2005/8/layout/vProcess5"/>
    <dgm:cxn modelId="{8BAC4A88-F34F-40D5-83AA-C30B8B824626}" type="presOf" srcId="{F7D743F0-3017-4957-99A8-02BCDB4D6F65}" destId="{EA8C5F08-301F-47B7-AB9C-EEC3AAD47491}" srcOrd="0" destOrd="0" presId="urn:microsoft.com/office/officeart/2005/8/layout/vProcess5"/>
    <dgm:cxn modelId="{986DB98C-2BDD-4F08-99A5-631A00A0C383}" type="presOf" srcId="{5106BD6C-8CEA-4B45-81A8-7E5BD3ADAA89}" destId="{36895B94-F14F-4232-A53F-B9C33489C53C}" srcOrd="0" destOrd="0" presId="urn:microsoft.com/office/officeart/2005/8/layout/vProcess5"/>
    <dgm:cxn modelId="{863637B8-E10D-4254-BA32-F525D060839A}" type="presOf" srcId="{D33E5422-DCD4-41D6-9470-E4649F024CD2}" destId="{55BFE9C7-695E-49B6-993B-59B79B5DED28}" srcOrd="0" destOrd="0" presId="urn:microsoft.com/office/officeart/2005/8/layout/vProcess5"/>
    <dgm:cxn modelId="{CAE19AB8-B8A4-4913-8C7A-5CA08DD36848}" type="presOf" srcId="{5106BD6C-8CEA-4B45-81A8-7E5BD3ADAA89}" destId="{55DA1E2E-C595-4704-ABF5-54A8333BF65B}" srcOrd="1" destOrd="0" presId="urn:microsoft.com/office/officeart/2005/8/layout/vProcess5"/>
    <dgm:cxn modelId="{8EE172BA-D18F-46F7-86D1-E64C728C4C57}" srcId="{D33E5422-DCD4-41D6-9470-E4649F024CD2}" destId="{F6191080-07F4-4EB7-B72D-90D7F1493F8B}" srcOrd="2" destOrd="0" parTransId="{3E789B24-CAEC-4430-BCA1-B4B7DB7B132D}" sibTransId="{66409CE3-F2A0-4373-971A-C2926269924B}"/>
    <dgm:cxn modelId="{89DE74BA-7A8B-433F-9B28-B8004854AB8B}" type="presOf" srcId="{2D80564C-3B6C-426B-9F47-56F987B6F5CF}" destId="{87D33548-99B9-4332-93E1-A6BAF7A6DD39}" srcOrd="0" destOrd="0" presId="urn:microsoft.com/office/officeart/2005/8/layout/vProcess5"/>
    <dgm:cxn modelId="{2564BBFA-9266-4ABD-925A-1817504D09FD}" type="presOf" srcId="{F6191080-07F4-4EB7-B72D-90D7F1493F8B}" destId="{EA9778F4-CA2C-402E-B4FF-94951204164A}" srcOrd="1" destOrd="0" presId="urn:microsoft.com/office/officeart/2005/8/layout/vProcess5"/>
    <dgm:cxn modelId="{4A4354EE-EE37-4316-B35F-9E0BB71B1CA6}" type="presParOf" srcId="{55BFE9C7-695E-49B6-993B-59B79B5DED28}" destId="{FD948A54-E850-4608-828C-C2AA6BA90DB5}" srcOrd="0" destOrd="0" presId="urn:microsoft.com/office/officeart/2005/8/layout/vProcess5"/>
    <dgm:cxn modelId="{D358084C-13E9-4422-8AFB-04FA21A0AB83}" type="presParOf" srcId="{55BFE9C7-695E-49B6-993B-59B79B5DED28}" destId="{3CED267D-4932-4725-A0A4-969C6986B514}" srcOrd="1" destOrd="0" presId="urn:microsoft.com/office/officeart/2005/8/layout/vProcess5"/>
    <dgm:cxn modelId="{14B78B79-504A-4642-9C9E-95498CB7A28D}" type="presParOf" srcId="{55BFE9C7-695E-49B6-993B-59B79B5DED28}" destId="{87D33548-99B9-4332-93E1-A6BAF7A6DD39}" srcOrd="2" destOrd="0" presId="urn:microsoft.com/office/officeart/2005/8/layout/vProcess5"/>
    <dgm:cxn modelId="{F7BA3F91-2A01-4755-AB28-B076F95838CA}" type="presParOf" srcId="{55BFE9C7-695E-49B6-993B-59B79B5DED28}" destId="{E6B94DEE-A968-44AC-9A63-BE18B37754FB}" srcOrd="3" destOrd="0" presId="urn:microsoft.com/office/officeart/2005/8/layout/vProcess5"/>
    <dgm:cxn modelId="{8A6F5E1E-5198-469A-A042-1A8C38F50BDB}" type="presParOf" srcId="{55BFE9C7-695E-49B6-993B-59B79B5DED28}" destId="{36895B94-F14F-4232-A53F-B9C33489C53C}" srcOrd="4" destOrd="0" presId="urn:microsoft.com/office/officeart/2005/8/layout/vProcess5"/>
    <dgm:cxn modelId="{A7FCB4FF-4A3D-460C-B9C2-D2F8D413D1D4}" type="presParOf" srcId="{55BFE9C7-695E-49B6-993B-59B79B5DED28}" destId="{0682D6CA-A265-448F-B662-0CBF35ACCB08}" srcOrd="5" destOrd="0" presId="urn:microsoft.com/office/officeart/2005/8/layout/vProcess5"/>
    <dgm:cxn modelId="{E120CDC1-E6DA-44CB-AB49-9428A6DF933F}" type="presParOf" srcId="{55BFE9C7-695E-49B6-993B-59B79B5DED28}" destId="{EA8C5F08-301F-47B7-AB9C-EEC3AAD47491}" srcOrd="6" destOrd="0" presId="urn:microsoft.com/office/officeart/2005/8/layout/vProcess5"/>
    <dgm:cxn modelId="{8D043082-5E21-41C5-A729-865CF87CF942}" type="presParOf" srcId="{55BFE9C7-695E-49B6-993B-59B79B5DED28}" destId="{238CB61F-2182-40AC-97BA-413EF36C5DAB}" srcOrd="7" destOrd="0" presId="urn:microsoft.com/office/officeart/2005/8/layout/vProcess5"/>
    <dgm:cxn modelId="{6F0D2CF8-6777-4F99-B036-899B99A06846}" type="presParOf" srcId="{55BFE9C7-695E-49B6-993B-59B79B5DED28}" destId="{5120C33E-69B4-4C28-B2D7-DE9FCF06744F}" srcOrd="8" destOrd="0" presId="urn:microsoft.com/office/officeart/2005/8/layout/vProcess5"/>
    <dgm:cxn modelId="{C6A0AE5B-A9CC-4A69-81C7-8C78351FB50F}" type="presParOf" srcId="{55BFE9C7-695E-49B6-993B-59B79B5DED28}" destId="{F1CD17E8-6748-4E59-8124-DAB70337A77A}" srcOrd="9" destOrd="0" presId="urn:microsoft.com/office/officeart/2005/8/layout/vProcess5"/>
    <dgm:cxn modelId="{BAC65AC3-C634-44B9-968C-FC65C9DC1550}" type="presParOf" srcId="{55BFE9C7-695E-49B6-993B-59B79B5DED28}" destId="{EA9778F4-CA2C-402E-B4FF-94951204164A}" srcOrd="10" destOrd="0" presId="urn:microsoft.com/office/officeart/2005/8/layout/vProcess5"/>
    <dgm:cxn modelId="{A743DC3A-8912-4C0F-965F-2B15480C95FA}" type="presParOf" srcId="{55BFE9C7-695E-49B6-993B-59B79B5DED28}" destId="{55DA1E2E-C595-4704-ABF5-54A8333BF65B}" srcOrd="11" destOrd="0" presId="urn:microsoft.com/office/officeart/2005/8/layout/vProcess5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ED267D-4932-4725-A0A4-969C6986B514}">
      <dsp:nvSpPr>
        <dsp:cNvPr id="0" name=""/>
        <dsp:cNvSpPr/>
      </dsp:nvSpPr>
      <dsp:spPr>
        <a:xfrm>
          <a:off x="-233559" y="0"/>
          <a:ext cx="8703553" cy="11847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 val="91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solidFill>
                <a:schemeClr val="tx2">
                  <a:lumMod val="50000"/>
                </a:schemeClr>
              </a:solidFill>
              <a:latin typeface="+mj-ea"/>
              <a:ea typeface="+mj-ea"/>
            </a:rPr>
            <a:t>1. </a:t>
          </a:r>
          <a:r>
            <a:rPr lang="zh-CN" sz="1600" b="1" kern="1200" dirty="0">
              <a:solidFill>
                <a:schemeClr val="tx2">
                  <a:lumMod val="50000"/>
                </a:schemeClr>
              </a:solidFill>
              <a:latin typeface="+mj-ea"/>
              <a:ea typeface="+mj-ea"/>
            </a:rPr>
            <a:t>抽查提问</a:t>
          </a:r>
          <a:r>
            <a:rPr lang="zh-CN" sz="1600" kern="1200" dirty="0">
              <a:solidFill>
                <a:schemeClr val="tx2">
                  <a:lumMod val="50000"/>
                </a:schemeClr>
              </a:solidFill>
              <a:latin typeface="+mj-ea"/>
              <a:ea typeface="+mj-ea"/>
            </a:rPr>
            <a:t>：</a:t>
          </a:r>
          <a:r>
            <a:rPr lang="zh-CN" sz="1600" kern="1200" dirty="0">
              <a:solidFill>
                <a:schemeClr val="bg1"/>
              </a:solidFill>
              <a:latin typeface="+mj-ea"/>
              <a:ea typeface="+mj-ea"/>
            </a:rPr>
            <a:t>本月抽查提问考核</a:t>
          </a:r>
          <a:r>
            <a:rPr lang="en-GB" altLang="zh-CN" sz="1600" b="1" kern="1200" dirty="0">
              <a:solidFill>
                <a:schemeClr val="bg1"/>
              </a:solidFill>
              <a:latin typeface="+mj-ea"/>
              <a:ea typeface="+mj-ea"/>
            </a:rPr>
            <a:t>13</a:t>
          </a:r>
          <a:r>
            <a:rPr lang="zh-CN" sz="1600" b="1" kern="1200" dirty="0">
              <a:solidFill>
                <a:schemeClr val="bg1"/>
              </a:solidFill>
              <a:latin typeface="+mj-ea"/>
              <a:ea typeface="+mj-ea"/>
            </a:rPr>
            <a:t>项</a:t>
          </a:r>
          <a:r>
            <a:rPr lang="zh-CN" sz="1600" kern="1200" dirty="0">
              <a:solidFill>
                <a:schemeClr val="bg1"/>
              </a:solidFill>
              <a:latin typeface="+mj-ea"/>
              <a:ea typeface="+mj-ea"/>
            </a:rPr>
            <a:t>，内操的联锁及处置、其他事故处置等，整体情况一般，已出具相应考核并现场梳理处置思路，提醒班长及个人加强学习培养。外操以现场安排学习流程为主。</a:t>
          </a:r>
          <a:endParaRPr lang="en-US" sz="1600" kern="1200" dirty="0">
            <a:solidFill>
              <a:schemeClr val="bg1"/>
            </a:solidFill>
            <a:latin typeface="+mj-ea"/>
            <a:ea typeface="+mj-ea"/>
          </a:endParaRPr>
        </a:p>
      </dsp:txBody>
      <dsp:txXfrm>
        <a:off x="-198860" y="34699"/>
        <a:ext cx="7325032" cy="1115328"/>
      </dsp:txXfrm>
    </dsp:sp>
    <dsp:sp modelId="{87D33548-99B9-4332-93E1-A6BAF7A6DD39}">
      <dsp:nvSpPr>
        <dsp:cNvPr id="0" name=""/>
        <dsp:cNvSpPr/>
      </dsp:nvSpPr>
      <dsp:spPr>
        <a:xfrm>
          <a:off x="495362" y="1400131"/>
          <a:ext cx="8703553" cy="11847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 val="8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solidFill>
                <a:schemeClr val="tx2">
                  <a:lumMod val="50000"/>
                </a:schemeClr>
              </a:solidFill>
              <a:latin typeface="+mj-ea"/>
              <a:ea typeface="+mj-ea"/>
            </a:rPr>
            <a:t>2. </a:t>
          </a:r>
          <a:r>
            <a:rPr lang="zh-CN" sz="1600" b="1" kern="1200" dirty="0">
              <a:solidFill>
                <a:schemeClr val="tx2">
                  <a:lumMod val="50000"/>
                </a:schemeClr>
              </a:solidFill>
              <a:latin typeface="+mj-ea"/>
              <a:ea typeface="+mj-ea"/>
            </a:rPr>
            <a:t>巡检</a:t>
          </a:r>
          <a:r>
            <a:rPr lang="zh-CN" sz="1600" kern="1200" dirty="0">
              <a:solidFill>
                <a:schemeClr val="tx2">
                  <a:lumMod val="50000"/>
                </a:schemeClr>
              </a:solidFill>
              <a:latin typeface="+mj-ea"/>
              <a:ea typeface="+mj-ea"/>
            </a:rPr>
            <a:t>：</a:t>
          </a:r>
          <a:r>
            <a:rPr lang="zh-CN" sz="1600" kern="1200" dirty="0">
              <a:solidFill>
                <a:schemeClr val="bg1"/>
              </a:solidFill>
              <a:latin typeface="+mj-ea"/>
              <a:ea typeface="+mj-ea"/>
            </a:rPr>
            <a:t>本月巡检漏检情况</a:t>
          </a:r>
          <a:r>
            <a:rPr lang="zh-CN" altLang="en-US" sz="1600" kern="1200" dirty="0">
              <a:solidFill>
                <a:schemeClr val="bg1"/>
              </a:solidFill>
              <a:latin typeface="+mj-ea"/>
              <a:ea typeface="+mj-ea"/>
            </a:rPr>
            <a:t>只有</a:t>
          </a:r>
          <a:r>
            <a:rPr lang="en-GB" altLang="zh-CN" sz="1600" b="1" kern="1200" dirty="0">
              <a:solidFill>
                <a:schemeClr val="bg1"/>
              </a:solidFill>
              <a:latin typeface="+mj-ea"/>
              <a:ea typeface="+mj-ea"/>
            </a:rPr>
            <a:t>3</a:t>
          </a:r>
          <a:r>
            <a:rPr lang="zh-CN" altLang="en-US" sz="1600" b="1" kern="1200" dirty="0">
              <a:solidFill>
                <a:schemeClr val="bg1"/>
              </a:solidFill>
              <a:latin typeface="+mj-ea"/>
              <a:ea typeface="+mj-ea"/>
            </a:rPr>
            <a:t>项</a:t>
          </a:r>
          <a:r>
            <a:rPr lang="zh-CN" sz="1600" kern="1200" dirty="0">
              <a:solidFill>
                <a:schemeClr val="bg1"/>
              </a:solidFill>
              <a:latin typeface="+mj-ea"/>
              <a:ea typeface="+mj-ea"/>
            </a:rPr>
            <a:t>，工艺及时处理漏检项，并通过与班组及信息部沟通，避免因技术问题导致漏检，但仍出现运行设备更换，外操巡检不到位，参数失真的现象。</a:t>
          </a:r>
          <a:endParaRPr lang="en-US" sz="1600" kern="1200" dirty="0">
            <a:solidFill>
              <a:schemeClr val="bg1"/>
            </a:solidFill>
            <a:latin typeface="+mj-ea"/>
            <a:ea typeface="+mj-ea"/>
          </a:endParaRPr>
        </a:p>
      </dsp:txBody>
      <dsp:txXfrm>
        <a:off x="530061" y="1434830"/>
        <a:ext cx="7135160" cy="1115328"/>
      </dsp:txXfrm>
    </dsp:sp>
    <dsp:sp modelId="{E6B94DEE-A968-44AC-9A63-BE18B37754FB}">
      <dsp:nvSpPr>
        <dsp:cNvPr id="0" name=""/>
        <dsp:cNvSpPr/>
      </dsp:nvSpPr>
      <dsp:spPr>
        <a:xfrm>
          <a:off x="1213405" y="2800262"/>
          <a:ext cx="8703553" cy="11847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 val="71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solidFill>
                <a:schemeClr val="tx2">
                  <a:lumMod val="50000"/>
                </a:schemeClr>
              </a:solidFill>
              <a:latin typeface="+mj-ea"/>
              <a:ea typeface="+mj-ea"/>
            </a:rPr>
            <a:t>3. </a:t>
          </a:r>
          <a:r>
            <a:rPr lang="zh-CN" sz="1600" b="1" kern="1200" dirty="0">
              <a:solidFill>
                <a:schemeClr val="tx2">
                  <a:lumMod val="50000"/>
                </a:schemeClr>
              </a:solidFill>
              <a:latin typeface="+mj-ea"/>
              <a:ea typeface="+mj-ea"/>
            </a:rPr>
            <a:t>劳动纪律</a:t>
          </a:r>
          <a:r>
            <a:rPr lang="zh-CN" sz="1600" kern="1200" dirty="0">
              <a:solidFill>
                <a:schemeClr val="tx2">
                  <a:lumMod val="50000"/>
                </a:schemeClr>
              </a:solidFill>
              <a:latin typeface="+mj-ea"/>
              <a:ea typeface="+mj-ea"/>
            </a:rPr>
            <a:t>：</a:t>
          </a:r>
          <a:r>
            <a:rPr lang="zh-CN" altLang="en-US" sz="1600" kern="1200" dirty="0">
              <a:solidFill>
                <a:schemeClr val="tx2">
                  <a:lumMod val="50000"/>
                </a:schemeClr>
              </a:solidFill>
              <a:latin typeface="+mj-ea"/>
              <a:ea typeface="+mj-ea"/>
            </a:rPr>
            <a:t>本月无劳动纪律考核</a:t>
          </a:r>
          <a:endParaRPr lang="en-US" sz="1600" kern="1200" dirty="0">
            <a:solidFill>
              <a:schemeClr val="bg1"/>
            </a:solidFill>
            <a:latin typeface="+mj-ea"/>
            <a:ea typeface="+mj-ea"/>
          </a:endParaRPr>
        </a:p>
      </dsp:txBody>
      <dsp:txXfrm>
        <a:off x="1248104" y="2834961"/>
        <a:ext cx="7146040" cy="1115328"/>
      </dsp:txXfrm>
    </dsp:sp>
    <dsp:sp modelId="{36895B94-F14F-4232-A53F-B9C33489C53C}">
      <dsp:nvSpPr>
        <dsp:cNvPr id="0" name=""/>
        <dsp:cNvSpPr/>
      </dsp:nvSpPr>
      <dsp:spPr>
        <a:xfrm>
          <a:off x="1475208" y="4200394"/>
          <a:ext cx="9637793" cy="11847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 val="64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solidFill>
                <a:schemeClr val="tx2">
                  <a:lumMod val="50000"/>
                </a:schemeClr>
              </a:solidFill>
              <a:latin typeface="+mj-ea"/>
              <a:ea typeface="+mj-ea"/>
            </a:rPr>
            <a:t>4.</a:t>
          </a:r>
          <a:r>
            <a:rPr lang="zh-CN" sz="1600" b="1" kern="1200" dirty="0">
              <a:solidFill>
                <a:schemeClr val="tx2">
                  <a:lumMod val="50000"/>
                </a:schemeClr>
              </a:solidFill>
              <a:latin typeface="+mj-ea"/>
              <a:ea typeface="+mj-ea"/>
            </a:rPr>
            <a:t>工艺纪律</a:t>
          </a:r>
          <a:r>
            <a:rPr lang="zh-CN" sz="1600" kern="1200" dirty="0">
              <a:solidFill>
                <a:schemeClr val="tx2">
                  <a:lumMod val="50000"/>
                </a:schemeClr>
              </a:solidFill>
              <a:latin typeface="+mj-ea"/>
              <a:ea typeface="+mj-ea"/>
            </a:rPr>
            <a:t>：</a:t>
          </a:r>
          <a:r>
            <a:rPr lang="en-GB" altLang="zh-CN" sz="1500" kern="1200" dirty="0">
              <a:solidFill>
                <a:schemeClr val="bg1"/>
              </a:solidFill>
              <a:latin typeface="+mj-ea"/>
              <a:ea typeface="+mj-ea"/>
            </a:rPr>
            <a:t>1. </a:t>
          </a:r>
          <a:r>
            <a:rPr lang="zh-CN" altLang="en-US" sz="1500" kern="1200" dirty="0">
              <a:solidFill>
                <a:schemeClr val="bg1"/>
              </a:solidFill>
              <a:latin typeface="+mj-ea"/>
              <a:ea typeface="+mj-ea"/>
            </a:rPr>
            <a:t>加裂</a:t>
          </a:r>
          <a:r>
            <a:rPr lang="en-US" altLang="zh-CN" sz="1500" kern="1200" dirty="0">
              <a:solidFill>
                <a:schemeClr val="bg1"/>
              </a:solidFill>
              <a:latin typeface="+mj-ea"/>
              <a:ea typeface="+mj-ea"/>
            </a:rPr>
            <a:t>P205</a:t>
          </a:r>
          <a:r>
            <a:rPr lang="zh-CN" altLang="en-US" sz="1500" kern="1200" dirty="0">
              <a:solidFill>
                <a:schemeClr val="bg1"/>
              </a:solidFill>
              <a:latin typeface="+mj-ea"/>
              <a:ea typeface="+mj-ea"/>
            </a:rPr>
            <a:t>出口控制阀异常全开，班组监盘不严未发现问题未处理、发现问题后未进行有效处理。</a:t>
          </a:r>
          <a:r>
            <a:rPr lang="en-US" altLang="zh-CN" sz="1500" kern="1200" dirty="0">
              <a:solidFill>
                <a:schemeClr val="bg1"/>
              </a:solidFill>
              <a:latin typeface="+mj-ea"/>
              <a:ea typeface="+mj-ea"/>
            </a:rPr>
            <a:t>2. 1040-P204B</a:t>
          </a:r>
          <a:r>
            <a:rPr lang="zh-CN" altLang="en-US" sz="1500" kern="1200" dirty="0">
              <a:solidFill>
                <a:schemeClr val="bg1"/>
              </a:solidFill>
              <a:latin typeface="+mj-ea"/>
              <a:ea typeface="+mj-ea"/>
            </a:rPr>
            <a:t>出口控制阀再次异常全开，白班班组交班已提醒，但夜班班组未进行处理。</a:t>
          </a:r>
          <a:r>
            <a:rPr lang="en-GB" altLang="zh-CN" sz="1500" kern="1200" dirty="0">
              <a:solidFill>
                <a:schemeClr val="bg1"/>
              </a:solidFill>
              <a:latin typeface="+mj-ea"/>
              <a:ea typeface="+mj-ea"/>
            </a:rPr>
            <a:t>3. </a:t>
          </a:r>
          <a:r>
            <a:rPr lang="zh-CN" altLang="en-US" sz="1500" kern="1200" dirty="0">
              <a:solidFill>
                <a:schemeClr val="bg1"/>
              </a:solidFill>
              <a:latin typeface="+mj-ea"/>
              <a:ea typeface="+mj-ea"/>
            </a:rPr>
            <a:t>重石脑油终馏点</a:t>
          </a:r>
          <a:r>
            <a:rPr lang="en-US" altLang="zh-CN" sz="1500" kern="1200" dirty="0">
              <a:solidFill>
                <a:schemeClr val="bg1"/>
              </a:solidFill>
              <a:latin typeface="+mj-ea"/>
              <a:ea typeface="+mj-ea"/>
            </a:rPr>
            <a:t>180.7℃</a:t>
          </a:r>
          <a:r>
            <a:rPr lang="zh-CN" altLang="en-US" sz="1500" kern="1200" dirty="0">
              <a:solidFill>
                <a:schemeClr val="bg1"/>
              </a:solidFill>
              <a:latin typeface="+mj-ea"/>
              <a:ea typeface="+mj-ea"/>
            </a:rPr>
            <a:t>不合格，但白班</a:t>
          </a:r>
          <a:r>
            <a:rPr lang="en-US" altLang="zh-CN" sz="1500" kern="1200" dirty="0">
              <a:solidFill>
                <a:schemeClr val="bg1"/>
              </a:solidFill>
              <a:latin typeface="+mj-ea"/>
              <a:ea typeface="+mj-ea"/>
            </a:rPr>
            <a:t>-</a:t>
          </a:r>
          <a:r>
            <a:rPr lang="zh-CN" altLang="en-US" sz="1500" kern="1200" dirty="0">
              <a:solidFill>
                <a:schemeClr val="bg1"/>
              </a:solidFill>
              <a:latin typeface="+mj-ea"/>
              <a:ea typeface="+mj-ea"/>
            </a:rPr>
            <a:t>内操交接班未进行登记不合格样品及调整内容 </a:t>
          </a:r>
          <a:r>
            <a:rPr lang="en-US" altLang="zh-CN" sz="1500" kern="1200" dirty="0">
              <a:solidFill>
                <a:schemeClr val="bg1"/>
              </a:solidFill>
              <a:latin typeface="+mj-ea"/>
              <a:ea typeface="+mj-ea"/>
            </a:rPr>
            <a:t>4. C204</a:t>
          </a:r>
          <a:r>
            <a:rPr lang="zh-CN" altLang="en-US" sz="1500" kern="1200" dirty="0">
              <a:solidFill>
                <a:schemeClr val="bg1"/>
              </a:solidFill>
              <a:latin typeface="+mj-ea"/>
              <a:ea typeface="+mj-ea"/>
            </a:rPr>
            <a:t>的回流量自</a:t>
          </a:r>
          <a:r>
            <a:rPr lang="en-US" altLang="zh-CN" sz="1500" kern="1200" dirty="0">
              <a:solidFill>
                <a:schemeClr val="bg1"/>
              </a:solidFill>
              <a:latin typeface="+mj-ea"/>
              <a:ea typeface="+mj-ea"/>
            </a:rPr>
            <a:t>23</a:t>
          </a:r>
          <a:r>
            <a:rPr lang="zh-CN" altLang="en-US" sz="1500" kern="1200" dirty="0">
              <a:solidFill>
                <a:schemeClr val="bg1"/>
              </a:solidFill>
              <a:latin typeface="+mj-ea"/>
              <a:ea typeface="+mj-ea"/>
            </a:rPr>
            <a:t>点起至</a:t>
          </a:r>
          <a:r>
            <a:rPr lang="en-US" altLang="zh-CN" sz="1500" kern="1200" dirty="0">
              <a:solidFill>
                <a:schemeClr val="bg1"/>
              </a:solidFill>
              <a:latin typeface="+mj-ea"/>
              <a:ea typeface="+mj-ea"/>
            </a:rPr>
            <a:t>7</a:t>
          </a:r>
          <a:r>
            <a:rPr lang="zh-CN" altLang="en-US" sz="1500" kern="1200" dirty="0">
              <a:solidFill>
                <a:schemeClr val="bg1"/>
              </a:solidFill>
              <a:latin typeface="+mj-ea"/>
              <a:ea typeface="+mj-ea"/>
            </a:rPr>
            <a:t>点，持续在降低。</a:t>
          </a:r>
          <a:endParaRPr lang="en-US" sz="1500" kern="1200" dirty="0">
            <a:solidFill>
              <a:schemeClr val="bg1"/>
            </a:solidFill>
            <a:latin typeface="+mj-ea"/>
            <a:ea typeface="+mj-ea"/>
          </a:endParaRPr>
        </a:p>
      </dsp:txBody>
      <dsp:txXfrm>
        <a:off x="1509907" y="4235093"/>
        <a:ext cx="7908498" cy="1115328"/>
      </dsp:txXfrm>
    </dsp:sp>
    <dsp:sp modelId="{0682D6CA-A265-448F-B662-0CBF35ACCB08}">
      <dsp:nvSpPr>
        <dsp:cNvPr id="0" name=""/>
        <dsp:cNvSpPr/>
      </dsp:nvSpPr>
      <dsp:spPr>
        <a:xfrm>
          <a:off x="7699921" y="907392"/>
          <a:ext cx="770072" cy="77007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>
            <a:solidFill>
              <a:schemeClr val="tx2">
                <a:lumMod val="50000"/>
              </a:schemeClr>
            </a:solidFill>
            <a:latin typeface="+mj-ea"/>
            <a:ea typeface="+mj-ea"/>
          </a:endParaRPr>
        </a:p>
      </dsp:txBody>
      <dsp:txXfrm>
        <a:off x="7873187" y="907392"/>
        <a:ext cx="423540" cy="579479"/>
      </dsp:txXfrm>
    </dsp:sp>
    <dsp:sp modelId="{EA8C5F08-301F-47B7-AB9C-EEC3AAD47491}">
      <dsp:nvSpPr>
        <dsp:cNvPr id="0" name=""/>
        <dsp:cNvSpPr/>
      </dsp:nvSpPr>
      <dsp:spPr>
        <a:xfrm>
          <a:off x="8428844" y="2307524"/>
          <a:ext cx="770072" cy="77007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-2000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>
            <a:solidFill>
              <a:schemeClr val="tx2">
                <a:lumMod val="50000"/>
              </a:schemeClr>
            </a:solidFill>
            <a:latin typeface="+mj-ea"/>
            <a:ea typeface="+mj-ea"/>
          </a:endParaRPr>
        </a:p>
      </dsp:txBody>
      <dsp:txXfrm>
        <a:off x="8602110" y="2307524"/>
        <a:ext cx="423540" cy="579479"/>
      </dsp:txXfrm>
    </dsp:sp>
    <dsp:sp modelId="{238CB61F-2182-40AC-97BA-413EF36C5DAB}">
      <dsp:nvSpPr>
        <dsp:cNvPr id="0" name=""/>
        <dsp:cNvSpPr/>
      </dsp:nvSpPr>
      <dsp:spPr>
        <a:xfrm>
          <a:off x="9146887" y="3707655"/>
          <a:ext cx="770072" cy="77007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-4000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>
            <a:solidFill>
              <a:schemeClr val="tx2">
                <a:lumMod val="50000"/>
              </a:schemeClr>
            </a:solidFill>
            <a:latin typeface="+mj-ea"/>
            <a:ea typeface="+mj-ea"/>
          </a:endParaRPr>
        </a:p>
      </dsp:txBody>
      <dsp:txXfrm>
        <a:off x="9320153" y="3707655"/>
        <a:ext cx="423540" cy="5794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7B7D4E-6098-4C7C-8F27-B9FD505D8C97}" type="datetimeFigureOut">
              <a:rPr lang="zh-CN" altLang="en-US" smtClean="0"/>
              <a:t>2023/2/5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DAE72A-0A66-4CE4-8FAB-CC1D0C2FE11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DAE72A-0A66-4CE4-8FAB-CC1D0C2FE112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使用方法：</a:t>
            </a:r>
            <a:br>
              <a:rPr lang="zh-CN" altLang="en-US" dirty="0"/>
            </a:br>
            <a:r>
              <a:rPr lang="en-US" altLang="zh-CN" dirty="0"/>
              <a:t>【</a:t>
            </a:r>
            <a:r>
              <a:rPr lang="zh-CN" altLang="en-US" dirty="0"/>
              <a:t>更改文字</a:t>
            </a:r>
            <a:r>
              <a:rPr lang="en-US" altLang="zh-CN" dirty="0"/>
              <a:t>】</a:t>
            </a:r>
            <a:r>
              <a:rPr lang="zh-CN" altLang="en-US" dirty="0"/>
              <a:t>：将标题框及正文框中的文字可直接改为您所需文字</a:t>
            </a:r>
            <a:br>
              <a:rPr lang="zh-CN" altLang="en-US" dirty="0"/>
            </a:br>
            <a:r>
              <a:rPr lang="en-US" altLang="zh-CN" dirty="0"/>
              <a:t>【</a:t>
            </a:r>
            <a:r>
              <a:rPr lang="zh-CN" altLang="en-US" dirty="0"/>
              <a:t>更改图片</a:t>
            </a:r>
            <a:r>
              <a:rPr lang="en-US" altLang="zh-CN" dirty="0"/>
              <a:t>】</a:t>
            </a:r>
            <a:r>
              <a:rPr lang="zh-CN" altLang="en-US" dirty="0"/>
              <a:t>：点中图片</a:t>
            </a:r>
            <a:r>
              <a:rPr lang="en-US" altLang="zh-CN" dirty="0"/>
              <a:t>》</a:t>
            </a:r>
            <a:r>
              <a:rPr lang="zh-CN" altLang="en-US" dirty="0"/>
              <a:t>绘图工具</a:t>
            </a:r>
            <a:r>
              <a:rPr lang="en-US" altLang="zh-CN" dirty="0"/>
              <a:t>》</a:t>
            </a:r>
            <a:r>
              <a:rPr lang="zh-CN" altLang="en-US" dirty="0"/>
              <a:t>格式</a:t>
            </a:r>
            <a:r>
              <a:rPr lang="en-US" altLang="zh-CN" dirty="0"/>
              <a:t>》</a:t>
            </a:r>
            <a:r>
              <a:rPr lang="zh-CN" altLang="en-US" dirty="0"/>
              <a:t>填充</a:t>
            </a:r>
            <a:r>
              <a:rPr lang="en-US" altLang="zh-CN" dirty="0"/>
              <a:t>》</a:t>
            </a:r>
            <a:r>
              <a:rPr lang="zh-CN" altLang="en-US" dirty="0"/>
              <a:t>图片</a:t>
            </a:r>
            <a:r>
              <a:rPr lang="en-US" altLang="zh-CN" dirty="0"/>
              <a:t>》</a:t>
            </a:r>
            <a:r>
              <a:rPr lang="zh-CN" altLang="en-US" dirty="0"/>
              <a:t>选择您需要展示的图片</a:t>
            </a:r>
            <a:br>
              <a:rPr lang="zh-CN" altLang="en-US" dirty="0"/>
            </a:br>
            <a:r>
              <a:rPr lang="en-US" altLang="zh-CN" dirty="0"/>
              <a:t>【</a:t>
            </a:r>
            <a:r>
              <a:rPr lang="zh-CN" altLang="en-US" dirty="0"/>
              <a:t>增加减少图片</a:t>
            </a:r>
            <a:r>
              <a:rPr lang="en-US" altLang="zh-CN" dirty="0"/>
              <a:t>】</a:t>
            </a:r>
            <a:r>
              <a:rPr lang="zh-CN" altLang="en-US" dirty="0"/>
              <a:t>：直接复制粘贴图片来增加图片数，复制后更改方法见</a:t>
            </a:r>
            <a:r>
              <a:rPr lang="en-US" altLang="zh-CN" dirty="0"/>
              <a:t>【</a:t>
            </a:r>
            <a:r>
              <a:rPr lang="zh-CN" altLang="en-US" dirty="0"/>
              <a:t>更改图片</a:t>
            </a:r>
            <a:r>
              <a:rPr lang="en-US" altLang="zh-CN" dirty="0"/>
              <a:t>】</a:t>
            </a:r>
            <a:br>
              <a:rPr lang="en-US" altLang="zh-CN" dirty="0"/>
            </a:br>
            <a:r>
              <a:rPr lang="en-US" altLang="zh-CN" dirty="0"/>
              <a:t>【</a:t>
            </a:r>
            <a:r>
              <a:rPr lang="zh-CN" altLang="en-US" dirty="0"/>
              <a:t>更改图片色彩</a:t>
            </a:r>
            <a:r>
              <a:rPr lang="en-US" altLang="zh-CN" dirty="0"/>
              <a:t>】</a:t>
            </a:r>
            <a:r>
              <a:rPr lang="zh-CN" altLang="en-US" dirty="0"/>
              <a:t>：点中图片</a:t>
            </a:r>
            <a:r>
              <a:rPr lang="en-US" altLang="zh-CN" dirty="0"/>
              <a:t>》</a:t>
            </a:r>
            <a:r>
              <a:rPr lang="zh-CN" altLang="en-US" dirty="0"/>
              <a:t>图片工具</a:t>
            </a:r>
            <a:r>
              <a:rPr lang="en-US" altLang="zh-CN" dirty="0"/>
              <a:t>》</a:t>
            </a:r>
            <a:r>
              <a:rPr lang="zh-CN" altLang="en-US" dirty="0"/>
              <a:t>格式</a:t>
            </a:r>
            <a:r>
              <a:rPr lang="en-US" altLang="zh-CN" dirty="0"/>
              <a:t>》</a:t>
            </a:r>
            <a:r>
              <a:rPr lang="zh-CN" altLang="en-US" dirty="0"/>
              <a:t>色彩（重新着色）</a:t>
            </a:r>
            <a:r>
              <a:rPr lang="en-US" altLang="zh-CN" dirty="0"/>
              <a:t>》</a:t>
            </a:r>
            <a:r>
              <a:rPr lang="zh-CN" altLang="en-US" dirty="0"/>
              <a:t>选择您喜欢的色彩</a:t>
            </a:r>
            <a:br>
              <a:rPr lang="zh-CN" altLang="en-US" dirty="0"/>
            </a:br>
            <a:r>
              <a:rPr lang="zh-CN" altLang="en-US" dirty="0"/>
              <a:t>下载更多模板、视频教程：</a:t>
            </a:r>
            <a:r>
              <a:rPr lang="en-US" dirty="0"/>
              <a:t>http://www.mysoeasy.com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1D939-3E60-4063-B05E-56844F97CE60}" type="slidenum">
              <a:rPr lang="zh-CN" altLang="en-US" smtClean="0"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使用方法：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更改文字</a:t>
            </a:r>
            <a:r>
              <a:rPr lang="en-US" altLang="zh-CN"/>
              <a:t>】</a:t>
            </a:r>
            <a:r>
              <a:rPr lang="zh-CN" altLang="en-US"/>
              <a:t>：将标题框及正文框中的文字可直接改为您所需文字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绘图工具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填充</a:t>
            </a:r>
            <a:r>
              <a:rPr lang="en-US" altLang="zh-CN"/>
              <a:t>》</a:t>
            </a:r>
            <a:r>
              <a:rPr lang="zh-CN" altLang="en-US"/>
              <a:t>图片</a:t>
            </a:r>
            <a:r>
              <a:rPr lang="en-US" altLang="zh-CN"/>
              <a:t>》</a:t>
            </a:r>
            <a:r>
              <a:rPr lang="zh-CN" altLang="en-US"/>
              <a:t>选择您需要展示的图片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增加减少图片</a:t>
            </a:r>
            <a:r>
              <a:rPr lang="en-US" altLang="zh-CN"/>
              <a:t>】</a:t>
            </a:r>
            <a:r>
              <a:rPr lang="zh-CN" altLang="en-US"/>
              <a:t>：直接复制粘贴图片来增加图片数，复制后更改方法见</a:t>
            </a: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br>
              <a:rPr lang="en-US" altLang="zh-CN"/>
            </a:br>
            <a:r>
              <a:rPr lang="en-US" altLang="zh-CN"/>
              <a:t>【</a:t>
            </a:r>
            <a:r>
              <a:rPr lang="zh-CN" altLang="en-US"/>
              <a:t>更改图片色彩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图片工具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色彩（重新着色）</a:t>
            </a:r>
            <a:r>
              <a:rPr lang="en-US" altLang="zh-CN"/>
              <a:t>》</a:t>
            </a:r>
            <a:r>
              <a:rPr lang="zh-CN" altLang="en-US"/>
              <a:t>选择您喜欢的色彩</a:t>
            </a:r>
            <a:br>
              <a:rPr lang="zh-CN" altLang="en-US"/>
            </a:br>
            <a:r>
              <a:rPr lang="zh-CN" altLang="en-US"/>
              <a:t>下载更多模板、视频教程：</a:t>
            </a:r>
            <a:r>
              <a:rPr lang="en-US"/>
              <a:t>http://www.mysoeasy.com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1D939-3E60-4063-B05E-56844F97CE60}" type="slidenum">
              <a:rPr lang="zh-CN" altLang="en-US" smtClean="0"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使用方法：</a:t>
            </a:r>
            <a:br>
              <a:rPr lang="zh-CN" altLang="en-US" dirty="0"/>
            </a:br>
            <a:r>
              <a:rPr lang="en-US" altLang="zh-CN" dirty="0"/>
              <a:t>【</a:t>
            </a:r>
            <a:r>
              <a:rPr lang="zh-CN" altLang="en-US" dirty="0"/>
              <a:t>更改文字</a:t>
            </a:r>
            <a:r>
              <a:rPr lang="en-US" altLang="zh-CN" dirty="0"/>
              <a:t>】</a:t>
            </a:r>
            <a:r>
              <a:rPr lang="zh-CN" altLang="en-US" dirty="0"/>
              <a:t>：将标题框及正文框中的文字可直接改为您所需文字</a:t>
            </a:r>
            <a:br>
              <a:rPr lang="zh-CN" altLang="en-US" dirty="0"/>
            </a:br>
            <a:r>
              <a:rPr lang="en-US" altLang="zh-CN" dirty="0"/>
              <a:t>【</a:t>
            </a:r>
            <a:r>
              <a:rPr lang="zh-CN" altLang="en-US" dirty="0"/>
              <a:t>更改图片</a:t>
            </a:r>
            <a:r>
              <a:rPr lang="en-US" altLang="zh-CN" dirty="0"/>
              <a:t>】</a:t>
            </a:r>
            <a:r>
              <a:rPr lang="zh-CN" altLang="en-US" dirty="0"/>
              <a:t>：点中图片</a:t>
            </a:r>
            <a:r>
              <a:rPr lang="en-US" altLang="zh-CN" dirty="0"/>
              <a:t>》</a:t>
            </a:r>
            <a:r>
              <a:rPr lang="zh-CN" altLang="en-US" dirty="0"/>
              <a:t>绘图工具</a:t>
            </a:r>
            <a:r>
              <a:rPr lang="en-US" altLang="zh-CN" dirty="0"/>
              <a:t>》</a:t>
            </a:r>
            <a:r>
              <a:rPr lang="zh-CN" altLang="en-US" dirty="0"/>
              <a:t>格式</a:t>
            </a:r>
            <a:r>
              <a:rPr lang="en-US" altLang="zh-CN" dirty="0"/>
              <a:t>》</a:t>
            </a:r>
            <a:r>
              <a:rPr lang="zh-CN" altLang="en-US" dirty="0"/>
              <a:t>填充</a:t>
            </a:r>
            <a:r>
              <a:rPr lang="en-US" altLang="zh-CN" dirty="0"/>
              <a:t>》</a:t>
            </a:r>
            <a:r>
              <a:rPr lang="zh-CN" altLang="en-US" dirty="0"/>
              <a:t>图片</a:t>
            </a:r>
            <a:r>
              <a:rPr lang="en-US" altLang="zh-CN" dirty="0"/>
              <a:t>》</a:t>
            </a:r>
            <a:r>
              <a:rPr lang="zh-CN" altLang="en-US" dirty="0"/>
              <a:t>选择您需要展示的图片</a:t>
            </a:r>
            <a:br>
              <a:rPr lang="zh-CN" altLang="en-US" dirty="0"/>
            </a:br>
            <a:r>
              <a:rPr lang="en-US" altLang="zh-CN" dirty="0"/>
              <a:t>【</a:t>
            </a:r>
            <a:r>
              <a:rPr lang="zh-CN" altLang="en-US" dirty="0"/>
              <a:t>增加减少图片</a:t>
            </a:r>
            <a:r>
              <a:rPr lang="en-US" altLang="zh-CN" dirty="0"/>
              <a:t>】</a:t>
            </a:r>
            <a:r>
              <a:rPr lang="zh-CN" altLang="en-US" dirty="0"/>
              <a:t>：直接复制粘贴图片来增加图片数，复制后更改方法见</a:t>
            </a:r>
            <a:r>
              <a:rPr lang="en-US" altLang="zh-CN" dirty="0"/>
              <a:t>【</a:t>
            </a:r>
            <a:r>
              <a:rPr lang="zh-CN" altLang="en-US" dirty="0"/>
              <a:t>更改图片</a:t>
            </a:r>
            <a:r>
              <a:rPr lang="en-US" altLang="zh-CN" dirty="0"/>
              <a:t>】</a:t>
            </a:r>
            <a:br>
              <a:rPr lang="en-US" altLang="zh-CN" dirty="0"/>
            </a:br>
            <a:r>
              <a:rPr lang="en-US" altLang="zh-CN" dirty="0"/>
              <a:t>【</a:t>
            </a:r>
            <a:r>
              <a:rPr lang="zh-CN" altLang="en-US" dirty="0"/>
              <a:t>更改图片色彩</a:t>
            </a:r>
            <a:r>
              <a:rPr lang="en-US" altLang="zh-CN" dirty="0"/>
              <a:t>】</a:t>
            </a:r>
            <a:r>
              <a:rPr lang="zh-CN" altLang="en-US" dirty="0"/>
              <a:t>：点中图片</a:t>
            </a:r>
            <a:r>
              <a:rPr lang="en-US" altLang="zh-CN" dirty="0"/>
              <a:t>》</a:t>
            </a:r>
            <a:r>
              <a:rPr lang="zh-CN" altLang="en-US" dirty="0"/>
              <a:t>图片工具</a:t>
            </a:r>
            <a:r>
              <a:rPr lang="en-US" altLang="zh-CN" dirty="0"/>
              <a:t>》</a:t>
            </a:r>
            <a:r>
              <a:rPr lang="zh-CN" altLang="en-US" dirty="0"/>
              <a:t>格式</a:t>
            </a:r>
            <a:r>
              <a:rPr lang="en-US" altLang="zh-CN" dirty="0"/>
              <a:t>》</a:t>
            </a:r>
            <a:r>
              <a:rPr lang="zh-CN" altLang="en-US" dirty="0"/>
              <a:t>色彩（重新着色）</a:t>
            </a:r>
            <a:r>
              <a:rPr lang="en-US" altLang="zh-CN" dirty="0"/>
              <a:t>》</a:t>
            </a:r>
            <a:r>
              <a:rPr lang="zh-CN" altLang="en-US" dirty="0"/>
              <a:t>选择您喜欢的色彩</a:t>
            </a:r>
            <a:br>
              <a:rPr lang="zh-CN" altLang="en-US" dirty="0"/>
            </a:br>
            <a:r>
              <a:rPr lang="zh-CN" altLang="en-US" dirty="0"/>
              <a:t>下载更多模板、视频教程：</a:t>
            </a:r>
            <a:r>
              <a:rPr lang="en-US" dirty="0"/>
              <a:t>http://www.mysoeasy.com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1D939-3E60-4063-B05E-56844F97CE60}" type="slidenum">
              <a:rPr lang="zh-CN" altLang="en-US" smtClean="0"/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使用方法：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更改文字</a:t>
            </a:r>
            <a:r>
              <a:rPr lang="en-US" altLang="zh-CN"/>
              <a:t>】</a:t>
            </a:r>
            <a:r>
              <a:rPr lang="zh-CN" altLang="en-US"/>
              <a:t>：将标题框及正文框中的文字可直接改为您所需文字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绘图工具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填充</a:t>
            </a:r>
            <a:r>
              <a:rPr lang="en-US" altLang="zh-CN"/>
              <a:t>》</a:t>
            </a:r>
            <a:r>
              <a:rPr lang="zh-CN" altLang="en-US"/>
              <a:t>图片</a:t>
            </a:r>
            <a:r>
              <a:rPr lang="en-US" altLang="zh-CN"/>
              <a:t>》</a:t>
            </a:r>
            <a:r>
              <a:rPr lang="zh-CN" altLang="en-US"/>
              <a:t>选择您需要展示的图片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增加减少图片</a:t>
            </a:r>
            <a:r>
              <a:rPr lang="en-US" altLang="zh-CN"/>
              <a:t>】</a:t>
            </a:r>
            <a:r>
              <a:rPr lang="zh-CN" altLang="en-US"/>
              <a:t>：直接复制粘贴图片来增加图片数，复制后更改方法见</a:t>
            </a: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br>
              <a:rPr lang="en-US" altLang="zh-CN"/>
            </a:br>
            <a:r>
              <a:rPr lang="en-US" altLang="zh-CN"/>
              <a:t>【</a:t>
            </a:r>
            <a:r>
              <a:rPr lang="zh-CN" altLang="en-US"/>
              <a:t>更改图片色彩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图片工具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色彩（重新着色）</a:t>
            </a:r>
            <a:r>
              <a:rPr lang="en-US" altLang="zh-CN"/>
              <a:t>》</a:t>
            </a:r>
            <a:r>
              <a:rPr lang="zh-CN" altLang="en-US"/>
              <a:t>选择您喜欢的色彩</a:t>
            </a:r>
            <a:br>
              <a:rPr lang="zh-CN" altLang="en-US"/>
            </a:br>
            <a:r>
              <a:rPr lang="zh-CN" altLang="en-US"/>
              <a:t>下载更多模板、视频教程：</a:t>
            </a:r>
            <a:r>
              <a:rPr lang="en-US"/>
              <a:t>http://www.mysoeasy.com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1D939-3E60-4063-B05E-56844F97CE60}" type="slidenum">
              <a:rPr lang="zh-CN" altLang="en-US" smtClean="0"/>
              <a:t>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使用方法：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更改文字</a:t>
            </a:r>
            <a:r>
              <a:rPr lang="en-US" altLang="zh-CN"/>
              <a:t>】</a:t>
            </a:r>
            <a:r>
              <a:rPr lang="zh-CN" altLang="en-US"/>
              <a:t>：将标题框及正文框中的文字可直接改为您所需文字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绘图工具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填充</a:t>
            </a:r>
            <a:r>
              <a:rPr lang="en-US" altLang="zh-CN"/>
              <a:t>》</a:t>
            </a:r>
            <a:r>
              <a:rPr lang="zh-CN" altLang="en-US"/>
              <a:t>图片</a:t>
            </a:r>
            <a:r>
              <a:rPr lang="en-US" altLang="zh-CN"/>
              <a:t>》</a:t>
            </a:r>
            <a:r>
              <a:rPr lang="zh-CN" altLang="en-US"/>
              <a:t>选择您需要展示的图片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增加减少图片</a:t>
            </a:r>
            <a:r>
              <a:rPr lang="en-US" altLang="zh-CN"/>
              <a:t>】</a:t>
            </a:r>
            <a:r>
              <a:rPr lang="zh-CN" altLang="en-US"/>
              <a:t>：直接复制粘贴图片来增加图片数，复制后更改方法见</a:t>
            </a: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br>
              <a:rPr lang="en-US" altLang="zh-CN"/>
            </a:br>
            <a:r>
              <a:rPr lang="en-US" altLang="zh-CN"/>
              <a:t>【</a:t>
            </a:r>
            <a:r>
              <a:rPr lang="zh-CN" altLang="en-US"/>
              <a:t>更改图片色彩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图片工具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色彩（重新着色）</a:t>
            </a:r>
            <a:r>
              <a:rPr lang="en-US" altLang="zh-CN"/>
              <a:t>》</a:t>
            </a:r>
            <a:r>
              <a:rPr lang="zh-CN" altLang="en-US"/>
              <a:t>选择您喜欢的色彩</a:t>
            </a:r>
            <a:br>
              <a:rPr lang="zh-CN" altLang="en-US"/>
            </a:br>
            <a:r>
              <a:rPr lang="zh-CN" altLang="en-US"/>
              <a:t>下载更多模板、视频教程：</a:t>
            </a:r>
            <a:r>
              <a:rPr lang="en-US"/>
              <a:t>http://www.mysoeasy.com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1D939-3E60-4063-B05E-56844F97CE60}" type="slidenum">
              <a:rPr lang="zh-CN" altLang="en-US" smtClean="0"/>
              <a:t>8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使用方法：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更改文字</a:t>
            </a:r>
            <a:r>
              <a:rPr lang="en-US" altLang="zh-CN"/>
              <a:t>】</a:t>
            </a:r>
            <a:r>
              <a:rPr lang="zh-CN" altLang="en-US"/>
              <a:t>：将标题框及正文框中的文字可直接改为您所需文字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绘图工具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填充</a:t>
            </a:r>
            <a:r>
              <a:rPr lang="en-US" altLang="zh-CN"/>
              <a:t>》</a:t>
            </a:r>
            <a:r>
              <a:rPr lang="zh-CN" altLang="en-US"/>
              <a:t>图片</a:t>
            </a:r>
            <a:r>
              <a:rPr lang="en-US" altLang="zh-CN"/>
              <a:t>》</a:t>
            </a:r>
            <a:r>
              <a:rPr lang="zh-CN" altLang="en-US"/>
              <a:t>选择您需要展示的图片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增加减少图片</a:t>
            </a:r>
            <a:r>
              <a:rPr lang="en-US" altLang="zh-CN"/>
              <a:t>】</a:t>
            </a:r>
            <a:r>
              <a:rPr lang="zh-CN" altLang="en-US"/>
              <a:t>：直接复制粘贴图片来增加图片数，复制后更改方法见</a:t>
            </a: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br>
              <a:rPr lang="en-US" altLang="zh-CN"/>
            </a:br>
            <a:r>
              <a:rPr lang="en-US" altLang="zh-CN"/>
              <a:t>【</a:t>
            </a:r>
            <a:r>
              <a:rPr lang="zh-CN" altLang="en-US"/>
              <a:t>更改图片色彩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图片工具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色彩（重新着色）</a:t>
            </a:r>
            <a:r>
              <a:rPr lang="en-US" altLang="zh-CN"/>
              <a:t>》</a:t>
            </a:r>
            <a:r>
              <a:rPr lang="zh-CN" altLang="en-US"/>
              <a:t>选择您喜欢的色彩</a:t>
            </a:r>
            <a:br>
              <a:rPr lang="zh-CN" altLang="en-US"/>
            </a:br>
            <a:r>
              <a:rPr lang="zh-CN" altLang="en-US"/>
              <a:t>下载更多模板、视频教程：</a:t>
            </a:r>
            <a:r>
              <a:rPr lang="en-US"/>
              <a:t>http://www.mysoeasy.com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1D939-3E60-4063-B05E-56844F97CE60}" type="slidenum">
              <a:rPr lang="zh-CN" altLang="en-US" smtClean="0"/>
              <a:t>9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使用方法：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更改文字</a:t>
            </a:r>
            <a:r>
              <a:rPr lang="en-US" altLang="zh-CN"/>
              <a:t>】</a:t>
            </a:r>
            <a:r>
              <a:rPr lang="zh-CN" altLang="en-US"/>
              <a:t>：将标题框及正文框中的文字可直接改为您所需文字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绘图工具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填充</a:t>
            </a:r>
            <a:r>
              <a:rPr lang="en-US" altLang="zh-CN"/>
              <a:t>》</a:t>
            </a:r>
            <a:r>
              <a:rPr lang="zh-CN" altLang="en-US"/>
              <a:t>图片</a:t>
            </a:r>
            <a:r>
              <a:rPr lang="en-US" altLang="zh-CN"/>
              <a:t>》</a:t>
            </a:r>
            <a:r>
              <a:rPr lang="zh-CN" altLang="en-US"/>
              <a:t>选择您需要展示的图片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增加减少图片</a:t>
            </a:r>
            <a:r>
              <a:rPr lang="en-US" altLang="zh-CN"/>
              <a:t>】</a:t>
            </a:r>
            <a:r>
              <a:rPr lang="zh-CN" altLang="en-US"/>
              <a:t>：直接复制粘贴图片来增加图片数，复制后更改方法见</a:t>
            </a: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br>
              <a:rPr lang="en-US" altLang="zh-CN"/>
            </a:br>
            <a:r>
              <a:rPr lang="en-US" altLang="zh-CN"/>
              <a:t>【</a:t>
            </a:r>
            <a:r>
              <a:rPr lang="zh-CN" altLang="en-US"/>
              <a:t>更改图片色彩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图片工具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色彩（重新着色）</a:t>
            </a:r>
            <a:r>
              <a:rPr lang="en-US" altLang="zh-CN"/>
              <a:t>》</a:t>
            </a:r>
            <a:r>
              <a:rPr lang="zh-CN" altLang="en-US"/>
              <a:t>选择您喜欢的色彩</a:t>
            </a:r>
            <a:br>
              <a:rPr lang="zh-CN" altLang="en-US"/>
            </a:br>
            <a:r>
              <a:rPr lang="zh-CN" altLang="en-US"/>
              <a:t>下载更多模板、视频教程：</a:t>
            </a:r>
            <a:r>
              <a:rPr lang="en-US"/>
              <a:t>http://www.mysoeasy.com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1D939-3E60-4063-B05E-56844F97CE60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300823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使用方法：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更改文字</a:t>
            </a:r>
            <a:r>
              <a:rPr lang="en-US" altLang="zh-CN"/>
              <a:t>】</a:t>
            </a:r>
            <a:r>
              <a:rPr lang="zh-CN" altLang="en-US"/>
              <a:t>：将标题框及正文框中的文字可直接改为您所需文字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绘图工具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填充</a:t>
            </a:r>
            <a:r>
              <a:rPr lang="en-US" altLang="zh-CN"/>
              <a:t>》</a:t>
            </a:r>
            <a:r>
              <a:rPr lang="zh-CN" altLang="en-US"/>
              <a:t>图片</a:t>
            </a:r>
            <a:r>
              <a:rPr lang="en-US" altLang="zh-CN"/>
              <a:t>》</a:t>
            </a:r>
            <a:r>
              <a:rPr lang="zh-CN" altLang="en-US"/>
              <a:t>选择您需要展示的图片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增加减少图片</a:t>
            </a:r>
            <a:r>
              <a:rPr lang="en-US" altLang="zh-CN"/>
              <a:t>】</a:t>
            </a:r>
            <a:r>
              <a:rPr lang="zh-CN" altLang="en-US"/>
              <a:t>：直接复制粘贴图片来增加图片数，复制后更改方法见</a:t>
            </a: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br>
              <a:rPr lang="en-US" altLang="zh-CN"/>
            </a:br>
            <a:r>
              <a:rPr lang="en-US" altLang="zh-CN"/>
              <a:t>【</a:t>
            </a:r>
            <a:r>
              <a:rPr lang="zh-CN" altLang="en-US"/>
              <a:t>更改图片色彩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图片工具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色彩（重新着色）</a:t>
            </a:r>
            <a:r>
              <a:rPr lang="en-US" altLang="zh-CN"/>
              <a:t>》</a:t>
            </a:r>
            <a:r>
              <a:rPr lang="zh-CN" altLang="en-US"/>
              <a:t>选择您喜欢的色彩</a:t>
            </a:r>
            <a:br>
              <a:rPr lang="zh-CN" altLang="en-US"/>
            </a:br>
            <a:r>
              <a:rPr lang="zh-CN" altLang="en-US"/>
              <a:t>下载更多模板、视频教程：</a:t>
            </a:r>
            <a:r>
              <a:rPr lang="en-US"/>
              <a:t>http://www.mysoeasy.com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1D939-3E60-4063-B05E-56844F97CE60}" type="slidenum">
              <a:rPr lang="zh-CN" altLang="en-US" smtClean="0"/>
              <a:t>11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图片 1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96" r="1084"/>
          <a:stretch>
            <a:fillRect/>
          </a:stretch>
        </p:blipFill>
        <p:spPr>
          <a:xfrm>
            <a:off x="0" y="20116"/>
            <a:ext cx="12192000" cy="6584288"/>
          </a:xfrm>
          <a:prstGeom prst="rect">
            <a:avLst/>
          </a:prstGeom>
        </p:spPr>
      </p:pic>
      <p:sp>
        <p:nvSpPr>
          <p:cNvPr id="4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CBD-62A6-4AF5-95CE-81FB64163CA6}" type="datetimeFigureOut">
              <a:rPr lang="zh-CN" altLang="en-US" smtClean="0"/>
              <a:t>2023/2/5</a:t>
            </a:fld>
            <a:endParaRPr lang="zh-CN" altLang="en-US"/>
          </a:p>
        </p:txBody>
      </p:sp>
      <p:sp>
        <p:nvSpPr>
          <p:cNvPr id="5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931-9AE3-4C91-BE77-6E95651A7782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3" name="KSO_CT2"/>
          <p:cNvSpPr>
            <a:spLocks noGrp="1"/>
          </p:cNvSpPr>
          <p:nvPr>
            <p:ph type="subTitle" idx="1" hasCustomPrompt="1"/>
          </p:nvPr>
        </p:nvSpPr>
        <p:spPr>
          <a:xfrm>
            <a:off x="1354905" y="3822478"/>
            <a:ext cx="9392943" cy="625697"/>
          </a:xfrm>
          <a:noFill/>
        </p:spPr>
        <p:txBody>
          <a:bodyPr>
            <a:no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  <a:effectLst/>
                <a:latin typeface="+mn-ea"/>
                <a:ea typeface="+mn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单击此处添加您的副标题</a:t>
            </a:r>
          </a:p>
        </p:txBody>
      </p:sp>
      <p:sp>
        <p:nvSpPr>
          <p:cNvPr id="7" name="KSO_CT1"/>
          <p:cNvSpPr>
            <a:spLocks noGrp="1"/>
          </p:cNvSpPr>
          <p:nvPr>
            <p:ph type="title" hasCustomPrompt="1"/>
          </p:nvPr>
        </p:nvSpPr>
        <p:spPr>
          <a:xfrm>
            <a:off x="1339159" y="2333626"/>
            <a:ext cx="9413024" cy="1429324"/>
          </a:xfrm>
        </p:spPr>
        <p:txBody>
          <a:bodyPr anchor="b">
            <a:noAutofit/>
          </a:bodyPr>
          <a:lstStyle>
            <a:lvl1pPr algn="ctr">
              <a:lnSpc>
                <a:spcPct val="100000"/>
              </a:lnSpc>
              <a:defRPr sz="3600" b="1" kern="1000" baseline="0">
                <a:solidFill>
                  <a:schemeClr val="accent1">
                    <a:lumMod val="75000"/>
                  </a:schemeClr>
                </a:solidFill>
                <a:effectLst/>
                <a:latin typeface="+mj-ea"/>
                <a:ea typeface="+mj-ea"/>
              </a:defRPr>
            </a:lvl1pPr>
          </a:lstStyle>
          <a:p>
            <a:r>
              <a:rPr lang="zh-CN" altLang="en-US" dirty="0"/>
              <a:t>单击此处添加您的标题文字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</p:txBody>
      </p:sp>
      <p:sp>
        <p:nvSpPr>
          <p:cNvPr id="4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CBD-62A6-4AF5-95CE-81FB64163CA6}" type="datetimeFigureOut">
              <a:rPr lang="zh-CN" altLang="en-US" smtClean="0"/>
              <a:t>2023/2/5</a:t>
            </a:fld>
            <a:endParaRPr lang="zh-CN" altLang="en-US"/>
          </a:p>
        </p:txBody>
      </p:sp>
      <p:sp>
        <p:nvSpPr>
          <p:cNvPr id="5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931-9AE3-4C91-BE77-6E95651A778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 orient="vert"/>
          </p:nvPr>
        </p:nvSpPr>
        <p:spPr>
          <a:xfrm>
            <a:off x="10171290" y="365125"/>
            <a:ext cx="1182511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type="body" orient="vert" idx="1"/>
          </p:nvPr>
        </p:nvSpPr>
        <p:spPr>
          <a:xfrm>
            <a:off x="2113842" y="365125"/>
            <a:ext cx="7933269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</p:txBody>
      </p:sp>
      <p:sp>
        <p:nvSpPr>
          <p:cNvPr id="4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CBD-62A6-4AF5-95CE-81FB64163CA6}" type="datetimeFigureOut">
              <a:rPr lang="zh-CN" altLang="en-US" smtClean="0"/>
              <a:t>2023/2/5</a:t>
            </a:fld>
            <a:endParaRPr lang="zh-CN" altLang="en-US"/>
          </a:p>
        </p:txBody>
      </p:sp>
      <p:sp>
        <p:nvSpPr>
          <p:cNvPr id="5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931-9AE3-4C91-BE77-6E95651A778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</p:txBody>
      </p:sp>
      <p:sp>
        <p:nvSpPr>
          <p:cNvPr id="4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CBD-62A6-4AF5-95CE-81FB64163CA6}" type="datetimeFigureOut">
              <a:rPr lang="zh-CN" altLang="en-US" smtClean="0"/>
              <a:t>2023/2/5</a:t>
            </a:fld>
            <a:endParaRPr lang="zh-CN" altLang="en-US"/>
          </a:p>
        </p:txBody>
      </p:sp>
      <p:sp>
        <p:nvSpPr>
          <p:cNvPr id="5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931-9AE3-4C91-BE77-6E95651A778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ST1"/>
          <p:cNvSpPr>
            <a:spLocks noGrp="1"/>
          </p:cNvSpPr>
          <p:nvPr>
            <p:ph type="title" hasCustomPrompt="1"/>
          </p:nvPr>
        </p:nvSpPr>
        <p:spPr>
          <a:xfrm>
            <a:off x="2098675" y="2108200"/>
            <a:ext cx="7994651" cy="1235075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tx2"/>
                </a:solidFill>
                <a:effectLst/>
              </a:defRPr>
            </a:lvl1pPr>
          </a:lstStyle>
          <a:p>
            <a:r>
              <a:rPr lang="zh-CN" altLang="en-US" dirty="0"/>
              <a:t>此处添加您的标题</a:t>
            </a:r>
            <a:endParaRPr lang="en-US" dirty="0"/>
          </a:p>
        </p:txBody>
      </p:sp>
      <p:sp>
        <p:nvSpPr>
          <p:cNvPr id="3" name="KSO_ST2"/>
          <p:cNvSpPr>
            <a:spLocks noGrp="1"/>
          </p:cNvSpPr>
          <p:nvPr>
            <p:ph type="body" idx="1" hasCustomPrompt="1"/>
          </p:nvPr>
        </p:nvSpPr>
        <p:spPr>
          <a:xfrm>
            <a:off x="4050893" y="3400425"/>
            <a:ext cx="4090217" cy="357478"/>
          </a:xfrm>
          <a:prstGeom prst="roundRect">
            <a:avLst>
              <a:gd name="adj" fmla="val 50000"/>
            </a:avLst>
          </a:prstGeom>
          <a:solidFill>
            <a:schemeClr val="tx2">
              <a:lumMod val="40000"/>
              <a:lumOff val="6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dirty="0"/>
              <a:t>单击此处添加您的副标题</a:t>
            </a:r>
            <a:endParaRPr lang="en-US" altLang="zh-CN" dirty="0"/>
          </a:p>
        </p:txBody>
      </p:sp>
      <p:sp>
        <p:nvSpPr>
          <p:cNvPr id="4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CBD-62A6-4AF5-95CE-81FB64163CA6}" type="datetimeFigureOut">
              <a:rPr lang="zh-CN" altLang="en-US" smtClean="0"/>
              <a:t>2023/2/5</a:t>
            </a:fld>
            <a:endParaRPr lang="zh-CN" altLang="en-US"/>
          </a:p>
        </p:txBody>
      </p:sp>
      <p:sp>
        <p:nvSpPr>
          <p:cNvPr id="5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931-9AE3-4C91-BE77-6E95651A778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sz="half" idx="1"/>
          </p:nvPr>
        </p:nvSpPr>
        <p:spPr>
          <a:xfrm>
            <a:off x="1399823" y="1244601"/>
            <a:ext cx="5080000" cy="493236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</p:txBody>
      </p:sp>
      <p:sp>
        <p:nvSpPr>
          <p:cNvPr id="4" name="KSO_BC2"/>
          <p:cNvSpPr>
            <a:spLocks noGrp="1"/>
          </p:cNvSpPr>
          <p:nvPr>
            <p:ph sz="half" idx="2"/>
          </p:nvPr>
        </p:nvSpPr>
        <p:spPr>
          <a:xfrm>
            <a:off x="6519333" y="1244601"/>
            <a:ext cx="5094116" cy="493236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</p:txBody>
      </p:sp>
      <p:sp>
        <p:nvSpPr>
          <p:cNvPr id="5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CBD-62A6-4AF5-95CE-81FB64163CA6}" type="datetimeFigureOut">
              <a:rPr lang="zh-CN" altLang="en-US" smtClean="0"/>
              <a:t>2023/2/5</a:t>
            </a:fld>
            <a:endParaRPr lang="zh-CN" altLang="en-US"/>
          </a:p>
        </p:txBody>
      </p:sp>
      <p:sp>
        <p:nvSpPr>
          <p:cNvPr id="6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931-9AE3-4C91-BE77-6E95651A778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2302932" y="118532"/>
            <a:ext cx="9312101" cy="71702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9435" y="1376362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KSO_BC1"/>
          <p:cNvSpPr>
            <a:spLocks noGrp="1"/>
          </p:cNvSpPr>
          <p:nvPr>
            <p:ph sz="half" idx="2"/>
          </p:nvPr>
        </p:nvSpPr>
        <p:spPr>
          <a:xfrm>
            <a:off x="1099435" y="2200274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1846" y="1376362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KSO_BC2"/>
          <p:cNvSpPr>
            <a:spLocks noGrp="1"/>
          </p:cNvSpPr>
          <p:nvPr>
            <p:ph sz="quarter" idx="4"/>
          </p:nvPr>
        </p:nvSpPr>
        <p:spPr>
          <a:xfrm>
            <a:off x="6431846" y="2200274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</p:txBody>
      </p:sp>
      <p:sp>
        <p:nvSpPr>
          <p:cNvPr id="7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CBD-62A6-4AF5-95CE-81FB64163CA6}" type="datetimeFigureOut">
              <a:rPr lang="zh-CN" altLang="en-US" smtClean="0"/>
              <a:t>2023/2/5</a:t>
            </a:fld>
            <a:endParaRPr lang="zh-CN" altLang="en-US"/>
          </a:p>
        </p:txBody>
      </p:sp>
      <p:sp>
        <p:nvSpPr>
          <p:cNvPr id="8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931-9AE3-4C91-BE77-6E95651A778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CBD-62A6-4AF5-95CE-81FB64163CA6}" type="datetimeFigureOut">
              <a:rPr lang="zh-CN" altLang="en-US" smtClean="0"/>
              <a:t>2023/2/5</a:t>
            </a:fld>
            <a:endParaRPr lang="zh-CN" altLang="en-US"/>
          </a:p>
        </p:txBody>
      </p:sp>
      <p:sp>
        <p:nvSpPr>
          <p:cNvPr id="4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931-9AE3-4C91-BE77-6E95651A778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CBD-62A6-4AF5-95CE-81FB64163CA6}" type="datetimeFigureOut">
              <a:rPr lang="zh-CN" altLang="en-US" smtClean="0"/>
              <a:t>2023/2/5</a:t>
            </a:fld>
            <a:endParaRPr lang="zh-CN" altLang="en-US"/>
          </a:p>
        </p:txBody>
      </p:sp>
      <p:sp>
        <p:nvSpPr>
          <p:cNvPr id="3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931-9AE3-4C91-BE77-6E95651A778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1144590" y="533402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idx="1"/>
          </p:nvPr>
        </p:nvSpPr>
        <p:spPr>
          <a:xfrm>
            <a:off x="5487989" y="1063629"/>
            <a:ext cx="6172200" cy="48736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</p:txBody>
      </p:sp>
      <p:sp>
        <p:nvSpPr>
          <p:cNvPr id="4" name="KSO_BC2"/>
          <p:cNvSpPr>
            <a:spLocks noGrp="1"/>
          </p:cNvSpPr>
          <p:nvPr>
            <p:ph type="body" sz="half" idx="2"/>
          </p:nvPr>
        </p:nvSpPr>
        <p:spPr>
          <a:xfrm>
            <a:off x="1144590" y="2133602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CBD-62A6-4AF5-95CE-81FB64163CA6}" type="datetimeFigureOut">
              <a:rPr lang="zh-CN" altLang="en-US" smtClean="0"/>
              <a:t>2023/2/5</a:t>
            </a:fld>
            <a:endParaRPr lang="zh-CN" altLang="en-US"/>
          </a:p>
        </p:txBody>
      </p:sp>
      <p:sp>
        <p:nvSpPr>
          <p:cNvPr id="6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931-9AE3-4C91-BE77-6E95651A778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1246192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 noChangeAspect="1"/>
          </p:cNvSpPr>
          <p:nvPr>
            <p:ph type="pic" idx="1"/>
          </p:nvPr>
        </p:nvSpPr>
        <p:spPr>
          <a:xfrm>
            <a:off x="5442833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KSO_BC2"/>
          <p:cNvSpPr>
            <a:spLocks noGrp="1"/>
          </p:cNvSpPr>
          <p:nvPr>
            <p:ph type="body" sz="half" idx="2"/>
          </p:nvPr>
        </p:nvSpPr>
        <p:spPr>
          <a:xfrm>
            <a:off x="1246192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CBD-62A6-4AF5-95CE-81FB64163CA6}" type="datetimeFigureOut">
              <a:rPr lang="zh-CN" altLang="en-US" smtClean="0"/>
              <a:t>2023/2/5</a:t>
            </a:fld>
            <a:endParaRPr lang="zh-CN" altLang="en-US"/>
          </a:p>
        </p:txBody>
      </p:sp>
      <p:sp>
        <p:nvSpPr>
          <p:cNvPr id="6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931-9AE3-4C91-BE77-6E95651A778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图片 12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41" t="10156" r="-648" b="67546"/>
          <a:stretch>
            <a:fillRect/>
          </a:stretch>
        </p:blipFill>
        <p:spPr>
          <a:xfrm>
            <a:off x="2693851" y="5834670"/>
            <a:ext cx="9498148" cy="1026146"/>
          </a:xfrm>
          <a:prstGeom prst="rect">
            <a:avLst/>
          </a:prstGeom>
        </p:spPr>
      </p:pic>
      <p:sp>
        <p:nvSpPr>
          <p:cNvPr id="4" name="KSO_FD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392CBD-62A6-4AF5-95CE-81FB64163CA6}" type="datetimeFigureOut">
              <a:rPr lang="zh-CN" altLang="en-US" smtClean="0"/>
              <a:t>2023/2/5</a:t>
            </a:fld>
            <a:endParaRPr lang="zh-CN" altLang="en-US"/>
          </a:p>
        </p:txBody>
      </p:sp>
      <p:sp>
        <p:nvSpPr>
          <p:cNvPr id="5" name="KSO_FT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KSO_FN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40931-9AE3-4C91-BE77-6E95651A7782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558798" y="313514"/>
            <a:ext cx="11056060" cy="65355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type="body" idx="1"/>
          </p:nvPr>
        </p:nvSpPr>
        <p:spPr>
          <a:xfrm>
            <a:off x="558798" y="1219199"/>
            <a:ext cx="11056060" cy="48855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accent1">
              <a:lumMod val="75000"/>
            </a:schemeClr>
          </a:solidFill>
          <a:effectLst/>
          <a:latin typeface="+mj-ea"/>
          <a:ea typeface="+mj-ea"/>
          <a:cs typeface="+mj-cs"/>
        </a:defRPr>
      </a:lvl1pPr>
    </p:titleStyle>
    <p:bodyStyle>
      <a:lvl1pPr marL="357505" indent="-357505" algn="just" defTabSz="914400" rtl="0" eaLnBrk="1" latinLnBrk="0" hangingPunct="1">
        <a:lnSpc>
          <a:spcPct val="110000"/>
        </a:lnSpc>
        <a:spcBef>
          <a:spcPts val="600"/>
        </a:spcBef>
        <a:spcAft>
          <a:spcPts val="0"/>
        </a:spcAft>
        <a:buClr>
          <a:schemeClr val="accent1"/>
        </a:buClr>
        <a:buSzPct val="60000"/>
        <a:buFont typeface="Wingdings 2" panose="05020102010507070707" pitchFamily="18" charset="2"/>
        <a:buChar char="f"/>
        <a:defRPr lang="zh-CN" altLang="en-US" sz="2800" kern="1200" baseline="0" dirty="0" smtClean="0">
          <a:solidFill>
            <a:schemeClr val="accent1"/>
          </a:solidFill>
          <a:latin typeface="+mn-ea"/>
          <a:ea typeface="+mn-ea"/>
          <a:cs typeface="+mn-cs"/>
        </a:defRPr>
      </a:lvl1pPr>
      <a:lvl2pPr marL="357505" indent="-357505" algn="just" defTabSz="914400" rtl="0" eaLnBrk="1" latinLnBrk="0" hangingPunct="1">
        <a:lnSpc>
          <a:spcPct val="120000"/>
        </a:lnSpc>
        <a:spcBef>
          <a:spcPts val="0"/>
        </a:spcBef>
        <a:spcAft>
          <a:spcPts val="600"/>
        </a:spcAft>
        <a:buClr>
          <a:schemeClr val="accent2">
            <a:lumMod val="60000"/>
            <a:lumOff val="40000"/>
          </a:schemeClr>
        </a:buClr>
        <a:buFont typeface="幼圆" panose="02010509060101010101" pitchFamily="49" charset="-122"/>
        <a:buChar char=" "/>
        <a:defRPr sz="1800" kern="1200" baseline="0">
          <a:solidFill>
            <a:schemeClr val="tx1"/>
          </a:solidFill>
          <a:latin typeface="+mn-ea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8" name="直接连接符 7"/>
          <p:cNvCxnSpPr/>
          <p:nvPr/>
        </p:nvCxnSpPr>
        <p:spPr>
          <a:xfrm flipH="1">
            <a:off x="-1103086" y="0"/>
            <a:ext cx="43543" cy="6858000"/>
          </a:xfrm>
          <a:prstGeom prst="line">
            <a:avLst/>
          </a:prstGeom>
          <a:ln w="9525">
            <a:solidFill>
              <a:schemeClr val="bg1"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连接符 22"/>
          <p:cNvCxnSpPr/>
          <p:nvPr/>
        </p:nvCxnSpPr>
        <p:spPr>
          <a:xfrm flipH="1">
            <a:off x="-1059544" y="0"/>
            <a:ext cx="43543" cy="6858000"/>
          </a:xfrm>
          <a:prstGeom prst="line">
            <a:avLst/>
          </a:prstGeom>
          <a:ln w="9525">
            <a:solidFill>
              <a:schemeClr val="bg1"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2774486" y="4062010"/>
            <a:ext cx="6641562" cy="1614801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 w="44450" h="57150"/>
          </a:sp3d>
        </p:spPr>
        <p:txBody>
          <a:bodyPr wrap="non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4000" dirty="0">
                <a:solidFill>
                  <a:schemeClr val="tx1">
                    <a:lumMod val="50000"/>
                  </a:schemeClr>
                </a:solidFill>
                <a:latin typeface="+mj-ea"/>
                <a:ea typeface="+mj-ea"/>
              </a:rPr>
              <a:t>加裂、气分</a:t>
            </a:r>
            <a:endParaRPr lang="en-GB" altLang="zh-CN" sz="4000" dirty="0">
              <a:solidFill>
                <a:schemeClr val="tx1">
                  <a:lumMod val="50000"/>
                </a:schemeClr>
              </a:solidFill>
              <a:latin typeface="+mj-ea"/>
              <a:ea typeface="+mj-ea"/>
            </a:endParaRPr>
          </a:p>
          <a:p>
            <a:pPr algn="ctr">
              <a:lnSpc>
                <a:spcPct val="130000"/>
              </a:lnSpc>
            </a:pPr>
            <a:r>
              <a:rPr lang="en-US" altLang="zh-CN" sz="4000" dirty="0">
                <a:solidFill>
                  <a:schemeClr val="tx1">
                    <a:lumMod val="50000"/>
                  </a:schemeClr>
                </a:solidFill>
                <a:latin typeface="+mj-ea"/>
                <a:ea typeface="+mj-ea"/>
              </a:rPr>
              <a:t>1</a:t>
            </a:r>
            <a:r>
              <a:rPr lang="zh-CN" altLang="en-US" sz="4000" dirty="0">
                <a:solidFill>
                  <a:schemeClr val="tx1">
                    <a:lumMod val="50000"/>
                  </a:schemeClr>
                </a:solidFill>
                <a:latin typeface="+mj-ea"/>
                <a:ea typeface="+mj-ea"/>
              </a:rPr>
              <a:t>月工艺考核问题汇总及分析</a:t>
            </a:r>
          </a:p>
        </p:txBody>
      </p:sp>
      <p:pic>
        <p:nvPicPr>
          <p:cNvPr id="10" name="Picture 4" descr="http://www.hengyi.com/kindeditor/attached/image/20200122/20200122144803_9203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258" y="0"/>
            <a:ext cx="12211050" cy="3952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648822" cy="446152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1769986" y="42479"/>
            <a:ext cx="10422014" cy="525657"/>
          </a:xfrm>
          <a:prstGeom prst="rect">
            <a:avLst/>
          </a:prstGeom>
          <a:solidFill>
            <a:srgbClr val="9CC3E3"/>
          </a:solidFill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400" b="1" dirty="0">
                <a:solidFill>
                  <a:srgbClr val="282830"/>
                </a:solidFill>
                <a:latin typeface="+mj-ea"/>
                <a:ea typeface="+mj-ea"/>
                <a:sym typeface="+mn-ea"/>
              </a:rPr>
              <a:t>2.4  </a:t>
            </a:r>
            <a:r>
              <a:rPr lang="zh-CN" altLang="en-US" sz="2400" b="1" dirty="0">
                <a:solidFill>
                  <a:srgbClr val="282830"/>
                </a:solidFill>
                <a:latin typeface="+mj-ea"/>
                <a:ea typeface="+mj-ea"/>
                <a:sym typeface="+mn-ea"/>
              </a:rPr>
              <a:t>交接班、其他</a:t>
            </a:r>
            <a:endParaRPr lang="zh-CN" altLang="en-US" sz="2400" b="1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82225" y="891528"/>
            <a:ext cx="1587761" cy="4181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600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  <a:sym typeface="+mn-ea"/>
              </a:rPr>
              <a:t>3</a:t>
            </a:r>
            <a:r>
              <a:rPr lang="zh-CN" altLang="en-US" sz="1600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  <a:sym typeface="+mn-ea"/>
              </a:rPr>
              <a:t>）</a:t>
            </a:r>
            <a:r>
              <a:rPr lang="en-US" altLang="zh-CN" sz="1600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 </a:t>
            </a:r>
            <a:r>
              <a:rPr lang="zh-CN" altLang="en-US" sz="1600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运行记录：</a:t>
            </a:r>
            <a:endParaRPr lang="en-US" altLang="zh-CN" sz="1600" dirty="0">
              <a:solidFill>
                <a:srgbClr val="282830"/>
              </a:solidFill>
              <a:latin typeface="+mj-ea"/>
              <a:ea typeface="+mj-ea"/>
              <a:cs typeface="Arial" panose="020B0604020202020204" pitchFamily="34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B8D2B3A-5E1A-F8A1-C86F-B09F7F39C9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9826310"/>
              </p:ext>
            </p:extLst>
          </p:nvPr>
        </p:nvGraphicFramePr>
        <p:xfrm>
          <a:off x="1523449" y="1699757"/>
          <a:ext cx="9582299" cy="3175635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1131345">
                  <a:extLst>
                    <a:ext uri="{9D8B030D-6E8A-4147-A177-3AD203B41FA5}">
                      <a16:colId xmlns:a16="http://schemas.microsoft.com/office/drawing/2014/main" val="2614681325"/>
                    </a:ext>
                  </a:extLst>
                </a:gridCol>
                <a:gridCol w="5461667">
                  <a:extLst>
                    <a:ext uri="{9D8B030D-6E8A-4147-A177-3AD203B41FA5}">
                      <a16:colId xmlns:a16="http://schemas.microsoft.com/office/drawing/2014/main" val="402946233"/>
                    </a:ext>
                  </a:extLst>
                </a:gridCol>
                <a:gridCol w="1033815">
                  <a:extLst>
                    <a:ext uri="{9D8B030D-6E8A-4147-A177-3AD203B41FA5}">
                      <a16:colId xmlns:a16="http://schemas.microsoft.com/office/drawing/2014/main" val="1152446678"/>
                    </a:ext>
                  </a:extLst>
                </a:gridCol>
                <a:gridCol w="1033815">
                  <a:extLst>
                    <a:ext uri="{9D8B030D-6E8A-4147-A177-3AD203B41FA5}">
                      <a16:colId xmlns:a16="http://schemas.microsoft.com/office/drawing/2014/main" val="3496517808"/>
                    </a:ext>
                  </a:extLst>
                </a:gridCol>
                <a:gridCol w="921657">
                  <a:extLst>
                    <a:ext uri="{9D8B030D-6E8A-4147-A177-3AD203B41FA5}">
                      <a16:colId xmlns:a16="http://schemas.microsoft.com/office/drawing/2014/main" val="579058037"/>
                    </a:ext>
                  </a:extLst>
                </a:gridCol>
              </a:tblGrid>
              <a:tr h="375285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加裂四班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  <a:r>
                        <a:rPr lang="zh-CN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月</a:t>
                      </a:r>
                      <a:r>
                        <a:rPr lang="en-US" altLang="zh-CN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</a:t>
                      </a:r>
                      <a:r>
                        <a:rPr lang="zh-CN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日四班白班</a:t>
                      </a:r>
                      <a:r>
                        <a:rPr lang="en-US" altLang="zh-CN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D215</a:t>
                      </a:r>
                      <a:r>
                        <a:rPr lang="zh-CN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现场液位记录</a:t>
                      </a:r>
                      <a:r>
                        <a:rPr lang="en-US" altLang="zh-CN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3.2%</a:t>
                      </a:r>
                      <a:r>
                        <a:rPr lang="zh-CN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；</a:t>
                      </a:r>
                      <a:br>
                        <a:rPr lang="zh-CN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</a:br>
                      <a:r>
                        <a:rPr lang="en-US" altLang="zh-CN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r>
                        <a:rPr lang="zh-CN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月</a:t>
                      </a:r>
                      <a:r>
                        <a:rPr lang="en-US" altLang="zh-CN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r>
                        <a:rPr lang="zh-CN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日四班白班</a:t>
                      </a:r>
                      <a:r>
                        <a:rPr lang="en-US" altLang="zh-CN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D215</a:t>
                      </a:r>
                      <a:r>
                        <a:rPr lang="zh-CN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现场液位记录</a:t>
                      </a:r>
                      <a:r>
                        <a:rPr lang="en-US" altLang="zh-CN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84.24%</a:t>
                      </a:r>
                      <a:r>
                        <a:rPr lang="zh-CN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；</a:t>
                      </a:r>
                      <a:endParaRPr lang="zh-CN" alt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r>
                        <a:rPr lang="zh-TW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月</a:t>
                      </a:r>
                      <a:r>
                        <a:rPr lang="en-US" altLang="zh-TW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  <a:r>
                        <a:rPr lang="zh-TW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日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记录</a:t>
                      </a:r>
                      <a:endParaRPr lang="zh-TW" alt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0805506"/>
                  </a:ext>
                </a:extLst>
              </a:tr>
              <a:tr h="375285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加裂二班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月</a:t>
                      </a:r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</a:t>
                      </a:r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日二班白班</a:t>
                      </a:r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D215</a:t>
                      </a:r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现场液位记录</a:t>
                      </a:r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1.5%</a:t>
                      </a:r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；</a:t>
                      </a:r>
                      <a:endParaRPr lang="zh-CN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r>
                        <a:rPr lang="zh-TW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月</a:t>
                      </a:r>
                      <a:r>
                        <a:rPr lang="en-US" altLang="zh-TW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  <a:r>
                        <a:rPr lang="zh-TW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日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记录</a:t>
                      </a:r>
                      <a:endParaRPr lang="zh-TW" alt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02693272"/>
                  </a:ext>
                </a:extLst>
              </a:tr>
              <a:tr h="375285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加裂三班</a:t>
                      </a:r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日夜班，巡检签到本未写班组</a:t>
                      </a:r>
                      <a:endParaRPr lang="zh-CN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r>
                        <a:rPr lang="zh-TW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月</a:t>
                      </a:r>
                      <a:r>
                        <a:rPr lang="en-US" altLang="zh-TW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  <a:r>
                        <a:rPr lang="zh-TW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日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记录</a:t>
                      </a:r>
                      <a:endParaRPr lang="zh-TW" alt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-0.5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80367864"/>
                  </a:ext>
                </a:extLst>
              </a:tr>
              <a:tr h="375285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加裂三班</a:t>
                      </a:r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日白班加裂运行记录涂改</a:t>
                      </a:r>
                      <a:endParaRPr lang="zh-CN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r>
                        <a:rPr lang="zh-TW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月</a:t>
                      </a:r>
                      <a:r>
                        <a:rPr lang="en-US" altLang="zh-TW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  <a:r>
                        <a:rPr lang="zh-TW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日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记录</a:t>
                      </a:r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86366574"/>
                  </a:ext>
                </a:extLst>
              </a:tr>
              <a:tr h="375285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加裂一班</a:t>
                      </a:r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日调度指令加裂液化气</a:t>
                      </a:r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C5</a:t>
                      </a:r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含量控</a:t>
                      </a:r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1.1-1.6%</a:t>
                      </a:r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班组未登记。</a:t>
                      </a:r>
                      <a:endParaRPr lang="zh-CN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r>
                        <a:rPr lang="zh-TW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月</a:t>
                      </a:r>
                      <a:r>
                        <a:rPr lang="en-US" altLang="zh-TW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  <a:r>
                        <a:rPr lang="zh-TW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日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记录</a:t>
                      </a:r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11775843"/>
                  </a:ext>
                </a:extLst>
              </a:tr>
              <a:tr h="375285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加裂四班</a:t>
                      </a:r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月</a:t>
                      </a:r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</a:t>
                      </a:r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日四班白班</a:t>
                      </a:r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D215</a:t>
                      </a:r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现场液位记录</a:t>
                      </a:r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3.2%</a:t>
                      </a:r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；</a:t>
                      </a:r>
                      <a:b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</a:br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月</a:t>
                      </a:r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日四班白班</a:t>
                      </a:r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D215</a:t>
                      </a:r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现场液位记录</a:t>
                      </a:r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84.24%</a:t>
                      </a:r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；</a:t>
                      </a:r>
                      <a:endParaRPr lang="zh-CN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r>
                        <a:rPr lang="zh-TW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月</a:t>
                      </a:r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  <a:r>
                        <a:rPr lang="zh-TW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日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记录</a:t>
                      </a:r>
                      <a:endParaRPr lang="zh-TW" alt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30299425"/>
                  </a:ext>
                </a:extLst>
              </a:tr>
              <a:tr h="375285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加裂二班</a:t>
                      </a:r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月</a:t>
                      </a:r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</a:t>
                      </a:r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日二班白班</a:t>
                      </a:r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D215</a:t>
                      </a:r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现场液位记录</a:t>
                      </a:r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1.5%</a:t>
                      </a:r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；</a:t>
                      </a:r>
                      <a:endParaRPr lang="zh-CN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r>
                        <a:rPr lang="zh-TW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月</a:t>
                      </a:r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  <a:r>
                        <a:rPr lang="zh-TW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日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记录</a:t>
                      </a:r>
                      <a:endParaRPr lang="zh-TW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183226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44186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4990845" y="1415981"/>
            <a:ext cx="2112919" cy="5250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400" b="1" dirty="0">
                <a:solidFill>
                  <a:srgbClr val="282830"/>
                </a:solidFill>
                <a:latin typeface="+mj-ea"/>
                <a:ea typeface="+mj-ea"/>
                <a:sym typeface="+mn-ea"/>
              </a:rPr>
              <a:t>2.5</a:t>
            </a:r>
            <a:r>
              <a:rPr lang="zh-CN" altLang="en-US" sz="2400" b="1" dirty="0">
                <a:solidFill>
                  <a:srgbClr val="282830"/>
                </a:solidFill>
                <a:latin typeface="+mj-ea"/>
                <a:ea typeface="+mj-ea"/>
                <a:sym typeface="+mn-ea"/>
              </a:rPr>
              <a:t> 考核通报</a:t>
            </a:r>
            <a:endParaRPr lang="zh-CN" altLang="en-US" sz="2400" b="1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341290" y="1969321"/>
            <a:ext cx="1509416" cy="34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本月无考核通报</a:t>
            </a:r>
            <a:endParaRPr lang="en-US" altLang="zh-CN" sz="1400" dirty="0">
              <a:solidFill>
                <a:srgbClr val="282830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990844" y="2780349"/>
            <a:ext cx="2112919" cy="5250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400" b="1" dirty="0">
                <a:solidFill>
                  <a:srgbClr val="282830"/>
                </a:solidFill>
                <a:latin typeface="+mj-ea"/>
                <a:ea typeface="+mj-ea"/>
                <a:sym typeface="+mn-ea"/>
              </a:rPr>
              <a:t>2.6</a:t>
            </a:r>
            <a:r>
              <a:rPr lang="zh-CN" altLang="en-US" sz="2400" b="1" dirty="0">
                <a:solidFill>
                  <a:srgbClr val="282830"/>
                </a:solidFill>
                <a:latin typeface="+mj-ea"/>
                <a:ea typeface="+mj-ea"/>
                <a:sym typeface="+mn-ea"/>
              </a:rPr>
              <a:t> 巡回检查</a:t>
            </a:r>
            <a:endParaRPr lang="zh-CN" altLang="en-US" sz="2400" b="1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1A763580-1E15-0167-D92E-05098ACC49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2848331"/>
              </p:ext>
            </p:extLst>
          </p:nvPr>
        </p:nvGraphicFramePr>
        <p:xfrm>
          <a:off x="1139370" y="3552636"/>
          <a:ext cx="9913256" cy="16611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70419">
                  <a:extLst>
                    <a:ext uri="{9D8B030D-6E8A-4147-A177-3AD203B41FA5}">
                      <a16:colId xmlns:a16="http://schemas.microsoft.com/office/drawing/2014/main" val="2011322320"/>
                    </a:ext>
                  </a:extLst>
                </a:gridCol>
                <a:gridCol w="5650304">
                  <a:extLst>
                    <a:ext uri="{9D8B030D-6E8A-4147-A177-3AD203B41FA5}">
                      <a16:colId xmlns:a16="http://schemas.microsoft.com/office/drawing/2014/main" val="3796487899"/>
                    </a:ext>
                  </a:extLst>
                </a:gridCol>
                <a:gridCol w="1069522">
                  <a:extLst>
                    <a:ext uri="{9D8B030D-6E8A-4147-A177-3AD203B41FA5}">
                      <a16:colId xmlns:a16="http://schemas.microsoft.com/office/drawing/2014/main" val="3224746441"/>
                    </a:ext>
                  </a:extLst>
                </a:gridCol>
                <a:gridCol w="1069522">
                  <a:extLst>
                    <a:ext uri="{9D8B030D-6E8A-4147-A177-3AD203B41FA5}">
                      <a16:colId xmlns:a16="http://schemas.microsoft.com/office/drawing/2014/main" val="3095249217"/>
                    </a:ext>
                  </a:extLst>
                </a:gridCol>
                <a:gridCol w="953489">
                  <a:extLst>
                    <a:ext uri="{9D8B030D-6E8A-4147-A177-3AD203B41FA5}">
                      <a16:colId xmlns:a16="http://schemas.microsoft.com/office/drawing/2014/main" val="2127821267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班组</a:t>
                      </a:r>
                      <a:endParaRPr lang="zh-TW" altLang="en-US" sz="14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考核内容</a:t>
                      </a:r>
                      <a:endParaRPr lang="zh-TW" altLang="en-US" sz="14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考核日期</a:t>
                      </a:r>
                      <a:endParaRPr lang="zh-TW" altLang="en-US" sz="14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类型</a:t>
                      </a:r>
                      <a:endParaRPr lang="zh-TW" altLang="en-US" sz="14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考核分数</a:t>
                      </a:r>
                      <a:endParaRPr lang="zh-TW" altLang="en-US" sz="14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82382818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加裂二班</a:t>
                      </a:r>
                      <a:endParaRPr lang="zh-TW" alt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  <a:r>
                        <a:rPr lang="zh-CN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日</a:t>
                      </a:r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  <a:r>
                        <a:rPr lang="zh-CN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：</a:t>
                      </a:r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45-12</a:t>
                      </a:r>
                      <a:r>
                        <a:rPr lang="zh-CN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：</a:t>
                      </a:r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</a:t>
                      </a:r>
                      <a:r>
                        <a:rPr lang="zh-CN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（二班），外操班长路线漏检</a:t>
                      </a:r>
                      <a:endParaRPr lang="zh-CN" alt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月</a:t>
                      </a:r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</a:t>
                      </a:r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日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巡回检查</a:t>
                      </a:r>
                      <a:endParaRPr lang="zh-TW" alt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11439036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加裂一班</a:t>
                      </a:r>
                      <a:endParaRPr lang="zh-TW" alt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</a:t>
                      </a:r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</a:t>
                      </a:r>
                      <a:r>
                        <a:rPr lang="zh-CN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日</a:t>
                      </a:r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18:45-20:45</a:t>
                      </a:r>
                      <a:r>
                        <a:rPr lang="zh-CN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，白班最后一趟巡检，最后一个巡检点，巡检超时，导致漏检</a:t>
                      </a:r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  <a:r>
                        <a:rPr lang="zh-CN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项</a:t>
                      </a:r>
                      <a:endParaRPr lang="zh-CN" alt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月</a:t>
                      </a:r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</a:t>
                      </a:r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日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巡回检查</a:t>
                      </a:r>
                      <a:endParaRPr lang="zh-TW" alt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28325077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加裂一班</a:t>
                      </a:r>
                      <a:endParaRPr lang="zh-TW" alt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r>
                        <a:rPr lang="zh-CN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月</a:t>
                      </a:r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</a:t>
                      </a:r>
                      <a:r>
                        <a:rPr lang="zh-CN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日气分高处巡检，表格记录红色朝外，现场</a:t>
                      </a:r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C201/2</a:t>
                      </a:r>
                      <a:r>
                        <a:rPr lang="zh-CN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处高点牌黄色朝外</a:t>
                      </a:r>
                      <a:endParaRPr lang="zh-CN" alt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月</a:t>
                      </a:r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</a:t>
                      </a:r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日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巡回检查</a:t>
                      </a:r>
                      <a:endParaRPr lang="zh-TW" alt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7483947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pct1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  <p:sp>
        <p:nvSpPr>
          <p:cNvPr id="4" name="文本框 22"/>
          <p:cNvSpPr txBox="1"/>
          <p:nvPr/>
        </p:nvSpPr>
        <p:spPr>
          <a:xfrm>
            <a:off x="3507683" y="170213"/>
            <a:ext cx="4617720" cy="662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800" b="1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三、</a:t>
            </a:r>
            <a:r>
              <a:rPr lang="en-US" altLang="zh-CN" sz="2800" b="1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  1</a:t>
            </a:r>
            <a:r>
              <a:rPr lang="zh-CN" altLang="en-US" sz="2800" b="1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月工艺业重点工作</a:t>
            </a:r>
            <a:endParaRPr lang="en-US" altLang="zh-CN" sz="2800" b="1" dirty="0">
              <a:solidFill>
                <a:srgbClr val="282830"/>
              </a:solidFill>
              <a:latin typeface="+mj-ea"/>
              <a:ea typeface="+mj-ea"/>
              <a:cs typeface="Arial" panose="020B0604020202020204" pitchFamily="34" charset="0"/>
            </a:endParaRPr>
          </a:p>
        </p:txBody>
      </p:sp>
      <p:graphicFrame>
        <p:nvGraphicFramePr>
          <p:cNvPr id="8" name="文本框 5">
            <a:extLst>
              <a:ext uri="{FF2B5EF4-FFF2-40B4-BE49-F238E27FC236}">
                <a16:creationId xmlns:a16="http://schemas.microsoft.com/office/drawing/2014/main" id="{780FAA61-702D-8F05-07F2-2CEDE1574AD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54778634"/>
              </p:ext>
            </p:extLst>
          </p:nvPr>
        </p:nvGraphicFramePr>
        <p:xfrm>
          <a:off x="376822" y="1189414"/>
          <a:ext cx="10879442" cy="53851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  <p:sp>
        <p:nvSpPr>
          <p:cNvPr id="5" name="文本框 22"/>
          <p:cNvSpPr txBox="1"/>
          <p:nvPr/>
        </p:nvSpPr>
        <p:spPr>
          <a:xfrm>
            <a:off x="605028" y="621131"/>
            <a:ext cx="10981944" cy="58603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原因及要求：</a:t>
            </a:r>
            <a:endParaRPr lang="en-US" altLang="zh-CN" b="1" dirty="0">
              <a:solidFill>
                <a:srgbClr val="282830"/>
              </a:solidFill>
              <a:latin typeface="+mj-ea"/>
              <a:ea typeface="+mj-ea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b="1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1. </a:t>
            </a:r>
            <a:r>
              <a:rPr lang="zh-CN" altLang="en-US" b="1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抽查提问</a:t>
            </a:r>
            <a:r>
              <a:rPr lang="zh-CN" altLang="en-US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：整体回答一般</a:t>
            </a:r>
            <a:endParaRPr lang="en-US" altLang="zh-CN" dirty="0">
              <a:solidFill>
                <a:srgbClr val="282830"/>
              </a:solidFill>
              <a:latin typeface="+mj-ea"/>
              <a:ea typeface="+mj-ea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b="1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主要原因   </a:t>
            </a:r>
            <a:endParaRPr lang="en-GB" altLang="zh-CN" b="1" dirty="0">
              <a:solidFill>
                <a:srgbClr val="282830"/>
              </a:solidFill>
              <a:latin typeface="+mj-ea"/>
              <a:ea typeface="+mj-ea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zh-CN" altLang="en-US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本月提问主要以</a:t>
            </a:r>
            <a:r>
              <a:rPr lang="zh-CN" altLang="en-US" b="1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内操操作经验学习、事故处置、现场流程</a:t>
            </a:r>
            <a:r>
              <a:rPr lang="zh-CN" altLang="en-US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为主，内操整体一般，外操对月度安排的现场流程学习掌握一般。</a:t>
            </a:r>
            <a:endParaRPr lang="en-US" altLang="zh-CN" dirty="0">
              <a:solidFill>
                <a:srgbClr val="282830"/>
              </a:solidFill>
              <a:latin typeface="+mj-ea"/>
              <a:ea typeface="+mj-ea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zh-CN" altLang="en-US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班组同事日常生产中更关注常规事故预案学习，对非常规事故关注较少。</a:t>
            </a:r>
            <a:endParaRPr lang="en-US" altLang="zh-CN" dirty="0">
              <a:solidFill>
                <a:srgbClr val="282830"/>
              </a:solidFill>
              <a:latin typeface="+mj-ea"/>
              <a:ea typeface="+mj-ea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zh-CN" altLang="en-US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轮岗期间没能快速进入角色。</a:t>
            </a:r>
            <a:endParaRPr lang="en-US" altLang="zh-CN" dirty="0">
              <a:solidFill>
                <a:srgbClr val="282830"/>
              </a:solidFill>
              <a:latin typeface="+mj-ea"/>
              <a:ea typeface="+mj-ea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b="1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要求：</a:t>
            </a:r>
            <a:endParaRPr lang="en-GB" altLang="zh-CN" b="1" dirty="0">
              <a:solidFill>
                <a:srgbClr val="282830"/>
              </a:solidFill>
              <a:latin typeface="+mj-ea"/>
              <a:ea typeface="+mj-ea"/>
              <a:cs typeface="Arial" panose="020B0604020202020204" pitchFamily="34" charset="0"/>
            </a:endParaRP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zh-CN" altLang="en-US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班组长带领班组成员在学习常规事故处置的同时，多推演非常规事故处置。为了加强文莱员工在参与加氢裂化应急演练时的理解，提前说明在不同事故处置中的角色，并鼓励员工相互学习应急演练中使用的中英文词汇。</a:t>
            </a:r>
            <a:endParaRPr lang="en-US" altLang="zh-CN" dirty="0">
              <a:solidFill>
                <a:srgbClr val="282830"/>
              </a:solidFill>
              <a:latin typeface="+mj-ea"/>
              <a:ea typeface="+mj-ea"/>
              <a:cs typeface="Arial" panose="020B0604020202020204" pitchFamily="34" charset="0"/>
            </a:endParaRP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zh-CN" altLang="en-US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加强对装置各位置危害性的学习，辨识出异常情况对整个工艺系统的影响。</a:t>
            </a:r>
            <a:endParaRPr lang="en-US" altLang="zh-CN" dirty="0">
              <a:solidFill>
                <a:srgbClr val="282830"/>
              </a:solidFill>
              <a:latin typeface="+mj-ea"/>
              <a:ea typeface="+mj-ea"/>
              <a:cs typeface="Arial" panose="020B0604020202020204" pitchFamily="34" charset="0"/>
            </a:endParaRP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zh-CN" altLang="en-US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加强日周检提问交流。</a:t>
            </a:r>
            <a:endParaRPr lang="en-US" altLang="zh-CN" dirty="0">
              <a:solidFill>
                <a:srgbClr val="282830"/>
              </a:solidFill>
              <a:latin typeface="+mj-ea"/>
              <a:ea typeface="+mj-ea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en-US" altLang="zh-CN" dirty="0">
              <a:solidFill>
                <a:srgbClr val="282830"/>
              </a:solidFill>
              <a:latin typeface="+mj-ea"/>
              <a:ea typeface="+mj-ea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01700" y="1636141"/>
            <a:ext cx="10388600" cy="29997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altLang="zh-CN" b="1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2. </a:t>
            </a:r>
            <a:r>
              <a:rPr lang="zh-CN" altLang="en-US" b="1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巡检：良好</a:t>
            </a:r>
          </a:p>
          <a:p>
            <a:pPr algn="l">
              <a:lnSpc>
                <a:spcPct val="150000"/>
              </a:lnSpc>
            </a:pPr>
            <a:r>
              <a:rPr lang="zh-CN" altLang="en-US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原因：本月漏检较少，有问题时班组及时反馈并进行处理。</a:t>
            </a:r>
          </a:p>
          <a:p>
            <a:pPr algn="l">
              <a:lnSpc>
                <a:spcPct val="150000"/>
              </a:lnSpc>
            </a:pPr>
            <a:r>
              <a:rPr lang="zh-CN" altLang="en-US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出现漏检及时与班组和信息部沟通，避免技术问题造成漏检及考核，</a:t>
            </a:r>
            <a:r>
              <a:rPr lang="zh-CN" altLang="en-US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  <a:sym typeface="+mn-ea"/>
              </a:rPr>
              <a:t>加强设备切换后，外操巡检参数的输入。</a:t>
            </a:r>
          </a:p>
          <a:p>
            <a:pPr algn="l">
              <a:lnSpc>
                <a:spcPct val="150000"/>
              </a:lnSpc>
            </a:pPr>
            <a:endParaRPr lang="en-US" altLang="zh-CN" dirty="0">
              <a:solidFill>
                <a:srgbClr val="282830"/>
              </a:solidFill>
              <a:latin typeface="+mj-ea"/>
              <a:ea typeface="+mj-ea"/>
              <a:cs typeface="Arial" panose="020B0604020202020204" pitchFamily="34" charset="0"/>
            </a:endParaRPr>
          </a:p>
          <a:p>
            <a:pPr algn="l">
              <a:lnSpc>
                <a:spcPct val="150000"/>
              </a:lnSpc>
            </a:pPr>
            <a:r>
              <a:rPr lang="en-US" altLang="zh-CN" b="1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3. </a:t>
            </a:r>
            <a:r>
              <a:rPr lang="zh-CN" altLang="en-US" b="1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三大纪律：</a:t>
            </a:r>
            <a:r>
              <a:rPr lang="zh-CN" altLang="en-US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做好三大纪律的检查工作，发现问题及时制止，做好制度的宣贯，并严格落实相关考核。</a:t>
            </a:r>
            <a:endParaRPr lang="en-US" altLang="zh-CN" dirty="0">
              <a:solidFill>
                <a:srgbClr val="282830"/>
              </a:solidFill>
              <a:latin typeface="+mj-ea"/>
              <a:ea typeface="+mj-ea"/>
              <a:cs typeface="Arial" panose="020B0604020202020204" pitchFamily="34" charset="0"/>
            </a:endParaRPr>
          </a:p>
          <a:p>
            <a:pPr algn="l">
              <a:lnSpc>
                <a:spcPct val="150000"/>
              </a:lnSpc>
            </a:pPr>
            <a:r>
              <a:rPr lang="en-US" altLang="zh-CN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                         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本框 7"/>
          <p:cNvSpPr txBox="1"/>
          <p:nvPr/>
        </p:nvSpPr>
        <p:spPr>
          <a:xfrm>
            <a:off x="4874756" y="2921168"/>
            <a:ext cx="24424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800" b="1">
                <a:solidFill>
                  <a:srgbClr val="28283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谢谢</a:t>
            </a:r>
            <a:endParaRPr lang="zh-CN" altLang="en-US" sz="4800" b="1" dirty="0">
              <a:solidFill>
                <a:srgbClr val="28283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694289" y="776422"/>
            <a:ext cx="10803422" cy="7774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      </a:t>
            </a:r>
            <a:r>
              <a:rPr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自</a:t>
            </a:r>
            <a:r>
              <a:rPr lang="en-GB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1</a:t>
            </a:r>
            <a:r>
              <a:rPr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月1日至</a:t>
            </a:r>
            <a:r>
              <a:rPr lang="en-US" altLang="zh-CN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1</a:t>
            </a:r>
            <a:r>
              <a:rPr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月3</a:t>
            </a:r>
            <a:r>
              <a:rPr lang="en-US" altLang="zh-CN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1</a:t>
            </a:r>
            <a:r>
              <a:rPr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日，加裂</a:t>
            </a:r>
            <a:r>
              <a:rPr lang="zh-CN" altLang="en-US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、</a:t>
            </a:r>
            <a:r>
              <a:rPr dirty="0" err="1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气分</a:t>
            </a:r>
            <a:r>
              <a:rPr lang="zh-CN" altLang="en-US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工艺</a:t>
            </a:r>
            <a:r>
              <a:rPr dirty="0" err="1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专业日、周、月检</a:t>
            </a:r>
            <a:r>
              <a:rPr lang="zh-CN" altLang="en-US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问题共</a:t>
            </a:r>
            <a:r>
              <a:rPr lang="en-US" altLang="zh-CN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71</a:t>
            </a:r>
            <a:r>
              <a:rPr lang="zh-CN" altLang="en-US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项，其中考核</a:t>
            </a:r>
            <a:r>
              <a:rPr lang="en-US" altLang="zh-CN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57</a:t>
            </a:r>
            <a:r>
              <a:rPr lang="zh-CN" altLang="en-US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项，奖励</a:t>
            </a:r>
            <a:r>
              <a:rPr lang="en-US" altLang="zh-CN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20</a:t>
            </a:r>
            <a:r>
              <a:rPr lang="zh-CN" altLang="en-US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项，未考核</a:t>
            </a:r>
            <a:r>
              <a:rPr lang="en-US" altLang="zh-CN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17</a:t>
            </a:r>
            <a:r>
              <a:rPr lang="zh-CN" altLang="en-US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项。</a:t>
            </a:r>
            <a:r>
              <a:rPr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按问题性质共分为</a:t>
            </a:r>
            <a:r>
              <a:rPr lang="en-US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12</a:t>
            </a:r>
            <a:r>
              <a:rPr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类</a:t>
            </a:r>
            <a:r>
              <a:rPr lang="zh-CN" altLang="en-US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，考核占比</a:t>
            </a:r>
            <a:r>
              <a:rPr lang="en-US" altLang="zh-CN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78.1%</a:t>
            </a:r>
            <a:r>
              <a:rPr lang="zh-CN" altLang="en-US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。</a:t>
            </a:r>
          </a:p>
        </p:txBody>
      </p:sp>
      <p:graphicFrame>
        <p:nvGraphicFramePr>
          <p:cNvPr id="6" name="图表 10">
            <a:extLst>
              <a:ext uri="{FF2B5EF4-FFF2-40B4-BE49-F238E27FC236}">
                <a16:creationId xmlns:a16="http://schemas.microsoft.com/office/drawing/2014/main" id="{A4135952-8B19-5922-C711-9681742568B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09829528"/>
              </p:ext>
            </p:extLst>
          </p:nvPr>
        </p:nvGraphicFramePr>
        <p:xfrm>
          <a:off x="3462889" y="1693841"/>
          <a:ext cx="6028582" cy="45781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3" name="图表 2">
            <a:extLst>
              <a:ext uri="{FF2B5EF4-FFF2-40B4-BE49-F238E27FC236}">
                <a16:creationId xmlns:a16="http://schemas.microsoft.com/office/drawing/2014/main" id="{54A5B5EE-64BC-4503-A5B7-E3D9822665C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5668954"/>
              </p:ext>
            </p:extLst>
          </p:nvPr>
        </p:nvGraphicFramePr>
        <p:xfrm>
          <a:off x="3250105" y="1693841"/>
          <a:ext cx="6454150" cy="38749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CD6918DE-2375-7FA1-BCE7-A8255008A4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9838114"/>
              </p:ext>
            </p:extLst>
          </p:nvPr>
        </p:nvGraphicFramePr>
        <p:xfrm>
          <a:off x="285494" y="1887525"/>
          <a:ext cx="3071003" cy="3367194"/>
        </p:xfrm>
        <a:graphic>
          <a:graphicData uri="http://schemas.openxmlformats.org/drawingml/2006/table">
            <a:tbl>
              <a:tblPr/>
              <a:tblGrid>
                <a:gridCol w="1873594">
                  <a:extLst>
                    <a:ext uri="{9D8B030D-6E8A-4147-A177-3AD203B41FA5}">
                      <a16:colId xmlns:a16="http://schemas.microsoft.com/office/drawing/2014/main" val="3784652614"/>
                    </a:ext>
                  </a:extLst>
                </a:gridCol>
                <a:gridCol w="1197409">
                  <a:extLst>
                    <a:ext uri="{9D8B030D-6E8A-4147-A177-3AD203B41FA5}">
                      <a16:colId xmlns:a16="http://schemas.microsoft.com/office/drawing/2014/main" val="3452276332"/>
                    </a:ext>
                  </a:extLst>
                </a:gridCol>
              </a:tblGrid>
              <a:tr h="326814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考核类型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数量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9012895"/>
                  </a:ext>
                </a:extLst>
              </a:tr>
              <a:tr h="228770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事故演练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0835771"/>
                  </a:ext>
                </a:extLst>
              </a:tr>
              <a:tr h="228770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巡回检查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3815910"/>
                  </a:ext>
                </a:extLst>
              </a:tr>
              <a:tr h="228770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工艺纪律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6273530"/>
                  </a:ext>
                </a:extLst>
              </a:tr>
              <a:tr h="228770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抽查提问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3951212"/>
                  </a:ext>
                </a:extLst>
              </a:tr>
              <a:tr h="228770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能耗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1485443"/>
                  </a:ext>
                </a:extLst>
              </a:tr>
              <a:tr h="228770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馏出口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2079535"/>
                  </a:ext>
                </a:extLst>
              </a:tr>
              <a:tr h="228770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记录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3694241"/>
                  </a:ext>
                </a:extLst>
              </a:tr>
              <a:tr h="228770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平稳率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3488624"/>
                  </a:ext>
                </a:extLst>
              </a:tr>
              <a:tr h="228770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盲板管理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0746219"/>
                  </a:ext>
                </a:extLst>
              </a:tr>
              <a:tr h="228770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培训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8766778"/>
                  </a:ext>
                </a:extLst>
              </a:tr>
              <a:tr h="228770"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自控率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8005180"/>
                  </a:ext>
                </a:extLst>
              </a:tr>
              <a:tr h="239664"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其他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7821381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FEDA28EA-81ED-4D64-1059-68078BEBEE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3199513"/>
              </p:ext>
            </p:extLst>
          </p:nvPr>
        </p:nvGraphicFramePr>
        <p:xfrm>
          <a:off x="9597863" y="2660706"/>
          <a:ext cx="2297937" cy="1536588"/>
        </p:xfrm>
        <a:graphic>
          <a:graphicData uri="http://schemas.openxmlformats.org/drawingml/2006/table">
            <a:tbl>
              <a:tblPr/>
              <a:tblGrid>
                <a:gridCol w="1401952">
                  <a:extLst>
                    <a:ext uri="{9D8B030D-6E8A-4147-A177-3AD203B41FA5}">
                      <a16:colId xmlns:a16="http://schemas.microsoft.com/office/drawing/2014/main" val="2256749206"/>
                    </a:ext>
                  </a:extLst>
                </a:gridCol>
                <a:gridCol w="895985">
                  <a:extLst>
                    <a:ext uri="{9D8B030D-6E8A-4147-A177-3AD203B41FA5}">
                      <a16:colId xmlns:a16="http://schemas.microsoft.com/office/drawing/2014/main" val="106924150"/>
                    </a:ext>
                  </a:extLst>
                </a:gridCol>
              </a:tblGrid>
              <a:tr h="26976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项目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数量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410634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考核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57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0287519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未考核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4168735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奖励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1887696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共计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73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9943153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考核占比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78.1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090311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185210" y="1481239"/>
            <a:ext cx="3550150" cy="3225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2000" b="1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各班组考核分布情况：</a:t>
            </a:r>
            <a:endParaRPr lang="en-US" altLang="zh-CN" sz="2000" b="1" dirty="0">
              <a:solidFill>
                <a:srgbClr val="282830"/>
              </a:solidFill>
              <a:latin typeface="+mj-ea"/>
              <a:ea typeface="+mj-ea"/>
              <a:cs typeface="Arial" panose="020B0604020202020204" pitchFamily="34" charset="0"/>
            </a:endParaRPr>
          </a:p>
          <a:p>
            <a:pPr algn="ctr">
              <a:lnSpc>
                <a:spcPct val="130000"/>
              </a:lnSpc>
            </a:pPr>
            <a:endParaRPr lang="zh-CN" altLang="en-US" sz="2000" dirty="0">
              <a:solidFill>
                <a:srgbClr val="282830"/>
              </a:solidFill>
              <a:latin typeface="+mj-ea"/>
              <a:ea typeface="+mj-ea"/>
              <a:cs typeface="Arial" panose="020B0604020202020204" pitchFamily="34" charset="0"/>
            </a:endParaRPr>
          </a:p>
          <a:p>
            <a:pPr algn="ctr">
              <a:lnSpc>
                <a:spcPct val="130000"/>
              </a:lnSpc>
            </a:pPr>
            <a:r>
              <a:rPr lang="zh-CN" altLang="en-US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加裂一班考核</a:t>
            </a:r>
            <a:r>
              <a:rPr lang="en-US" altLang="zh-CN" dirty="0">
                <a:solidFill>
                  <a:srgbClr val="FF0000"/>
                </a:solidFill>
                <a:latin typeface="+mj-ea"/>
                <a:ea typeface="+mj-ea"/>
                <a:cs typeface="Arial" panose="020B0604020202020204" pitchFamily="34" charset="0"/>
              </a:rPr>
              <a:t>22</a:t>
            </a:r>
            <a:r>
              <a:rPr lang="zh-CN" altLang="en-US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项；</a:t>
            </a:r>
            <a:endParaRPr lang="en-US" altLang="zh-CN" dirty="0">
              <a:solidFill>
                <a:srgbClr val="282830"/>
              </a:solidFill>
              <a:latin typeface="+mj-ea"/>
              <a:ea typeface="+mj-ea"/>
              <a:cs typeface="Arial" panose="020B0604020202020204" pitchFamily="34" charset="0"/>
            </a:endParaRPr>
          </a:p>
          <a:p>
            <a:pPr algn="ctr">
              <a:lnSpc>
                <a:spcPct val="130000"/>
              </a:lnSpc>
            </a:pPr>
            <a:r>
              <a:rPr lang="zh-CN" altLang="en-US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加裂二班考核</a:t>
            </a:r>
            <a:r>
              <a:rPr lang="en-US" altLang="zh-CN" dirty="0">
                <a:solidFill>
                  <a:srgbClr val="FF0000"/>
                </a:solidFill>
                <a:latin typeface="+mj-ea"/>
                <a:ea typeface="+mj-ea"/>
                <a:cs typeface="Arial" panose="020B0604020202020204" pitchFamily="34" charset="0"/>
              </a:rPr>
              <a:t>14</a:t>
            </a:r>
            <a:r>
              <a:rPr lang="zh-CN" altLang="en-US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项；</a:t>
            </a:r>
            <a:endParaRPr lang="en-US" altLang="zh-CN" dirty="0">
              <a:solidFill>
                <a:srgbClr val="282830"/>
              </a:solidFill>
              <a:latin typeface="+mj-ea"/>
              <a:ea typeface="+mj-ea"/>
              <a:cs typeface="Arial" panose="020B0604020202020204" pitchFamily="34" charset="0"/>
            </a:endParaRPr>
          </a:p>
          <a:p>
            <a:pPr algn="ctr">
              <a:lnSpc>
                <a:spcPct val="130000"/>
              </a:lnSpc>
            </a:pPr>
            <a:r>
              <a:rPr lang="zh-CN" altLang="en-US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加裂三班考核</a:t>
            </a:r>
            <a:r>
              <a:rPr lang="en-US" altLang="zh-CN" dirty="0">
                <a:solidFill>
                  <a:srgbClr val="FF0000"/>
                </a:solidFill>
                <a:latin typeface="+mj-ea"/>
                <a:ea typeface="+mj-ea"/>
                <a:cs typeface="Arial" panose="020B0604020202020204" pitchFamily="34" charset="0"/>
              </a:rPr>
              <a:t>18</a:t>
            </a:r>
            <a:r>
              <a:rPr lang="zh-CN" altLang="en-US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项；</a:t>
            </a:r>
            <a:endParaRPr lang="en-US" altLang="zh-CN" dirty="0">
              <a:solidFill>
                <a:srgbClr val="282830"/>
              </a:solidFill>
              <a:latin typeface="+mj-ea"/>
              <a:ea typeface="+mj-ea"/>
              <a:cs typeface="Arial" panose="020B0604020202020204" pitchFamily="34" charset="0"/>
            </a:endParaRPr>
          </a:p>
          <a:p>
            <a:pPr algn="ctr">
              <a:lnSpc>
                <a:spcPct val="130000"/>
              </a:lnSpc>
            </a:pPr>
            <a:r>
              <a:rPr lang="zh-CN" altLang="en-US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加裂四班考核</a:t>
            </a:r>
            <a:r>
              <a:rPr lang="en-US" altLang="zh-CN" dirty="0">
                <a:solidFill>
                  <a:srgbClr val="FF0000"/>
                </a:solidFill>
                <a:latin typeface="+mj-ea"/>
                <a:ea typeface="+mj-ea"/>
                <a:cs typeface="Arial" panose="020B0604020202020204" pitchFamily="34" charset="0"/>
              </a:rPr>
              <a:t>13</a:t>
            </a:r>
            <a:r>
              <a:rPr lang="zh-CN" altLang="en-US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项；</a:t>
            </a:r>
            <a:endParaRPr lang="en-GB" altLang="zh-CN" dirty="0">
              <a:solidFill>
                <a:srgbClr val="282830"/>
              </a:solidFill>
              <a:latin typeface="+mj-ea"/>
              <a:ea typeface="+mj-ea"/>
              <a:cs typeface="Arial" panose="020B0604020202020204" pitchFamily="34" charset="0"/>
            </a:endParaRPr>
          </a:p>
          <a:p>
            <a:pPr algn="ctr">
              <a:lnSpc>
                <a:spcPct val="130000"/>
              </a:lnSpc>
            </a:pPr>
            <a:endParaRPr lang="en-US" altLang="zh-CN" dirty="0">
              <a:solidFill>
                <a:srgbClr val="282830"/>
              </a:solidFill>
              <a:latin typeface="+mj-ea"/>
              <a:ea typeface="+mj-ea"/>
              <a:cs typeface="Arial" panose="020B0604020202020204" pitchFamily="34" charset="0"/>
            </a:endParaRPr>
          </a:p>
          <a:p>
            <a:pPr algn="ctr">
              <a:lnSpc>
                <a:spcPct val="130000"/>
              </a:lnSpc>
            </a:pPr>
            <a:r>
              <a:rPr lang="zh-CN" altLang="en-US" sz="1400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合计</a:t>
            </a:r>
            <a:r>
              <a:rPr lang="en-US" altLang="zh-CN" sz="1400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56</a:t>
            </a:r>
            <a:r>
              <a:rPr lang="zh-CN" altLang="en-US" sz="1400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项</a:t>
            </a:r>
            <a:endParaRPr lang="en-US" altLang="zh-CN" sz="1400" dirty="0">
              <a:solidFill>
                <a:srgbClr val="282830"/>
              </a:solidFill>
              <a:latin typeface="+mj-ea"/>
              <a:ea typeface="+mj-ea"/>
              <a:cs typeface="Arial" panose="020B0604020202020204" pitchFamily="34" charset="0"/>
            </a:endParaRPr>
          </a:p>
          <a:p>
            <a:pPr algn="ctr">
              <a:lnSpc>
                <a:spcPct val="130000"/>
              </a:lnSpc>
            </a:pPr>
            <a:r>
              <a:rPr lang="zh-CN" altLang="en-US" sz="1400" dirty="0">
                <a:solidFill>
                  <a:srgbClr val="282830"/>
                </a:solidFill>
                <a:latin typeface="+mj-ea"/>
                <a:ea typeface="+mj-ea"/>
              </a:rPr>
              <a:t>注：包括奖励与考核。</a:t>
            </a:r>
          </a:p>
        </p:txBody>
      </p:sp>
      <p:graphicFrame>
        <p:nvGraphicFramePr>
          <p:cNvPr id="4" name="图表 1">
            <a:extLst>
              <a:ext uri="{FF2B5EF4-FFF2-40B4-BE49-F238E27FC236}">
                <a16:creationId xmlns:a16="http://schemas.microsoft.com/office/drawing/2014/main" id="{CE5B3B93-D2B2-4D1B-B414-4EA02825C7E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87191177"/>
              </p:ext>
            </p:extLst>
          </p:nvPr>
        </p:nvGraphicFramePr>
        <p:xfrm>
          <a:off x="3309257" y="304799"/>
          <a:ext cx="8697533" cy="59218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文本框 10"/>
          <p:cNvSpPr txBox="1"/>
          <p:nvPr/>
        </p:nvSpPr>
        <p:spPr>
          <a:xfrm>
            <a:off x="3690076" y="55812"/>
            <a:ext cx="4811847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600" b="1" dirty="0">
                <a:solidFill>
                  <a:srgbClr val="28283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二、问题分类</a:t>
            </a:r>
          </a:p>
        </p:txBody>
      </p:sp>
      <p:pic>
        <p:nvPicPr>
          <p:cNvPr id="16" name="图片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65291" y="2220179"/>
            <a:ext cx="2064989" cy="525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400" b="1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2.1</a:t>
            </a:r>
            <a:r>
              <a:rPr lang="en-US" altLang="zh-CN" sz="2400" b="1" dirty="0">
                <a:solidFill>
                  <a:srgbClr val="282830"/>
                </a:solidFill>
                <a:latin typeface="+mj-ea"/>
                <a:ea typeface="+mj-ea"/>
              </a:rPr>
              <a:t>  </a:t>
            </a:r>
            <a:r>
              <a:rPr lang="zh-CN" altLang="en-US" sz="2400" b="1" dirty="0">
                <a:solidFill>
                  <a:srgbClr val="282830"/>
                </a:solidFill>
                <a:latin typeface="+mj-ea"/>
                <a:ea typeface="+mj-ea"/>
              </a:rPr>
              <a:t>抽查提问</a:t>
            </a:r>
            <a:endParaRPr lang="zh-CN" altLang="en-US" sz="2400" b="1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230645" y="2902936"/>
            <a:ext cx="2734280" cy="17054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1</a:t>
            </a:r>
            <a:r>
              <a:rPr lang="zh-CN" altLang="en-US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月份：对轮岗人员进行联锁及处置、异常工况处置、操作调整、大检修停工步骤、吹扫流程等提问。</a:t>
            </a:r>
            <a:endParaRPr lang="en-US" altLang="zh-CN" dirty="0">
              <a:solidFill>
                <a:srgbClr val="282830"/>
              </a:solidFill>
              <a:latin typeface="+mj-ea"/>
              <a:ea typeface="+mj-ea"/>
              <a:cs typeface="Arial" panose="020B0604020202020204" pitchFamily="34" charset="0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2FEB34E-7000-7A66-BCB7-8487DDE0D5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6711382"/>
              </p:ext>
            </p:extLst>
          </p:nvPr>
        </p:nvGraphicFramePr>
        <p:xfrm>
          <a:off x="3129641" y="1001259"/>
          <a:ext cx="8831713" cy="50671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45386">
                  <a:extLst>
                    <a:ext uri="{9D8B030D-6E8A-4147-A177-3AD203B41FA5}">
                      <a16:colId xmlns:a16="http://schemas.microsoft.com/office/drawing/2014/main" val="152393970"/>
                    </a:ext>
                  </a:extLst>
                </a:gridCol>
                <a:gridCol w="2739634">
                  <a:extLst>
                    <a:ext uri="{9D8B030D-6E8A-4147-A177-3AD203B41FA5}">
                      <a16:colId xmlns:a16="http://schemas.microsoft.com/office/drawing/2014/main" val="1034411191"/>
                    </a:ext>
                  </a:extLst>
                </a:gridCol>
                <a:gridCol w="5046693">
                  <a:extLst>
                    <a:ext uri="{9D8B030D-6E8A-4147-A177-3AD203B41FA5}">
                      <a16:colId xmlns:a16="http://schemas.microsoft.com/office/drawing/2014/main" val="2790193168"/>
                    </a:ext>
                  </a:extLst>
                </a:gridCol>
              </a:tblGrid>
              <a:tr h="219835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u="none" strike="noStrike">
                          <a:effectLst/>
                        </a:rPr>
                        <a:t>加裂三班</a:t>
                      </a:r>
                      <a:endParaRPr lang="zh-TW" altLang="en-US" sz="14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u="none" strike="noStrike" dirty="0">
                          <a:effectLst/>
                        </a:rPr>
                        <a:t>徐红建 </a:t>
                      </a:r>
                      <a:r>
                        <a:rPr lang="en-GB" altLang="zh-TW" sz="1400" u="none" strike="noStrike" dirty="0">
                          <a:effectLst/>
                        </a:rPr>
                        <a:t>-2</a:t>
                      </a:r>
                      <a:endParaRPr lang="zh-TW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u="none" strike="noStrike">
                          <a:effectLst/>
                        </a:rPr>
                        <a:t>提问徐红建加裂石脑油循环，回答一般。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31042477"/>
                  </a:ext>
                </a:extLst>
              </a:tr>
              <a:tr h="430274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u="none" strike="noStrike">
                          <a:effectLst/>
                        </a:rPr>
                        <a:t>加裂四班</a:t>
                      </a:r>
                      <a:endParaRPr lang="zh-TW" alt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dirty="0" err="1">
                          <a:effectLst/>
                        </a:rPr>
                        <a:t>Wafi</a:t>
                      </a:r>
                      <a:r>
                        <a:rPr lang="en-GB" sz="1400" u="none" strike="noStrike" dirty="0">
                          <a:effectLst/>
                        </a:rPr>
                        <a:t> -2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u="none" strike="noStrike">
                          <a:effectLst/>
                        </a:rPr>
                        <a:t>提问</a:t>
                      </a:r>
                      <a:r>
                        <a:rPr lang="en-US" altLang="zh-CN" sz="1400" u="none" strike="noStrike">
                          <a:effectLst/>
                        </a:rPr>
                        <a:t>Wafi</a:t>
                      </a:r>
                      <a:r>
                        <a:rPr lang="zh-CN" altLang="en-US" sz="1400" u="none" strike="noStrike">
                          <a:effectLst/>
                        </a:rPr>
                        <a:t>分馏联锁值、</a:t>
                      </a:r>
                      <a:r>
                        <a:rPr lang="en-US" altLang="zh-CN" sz="1400" u="none" strike="noStrike">
                          <a:effectLst/>
                        </a:rPr>
                        <a:t>C207</a:t>
                      </a:r>
                      <a:r>
                        <a:rPr lang="zh-CN" altLang="en-US" sz="1400" u="none" strike="noStrike">
                          <a:effectLst/>
                        </a:rPr>
                        <a:t>压力高高联锁原因及处置，回答一般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1890918"/>
                  </a:ext>
                </a:extLst>
              </a:tr>
              <a:tr h="430274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u="none" strike="noStrike">
                          <a:effectLst/>
                        </a:rPr>
                        <a:t>加裂一班</a:t>
                      </a:r>
                      <a:endParaRPr lang="zh-TW" alt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 dirty="0">
                          <a:effectLst/>
                        </a:rPr>
                        <a:t>吴宝鹏 </a:t>
                      </a:r>
                      <a:r>
                        <a:rPr lang="en-GB" altLang="zh-CN" sz="1400" u="none" strike="noStrike" dirty="0">
                          <a:effectLst/>
                        </a:rPr>
                        <a:t>-2</a:t>
                      </a:r>
                      <a:r>
                        <a:rPr lang="en-GB" sz="1400" u="none" strike="noStrike" dirty="0">
                          <a:effectLst/>
                        </a:rPr>
                        <a:t> 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u="none" strike="noStrike">
                          <a:effectLst/>
                        </a:rPr>
                        <a:t>提问吴宝鹏判断反应深度、</a:t>
                      </a:r>
                      <a:r>
                        <a:rPr lang="en-US" altLang="zh-CN" sz="1400" u="none" strike="noStrike">
                          <a:effectLst/>
                        </a:rPr>
                        <a:t>P205</a:t>
                      </a:r>
                      <a:r>
                        <a:rPr lang="zh-CN" altLang="en-US" sz="1400" u="none" strike="noStrike">
                          <a:effectLst/>
                        </a:rPr>
                        <a:t>抽空的处理、</a:t>
                      </a:r>
                      <a:r>
                        <a:rPr lang="en-US" altLang="zh-CN" sz="1400" u="none" strike="noStrike">
                          <a:effectLst/>
                        </a:rPr>
                        <a:t>C204</a:t>
                      </a:r>
                      <a:r>
                        <a:rPr lang="zh-CN" altLang="en-US" sz="1400" u="none" strike="noStrike">
                          <a:effectLst/>
                        </a:rPr>
                        <a:t>汽提蒸汽投用的注意事项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8893297"/>
                  </a:ext>
                </a:extLst>
              </a:tr>
              <a:tr h="219835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u="none" strike="noStrike">
                          <a:effectLst/>
                        </a:rPr>
                        <a:t>加裂二班</a:t>
                      </a:r>
                      <a:endParaRPr lang="zh-TW" alt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u="none" strike="noStrike" dirty="0">
                          <a:effectLst/>
                        </a:rPr>
                        <a:t>李树青</a:t>
                      </a:r>
                      <a:r>
                        <a:rPr lang="en-GB" altLang="zh-TW" sz="1400" u="none" strike="noStrike" dirty="0">
                          <a:effectLst/>
                        </a:rPr>
                        <a:t>-3</a:t>
                      </a:r>
                      <a:endParaRPr lang="zh-TW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u="none" strike="noStrike">
                          <a:effectLst/>
                        </a:rPr>
                        <a:t>提问李树青一级指标及平稳率，表现不理想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25083332"/>
                  </a:ext>
                </a:extLst>
              </a:tr>
              <a:tr h="430274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u="none" strike="noStrike">
                          <a:effectLst/>
                        </a:rPr>
                        <a:t>加裂一班</a:t>
                      </a:r>
                      <a:endParaRPr lang="zh-TW" alt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dirty="0" err="1">
                          <a:effectLst/>
                        </a:rPr>
                        <a:t>Masadina</a:t>
                      </a:r>
                      <a:r>
                        <a:rPr lang="en-GB" sz="1400" u="none" strike="noStrike" dirty="0">
                          <a:effectLst/>
                        </a:rPr>
                        <a:t> +2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u="none" strike="noStrike">
                          <a:effectLst/>
                        </a:rPr>
                        <a:t>提问玛莎蒂娜气分工艺指标、</a:t>
                      </a:r>
                      <a:r>
                        <a:rPr lang="en-US" altLang="zh-CN" sz="1400" u="none" strike="noStrike">
                          <a:effectLst/>
                        </a:rPr>
                        <a:t>1041-P102</a:t>
                      </a:r>
                      <a:r>
                        <a:rPr lang="zh-CN" altLang="en-US" sz="1400" u="none" strike="noStrike">
                          <a:effectLst/>
                        </a:rPr>
                        <a:t>运行泵故障，备用泵抽空处置，回答良好。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91410816"/>
                  </a:ext>
                </a:extLst>
              </a:tr>
              <a:tr h="430274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u="none" strike="noStrike">
                          <a:effectLst/>
                        </a:rPr>
                        <a:t>加裂三班</a:t>
                      </a:r>
                      <a:endParaRPr lang="zh-TW" alt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u="none" strike="noStrike" dirty="0">
                          <a:effectLst/>
                        </a:rPr>
                        <a:t>徐红建</a:t>
                      </a:r>
                      <a:r>
                        <a:rPr lang="en-GB" altLang="zh-TW" sz="1400" u="none" strike="noStrike" dirty="0">
                          <a:effectLst/>
                        </a:rPr>
                        <a:t>-3</a:t>
                      </a:r>
                      <a:endParaRPr lang="zh-TW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u="none" strike="noStrike">
                          <a:effectLst/>
                        </a:rPr>
                        <a:t>提问徐红建分馏系统的停工处置，含退油、吹扫、除臭钝化等，提问分馏系统的操作瓶颈，回答不理想。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2895149"/>
                  </a:ext>
                </a:extLst>
              </a:tr>
              <a:tr h="368188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u="none" strike="noStrike">
                          <a:effectLst/>
                        </a:rPr>
                        <a:t>加裂三班</a:t>
                      </a:r>
                      <a:endParaRPr lang="zh-TW" alt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u="none" strike="noStrike" dirty="0">
                          <a:effectLst/>
                        </a:rPr>
                        <a:t>蒋恒 </a:t>
                      </a:r>
                      <a:r>
                        <a:rPr lang="en-GB" altLang="zh-TW" sz="1400" u="none" strike="noStrike" dirty="0">
                          <a:effectLst/>
                        </a:rPr>
                        <a:t>+2</a:t>
                      </a:r>
                      <a:endParaRPr lang="zh-TW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u="none" strike="noStrike">
                          <a:effectLst/>
                        </a:rPr>
                        <a:t>提问蒋恒</a:t>
                      </a:r>
                      <a:r>
                        <a:rPr lang="en-US" altLang="zh-CN" sz="1400" u="none" strike="noStrike">
                          <a:effectLst/>
                        </a:rPr>
                        <a:t>C205-C207</a:t>
                      </a:r>
                      <a:r>
                        <a:rPr lang="zh-CN" altLang="en-US" sz="1400" u="none" strike="noStrike">
                          <a:effectLst/>
                        </a:rPr>
                        <a:t>系统退油流程、退油操作，回答良好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40982421"/>
                  </a:ext>
                </a:extLst>
              </a:tr>
              <a:tr h="552282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u="none" strike="noStrike">
                          <a:effectLst/>
                        </a:rPr>
                        <a:t>加裂二班</a:t>
                      </a:r>
                      <a:endParaRPr lang="zh-TW" alt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u="none" strike="noStrike" dirty="0">
                          <a:effectLst/>
                        </a:rPr>
                        <a:t>赵天福 </a:t>
                      </a:r>
                      <a:r>
                        <a:rPr lang="en-GB" altLang="zh-TW" sz="1400" u="none" strike="noStrike" dirty="0">
                          <a:effectLst/>
                        </a:rPr>
                        <a:t>-2</a:t>
                      </a:r>
                      <a:endParaRPr lang="zh-TW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u="none" strike="noStrike">
                          <a:effectLst/>
                        </a:rPr>
                        <a:t>提问赵天福加裂反应系统</a:t>
                      </a:r>
                      <a:r>
                        <a:rPr lang="en-US" altLang="zh-CN" sz="1400" u="none" strike="noStrike">
                          <a:effectLst/>
                        </a:rPr>
                        <a:t>DCS</a:t>
                      </a:r>
                      <a:r>
                        <a:rPr lang="zh-CN" altLang="en-US" sz="1400" u="none" strike="noStrike">
                          <a:effectLst/>
                        </a:rPr>
                        <a:t>操作参数数值，回答良好；提问反应系统</a:t>
                      </a:r>
                      <a:r>
                        <a:rPr lang="en-US" altLang="zh-CN" sz="1400" u="none" strike="noStrike">
                          <a:effectLst/>
                        </a:rPr>
                        <a:t>DCS</a:t>
                      </a:r>
                      <a:r>
                        <a:rPr lang="zh-CN" altLang="en-US" sz="1400" u="none" strike="noStrike">
                          <a:effectLst/>
                        </a:rPr>
                        <a:t>画面相关工艺联锁参数及数值，回答一般。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62118369"/>
                  </a:ext>
                </a:extLst>
              </a:tr>
              <a:tr h="430274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u="none" strike="noStrike">
                          <a:effectLst/>
                        </a:rPr>
                        <a:t>加裂一班</a:t>
                      </a:r>
                      <a:endParaRPr lang="zh-TW" alt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u="none" strike="noStrike" dirty="0">
                          <a:effectLst/>
                        </a:rPr>
                        <a:t>吴宝鹏 </a:t>
                      </a:r>
                      <a:r>
                        <a:rPr lang="en-GB" altLang="zh-TW" sz="1400" u="none" strike="noStrike" dirty="0">
                          <a:effectLst/>
                        </a:rPr>
                        <a:t>-2</a:t>
                      </a:r>
                      <a:endParaRPr lang="zh-TW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u="none" strike="noStrike" dirty="0">
                          <a:effectLst/>
                        </a:rPr>
                        <a:t>提问吴宝鹏报警等级、联锁、</a:t>
                      </a:r>
                      <a:r>
                        <a:rPr lang="en-US" altLang="zh-CN" sz="1400" u="none" strike="noStrike" dirty="0">
                          <a:effectLst/>
                        </a:rPr>
                        <a:t>DCS</a:t>
                      </a:r>
                      <a:r>
                        <a:rPr lang="zh-CN" altLang="en-US" sz="1400" u="none" strike="noStrike" dirty="0">
                          <a:effectLst/>
                        </a:rPr>
                        <a:t>复杂回路、停工内容，部分回答不理想</a:t>
                      </a:r>
                      <a:endParaRPr lang="zh-CN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48834336"/>
                  </a:ext>
                </a:extLst>
              </a:tr>
              <a:tr h="430274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u="none" strike="noStrike">
                          <a:effectLst/>
                        </a:rPr>
                        <a:t>加裂一班</a:t>
                      </a:r>
                      <a:endParaRPr lang="zh-TW" alt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dirty="0">
                          <a:effectLst/>
                        </a:rPr>
                        <a:t>Redzuan +2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u="none" strike="noStrike" dirty="0">
                          <a:effectLst/>
                        </a:rPr>
                        <a:t>提问</a:t>
                      </a:r>
                      <a:r>
                        <a:rPr lang="en-US" altLang="zh-CN" sz="1400" u="none" strike="noStrike" dirty="0" err="1">
                          <a:effectLst/>
                        </a:rPr>
                        <a:t>Redzuan</a:t>
                      </a:r>
                      <a:r>
                        <a:rPr lang="zh-CN" altLang="en-US" sz="1400" u="none" strike="noStrike" dirty="0">
                          <a:effectLst/>
                        </a:rPr>
                        <a:t>气分装置停工步骤、退油流程、一系列、</a:t>
                      </a:r>
                      <a:r>
                        <a:rPr lang="en-US" altLang="zh-CN" sz="1400" u="none" strike="noStrike" dirty="0">
                          <a:effectLst/>
                        </a:rPr>
                        <a:t>D101</a:t>
                      </a:r>
                      <a:r>
                        <a:rPr lang="zh-CN" altLang="en-US" sz="1400" u="none" strike="noStrike" dirty="0">
                          <a:effectLst/>
                        </a:rPr>
                        <a:t>吹扫流程。回答良好。</a:t>
                      </a:r>
                      <a:endParaRPr lang="zh-CN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16888170"/>
                  </a:ext>
                </a:extLst>
              </a:tr>
              <a:tr h="430274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u="none" strike="noStrike">
                          <a:effectLst/>
                        </a:rPr>
                        <a:t>加裂一班</a:t>
                      </a:r>
                      <a:endParaRPr lang="zh-TW" alt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u="none" strike="noStrike" dirty="0">
                          <a:effectLst/>
                        </a:rPr>
                        <a:t>杨诗惟 </a:t>
                      </a:r>
                      <a:r>
                        <a:rPr lang="en-GB" altLang="zh-TW" sz="1400" u="none" strike="noStrike" dirty="0">
                          <a:effectLst/>
                        </a:rPr>
                        <a:t>+2</a:t>
                      </a:r>
                      <a:endParaRPr lang="zh-TW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u="none" strike="noStrike">
                          <a:effectLst/>
                        </a:rPr>
                        <a:t>提问杨诗惟气分装置停工步骤、退油流程、一系列、</a:t>
                      </a:r>
                      <a:r>
                        <a:rPr lang="en-US" altLang="zh-CN" sz="1400" u="none" strike="noStrike">
                          <a:effectLst/>
                        </a:rPr>
                        <a:t>D101</a:t>
                      </a:r>
                      <a:r>
                        <a:rPr lang="zh-CN" altLang="en-US" sz="1400" u="none" strike="noStrike">
                          <a:effectLst/>
                        </a:rPr>
                        <a:t>吹扫流程。回答良好。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33295457"/>
                  </a:ext>
                </a:extLst>
              </a:tr>
              <a:tr h="219835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u="none" strike="noStrike">
                          <a:effectLst/>
                        </a:rPr>
                        <a:t>加裂四班</a:t>
                      </a:r>
                      <a:endParaRPr lang="zh-TW" alt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u="none" strike="noStrike" dirty="0">
                          <a:effectLst/>
                        </a:rPr>
                        <a:t>苟薄 </a:t>
                      </a:r>
                      <a:r>
                        <a:rPr lang="en-GB" altLang="zh-TW" sz="1400" u="none" strike="noStrike" dirty="0">
                          <a:effectLst/>
                        </a:rPr>
                        <a:t>+2</a:t>
                      </a:r>
                      <a:endParaRPr lang="zh-TW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u="none" strike="noStrike" dirty="0">
                          <a:effectLst/>
                        </a:rPr>
                        <a:t>提问苟薄检修区域分工，技改技措项目，回答良好</a:t>
                      </a:r>
                      <a:endParaRPr lang="zh-CN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68470292"/>
                  </a:ext>
                </a:extLst>
              </a:tr>
              <a:tr h="430274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u="none" strike="noStrike">
                          <a:effectLst/>
                        </a:rPr>
                        <a:t>加裂四班</a:t>
                      </a:r>
                      <a:endParaRPr lang="zh-TW" alt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u="none" strike="noStrike" dirty="0">
                          <a:effectLst/>
                        </a:rPr>
                        <a:t>韩德锋 </a:t>
                      </a:r>
                      <a:r>
                        <a:rPr lang="en-GB" altLang="zh-TW" sz="1400" u="none" strike="noStrike" dirty="0">
                          <a:effectLst/>
                        </a:rPr>
                        <a:t>-2</a:t>
                      </a:r>
                      <a:endParaRPr lang="zh-TW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u="none" strike="noStrike" dirty="0">
                          <a:effectLst/>
                        </a:rPr>
                        <a:t>提问韩德锋产品调整、联锁逻辑、触发动作、复位动作，不理想</a:t>
                      </a:r>
                      <a:endParaRPr lang="zh-CN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3153354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5162982" y="501490"/>
            <a:ext cx="1866031" cy="525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altLang="zh-CN" sz="2400" b="1" dirty="0">
                <a:solidFill>
                  <a:schemeClr val="tx1">
                    <a:lumMod val="50000"/>
                  </a:schemeClr>
                </a:solidFill>
                <a:latin typeface="+mj-ea"/>
                <a:ea typeface="+mj-ea"/>
                <a:sym typeface="+mn-ea"/>
              </a:rPr>
              <a:t>2.2  </a:t>
            </a:r>
            <a:r>
              <a:rPr lang="zh-CN" altLang="en-US" sz="2400" b="1" dirty="0">
                <a:solidFill>
                  <a:schemeClr val="tx1">
                    <a:lumMod val="50000"/>
                  </a:schemeClr>
                </a:solidFill>
                <a:latin typeface="+mj-ea"/>
                <a:ea typeface="+mj-ea"/>
                <a:sym typeface="+mn-ea"/>
              </a:rPr>
              <a:t>馏出口</a:t>
            </a:r>
            <a:endParaRPr lang="zh-CN" altLang="en-US" sz="2400" b="1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05966" y="4591541"/>
            <a:ext cx="11327754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en-US" altLang="zh-CN" sz="1600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1</a:t>
            </a:r>
            <a:r>
              <a:rPr lang="zh-CN" altLang="en-US" sz="1600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月份：</a:t>
            </a:r>
            <a:endParaRPr lang="en-GB" altLang="zh-CN" sz="1600" dirty="0">
              <a:solidFill>
                <a:srgbClr val="282830"/>
              </a:solidFill>
              <a:latin typeface="+mj-ea"/>
              <a:ea typeface="+mj-ea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zh-CN" altLang="en-US" sz="1600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重石脑油初馏点控制</a:t>
            </a:r>
            <a:r>
              <a:rPr lang="en-GB" altLang="zh-CN" sz="1600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80-82</a:t>
            </a:r>
            <a:r>
              <a:rPr lang="zh-CN" altLang="en-US" sz="1600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℃，终馏点控制</a:t>
            </a:r>
            <a:r>
              <a:rPr lang="en-GB" altLang="zh-CN" sz="1600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178-180</a:t>
            </a:r>
            <a:r>
              <a:rPr lang="zh-CN" altLang="en-US" sz="1600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℃，精丙烯纯度保持在</a:t>
            </a:r>
            <a:r>
              <a:rPr lang="en-GB" altLang="zh-CN" sz="1600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99.67-99.71%</a:t>
            </a:r>
            <a:r>
              <a:rPr lang="zh-CN" altLang="en-US" sz="1600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，异丁烷纯度控制</a:t>
            </a:r>
            <a:r>
              <a:rPr lang="en-GB" altLang="zh-CN" sz="1600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90.5-94.5%</a:t>
            </a:r>
            <a:r>
              <a:rPr lang="zh-CN" altLang="en-US" sz="1600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。</a:t>
            </a:r>
            <a:endParaRPr lang="en-GB" altLang="zh-CN" sz="1600" dirty="0">
              <a:solidFill>
                <a:srgbClr val="282830"/>
              </a:solidFill>
              <a:latin typeface="+mj-ea"/>
              <a:ea typeface="+mj-ea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zh-CN" altLang="en-US" sz="1600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加裂重石馏程不合格</a:t>
            </a:r>
            <a:r>
              <a:rPr lang="en-US" altLang="zh-CN" sz="1600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2+5</a:t>
            </a:r>
            <a:r>
              <a:rPr lang="zh-CN" altLang="en-US" sz="1600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次，重石终馏点超厂控</a:t>
            </a:r>
            <a:r>
              <a:rPr lang="en-US" altLang="zh-CN" sz="1600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2</a:t>
            </a:r>
            <a:r>
              <a:rPr lang="zh-CN" altLang="en-US" sz="1600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次；</a:t>
            </a:r>
            <a:endParaRPr lang="en-US" altLang="zh-CN" sz="1600" dirty="0">
              <a:solidFill>
                <a:srgbClr val="282830"/>
              </a:solidFill>
              <a:latin typeface="+mj-ea"/>
              <a:ea typeface="+mj-ea"/>
              <a:cs typeface="Arial" panose="020B0604020202020204" pitchFamily="34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128248F-471E-83DA-68EB-06071DDAA8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1021088"/>
              </p:ext>
            </p:extLst>
          </p:nvPr>
        </p:nvGraphicFramePr>
        <p:xfrm>
          <a:off x="568323" y="1189721"/>
          <a:ext cx="11117711" cy="3401820"/>
        </p:xfrm>
        <a:graphic>
          <a:graphicData uri="http://schemas.openxmlformats.org/drawingml/2006/table">
            <a:tbl>
              <a:tblPr/>
              <a:tblGrid>
                <a:gridCol w="875289">
                  <a:extLst>
                    <a:ext uri="{9D8B030D-6E8A-4147-A177-3AD203B41FA5}">
                      <a16:colId xmlns:a16="http://schemas.microsoft.com/office/drawing/2014/main" val="1703549182"/>
                    </a:ext>
                  </a:extLst>
                </a:gridCol>
                <a:gridCol w="1773612">
                  <a:extLst>
                    <a:ext uri="{9D8B030D-6E8A-4147-A177-3AD203B41FA5}">
                      <a16:colId xmlns:a16="http://schemas.microsoft.com/office/drawing/2014/main" val="3469900746"/>
                    </a:ext>
                  </a:extLst>
                </a:gridCol>
                <a:gridCol w="798510">
                  <a:extLst>
                    <a:ext uri="{9D8B030D-6E8A-4147-A177-3AD203B41FA5}">
                      <a16:colId xmlns:a16="http://schemas.microsoft.com/office/drawing/2014/main" val="907381796"/>
                    </a:ext>
                  </a:extLst>
                </a:gridCol>
                <a:gridCol w="836900">
                  <a:extLst>
                    <a:ext uri="{9D8B030D-6E8A-4147-A177-3AD203B41FA5}">
                      <a16:colId xmlns:a16="http://schemas.microsoft.com/office/drawing/2014/main" val="2890855945"/>
                    </a:ext>
                  </a:extLst>
                </a:gridCol>
                <a:gridCol w="836900">
                  <a:extLst>
                    <a:ext uri="{9D8B030D-6E8A-4147-A177-3AD203B41FA5}">
                      <a16:colId xmlns:a16="http://schemas.microsoft.com/office/drawing/2014/main" val="3894801039"/>
                    </a:ext>
                  </a:extLst>
                </a:gridCol>
                <a:gridCol w="1105628">
                  <a:extLst>
                    <a:ext uri="{9D8B030D-6E8A-4147-A177-3AD203B41FA5}">
                      <a16:colId xmlns:a16="http://schemas.microsoft.com/office/drawing/2014/main" val="4276657832"/>
                    </a:ext>
                  </a:extLst>
                </a:gridCol>
                <a:gridCol w="790831">
                  <a:extLst>
                    <a:ext uri="{9D8B030D-6E8A-4147-A177-3AD203B41FA5}">
                      <a16:colId xmlns:a16="http://schemas.microsoft.com/office/drawing/2014/main" val="3494061316"/>
                    </a:ext>
                  </a:extLst>
                </a:gridCol>
                <a:gridCol w="836900">
                  <a:extLst>
                    <a:ext uri="{9D8B030D-6E8A-4147-A177-3AD203B41FA5}">
                      <a16:colId xmlns:a16="http://schemas.microsoft.com/office/drawing/2014/main" val="159857980"/>
                    </a:ext>
                  </a:extLst>
                </a:gridCol>
                <a:gridCol w="829222">
                  <a:extLst>
                    <a:ext uri="{9D8B030D-6E8A-4147-A177-3AD203B41FA5}">
                      <a16:colId xmlns:a16="http://schemas.microsoft.com/office/drawing/2014/main" val="2804404180"/>
                    </a:ext>
                  </a:extLst>
                </a:gridCol>
                <a:gridCol w="806188">
                  <a:extLst>
                    <a:ext uri="{9D8B030D-6E8A-4147-A177-3AD203B41FA5}">
                      <a16:colId xmlns:a16="http://schemas.microsoft.com/office/drawing/2014/main" val="94834312"/>
                    </a:ext>
                  </a:extLst>
                </a:gridCol>
                <a:gridCol w="806188">
                  <a:extLst>
                    <a:ext uri="{9D8B030D-6E8A-4147-A177-3AD203B41FA5}">
                      <a16:colId xmlns:a16="http://schemas.microsoft.com/office/drawing/2014/main" val="2241737316"/>
                    </a:ext>
                  </a:extLst>
                </a:gridCol>
                <a:gridCol w="821543">
                  <a:extLst>
                    <a:ext uri="{9D8B030D-6E8A-4147-A177-3AD203B41FA5}">
                      <a16:colId xmlns:a16="http://schemas.microsoft.com/office/drawing/2014/main" val="2583690511"/>
                    </a:ext>
                  </a:extLst>
                </a:gridCol>
              </a:tblGrid>
              <a:tr h="304034">
                <a:tc gridSpan="12"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lang="zh-CN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月馏出口合格率统计（</a:t>
                      </a:r>
                      <a:r>
                        <a:rPr lang="en-US" altLang="zh-CN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12.27-1.26</a:t>
                      </a:r>
                      <a:r>
                        <a:rPr lang="zh-CN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）</a:t>
                      </a:r>
                      <a:r>
                        <a:rPr lang="en-US" altLang="zh-CN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-</a:t>
                      </a:r>
                      <a:r>
                        <a:rPr lang="zh-CN" alt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不再加分</a:t>
                      </a:r>
                      <a:endParaRPr lang="zh-CN" alt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226" marR="8226" marT="82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8168680"/>
                  </a:ext>
                </a:extLst>
              </a:tr>
              <a:tr h="28560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班组</a:t>
                      </a:r>
                    </a:p>
                  </a:txBody>
                  <a:tcPr marL="8226" marR="8226" marT="82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加氢裂化</a:t>
                      </a:r>
                    </a:p>
                  </a:txBody>
                  <a:tcPr marL="8226" marR="8226" marT="8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气体分馏</a:t>
                      </a:r>
                    </a:p>
                  </a:txBody>
                  <a:tcPr marL="8226" marR="8226" marT="8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厂控</a:t>
                      </a:r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(*-3)</a:t>
                      </a:r>
                    </a:p>
                  </a:txBody>
                  <a:tcPr marL="8226" marR="8226" marT="8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内控</a:t>
                      </a:r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(*-2)</a:t>
                      </a:r>
                    </a:p>
                  </a:txBody>
                  <a:tcPr marL="8226" marR="8226" marT="8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TW" alt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226" marR="8226" marT="8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考核分数</a:t>
                      </a:r>
                    </a:p>
                  </a:txBody>
                  <a:tcPr marL="8226" marR="8226" marT="8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排名</a:t>
                      </a:r>
                    </a:p>
                  </a:txBody>
                  <a:tcPr marL="8226" marR="8226" marT="8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3122772"/>
                  </a:ext>
                </a:extLst>
              </a:tr>
              <a:tr h="48715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重石脑油</a:t>
                      </a:r>
                    </a:p>
                  </a:txBody>
                  <a:tcPr marL="8226" marR="8226" marT="8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轻石脑油</a:t>
                      </a:r>
                    </a:p>
                  </a:txBody>
                  <a:tcPr marL="8226" marR="8226" marT="8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产品液化气</a:t>
                      </a:r>
                    </a:p>
                  </a:txBody>
                  <a:tcPr marL="8226" marR="8226" marT="8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异丁烷</a:t>
                      </a:r>
                    </a:p>
                  </a:txBody>
                  <a:tcPr marL="8226" marR="8226" marT="8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产品液化气</a:t>
                      </a:r>
                    </a:p>
                  </a:txBody>
                  <a:tcPr marL="8226" marR="8226" marT="8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精丙烯</a:t>
                      </a:r>
                    </a:p>
                  </a:txBody>
                  <a:tcPr marL="8226" marR="8226" marT="8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</a:p>
                  </a:txBody>
                  <a:tcPr marL="8226" marR="8226" marT="8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液化气（</a:t>
                      </a:r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</a:t>
                      </a:r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）</a:t>
                      </a:r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重石</a:t>
                      </a:r>
                      <a:b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（</a:t>
                      </a:r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</a:t>
                      </a:r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）</a:t>
                      </a:r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</a:p>
                  </a:txBody>
                  <a:tcPr marL="8226" marR="8226" marT="8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</a:p>
                  </a:txBody>
                  <a:tcPr marL="8226" marR="8226" marT="8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511809"/>
                  </a:ext>
                </a:extLst>
              </a:tr>
              <a:tr h="294821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加裂一班</a:t>
                      </a:r>
                    </a:p>
                  </a:txBody>
                  <a:tcPr marL="8226" marR="8226" marT="82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1+</a:t>
                      </a:r>
                      <a:r>
                        <a:rPr lang="en-GB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第三名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4441310"/>
                  </a:ext>
                </a:extLst>
              </a:tr>
              <a:tr h="32246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加裂二班</a:t>
                      </a:r>
                    </a:p>
                  </a:txBody>
                  <a:tcPr marL="8226" marR="8226" marT="82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 dirty="0">
                          <a:solidFill>
                            <a:srgbClr val="282830"/>
                          </a:solidFill>
                          <a:effectLst/>
                          <a:latin typeface="Arial" panose="020B0604020202020204" pitchFamily="34" charset="0"/>
                        </a:rPr>
                        <a:t>1+</a:t>
                      </a:r>
                      <a:r>
                        <a:rPr lang="en-GB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第二名</a:t>
                      </a:r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9481117"/>
                  </a:ext>
                </a:extLst>
              </a:tr>
              <a:tr h="32246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加裂三班</a:t>
                      </a:r>
                    </a:p>
                  </a:txBody>
                  <a:tcPr marL="8226" marR="8226" marT="82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2+</a:t>
                      </a:r>
                      <a:r>
                        <a:rPr lang="en-GB" sz="16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第四名</a:t>
                      </a:r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990147"/>
                  </a:ext>
                </a:extLst>
              </a:tr>
              <a:tr h="313247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加裂四班</a:t>
                      </a:r>
                    </a:p>
                  </a:txBody>
                  <a:tcPr marL="8226" marR="8226" marT="82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1+</a:t>
                      </a:r>
                      <a:r>
                        <a:rPr lang="en-GB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第一名</a:t>
                      </a:r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7128083"/>
                  </a:ext>
                </a:extLst>
              </a:tr>
              <a:tr h="294821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备注</a:t>
                      </a:r>
                    </a:p>
                  </a:txBody>
                  <a:tcPr marL="8226" marR="8226" marT="82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</a:p>
                  </a:txBody>
                  <a:tcPr marL="8226" marR="8226" marT="8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</a:p>
                  </a:txBody>
                  <a:tcPr marL="8226" marR="8226" marT="8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</a:p>
                  </a:txBody>
                  <a:tcPr marL="8226" marR="8226" marT="8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</a:p>
                  </a:txBody>
                  <a:tcPr marL="8226" marR="8226" marT="8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</a:p>
                  </a:txBody>
                  <a:tcPr marL="8226" marR="8226" marT="8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</a:p>
                  </a:txBody>
                  <a:tcPr marL="8226" marR="8226" marT="8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226" marR="8226" marT="8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226" marR="8226" marT="8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</a:p>
                  </a:txBody>
                  <a:tcPr marL="8226" marR="8226" marT="8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</a:p>
                  </a:txBody>
                  <a:tcPr marL="8226" marR="8226" marT="8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9844003"/>
                  </a:ext>
                </a:extLst>
              </a:tr>
              <a:tr h="421961">
                <a:tc gridSpan="12">
                  <a:txBody>
                    <a:bodyPr/>
                    <a:lstStyle/>
                    <a:p>
                      <a:pPr algn="l" fontAlgn="ctr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备注：馏出口合格率统计周期：上月</a:t>
                      </a:r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27</a:t>
                      </a:r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日</a:t>
                      </a:r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0:00—</a:t>
                      </a:r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本月</a:t>
                      </a:r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26</a:t>
                      </a:r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日</a:t>
                      </a:r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24:00</a:t>
                      </a:r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（不包括）。红色为超内控指标：加裂重石馏程超内控：初点控制 </a:t>
                      </a:r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80-82℃</a:t>
                      </a:r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，终点控制</a:t>
                      </a:r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178-180℃; </a:t>
                      </a:r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加裂液化气</a:t>
                      </a:r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C5</a:t>
                      </a:r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控制</a:t>
                      </a:r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1.1-1.6%;</a:t>
                      </a:r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气分产品液化气</a:t>
                      </a:r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C2</a:t>
                      </a:r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控制</a:t>
                      </a:r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1.7-2.1%; </a:t>
                      </a:r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精丙烯在线分析仪纯度保持在</a:t>
                      </a:r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99.67-99.71%</a:t>
                      </a:r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。 异丁烷的异丁烷</a:t>
                      </a:r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mol%</a:t>
                      </a:r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低于</a:t>
                      </a:r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91%</a:t>
                      </a:r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纳入考核。重石脑油初馏点低于</a:t>
                      </a:r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80℃</a:t>
                      </a:r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未统计。</a:t>
                      </a:r>
                      <a:endParaRPr lang="zh-CN" alt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226" marR="8226" marT="82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228476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4773169" y="347221"/>
            <a:ext cx="2349954" cy="525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400" b="1" dirty="0">
                <a:solidFill>
                  <a:srgbClr val="282830"/>
                </a:solidFill>
                <a:latin typeface="+mj-ea"/>
                <a:ea typeface="+mj-ea"/>
              </a:rPr>
              <a:t>2.2.1  </a:t>
            </a:r>
            <a:r>
              <a:rPr lang="zh-CN" altLang="en-US" sz="2400" b="1" dirty="0">
                <a:solidFill>
                  <a:srgbClr val="282830"/>
                </a:solidFill>
                <a:latin typeface="+mj-ea"/>
                <a:ea typeface="+mj-ea"/>
              </a:rPr>
              <a:t>月末评比</a:t>
            </a:r>
          </a:p>
        </p:txBody>
      </p:sp>
      <p:sp>
        <p:nvSpPr>
          <p:cNvPr id="23" name="文本框 22"/>
          <p:cNvSpPr txBox="1"/>
          <p:nvPr/>
        </p:nvSpPr>
        <p:spPr>
          <a:xfrm>
            <a:off x="1023288" y="3594559"/>
            <a:ext cx="5385308" cy="15057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600" dirty="0">
                <a:solidFill>
                  <a:srgbClr val="282830"/>
                </a:solidFill>
                <a:latin typeface="+mj-ea"/>
                <a:ea typeface="+mj-ea"/>
              </a:rPr>
              <a:t>本月评比情况：</a:t>
            </a:r>
            <a:endParaRPr lang="en-US" altLang="zh-CN" sz="1600" dirty="0">
              <a:solidFill>
                <a:srgbClr val="282830"/>
              </a:solidFill>
              <a:latin typeface="+mj-ea"/>
              <a:ea typeface="+mj-ea"/>
            </a:endParaRPr>
          </a:p>
          <a:p>
            <a:pPr indent="457200">
              <a:lnSpc>
                <a:spcPct val="150000"/>
              </a:lnSpc>
            </a:pPr>
            <a:r>
              <a:rPr lang="en-US" altLang="zh-CN" sz="1600" dirty="0">
                <a:solidFill>
                  <a:srgbClr val="282830"/>
                </a:solidFill>
                <a:latin typeface="+mj-ea"/>
                <a:ea typeface="+mj-ea"/>
                <a:sym typeface="+mn-ea"/>
              </a:rPr>
              <a:t>1</a:t>
            </a:r>
            <a:r>
              <a:rPr lang="zh-CN" altLang="en-US" sz="1600" dirty="0">
                <a:solidFill>
                  <a:srgbClr val="282830"/>
                </a:solidFill>
                <a:latin typeface="+mj-ea"/>
                <a:ea typeface="+mj-ea"/>
                <a:sym typeface="+mn-ea"/>
              </a:rPr>
              <a:t>）</a:t>
            </a:r>
            <a:r>
              <a:rPr lang="en-GB" altLang="zh-CN" sz="1600" dirty="0">
                <a:solidFill>
                  <a:srgbClr val="282830"/>
                </a:solidFill>
                <a:latin typeface="+mj-ea"/>
                <a:ea typeface="+mj-ea"/>
                <a:sym typeface="+mn-ea"/>
              </a:rPr>
              <a:t>1</a:t>
            </a:r>
            <a:r>
              <a:rPr lang="zh-CN" altLang="en-US" sz="1600" dirty="0">
                <a:solidFill>
                  <a:srgbClr val="282830"/>
                </a:solidFill>
                <a:latin typeface="+mj-ea"/>
                <a:ea typeface="+mj-ea"/>
                <a:sym typeface="+mn-ea"/>
              </a:rPr>
              <a:t>月能耗差距较小，三</a:t>
            </a:r>
            <a:r>
              <a:rPr lang="en-US" altLang="zh-CN" sz="1600" dirty="0">
                <a:solidFill>
                  <a:srgbClr val="282830"/>
                </a:solidFill>
                <a:latin typeface="+mj-ea"/>
                <a:ea typeface="+mj-ea"/>
                <a:sym typeface="+mn-ea"/>
              </a:rPr>
              <a:t>·</a:t>
            </a:r>
            <a:r>
              <a:rPr lang="zh-CN" altLang="en-US" sz="1600" dirty="0">
                <a:solidFill>
                  <a:srgbClr val="282830"/>
                </a:solidFill>
                <a:latin typeface="+mj-ea"/>
                <a:ea typeface="+mj-ea"/>
                <a:sym typeface="+mn-ea"/>
              </a:rPr>
              <a:t>班能耗最第，</a:t>
            </a:r>
            <a:r>
              <a:rPr lang="en-GB" altLang="zh-CN" sz="1600" dirty="0">
                <a:solidFill>
                  <a:srgbClr val="282830"/>
                </a:solidFill>
                <a:latin typeface="+mj-ea"/>
                <a:ea typeface="+mj-ea"/>
                <a:sym typeface="+mn-ea"/>
              </a:rPr>
              <a:t>35.57</a:t>
            </a:r>
            <a:r>
              <a:rPr lang="zh-CN" altLang="en-US" sz="1600" dirty="0">
                <a:solidFill>
                  <a:srgbClr val="282830"/>
                </a:solidFill>
                <a:latin typeface="+mj-ea"/>
                <a:ea typeface="+mj-ea"/>
              </a:rPr>
              <a:t>。</a:t>
            </a:r>
            <a:endParaRPr lang="en-US" altLang="zh-CN" sz="1600" dirty="0">
              <a:solidFill>
                <a:srgbClr val="282830"/>
              </a:solidFill>
              <a:latin typeface="+mj-ea"/>
              <a:ea typeface="+mj-ea"/>
            </a:endParaRPr>
          </a:p>
          <a:p>
            <a:pPr indent="457200">
              <a:lnSpc>
                <a:spcPct val="150000"/>
              </a:lnSpc>
            </a:pPr>
            <a:r>
              <a:rPr lang="en-US" altLang="zh-CN" sz="1600" dirty="0">
                <a:solidFill>
                  <a:srgbClr val="282830"/>
                </a:solidFill>
                <a:latin typeface="+mj-ea"/>
                <a:ea typeface="+mj-ea"/>
              </a:rPr>
              <a:t>2</a:t>
            </a:r>
            <a:r>
              <a:rPr lang="zh-CN" altLang="en-US" sz="1600" dirty="0">
                <a:solidFill>
                  <a:srgbClr val="282830"/>
                </a:solidFill>
                <a:latin typeface="+mj-ea"/>
                <a:ea typeface="+mj-ea"/>
              </a:rPr>
              <a:t>）重石收率差距较小，一班重石收率最高，</a:t>
            </a:r>
            <a:r>
              <a:rPr lang="en-US" altLang="zh-CN" sz="1600" dirty="0">
                <a:solidFill>
                  <a:srgbClr val="282830"/>
                </a:solidFill>
                <a:latin typeface="+mj-ea"/>
                <a:ea typeface="+mj-ea"/>
              </a:rPr>
              <a:t>59.77%</a:t>
            </a:r>
            <a:r>
              <a:rPr lang="zh-CN" altLang="en-US" sz="1600" dirty="0">
                <a:solidFill>
                  <a:srgbClr val="282830"/>
                </a:solidFill>
                <a:latin typeface="+mj-ea"/>
                <a:ea typeface="+mj-ea"/>
              </a:rPr>
              <a:t>。</a:t>
            </a:r>
            <a:endParaRPr lang="en-US" altLang="zh-CN" sz="1600" dirty="0">
              <a:solidFill>
                <a:srgbClr val="282830"/>
              </a:solidFill>
              <a:latin typeface="+mj-ea"/>
              <a:ea typeface="+mj-ea"/>
            </a:endParaRPr>
          </a:p>
          <a:p>
            <a:pPr indent="457200">
              <a:lnSpc>
                <a:spcPct val="150000"/>
              </a:lnSpc>
            </a:pPr>
            <a:endParaRPr lang="en-US" altLang="zh-CN" sz="1500" dirty="0">
              <a:solidFill>
                <a:srgbClr val="28283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CABA437D-E42B-27AB-8754-3C4F2DEE62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8216601"/>
              </p:ext>
            </p:extLst>
          </p:nvPr>
        </p:nvGraphicFramePr>
        <p:xfrm>
          <a:off x="1023288" y="1254127"/>
          <a:ext cx="5532960" cy="2019300"/>
        </p:xfrm>
        <a:graphic>
          <a:graphicData uri="http://schemas.openxmlformats.org/drawingml/2006/table">
            <a:tbl>
              <a:tblPr/>
              <a:tblGrid>
                <a:gridCol w="1130389">
                  <a:extLst>
                    <a:ext uri="{9D8B030D-6E8A-4147-A177-3AD203B41FA5}">
                      <a16:colId xmlns:a16="http://schemas.microsoft.com/office/drawing/2014/main" val="38898131"/>
                    </a:ext>
                  </a:extLst>
                </a:gridCol>
                <a:gridCol w="1229547">
                  <a:extLst>
                    <a:ext uri="{9D8B030D-6E8A-4147-A177-3AD203B41FA5}">
                      <a16:colId xmlns:a16="http://schemas.microsoft.com/office/drawing/2014/main" val="208220338"/>
                    </a:ext>
                  </a:extLst>
                </a:gridCol>
                <a:gridCol w="1060980">
                  <a:extLst>
                    <a:ext uri="{9D8B030D-6E8A-4147-A177-3AD203B41FA5}">
                      <a16:colId xmlns:a16="http://schemas.microsoft.com/office/drawing/2014/main" val="544494282"/>
                    </a:ext>
                  </a:extLst>
                </a:gridCol>
                <a:gridCol w="1031233">
                  <a:extLst>
                    <a:ext uri="{9D8B030D-6E8A-4147-A177-3AD203B41FA5}">
                      <a16:colId xmlns:a16="http://schemas.microsoft.com/office/drawing/2014/main" val="1529104273"/>
                    </a:ext>
                  </a:extLst>
                </a:gridCol>
                <a:gridCol w="1080811">
                  <a:extLst>
                    <a:ext uri="{9D8B030D-6E8A-4147-A177-3AD203B41FA5}">
                      <a16:colId xmlns:a16="http://schemas.microsoft.com/office/drawing/2014/main" val="1512071155"/>
                    </a:ext>
                  </a:extLst>
                </a:gridCol>
              </a:tblGrid>
              <a:tr h="495300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(Headings)"/>
                        </a:rPr>
                        <a:t>1</a:t>
                      </a:r>
                      <a:r>
                        <a:rPr lang="zh-TW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(Headings)"/>
                        </a:rPr>
                        <a:t>月份能耗 </a:t>
                      </a:r>
                      <a:r>
                        <a:rPr lang="en-US" altLang="zh-TW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(Headings)"/>
                        </a:rPr>
                        <a:t>(1.1-1.31)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878753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(Headings)"/>
                        </a:rPr>
                        <a:t>班组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(Headings)"/>
                        </a:rPr>
                        <a:t>加裂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(Headings)"/>
                        </a:rPr>
                        <a:t>气分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微软雅黑 (Headings)"/>
                        </a:rPr>
                        <a:t>平均值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微软雅黑 (Headings)"/>
                        </a:rPr>
                        <a:t>排名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248299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(Headings)"/>
                        </a:rPr>
                        <a:t>加裂一班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(Headings)"/>
                        </a:rPr>
                        <a:t>44.49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(Headings)"/>
                        </a:rPr>
                        <a:t>21.980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(Headings)"/>
                        </a:rPr>
                        <a:t>35.486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微软雅黑 (Headings)"/>
                        </a:rPr>
                        <a:t>第一名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842612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(Headings)"/>
                        </a:rPr>
                        <a:t>加裂二班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(Headings)"/>
                        </a:rPr>
                        <a:t>44.61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(Headings)"/>
                        </a:rPr>
                        <a:t>21.890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(Headings)"/>
                        </a:rPr>
                        <a:t>35.522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微软雅黑 (Headings)"/>
                        </a:rPr>
                        <a:t>第三名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726376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(Headings)"/>
                        </a:rPr>
                        <a:t>加裂三班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(Headings)"/>
                        </a:rPr>
                        <a:t>44.59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(Headings)"/>
                        </a:rPr>
                        <a:t>22.030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(Headings)"/>
                        </a:rPr>
                        <a:t>35.566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(Headings)"/>
                        </a:rPr>
                        <a:t>第四名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746369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微软雅黑 (Headings)"/>
                        </a:rPr>
                        <a:t>加裂四班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(Headings)"/>
                        </a:rPr>
                        <a:t>44.54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(Headings)"/>
                        </a:rPr>
                        <a:t>21.960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(Headings)"/>
                        </a:rPr>
                        <a:t>35.508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(Headings)"/>
                        </a:rPr>
                        <a:t>第二名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8469775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A7F37B5-B8EA-8548-54F4-1DE0824105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269540"/>
              </p:ext>
            </p:extLst>
          </p:nvPr>
        </p:nvGraphicFramePr>
        <p:xfrm>
          <a:off x="6753661" y="1249197"/>
          <a:ext cx="4219067" cy="2066925"/>
        </p:xfrm>
        <a:graphic>
          <a:graphicData uri="http://schemas.openxmlformats.org/drawingml/2006/table">
            <a:tbl>
              <a:tblPr/>
              <a:tblGrid>
                <a:gridCol w="1706589">
                  <a:extLst>
                    <a:ext uri="{9D8B030D-6E8A-4147-A177-3AD203B41FA5}">
                      <a16:colId xmlns:a16="http://schemas.microsoft.com/office/drawing/2014/main" val="1522227654"/>
                    </a:ext>
                  </a:extLst>
                </a:gridCol>
                <a:gridCol w="1220685">
                  <a:extLst>
                    <a:ext uri="{9D8B030D-6E8A-4147-A177-3AD203B41FA5}">
                      <a16:colId xmlns:a16="http://schemas.microsoft.com/office/drawing/2014/main" val="3892810094"/>
                    </a:ext>
                  </a:extLst>
                </a:gridCol>
                <a:gridCol w="1291793">
                  <a:extLst>
                    <a:ext uri="{9D8B030D-6E8A-4147-A177-3AD203B41FA5}">
                      <a16:colId xmlns:a16="http://schemas.microsoft.com/office/drawing/2014/main" val="3412263905"/>
                    </a:ext>
                  </a:extLst>
                </a:gridCol>
              </a:tblGrid>
              <a:tr h="49530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(Headings)"/>
                        </a:rPr>
                        <a:t>1</a:t>
                      </a:r>
                      <a:r>
                        <a:rPr lang="zh-TW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(Headings)"/>
                        </a:rPr>
                        <a:t>月份</a:t>
                      </a:r>
                      <a:r>
                        <a:rPr lang="zh-TW" altLang="en-US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微软雅黑 (Headings)"/>
                        </a:rPr>
                        <a:t>重石</a:t>
                      </a:r>
                      <a:r>
                        <a:rPr lang="zh-TW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(Headings)"/>
                        </a:rPr>
                        <a:t>收率 </a:t>
                      </a:r>
                      <a:r>
                        <a:rPr lang="en-US" altLang="zh-TW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(Headings)"/>
                        </a:rPr>
                        <a:t>(1.1-1.31)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132009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(Headings)"/>
                        </a:rPr>
                        <a:t>班组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微软雅黑 (Headings)"/>
                        </a:rPr>
                        <a:t>平均值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(Headings)"/>
                        </a:rPr>
                        <a:t>排名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2186128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微软雅黑 (Headings)"/>
                        </a:rPr>
                        <a:t>加裂一班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(Headings)"/>
                        </a:rPr>
                        <a:t>59.77%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微软雅黑 (Headings)"/>
                        </a:rPr>
                        <a:t>第一名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684415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微软雅黑 (Headings)"/>
                        </a:rPr>
                        <a:t>加裂二班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(Headings)"/>
                        </a:rPr>
                        <a:t>59.76%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微软雅黑 (Headings)"/>
                        </a:rPr>
                        <a:t>第二名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7153989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微软雅黑 (Headings)"/>
                        </a:rPr>
                        <a:t>加裂三班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微软雅黑 (Headings)"/>
                        </a:rPr>
                        <a:t>58.69%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(Headings)"/>
                        </a:rPr>
                        <a:t>第四名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3462108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微软雅黑 (Headings)"/>
                        </a:rPr>
                        <a:t>加裂四班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微软雅黑 (Headings)"/>
                        </a:rPr>
                        <a:t>59.39%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(Headings)"/>
                        </a:rPr>
                        <a:t>第三名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8424467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D40A07ED-7071-9C26-04BC-9EA6DF4AD5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9829243"/>
              </p:ext>
            </p:extLst>
          </p:nvPr>
        </p:nvGraphicFramePr>
        <p:xfrm>
          <a:off x="6753661" y="3429000"/>
          <a:ext cx="4219067" cy="2066925"/>
        </p:xfrm>
        <a:graphic>
          <a:graphicData uri="http://schemas.openxmlformats.org/drawingml/2006/table">
            <a:tbl>
              <a:tblPr/>
              <a:tblGrid>
                <a:gridCol w="1254964">
                  <a:extLst>
                    <a:ext uri="{9D8B030D-6E8A-4147-A177-3AD203B41FA5}">
                      <a16:colId xmlns:a16="http://schemas.microsoft.com/office/drawing/2014/main" val="1123675795"/>
                    </a:ext>
                  </a:extLst>
                </a:gridCol>
                <a:gridCol w="1278867">
                  <a:extLst>
                    <a:ext uri="{9D8B030D-6E8A-4147-A177-3AD203B41FA5}">
                      <a16:colId xmlns:a16="http://schemas.microsoft.com/office/drawing/2014/main" val="3229554979"/>
                    </a:ext>
                  </a:extLst>
                </a:gridCol>
                <a:gridCol w="1685236">
                  <a:extLst>
                    <a:ext uri="{9D8B030D-6E8A-4147-A177-3AD203B41FA5}">
                      <a16:colId xmlns:a16="http://schemas.microsoft.com/office/drawing/2014/main" val="2132184816"/>
                    </a:ext>
                  </a:extLst>
                </a:gridCol>
              </a:tblGrid>
              <a:tr h="49530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(Headings)"/>
                          <a:ea typeface="+mj-ea"/>
                        </a:rPr>
                        <a:t>12</a:t>
                      </a:r>
                      <a:r>
                        <a:rPr lang="zh-TW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(Headings)"/>
                          <a:ea typeface="+mj-ea"/>
                        </a:rPr>
                        <a:t>月份</a:t>
                      </a:r>
                      <a:r>
                        <a:rPr lang="zh-TW" altLang="en-US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微软雅黑 (Headings)"/>
                          <a:ea typeface="+mj-ea"/>
                        </a:rPr>
                        <a:t>精丙烯</a:t>
                      </a:r>
                      <a:r>
                        <a:rPr lang="zh-TW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(Headings)"/>
                          <a:ea typeface="+mj-ea"/>
                        </a:rPr>
                        <a:t>收率 </a:t>
                      </a:r>
                      <a:r>
                        <a:rPr lang="en-US" altLang="zh-TW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(Headings)"/>
                          <a:ea typeface="+mj-ea"/>
                        </a:rPr>
                        <a:t>(12.1-12.31)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544134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(Headings)"/>
                        </a:rPr>
                        <a:t>班组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(Headings)"/>
                        </a:rPr>
                        <a:t>平均值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微软雅黑 (Headings)"/>
                        </a:rPr>
                        <a:t>排名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949076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(Headings)"/>
                        </a:rPr>
                        <a:t>加裂一班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微软雅黑 (Headings)"/>
                        </a:rPr>
                        <a:t>29.09%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微软雅黑 (Headings)"/>
                        </a:rPr>
                        <a:t>第二名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8374959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(Headings)"/>
                        </a:rPr>
                        <a:t>加裂二班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微软雅黑 (Headings)"/>
                        </a:rPr>
                        <a:t>29.83%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微软雅黑 (Headings)"/>
                        </a:rPr>
                        <a:t>第一名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2896948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(Headings)"/>
                        </a:rPr>
                        <a:t>加裂三班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(Headings)"/>
                        </a:rPr>
                        <a:t>28.79%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微软雅黑 (Headings)"/>
                        </a:rPr>
                        <a:t>第四名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651058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微软雅黑 (Headings)"/>
                        </a:rPr>
                        <a:t>加裂四班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(Headings)"/>
                        </a:rPr>
                        <a:t>28.80%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(Headings)"/>
                        </a:rPr>
                        <a:t>第三名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56507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/>
        </p:nvSpPr>
        <p:spPr>
          <a:xfrm>
            <a:off x="4434841" y="1199436"/>
            <a:ext cx="2990198" cy="525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400" b="1" dirty="0">
                <a:solidFill>
                  <a:srgbClr val="282830"/>
                </a:solidFill>
                <a:latin typeface="+mj-ea"/>
                <a:ea typeface="+mj-ea"/>
              </a:rPr>
              <a:t>2.2.2  </a:t>
            </a:r>
            <a:r>
              <a:rPr lang="zh-CN" altLang="en-US" sz="2400" b="1" dirty="0">
                <a:solidFill>
                  <a:srgbClr val="282830"/>
                </a:solidFill>
                <a:latin typeface="+mj-ea"/>
                <a:ea typeface="+mj-ea"/>
              </a:rPr>
              <a:t>月末评比排名</a:t>
            </a: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  <p:graphicFrame>
        <p:nvGraphicFramePr>
          <p:cNvPr id="2" name="表格 1"/>
          <p:cNvGraphicFramePr>
            <a:graphicFrameLocks noGrp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795654306"/>
              </p:ext>
            </p:extLst>
          </p:nvPr>
        </p:nvGraphicFramePr>
        <p:xfrm>
          <a:off x="2099828" y="2190579"/>
          <a:ext cx="7992342" cy="2304001"/>
        </p:xfrm>
        <a:graphic>
          <a:graphicData uri="http://schemas.openxmlformats.org/drawingml/2006/table">
            <a:tbl>
              <a:tblPr/>
              <a:tblGrid>
                <a:gridCol w="17424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542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56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9143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班组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月末评比内容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奖励分数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914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(Headings)"/>
                        </a:rPr>
                        <a:t>一班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能耗第一名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914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(Headings)"/>
                        </a:rPr>
                        <a:t>四班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能耗第二名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b="0" i="0" u="none" strike="noStrike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914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 (Headings)"/>
                        </a:rPr>
                        <a:t>二班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能耗第三名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914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一班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事故演练第一名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914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三班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事故演练第二名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b="0" i="0" u="none" strike="noStrike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914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四班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事故演练第三名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11">
            <a:extLst>
              <a:ext uri="{FF2B5EF4-FFF2-40B4-BE49-F238E27FC236}">
                <a16:creationId xmlns:a16="http://schemas.microsoft.com/office/drawing/2014/main" id="{F0DCC097-1DB8-4B6D-85D0-6FBA0E1CA4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: Shape 13">
            <a:extLst>
              <a:ext uri="{FF2B5EF4-FFF2-40B4-BE49-F238E27FC236}">
                <a16:creationId xmlns:a16="http://schemas.microsoft.com/office/drawing/2014/main" id="{E0B58608-23C8-4441-994D-C6823EEE1D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9" cy="2083506"/>
          </a:xfrm>
          <a:custGeom>
            <a:avLst/>
            <a:gdLst>
              <a:gd name="connsiteX0" fmla="*/ 0 w 12191999"/>
              <a:gd name="connsiteY0" fmla="*/ 0 h 2083506"/>
              <a:gd name="connsiteX1" fmla="*/ 9429748 w 12191999"/>
              <a:gd name="connsiteY1" fmla="*/ 0 h 2083506"/>
              <a:gd name="connsiteX2" fmla="*/ 9429748 w 12191999"/>
              <a:gd name="connsiteY2" fmla="*/ 1 h 2083506"/>
              <a:gd name="connsiteX3" fmla="*/ 12191999 w 12191999"/>
              <a:gd name="connsiteY3" fmla="*/ 1 h 2083506"/>
              <a:gd name="connsiteX4" fmla="*/ 12191999 w 12191999"/>
              <a:gd name="connsiteY4" fmla="*/ 1164372 h 2083506"/>
              <a:gd name="connsiteX5" fmla="*/ 12147852 w 12191999"/>
              <a:gd name="connsiteY5" fmla="*/ 1163783 h 2083506"/>
              <a:gd name="connsiteX6" fmla="*/ 11993604 w 12191999"/>
              <a:gd name="connsiteY6" fmla="*/ 1153496 h 2083506"/>
              <a:gd name="connsiteX7" fmla="*/ 11865319 w 12191999"/>
              <a:gd name="connsiteY7" fmla="*/ 1176624 h 2083506"/>
              <a:gd name="connsiteX8" fmla="*/ 11718353 w 12191999"/>
              <a:gd name="connsiteY8" fmla="*/ 1209136 h 2083506"/>
              <a:gd name="connsiteX9" fmla="*/ 11609067 w 12191999"/>
              <a:gd name="connsiteY9" fmla="*/ 1218512 h 2083506"/>
              <a:gd name="connsiteX10" fmla="*/ 11545958 w 12191999"/>
              <a:gd name="connsiteY10" fmla="*/ 1240430 h 2083506"/>
              <a:gd name="connsiteX11" fmla="*/ 11445770 w 12191999"/>
              <a:gd name="connsiteY11" fmla="*/ 1225780 h 2083506"/>
              <a:gd name="connsiteX12" fmla="*/ 11398842 w 12191999"/>
              <a:gd name="connsiteY12" fmla="*/ 1227250 h 2083506"/>
              <a:gd name="connsiteX13" fmla="*/ 11240093 w 12191999"/>
              <a:gd name="connsiteY13" fmla="*/ 1266797 h 2083506"/>
              <a:gd name="connsiteX14" fmla="*/ 11141364 w 12191999"/>
              <a:gd name="connsiteY14" fmla="*/ 1288059 h 2083506"/>
              <a:gd name="connsiteX15" fmla="*/ 11015396 w 12191999"/>
              <a:gd name="connsiteY15" fmla="*/ 1353104 h 2083506"/>
              <a:gd name="connsiteX16" fmla="*/ 10973905 w 12191999"/>
              <a:gd name="connsiteY16" fmla="*/ 1365109 h 2083506"/>
              <a:gd name="connsiteX17" fmla="*/ 10904858 w 12191999"/>
              <a:gd name="connsiteY17" fmla="*/ 1371966 h 2083506"/>
              <a:gd name="connsiteX18" fmla="*/ 10827883 w 12191999"/>
              <a:gd name="connsiteY18" fmla="*/ 1410270 h 2083506"/>
              <a:gd name="connsiteX19" fmla="*/ 10690996 w 12191999"/>
              <a:gd name="connsiteY19" fmla="*/ 1426394 h 2083506"/>
              <a:gd name="connsiteX20" fmla="*/ 10624461 w 12191999"/>
              <a:gd name="connsiteY20" fmla="*/ 1444283 h 2083506"/>
              <a:gd name="connsiteX21" fmla="*/ 10517208 w 12191999"/>
              <a:gd name="connsiteY21" fmla="*/ 1478947 h 2083506"/>
              <a:gd name="connsiteX22" fmla="*/ 10497937 w 12191999"/>
              <a:gd name="connsiteY22" fmla="*/ 1469831 h 2083506"/>
              <a:gd name="connsiteX23" fmla="*/ 10471201 w 12191999"/>
              <a:gd name="connsiteY23" fmla="*/ 1486037 h 2083506"/>
              <a:gd name="connsiteX24" fmla="*/ 10448263 w 12191999"/>
              <a:gd name="connsiteY24" fmla="*/ 1478223 h 2083506"/>
              <a:gd name="connsiteX25" fmla="*/ 10388089 w 12191999"/>
              <a:gd name="connsiteY25" fmla="*/ 1507175 h 2083506"/>
              <a:gd name="connsiteX26" fmla="*/ 10333720 w 12191999"/>
              <a:gd name="connsiteY26" fmla="*/ 1515848 h 2083506"/>
              <a:gd name="connsiteX27" fmla="*/ 10104338 w 12191999"/>
              <a:gd name="connsiteY27" fmla="*/ 1569424 h 2083506"/>
              <a:gd name="connsiteX28" fmla="*/ 9910445 w 12191999"/>
              <a:gd name="connsiteY28" fmla="*/ 1632275 h 2083506"/>
              <a:gd name="connsiteX29" fmla="*/ 9770872 w 12191999"/>
              <a:gd name="connsiteY29" fmla="*/ 1688088 h 2083506"/>
              <a:gd name="connsiteX30" fmla="*/ 9733849 w 12191999"/>
              <a:gd name="connsiteY30" fmla="*/ 1700034 h 2083506"/>
              <a:gd name="connsiteX31" fmla="*/ 9703714 w 12191999"/>
              <a:gd name="connsiteY31" fmla="*/ 1730093 h 2083506"/>
              <a:gd name="connsiteX32" fmla="*/ 9698351 w 12191999"/>
              <a:gd name="connsiteY32" fmla="*/ 1730377 h 2083506"/>
              <a:gd name="connsiteX33" fmla="*/ 9632895 w 12191999"/>
              <a:gd name="connsiteY33" fmla="*/ 1736363 h 2083506"/>
              <a:gd name="connsiteX34" fmla="*/ 9569107 w 12191999"/>
              <a:gd name="connsiteY34" fmla="*/ 1741010 h 2083506"/>
              <a:gd name="connsiteX35" fmla="*/ 9536451 w 12191999"/>
              <a:gd name="connsiteY35" fmla="*/ 1755120 h 2083506"/>
              <a:gd name="connsiteX36" fmla="*/ 9529385 w 12191999"/>
              <a:gd name="connsiteY36" fmla="*/ 1757515 h 2083506"/>
              <a:gd name="connsiteX37" fmla="*/ 9498527 w 12191999"/>
              <a:gd name="connsiteY37" fmla="*/ 1753117 h 2083506"/>
              <a:gd name="connsiteX38" fmla="*/ 9436642 w 12191999"/>
              <a:gd name="connsiteY38" fmla="*/ 1755478 h 2083506"/>
              <a:gd name="connsiteX39" fmla="*/ 9429748 w 12191999"/>
              <a:gd name="connsiteY39" fmla="*/ 1756317 h 2083506"/>
              <a:gd name="connsiteX40" fmla="*/ 9429748 w 12191999"/>
              <a:gd name="connsiteY40" fmla="*/ 1768745 h 2083506"/>
              <a:gd name="connsiteX41" fmla="*/ 9425802 w 12191999"/>
              <a:gd name="connsiteY41" fmla="*/ 1769273 h 2083506"/>
              <a:gd name="connsiteX42" fmla="*/ 9349763 w 12191999"/>
              <a:gd name="connsiteY42" fmla="*/ 1776107 h 2083506"/>
              <a:gd name="connsiteX43" fmla="*/ 9256503 w 12191999"/>
              <a:gd name="connsiteY43" fmla="*/ 1800699 h 2083506"/>
              <a:gd name="connsiteX44" fmla="*/ 9222873 w 12191999"/>
              <a:gd name="connsiteY44" fmla="*/ 1803003 h 2083506"/>
              <a:gd name="connsiteX45" fmla="*/ 9224095 w 12191999"/>
              <a:gd name="connsiteY45" fmla="*/ 1807355 h 2083506"/>
              <a:gd name="connsiteX46" fmla="*/ 9211603 w 12191999"/>
              <a:gd name="connsiteY46" fmla="*/ 1807675 h 2083506"/>
              <a:gd name="connsiteX47" fmla="*/ 9183719 w 12191999"/>
              <a:gd name="connsiteY47" fmla="*/ 1807781 h 2083506"/>
              <a:gd name="connsiteX48" fmla="*/ 9100221 w 12191999"/>
              <a:gd name="connsiteY48" fmla="*/ 1808989 h 2083506"/>
              <a:gd name="connsiteX49" fmla="*/ 9077439 w 12191999"/>
              <a:gd name="connsiteY49" fmla="*/ 1817333 h 2083506"/>
              <a:gd name="connsiteX50" fmla="*/ 9055889 w 12191999"/>
              <a:gd name="connsiteY50" fmla="*/ 1817464 h 2083506"/>
              <a:gd name="connsiteX51" fmla="*/ 8930912 w 12191999"/>
              <a:gd name="connsiteY51" fmla="*/ 1828648 h 2083506"/>
              <a:gd name="connsiteX52" fmla="*/ 8913729 w 12191999"/>
              <a:gd name="connsiteY52" fmla="*/ 1829483 h 2083506"/>
              <a:gd name="connsiteX53" fmla="*/ 8904423 w 12191999"/>
              <a:gd name="connsiteY53" fmla="*/ 1833234 h 2083506"/>
              <a:gd name="connsiteX54" fmla="*/ 8871099 w 12191999"/>
              <a:gd name="connsiteY54" fmla="*/ 1833979 h 2083506"/>
              <a:gd name="connsiteX55" fmla="*/ 8869557 w 12191999"/>
              <a:gd name="connsiteY55" fmla="*/ 1836113 h 2083506"/>
              <a:gd name="connsiteX56" fmla="*/ 8760021 w 12191999"/>
              <a:gd name="connsiteY56" fmla="*/ 1854442 h 2083506"/>
              <a:gd name="connsiteX57" fmla="*/ 8741254 w 12191999"/>
              <a:gd name="connsiteY57" fmla="*/ 1857469 h 2083506"/>
              <a:gd name="connsiteX58" fmla="*/ 8725039 w 12191999"/>
              <a:gd name="connsiteY58" fmla="*/ 1856552 h 2083506"/>
              <a:gd name="connsiteX59" fmla="*/ 8635265 w 12191999"/>
              <a:gd name="connsiteY59" fmla="*/ 1859168 h 2083506"/>
              <a:gd name="connsiteX60" fmla="*/ 8613911 w 12191999"/>
              <a:gd name="connsiteY60" fmla="*/ 1857561 h 2083506"/>
              <a:gd name="connsiteX61" fmla="*/ 8604931 w 12191999"/>
              <a:gd name="connsiteY61" fmla="*/ 1854170 h 2083506"/>
              <a:gd name="connsiteX62" fmla="*/ 8570171 w 12191999"/>
              <a:gd name="connsiteY62" fmla="*/ 1860579 h 2083506"/>
              <a:gd name="connsiteX63" fmla="*/ 8516537 w 12191999"/>
              <a:gd name="connsiteY63" fmla="*/ 1864971 h 2083506"/>
              <a:gd name="connsiteX64" fmla="*/ 8491046 w 12191999"/>
              <a:gd name="connsiteY64" fmla="*/ 1868141 h 2083506"/>
              <a:gd name="connsiteX65" fmla="*/ 8470478 w 12191999"/>
              <a:gd name="connsiteY65" fmla="*/ 1866216 h 2083506"/>
              <a:gd name="connsiteX66" fmla="*/ 8353433 w 12191999"/>
              <a:gd name="connsiteY66" fmla="*/ 1865729 h 2083506"/>
              <a:gd name="connsiteX67" fmla="*/ 8347675 w 12191999"/>
              <a:gd name="connsiteY67" fmla="*/ 1865075 h 2083506"/>
              <a:gd name="connsiteX68" fmla="*/ 8343939 w 12191999"/>
              <a:gd name="connsiteY68" fmla="*/ 1865677 h 2083506"/>
              <a:gd name="connsiteX69" fmla="*/ 8221566 w 12191999"/>
              <a:gd name="connsiteY69" fmla="*/ 1881148 h 2083506"/>
              <a:gd name="connsiteX70" fmla="*/ 8066095 w 12191999"/>
              <a:gd name="connsiteY70" fmla="*/ 1919902 h 2083506"/>
              <a:gd name="connsiteX71" fmla="*/ 8044849 w 12191999"/>
              <a:gd name="connsiteY71" fmla="*/ 1916308 h 2083506"/>
              <a:gd name="connsiteX72" fmla="*/ 8041142 w 12191999"/>
              <a:gd name="connsiteY72" fmla="*/ 1915506 h 2083506"/>
              <a:gd name="connsiteX73" fmla="*/ 8022159 w 12191999"/>
              <a:gd name="connsiteY73" fmla="*/ 1911521 h 2083506"/>
              <a:gd name="connsiteX74" fmla="*/ 7944932 w 12191999"/>
              <a:gd name="connsiteY74" fmla="*/ 1917265 h 2083506"/>
              <a:gd name="connsiteX75" fmla="*/ 7879011 w 12191999"/>
              <a:gd name="connsiteY75" fmla="*/ 1928570 h 2083506"/>
              <a:gd name="connsiteX76" fmla="*/ 7865529 w 12191999"/>
              <a:gd name="connsiteY76" fmla="*/ 1934399 h 2083506"/>
              <a:gd name="connsiteX77" fmla="*/ 7774801 w 12191999"/>
              <a:gd name="connsiteY77" fmla="*/ 1947969 h 2083506"/>
              <a:gd name="connsiteX78" fmla="*/ 7748398 w 12191999"/>
              <a:gd name="connsiteY78" fmla="*/ 1955982 h 2083506"/>
              <a:gd name="connsiteX79" fmla="*/ 7740684 w 12191999"/>
              <a:gd name="connsiteY79" fmla="*/ 1955717 h 2083506"/>
              <a:gd name="connsiteX80" fmla="*/ 7712976 w 12191999"/>
              <a:gd name="connsiteY80" fmla="*/ 1960442 h 2083506"/>
              <a:gd name="connsiteX81" fmla="*/ 7699956 w 12191999"/>
              <a:gd name="connsiteY81" fmla="*/ 1966104 h 2083506"/>
              <a:gd name="connsiteX82" fmla="*/ 7684158 w 12191999"/>
              <a:gd name="connsiteY82" fmla="*/ 1962927 h 2083506"/>
              <a:gd name="connsiteX83" fmla="*/ 7643109 w 12191999"/>
              <a:gd name="connsiteY83" fmla="*/ 1964400 h 2083506"/>
              <a:gd name="connsiteX84" fmla="*/ 7630180 w 12191999"/>
              <a:gd name="connsiteY84" fmla="*/ 1970266 h 2083506"/>
              <a:gd name="connsiteX85" fmla="*/ 7609131 w 12191999"/>
              <a:gd name="connsiteY85" fmla="*/ 1971774 h 2083506"/>
              <a:gd name="connsiteX86" fmla="*/ 7555555 w 12191999"/>
              <a:gd name="connsiteY86" fmla="*/ 1969491 h 2083506"/>
              <a:gd name="connsiteX87" fmla="*/ 7520919 w 12191999"/>
              <a:gd name="connsiteY87" fmla="*/ 1970177 h 2083506"/>
              <a:gd name="connsiteX88" fmla="*/ 7456258 w 12191999"/>
              <a:gd name="connsiteY88" fmla="*/ 1960468 h 2083506"/>
              <a:gd name="connsiteX89" fmla="*/ 7393047 w 12191999"/>
              <a:gd name="connsiteY89" fmla="*/ 1952408 h 2083506"/>
              <a:gd name="connsiteX90" fmla="*/ 7199912 w 12191999"/>
              <a:gd name="connsiteY90" fmla="*/ 1959913 h 2083506"/>
              <a:gd name="connsiteX91" fmla="*/ 7146774 w 12191999"/>
              <a:gd name="connsiteY91" fmla="*/ 1956641 h 2083506"/>
              <a:gd name="connsiteX92" fmla="*/ 7122244 w 12191999"/>
              <a:gd name="connsiteY92" fmla="*/ 1953891 h 2083506"/>
              <a:gd name="connsiteX93" fmla="*/ 7032241 w 12191999"/>
              <a:gd name="connsiteY93" fmla="*/ 1962723 h 2083506"/>
              <a:gd name="connsiteX94" fmla="*/ 6941492 w 12191999"/>
              <a:gd name="connsiteY94" fmla="*/ 1976868 h 2083506"/>
              <a:gd name="connsiteX95" fmla="*/ 6906514 w 12191999"/>
              <a:gd name="connsiteY95" fmla="*/ 1968589 h 2083506"/>
              <a:gd name="connsiteX96" fmla="*/ 6826395 w 12191999"/>
              <a:gd name="connsiteY96" fmla="*/ 1974141 h 2083506"/>
              <a:gd name="connsiteX97" fmla="*/ 6716431 w 12191999"/>
              <a:gd name="connsiteY97" fmla="*/ 2004297 h 2083506"/>
              <a:gd name="connsiteX98" fmla="*/ 6569607 w 12191999"/>
              <a:gd name="connsiteY98" fmla="*/ 2015496 h 2083506"/>
              <a:gd name="connsiteX99" fmla="*/ 6561430 w 12191999"/>
              <a:gd name="connsiteY99" fmla="*/ 2020996 h 2083506"/>
              <a:gd name="connsiteX100" fmla="*/ 6549371 w 12191999"/>
              <a:gd name="connsiteY100" fmla="*/ 2024747 h 2083506"/>
              <a:gd name="connsiteX101" fmla="*/ 6547040 w 12191999"/>
              <a:gd name="connsiteY101" fmla="*/ 2024474 h 2083506"/>
              <a:gd name="connsiteX102" fmla="*/ 6530482 w 12191999"/>
              <a:gd name="connsiteY102" fmla="*/ 2026659 h 2083506"/>
              <a:gd name="connsiteX103" fmla="*/ 6528565 w 12191999"/>
              <a:gd name="connsiteY103" fmla="*/ 2028600 h 2083506"/>
              <a:gd name="connsiteX104" fmla="*/ 6517741 w 12191999"/>
              <a:gd name="connsiteY104" fmla="*/ 2030558 h 2083506"/>
              <a:gd name="connsiteX105" fmla="*/ 6497855 w 12191999"/>
              <a:gd name="connsiteY105" fmla="*/ 2035650 h 2083506"/>
              <a:gd name="connsiteX106" fmla="*/ 6492785 w 12191999"/>
              <a:gd name="connsiteY106" fmla="*/ 2035444 h 2083506"/>
              <a:gd name="connsiteX107" fmla="*/ 6460692 w 12191999"/>
              <a:gd name="connsiteY107" fmla="*/ 2041321 h 2083506"/>
              <a:gd name="connsiteX108" fmla="*/ 6459609 w 12191999"/>
              <a:gd name="connsiteY108" fmla="*/ 2040851 h 2083506"/>
              <a:gd name="connsiteX109" fmla="*/ 6447765 w 12191999"/>
              <a:gd name="connsiteY109" fmla="*/ 2040102 h 2083506"/>
              <a:gd name="connsiteX110" fmla="*/ 6426590 w 12191999"/>
              <a:gd name="connsiteY110" fmla="*/ 2039928 h 2083506"/>
              <a:gd name="connsiteX111" fmla="*/ 6401693 w 12191999"/>
              <a:gd name="connsiteY111" fmla="*/ 2033537 h 2083506"/>
              <a:gd name="connsiteX112" fmla="*/ 6387141 w 12191999"/>
              <a:gd name="connsiteY112" fmla="*/ 2033161 h 2083506"/>
              <a:gd name="connsiteX113" fmla="*/ 6357846 w 12191999"/>
              <a:gd name="connsiteY113" fmla="*/ 2036782 h 2083506"/>
              <a:gd name="connsiteX114" fmla="*/ 6342914 w 12191999"/>
              <a:gd name="connsiteY114" fmla="*/ 2037585 h 2083506"/>
              <a:gd name="connsiteX115" fmla="*/ 6336300 w 12191999"/>
              <a:gd name="connsiteY115" fmla="*/ 2038781 h 2083506"/>
              <a:gd name="connsiteX116" fmla="*/ 6317178 w 12191999"/>
              <a:gd name="connsiteY116" fmla="*/ 2038968 h 2083506"/>
              <a:gd name="connsiteX117" fmla="*/ 6161427 w 12191999"/>
              <a:gd name="connsiteY117" fmla="*/ 2047338 h 2083506"/>
              <a:gd name="connsiteX118" fmla="*/ 6097339 w 12191999"/>
              <a:gd name="connsiteY118" fmla="*/ 2082438 h 2083506"/>
              <a:gd name="connsiteX119" fmla="*/ 6079059 w 12191999"/>
              <a:gd name="connsiteY119" fmla="*/ 2081299 h 2083506"/>
              <a:gd name="connsiteX120" fmla="*/ 5998439 w 12191999"/>
              <a:gd name="connsiteY120" fmla="*/ 2070958 h 2083506"/>
              <a:gd name="connsiteX121" fmla="*/ 5904290 w 12191999"/>
              <a:gd name="connsiteY121" fmla="*/ 2070255 h 2083506"/>
              <a:gd name="connsiteX122" fmla="*/ 5814867 w 12191999"/>
              <a:gd name="connsiteY122" fmla="*/ 2079032 h 2083506"/>
              <a:gd name="connsiteX123" fmla="*/ 5725743 w 12191999"/>
              <a:gd name="connsiteY123" fmla="*/ 2070558 h 2083506"/>
              <a:gd name="connsiteX124" fmla="*/ 5650546 w 12191999"/>
              <a:gd name="connsiteY124" fmla="*/ 2052412 h 2083506"/>
              <a:gd name="connsiteX125" fmla="*/ 5581284 w 12191999"/>
              <a:gd name="connsiteY125" fmla="*/ 2023175 h 2083506"/>
              <a:gd name="connsiteX126" fmla="*/ 5572593 w 12191999"/>
              <a:gd name="connsiteY126" fmla="*/ 2018391 h 2083506"/>
              <a:gd name="connsiteX127" fmla="*/ 5548580 w 12191999"/>
              <a:gd name="connsiteY127" fmla="*/ 2016951 h 2083506"/>
              <a:gd name="connsiteX128" fmla="*/ 5471173 w 12191999"/>
              <a:gd name="connsiteY128" fmla="*/ 2018786 h 2083506"/>
              <a:gd name="connsiteX129" fmla="*/ 5340320 w 12191999"/>
              <a:gd name="connsiteY129" fmla="*/ 2037611 h 2083506"/>
              <a:gd name="connsiteX130" fmla="*/ 5254376 w 12191999"/>
              <a:gd name="connsiteY130" fmla="*/ 2042928 h 2083506"/>
              <a:gd name="connsiteX131" fmla="*/ 5258035 w 12191999"/>
              <a:gd name="connsiteY131" fmla="*/ 2035649 h 2083506"/>
              <a:gd name="connsiteX132" fmla="*/ 5230622 w 12191999"/>
              <a:gd name="connsiteY132" fmla="*/ 2024576 h 2083506"/>
              <a:gd name="connsiteX133" fmla="*/ 5026203 w 12191999"/>
              <a:gd name="connsiteY133" fmla="*/ 2030162 h 2083506"/>
              <a:gd name="connsiteX134" fmla="*/ 4973988 w 12191999"/>
              <a:gd name="connsiteY134" fmla="*/ 2026668 h 2083506"/>
              <a:gd name="connsiteX135" fmla="*/ 4928030 w 12191999"/>
              <a:gd name="connsiteY135" fmla="*/ 2033642 h 2083506"/>
              <a:gd name="connsiteX136" fmla="*/ 4908970 w 12191999"/>
              <a:gd name="connsiteY136" fmla="*/ 2030033 h 2083506"/>
              <a:gd name="connsiteX137" fmla="*/ 4905679 w 12191999"/>
              <a:gd name="connsiteY137" fmla="*/ 2029300 h 2083506"/>
              <a:gd name="connsiteX138" fmla="*/ 4892525 w 12191999"/>
              <a:gd name="connsiteY138" fmla="*/ 2028768 h 2083506"/>
              <a:gd name="connsiteX139" fmla="*/ 4888818 w 12191999"/>
              <a:gd name="connsiteY139" fmla="*/ 2025619 h 2083506"/>
              <a:gd name="connsiteX140" fmla="*/ 4869018 w 12191999"/>
              <a:gd name="connsiteY140" fmla="*/ 2022668 h 2083506"/>
              <a:gd name="connsiteX141" fmla="*/ 4844804 w 12191999"/>
              <a:gd name="connsiteY141" fmla="*/ 2022527 h 2083506"/>
              <a:gd name="connsiteX142" fmla="*/ 4758778 w 12191999"/>
              <a:gd name="connsiteY142" fmla="*/ 2021694 h 2083506"/>
              <a:gd name="connsiteX143" fmla="*/ 4744748 w 12191999"/>
              <a:gd name="connsiteY143" fmla="*/ 2023396 h 2083506"/>
              <a:gd name="connsiteX144" fmla="*/ 4698956 w 12191999"/>
              <a:gd name="connsiteY144" fmla="*/ 2020558 h 2083506"/>
              <a:gd name="connsiteX145" fmla="*/ 4658147 w 12191999"/>
              <a:gd name="connsiteY145" fmla="*/ 2019920 h 2083506"/>
              <a:gd name="connsiteX146" fmla="*/ 4631706 w 12191999"/>
              <a:gd name="connsiteY146" fmla="*/ 2021274 h 2083506"/>
              <a:gd name="connsiteX147" fmla="*/ 4624776 w 12191999"/>
              <a:gd name="connsiteY147" fmla="*/ 2020152 h 2083506"/>
              <a:gd name="connsiteX148" fmla="*/ 4598150 w 12191999"/>
              <a:gd name="connsiteY148" fmla="*/ 2019429 h 2083506"/>
              <a:gd name="connsiteX149" fmla="*/ 4584588 w 12191999"/>
              <a:gd name="connsiteY149" fmla="*/ 2021092 h 2083506"/>
              <a:gd name="connsiteX150" fmla="*/ 4571203 w 12191999"/>
              <a:gd name="connsiteY150" fmla="*/ 2017263 h 2083506"/>
              <a:gd name="connsiteX151" fmla="*/ 4567930 w 12191999"/>
              <a:gd name="connsiteY151" fmla="*/ 2014458 h 2083506"/>
              <a:gd name="connsiteX152" fmla="*/ 4548984 w 12191999"/>
              <a:gd name="connsiteY152" fmla="*/ 2015717 h 2083506"/>
              <a:gd name="connsiteX153" fmla="*/ 4533451 w 12191999"/>
              <a:gd name="connsiteY153" fmla="*/ 2012976 h 2083506"/>
              <a:gd name="connsiteX154" fmla="*/ 4519910 w 12191999"/>
              <a:gd name="connsiteY154" fmla="*/ 2014768 h 2083506"/>
              <a:gd name="connsiteX155" fmla="*/ 4514290 w 12191999"/>
              <a:gd name="connsiteY155" fmla="*/ 2014364 h 2083506"/>
              <a:gd name="connsiteX156" fmla="*/ 4500320 w 12191999"/>
              <a:gd name="connsiteY156" fmla="*/ 2013007 h 2083506"/>
              <a:gd name="connsiteX157" fmla="*/ 4476219 w 12191999"/>
              <a:gd name="connsiteY157" fmla="*/ 2009993 h 2083506"/>
              <a:gd name="connsiteX158" fmla="*/ 4468701 w 12191999"/>
              <a:gd name="connsiteY158" fmla="*/ 2009574 h 2083506"/>
              <a:gd name="connsiteX159" fmla="*/ 4452333 w 12191999"/>
              <a:gd name="connsiteY159" fmla="*/ 2004964 h 2083506"/>
              <a:gd name="connsiteX160" fmla="*/ 4420644 w 12191999"/>
              <a:gd name="connsiteY160" fmla="*/ 2001021 h 2083506"/>
              <a:gd name="connsiteX161" fmla="*/ 4364856 w 12191999"/>
              <a:gd name="connsiteY161" fmla="*/ 1987267 h 2083506"/>
              <a:gd name="connsiteX162" fmla="*/ 4332062 w 12191999"/>
              <a:gd name="connsiteY162" fmla="*/ 1980703 h 2083506"/>
              <a:gd name="connsiteX163" fmla="*/ 4309876 w 12191999"/>
              <a:gd name="connsiteY163" fmla="*/ 1974653 h 2083506"/>
              <a:gd name="connsiteX164" fmla="*/ 4244391 w 12191999"/>
              <a:gd name="connsiteY164" fmla="*/ 1966109 h 2083506"/>
              <a:gd name="connsiteX165" fmla="*/ 4132071 w 12191999"/>
              <a:gd name="connsiteY165" fmla="*/ 1954813 h 2083506"/>
              <a:gd name="connsiteX166" fmla="*/ 4109069 w 12191999"/>
              <a:gd name="connsiteY166" fmla="*/ 1951778 h 2083506"/>
              <a:gd name="connsiteX167" fmla="*/ 4092908 w 12191999"/>
              <a:gd name="connsiteY167" fmla="*/ 1946662 h 2083506"/>
              <a:gd name="connsiteX168" fmla="*/ 4092306 w 12191999"/>
              <a:gd name="connsiteY168" fmla="*/ 1943291 h 2083506"/>
              <a:gd name="connsiteX169" fmla="*/ 4080234 w 12191999"/>
              <a:gd name="connsiteY169" fmla="*/ 1941219 h 2083506"/>
              <a:gd name="connsiteX170" fmla="*/ 4077778 w 12191999"/>
              <a:gd name="connsiteY170" fmla="*/ 1940145 h 2083506"/>
              <a:gd name="connsiteX171" fmla="*/ 4062936 w 12191999"/>
              <a:gd name="connsiteY171" fmla="*/ 1934506 h 2083506"/>
              <a:gd name="connsiteX172" fmla="*/ 4012506 w 12191999"/>
              <a:gd name="connsiteY172" fmla="*/ 1935475 h 2083506"/>
              <a:gd name="connsiteX173" fmla="*/ 3965880 w 12191999"/>
              <a:gd name="connsiteY173" fmla="*/ 1925968 h 2083506"/>
              <a:gd name="connsiteX174" fmla="*/ 3765338 w 12191999"/>
              <a:gd name="connsiteY174" fmla="*/ 1906649 h 2083506"/>
              <a:gd name="connsiteX175" fmla="*/ 3749493 w 12191999"/>
              <a:gd name="connsiteY175" fmla="*/ 1893071 h 2083506"/>
              <a:gd name="connsiteX176" fmla="*/ 3672704 w 12191999"/>
              <a:gd name="connsiteY176" fmla="*/ 1881383 h 2083506"/>
              <a:gd name="connsiteX177" fmla="*/ 3530082 w 12191999"/>
              <a:gd name="connsiteY177" fmla="*/ 1883187 h 2083506"/>
              <a:gd name="connsiteX178" fmla="*/ 3387664 w 12191999"/>
              <a:gd name="connsiteY178" fmla="*/ 1862579 h 2083506"/>
              <a:gd name="connsiteX179" fmla="*/ 3371681 w 12191999"/>
              <a:gd name="connsiteY179" fmla="*/ 1865293 h 2083506"/>
              <a:gd name="connsiteX180" fmla="*/ 3355305 w 12191999"/>
              <a:gd name="connsiteY180" fmla="*/ 1865842 h 2083506"/>
              <a:gd name="connsiteX181" fmla="*/ 3353790 w 12191999"/>
              <a:gd name="connsiteY181" fmla="*/ 1865158 h 2083506"/>
              <a:gd name="connsiteX182" fmla="*/ 3336210 w 12191999"/>
              <a:gd name="connsiteY182" fmla="*/ 1863564 h 2083506"/>
              <a:gd name="connsiteX183" fmla="*/ 3331381 w 12191999"/>
              <a:gd name="connsiteY183" fmla="*/ 1864716 h 2083506"/>
              <a:gd name="connsiteX184" fmla="*/ 3319012 w 12191999"/>
              <a:gd name="connsiteY184" fmla="*/ 1864093 h 2083506"/>
              <a:gd name="connsiteX185" fmla="*/ 3293818 w 12191999"/>
              <a:gd name="connsiteY185" fmla="*/ 1864135 h 2083506"/>
              <a:gd name="connsiteX186" fmla="*/ 3289881 w 12191999"/>
              <a:gd name="connsiteY186" fmla="*/ 1862954 h 2083506"/>
              <a:gd name="connsiteX187" fmla="*/ 3253090 w 12191999"/>
              <a:gd name="connsiteY187" fmla="*/ 1861164 h 2083506"/>
              <a:gd name="connsiteX188" fmla="*/ 3252949 w 12191999"/>
              <a:gd name="connsiteY188" fmla="*/ 1860574 h 2083506"/>
              <a:gd name="connsiteX189" fmla="*/ 3244187 w 12191999"/>
              <a:gd name="connsiteY189" fmla="*/ 1857604 h 2083506"/>
              <a:gd name="connsiteX190" fmla="*/ 3246570 w 12191999"/>
              <a:gd name="connsiteY190" fmla="*/ 1852946 h 2083506"/>
              <a:gd name="connsiteX191" fmla="*/ 3237810 w 12191999"/>
              <a:gd name="connsiteY191" fmla="*/ 1853064 h 2083506"/>
              <a:gd name="connsiteX192" fmla="*/ 3230822 w 12191999"/>
              <a:gd name="connsiteY192" fmla="*/ 1855474 h 2083506"/>
              <a:gd name="connsiteX193" fmla="*/ 3136549 w 12191999"/>
              <a:gd name="connsiteY193" fmla="*/ 1874037 h 2083506"/>
              <a:gd name="connsiteX194" fmla="*/ 2845754 w 12191999"/>
              <a:gd name="connsiteY194" fmla="*/ 1910932 h 2083506"/>
              <a:gd name="connsiteX195" fmla="*/ 2786878 w 12191999"/>
              <a:gd name="connsiteY195" fmla="*/ 1917162 h 2083506"/>
              <a:gd name="connsiteX196" fmla="*/ 2725298 w 12191999"/>
              <a:gd name="connsiteY196" fmla="*/ 1912340 h 2083506"/>
              <a:gd name="connsiteX197" fmla="*/ 2697754 w 12191999"/>
              <a:gd name="connsiteY197" fmla="*/ 1914863 h 2083506"/>
              <a:gd name="connsiteX198" fmla="*/ 2568063 w 12191999"/>
              <a:gd name="connsiteY198" fmla="*/ 1936283 h 2083506"/>
              <a:gd name="connsiteX199" fmla="*/ 2489784 w 12191999"/>
              <a:gd name="connsiteY199" fmla="*/ 1943720 h 2083506"/>
              <a:gd name="connsiteX200" fmla="*/ 2458978 w 12191999"/>
              <a:gd name="connsiteY200" fmla="*/ 1938095 h 2083506"/>
              <a:gd name="connsiteX201" fmla="*/ 2318712 w 12191999"/>
              <a:gd name="connsiteY201" fmla="*/ 1934474 h 2083506"/>
              <a:gd name="connsiteX202" fmla="*/ 2268709 w 12191999"/>
              <a:gd name="connsiteY202" fmla="*/ 1940521 h 2083506"/>
              <a:gd name="connsiteX203" fmla="*/ 2264080 w 12191999"/>
              <a:gd name="connsiteY203" fmla="*/ 1941232 h 2083506"/>
              <a:gd name="connsiteX204" fmla="*/ 2254684 w 12191999"/>
              <a:gd name="connsiteY204" fmla="*/ 1943524 h 2083506"/>
              <a:gd name="connsiteX205" fmla="*/ 2252523 w 12191999"/>
              <a:gd name="connsiteY205" fmla="*/ 1943004 h 2083506"/>
              <a:gd name="connsiteX206" fmla="*/ 2173350 w 12191999"/>
              <a:gd name="connsiteY206" fmla="*/ 1929202 h 2083506"/>
              <a:gd name="connsiteX207" fmla="*/ 2155266 w 12191999"/>
              <a:gd name="connsiteY207" fmla="*/ 1920267 h 2083506"/>
              <a:gd name="connsiteX208" fmla="*/ 2091013 w 12191999"/>
              <a:gd name="connsiteY208" fmla="*/ 1914631 h 2083506"/>
              <a:gd name="connsiteX209" fmla="*/ 2030712 w 12191999"/>
              <a:gd name="connsiteY209" fmla="*/ 1897690 h 2083506"/>
              <a:gd name="connsiteX210" fmla="*/ 1908838 w 12191999"/>
              <a:gd name="connsiteY210" fmla="*/ 1892222 h 2083506"/>
              <a:gd name="connsiteX211" fmla="*/ 1877796 w 12191999"/>
              <a:gd name="connsiteY211" fmla="*/ 1883887 h 2083506"/>
              <a:gd name="connsiteX212" fmla="*/ 1875824 w 12191999"/>
              <a:gd name="connsiteY212" fmla="*/ 1879265 h 2083506"/>
              <a:gd name="connsiteX213" fmla="*/ 1823048 w 12191999"/>
              <a:gd name="connsiteY213" fmla="*/ 1881064 h 2083506"/>
              <a:gd name="connsiteX214" fmla="*/ 1765736 w 12191999"/>
              <a:gd name="connsiteY214" fmla="*/ 1856578 h 2083506"/>
              <a:gd name="connsiteX215" fmla="*/ 1725669 w 12191999"/>
              <a:gd name="connsiteY215" fmla="*/ 1833744 h 2083506"/>
              <a:gd name="connsiteX216" fmla="*/ 1725216 w 12191999"/>
              <a:gd name="connsiteY216" fmla="*/ 1829447 h 2083506"/>
              <a:gd name="connsiteX217" fmla="*/ 1721485 w 12191999"/>
              <a:gd name="connsiteY217" fmla="*/ 1828960 h 2083506"/>
              <a:gd name="connsiteX218" fmla="*/ 1717786 w 12191999"/>
              <a:gd name="connsiteY218" fmla="*/ 1832224 h 2083506"/>
              <a:gd name="connsiteX219" fmla="*/ 1689907 w 12191999"/>
              <a:gd name="connsiteY219" fmla="*/ 1825425 h 2083506"/>
              <a:gd name="connsiteX220" fmla="*/ 1688093 w 12191999"/>
              <a:gd name="connsiteY220" fmla="*/ 1817391 h 2083506"/>
              <a:gd name="connsiteX221" fmla="*/ 1496789 w 12191999"/>
              <a:gd name="connsiteY221" fmla="*/ 1805297 h 2083506"/>
              <a:gd name="connsiteX222" fmla="*/ 1392839 w 12191999"/>
              <a:gd name="connsiteY222" fmla="*/ 1758649 h 2083506"/>
              <a:gd name="connsiteX223" fmla="*/ 1360872 w 12191999"/>
              <a:gd name="connsiteY223" fmla="*/ 1752441 h 2083506"/>
              <a:gd name="connsiteX224" fmla="*/ 1313885 w 12191999"/>
              <a:gd name="connsiteY224" fmla="*/ 1731785 h 2083506"/>
              <a:gd name="connsiteX225" fmla="*/ 1247665 w 12191999"/>
              <a:gd name="connsiteY225" fmla="*/ 1727765 h 2083506"/>
              <a:gd name="connsiteX226" fmla="*/ 1196850 w 12191999"/>
              <a:gd name="connsiteY226" fmla="*/ 1729622 h 2083506"/>
              <a:gd name="connsiteX227" fmla="*/ 1168728 w 12191999"/>
              <a:gd name="connsiteY227" fmla="*/ 1728550 h 2083506"/>
              <a:gd name="connsiteX228" fmla="*/ 1096918 w 12191999"/>
              <a:gd name="connsiteY228" fmla="*/ 1721485 h 2083506"/>
              <a:gd name="connsiteX229" fmla="*/ 1094082 w 12191999"/>
              <a:gd name="connsiteY229" fmla="*/ 1720113 h 2083506"/>
              <a:gd name="connsiteX230" fmla="*/ 1040782 w 12191999"/>
              <a:gd name="connsiteY230" fmla="*/ 1721762 h 2083506"/>
              <a:gd name="connsiteX231" fmla="*/ 955980 w 12191999"/>
              <a:gd name="connsiteY231" fmla="*/ 1719289 h 2083506"/>
              <a:gd name="connsiteX232" fmla="*/ 926108 w 12191999"/>
              <a:gd name="connsiteY232" fmla="*/ 1715917 h 2083506"/>
              <a:gd name="connsiteX233" fmla="*/ 876049 w 12191999"/>
              <a:gd name="connsiteY233" fmla="*/ 1710422 h 2083506"/>
              <a:gd name="connsiteX234" fmla="*/ 839194 w 12191999"/>
              <a:gd name="connsiteY234" fmla="*/ 1700176 h 2083506"/>
              <a:gd name="connsiteX235" fmla="*/ 797112 w 12191999"/>
              <a:gd name="connsiteY235" fmla="*/ 1698014 h 2083506"/>
              <a:gd name="connsiteX236" fmla="*/ 786610 w 12191999"/>
              <a:gd name="connsiteY236" fmla="*/ 1705455 h 2083506"/>
              <a:gd name="connsiteX237" fmla="*/ 741833 w 12191999"/>
              <a:gd name="connsiteY237" fmla="*/ 1700566 h 2083506"/>
              <a:gd name="connsiteX238" fmla="*/ 673985 w 12191999"/>
              <a:gd name="connsiteY238" fmla="*/ 1692278 h 2083506"/>
              <a:gd name="connsiteX239" fmla="*/ 634665 w 12191999"/>
              <a:gd name="connsiteY239" fmla="*/ 1689550 h 2083506"/>
              <a:gd name="connsiteX240" fmla="*/ 527471 w 12191999"/>
              <a:gd name="connsiteY240" fmla="*/ 1679869 h 2083506"/>
              <a:gd name="connsiteX241" fmla="*/ 420260 w 12191999"/>
              <a:gd name="connsiteY241" fmla="*/ 1668475 h 2083506"/>
              <a:gd name="connsiteX242" fmla="*/ 357630 w 12191999"/>
              <a:gd name="connsiteY242" fmla="*/ 1652142 h 2083506"/>
              <a:gd name="connsiteX243" fmla="*/ 269407 w 12191999"/>
              <a:gd name="connsiteY243" fmla="*/ 1643812 h 2083506"/>
              <a:gd name="connsiteX244" fmla="*/ 254769 w 12191999"/>
              <a:gd name="connsiteY244" fmla="*/ 1641013 h 2083506"/>
              <a:gd name="connsiteX245" fmla="*/ 150763 w 12191999"/>
              <a:gd name="connsiteY245" fmla="*/ 1628143 h 2083506"/>
              <a:gd name="connsiteX246" fmla="*/ 29133 w 12191999"/>
              <a:gd name="connsiteY246" fmla="*/ 1626172 h 2083506"/>
              <a:gd name="connsiteX247" fmla="*/ 0 w 12191999"/>
              <a:gd name="connsiteY247" fmla="*/ 1619589 h 20835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</a:cxnLst>
            <a:rect l="l" t="t" r="r" b="b"/>
            <a:pathLst>
              <a:path w="12191999" h="2083506">
                <a:moveTo>
                  <a:pt x="0" y="0"/>
                </a:moveTo>
                <a:lnTo>
                  <a:pt x="9429748" y="0"/>
                </a:lnTo>
                <a:lnTo>
                  <a:pt x="9429748" y="1"/>
                </a:lnTo>
                <a:lnTo>
                  <a:pt x="12191999" y="1"/>
                </a:lnTo>
                <a:lnTo>
                  <a:pt x="12191999" y="1164372"/>
                </a:lnTo>
                <a:lnTo>
                  <a:pt x="12147852" y="1163783"/>
                </a:lnTo>
                <a:cubicBezTo>
                  <a:pt x="12063101" y="1189107"/>
                  <a:pt x="12045020" y="1156925"/>
                  <a:pt x="11993604" y="1153496"/>
                </a:cubicBezTo>
                <a:cubicBezTo>
                  <a:pt x="11954216" y="1165241"/>
                  <a:pt x="11911195" y="1167350"/>
                  <a:pt x="11865319" y="1176624"/>
                </a:cubicBezTo>
                <a:cubicBezTo>
                  <a:pt x="11822513" y="1184682"/>
                  <a:pt x="11766915" y="1201558"/>
                  <a:pt x="11718353" y="1209136"/>
                </a:cubicBezTo>
                <a:cubicBezTo>
                  <a:pt x="11675379" y="1217463"/>
                  <a:pt x="11638007" y="1216639"/>
                  <a:pt x="11609067" y="1218512"/>
                </a:cubicBezTo>
                <a:cubicBezTo>
                  <a:pt x="11597582" y="1221322"/>
                  <a:pt x="11554280" y="1243577"/>
                  <a:pt x="11545958" y="1240430"/>
                </a:cubicBezTo>
                <a:lnTo>
                  <a:pt x="11445770" y="1225780"/>
                </a:lnTo>
                <a:cubicBezTo>
                  <a:pt x="11425543" y="1230782"/>
                  <a:pt x="11413740" y="1222096"/>
                  <a:pt x="11398842" y="1227250"/>
                </a:cubicBezTo>
                <a:cubicBezTo>
                  <a:pt x="11367060" y="1233093"/>
                  <a:pt x="11269285" y="1263712"/>
                  <a:pt x="11240093" y="1266797"/>
                </a:cubicBezTo>
                <a:cubicBezTo>
                  <a:pt x="11197297" y="1273685"/>
                  <a:pt x="11181311" y="1272682"/>
                  <a:pt x="11141364" y="1288059"/>
                </a:cubicBezTo>
                <a:cubicBezTo>
                  <a:pt x="11099891" y="1305386"/>
                  <a:pt x="11051533" y="1319157"/>
                  <a:pt x="11015396" y="1353104"/>
                </a:cubicBezTo>
                <a:cubicBezTo>
                  <a:pt x="11009424" y="1362217"/>
                  <a:pt x="10992328" y="1361966"/>
                  <a:pt x="10973905" y="1365109"/>
                </a:cubicBezTo>
                <a:cubicBezTo>
                  <a:pt x="10955482" y="1368254"/>
                  <a:pt x="10907369" y="1372817"/>
                  <a:pt x="10904858" y="1371966"/>
                </a:cubicBezTo>
                <a:cubicBezTo>
                  <a:pt x="10880521" y="1379494"/>
                  <a:pt x="10873670" y="1399734"/>
                  <a:pt x="10827883" y="1410270"/>
                </a:cubicBezTo>
                <a:cubicBezTo>
                  <a:pt x="10790248" y="1415655"/>
                  <a:pt x="10724899" y="1420726"/>
                  <a:pt x="10690996" y="1426394"/>
                </a:cubicBezTo>
                <a:cubicBezTo>
                  <a:pt x="10676463" y="1423331"/>
                  <a:pt x="10634514" y="1436908"/>
                  <a:pt x="10624461" y="1444283"/>
                </a:cubicBezTo>
                <a:cubicBezTo>
                  <a:pt x="10601952" y="1468442"/>
                  <a:pt x="10536224" y="1460228"/>
                  <a:pt x="10517208" y="1478947"/>
                </a:cubicBezTo>
                <a:cubicBezTo>
                  <a:pt x="10509508" y="1482271"/>
                  <a:pt x="10505833" y="1468818"/>
                  <a:pt x="10497937" y="1469831"/>
                </a:cubicBezTo>
                <a:lnTo>
                  <a:pt x="10471201" y="1486037"/>
                </a:lnTo>
                <a:lnTo>
                  <a:pt x="10448263" y="1478223"/>
                </a:lnTo>
                <a:lnTo>
                  <a:pt x="10388089" y="1507175"/>
                </a:lnTo>
                <a:cubicBezTo>
                  <a:pt x="10350285" y="1513081"/>
                  <a:pt x="10383281" y="1526586"/>
                  <a:pt x="10333720" y="1515848"/>
                </a:cubicBezTo>
                <a:cubicBezTo>
                  <a:pt x="10286428" y="1526223"/>
                  <a:pt x="10174884" y="1550019"/>
                  <a:pt x="10104338" y="1569424"/>
                </a:cubicBezTo>
                <a:cubicBezTo>
                  <a:pt x="10066963" y="1581564"/>
                  <a:pt x="9967395" y="1605712"/>
                  <a:pt x="9910445" y="1632275"/>
                </a:cubicBezTo>
                <a:cubicBezTo>
                  <a:pt x="9856131" y="1644130"/>
                  <a:pt x="9831118" y="1689967"/>
                  <a:pt x="9770872" y="1688088"/>
                </a:cubicBezTo>
                <a:cubicBezTo>
                  <a:pt x="9769882" y="1691843"/>
                  <a:pt x="9737016" y="1697044"/>
                  <a:pt x="9733849" y="1700034"/>
                </a:cubicBezTo>
                <a:lnTo>
                  <a:pt x="9703714" y="1730093"/>
                </a:lnTo>
                <a:lnTo>
                  <a:pt x="9698351" y="1730377"/>
                </a:lnTo>
                <a:lnTo>
                  <a:pt x="9632895" y="1736363"/>
                </a:lnTo>
                <a:lnTo>
                  <a:pt x="9569107" y="1741010"/>
                </a:lnTo>
                <a:cubicBezTo>
                  <a:pt x="9558961" y="1745882"/>
                  <a:pt x="9548028" y="1750646"/>
                  <a:pt x="9536451" y="1755120"/>
                </a:cubicBezTo>
                <a:lnTo>
                  <a:pt x="9529385" y="1757515"/>
                </a:lnTo>
                <a:lnTo>
                  <a:pt x="9498527" y="1753117"/>
                </a:lnTo>
                <a:lnTo>
                  <a:pt x="9436642" y="1755478"/>
                </a:lnTo>
                <a:lnTo>
                  <a:pt x="9429748" y="1756317"/>
                </a:lnTo>
                <a:lnTo>
                  <a:pt x="9429748" y="1768745"/>
                </a:lnTo>
                <a:lnTo>
                  <a:pt x="9425802" y="1769273"/>
                </a:lnTo>
                <a:cubicBezTo>
                  <a:pt x="9390751" y="1773262"/>
                  <a:pt x="9371406" y="1773457"/>
                  <a:pt x="9349763" y="1776107"/>
                </a:cubicBezTo>
                <a:cubicBezTo>
                  <a:pt x="9314721" y="1782260"/>
                  <a:pt x="9277650" y="1796217"/>
                  <a:pt x="9256503" y="1800699"/>
                </a:cubicBezTo>
                <a:lnTo>
                  <a:pt x="9222873" y="1803003"/>
                </a:lnTo>
                <a:lnTo>
                  <a:pt x="9224095" y="1807355"/>
                </a:lnTo>
                <a:lnTo>
                  <a:pt x="9211603" y="1807675"/>
                </a:lnTo>
                <a:lnTo>
                  <a:pt x="9183719" y="1807781"/>
                </a:lnTo>
                <a:cubicBezTo>
                  <a:pt x="9166319" y="1808439"/>
                  <a:pt x="9117935" y="1807396"/>
                  <a:pt x="9100221" y="1808989"/>
                </a:cubicBezTo>
                <a:cubicBezTo>
                  <a:pt x="9095111" y="1813630"/>
                  <a:pt x="9087224" y="1816160"/>
                  <a:pt x="9077439" y="1817333"/>
                </a:cubicBezTo>
                <a:lnTo>
                  <a:pt x="9055889" y="1817464"/>
                </a:lnTo>
                <a:lnTo>
                  <a:pt x="8930912" y="1828648"/>
                </a:lnTo>
                <a:lnTo>
                  <a:pt x="8913729" y="1829483"/>
                </a:lnTo>
                <a:lnTo>
                  <a:pt x="8904423" y="1833234"/>
                </a:lnTo>
                <a:cubicBezTo>
                  <a:pt x="8897319" y="1833982"/>
                  <a:pt x="8876911" y="1833498"/>
                  <a:pt x="8871099" y="1833979"/>
                </a:cubicBezTo>
                <a:lnTo>
                  <a:pt x="8869557" y="1836113"/>
                </a:lnTo>
                <a:cubicBezTo>
                  <a:pt x="8851043" y="1839524"/>
                  <a:pt x="8781405" y="1850882"/>
                  <a:pt x="8760021" y="1854442"/>
                </a:cubicBezTo>
                <a:cubicBezTo>
                  <a:pt x="8755749" y="1851161"/>
                  <a:pt x="8746183" y="1856343"/>
                  <a:pt x="8741254" y="1857469"/>
                </a:cubicBezTo>
                <a:cubicBezTo>
                  <a:pt x="8740491" y="1855259"/>
                  <a:pt x="8728559" y="1854585"/>
                  <a:pt x="8725039" y="1856552"/>
                </a:cubicBezTo>
                <a:cubicBezTo>
                  <a:pt x="8641157" y="1867333"/>
                  <a:pt x="8683145" y="1845054"/>
                  <a:pt x="8635265" y="1859168"/>
                </a:cubicBezTo>
                <a:cubicBezTo>
                  <a:pt x="8626795" y="1860103"/>
                  <a:pt x="8619931" y="1859212"/>
                  <a:pt x="8613911" y="1857561"/>
                </a:cubicBezTo>
                <a:lnTo>
                  <a:pt x="8604931" y="1854170"/>
                </a:lnTo>
                <a:lnTo>
                  <a:pt x="8570171" y="1860579"/>
                </a:lnTo>
                <a:cubicBezTo>
                  <a:pt x="8553049" y="1862813"/>
                  <a:pt x="8535028" y="1864294"/>
                  <a:pt x="8516537" y="1864971"/>
                </a:cubicBezTo>
                <a:cubicBezTo>
                  <a:pt x="8512388" y="1860455"/>
                  <a:pt x="8497874" y="1866870"/>
                  <a:pt x="8491046" y="1868141"/>
                </a:cubicBezTo>
                <a:cubicBezTo>
                  <a:pt x="8490975" y="1865191"/>
                  <a:pt x="8475847" y="1863778"/>
                  <a:pt x="8470478" y="1866216"/>
                </a:cubicBezTo>
                <a:cubicBezTo>
                  <a:pt x="8357654" y="1876758"/>
                  <a:pt x="8421139" y="1849210"/>
                  <a:pt x="8353433" y="1865729"/>
                </a:cubicBezTo>
                <a:lnTo>
                  <a:pt x="8347675" y="1865075"/>
                </a:lnTo>
                <a:lnTo>
                  <a:pt x="8343939" y="1865677"/>
                </a:lnTo>
                <a:cubicBezTo>
                  <a:pt x="8309852" y="1870841"/>
                  <a:pt x="8272587" y="1875809"/>
                  <a:pt x="8221566" y="1881148"/>
                </a:cubicBezTo>
                <a:cubicBezTo>
                  <a:pt x="8158043" y="1892960"/>
                  <a:pt x="8095547" y="1914042"/>
                  <a:pt x="8066095" y="1919902"/>
                </a:cubicBezTo>
                <a:cubicBezTo>
                  <a:pt x="8058949" y="1919234"/>
                  <a:pt x="8051921" y="1917862"/>
                  <a:pt x="8044849" y="1916308"/>
                </a:cubicBezTo>
                <a:lnTo>
                  <a:pt x="8041142" y="1915506"/>
                </a:lnTo>
                <a:lnTo>
                  <a:pt x="8022159" y="1911521"/>
                </a:lnTo>
                <a:lnTo>
                  <a:pt x="7944932" y="1917265"/>
                </a:lnTo>
                <a:lnTo>
                  <a:pt x="7879011" y="1928570"/>
                </a:lnTo>
                <a:lnTo>
                  <a:pt x="7865529" y="1934399"/>
                </a:lnTo>
                <a:lnTo>
                  <a:pt x="7774801" y="1947969"/>
                </a:lnTo>
                <a:lnTo>
                  <a:pt x="7748398" y="1955982"/>
                </a:lnTo>
                <a:lnTo>
                  <a:pt x="7740684" y="1955717"/>
                </a:lnTo>
                <a:cubicBezTo>
                  <a:pt x="7728362" y="1958584"/>
                  <a:pt x="7714099" y="1968442"/>
                  <a:pt x="7712976" y="1960442"/>
                </a:cubicBezTo>
                <a:lnTo>
                  <a:pt x="7699956" y="1966104"/>
                </a:lnTo>
                <a:lnTo>
                  <a:pt x="7684158" y="1962927"/>
                </a:lnTo>
                <a:cubicBezTo>
                  <a:pt x="7674684" y="1962643"/>
                  <a:pt x="7652105" y="1963177"/>
                  <a:pt x="7643109" y="1964400"/>
                </a:cubicBezTo>
                <a:lnTo>
                  <a:pt x="7630180" y="1970266"/>
                </a:lnTo>
                <a:lnTo>
                  <a:pt x="7609131" y="1971774"/>
                </a:lnTo>
                <a:cubicBezTo>
                  <a:pt x="7596694" y="1971644"/>
                  <a:pt x="7570258" y="1969757"/>
                  <a:pt x="7555555" y="1969491"/>
                </a:cubicBezTo>
                <a:cubicBezTo>
                  <a:pt x="7541460" y="1966540"/>
                  <a:pt x="7530571" y="1964848"/>
                  <a:pt x="7520919" y="1970177"/>
                </a:cubicBezTo>
                <a:cubicBezTo>
                  <a:pt x="7500295" y="1966884"/>
                  <a:pt x="7480780" y="1949401"/>
                  <a:pt x="7456258" y="1960468"/>
                </a:cubicBezTo>
                <a:cubicBezTo>
                  <a:pt x="7434946" y="1957506"/>
                  <a:pt x="7435772" y="1952500"/>
                  <a:pt x="7393047" y="1952408"/>
                </a:cubicBezTo>
                <a:cubicBezTo>
                  <a:pt x="7356520" y="1952860"/>
                  <a:pt x="7236307" y="1958626"/>
                  <a:pt x="7199912" y="1959913"/>
                </a:cubicBezTo>
                <a:cubicBezTo>
                  <a:pt x="7176501" y="1959942"/>
                  <a:pt x="7160098" y="1958343"/>
                  <a:pt x="7146774" y="1956641"/>
                </a:cubicBezTo>
                <a:lnTo>
                  <a:pt x="7122244" y="1953891"/>
                </a:lnTo>
                <a:lnTo>
                  <a:pt x="7032241" y="1962723"/>
                </a:lnTo>
                <a:cubicBezTo>
                  <a:pt x="6997214" y="1965198"/>
                  <a:pt x="6963725" y="1968396"/>
                  <a:pt x="6941492" y="1976868"/>
                </a:cubicBezTo>
                <a:cubicBezTo>
                  <a:pt x="6947015" y="1970398"/>
                  <a:pt x="6923088" y="1965379"/>
                  <a:pt x="6906514" y="1968589"/>
                </a:cubicBezTo>
                <a:cubicBezTo>
                  <a:pt x="6925890" y="1943204"/>
                  <a:pt x="6840983" y="1991464"/>
                  <a:pt x="6826395" y="1974141"/>
                </a:cubicBezTo>
                <a:cubicBezTo>
                  <a:pt x="6825676" y="1990223"/>
                  <a:pt x="6751393" y="2017492"/>
                  <a:pt x="6716431" y="2004297"/>
                </a:cubicBezTo>
                <a:cubicBezTo>
                  <a:pt x="6663167" y="2007518"/>
                  <a:pt x="6625450" y="2020811"/>
                  <a:pt x="6569607" y="2015496"/>
                </a:cubicBezTo>
                <a:cubicBezTo>
                  <a:pt x="6567874" y="2017648"/>
                  <a:pt x="6565034" y="2019449"/>
                  <a:pt x="6561430" y="2020996"/>
                </a:cubicBezTo>
                <a:lnTo>
                  <a:pt x="6549371" y="2024747"/>
                </a:lnTo>
                <a:lnTo>
                  <a:pt x="6547040" y="2024474"/>
                </a:lnTo>
                <a:cubicBezTo>
                  <a:pt x="6537882" y="2024425"/>
                  <a:pt x="6533193" y="2025332"/>
                  <a:pt x="6530482" y="2026659"/>
                </a:cubicBezTo>
                <a:lnTo>
                  <a:pt x="6528565" y="2028600"/>
                </a:lnTo>
                <a:lnTo>
                  <a:pt x="6517741" y="2030558"/>
                </a:lnTo>
                <a:lnTo>
                  <a:pt x="6497855" y="2035650"/>
                </a:lnTo>
                <a:lnTo>
                  <a:pt x="6492785" y="2035444"/>
                </a:lnTo>
                <a:lnTo>
                  <a:pt x="6460692" y="2041321"/>
                </a:lnTo>
                <a:lnTo>
                  <a:pt x="6459609" y="2040851"/>
                </a:lnTo>
                <a:cubicBezTo>
                  <a:pt x="6456451" y="2039933"/>
                  <a:pt x="6452734" y="2039508"/>
                  <a:pt x="6447765" y="2040102"/>
                </a:cubicBezTo>
                <a:cubicBezTo>
                  <a:pt x="6446007" y="2031126"/>
                  <a:pt x="6441093" y="2037380"/>
                  <a:pt x="6426590" y="2039928"/>
                </a:cubicBezTo>
                <a:cubicBezTo>
                  <a:pt x="6423606" y="2033241"/>
                  <a:pt x="6413230" y="2032925"/>
                  <a:pt x="6401693" y="2033537"/>
                </a:cubicBezTo>
                <a:lnTo>
                  <a:pt x="6387141" y="2033161"/>
                </a:lnTo>
                <a:lnTo>
                  <a:pt x="6357846" y="2036782"/>
                </a:lnTo>
                <a:lnTo>
                  <a:pt x="6342914" y="2037585"/>
                </a:lnTo>
                <a:lnTo>
                  <a:pt x="6336300" y="2038781"/>
                </a:lnTo>
                <a:lnTo>
                  <a:pt x="6317178" y="2038968"/>
                </a:lnTo>
                <a:lnTo>
                  <a:pt x="6161427" y="2047338"/>
                </a:lnTo>
                <a:cubicBezTo>
                  <a:pt x="6147824" y="2057658"/>
                  <a:pt x="6118908" y="2077615"/>
                  <a:pt x="6097339" y="2082438"/>
                </a:cubicBezTo>
                <a:cubicBezTo>
                  <a:pt x="6090149" y="2084046"/>
                  <a:pt x="6083776" y="2083972"/>
                  <a:pt x="6079059" y="2081299"/>
                </a:cubicBezTo>
                <a:cubicBezTo>
                  <a:pt x="6063900" y="2082334"/>
                  <a:pt x="6011621" y="2084537"/>
                  <a:pt x="5998439" y="2070958"/>
                </a:cubicBezTo>
                <a:cubicBezTo>
                  <a:pt x="5976443" y="2071759"/>
                  <a:pt x="5925514" y="2069780"/>
                  <a:pt x="5904290" y="2070255"/>
                </a:cubicBezTo>
                <a:cubicBezTo>
                  <a:pt x="5871515" y="2066244"/>
                  <a:pt x="5843986" y="2088249"/>
                  <a:pt x="5814867" y="2079032"/>
                </a:cubicBezTo>
                <a:cubicBezTo>
                  <a:pt x="5792003" y="2070559"/>
                  <a:pt x="5750009" y="2076273"/>
                  <a:pt x="5725743" y="2070558"/>
                </a:cubicBezTo>
                <a:cubicBezTo>
                  <a:pt x="5716432" y="2058355"/>
                  <a:pt x="5667424" y="2047322"/>
                  <a:pt x="5650546" y="2052412"/>
                </a:cubicBezTo>
                <a:cubicBezTo>
                  <a:pt x="5614627" y="2046084"/>
                  <a:pt x="5608108" y="2028306"/>
                  <a:pt x="5581284" y="2023175"/>
                </a:cubicBezTo>
                <a:lnTo>
                  <a:pt x="5572593" y="2018391"/>
                </a:lnTo>
                <a:lnTo>
                  <a:pt x="5548580" y="2016951"/>
                </a:lnTo>
                <a:cubicBezTo>
                  <a:pt x="5523726" y="2017783"/>
                  <a:pt x="5498337" y="2019663"/>
                  <a:pt x="5471173" y="2018786"/>
                </a:cubicBezTo>
                <a:cubicBezTo>
                  <a:pt x="5447687" y="2003020"/>
                  <a:pt x="5353807" y="2022324"/>
                  <a:pt x="5340320" y="2037611"/>
                </a:cubicBezTo>
                <a:cubicBezTo>
                  <a:pt x="5340015" y="2024215"/>
                  <a:pt x="5271937" y="2042455"/>
                  <a:pt x="5254376" y="2042928"/>
                </a:cubicBezTo>
                <a:cubicBezTo>
                  <a:pt x="5248522" y="2043086"/>
                  <a:pt x="5248281" y="2041270"/>
                  <a:pt x="5258035" y="2035649"/>
                </a:cubicBezTo>
                <a:cubicBezTo>
                  <a:pt x="5239374" y="2037214"/>
                  <a:pt x="5220112" y="2030252"/>
                  <a:pt x="5230622" y="2024576"/>
                </a:cubicBezTo>
                <a:cubicBezTo>
                  <a:pt x="5173932" y="2036724"/>
                  <a:pt x="5090262" y="2024645"/>
                  <a:pt x="5026203" y="2030162"/>
                </a:cubicBezTo>
                <a:cubicBezTo>
                  <a:pt x="4991280" y="2016814"/>
                  <a:pt x="5010212" y="2029164"/>
                  <a:pt x="4973988" y="2026668"/>
                </a:cubicBezTo>
                <a:cubicBezTo>
                  <a:pt x="4983896" y="2038955"/>
                  <a:pt x="4930012" y="2019774"/>
                  <a:pt x="4928030" y="2033642"/>
                </a:cubicBezTo>
                <a:cubicBezTo>
                  <a:pt x="4921501" y="2032748"/>
                  <a:pt x="4915238" y="2031445"/>
                  <a:pt x="4908970" y="2030033"/>
                </a:cubicBezTo>
                <a:lnTo>
                  <a:pt x="4905679" y="2029300"/>
                </a:lnTo>
                <a:lnTo>
                  <a:pt x="4892525" y="2028768"/>
                </a:lnTo>
                <a:lnTo>
                  <a:pt x="4888818" y="2025619"/>
                </a:lnTo>
                <a:lnTo>
                  <a:pt x="4869018" y="2022668"/>
                </a:lnTo>
                <a:cubicBezTo>
                  <a:pt x="4861602" y="2022028"/>
                  <a:pt x="4853622" y="2021880"/>
                  <a:pt x="4844804" y="2022527"/>
                </a:cubicBezTo>
                <a:cubicBezTo>
                  <a:pt x="4823110" y="2028022"/>
                  <a:pt x="4789330" y="2021287"/>
                  <a:pt x="4758778" y="2021694"/>
                </a:cubicBezTo>
                <a:lnTo>
                  <a:pt x="4744748" y="2023396"/>
                </a:lnTo>
                <a:lnTo>
                  <a:pt x="4698956" y="2020558"/>
                </a:lnTo>
                <a:cubicBezTo>
                  <a:pt x="4685921" y="2020008"/>
                  <a:pt x="4672392" y="2019718"/>
                  <a:pt x="4658147" y="2019920"/>
                </a:cubicBezTo>
                <a:lnTo>
                  <a:pt x="4631706" y="2021274"/>
                </a:lnTo>
                <a:lnTo>
                  <a:pt x="4624776" y="2020152"/>
                </a:lnTo>
                <a:cubicBezTo>
                  <a:pt x="4612703" y="2020277"/>
                  <a:pt x="4596727" y="2024226"/>
                  <a:pt x="4598150" y="2019429"/>
                </a:cubicBezTo>
                <a:lnTo>
                  <a:pt x="4584588" y="2021092"/>
                </a:lnTo>
                <a:lnTo>
                  <a:pt x="4571203" y="2017263"/>
                </a:lnTo>
                <a:cubicBezTo>
                  <a:pt x="4569736" y="2016374"/>
                  <a:pt x="4568633" y="2015427"/>
                  <a:pt x="4567930" y="2014458"/>
                </a:cubicBezTo>
                <a:lnTo>
                  <a:pt x="4548984" y="2015717"/>
                </a:lnTo>
                <a:lnTo>
                  <a:pt x="4533451" y="2012976"/>
                </a:lnTo>
                <a:lnTo>
                  <a:pt x="4519910" y="2014768"/>
                </a:lnTo>
                <a:lnTo>
                  <a:pt x="4514290" y="2014364"/>
                </a:lnTo>
                <a:lnTo>
                  <a:pt x="4500320" y="2013007"/>
                </a:lnTo>
                <a:cubicBezTo>
                  <a:pt x="4493159" y="2012056"/>
                  <a:pt x="4485144" y="2010910"/>
                  <a:pt x="4476219" y="2009993"/>
                </a:cubicBezTo>
                <a:lnTo>
                  <a:pt x="4468701" y="2009574"/>
                </a:lnTo>
                <a:lnTo>
                  <a:pt x="4452333" y="2004964"/>
                </a:lnTo>
                <a:cubicBezTo>
                  <a:pt x="4440422" y="2001479"/>
                  <a:pt x="4431048" y="1999130"/>
                  <a:pt x="4420644" y="2001021"/>
                </a:cubicBezTo>
                <a:cubicBezTo>
                  <a:pt x="4402911" y="1996519"/>
                  <a:pt x="4390524" y="1983900"/>
                  <a:pt x="4364856" y="1987267"/>
                </a:cubicBezTo>
                <a:cubicBezTo>
                  <a:pt x="4372645" y="1981550"/>
                  <a:pt x="4336350" y="1986575"/>
                  <a:pt x="4332062" y="1980703"/>
                </a:cubicBezTo>
                <a:cubicBezTo>
                  <a:pt x="4330083" y="1975974"/>
                  <a:pt x="4318612" y="1976397"/>
                  <a:pt x="4309876" y="1974653"/>
                </a:cubicBezTo>
                <a:cubicBezTo>
                  <a:pt x="4303650" y="1969824"/>
                  <a:pt x="4259693" y="1965414"/>
                  <a:pt x="4244391" y="1966109"/>
                </a:cubicBezTo>
                <a:cubicBezTo>
                  <a:pt x="4201255" y="1970914"/>
                  <a:pt x="4166558" y="1951471"/>
                  <a:pt x="4132071" y="1954813"/>
                </a:cubicBezTo>
                <a:cubicBezTo>
                  <a:pt x="4123041" y="1954358"/>
                  <a:pt x="4115554" y="1953263"/>
                  <a:pt x="4109069" y="1951778"/>
                </a:cubicBezTo>
                <a:lnTo>
                  <a:pt x="4092908" y="1946662"/>
                </a:lnTo>
                <a:cubicBezTo>
                  <a:pt x="4092707" y="1945539"/>
                  <a:pt x="4092506" y="1944415"/>
                  <a:pt x="4092306" y="1943291"/>
                </a:cubicBezTo>
                <a:lnTo>
                  <a:pt x="4080234" y="1941219"/>
                </a:lnTo>
                <a:lnTo>
                  <a:pt x="4077778" y="1940145"/>
                </a:lnTo>
                <a:cubicBezTo>
                  <a:pt x="4073105" y="1938081"/>
                  <a:pt x="4068339" y="1936119"/>
                  <a:pt x="4062936" y="1934506"/>
                </a:cubicBezTo>
                <a:cubicBezTo>
                  <a:pt x="4048082" y="1947155"/>
                  <a:pt x="4014523" y="1922869"/>
                  <a:pt x="4012506" y="1935475"/>
                </a:cubicBezTo>
                <a:cubicBezTo>
                  <a:pt x="3980228" y="1928812"/>
                  <a:pt x="3986775" y="1942559"/>
                  <a:pt x="3965880" y="1925968"/>
                </a:cubicBezTo>
                <a:cubicBezTo>
                  <a:pt x="3899515" y="1923414"/>
                  <a:pt x="3830855" y="1902158"/>
                  <a:pt x="3765338" y="1906649"/>
                </a:cubicBezTo>
                <a:cubicBezTo>
                  <a:pt x="3780686" y="1902635"/>
                  <a:pt x="3768784" y="1893856"/>
                  <a:pt x="3749493" y="1893071"/>
                </a:cubicBezTo>
                <a:cubicBezTo>
                  <a:pt x="3807776" y="1876857"/>
                  <a:pt x="3656400" y="1898030"/>
                  <a:pt x="3672704" y="1881383"/>
                </a:cubicBezTo>
                <a:cubicBezTo>
                  <a:pt x="3645532" y="1893973"/>
                  <a:pt x="3537791" y="1900656"/>
                  <a:pt x="3530082" y="1883187"/>
                </a:cubicBezTo>
                <a:cubicBezTo>
                  <a:pt x="3479808" y="1875044"/>
                  <a:pt x="3426017" y="1877998"/>
                  <a:pt x="3387664" y="1862579"/>
                </a:cubicBezTo>
                <a:cubicBezTo>
                  <a:pt x="3382649" y="1863935"/>
                  <a:pt x="3377277" y="1864791"/>
                  <a:pt x="3371681" y="1865293"/>
                </a:cubicBezTo>
                <a:lnTo>
                  <a:pt x="3355305" y="1865842"/>
                </a:lnTo>
                <a:lnTo>
                  <a:pt x="3353790" y="1865158"/>
                </a:lnTo>
                <a:cubicBezTo>
                  <a:pt x="3346144" y="1863282"/>
                  <a:pt x="3340687" y="1863057"/>
                  <a:pt x="3336210" y="1863564"/>
                </a:cubicBezTo>
                <a:lnTo>
                  <a:pt x="3331381" y="1864716"/>
                </a:lnTo>
                <a:lnTo>
                  <a:pt x="3319012" y="1864093"/>
                </a:lnTo>
                <a:lnTo>
                  <a:pt x="3293818" y="1864135"/>
                </a:lnTo>
                <a:lnTo>
                  <a:pt x="3289881" y="1862954"/>
                </a:lnTo>
                <a:lnTo>
                  <a:pt x="3253090" y="1861164"/>
                </a:lnTo>
                <a:cubicBezTo>
                  <a:pt x="3253042" y="1860968"/>
                  <a:pt x="3252996" y="1860771"/>
                  <a:pt x="3252949" y="1860574"/>
                </a:cubicBezTo>
                <a:cubicBezTo>
                  <a:pt x="3251799" y="1859213"/>
                  <a:pt x="3249368" y="1858131"/>
                  <a:pt x="3244187" y="1857604"/>
                </a:cubicBezTo>
                <a:cubicBezTo>
                  <a:pt x="3250860" y="1853873"/>
                  <a:pt x="3250577" y="1852999"/>
                  <a:pt x="3246570" y="1852946"/>
                </a:cubicBezTo>
                <a:lnTo>
                  <a:pt x="3237810" y="1853064"/>
                </a:lnTo>
                <a:lnTo>
                  <a:pt x="3230822" y="1855474"/>
                </a:lnTo>
                <a:cubicBezTo>
                  <a:pt x="3206812" y="1862286"/>
                  <a:pt x="3176733" y="1868865"/>
                  <a:pt x="3136549" y="1874037"/>
                </a:cubicBezTo>
                <a:cubicBezTo>
                  <a:pt x="3081163" y="1880168"/>
                  <a:pt x="2902557" y="1900580"/>
                  <a:pt x="2845754" y="1910932"/>
                </a:cubicBezTo>
                <a:cubicBezTo>
                  <a:pt x="2860822" y="1944376"/>
                  <a:pt x="2813389" y="1905358"/>
                  <a:pt x="2786878" y="1917162"/>
                </a:cubicBezTo>
                <a:cubicBezTo>
                  <a:pt x="2766803" y="1917398"/>
                  <a:pt x="2741628" y="1915886"/>
                  <a:pt x="2725298" y="1912340"/>
                </a:cubicBezTo>
                <a:cubicBezTo>
                  <a:pt x="2716680" y="1911427"/>
                  <a:pt x="2707572" y="1911972"/>
                  <a:pt x="2697754" y="1914863"/>
                </a:cubicBezTo>
                <a:cubicBezTo>
                  <a:pt x="2667185" y="1939014"/>
                  <a:pt x="2622149" y="1926211"/>
                  <a:pt x="2568063" y="1936283"/>
                </a:cubicBezTo>
                <a:cubicBezTo>
                  <a:pt x="2552625" y="1932001"/>
                  <a:pt x="2502682" y="1953378"/>
                  <a:pt x="2489784" y="1943720"/>
                </a:cubicBezTo>
                <a:cubicBezTo>
                  <a:pt x="2478524" y="1943155"/>
                  <a:pt x="2467418" y="1949411"/>
                  <a:pt x="2458978" y="1938095"/>
                </a:cubicBezTo>
                <a:cubicBezTo>
                  <a:pt x="2417552" y="1934639"/>
                  <a:pt x="2366376" y="1931293"/>
                  <a:pt x="2318712" y="1934474"/>
                </a:cubicBezTo>
                <a:cubicBezTo>
                  <a:pt x="2296029" y="1936526"/>
                  <a:pt x="2282069" y="1938434"/>
                  <a:pt x="2268709" y="1940521"/>
                </a:cubicBezTo>
                <a:lnTo>
                  <a:pt x="2264080" y="1941232"/>
                </a:lnTo>
                <a:lnTo>
                  <a:pt x="2254684" y="1943524"/>
                </a:lnTo>
                <a:lnTo>
                  <a:pt x="2252523" y="1943004"/>
                </a:lnTo>
                <a:lnTo>
                  <a:pt x="2173350" y="1929202"/>
                </a:lnTo>
                <a:lnTo>
                  <a:pt x="2155266" y="1920267"/>
                </a:lnTo>
                <a:lnTo>
                  <a:pt x="2091013" y="1914631"/>
                </a:lnTo>
                <a:cubicBezTo>
                  <a:pt x="2033357" y="1920614"/>
                  <a:pt x="2070513" y="1905065"/>
                  <a:pt x="2030712" y="1897690"/>
                </a:cubicBezTo>
                <a:cubicBezTo>
                  <a:pt x="1994539" y="1893055"/>
                  <a:pt x="1958569" y="1883188"/>
                  <a:pt x="1908838" y="1892222"/>
                </a:cubicBezTo>
                <a:cubicBezTo>
                  <a:pt x="1897236" y="1896147"/>
                  <a:pt x="1883338" y="1892415"/>
                  <a:pt x="1877796" y="1883887"/>
                </a:cubicBezTo>
                <a:cubicBezTo>
                  <a:pt x="1876842" y="1882419"/>
                  <a:pt x="1876177" y="1880863"/>
                  <a:pt x="1875824" y="1879265"/>
                </a:cubicBezTo>
                <a:cubicBezTo>
                  <a:pt x="1843474" y="1887199"/>
                  <a:pt x="1841511" y="1873818"/>
                  <a:pt x="1823048" y="1881064"/>
                </a:cubicBezTo>
                <a:cubicBezTo>
                  <a:pt x="1792640" y="1872164"/>
                  <a:pt x="1782358" y="1850450"/>
                  <a:pt x="1765736" y="1856578"/>
                </a:cubicBezTo>
                <a:cubicBezTo>
                  <a:pt x="1753024" y="1849107"/>
                  <a:pt x="1745932" y="1828316"/>
                  <a:pt x="1725669" y="1833744"/>
                </a:cubicBezTo>
                <a:cubicBezTo>
                  <a:pt x="1727428" y="1831405"/>
                  <a:pt x="1726953" y="1830157"/>
                  <a:pt x="1725216" y="1829447"/>
                </a:cubicBezTo>
                <a:lnTo>
                  <a:pt x="1721485" y="1828960"/>
                </a:lnTo>
                <a:lnTo>
                  <a:pt x="1717786" y="1832224"/>
                </a:lnTo>
                <a:cubicBezTo>
                  <a:pt x="1703445" y="1843277"/>
                  <a:pt x="1706547" y="1827935"/>
                  <a:pt x="1689907" y="1825425"/>
                </a:cubicBezTo>
                <a:cubicBezTo>
                  <a:pt x="1682338" y="1823445"/>
                  <a:pt x="1685181" y="1820226"/>
                  <a:pt x="1688093" y="1817391"/>
                </a:cubicBezTo>
                <a:lnTo>
                  <a:pt x="1496789" y="1805297"/>
                </a:lnTo>
                <a:cubicBezTo>
                  <a:pt x="1463551" y="1793913"/>
                  <a:pt x="1426345" y="1786892"/>
                  <a:pt x="1392839" y="1758649"/>
                </a:cubicBezTo>
                <a:cubicBezTo>
                  <a:pt x="1386461" y="1750573"/>
                  <a:pt x="1374031" y="1756918"/>
                  <a:pt x="1360872" y="1752441"/>
                </a:cubicBezTo>
                <a:cubicBezTo>
                  <a:pt x="1347711" y="1747963"/>
                  <a:pt x="1332751" y="1735898"/>
                  <a:pt x="1313885" y="1731785"/>
                </a:cubicBezTo>
                <a:cubicBezTo>
                  <a:pt x="1281989" y="1726305"/>
                  <a:pt x="1256405" y="1739744"/>
                  <a:pt x="1247665" y="1727765"/>
                </a:cubicBezTo>
                <a:cubicBezTo>
                  <a:pt x="1231363" y="1728538"/>
                  <a:pt x="1209120" y="1742556"/>
                  <a:pt x="1196850" y="1729622"/>
                </a:cubicBezTo>
                <a:cubicBezTo>
                  <a:pt x="1195195" y="1740224"/>
                  <a:pt x="1178147" y="1721561"/>
                  <a:pt x="1168728" y="1728550"/>
                </a:cubicBezTo>
                <a:cubicBezTo>
                  <a:pt x="1152073" y="1727193"/>
                  <a:pt x="1122804" y="1725926"/>
                  <a:pt x="1096918" y="1721485"/>
                </a:cubicBezTo>
                <a:lnTo>
                  <a:pt x="1094082" y="1720113"/>
                </a:lnTo>
                <a:lnTo>
                  <a:pt x="1040782" y="1721762"/>
                </a:lnTo>
                <a:cubicBezTo>
                  <a:pt x="987172" y="1722352"/>
                  <a:pt x="1023272" y="1708707"/>
                  <a:pt x="955980" y="1719289"/>
                </a:cubicBezTo>
                <a:cubicBezTo>
                  <a:pt x="948995" y="1714208"/>
                  <a:pt x="940521" y="1713816"/>
                  <a:pt x="926108" y="1715917"/>
                </a:cubicBezTo>
                <a:cubicBezTo>
                  <a:pt x="900077" y="1715834"/>
                  <a:pt x="902688" y="1703436"/>
                  <a:pt x="876049" y="1710422"/>
                </a:cubicBezTo>
                <a:cubicBezTo>
                  <a:pt x="881084" y="1703830"/>
                  <a:pt x="826830" y="1706893"/>
                  <a:pt x="839194" y="1700176"/>
                </a:cubicBezTo>
                <a:cubicBezTo>
                  <a:pt x="822548" y="1693764"/>
                  <a:pt x="813674" y="1703628"/>
                  <a:pt x="797112" y="1698014"/>
                </a:cubicBezTo>
                <a:cubicBezTo>
                  <a:pt x="778195" y="1696418"/>
                  <a:pt x="807647" y="1705364"/>
                  <a:pt x="786610" y="1705455"/>
                </a:cubicBezTo>
                <a:cubicBezTo>
                  <a:pt x="761170" y="1704357"/>
                  <a:pt x="760599" y="1716610"/>
                  <a:pt x="741833" y="1700566"/>
                </a:cubicBezTo>
                <a:lnTo>
                  <a:pt x="673985" y="1692278"/>
                </a:lnTo>
                <a:cubicBezTo>
                  <a:pt x="658515" y="1695829"/>
                  <a:pt x="646395" y="1693620"/>
                  <a:pt x="634665" y="1689550"/>
                </a:cubicBezTo>
                <a:cubicBezTo>
                  <a:pt x="599149" y="1689690"/>
                  <a:pt x="567176" y="1683160"/>
                  <a:pt x="527471" y="1679869"/>
                </a:cubicBezTo>
                <a:cubicBezTo>
                  <a:pt x="484099" y="1683240"/>
                  <a:pt x="462693" y="1671949"/>
                  <a:pt x="420260" y="1668475"/>
                </a:cubicBezTo>
                <a:cubicBezTo>
                  <a:pt x="377482" y="1677390"/>
                  <a:pt x="393500" y="1652730"/>
                  <a:pt x="357630" y="1652142"/>
                </a:cubicBezTo>
                <a:cubicBezTo>
                  <a:pt x="298692" y="1659518"/>
                  <a:pt x="359631" y="1643849"/>
                  <a:pt x="269407" y="1643812"/>
                </a:cubicBezTo>
                <a:cubicBezTo>
                  <a:pt x="264204" y="1645215"/>
                  <a:pt x="253436" y="1643159"/>
                  <a:pt x="254769" y="1641013"/>
                </a:cubicBezTo>
                <a:cubicBezTo>
                  <a:pt x="234996" y="1641090"/>
                  <a:pt x="179093" y="1626583"/>
                  <a:pt x="150763" y="1628143"/>
                </a:cubicBezTo>
                <a:cubicBezTo>
                  <a:pt x="96232" y="1619954"/>
                  <a:pt x="68845" y="1629422"/>
                  <a:pt x="29133" y="1626172"/>
                </a:cubicBezTo>
                <a:lnTo>
                  <a:pt x="0" y="1619589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文本框 1"/>
          <p:cNvSpPr txBox="1"/>
          <p:nvPr/>
        </p:nvSpPr>
        <p:spPr>
          <a:xfrm>
            <a:off x="3733609" y="876879"/>
            <a:ext cx="4724781" cy="50714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altLang="zh-CN" sz="2400" b="1" kern="1200" dirty="0">
                <a:solidFill>
                  <a:schemeClr val="tx1">
                    <a:lumMod val="50000"/>
                  </a:schemeClr>
                </a:solidFill>
                <a:latin typeface="+mj-ea"/>
                <a:ea typeface="+mj-ea"/>
                <a:cs typeface="+mj-cs"/>
                <a:sym typeface="+mn-ea"/>
              </a:rPr>
              <a:t>2.3  </a:t>
            </a:r>
            <a:r>
              <a:rPr lang="zh-CN" altLang="en-US" sz="2400" b="1" kern="1200" dirty="0">
                <a:solidFill>
                  <a:schemeClr val="tx1">
                    <a:lumMod val="50000"/>
                  </a:schemeClr>
                </a:solidFill>
                <a:latin typeface="+mj-ea"/>
                <a:ea typeface="+mj-ea"/>
                <a:cs typeface="+mj-cs"/>
                <a:sym typeface="+mn-ea"/>
              </a:rPr>
              <a:t>劳动纪律、工艺纪律等问题</a:t>
            </a:r>
            <a:r>
              <a:rPr lang="en-US" altLang="zh-CN" sz="2400" b="1" kern="1200" dirty="0">
                <a:solidFill>
                  <a:schemeClr val="tx1">
                    <a:lumMod val="50000"/>
                  </a:schemeClr>
                </a:solidFill>
                <a:latin typeface="+mj-ea"/>
                <a:ea typeface="+mj-ea"/>
                <a:cs typeface="+mj-cs"/>
              </a:rPr>
              <a:t>                           </a:t>
            </a: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4AE32E4-1FA6-0819-32E9-E8017728EF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5061742"/>
              </p:ext>
            </p:extLst>
          </p:nvPr>
        </p:nvGraphicFramePr>
        <p:xfrm>
          <a:off x="723898" y="2459376"/>
          <a:ext cx="10744201" cy="37888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1082">
                  <a:extLst>
                    <a:ext uri="{9D8B030D-6E8A-4147-A177-3AD203B41FA5}">
                      <a16:colId xmlns:a16="http://schemas.microsoft.com/office/drawing/2014/main" val="2378395156"/>
                    </a:ext>
                  </a:extLst>
                </a:gridCol>
                <a:gridCol w="7188380">
                  <a:extLst>
                    <a:ext uri="{9D8B030D-6E8A-4147-A177-3AD203B41FA5}">
                      <a16:colId xmlns:a16="http://schemas.microsoft.com/office/drawing/2014/main" val="4018825130"/>
                    </a:ext>
                  </a:extLst>
                </a:gridCol>
                <a:gridCol w="1340061">
                  <a:extLst>
                    <a:ext uri="{9D8B030D-6E8A-4147-A177-3AD203B41FA5}">
                      <a16:colId xmlns:a16="http://schemas.microsoft.com/office/drawing/2014/main" val="554215927"/>
                    </a:ext>
                  </a:extLst>
                </a:gridCol>
                <a:gridCol w="1194678">
                  <a:extLst>
                    <a:ext uri="{9D8B030D-6E8A-4147-A177-3AD203B41FA5}">
                      <a16:colId xmlns:a16="http://schemas.microsoft.com/office/drawing/2014/main" val="2052052757"/>
                    </a:ext>
                  </a:extLst>
                </a:gridCol>
              </a:tblGrid>
              <a:tr h="324255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u="none" strike="noStrike" dirty="0">
                          <a:effectLst/>
                        </a:rPr>
                        <a:t>班组</a:t>
                      </a:r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488" marR="13488" marT="1348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u="none" strike="noStrike" dirty="0">
                          <a:effectLst/>
                        </a:rPr>
                        <a:t>考核内容</a:t>
                      </a:r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488" marR="13488" marT="1348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u="none" strike="noStrike">
                          <a:effectLst/>
                        </a:rPr>
                        <a:t>考核日期</a:t>
                      </a:r>
                      <a:endParaRPr lang="zh-TW" alt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488" marR="13488" marT="1348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u="none" strike="noStrike">
                          <a:effectLst/>
                        </a:rPr>
                        <a:t>考核分数</a:t>
                      </a:r>
                      <a:endParaRPr lang="zh-TW" alt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488" marR="13488" marT="13488" marB="0" anchor="ctr"/>
                </a:tc>
                <a:extLst>
                  <a:ext uri="{0D108BD9-81ED-4DB2-BD59-A6C34878D82A}">
                    <a16:rowId xmlns:a16="http://schemas.microsoft.com/office/drawing/2014/main" val="2440658595"/>
                  </a:ext>
                </a:extLst>
              </a:tr>
              <a:tr h="324255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加裂四班</a:t>
                      </a:r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月</a:t>
                      </a:r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</a:t>
                      </a:r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日夜班加裂</a:t>
                      </a:r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D215</a:t>
                      </a:r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液位现场液位</a:t>
                      </a:r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1.9%</a:t>
                      </a:r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，请各班组认真进行液位对照。</a:t>
                      </a:r>
                      <a:endParaRPr lang="zh-CN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r>
                        <a:rPr lang="zh-TW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月</a:t>
                      </a:r>
                      <a:r>
                        <a:rPr lang="en-US" altLang="zh-TW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  <a:r>
                        <a:rPr lang="zh-TW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日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40628708"/>
                  </a:ext>
                </a:extLst>
              </a:tr>
              <a:tr h="583228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加裂一班</a:t>
                      </a:r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r>
                        <a:rPr lang="zh-TW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日一班夜班</a:t>
                      </a:r>
                      <a:r>
                        <a:rPr lang="en-US" altLang="zh-TW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7:40</a:t>
                      </a:r>
                      <a:r>
                        <a:rPr lang="zh-TW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分气分</a:t>
                      </a:r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C203</a:t>
                      </a:r>
                      <a:r>
                        <a:rPr lang="zh-TW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热源（</a:t>
                      </a:r>
                      <a:r>
                        <a:rPr lang="en-US" altLang="zh-TW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113</a:t>
                      </a:r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t/h</a:t>
                      </a:r>
                      <a:r>
                        <a:rPr lang="zh-TW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降至</a:t>
                      </a:r>
                      <a:r>
                        <a:rPr lang="en-US" altLang="zh-TW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</a:t>
                      </a:r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t/h</a:t>
                      </a:r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）、</a:t>
                      </a:r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C204</a:t>
                      </a:r>
                      <a:r>
                        <a:rPr lang="zh-TW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回流（</a:t>
                      </a:r>
                      <a:r>
                        <a:rPr lang="en-US" altLang="zh-TW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</a:t>
                      </a:r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t/h</a:t>
                      </a:r>
                      <a:r>
                        <a:rPr lang="zh-TW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降至</a:t>
                      </a:r>
                      <a:r>
                        <a:rPr lang="en-US" altLang="zh-TW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</a:t>
                      </a:r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t/h</a:t>
                      </a:r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）</a:t>
                      </a:r>
                      <a:r>
                        <a:rPr lang="zh-TW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短时间调整幅度过大，但热水、塔运行正常，班组无根据暴力调整。</a:t>
                      </a:r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r>
                        <a:rPr lang="zh-TW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月</a:t>
                      </a:r>
                      <a:r>
                        <a:rPr lang="en-US" altLang="zh-TW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  <a:r>
                        <a:rPr lang="zh-TW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日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09011594"/>
                  </a:ext>
                </a:extLst>
              </a:tr>
              <a:tr h="583228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加裂三班</a:t>
                      </a:r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  <a:r>
                        <a:rPr lang="zh-CN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日白班，</a:t>
                      </a:r>
                      <a:r>
                        <a:rPr lang="en-US" altLang="zh-CN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D311</a:t>
                      </a:r>
                      <a:r>
                        <a:rPr lang="zh-CN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废胺液外送</a:t>
                      </a:r>
                      <a:endParaRPr lang="zh-CN" alt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r>
                        <a:rPr lang="zh-TW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月</a:t>
                      </a:r>
                      <a:r>
                        <a:rPr lang="en-US" altLang="zh-TW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  <a:r>
                        <a:rPr lang="zh-TW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日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30697864"/>
                  </a:ext>
                </a:extLst>
              </a:tr>
              <a:tr h="583228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加裂四班</a:t>
                      </a:r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rowSpan="3">
                  <a:txBody>
                    <a:bodyPr/>
                    <a:lstStyle/>
                    <a:p>
                      <a:pPr algn="l" fontAlgn="ctr"/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近期，</a:t>
                      </a:r>
                      <a:r>
                        <a:rPr lang="zh-CN" altLang="en-US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班组采样前后，大幅度调整塔底温度及顶压</a:t>
                      </a:r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，存在不正当竞争行为，违反平稳操作、质量管理要求。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r>
                        <a:rPr lang="zh-TW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月</a:t>
                      </a:r>
                      <a:r>
                        <a:rPr lang="en-US" altLang="zh-TW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  <a:r>
                        <a:rPr lang="zh-TW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日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5528712"/>
                  </a:ext>
                </a:extLst>
              </a:tr>
              <a:tr h="583228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加裂三班</a:t>
                      </a:r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l" fontAlgn="ctr"/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近期，班组采样前后，大幅度调整塔底温度及顶压，存在不正当竞争行为，违反平稳操作、质量管理要求。</a:t>
                      </a:r>
                      <a:endParaRPr lang="zh-CN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r>
                        <a:rPr lang="zh-TW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月</a:t>
                      </a:r>
                      <a:r>
                        <a:rPr lang="en-US" altLang="zh-TW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  <a:r>
                        <a:rPr lang="zh-TW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日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18029129"/>
                  </a:ext>
                </a:extLst>
              </a:tr>
              <a:tr h="324255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加裂二班</a:t>
                      </a:r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l" fontAlgn="ctr"/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近期，班组采样前后，大幅度调整塔底温度及顶压，存在不正当竞争行为，违反平稳操作、质量管理要求。</a:t>
                      </a:r>
                      <a:endParaRPr lang="zh-CN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r>
                        <a:rPr lang="zh-TW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月</a:t>
                      </a:r>
                      <a:r>
                        <a:rPr lang="en-US" altLang="zh-TW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  <a:r>
                        <a:rPr lang="zh-TW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日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2072126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1769986" y="42479"/>
            <a:ext cx="10422014" cy="525657"/>
          </a:xfrm>
          <a:prstGeom prst="rect">
            <a:avLst/>
          </a:prstGeom>
          <a:solidFill>
            <a:srgbClr val="9CC3E3"/>
          </a:solidFill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400" b="1" dirty="0">
                <a:solidFill>
                  <a:srgbClr val="282830"/>
                </a:solidFill>
                <a:latin typeface="+mj-ea"/>
                <a:ea typeface="+mj-ea"/>
                <a:sym typeface="+mn-ea"/>
              </a:rPr>
              <a:t>2.4  </a:t>
            </a:r>
            <a:r>
              <a:rPr lang="zh-CN" altLang="en-US" sz="2400" b="1" dirty="0">
                <a:solidFill>
                  <a:srgbClr val="282830"/>
                </a:solidFill>
                <a:latin typeface="+mj-ea"/>
                <a:ea typeface="+mj-ea"/>
                <a:sym typeface="+mn-ea"/>
              </a:rPr>
              <a:t>交接班、其他</a:t>
            </a:r>
            <a:endParaRPr lang="zh-CN" altLang="en-US" sz="2400" b="1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182225" y="753718"/>
            <a:ext cx="9411220" cy="783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600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  <a:sym typeface="+mn-ea"/>
              </a:rPr>
              <a:t>1</a:t>
            </a:r>
            <a:r>
              <a:rPr lang="zh-CN" altLang="en-US" sz="1600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  <a:sym typeface="+mn-ea"/>
              </a:rPr>
              <a:t>）</a:t>
            </a:r>
            <a:r>
              <a:rPr lang="en-US" altLang="zh-CN" sz="1600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 </a:t>
            </a:r>
            <a:r>
              <a:rPr lang="zh-CN" altLang="en-US" sz="1600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本月</a:t>
            </a:r>
            <a:r>
              <a:rPr lang="en-US" altLang="zh-CN" sz="1600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MES</a:t>
            </a:r>
            <a:r>
              <a:rPr lang="zh-CN" altLang="en-US" sz="1600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交接班填写正常。</a:t>
            </a:r>
            <a:endParaRPr lang="en-US" altLang="zh-CN" sz="1600" dirty="0">
              <a:solidFill>
                <a:srgbClr val="282830"/>
              </a:solidFill>
              <a:latin typeface="+mj-ea"/>
              <a:ea typeface="+mj-ea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1600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2</a:t>
            </a:r>
            <a:r>
              <a:rPr lang="zh-CN" altLang="en-US" sz="1600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）其他：</a:t>
            </a:r>
            <a:endParaRPr lang="en-US" altLang="zh-CN" sz="1600" dirty="0">
              <a:solidFill>
                <a:srgbClr val="282830"/>
              </a:solidFill>
              <a:latin typeface="+mj-ea"/>
              <a:ea typeface="+mj-ea"/>
              <a:cs typeface="Arial" panose="020B0604020202020204" pitchFamily="34" charset="0"/>
            </a:endParaRP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AA063A2A-9595-7F91-5DD2-5301AD218C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8975726"/>
              </p:ext>
            </p:extLst>
          </p:nvPr>
        </p:nvGraphicFramePr>
        <p:xfrm>
          <a:off x="1000729" y="1682772"/>
          <a:ext cx="10564048" cy="4639440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1247256">
                  <a:extLst>
                    <a:ext uri="{9D8B030D-6E8A-4147-A177-3AD203B41FA5}">
                      <a16:colId xmlns:a16="http://schemas.microsoft.com/office/drawing/2014/main" val="144240467"/>
                    </a:ext>
                  </a:extLst>
                </a:gridCol>
                <a:gridCol w="6021239">
                  <a:extLst>
                    <a:ext uri="{9D8B030D-6E8A-4147-A177-3AD203B41FA5}">
                      <a16:colId xmlns:a16="http://schemas.microsoft.com/office/drawing/2014/main" val="2147578230"/>
                    </a:ext>
                  </a:extLst>
                </a:gridCol>
                <a:gridCol w="1139734">
                  <a:extLst>
                    <a:ext uri="{9D8B030D-6E8A-4147-A177-3AD203B41FA5}">
                      <a16:colId xmlns:a16="http://schemas.microsoft.com/office/drawing/2014/main" val="919486438"/>
                    </a:ext>
                  </a:extLst>
                </a:gridCol>
                <a:gridCol w="1139734">
                  <a:extLst>
                    <a:ext uri="{9D8B030D-6E8A-4147-A177-3AD203B41FA5}">
                      <a16:colId xmlns:a16="http://schemas.microsoft.com/office/drawing/2014/main" val="3646408652"/>
                    </a:ext>
                  </a:extLst>
                </a:gridCol>
                <a:gridCol w="1016085">
                  <a:extLst>
                    <a:ext uri="{9D8B030D-6E8A-4147-A177-3AD203B41FA5}">
                      <a16:colId xmlns:a16="http://schemas.microsoft.com/office/drawing/2014/main" val="1408624611"/>
                    </a:ext>
                  </a:extLst>
                </a:gridCol>
              </a:tblGrid>
              <a:tr h="57993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加裂三班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三班加注缓蚀剂</a:t>
                      </a:r>
                      <a:r>
                        <a:rPr lang="en-US" altLang="zh-CN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  <a:r>
                        <a:rPr lang="zh-CN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桶</a:t>
                      </a:r>
                      <a:endParaRPr lang="zh-CN" alt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r>
                        <a:rPr lang="zh-TW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月</a:t>
                      </a:r>
                      <a:r>
                        <a:rPr lang="en-US" altLang="zh-TW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  <a:r>
                        <a:rPr lang="zh-TW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日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其他</a:t>
                      </a:r>
                      <a:endParaRPr lang="zh-TW" alt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30661063"/>
                  </a:ext>
                </a:extLst>
              </a:tr>
              <a:tr h="57993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加裂一班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一班加注缓蚀剂</a:t>
                      </a:r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桶</a:t>
                      </a:r>
                      <a:endParaRPr lang="zh-CN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r>
                        <a:rPr lang="zh-TW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月</a:t>
                      </a:r>
                      <a:r>
                        <a:rPr lang="en-US" altLang="zh-TW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  <a:r>
                        <a:rPr lang="zh-TW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日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其他</a:t>
                      </a:r>
                      <a:endParaRPr lang="zh-TW" alt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84407468"/>
                  </a:ext>
                </a:extLst>
              </a:tr>
              <a:tr h="57993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加裂二班</a:t>
                      </a:r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SR101D</a:t>
                      </a:r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进口手阀后盲板牌字迹模糊</a:t>
                      </a:r>
                      <a:b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</a:br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1041-P302B</a:t>
                      </a:r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出口放空线盲板牌掉落</a:t>
                      </a:r>
                      <a:endParaRPr lang="zh-CN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r>
                        <a:rPr lang="zh-TW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月</a:t>
                      </a:r>
                      <a:r>
                        <a:rPr lang="en-US" altLang="zh-TW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  <a:r>
                        <a:rPr lang="zh-TW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日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盲板管理</a:t>
                      </a:r>
                      <a:endParaRPr lang="zh-TW" alt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30163582"/>
                  </a:ext>
                </a:extLst>
              </a:tr>
              <a:tr h="57993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加裂三班</a:t>
                      </a:r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气分</a:t>
                      </a:r>
                      <a:r>
                        <a:rPr lang="en-US" altLang="zh-CN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P203B </a:t>
                      </a:r>
                      <a:r>
                        <a:rPr lang="zh-CN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泵体放空盲板标识模糊。</a:t>
                      </a:r>
                      <a:endParaRPr lang="zh-CN" alt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r>
                        <a:rPr lang="zh-TW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月</a:t>
                      </a:r>
                      <a:r>
                        <a:rPr lang="en-US" altLang="zh-TW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  <a:r>
                        <a:rPr lang="zh-TW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日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盲板管理</a:t>
                      </a:r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39119854"/>
                  </a:ext>
                </a:extLst>
              </a:tr>
              <a:tr h="57993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加裂三班</a:t>
                      </a:r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临近检修，各班组对各自区域盲板标识认真检查，模糊的及时标清。</a:t>
                      </a:r>
                      <a:endParaRPr lang="zh-CN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r>
                        <a:rPr lang="zh-TW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月</a:t>
                      </a:r>
                      <a:r>
                        <a:rPr lang="en-US" altLang="zh-TW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  <a:r>
                        <a:rPr lang="zh-TW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日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盲板管理</a:t>
                      </a:r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41263411"/>
                  </a:ext>
                </a:extLst>
              </a:tr>
              <a:tr h="57993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加裂四班</a:t>
                      </a:r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1041-P201A</a:t>
                      </a:r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泵体放空盲板标识模糊不清；</a:t>
                      </a:r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1041-P203B</a:t>
                      </a:r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泵体放空盲板标识模糊不清，</a:t>
                      </a:r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日日检已考核，未整改。</a:t>
                      </a:r>
                      <a:endParaRPr lang="zh-CN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r>
                        <a:rPr lang="zh-TW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月</a:t>
                      </a:r>
                      <a:r>
                        <a:rPr lang="en-US" altLang="zh-TW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</a:t>
                      </a:r>
                      <a:r>
                        <a:rPr lang="zh-TW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日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盲板管理</a:t>
                      </a:r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07198285"/>
                  </a:ext>
                </a:extLst>
              </a:tr>
              <a:tr h="57993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加裂三班</a:t>
                      </a:r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1041-P201A</a:t>
                      </a:r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泵体放空盲板标识模糊不清；</a:t>
                      </a:r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1041-P203B</a:t>
                      </a:r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泵体放空盲板标识模糊不清，</a:t>
                      </a:r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日日检已考核，未整改。</a:t>
                      </a:r>
                      <a:endParaRPr lang="zh-CN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r>
                        <a:rPr lang="zh-TW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月</a:t>
                      </a:r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</a:t>
                      </a:r>
                      <a:r>
                        <a:rPr lang="zh-TW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日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盲板管理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70358538"/>
                  </a:ext>
                </a:extLst>
              </a:tr>
              <a:tr h="57993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加裂二班</a:t>
                      </a:r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  <a:r>
                        <a:rPr lang="zh-CN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日白班，加裂二班协助卸催化剂废桶</a:t>
                      </a:r>
                      <a:endParaRPr lang="zh-CN" alt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r>
                        <a:rPr lang="zh-TW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月</a:t>
                      </a:r>
                      <a:r>
                        <a:rPr lang="en-US" altLang="zh-TW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</a:t>
                      </a:r>
                      <a:r>
                        <a:rPr lang="zh-TW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日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其他</a:t>
                      </a:r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0516614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PP_MARK_KEY" val="6263c2a8-c995-403c-aaed-1cea049c8fa4"/>
  <p:tag name="COMMONDATA" val="eyJoZGlkIjoiYTc2ZGZiNzZiNDVlOGViOWVmM2JhOTY0NGJkNjUyYzg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73d7737f-343c-42be-a682-0e52c1d64ffa}"/>
</p:tagLst>
</file>

<file path=ppt/theme/theme1.xml><?xml version="1.0" encoding="utf-8"?>
<a:theme xmlns:a="http://schemas.openxmlformats.org/drawingml/2006/main" name="A000120140530A99PPBG">
  <a:themeElements>
    <a:clrScheme name="自定义 435">
      <a:dk1>
        <a:srgbClr val="5F5F5F"/>
      </a:dk1>
      <a:lt1>
        <a:srgbClr val="FFFFFF"/>
      </a:lt1>
      <a:dk2>
        <a:srgbClr val="5F5F5F"/>
      </a:dk2>
      <a:lt2>
        <a:srgbClr val="FFFFFF"/>
      </a:lt2>
      <a:accent1>
        <a:srgbClr val="5B9BCF"/>
      </a:accent1>
      <a:accent2>
        <a:srgbClr val="00B0F0"/>
      </a:accent2>
      <a:accent3>
        <a:srgbClr val="8A76E0"/>
      </a:accent3>
      <a:accent4>
        <a:srgbClr val="9439AD"/>
      </a:accent4>
      <a:accent5>
        <a:srgbClr val="A2CE47"/>
      </a:accent5>
      <a:accent6>
        <a:srgbClr val="F3731E"/>
      </a:accent6>
      <a:hlink>
        <a:srgbClr val="00B0F0"/>
      </a:hlink>
      <a:folHlink>
        <a:srgbClr val="AFB2B4"/>
      </a:folHlink>
    </a:clrScheme>
    <a:fontScheme name="KSO主题5">
      <a:majorFont>
        <a:latin typeface="Broadway"/>
        <a:ea typeface="微软雅黑"/>
        <a:cs typeface=""/>
      </a:majorFont>
      <a:minorFont>
        <a:latin typeface="Calibri"/>
        <a:ea typeface="幼圆"/>
        <a:cs typeface="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>
          <a:lnSpc>
            <a:spcPct val="130000"/>
          </a:lnSpc>
          <a:defRPr sz="1400" dirty="0" smtClean="0">
            <a:latin typeface="Arial" panose="020B0604020202020204" pitchFamily="34" charset="0"/>
            <a:ea typeface="微软雅黑" panose="020B0503020204020204" pitchFamily="34" charset="-122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2204</TotalTime>
  <Words>3200</Words>
  <Application>Microsoft Office PowerPoint</Application>
  <PresentationFormat>Widescreen</PresentationFormat>
  <Paragraphs>430</Paragraphs>
  <Slides>15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宋体</vt:lpstr>
      <vt:lpstr>幼圆</vt:lpstr>
      <vt:lpstr>微软雅黑</vt:lpstr>
      <vt:lpstr>微软雅黑 (Headings)</vt:lpstr>
      <vt:lpstr>Arial</vt:lpstr>
      <vt:lpstr>Calibri</vt:lpstr>
      <vt:lpstr>Calibri Light</vt:lpstr>
      <vt:lpstr>Wingdings 2</vt:lpstr>
      <vt:lpstr>A000120140530A99PPBG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china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Iffah Haziqah</cp:lastModifiedBy>
  <cp:revision>276</cp:revision>
  <dcterms:created xsi:type="dcterms:W3CDTF">2015-10-06T09:21:00Z</dcterms:created>
  <dcterms:modified xsi:type="dcterms:W3CDTF">2023-02-06T13:40:31Z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2052-11.1.0.12763</vt:lpwstr>
  </property>
  <property fmtid="{D5CDD505-2E9C-101B-9397-08002B2CF9AE}" pid="3" name="ICV">
    <vt:lpwstr>35E9D4B9093742EC852E3D8AFBCE0E7C</vt:lpwstr>
  </property>
</Properties>
</file>