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9" r:id="rId2"/>
    <p:sldId id="320" r:id="rId3"/>
    <p:sldId id="352" r:id="rId4"/>
    <p:sldId id="290" r:id="rId5"/>
    <p:sldId id="299" r:id="rId6"/>
    <p:sldId id="302" r:id="rId7"/>
    <p:sldId id="357" r:id="rId8"/>
    <p:sldId id="300" r:id="rId9"/>
    <p:sldId id="355" r:id="rId10"/>
    <p:sldId id="361" r:id="rId11"/>
    <p:sldId id="356" r:id="rId12"/>
    <p:sldId id="358" r:id="rId13"/>
    <p:sldId id="359" r:id="rId14"/>
    <p:sldId id="360" r:id="rId15"/>
    <p:sldId id="260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51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6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1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00">
          <p15:clr>
            <a:srgbClr val="A4A3A4"/>
          </p15:clr>
        </p15:guide>
        <p15:guide id="10" orient="horz" pos="16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9CC3E3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40" autoAdjust="0"/>
    <p:restoredTop sz="96125" autoAdjust="0"/>
  </p:normalViewPr>
  <p:slideViewPr>
    <p:cSldViewPr snapToGrid="0" showGuides="1">
      <p:cViewPr>
        <p:scale>
          <a:sx n="100" d="100"/>
          <a:sy n="100" d="100"/>
        </p:scale>
        <p:origin x="1512" y="246"/>
      </p:cViewPr>
      <p:guideLst>
        <p:guide pos="3851"/>
        <p:guide pos="5484"/>
        <p:guide pos="6697"/>
        <p:guide pos="1426"/>
        <p:guide pos="966"/>
        <p:guide pos="5190"/>
        <p:guide orient="horz" pos="1910"/>
        <p:guide pos="3218"/>
        <p:guide orient="horz" pos="2400"/>
        <p:guide orient="horz" pos="1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ffah\iCloudDrive\WORK\&#24037;&#33402;&#23703;&#20301;\Process%20Management\10.5%20&#24037;&#33402;&#32771;&#26680;&#21333;&#31649;&#29702;\2023&#24180;1&#26376;\1&#26376;&#21152;&#35010;&#27668;&#20998;&#24037;&#33402;&#32771;&#26680;&#27719;&#2463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ffah\iCloudDrive\WORK\&#24037;&#33402;&#23703;&#20301;\Process%20Management\10.5%20&#24037;&#33402;&#32771;&#26680;&#21333;&#31649;&#29702;\2023&#24180;1&#26376;\1&#26376;&#21152;&#35010;&#27668;&#20998;&#24037;&#33402;&#32771;&#26680;&#27719;&#2463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678876160489837E-2"/>
          <c:y val="8.5653643128278958E-2"/>
          <c:w val="0.85162973109010065"/>
          <c:h val="0.83426317668608274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535933363948267E-2"/>
          <c:y val="9.1139406069796494E-2"/>
          <c:w val="0.83327426888139688"/>
          <c:h val="0.8049924654983970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541-4400-8B21-3559882E4F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541-4400-8B21-3559882E4F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541-4400-8B21-3559882E4F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541-4400-8B21-3559882E4F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541-4400-8B21-3559882E4F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541-4400-8B21-3559882E4F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541-4400-8B21-3559882E4F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7541-4400-8B21-3559882E4F4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7541-4400-8B21-3559882E4F4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7541-4400-8B21-3559882E4F4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7541-4400-8B21-3559882E4F4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7541-4400-8B21-3559882E4F4E}"/>
              </c:ext>
            </c:extLst>
          </c:dPt>
          <c:dLbls>
            <c:dLbl>
              <c:idx val="0"/>
              <c:layout>
                <c:manualLayout>
                  <c:x val="-4.9312395694492667E-2"/>
                  <c:y val="-2.6733375889428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1166429587482"/>
                      <c:h val="5.35004317882453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541-4400-8B21-3559882E4F4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541-4400-8B21-3559882E4F4E}"/>
                </c:ext>
              </c:extLst>
            </c:dLbl>
            <c:dLbl>
              <c:idx val="2"/>
              <c:layout>
                <c:manualLayout>
                  <c:x val="3.0346135609293504E-2"/>
                  <c:y val="2.33918190204695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41-4400-8B21-3559882E4F4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541-4400-8B21-3559882E4F4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541-4400-8B21-3559882E4F4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541-4400-8B21-3559882E4F4E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541-4400-8B21-3559882E4F4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7541-4400-8B21-3559882E4F4E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7541-4400-8B21-3559882E4F4E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541-4400-8B21-3559882E4F4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541-4400-8B21-3559882E4F4E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7541-4400-8B21-3559882E4F4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汇总!$A$3:$A$14</c:f>
              <c:strCache>
                <c:ptCount val="12"/>
                <c:pt idx="0">
                  <c:v>事故演练</c:v>
                </c:pt>
                <c:pt idx="1">
                  <c:v>巡回检查</c:v>
                </c:pt>
                <c:pt idx="2">
                  <c:v>工艺纪律</c:v>
                </c:pt>
                <c:pt idx="3">
                  <c:v>抽查提问</c:v>
                </c:pt>
                <c:pt idx="4">
                  <c:v>能耗</c:v>
                </c:pt>
                <c:pt idx="5">
                  <c:v>馏出口</c:v>
                </c:pt>
                <c:pt idx="6">
                  <c:v>记录</c:v>
                </c:pt>
                <c:pt idx="7">
                  <c:v>平稳率</c:v>
                </c:pt>
                <c:pt idx="8">
                  <c:v>盲板管理</c:v>
                </c:pt>
                <c:pt idx="9">
                  <c:v>培训</c:v>
                </c:pt>
                <c:pt idx="10">
                  <c:v>自控率</c:v>
                </c:pt>
                <c:pt idx="11">
                  <c:v>其他</c:v>
                </c:pt>
              </c:strCache>
            </c:strRef>
          </c:cat>
          <c:val>
            <c:numRef>
              <c:f>汇总!$B$3:$B$14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26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2</c:v>
                </c:pt>
                <c:pt idx="8">
                  <c:v>5</c:v>
                </c:pt>
                <c:pt idx="9">
                  <c:v>7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541-4400-8B21-3559882E4F4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41807916742253E-2"/>
          <c:y val="1.8264840182648401E-2"/>
          <c:w val="0.90365819208325771"/>
          <c:h val="0.74769664065964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班组汇总1!$B$12:$B$23</c:f>
              <c:strCache>
                <c:ptCount val="12"/>
                <c:pt idx="0">
                  <c:v>事故演练</c:v>
                </c:pt>
                <c:pt idx="1">
                  <c:v>巡回检查</c:v>
                </c:pt>
                <c:pt idx="2">
                  <c:v>工艺纪律</c:v>
                </c:pt>
                <c:pt idx="3">
                  <c:v>抽查提问</c:v>
                </c:pt>
                <c:pt idx="4">
                  <c:v>能耗</c:v>
                </c:pt>
                <c:pt idx="5">
                  <c:v>馏出口</c:v>
                </c:pt>
                <c:pt idx="6">
                  <c:v>记录</c:v>
                </c:pt>
                <c:pt idx="7">
                  <c:v>平稳率</c:v>
                </c:pt>
                <c:pt idx="8">
                  <c:v>盲板管理</c:v>
                </c:pt>
                <c:pt idx="9">
                  <c:v>培训</c:v>
                </c:pt>
                <c:pt idx="10">
                  <c:v>自控率</c:v>
                </c:pt>
                <c:pt idx="11">
                  <c:v>其他</c:v>
                </c:pt>
              </c:strCache>
            </c:strRef>
          </c:cat>
          <c:val>
            <c:numRef>
              <c:f>班组汇总1!$C$12:$C$23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0-4ED7-8599-69122CC0D687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班组汇总1!$B$12:$B$23</c:f>
              <c:strCache>
                <c:ptCount val="12"/>
                <c:pt idx="0">
                  <c:v>事故演练</c:v>
                </c:pt>
                <c:pt idx="1">
                  <c:v>巡回检查</c:v>
                </c:pt>
                <c:pt idx="2">
                  <c:v>工艺纪律</c:v>
                </c:pt>
                <c:pt idx="3">
                  <c:v>抽查提问</c:v>
                </c:pt>
                <c:pt idx="4">
                  <c:v>能耗</c:v>
                </c:pt>
                <c:pt idx="5">
                  <c:v>馏出口</c:v>
                </c:pt>
                <c:pt idx="6">
                  <c:v>记录</c:v>
                </c:pt>
                <c:pt idx="7">
                  <c:v>平稳率</c:v>
                </c:pt>
                <c:pt idx="8">
                  <c:v>盲板管理</c:v>
                </c:pt>
                <c:pt idx="9">
                  <c:v>培训</c:v>
                </c:pt>
                <c:pt idx="10">
                  <c:v>自控率</c:v>
                </c:pt>
                <c:pt idx="11">
                  <c:v>其他</c:v>
                </c:pt>
              </c:strCache>
            </c:strRef>
          </c:cat>
          <c:val>
            <c:numRef>
              <c:f>班组汇总1!$D$12:$D$23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0-4ED7-8599-69122CC0D687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班组汇总1!$B$12:$B$23</c:f>
              <c:strCache>
                <c:ptCount val="12"/>
                <c:pt idx="0">
                  <c:v>事故演练</c:v>
                </c:pt>
                <c:pt idx="1">
                  <c:v>巡回检查</c:v>
                </c:pt>
                <c:pt idx="2">
                  <c:v>工艺纪律</c:v>
                </c:pt>
                <c:pt idx="3">
                  <c:v>抽查提问</c:v>
                </c:pt>
                <c:pt idx="4">
                  <c:v>能耗</c:v>
                </c:pt>
                <c:pt idx="5">
                  <c:v>馏出口</c:v>
                </c:pt>
                <c:pt idx="6">
                  <c:v>记录</c:v>
                </c:pt>
                <c:pt idx="7">
                  <c:v>平稳率</c:v>
                </c:pt>
                <c:pt idx="8">
                  <c:v>盲板管理</c:v>
                </c:pt>
                <c:pt idx="9">
                  <c:v>培训</c:v>
                </c:pt>
                <c:pt idx="10">
                  <c:v>自控率</c:v>
                </c:pt>
                <c:pt idx="11">
                  <c:v>其他</c:v>
                </c:pt>
              </c:strCache>
            </c:strRef>
          </c:cat>
          <c:val>
            <c:numRef>
              <c:f>班组汇总1!$E$12:$E$23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B0-4ED7-8599-69122CC0D687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班组汇总1!$B$12:$B$23</c:f>
              <c:strCache>
                <c:ptCount val="12"/>
                <c:pt idx="0">
                  <c:v>事故演练</c:v>
                </c:pt>
                <c:pt idx="1">
                  <c:v>巡回检查</c:v>
                </c:pt>
                <c:pt idx="2">
                  <c:v>工艺纪律</c:v>
                </c:pt>
                <c:pt idx="3">
                  <c:v>抽查提问</c:v>
                </c:pt>
                <c:pt idx="4">
                  <c:v>能耗</c:v>
                </c:pt>
                <c:pt idx="5">
                  <c:v>馏出口</c:v>
                </c:pt>
                <c:pt idx="6">
                  <c:v>记录</c:v>
                </c:pt>
                <c:pt idx="7">
                  <c:v>平稳率</c:v>
                </c:pt>
                <c:pt idx="8">
                  <c:v>盲板管理</c:v>
                </c:pt>
                <c:pt idx="9">
                  <c:v>培训</c:v>
                </c:pt>
                <c:pt idx="10">
                  <c:v>自控率</c:v>
                </c:pt>
                <c:pt idx="11">
                  <c:v>其他</c:v>
                </c:pt>
              </c:strCache>
            </c:strRef>
          </c:cat>
          <c:val>
            <c:numRef>
              <c:f>班组汇总1!$F$12:$F$23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B0-4ED7-8599-69122CC0D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E5422-DCD4-41D6-9470-E4649F024CD2}" type="doc">
      <dgm:prSet loTypeId="urn:microsoft.com/office/officeart/2005/8/layout/vProcess5" loCatId="process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8DC7B23-B698-4209-A365-F53531A882B8}">
      <dgm:prSet custT="1"/>
      <dgm:spPr>
        <a:solidFill>
          <a:schemeClr val="accen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1.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抽查提问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本月抽查提问考核</a:t>
          </a:r>
          <a:r>
            <a:rPr lang="en-GB" altLang="zh-CN" sz="1600" b="1" dirty="0">
              <a:solidFill>
                <a:schemeClr val="bg1"/>
              </a:solidFill>
              <a:latin typeface="+mj-ea"/>
              <a:ea typeface="+mj-ea"/>
            </a:rPr>
            <a:t>13</a:t>
          </a:r>
          <a:r>
            <a:rPr lang="zh-CN" sz="1600" b="1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，内操的联锁及处置、其他事故处置等，整体情况一般，已出具相应考核并现场梳理处置思路，提醒班长及个人加强学习培养。外操以现场安排学习流程为主。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3272DBD9-741C-4A40-8AE7-4923B4F125FB}" type="parTrans" cxnId="{981E2465-F750-4A98-BF5D-B9178CCBD9B3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25F6298B-FF06-45DA-A521-DDAE426915C0}" type="sibTrans" cxnId="{981E2465-F750-4A98-BF5D-B9178CCBD9B3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2D80564C-3B6C-426B-9F47-56F987B6F5CF}">
      <dgm:prSet custT="1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2.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巡检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本月巡检漏检情况</a:t>
          </a:r>
          <a:r>
            <a:rPr lang="zh-CN" altLang="en-US" sz="1600" dirty="0">
              <a:solidFill>
                <a:schemeClr val="bg1"/>
              </a:solidFill>
              <a:latin typeface="+mj-ea"/>
              <a:ea typeface="+mj-ea"/>
            </a:rPr>
            <a:t>只有</a:t>
          </a:r>
          <a:r>
            <a:rPr lang="en-GB" altLang="zh-CN" sz="1600" b="1" dirty="0">
              <a:solidFill>
                <a:schemeClr val="bg1"/>
              </a:solidFill>
              <a:latin typeface="+mj-ea"/>
              <a:ea typeface="+mj-ea"/>
            </a:rPr>
            <a:t>3</a:t>
          </a:r>
          <a:r>
            <a:rPr lang="zh-CN" altLang="en-US" sz="1600" b="1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dirty="0">
              <a:solidFill>
                <a:schemeClr val="bg1"/>
              </a:solidFill>
              <a:latin typeface="+mj-ea"/>
              <a:ea typeface="+mj-ea"/>
            </a:rPr>
            <a:t>，工艺及时处理漏检项，并通过与班组及信息部沟通，避免因技术问题导致漏检，但仍出现运行设备更换，外操巡检不到位，参数失真的现象。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65F17820-DB26-4A9B-A2DE-6B2FEB1D7DDF}" type="parTrans" cxnId="{8F171508-15DC-430E-847D-30508820610F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F7D743F0-3017-4957-99A8-02BCDB4D6F65}" type="sibTrans" cxnId="{8F171508-15DC-430E-847D-30508820610F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F6191080-07F4-4EB7-B72D-90D7F1493F8B}">
      <dgm:prSet custT="1"/>
      <dgm:spPr>
        <a:solidFill>
          <a:schemeClr val="accent1">
            <a:hueOff val="0"/>
            <a:satOff val="0"/>
            <a:lumOff val="0"/>
            <a:alpha val="71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3. 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劳动纪律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altLang="en-US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本月无劳动纪律考核</a:t>
          </a:r>
          <a:endParaRPr lang="en-US" sz="1600" dirty="0">
            <a:solidFill>
              <a:schemeClr val="bg1"/>
            </a:solidFill>
            <a:latin typeface="+mj-ea"/>
            <a:ea typeface="+mj-ea"/>
          </a:endParaRPr>
        </a:p>
      </dgm:t>
    </dgm:pt>
    <dgm:pt modelId="{3E789B24-CAEC-4430-BCA1-B4B7DB7B132D}" type="parTrans" cxnId="{8EE172BA-D18F-46F7-86D1-E64C728C4C57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66409CE3-F2A0-4373-971A-C2926269924B}" type="sibTrans" cxnId="{8EE172BA-D18F-46F7-86D1-E64C728C4C57}">
      <dgm:prSet custT="1"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5106BD6C-8CEA-4B45-81A8-7E5BD3ADAA89}">
      <dgm:prSet custT="1"/>
      <dgm:spPr>
        <a:solidFill>
          <a:schemeClr val="accent1">
            <a:hueOff val="0"/>
            <a:satOff val="0"/>
            <a:lumOff val="0"/>
            <a:alpha val="64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4.</a:t>
          </a:r>
          <a:r>
            <a:rPr lang="zh-CN" sz="16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工艺纪律</a:t>
          </a:r>
          <a:r>
            <a:rPr lang="zh-CN" sz="16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en-GB" altLang="zh-CN" sz="1500" dirty="0">
              <a:solidFill>
                <a:schemeClr val="bg1"/>
              </a:solidFill>
              <a:latin typeface="+mj-ea"/>
              <a:ea typeface="+mj-ea"/>
            </a:rPr>
            <a:t>1. 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加裂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P205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出口控制阀异常全开，班组监盘不严未发现问题未处理、发现问题后未进行有效处理。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2. 1040-P204B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出口控制阀再次异常全开，白班班组交班已提醒，但夜班班组未进行处理。</a:t>
          </a:r>
          <a:r>
            <a:rPr lang="en-GB" altLang="zh-CN" sz="1500" dirty="0">
              <a:solidFill>
                <a:schemeClr val="bg1"/>
              </a:solidFill>
              <a:latin typeface="+mj-ea"/>
              <a:ea typeface="+mj-ea"/>
            </a:rPr>
            <a:t>3. 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重石脑油终馏点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180.7℃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不合格，但白班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-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内操交接班未进行登记不合格样品及调整内容 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4. C204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的回流量自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23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点起至</a:t>
          </a:r>
          <a:r>
            <a:rPr lang="en-US" altLang="zh-CN" sz="1500" dirty="0">
              <a:solidFill>
                <a:schemeClr val="bg1"/>
              </a:solidFill>
              <a:latin typeface="+mj-ea"/>
              <a:ea typeface="+mj-ea"/>
            </a:rPr>
            <a:t>7</a:t>
          </a:r>
          <a:r>
            <a:rPr lang="zh-CN" altLang="en-US" sz="1500" dirty="0">
              <a:solidFill>
                <a:schemeClr val="bg1"/>
              </a:solidFill>
              <a:latin typeface="+mj-ea"/>
              <a:ea typeface="+mj-ea"/>
            </a:rPr>
            <a:t>点，持续在降低。</a:t>
          </a:r>
          <a:endParaRPr lang="en-US" sz="1500" dirty="0">
            <a:solidFill>
              <a:schemeClr val="bg1"/>
            </a:solidFill>
            <a:latin typeface="+mj-ea"/>
            <a:ea typeface="+mj-ea"/>
          </a:endParaRPr>
        </a:p>
      </dgm:t>
    </dgm:pt>
    <dgm:pt modelId="{D01F9E88-1679-4CD3-8FAF-701B792A55D4}" type="parTrans" cxnId="{3EACAB6F-85FB-4C6C-B7D7-87BB3486C660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05C71041-290E-49E9-BA40-F9B267B596E6}" type="sibTrans" cxnId="{3EACAB6F-85FB-4C6C-B7D7-87BB3486C660}">
      <dgm:prSet/>
      <dgm:spPr/>
      <dgm:t>
        <a:bodyPr/>
        <a:lstStyle/>
        <a:p>
          <a:endParaRPr lang="en-US" sz="16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gm:t>
    </dgm:pt>
    <dgm:pt modelId="{55BFE9C7-695E-49B6-993B-59B79B5DED28}" type="pres">
      <dgm:prSet presAssocID="{D33E5422-DCD4-41D6-9470-E4649F024CD2}" presName="outerComposite" presStyleCnt="0">
        <dgm:presLayoutVars>
          <dgm:chMax val="5"/>
          <dgm:dir/>
          <dgm:resizeHandles val="exact"/>
        </dgm:presLayoutVars>
      </dgm:prSet>
      <dgm:spPr/>
    </dgm:pt>
    <dgm:pt modelId="{FD948A54-E850-4608-828C-C2AA6BA90DB5}" type="pres">
      <dgm:prSet presAssocID="{D33E5422-DCD4-41D6-9470-E4649F024CD2}" presName="dummyMaxCanvas" presStyleCnt="0">
        <dgm:presLayoutVars/>
      </dgm:prSet>
      <dgm:spPr/>
    </dgm:pt>
    <dgm:pt modelId="{3CED267D-4932-4725-A0A4-969C6986B514}" type="pres">
      <dgm:prSet presAssocID="{D33E5422-DCD4-41D6-9470-E4649F024CD2}" presName="FourNodes_1" presStyleLbl="node1" presStyleIdx="0" presStyleCnt="4" custLinFactNeighborY="-901">
        <dgm:presLayoutVars>
          <dgm:bulletEnabled val="1"/>
        </dgm:presLayoutVars>
      </dgm:prSet>
      <dgm:spPr/>
    </dgm:pt>
    <dgm:pt modelId="{87D33548-99B9-4332-93E1-A6BAF7A6DD39}" type="pres">
      <dgm:prSet presAssocID="{D33E5422-DCD4-41D6-9470-E4649F024CD2}" presName="FourNodes_2" presStyleLbl="node1" presStyleIdx="1" presStyleCnt="4">
        <dgm:presLayoutVars>
          <dgm:bulletEnabled val="1"/>
        </dgm:presLayoutVars>
      </dgm:prSet>
      <dgm:spPr/>
    </dgm:pt>
    <dgm:pt modelId="{E6B94DEE-A968-44AC-9A63-BE18B37754FB}" type="pres">
      <dgm:prSet presAssocID="{D33E5422-DCD4-41D6-9470-E4649F024CD2}" presName="FourNodes_3" presStyleLbl="node1" presStyleIdx="2" presStyleCnt="4">
        <dgm:presLayoutVars>
          <dgm:bulletEnabled val="1"/>
        </dgm:presLayoutVars>
      </dgm:prSet>
      <dgm:spPr/>
    </dgm:pt>
    <dgm:pt modelId="{36895B94-F14F-4232-A53F-B9C33489C53C}" type="pres">
      <dgm:prSet presAssocID="{D33E5422-DCD4-41D6-9470-E4649F024CD2}" presName="FourNodes_4" presStyleLbl="node1" presStyleIdx="3" presStyleCnt="4" custScaleX="110734">
        <dgm:presLayoutVars>
          <dgm:bulletEnabled val="1"/>
        </dgm:presLayoutVars>
      </dgm:prSet>
      <dgm:spPr/>
    </dgm:pt>
    <dgm:pt modelId="{0682D6CA-A265-448F-B662-0CBF35ACCB08}" type="pres">
      <dgm:prSet presAssocID="{D33E5422-DCD4-41D6-9470-E4649F024CD2}" presName="FourConn_1-2" presStyleLbl="fgAccFollowNode1" presStyleIdx="0" presStyleCnt="3">
        <dgm:presLayoutVars>
          <dgm:bulletEnabled val="1"/>
        </dgm:presLayoutVars>
      </dgm:prSet>
      <dgm:spPr/>
    </dgm:pt>
    <dgm:pt modelId="{EA8C5F08-301F-47B7-AB9C-EEC3AAD47491}" type="pres">
      <dgm:prSet presAssocID="{D33E5422-DCD4-41D6-9470-E4649F024CD2}" presName="FourConn_2-3" presStyleLbl="fgAccFollowNode1" presStyleIdx="1" presStyleCnt="3">
        <dgm:presLayoutVars>
          <dgm:bulletEnabled val="1"/>
        </dgm:presLayoutVars>
      </dgm:prSet>
      <dgm:spPr/>
    </dgm:pt>
    <dgm:pt modelId="{238CB61F-2182-40AC-97BA-413EF36C5DAB}" type="pres">
      <dgm:prSet presAssocID="{D33E5422-DCD4-41D6-9470-E4649F024CD2}" presName="FourConn_3-4" presStyleLbl="fgAccFollowNode1" presStyleIdx="2" presStyleCnt="3">
        <dgm:presLayoutVars>
          <dgm:bulletEnabled val="1"/>
        </dgm:presLayoutVars>
      </dgm:prSet>
      <dgm:spPr/>
    </dgm:pt>
    <dgm:pt modelId="{5120C33E-69B4-4C28-B2D7-DE9FCF06744F}" type="pres">
      <dgm:prSet presAssocID="{D33E5422-DCD4-41D6-9470-E4649F024CD2}" presName="FourNodes_1_text" presStyleLbl="node1" presStyleIdx="3" presStyleCnt="4">
        <dgm:presLayoutVars>
          <dgm:bulletEnabled val="1"/>
        </dgm:presLayoutVars>
      </dgm:prSet>
      <dgm:spPr/>
    </dgm:pt>
    <dgm:pt modelId="{F1CD17E8-6748-4E59-8124-DAB70337A77A}" type="pres">
      <dgm:prSet presAssocID="{D33E5422-DCD4-41D6-9470-E4649F024CD2}" presName="FourNodes_2_text" presStyleLbl="node1" presStyleIdx="3" presStyleCnt="4">
        <dgm:presLayoutVars>
          <dgm:bulletEnabled val="1"/>
        </dgm:presLayoutVars>
      </dgm:prSet>
      <dgm:spPr/>
    </dgm:pt>
    <dgm:pt modelId="{EA9778F4-CA2C-402E-B4FF-94951204164A}" type="pres">
      <dgm:prSet presAssocID="{D33E5422-DCD4-41D6-9470-E4649F024CD2}" presName="FourNodes_3_text" presStyleLbl="node1" presStyleIdx="3" presStyleCnt="4">
        <dgm:presLayoutVars>
          <dgm:bulletEnabled val="1"/>
        </dgm:presLayoutVars>
      </dgm:prSet>
      <dgm:spPr/>
    </dgm:pt>
    <dgm:pt modelId="{55DA1E2E-C595-4704-ABF5-54A8333BF65B}" type="pres">
      <dgm:prSet presAssocID="{D33E5422-DCD4-41D6-9470-E4649F024CD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B74EB03-37FC-43D0-89DE-4F43A3DD4361}" type="presOf" srcId="{F6191080-07F4-4EB7-B72D-90D7F1493F8B}" destId="{E6B94DEE-A968-44AC-9A63-BE18B37754FB}" srcOrd="0" destOrd="0" presId="urn:microsoft.com/office/officeart/2005/8/layout/vProcess5"/>
    <dgm:cxn modelId="{8F171508-15DC-430E-847D-30508820610F}" srcId="{D33E5422-DCD4-41D6-9470-E4649F024CD2}" destId="{2D80564C-3B6C-426B-9F47-56F987B6F5CF}" srcOrd="1" destOrd="0" parTransId="{65F17820-DB26-4A9B-A2DE-6B2FEB1D7DDF}" sibTransId="{F7D743F0-3017-4957-99A8-02BCDB4D6F65}"/>
    <dgm:cxn modelId="{B995B30B-62E6-4926-8988-E0EB8BCE22AB}" type="presOf" srcId="{C8DC7B23-B698-4209-A365-F53531A882B8}" destId="{5120C33E-69B4-4C28-B2D7-DE9FCF06744F}" srcOrd="1" destOrd="0" presId="urn:microsoft.com/office/officeart/2005/8/layout/vProcess5"/>
    <dgm:cxn modelId="{A7A4B41A-6931-4DB7-A1E2-0D4801133B1C}" type="presOf" srcId="{C8DC7B23-B698-4209-A365-F53531A882B8}" destId="{3CED267D-4932-4725-A0A4-969C6986B514}" srcOrd="0" destOrd="0" presId="urn:microsoft.com/office/officeart/2005/8/layout/vProcess5"/>
    <dgm:cxn modelId="{058CE11F-EDAF-47FA-86D8-EC50CB6CCFFA}" type="presOf" srcId="{66409CE3-F2A0-4373-971A-C2926269924B}" destId="{238CB61F-2182-40AC-97BA-413EF36C5DAB}" srcOrd="0" destOrd="0" presId="urn:microsoft.com/office/officeart/2005/8/layout/vProcess5"/>
    <dgm:cxn modelId="{981E2465-F750-4A98-BF5D-B9178CCBD9B3}" srcId="{D33E5422-DCD4-41D6-9470-E4649F024CD2}" destId="{C8DC7B23-B698-4209-A365-F53531A882B8}" srcOrd="0" destOrd="0" parTransId="{3272DBD9-741C-4A40-8AE7-4923B4F125FB}" sibTransId="{25F6298B-FF06-45DA-A521-DDAE426915C0}"/>
    <dgm:cxn modelId="{3EACAB6F-85FB-4C6C-B7D7-87BB3486C660}" srcId="{D33E5422-DCD4-41D6-9470-E4649F024CD2}" destId="{5106BD6C-8CEA-4B45-81A8-7E5BD3ADAA89}" srcOrd="3" destOrd="0" parTransId="{D01F9E88-1679-4CD3-8FAF-701B792A55D4}" sibTransId="{05C71041-290E-49E9-BA40-F9B267B596E6}"/>
    <dgm:cxn modelId="{56FE6F73-56EF-42DA-8B58-6847B35B1B85}" type="presOf" srcId="{2D80564C-3B6C-426B-9F47-56F987B6F5CF}" destId="{F1CD17E8-6748-4E59-8124-DAB70337A77A}" srcOrd="1" destOrd="0" presId="urn:microsoft.com/office/officeart/2005/8/layout/vProcess5"/>
    <dgm:cxn modelId="{AD391858-E851-4633-BB53-D4757ACCD465}" type="presOf" srcId="{25F6298B-FF06-45DA-A521-DDAE426915C0}" destId="{0682D6CA-A265-448F-B662-0CBF35ACCB08}" srcOrd="0" destOrd="0" presId="urn:microsoft.com/office/officeart/2005/8/layout/vProcess5"/>
    <dgm:cxn modelId="{8BAC4A88-F34F-40D5-83AA-C30B8B824626}" type="presOf" srcId="{F7D743F0-3017-4957-99A8-02BCDB4D6F65}" destId="{EA8C5F08-301F-47B7-AB9C-EEC3AAD47491}" srcOrd="0" destOrd="0" presId="urn:microsoft.com/office/officeart/2005/8/layout/vProcess5"/>
    <dgm:cxn modelId="{986DB98C-2BDD-4F08-99A5-631A00A0C383}" type="presOf" srcId="{5106BD6C-8CEA-4B45-81A8-7E5BD3ADAA89}" destId="{36895B94-F14F-4232-A53F-B9C33489C53C}" srcOrd="0" destOrd="0" presId="urn:microsoft.com/office/officeart/2005/8/layout/vProcess5"/>
    <dgm:cxn modelId="{863637B8-E10D-4254-BA32-F525D060839A}" type="presOf" srcId="{D33E5422-DCD4-41D6-9470-E4649F024CD2}" destId="{55BFE9C7-695E-49B6-993B-59B79B5DED28}" srcOrd="0" destOrd="0" presId="urn:microsoft.com/office/officeart/2005/8/layout/vProcess5"/>
    <dgm:cxn modelId="{CAE19AB8-B8A4-4913-8C7A-5CA08DD36848}" type="presOf" srcId="{5106BD6C-8CEA-4B45-81A8-7E5BD3ADAA89}" destId="{55DA1E2E-C595-4704-ABF5-54A8333BF65B}" srcOrd="1" destOrd="0" presId="urn:microsoft.com/office/officeart/2005/8/layout/vProcess5"/>
    <dgm:cxn modelId="{8EE172BA-D18F-46F7-86D1-E64C728C4C57}" srcId="{D33E5422-DCD4-41D6-9470-E4649F024CD2}" destId="{F6191080-07F4-4EB7-B72D-90D7F1493F8B}" srcOrd="2" destOrd="0" parTransId="{3E789B24-CAEC-4430-BCA1-B4B7DB7B132D}" sibTransId="{66409CE3-F2A0-4373-971A-C2926269924B}"/>
    <dgm:cxn modelId="{89DE74BA-7A8B-433F-9B28-B8004854AB8B}" type="presOf" srcId="{2D80564C-3B6C-426B-9F47-56F987B6F5CF}" destId="{87D33548-99B9-4332-93E1-A6BAF7A6DD39}" srcOrd="0" destOrd="0" presId="urn:microsoft.com/office/officeart/2005/8/layout/vProcess5"/>
    <dgm:cxn modelId="{2564BBFA-9266-4ABD-925A-1817504D09FD}" type="presOf" srcId="{F6191080-07F4-4EB7-B72D-90D7F1493F8B}" destId="{EA9778F4-CA2C-402E-B4FF-94951204164A}" srcOrd="1" destOrd="0" presId="urn:microsoft.com/office/officeart/2005/8/layout/vProcess5"/>
    <dgm:cxn modelId="{4A4354EE-EE37-4316-B35F-9E0BB71B1CA6}" type="presParOf" srcId="{55BFE9C7-695E-49B6-993B-59B79B5DED28}" destId="{FD948A54-E850-4608-828C-C2AA6BA90DB5}" srcOrd="0" destOrd="0" presId="urn:microsoft.com/office/officeart/2005/8/layout/vProcess5"/>
    <dgm:cxn modelId="{D358084C-13E9-4422-8AFB-04FA21A0AB83}" type="presParOf" srcId="{55BFE9C7-695E-49B6-993B-59B79B5DED28}" destId="{3CED267D-4932-4725-A0A4-969C6986B514}" srcOrd="1" destOrd="0" presId="urn:microsoft.com/office/officeart/2005/8/layout/vProcess5"/>
    <dgm:cxn modelId="{14B78B79-504A-4642-9C9E-95498CB7A28D}" type="presParOf" srcId="{55BFE9C7-695E-49B6-993B-59B79B5DED28}" destId="{87D33548-99B9-4332-93E1-A6BAF7A6DD39}" srcOrd="2" destOrd="0" presId="urn:microsoft.com/office/officeart/2005/8/layout/vProcess5"/>
    <dgm:cxn modelId="{F7BA3F91-2A01-4755-AB28-B076F95838CA}" type="presParOf" srcId="{55BFE9C7-695E-49B6-993B-59B79B5DED28}" destId="{E6B94DEE-A968-44AC-9A63-BE18B37754FB}" srcOrd="3" destOrd="0" presId="urn:microsoft.com/office/officeart/2005/8/layout/vProcess5"/>
    <dgm:cxn modelId="{8A6F5E1E-5198-469A-A042-1A8C38F50BDB}" type="presParOf" srcId="{55BFE9C7-695E-49B6-993B-59B79B5DED28}" destId="{36895B94-F14F-4232-A53F-B9C33489C53C}" srcOrd="4" destOrd="0" presId="urn:microsoft.com/office/officeart/2005/8/layout/vProcess5"/>
    <dgm:cxn modelId="{A7FCB4FF-4A3D-460C-B9C2-D2F8D413D1D4}" type="presParOf" srcId="{55BFE9C7-695E-49B6-993B-59B79B5DED28}" destId="{0682D6CA-A265-448F-B662-0CBF35ACCB08}" srcOrd="5" destOrd="0" presId="urn:microsoft.com/office/officeart/2005/8/layout/vProcess5"/>
    <dgm:cxn modelId="{E120CDC1-E6DA-44CB-AB49-9428A6DF933F}" type="presParOf" srcId="{55BFE9C7-695E-49B6-993B-59B79B5DED28}" destId="{EA8C5F08-301F-47B7-AB9C-EEC3AAD47491}" srcOrd="6" destOrd="0" presId="urn:microsoft.com/office/officeart/2005/8/layout/vProcess5"/>
    <dgm:cxn modelId="{8D043082-5E21-41C5-A729-865CF87CF942}" type="presParOf" srcId="{55BFE9C7-695E-49B6-993B-59B79B5DED28}" destId="{238CB61F-2182-40AC-97BA-413EF36C5DAB}" srcOrd="7" destOrd="0" presId="urn:microsoft.com/office/officeart/2005/8/layout/vProcess5"/>
    <dgm:cxn modelId="{6F0D2CF8-6777-4F99-B036-899B99A06846}" type="presParOf" srcId="{55BFE9C7-695E-49B6-993B-59B79B5DED28}" destId="{5120C33E-69B4-4C28-B2D7-DE9FCF06744F}" srcOrd="8" destOrd="0" presId="urn:microsoft.com/office/officeart/2005/8/layout/vProcess5"/>
    <dgm:cxn modelId="{C6A0AE5B-A9CC-4A69-81C7-8C78351FB50F}" type="presParOf" srcId="{55BFE9C7-695E-49B6-993B-59B79B5DED28}" destId="{F1CD17E8-6748-4E59-8124-DAB70337A77A}" srcOrd="9" destOrd="0" presId="urn:microsoft.com/office/officeart/2005/8/layout/vProcess5"/>
    <dgm:cxn modelId="{BAC65AC3-C634-44B9-968C-FC65C9DC1550}" type="presParOf" srcId="{55BFE9C7-695E-49B6-993B-59B79B5DED28}" destId="{EA9778F4-CA2C-402E-B4FF-94951204164A}" srcOrd="10" destOrd="0" presId="urn:microsoft.com/office/officeart/2005/8/layout/vProcess5"/>
    <dgm:cxn modelId="{A743DC3A-8912-4C0F-965F-2B15480C95FA}" type="presParOf" srcId="{55BFE9C7-695E-49B6-993B-59B79B5DED28}" destId="{55DA1E2E-C595-4704-ABF5-54A8333BF65B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D267D-4932-4725-A0A4-969C6986B514}">
      <dsp:nvSpPr>
        <dsp:cNvPr id="0" name=""/>
        <dsp:cNvSpPr/>
      </dsp:nvSpPr>
      <dsp:spPr>
        <a:xfrm>
          <a:off x="-233559" y="0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9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1.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抽查提问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本月抽查提问考核</a:t>
          </a:r>
          <a:r>
            <a:rPr lang="en-GB" altLang="zh-CN" sz="1600" b="1" kern="1200" dirty="0">
              <a:solidFill>
                <a:schemeClr val="bg1"/>
              </a:solidFill>
              <a:latin typeface="+mj-ea"/>
              <a:ea typeface="+mj-ea"/>
            </a:rPr>
            <a:t>13</a:t>
          </a:r>
          <a:r>
            <a:rPr lang="zh-CN" sz="1600" b="1" kern="1200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，内操的联锁及处置、其他事故处置等，整体情况一般，已出具相应考核并现场梳理处置思路，提醒班长及个人加强学习培养。外操以现场安排学习流程为主。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-198860" y="34699"/>
        <a:ext cx="7325032" cy="1115328"/>
      </dsp:txXfrm>
    </dsp:sp>
    <dsp:sp modelId="{87D33548-99B9-4332-93E1-A6BAF7A6DD39}">
      <dsp:nvSpPr>
        <dsp:cNvPr id="0" name=""/>
        <dsp:cNvSpPr/>
      </dsp:nvSpPr>
      <dsp:spPr>
        <a:xfrm>
          <a:off x="495362" y="1400131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2.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巡检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本月巡检漏检情况</a:t>
          </a:r>
          <a:r>
            <a:rPr lang="zh-CN" altLang="en-US" sz="1600" kern="1200" dirty="0">
              <a:solidFill>
                <a:schemeClr val="bg1"/>
              </a:solidFill>
              <a:latin typeface="+mj-ea"/>
              <a:ea typeface="+mj-ea"/>
            </a:rPr>
            <a:t>只有</a:t>
          </a:r>
          <a:r>
            <a:rPr lang="en-GB" altLang="zh-CN" sz="1600" b="1" kern="1200" dirty="0">
              <a:solidFill>
                <a:schemeClr val="bg1"/>
              </a:solidFill>
              <a:latin typeface="+mj-ea"/>
              <a:ea typeface="+mj-ea"/>
            </a:rPr>
            <a:t>3</a:t>
          </a:r>
          <a:r>
            <a:rPr lang="zh-CN" altLang="en-US" sz="1600" b="1" kern="1200" dirty="0">
              <a:solidFill>
                <a:schemeClr val="bg1"/>
              </a:solidFill>
              <a:latin typeface="+mj-ea"/>
              <a:ea typeface="+mj-ea"/>
            </a:rPr>
            <a:t>项</a:t>
          </a:r>
          <a:r>
            <a:rPr lang="zh-CN" sz="1600" kern="1200" dirty="0">
              <a:solidFill>
                <a:schemeClr val="bg1"/>
              </a:solidFill>
              <a:latin typeface="+mj-ea"/>
              <a:ea typeface="+mj-ea"/>
            </a:rPr>
            <a:t>，工艺及时处理漏检项，并通过与班组及信息部沟通，避免因技术问题导致漏检，但仍出现运行设备更换，外操巡检不到位，参数失真的现象。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530061" y="1434830"/>
        <a:ext cx="7135160" cy="1115328"/>
      </dsp:txXfrm>
    </dsp:sp>
    <dsp:sp modelId="{E6B94DEE-A968-44AC-9A63-BE18B37754FB}">
      <dsp:nvSpPr>
        <dsp:cNvPr id="0" name=""/>
        <dsp:cNvSpPr/>
      </dsp:nvSpPr>
      <dsp:spPr>
        <a:xfrm>
          <a:off x="1213405" y="2800262"/>
          <a:ext cx="870355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3. 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劳动纪律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zh-CN" altLang="en-US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本月无劳动纪律考核</a:t>
          </a:r>
          <a:endParaRPr lang="en-US" sz="16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1248104" y="2834961"/>
        <a:ext cx="7146040" cy="1115328"/>
      </dsp:txXfrm>
    </dsp:sp>
    <dsp:sp modelId="{36895B94-F14F-4232-A53F-B9C33489C53C}">
      <dsp:nvSpPr>
        <dsp:cNvPr id="0" name=""/>
        <dsp:cNvSpPr/>
      </dsp:nvSpPr>
      <dsp:spPr>
        <a:xfrm>
          <a:off x="1475208" y="4200394"/>
          <a:ext cx="9637793" cy="1184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4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4.</a:t>
          </a:r>
          <a:r>
            <a:rPr lang="zh-CN" sz="1600" b="1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工艺纪律</a:t>
          </a:r>
          <a:r>
            <a:rPr lang="zh-CN" sz="1600" kern="12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rPr>
            <a:t>：</a:t>
          </a:r>
          <a:r>
            <a:rPr lang="en-GB" altLang="zh-CN" sz="1500" kern="1200" dirty="0">
              <a:solidFill>
                <a:schemeClr val="bg1"/>
              </a:solidFill>
              <a:latin typeface="+mj-ea"/>
              <a:ea typeface="+mj-ea"/>
            </a:rPr>
            <a:t>1. 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加裂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P205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出口控制阀异常全开，班组监盘不严未发现问题未处理、发现问题后未进行有效处理。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2. 1040-P204B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出口控制阀再次异常全开，白班班组交班已提醒，但夜班班组未进行处理。</a:t>
          </a:r>
          <a:r>
            <a:rPr lang="en-GB" altLang="zh-CN" sz="1500" kern="1200" dirty="0">
              <a:solidFill>
                <a:schemeClr val="bg1"/>
              </a:solidFill>
              <a:latin typeface="+mj-ea"/>
              <a:ea typeface="+mj-ea"/>
            </a:rPr>
            <a:t>3. 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重石脑油终馏点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180.7℃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不合格，但白班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-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内操交接班未进行登记不合格样品及调整内容 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4. C204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的回流量自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23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点起至</a:t>
          </a:r>
          <a:r>
            <a:rPr lang="en-US" altLang="zh-CN" sz="1500" kern="1200" dirty="0">
              <a:solidFill>
                <a:schemeClr val="bg1"/>
              </a:solidFill>
              <a:latin typeface="+mj-ea"/>
              <a:ea typeface="+mj-ea"/>
            </a:rPr>
            <a:t>7</a:t>
          </a:r>
          <a:r>
            <a:rPr lang="zh-CN" altLang="en-US" sz="1500" kern="1200" dirty="0">
              <a:solidFill>
                <a:schemeClr val="bg1"/>
              </a:solidFill>
              <a:latin typeface="+mj-ea"/>
              <a:ea typeface="+mj-ea"/>
            </a:rPr>
            <a:t>点，持续在降低。</a:t>
          </a:r>
          <a:endParaRPr lang="en-US" sz="15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1509907" y="4235093"/>
        <a:ext cx="7908498" cy="1115328"/>
      </dsp:txXfrm>
    </dsp:sp>
    <dsp:sp modelId="{0682D6CA-A265-448F-B662-0CBF35ACCB08}">
      <dsp:nvSpPr>
        <dsp:cNvPr id="0" name=""/>
        <dsp:cNvSpPr/>
      </dsp:nvSpPr>
      <dsp:spPr>
        <a:xfrm>
          <a:off x="7699921" y="907392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7873187" y="907392"/>
        <a:ext cx="423540" cy="579479"/>
      </dsp:txXfrm>
    </dsp:sp>
    <dsp:sp modelId="{EA8C5F08-301F-47B7-AB9C-EEC3AAD47491}">
      <dsp:nvSpPr>
        <dsp:cNvPr id="0" name=""/>
        <dsp:cNvSpPr/>
      </dsp:nvSpPr>
      <dsp:spPr>
        <a:xfrm>
          <a:off x="8428844" y="2307524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8602110" y="2307524"/>
        <a:ext cx="423540" cy="579479"/>
      </dsp:txXfrm>
    </dsp:sp>
    <dsp:sp modelId="{238CB61F-2182-40AC-97BA-413EF36C5DAB}">
      <dsp:nvSpPr>
        <dsp:cNvPr id="0" name=""/>
        <dsp:cNvSpPr/>
      </dsp:nvSpPr>
      <dsp:spPr>
        <a:xfrm>
          <a:off x="9146887" y="3707655"/>
          <a:ext cx="770072" cy="77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2">
                <a:lumMod val="50000"/>
              </a:schemeClr>
            </a:solidFill>
            <a:latin typeface="+mj-ea"/>
            <a:ea typeface="+mj-ea"/>
          </a:endParaRPr>
        </a:p>
      </dsp:txBody>
      <dsp:txXfrm>
        <a:off x="9320153" y="3707655"/>
        <a:ext cx="423540" cy="57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08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74486" y="4062010"/>
            <a:ext cx="6641562" cy="16148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加裂、气分</a:t>
            </a:r>
            <a:endParaRPr lang="en-GB" altLang="zh-CN" sz="4000" dirty="0">
              <a:solidFill>
                <a:schemeClr val="tx1">
                  <a:lumMod val="50000"/>
                </a:schemeClr>
              </a:solidFill>
              <a:latin typeface="+mj-ea"/>
              <a:ea typeface="+mj-ea"/>
            </a:endParaRPr>
          </a:p>
          <a:p>
            <a:pPr algn="ctr">
              <a:lnSpc>
                <a:spcPct val="130000"/>
              </a:lnSpc>
            </a:pP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69986" y="42479"/>
            <a:ext cx="10422014" cy="525657"/>
          </a:xfrm>
          <a:prstGeom prst="rect">
            <a:avLst/>
          </a:prstGeom>
          <a:solidFill>
            <a:srgbClr val="9CC3E3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2.4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交接班、其他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225" y="891528"/>
            <a:ext cx="1587761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运行记录：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8D2B3A-5E1A-F8A1-C86F-B09F7F39C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26310"/>
              </p:ext>
            </p:extLst>
          </p:nvPr>
        </p:nvGraphicFramePr>
        <p:xfrm>
          <a:off x="1523449" y="1699757"/>
          <a:ext cx="9582299" cy="317563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31345">
                  <a:extLst>
                    <a:ext uri="{9D8B030D-6E8A-4147-A177-3AD203B41FA5}">
                      <a16:colId xmlns:a16="http://schemas.microsoft.com/office/drawing/2014/main" val="2614681325"/>
                    </a:ext>
                  </a:extLst>
                </a:gridCol>
                <a:gridCol w="5461667">
                  <a:extLst>
                    <a:ext uri="{9D8B030D-6E8A-4147-A177-3AD203B41FA5}">
                      <a16:colId xmlns:a16="http://schemas.microsoft.com/office/drawing/2014/main" val="402946233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1152446678"/>
                    </a:ext>
                  </a:extLst>
                </a:gridCol>
                <a:gridCol w="1033815">
                  <a:extLst>
                    <a:ext uri="{9D8B030D-6E8A-4147-A177-3AD203B41FA5}">
                      <a16:colId xmlns:a16="http://schemas.microsoft.com/office/drawing/2014/main" val="3496517808"/>
                    </a:ext>
                  </a:extLst>
                </a:gridCol>
                <a:gridCol w="921657">
                  <a:extLst>
                    <a:ext uri="{9D8B030D-6E8A-4147-A177-3AD203B41FA5}">
                      <a16:colId xmlns:a16="http://schemas.microsoft.com/office/drawing/2014/main" val="579058037"/>
                    </a:ext>
                  </a:extLst>
                </a:gridCol>
              </a:tblGrid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日四班白班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3.2%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b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</a:b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日四班白班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84.24%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05506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日二班白班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69327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日夜班，巡检签到本未写班组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036786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日白班加裂运行记录涂改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636657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日调度指令加裂液化气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含量控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1.1-1.6%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班组未登记。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1775843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日四班白班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b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</a:b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日四班白班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84.24%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0299425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日二班白班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现场液位记录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记录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832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90845" y="1415981"/>
            <a:ext cx="2112919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2.5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 考核通报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41290" y="1969321"/>
            <a:ext cx="1509416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本月无考核通报</a:t>
            </a:r>
            <a:endParaRPr lang="en-US" altLang="zh-CN" sz="1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90844" y="2780349"/>
            <a:ext cx="2112919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2.6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 巡回检查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763580-1E15-0167-D92E-05098ACC4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48331"/>
              </p:ext>
            </p:extLst>
          </p:nvPr>
        </p:nvGraphicFramePr>
        <p:xfrm>
          <a:off x="1139370" y="3552636"/>
          <a:ext cx="9913256" cy="1661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0419">
                  <a:extLst>
                    <a:ext uri="{9D8B030D-6E8A-4147-A177-3AD203B41FA5}">
                      <a16:colId xmlns:a16="http://schemas.microsoft.com/office/drawing/2014/main" val="2011322320"/>
                    </a:ext>
                  </a:extLst>
                </a:gridCol>
                <a:gridCol w="5650304">
                  <a:extLst>
                    <a:ext uri="{9D8B030D-6E8A-4147-A177-3AD203B41FA5}">
                      <a16:colId xmlns:a16="http://schemas.microsoft.com/office/drawing/2014/main" val="3796487899"/>
                    </a:ext>
                  </a:extLst>
                </a:gridCol>
                <a:gridCol w="1069522">
                  <a:extLst>
                    <a:ext uri="{9D8B030D-6E8A-4147-A177-3AD203B41FA5}">
                      <a16:colId xmlns:a16="http://schemas.microsoft.com/office/drawing/2014/main" val="3224746441"/>
                    </a:ext>
                  </a:extLst>
                </a:gridCol>
                <a:gridCol w="1069522">
                  <a:extLst>
                    <a:ext uri="{9D8B030D-6E8A-4147-A177-3AD203B41FA5}">
                      <a16:colId xmlns:a16="http://schemas.microsoft.com/office/drawing/2014/main" val="3095249217"/>
                    </a:ext>
                  </a:extLst>
                </a:gridCol>
                <a:gridCol w="953489">
                  <a:extLst>
                    <a:ext uri="{9D8B030D-6E8A-4147-A177-3AD203B41FA5}">
                      <a16:colId xmlns:a16="http://schemas.microsoft.com/office/drawing/2014/main" val="212782126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班组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考核内容</a:t>
                      </a:r>
                      <a:endParaRPr lang="zh-TW" alt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考核日期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类型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考核分数</a:t>
                      </a:r>
                      <a:endParaRPr lang="zh-TW" altLang="en-US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238281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45-12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（二班），外操班长路线漏检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143903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18:45-20:45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，白班最后一趟巡检，最后一个巡检点，巡检超时，导致漏检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832507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日气分高处巡检，表格记录红色朝外，现场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C201/2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处高点牌黄色朝外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48394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文本框 22"/>
          <p:cNvSpPr txBox="1"/>
          <p:nvPr/>
        </p:nvSpPr>
        <p:spPr>
          <a:xfrm>
            <a:off x="3507683" y="170213"/>
            <a:ext cx="4617720" cy="662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三、</a:t>
            </a:r>
            <a:r>
              <a:rPr lang="en-US" altLang="zh-CN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1</a:t>
            </a:r>
            <a:r>
              <a:rPr lang="zh-CN" altLang="en-US" sz="28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月工艺业重点工作</a:t>
            </a:r>
            <a:endParaRPr lang="en-US" altLang="zh-CN" sz="2800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8" name="文本框 5">
            <a:extLst>
              <a:ext uri="{FF2B5EF4-FFF2-40B4-BE49-F238E27FC236}">
                <a16:creationId xmlns:a16="http://schemas.microsoft.com/office/drawing/2014/main" id="{780FAA61-702D-8F05-07F2-2CEDE1574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4778634"/>
              </p:ext>
            </p:extLst>
          </p:nvPr>
        </p:nvGraphicFramePr>
        <p:xfrm>
          <a:off x="376822" y="1189414"/>
          <a:ext cx="10879442" cy="538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5" name="文本框 22"/>
          <p:cNvSpPr txBox="1"/>
          <p:nvPr/>
        </p:nvSpPr>
        <p:spPr>
          <a:xfrm>
            <a:off x="605028" y="621131"/>
            <a:ext cx="10981944" cy="58603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主要原因   </a:t>
            </a:r>
            <a:endParaRPr lang="en-GB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本月提问主要以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内操操作经验学习、事故处置、现场流程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为主，内操整体一般，外操对月度安排的现场流程学习掌握一般。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轮岗期间没能快速进入角色。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要求：</a:t>
            </a:r>
            <a:endParaRPr lang="en-GB" altLang="zh-CN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班组长带领班组成员在学习常规事故处置的同时，多推演非常规事故处置。为了加强文莱员工在参与加氢裂化应急演练时的理解，提前说明在不同事故处置中的角色，并鼓励员工相互学习应急演练中使用的中英文词汇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加强日周检提问交流。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1700" y="1636141"/>
            <a:ext cx="10388600" cy="2999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巡检：良好</a:t>
            </a: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原因：本月漏检较少，有问题时班组及时反馈并进行处理。</a:t>
            </a: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出现漏检及时与班组和信息部沟通，避免技术问题造成漏检及考核，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加强设备切换后，外操巡检参数的输入。</a:t>
            </a: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三大纪律：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做好三大纪律的检查工作，发现问题及时制止，做好制度的宣贯，并严格落实相关考核。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874756" y="2921168"/>
            <a:ext cx="2442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zh-CN" altLang="en-US" sz="4800" b="1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76422"/>
            <a:ext cx="10803422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    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自</a:t>
            </a:r>
            <a:r>
              <a:rPr lang="en-GB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月1日至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月3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日，加裂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、</a:t>
            </a:r>
            <a:r>
              <a:rPr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气分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工艺</a:t>
            </a:r>
            <a:r>
              <a:rPr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专业日、周、月检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问题共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71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项，其中考核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57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项，奖励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20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项，未考核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17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项。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按问题性质共分为</a:t>
            </a:r>
            <a:r>
              <a:rPr 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12</a:t>
            </a:r>
            <a:r>
              <a:rPr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类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，考核占比</a:t>
            </a: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78.1%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。</a:t>
            </a:r>
          </a:p>
        </p:txBody>
      </p:sp>
      <p:graphicFrame>
        <p:nvGraphicFramePr>
          <p:cNvPr id="6" name="图表 10">
            <a:extLst>
              <a:ext uri="{FF2B5EF4-FFF2-40B4-BE49-F238E27FC236}">
                <a16:creationId xmlns:a16="http://schemas.microsoft.com/office/drawing/2014/main" id="{A4135952-8B19-5922-C711-9681742568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829528"/>
              </p:ext>
            </p:extLst>
          </p:nvPr>
        </p:nvGraphicFramePr>
        <p:xfrm>
          <a:off x="3462889" y="1693841"/>
          <a:ext cx="6028582" cy="457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id="{54A5B5EE-64BC-4503-A5B7-E3D982266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68954"/>
              </p:ext>
            </p:extLst>
          </p:nvPr>
        </p:nvGraphicFramePr>
        <p:xfrm>
          <a:off x="3250105" y="1693841"/>
          <a:ext cx="6454150" cy="387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D6918DE-2375-7FA1-BCE7-A8255008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38114"/>
              </p:ext>
            </p:extLst>
          </p:nvPr>
        </p:nvGraphicFramePr>
        <p:xfrm>
          <a:off x="285494" y="1887525"/>
          <a:ext cx="3071003" cy="3367194"/>
        </p:xfrm>
        <a:graphic>
          <a:graphicData uri="http://schemas.openxmlformats.org/drawingml/2006/table">
            <a:tbl>
              <a:tblPr/>
              <a:tblGrid>
                <a:gridCol w="1873594">
                  <a:extLst>
                    <a:ext uri="{9D8B030D-6E8A-4147-A177-3AD203B41FA5}">
                      <a16:colId xmlns:a16="http://schemas.microsoft.com/office/drawing/2014/main" val="3784652614"/>
                    </a:ext>
                  </a:extLst>
                </a:gridCol>
                <a:gridCol w="1197409">
                  <a:extLst>
                    <a:ext uri="{9D8B030D-6E8A-4147-A177-3AD203B41FA5}">
                      <a16:colId xmlns:a16="http://schemas.microsoft.com/office/drawing/2014/main" val="3452276332"/>
                    </a:ext>
                  </a:extLst>
                </a:gridCol>
              </a:tblGrid>
              <a:tr h="326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012895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事故演练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835771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15910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工艺纪律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273530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951212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能耗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485443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馏出口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079535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94241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平稳率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488624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盲板管理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746219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培训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766778"/>
                  </a:ext>
                </a:extLst>
              </a:tr>
              <a:tr h="22877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自控率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005180"/>
                  </a:ext>
                </a:extLst>
              </a:tr>
              <a:tr h="23966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其他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82138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EDA28EA-81ED-4D64-1059-68078BEBE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99513"/>
              </p:ext>
            </p:extLst>
          </p:nvPr>
        </p:nvGraphicFramePr>
        <p:xfrm>
          <a:off x="9597863" y="2660706"/>
          <a:ext cx="2297937" cy="1536588"/>
        </p:xfrm>
        <a:graphic>
          <a:graphicData uri="http://schemas.openxmlformats.org/drawingml/2006/table">
            <a:tbl>
              <a:tblPr/>
              <a:tblGrid>
                <a:gridCol w="1401952">
                  <a:extLst>
                    <a:ext uri="{9D8B030D-6E8A-4147-A177-3AD203B41FA5}">
                      <a16:colId xmlns:a16="http://schemas.microsoft.com/office/drawing/2014/main" val="2256749206"/>
                    </a:ext>
                  </a:extLst>
                </a:gridCol>
                <a:gridCol w="895985">
                  <a:extLst>
                    <a:ext uri="{9D8B030D-6E8A-4147-A177-3AD203B41FA5}">
                      <a16:colId xmlns:a16="http://schemas.microsoft.com/office/drawing/2014/main" val="106924150"/>
                    </a:ext>
                  </a:extLst>
                </a:gridCol>
              </a:tblGrid>
              <a:tr h="2697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项目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06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考核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2875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未考核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1687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奖励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887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共计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9431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考核占比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9031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210" y="1481239"/>
            <a:ext cx="3550150" cy="322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endParaRPr lang="zh-CN" altLang="en-US" sz="20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加裂一班考核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22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加裂二班考核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加裂三班考核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18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加裂四班考核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13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项；</a:t>
            </a:r>
            <a:endParaRPr lang="en-GB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合计</a:t>
            </a:r>
            <a:r>
              <a:rPr lang="en-US" altLang="zh-CN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56</a:t>
            </a: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</a:t>
            </a:r>
            <a:endParaRPr lang="en-US" altLang="zh-CN" sz="14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+mj-ea"/>
                <a:ea typeface="+mj-ea"/>
              </a:rPr>
              <a:t>注：包括奖励与考核。</a:t>
            </a:r>
          </a:p>
        </p:txBody>
      </p:sp>
      <p:graphicFrame>
        <p:nvGraphicFramePr>
          <p:cNvPr id="4" name="图表 1">
            <a:extLst>
              <a:ext uri="{FF2B5EF4-FFF2-40B4-BE49-F238E27FC236}">
                <a16:creationId xmlns:a16="http://schemas.microsoft.com/office/drawing/2014/main" id="{CE5B3B93-D2B2-4D1B-B414-4EA02825C7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191177"/>
              </p:ext>
            </p:extLst>
          </p:nvPr>
        </p:nvGraphicFramePr>
        <p:xfrm>
          <a:off x="3309257" y="304799"/>
          <a:ext cx="8697533" cy="5921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3690076" y="55812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91" y="2220179"/>
            <a:ext cx="2064989" cy="525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2.1</a:t>
            </a: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抽查提问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0645" y="2902936"/>
            <a:ext cx="2734280" cy="17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月份：对轮岗人员进行联锁及处置、异常工况处置、操作调整、大检修停工步骤、吹扫流程等提问。</a:t>
            </a:r>
            <a:endParaRPr lang="en-US" altLang="zh-CN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FEB34E-7000-7A66-BCB7-8487DDE0D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11382"/>
              </p:ext>
            </p:extLst>
          </p:nvPr>
        </p:nvGraphicFramePr>
        <p:xfrm>
          <a:off x="3129641" y="1001259"/>
          <a:ext cx="8831713" cy="5067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386">
                  <a:extLst>
                    <a:ext uri="{9D8B030D-6E8A-4147-A177-3AD203B41FA5}">
                      <a16:colId xmlns:a16="http://schemas.microsoft.com/office/drawing/2014/main" val="152393970"/>
                    </a:ext>
                  </a:extLst>
                </a:gridCol>
                <a:gridCol w="2739634">
                  <a:extLst>
                    <a:ext uri="{9D8B030D-6E8A-4147-A177-3AD203B41FA5}">
                      <a16:colId xmlns:a16="http://schemas.microsoft.com/office/drawing/2014/main" val="1034411191"/>
                    </a:ext>
                  </a:extLst>
                </a:gridCol>
                <a:gridCol w="5046693">
                  <a:extLst>
                    <a:ext uri="{9D8B030D-6E8A-4147-A177-3AD203B41FA5}">
                      <a16:colId xmlns:a16="http://schemas.microsoft.com/office/drawing/2014/main" val="2790193168"/>
                    </a:ext>
                  </a:extLst>
                </a:gridCol>
              </a:tblGrid>
              <a:tr h="2198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加裂三班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徐红建 </a:t>
                      </a:r>
                      <a:r>
                        <a:rPr lang="en-GB" altLang="zh-TW" sz="1400" u="none" strike="noStrike" dirty="0">
                          <a:effectLst/>
                        </a:rPr>
                        <a:t>-2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提问徐红建加裂石脑油循环，回答一般。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1042477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加裂四班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Wafi</a:t>
                      </a:r>
                      <a:r>
                        <a:rPr lang="en-GB" sz="1400" u="none" strike="noStrike" dirty="0">
                          <a:effectLst/>
                        </a:rPr>
                        <a:t> -2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</a:t>
                      </a:r>
                      <a:r>
                        <a:rPr lang="en-US" altLang="zh-CN" sz="1400" u="none" strike="noStrike">
                          <a:effectLst/>
                        </a:rPr>
                        <a:t>Wafi</a:t>
                      </a:r>
                      <a:r>
                        <a:rPr lang="zh-CN" altLang="en-US" sz="1400" u="none" strike="noStrike">
                          <a:effectLst/>
                        </a:rPr>
                        <a:t>分馏联锁值、</a:t>
                      </a:r>
                      <a:r>
                        <a:rPr lang="en-US" altLang="zh-CN" sz="1400" u="none" strike="noStrike">
                          <a:effectLst/>
                        </a:rPr>
                        <a:t>C207</a:t>
                      </a:r>
                      <a:r>
                        <a:rPr lang="zh-CN" altLang="en-US" sz="1400" u="none" strike="noStrike">
                          <a:effectLst/>
                        </a:rPr>
                        <a:t>压力高高联锁原因及处置，回答一般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890918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加裂一班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吴宝鹏 </a:t>
                      </a:r>
                      <a:r>
                        <a:rPr lang="en-GB" altLang="zh-CN" sz="1400" u="none" strike="noStrike" dirty="0">
                          <a:effectLst/>
                        </a:rPr>
                        <a:t>-2</a:t>
                      </a:r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提问吴宝鹏判断反应深度、</a:t>
                      </a:r>
                      <a:r>
                        <a:rPr lang="en-US" altLang="zh-CN" sz="1400" u="none" strike="noStrike">
                          <a:effectLst/>
                        </a:rPr>
                        <a:t>P205</a:t>
                      </a:r>
                      <a:r>
                        <a:rPr lang="zh-CN" altLang="en-US" sz="1400" u="none" strike="noStrike">
                          <a:effectLst/>
                        </a:rPr>
                        <a:t>抽空的处理、</a:t>
                      </a:r>
                      <a:r>
                        <a:rPr lang="en-US" altLang="zh-CN" sz="1400" u="none" strike="noStrike">
                          <a:effectLst/>
                        </a:rPr>
                        <a:t>C204</a:t>
                      </a:r>
                      <a:r>
                        <a:rPr lang="zh-CN" altLang="en-US" sz="1400" u="none" strike="noStrike">
                          <a:effectLst/>
                        </a:rPr>
                        <a:t>汽提蒸汽投用的注意事项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93297"/>
                  </a:ext>
                </a:extLst>
              </a:tr>
              <a:tr h="2198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加裂二班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李树青</a:t>
                      </a:r>
                      <a:r>
                        <a:rPr lang="en-GB" altLang="zh-TW" sz="1400" u="none" strike="noStrike" dirty="0">
                          <a:effectLst/>
                        </a:rPr>
                        <a:t>-3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提问李树青一级指标及平稳率，表现不理想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5083332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加裂一班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Masadina</a:t>
                      </a:r>
                      <a:r>
                        <a:rPr lang="en-GB" sz="1400" u="none" strike="noStrike" dirty="0">
                          <a:effectLst/>
                        </a:rPr>
                        <a:t> +2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提问玛莎蒂娜气分工艺指标、</a:t>
                      </a:r>
                      <a:r>
                        <a:rPr lang="en-US" altLang="zh-CN" sz="1400" u="none" strike="noStrike">
                          <a:effectLst/>
                        </a:rPr>
                        <a:t>1041-P102</a:t>
                      </a:r>
                      <a:r>
                        <a:rPr lang="zh-CN" altLang="en-US" sz="1400" u="none" strike="noStrike">
                          <a:effectLst/>
                        </a:rPr>
                        <a:t>运行泵故障，备用泵抽空处置，回答良好。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1410816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加裂三班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徐红建</a:t>
                      </a:r>
                      <a:r>
                        <a:rPr lang="en-GB" altLang="zh-TW" sz="1400" u="none" strike="noStrike" dirty="0">
                          <a:effectLst/>
                        </a:rPr>
                        <a:t>-3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提问徐红建分馏系统的停工处置，含退油、吹扫、除臭钝化等，提问分馏系统的操作瓶颈，回答不理想。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895149"/>
                  </a:ext>
                </a:extLst>
              </a:tr>
              <a:tr h="36818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加裂三班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蒋恒 </a:t>
                      </a:r>
                      <a:r>
                        <a:rPr lang="en-GB" altLang="zh-TW" sz="1400" u="none" strike="noStrike" dirty="0">
                          <a:effectLst/>
                        </a:rPr>
                        <a:t>+2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提问蒋恒</a:t>
                      </a:r>
                      <a:r>
                        <a:rPr lang="en-US" altLang="zh-CN" sz="1400" u="none" strike="noStrike">
                          <a:effectLst/>
                        </a:rPr>
                        <a:t>C205-C207</a:t>
                      </a:r>
                      <a:r>
                        <a:rPr lang="zh-CN" altLang="en-US" sz="1400" u="none" strike="noStrike">
                          <a:effectLst/>
                        </a:rPr>
                        <a:t>系统退油流程、退油操作，回答良好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982421"/>
                  </a:ext>
                </a:extLst>
              </a:tr>
              <a:tr h="55228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加裂二班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赵天福 </a:t>
                      </a:r>
                      <a:r>
                        <a:rPr lang="en-GB" altLang="zh-TW" sz="1400" u="none" strike="noStrike" dirty="0">
                          <a:effectLst/>
                        </a:rPr>
                        <a:t>-2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提问赵天福加裂反应系统</a:t>
                      </a:r>
                      <a:r>
                        <a:rPr lang="en-US" altLang="zh-CN" sz="1400" u="none" strike="noStrike">
                          <a:effectLst/>
                        </a:rPr>
                        <a:t>DCS</a:t>
                      </a:r>
                      <a:r>
                        <a:rPr lang="zh-CN" altLang="en-US" sz="1400" u="none" strike="noStrike">
                          <a:effectLst/>
                        </a:rPr>
                        <a:t>操作参数数值，回答良好；提问反应系统</a:t>
                      </a:r>
                      <a:r>
                        <a:rPr lang="en-US" altLang="zh-CN" sz="1400" u="none" strike="noStrike">
                          <a:effectLst/>
                        </a:rPr>
                        <a:t>DCS</a:t>
                      </a:r>
                      <a:r>
                        <a:rPr lang="zh-CN" altLang="en-US" sz="1400" u="none" strike="noStrike">
                          <a:effectLst/>
                        </a:rPr>
                        <a:t>画面相关工艺联锁参数及数值，回答一般。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2118369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加裂一班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吴宝鹏 </a:t>
                      </a:r>
                      <a:r>
                        <a:rPr lang="en-GB" altLang="zh-TW" sz="1400" u="none" strike="noStrike" dirty="0">
                          <a:effectLst/>
                        </a:rPr>
                        <a:t>-2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提问吴宝鹏报警等级、联锁、</a:t>
                      </a:r>
                      <a:r>
                        <a:rPr lang="en-US" altLang="zh-CN" sz="1400" u="none" strike="noStrike" dirty="0">
                          <a:effectLst/>
                        </a:rPr>
                        <a:t>DCS</a:t>
                      </a:r>
                      <a:r>
                        <a:rPr lang="zh-CN" altLang="en-US" sz="1400" u="none" strike="noStrike" dirty="0">
                          <a:effectLst/>
                        </a:rPr>
                        <a:t>复杂回路、停工内容，部分回答不理想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8834336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加裂一班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Redzuan +2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提问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Redzuan</a:t>
                      </a:r>
                      <a:r>
                        <a:rPr lang="zh-CN" altLang="en-US" sz="1400" u="none" strike="noStrike" dirty="0">
                          <a:effectLst/>
                        </a:rPr>
                        <a:t>气分装置停工步骤、退油流程、一系列、</a:t>
                      </a:r>
                      <a:r>
                        <a:rPr lang="en-US" altLang="zh-CN" sz="1400" u="none" strike="noStrike" dirty="0">
                          <a:effectLst/>
                        </a:rPr>
                        <a:t>D101</a:t>
                      </a:r>
                      <a:r>
                        <a:rPr lang="zh-CN" altLang="en-US" sz="1400" u="none" strike="noStrike" dirty="0">
                          <a:effectLst/>
                        </a:rPr>
                        <a:t>吹扫流程。回答良好。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6888170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加裂一班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杨诗惟 </a:t>
                      </a:r>
                      <a:r>
                        <a:rPr lang="en-GB" altLang="zh-TW" sz="1400" u="none" strike="noStrike" dirty="0">
                          <a:effectLst/>
                        </a:rPr>
                        <a:t>+2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提问杨诗惟气分装置停工步骤、退油流程、一系列、</a:t>
                      </a:r>
                      <a:r>
                        <a:rPr lang="en-US" altLang="zh-CN" sz="1400" u="none" strike="noStrike">
                          <a:effectLst/>
                        </a:rPr>
                        <a:t>D101</a:t>
                      </a:r>
                      <a:r>
                        <a:rPr lang="zh-CN" altLang="en-US" sz="1400" u="none" strike="noStrike">
                          <a:effectLst/>
                        </a:rPr>
                        <a:t>吹扫流程。回答良好。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3295457"/>
                  </a:ext>
                </a:extLst>
              </a:tr>
              <a:tr h="2198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加裂四班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苟薄 </a:t>
                      </a:r>
                      <a:r>
                        <a:rPr lang="en-GB" altLang="zh-TW" sz="1400" u="none" strike="noStrike" dirty="0">
                          <a:effectLst/>
                        </a:rPr>
                        <a:t>+2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提问苟薄检修区域分工，技改技措项目，回答良好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8470292"/>
                  </a:ext>
                </a:extLst>
              </a:tr>
              <a:tr h="43027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加裂四班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韩德锋 </a:t>
                      </a:r>
                      <a:r>
                        <a:rPr lang="en-GB" altLang="zh-TW" sz="1400" u="none" strike="noStrike" dirty="0">
                          <a:effectLst/>
                        </a:rPr>
                        <a:t>-2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提问韩德锋产品调整、联锁逻辑、触发动作、复位动作，不理想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15335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62982" y="501490"/>
            <a:ext cx="1866031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4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2.2  </a:t>
            </a: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馏出口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5966" y="4591541"/>
            <a:ext cx="1132775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80-82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178-180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℃，精丙烯纯度保持在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2+5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次，重石终馏点超厂控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次；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28248F-471E-83DA-68EB-06071DDAA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21088"/>
              </p:ext>
            </p:extLst>
          </p:nvPr>
        </p:nvGraphicFramePr>
        <p:xfrm>
          <a:off x="568323" y="1189721"/>
          <a:ext cx="11117711" cy="3401820"/>
        </p:xfrm>
        <a:graphic>
          <a:graphicData uri="http://schemas.openxmlformats.org/drawingml/2006/table">
            <a:tbl>
              <a:tblPr/>
              <a:tblGrid>
                <a:gridCol w="875289">
                  <a:extLst>
                    <a:ext uri="{9D8B030D-6E8A-4147-A177-3AD203B41FA5}">
                      <a16:colId xmlns:a16="http://schemas.microsoft.com/office/drawing/2014/main" val="1703549182"/>
                    </a:ext>
                  </a:extLst>
                </a:gridCol>
                <a:gridCol w="1773612">
                  <a:extLst>
                    <a:ext uri="{9D8B030D-6E8A-4147-A177-3AD203B41FA5}">
                      <a16:colId xmlns:a16="http://schemas.microsoft.com/office/drawing/2014/main" val="3469900746"/>
                    </a:ext>
                  </a:extLst>
                </a:gridCol>
                <a:gridCol w="798510">
                  <a:extLst>
                    <a:ext uri="{9D8B030D-6E8A-4147-A177-3AD203B41FA5}">
                      <a16:colId xmlns:a16="http://schemas.microsoft.com/office/drawing/2014/main" val="907381796"/>
                    </a:ext>
                  </a:extLst>
                </a:gridCol>
                <a:gridCol w="836900">
                  <a:extLst>
                    <a:ext uri="{9D8B030D-6E8A-4147-A177-3AD203B41FA5}">
                      <a16:colId xmlns:a16="http://schemas.microsoft.com/office/drawing/2014/main" val="2890855945"/>
                    </a:ext>
                  </a:extLst>
                </a:gridCol>
                <a:gridCol w="836900">
                  <a:extLst>
                    <a:ext uri="{9D8B030D-6E8A-4147-A177-3AD203B41FA5}">
                      <a16:colId xmlns:a16="http://schemas.microsoft.com/office/drawing/2014/main" val="3894801039"/>
                    </a:ext>
                  </a:extLst>
                </a:gridCol>
                <a:gridCol w="1105628">
                  <a:extLst>
                    <a:ext uri="{9D8B030D-6E8A-4147-A177-3AD203B41FA5}">
                      <a16:colId xmlns:a16="http://schemas.microsoft.com/office/drawing/2014/main" val="4276657832"/>
                    </a:ext>
                  </a:extLst>
                </a:gridCol>
                <a:gridCol w="790831">
                  <a:extLst>
                    <a:ext uri="{9D8B030D-6E8A-4147-A177-3AD203B41FA5}">
                      <a16:colId xmlns:a16="http://schemas.microsoft.com/office/drawing/2014/main" val="3494061316"/>
                    </a:ext>
                  </a:extLst>
                </a:gridCol>
                <a:gridCol w="836900">
                  <a:extLst>
                    <a:ext uri="{9D8B030D-6E8A-4147-A177-3AD203B41FA5}">
                      <a16:colId xmlns:a16="http://schemas.microsoft.com/office/drawing/2014/main" val="159857980"/>
                    </a:ext>
                  </a:extLst>
                </a:gridCol>
                <a:gridCol w="829222">
                  <a:extLst>
                    <a:ext uri="{9D8B030D-6E8A-4147-A177-3AD203B41FA5}">
                      <a16:colId xmlns:a16="http://schemas.microsoft.com/office/drawing/2014/main" val="2804404180"/>
                    </a:ext>
                  </a:extLst>
                </a:gridCol>
                <a:gridCol w="806188">
                  <a:extLst>
                    <a:ext uri="{9D8B030D-6E8A-4147-A177-3AD203B41FA5}">
                      <a16:colId xmlns:a16="http://schemas.microsoft.com/office/drawing/2014/main" val="94834312"/>
                    </a:ext>
                  </a:extLst>
                </a:gridCol>
                <a:gridCol w="806188">
                  <a:extLst>
                    <a:ext uri="{9D8B030D-6E8A-4147-A177-3AD203B41FA5}">
                      <a16:colId xmlns:a16="http://schemas.microsoft.com/office/drawing/2014/main" val="2241737316"/>
                    </a:ext>
                  </a:extLst>
                </a:gridCol>
                <a:gridCol w="821543">
                  <a:extLst>
                    <a:ext uri="{9D8B030D-6E8A-4147-A177-3AD203B41FA5}">
                      <a16:colId xmlns:a16="http://schemas.microsoft.com/office/drawing/2014/main" val="2583690511"/>
                    </a:ext>
                  </a:extLst>
                </a:gridCol>
              </a:tblGrid>
              <a:tr h="30403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月馏出口合格率统计（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12.27-1.26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不再加分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68680"/>
                  </a:ext>
                </a:extLst>
              </a:tr>
              <a:tr h="2856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班组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加氢裂化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气体分馏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厂控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(*-3)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(*-2)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考核分数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排名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122772"/>
                  </a:ext>
                </a:extLst>
              </a:tr>
              <a:tr h="4871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重石脑油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轻石脑油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产品液化气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异丁烷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产品液化气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精丙烯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液化气（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重石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11809"/>
                  </a:ext>
                </a:extLst>
              </a:tr>
              <a:tr h="2948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加裂一班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1+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441310"/>
                  </a:ext>
                </a:extLst>
              </a:tr>
              <a:tr h="3224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加裂二班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</a:rPr>
                        <a:t>1+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第二名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81117"/>
                  </a:ext>
                </a:extLst>
              </a:tr>
              <a:tr h="3224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加裂三班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2+</a:t>
                      </a:r>
                      <a:r>
                        <a:rPr lang="en-GB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第四名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90147"/>
                  </a:ext>
                </a:extLst>
              </a:tr>
              <a:tr h="31324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加裂四班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1+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第一名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128083"/>
                  </a:ext>
                </a:extLst>
              </a:tr>
              <a:tr h="2948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备注</a:t>
                      </a: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844003"/>
                  </a:ext>
                </a:extLst>
              </a:tr>
              <a:tr h="421961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备注：馏出口合格率统计周期：上月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0:00—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本月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24:00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（不包括）。红色为超内控指标：加裂重石馏程超内控：初点控制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80-82℃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，终点控制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178-180℃;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加裂液化气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控制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1.1-1.6%;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气分产品液化气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控制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1.7-2.1%;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精丙烯在线分析仪纯度保持在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99.67-99.71%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。 异丁烷的异丁烷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mol%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低于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91%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纳入考核。重石脑油初馏点低于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80℃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未统计。</a:t>
                      </a:r>
                      <a:endParaRPr lang="zh-CN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2847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73169" y="347221"/>
            <a:ext cx="2349954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2.2.1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23288" y="3594559"/>
            <a:ext cx="5385308" cy="1505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本月评比情况：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）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月能耗差距较小，三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·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班能耗最第，</a:t>
            </a:r>
            <a:r>
              <a:rPr lang="en-GB" altLang="zh-CN" sz="1600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35.57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）重石收率差距较小，一班重石收率最高，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</a:rPr>
              <a:t>59.77%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</a:rPr>
              <a:t>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</a:endParaRPr>
          </a:p>
          <a:p>
            <a:pPr indent="457200">
              <a:lnSpc>
                <a:spcPct val="150000"/>
              </a:lnSpc>
            </a:pP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BA437D-E42B-27AB-8754-3C4F2DEE6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16601"/>
              </p:ext>
            </p:extLst>
          </p:nvPr>
        </p:nvGraphicFramePr>
        <p:xfrm>
          <a:off x="1023288" y="1254127"/>
          <a:ext cx="5532960" cy="2019300"/>
        </p:xfrm>
        <a:graphic>
          <a:graphicData uri="http://schemas.openxmlformats.org/drawingml/2006/table">
            <a:tbl>
              <a:tblPr/>
              <a:tblGrid>
                <a:gridCol w="1130389">
                  <a:extLst>
                    <a:ext uri="{9D8B030D-6E8A-4147-A177-3AD203B41FA5}">
                      <a16:colId xmlns:a16="http://schemas.microsoft.com/office/drawing/2014/main" val="38898131"/>
                    </a:ext>
                  </a:extLst>
                </a:gridCol>
                <a:gridCol w="1229547">
                  <a:extLst>
                    <a:ext uri="{9D8B030D-6E8A-4147-A177-3AD203B41FA5}">
                      <a16:colId xmlns:a16="http://schemas.microsoft.com/office/drawing/2014/main" val="208220338"/>
                    </a:ext>
                  </a:extLst>
                </a:gridCol>
                <a:gridCol w="1060980">
                  <a:extLst>
                    <a:ext uri="{9D8B030D-6E8A-4147-A177-3AD203B41FA5}">
                      <a16:colId xmlns:a16="http://schemas.microsoft.com/office/drawing/2014/main" val="544494282"/>
                    </a:ext>
                  </a:extLst>
                </a:gridCol>
                <a:gridCol w="1031233">
                  <a:extLst>
                    <a:ext uri="{9D8B030D-6E8A-4147-A177-3AD203B41FA5}">
                      <a16:colId xmlns:a16="http://schemas.microsoft.com/office/drawing/2014/main" val="1529104273"/>
                    </a:ext>
                  </a:extLst>
                </a:gridCol>
                <a:gridCol w="1080811">
                  <a:extLst>
                    <a:ext uri="{9D8B030D-6E8A-4147-A177-3AD203B41FA5}">
                      <a16:colId xmlns:a16="http://schemas.microsoft.com/office/drawing/2014/main" val="1512071155"/>
                    </a:ext>
                  </a:extLst>
                </a:gridCol>
              </a:tblGrid>
              <a:tr h="4953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1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月份能耗 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(1.1-1.31)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875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气分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829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44.49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21.980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35.486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26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44.61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35.522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37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44.59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22.030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35.566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63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44.54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21.960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35.508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6977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7F37B5-B8EA-8548-54F4-1DE082410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9540"/>
              </p:ext>
            </p:extLst>
          </p:nvPr>
        </p:nvGraphicFramePr>
        <p:xfrm>
          <a:off x="6753661" y="1249197"/>
          <a:ext cx="4219067" cy="2066925"/>
        </p:xfrm>
        <a:graphic>
          <a:graphicData uri="http://schemas.openxmlformats.org/drawingml/2006/table">
            <a:tbl>
              <a:tblPr/>
              <a:tblGrid>
                <a:gridCol w="1706589">
                  <a:extLst>
                    <a:ext uri="{9D8B030D-6E8A-4147-A177-3AD203B41FA5}">
                      <a16:colId xmlns:a16="http://schemas.microsoft.com/office/drawing/2014/main" val="1522227654"/>
                    </a:ext>
                  </a:extLst>
                </a:gridCol>
                <a:gridCol w="1220685">
                  <a:extLst>
                    <a:ext uri="{9D8B030D-6E8A-4147-A177-3AD203B41FA5}">
                      <a16:colId xmlns:a16="http://schemas.microsoft.com/office/drawing/2014/main" val="3892810094"/>
                    </a:ext>
                  </a:extLst>
                </a:gridCol>
                <a:gridCol w="1291793">
                  <a:extLst>
                    <a:ext uri="{9D8B030D-6E8A-4147-A177-3AD203B41FA5}">
                      <a16:colId xmlns:a16="http://schemas.microsoft.com/office/drawing/2014/main" val="3412263905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1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月份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 (Headings)"/>
                        </a:rPr>
                        <a:t>重石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收率 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(1.1-1.31)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3200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861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59.77%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441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59.76%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5398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58.69%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621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59.39%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244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0A07ED-7071-9C26-04BC-9EA6DF4AD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29243"/>
              </p:ext>
            </p:extLst>
          </p:nvPr>
        </p:nvGraphicFramePr>
        <p:xfrm>
          <a:off x="6753661" y="3429000"/>
          <a:ext cx="4219067" cy="2066925"/>
        </p:xfrm>
        <a:graphic>
          <a:graphicData uri="http://schemas.openxmlformats.org/drawingml/2006/table">
            <a:tbl>
              <a:tblPr/>
              <a:tblGrid>
                <a:gridCol w="1254964">
                  <a:extLst>
                    <a:ext uri="{9D8B030D-6E8A-4147-A177-3AD203B41FA5}">
                      <a16:colId xmlns:a16="http://schemas.microsoft.com/office/drawing/2014/main" val="1123675795"/>
                    </a:ext>
                  </a:extLst>
                </a:gridCol>
                <a:gridCol w="1278867">
                  <a:extLst>
                    <a:ext uri="{9D8B030D-6E8A-4147-A177-3AD203B41FA5}">
                      <a16:colId xmlns:a16="http://schemas.microsoft.com/office/drawing/2014/main" val="3229554979"/>
                    </a:ext>
                  </a:extLst>
                </a:gridCol>
                <a:gridCol w="1685236">
                  <a:extLst>
                    <a:ext uri="{9D8B030D-6E8A-4147-A177-3AD203B41FA5}">
                      <a16:colId xmlns:a16="http://schemas.microsoft.com/office/drawing/2014/main" val="2132184816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  <a:ea typeface="+mj-ea"/>
                        </a:rPr>
                        <a:t>12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  <a:ea typeface="+mj-ea"/>
                        </a:rPr>
                        <a:t>月份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 (Headings)"/>
                          <a:ea typeface="+mj-ea"/>
                        </a:rPr>
                        <a:t>精丙烯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  <a:ea typeface="+mj-ea"/>
                        </a:rPr>
                        <a:t>收率 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  <a:ea typeface="+mj-ea"/>
                        </a:rPr>
                        <a:t>(12.1-12.31)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413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班组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排名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4907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29.09%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37495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29.83%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96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28.79%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105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28.80%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650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434841" y="1199436"/>
            <a:ext cx="2990198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</a:rPr>
              <a:t>2.2.2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95654306"/>
              </p:ext>
            </p:extLst>
          </p:nvPr>
        </p:nvGraphicFramePr>
        <p:xfrm>
          <a:off x="2099828" y="2190579"/>
          <a:ext cx="7992342" cy="2304001"/>
        </p:xfrm>
        <a:graphic>
          <a:graphicData uri="http://schemas.openxmlformats.org/drawingml/2006/table">
            <a:tbl>
              <a:tblPr/>
              <a:tblGrid>
                <a:gridCol w="174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月末评比内容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奖励分数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(Headings)"/>
                        </a:rPr>
                        <a:t>二班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能耗第三名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三班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事故演练第三名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1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3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文本框 1"/>
          <p:cNvSpPr txBox="1"/>
          <p:nvPr/>
        </p:nvSpPr>
        <p:spPr>
          <a:xfrm>
            <a:off x="3733609" y="876879"/>
            <a:ext cx="4724781" cy="507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2400" b="1" kern="12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cs typeface="+mj-cs"/>
                <a:sym typeface="+mn-ea"/>
              </a:rPr>
              <a:t>2.3  </a:t>
            </a:r>
            <a:r>
              <a:rPr lang="zh-CN" altLang="en-US" sz="2400" b="1" kern="12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cs typeface="+mj-cs"/>
                <a:sym typeface="+mn-ea"/>
              </a:rPr>
              <a:t>劳动纪律、工艺纪律等问题</a:t>
            </a:r>
            <a:r>
              <a:rPr lang="en-US" altLang="zh-CN" sz="2400" b="1" kern="12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cs typeface="+mj-cs"/>
              </a:rPr>
              <a:t>                          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AE32E4-1FA6-0819-32E9-E8017728E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61742"/>
              </p:ext>
            </p:extLst>
          </p:nvPr>
        </p:nvGraphicFramePr>
        <p:xfrm>
          <a:off x="723898" y="2459376"/>
          <a:ext cx="10744201" cy="378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082">
                  <a:extLst>
                    <a:ext uri="{9D8B030D-6E8A-4147-A177-3AD203B41FA5}">
                      <a16:colId xmlns:a16="http://schemas.microsoft.com/office/drawing/2014/main" val="2378395156"/>
                    </a:ext>
                  </a:extLst>
                </a:gridCol>
                <a:gridCol w="7188380">
                  <a:extLst>
                    <a:ext uri="{9D8B030D-6E8A-4147-A177-3AD203B41FA5}">
                      <a16:colId xmlns:a16="http://schemas.microsoft.com/office/drawing/2014/main" val="4018825130"/>
                    </a:ext>
                  </a:extLst>
                </a:gridCol>
                <a:gridCol w="1340061">
                  <a:extLst>
                    <a:ext uri="{9D8B030D-6E8A-4147-A177-3AD203B41FA5}">
                      <a16:colId xmlns:a16="http://schemas.microsoft.com/office/drawing/2014/main" val="554215927"/>
                    </a:ext>
                  </a:extLst>
                </a:gridCol>
                <a:gridCol w="1194678">
                  <a:extLst>
                    <a:ext uri="{9D8B030D-6E8A-4147-A177-3AD203B41FA5}">
                      <a16:colId xmlns:a16="http://schemas.microsoft.com/office/drawing/2014/main" val="2052052757"/>
                    </a:ext>
                  </a:extLst>
                </a:gridCol>
              </a:tblGrid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班组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考核内容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考核日期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考核分数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88" marR="13488" marT="13488" marB="0" anchor="ctr"/>
                </a:tc>
                <a:extLst>
                  <a:ext uri="{0D108BD9-81ED-4DB2-BD59-A6C34878D82A}">
                    <a16:rowId xmlns:a16="http://schemas.microsoft.com/office/drawing/2014/main" val="2440658595"/>
                  </a:ext>
                </a:extLst>
              </a:tr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日夜班加裂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D215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液位现场液位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1.9%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，请各班组认真进行液位对照。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0628708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日一班夜班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7:40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分气分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C203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热源（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t/h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降至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t/h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）、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C204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回流（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t/h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降至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t/h</a:t>
                      </a: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短时间调整幅度过大，但热水、塔运行正常，班组无根据暴力调整。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011594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日白班，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D311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废胺液外送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697864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近期，</a:t>
                      </a:r>
                      <a:r>
                        <a:rPr lang="zh-CN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班组采样前后，大幅度调整塔底温度及顶压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，存在不正当竞争行为，违反平稳操作、质量管理要求。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528712"/>
                  </a:ext>
                </a:extLst>
              </a:tr>
              <a:tr h="5832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近期，班组采样前后，大幅度调整塔底温度及顶压，存在不正当竞争行为，违反平稳操作、质量管理要求。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029129"/>
                  </a:ext>
                </a:extLst>
              </a:tr>
              <a:tr h="3242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近期，班组采样前后，大幅度调整塔底温度及顶压，存在不正当竞争行为，违反平稳操作、质量管理要求。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0721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69986" y="42479"/>
            <a:ext cx="10422014" cy="525657"/>
          </a:xfrm>
          <a:prstGeom prst="rect">
            <a:avLst/>
          </a:prstGeom>
          <a:solidFill>
            <a:srgbClr val="9CC3E3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2.4  </a:t>
            </a:r>
            <a:r>
              <a:rPr lang="zh-CN" altLang="en-US" sz="2400" b="1" dirty="0">
                <a:solidFill>
                  <a:srgbClr val="282830"/>
                </a:solidFill>
                <a:latin typeface="+mj-ea"/>
                <a:ea typeface="+mj-ea"/>
                <a:sym typeface="+mn-ea"/>
              </a:rPr>
              <a:t>交接班、其他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2225" y="753718"/>
            <a:ext cx="9411220" cy="78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本月</a:t>
            </a: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MES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交接班填写正常。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）其他：</a:t>
            </a:r>
            <a:endParaRPr lang="en-US" altLang="zh-CN" sz="16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063A2A-9595-7F91-5DD2-5301AD218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75726"/>
              </p:ext>
            </p:extLst>
          </p:nvPr>
        </p:nvGraphicFramePr>
        <p:xfrm>
          <a:off x="1000729" y="1682772"/>
          <a:ext cx="10564048" cy="46394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47256">
                  <a:extLst>
                    <a:ext uri="{9D8B030D-6E8A-4147-A177-3AD203B41FA5}">
                      <a16:colId xmlns:a16="http://schemas.microsoft.com/office/drawing/2014/main" val="144240467"/>
                    </a:ext>
                  </a:extLst>
                </a:gridCol>
                <a:gridCol w="6021239">
                  <a:extLst>
                    <a:ext uri="{9D8B030D-6E8A-4147-A177-3AD203B41FA5}">
                      <a16:colId xmlns:a16="http://schemas.microsoft.com/office/drawing/2014/main" val="2147578230"/>
                    </a:ext>
                  </a:extLst>
                </a:gridCol>
                <a:gridCol w="1139734">
                  <a:extLst>
                    <a:ext uri="{9D8B030D-6E8A-4147-A177-3AD203B41FA5}">
                      <a16:colId xmlns:a16="http://schemas.microsoft.com/office/drawing/2014/main" val="919486438"/>
                    </a:ext>
                  </a:extLst>
                </a:gridCol>
                <a:gridCol w="1139734">
                  <a:extLst>
                    <a:ext uri="{9D8B030D-6E8A-4147-A177-3AD203B41FA5}">
                      <a16:colId xmlns:a16="http://schemas.microsoft.com/office/drawing/2014/main" val="3646408652"/>
                    </a:ext>
                  </a:extLst>
                </a:gridCol>
                <a:gridCol w="1016085">
                  <a:extLst>
                    <a:ext uri="{9D8B030D-6E8A-4147-A177-3AD203B41FA5}">
                      <a16:colId xmlns:a16="http://schemas.microsoft.com/office/drawing/2014/main" val="1408624611"/>
                    </a:ext>
                  </a:extLst>
                </a:gridCol>
              </a:tblGrid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三班加注缓蚀剂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桶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0661063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一班加注缓蚀剂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桶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4407468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SR101D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进口手阀后盲板牌字迹模糊</a:t>
                      </a:r>
                      <a:b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</a:b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1041-P302B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出口放空线盲板牌掉落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盲板管理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163582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P203B 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泵体放空盲板标识模糊。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盲板管理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9119854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临近检修，各班组对各自区域盲板标识认真检查，模糊的及时标清。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盲板管理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1263411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1041-P201A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泵体放空盲板标识模糊不清；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1041-P203B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泵体放空盲板标识模糊不清，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日日检已考核，未整改。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盲板管理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198285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1041-P201A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泵体放空盲板标识模糊不清；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1041-P203B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泵体放空盲板标识模糊不清，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日日检已考核，未整改。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盲板管理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0358538"/>
                  </a:ext>
                </a:extLst>
              </a:tr>
              <a:tr h="57993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日白班，加裂二班协助卸催化剂废桶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月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51661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263c2a8-c995-403c-aaed-1cea049c8fa4"/>
  <p:tag name="COMMONDATA" val="eyJoZGlkIjoiYTc2ZGZiNzZiNDVlOGViOWVmM2JhOTY0NGJkNjUyYzg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3d7737f-343c-42be-a682-0e52c1d64ffa}"/>
</p:tagLst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3200</Words>
  <Application>Microsoft Office PowerPoint</Application>
  <PresentationFormat>Widescreen</PresentationFormat>
  <Paragraphs>430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宋体</vt:lpstr>
      <vt:lpstr>幼圆</vt:lpstr>
      <vt:lpstr>微软雅黑</vt:lpstr>
      <vt:lpstr>微软雅黑 (Headings)</vt:lpstr>
      <vt:lpstr>Arial</vt:lpstr>
      <vt:lpstr>Calibri</vt:lpstr>
      <vt:lpstr>Calibri Light</vt:lpstr>
      <vt:lpstr>Wingdings 2</vt:lpstr>
      <vt:lpstr>A000120140530A99PPBG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Iffah Haziqah</cp:lastModifiedBy>
  <cp:revision>276</cp:revision>
  <dcterms:created xsi:type="dcterms:W3CDTF">2015-10-06T09:21:00Z</dcterms:created>
  <dcterms:modified xsi:type="dcterms:W3CDTF">2023-02-06T13:40:31Z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35E9D4B9093742EC852E3D8AFBCE0E7C</vt:lpwstr>
  </property>
</Properties>
</file>