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4"/>
  </p:notesMasterIdLst>
  <p:handoutMasterIdLst>
    <p:handoutMasterId r:id="rId35"/>
  </p:handoutMasterIdLst>
  <p:sldIdLst>
    <p:sldId id="256" r:id="rId4"/>
    <p:sldId id="634" r:id="rId5"/>
    <p:sldId id="667" r:id="rId6"/>
    <p:sldId id="672" r:id="rId7"/>
    <p:sldId id="345" r:id="rId8"/>
    <p:sldId id="389" r:id="rId9"/>
    <p:sldId id="644" r:id="rId10"/>
    <p:sldId id="408" r:id="rId11"/>
    <p:sldId id="662" r:id="rId12"/>
    <p:sldId id="390" r:id="rId13"/>
    <p:sldId id="665" r:id="rId14"/>
    <p:sldId id="664" r:id="rId15"/>
    <p:sldId id="663" r:id="rId16"/>
    <p:sldId id="600" r:id="rId17"/>
    <p:sldId id="666" r:id="rId18"/>
    <p:sldId id="638" r:id="rId19"/>
    <p:sldId id="668" r:id="rId20"/>
    <p:sldId id="639" r:id="rId21"/>
    <p:sldId id="669" r:id="rId22"/>
    <p:sldId id="673" r:id="rId23"/>
    <p:sldId id="671" r:id="rId24"/>
    <p:sldId id="617" r:id="rId25"/>
    <p:sldId id="640" r:id="rId26"/>
    <p:sldId id="627" r:id="rId27"/>
    <p:sldId id="645" r:id="rId28"/>
    <p:sldId id="670" r:id="rId29"/>
    <p:sldId id="631" r:id="rId30"/>
    <p:sldId id="674" r:id="rId31"/>
    <p:sldId id="643" r:id="rId32"/>
    <p:sldId id="394" r:id="rId33"/>
  </p:sldIdLst>
  <p:sldSz cx="12168188" cy="6858000"/>
  <p:notesSz cx="6858000" cy="9144000"/>
  <p:custDataLst>
    <p:tags r:id="rId36"/>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584200" lvl="1" indent="-12700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1170305" lvl="2" indent="-25590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755775" lvl="3" indent="-38417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2341880" lvl="4" indent="-51308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51308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51308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51308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51308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39" userDrawn="1">
          <p15:clr>
            <a:srgbClr val="A4A3A4"/>
          </p15:clr>
        </p15:guide>
        <p15:guide id="2" pos="38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31"/>
    <p:restoredTop sz="93896"/>
  </p:normalViewPr>
  <p:slideViewPr>
    <p:cSldViewPr showGuides="1">
      <p:cViewPr>
        <p:scale>
          <a:sx n="95" d="100"/>
          <a:sy n="95" d="100"/>
        </p:scale>
        <p:origin x="536" y="696"/>
      </p:cViewPr>
      <p:guideLst>
        <p:guide orient="horz" pos="2039"/>
        <p:guide pos="3891"/>
      </p:guideLst>
    </p:cSldViewPr>
  </p:slideViewPr>
  <p:outlineViewPr>
    <p:cViewPr>
      <p:scale>
        <a:sx n="33" d="100"/>
        <a:sy n="33" d="100"/>
      </p:scale>
      <p:origin x="0" y="-60264"/>
    </p:cViewPr>
  </p:outlineViewPr>
  <p:notesTextViewPr>
    <p:cViewPr>
      <p:scale>
        <a:sx n="1" d="1"/>
        <a:sy n="1" d="1"/>
      </p:scale>
      <p:origin x="0" y="0"/>
    </p:cViewPr>
  </p:notesTextViewPr>
  <p:sorterViewPr>
    <p:cViewPr>
      <p:scale>
        <a:sx n="100" d="100"/>
        <a:sy n="100" d="100"/>
      </p:scale>
      <p:origin x="0" y="-33366"/>
    </p:cViewPr>
  </p:sorterViewPr>
  <p:gridSpacing cx="72006" cy="72006"/>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Users/zhanghaoran/Desktop/3.&#24658;&#36920;PMB&#39033;&#30446;/10.&#24635;&#32467;&#12289;&#35745;&#21010;/2.&#24635;&#32467;/HSE&#26376;&#24230;&#25968;&#25454;&#32479;&#35745;&#34920;&#8212;&#8212;202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D:\0.&#23433;&#20840;&#24037;&#20316;\10.&#20363;&#20250;&#31934;&#31070;&#21450;&#25991;&#20214;\HSE&#20363;&#20250;\HSE&#26376;&#24230;&#25968;&#25454;&#32479;&#35745;&#34920;&#8212;&#8212;2023.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0.&#23433;&#20840;&#24037;&#20316;\10.&#20363;&#20250;&#31934;&#31070;&#21450;&#25991;&#20214;\HSE&#20363;&#20250;\HSE&#26376;&#24230;&#25968;&#25454;&#32479;&#35745;&#34920;&#8212;&#8212;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23433;&#20840;&#24037;&#20316;\10.&#20363;&#20250;&#31934;&#31070;&#21450;&#25991;&#20214;\HSE&#20363;&#20250;\HSE&#26376;&#24230;&#25968;&#25454;&#32479;&#35745;&#34920;&#8212;&#8212;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0.&#23433;&#20840;&#24037;&#20316;\10.&#20363;&#20250;&#31934;&#31070;&#21450;&#25991;&#20214;\HSE&#20363;&#20250;\HSE&#26376;&#24230;&#25968;&#25454;&#32479;&#35745;&#34920;&#8212;&#8212;2023.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0.&#23433;&#20840;&#24037;&#20316;\10.&#20363;&#20250;&#31934;&#31070;&#21450;&#25991;&#20214;\HSE&#20363;&#20250;\2022\HSE&#26376;&#24230;&#25968;&#25454;&#32479;&#35745;&#34920;&#8212;&#8212;2022(12).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0.&#23433;&#20840;&#24037;&#20316;\10.&#20363;&#20250;&#31934;&#31070;&#21450;&#25991;&#20214;\HSE&#20363;&#20250;\2022\HSE&#26376;&#24230;&#25968;&#25454;&#32479;&#35745;&#34920;&#8212;&#8212;2022(12).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0.&#23433;&#20840;&#24037;&#20316;\10.&#20363;&#20250;&#31934;&#31070;&#21450;&#25991;&#20214;\HSE&#20363;&#20250;\2022\HSE&#26376;&#24230;&#25968;&#25454;&#32479;&#35745;&#34920;&#8212;&#8212;2022(12).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0.&#23433;&#20840;&#24037;&#20316;\10.&#20363;&#20250;&#31934;&#31070;&#21450;&#25991;&#20214;\HSE&#20363;&#20250;\2022\HSE&#26376;&#24230;&#25968;&#25454;&#32479;&#35745;&#34920;&#8212;&#8212;2022(12).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0.&#23433;&#20840;&#24037;&#20316;\10.&#20363;&#20250;&#31934;&#31070;&#21450;&#25991;&#20214;\HSE&#20363;&#20250;\HSE&#26376;&#24230;&#25968;&#25454;&#32479;&#35745;&#34920;&#8212;&#8212;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a:t>2023</a:t>
            </a:r>
            <a:r>
              <a:rPr lang="zh-CN" altLang="en-US"/>
              <a:t>年度绩效考核汇总表</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7.9549151754589806E-2"/>
          <c:y val="0.21011673151751001"/>
          <c:w val="0.89488728793864702"/>
          <c:h val="0.59949972206781499"/>
        </c:manualLayout>
      </c:layout>
      <c:barChart>
        <c:barDir val="col"/>
        <c:grouping val="clustered"/>
        <c:varyColors val="0"/>
        <c:ser>
          <c:idx val="0"/>
          <c:order val="0"/>
          <c:tx>
            <c:strRef>
              <c:f>绩效考核!$A$5</c:f>
              <c:strCache>
                <c:ptCount val="1"/>
                <c:pt idx="0">
                  <c:v>处罚</c:v>
                </c:pt>
              </c:strCache>
            </c:strRef>
          </c:tx>
          <c:spPr>
            <a:solidFill>
              <a:schemeClr val="accent1"/>
            </a:solidFill>
            <a:ln>
              <a:noFill/>
            </a:ln>
            <a:effectLst/>
            <a:sp3d/>
          </c:spPr>
          <c:invertIfNegative val="0"/>
          <c:cat>
            <c:strRef>
              <c:f>绩效考核!$B$4:$M$4</c:f>
              <c:strCache>
                <c:ptCount val="12"/>
                <c:pt idx="0">
                  <c:v>   1月</c:v>
                </c:pt>
                <c:pt idx="1">
                  <c:v>   2月</c:v>
                </c:pt>
                <c:pt idx="2">
                  <c:v>   3月</c:v>
                </c:pt>
                <c:pt idx="3">
                  <c:v>   4月</c:v>
                </c:pt>
                <c:pt idx="4">
                  <c:v>   5月</c:v>
                </c:pt>
                <c:pt idx="5">
                  <c:v>   6月</c:v>
                </c:pt>
                <c:pt idx="6">
                  <c:v>   7月</c:v>
                </c:pt>
                <c:pt idx="7">
                  <c:v>   8月</c:v>
                </c:pt>
                <c:pt idx="8">
                  <c:v>   9月</c:v>
                </c:pt>
                <c:pt idx="9">
                  <c:v>   10月</c:v>
                </c:pt>
                <c:pt idx="10">
                  <c:v>   11月</c:v>
                </c:pt>
                <c:pt idx="11">
                  <c:v>   12月</c:v>
                </c:pt>
              </c:strCache>
            </c:strRef>
          </c:cat>
          <c:val>
            <c:numRef>
              <c:f>绩效考核!$B$5:$M$5</c:f>
              <c:numCache>
                <c:formatCode>0_);[Red]\(0\)</c:formatCode>
                <c:ptCount val="12"/>
                <c:pt idx="0">
                  <c:v>-1167</c:v>
                </c:pt>
                <c:pt idx="1">
                  <c:v>-1326</c:v>
                </c:pt>
                <c:pt idx="2">
                  <c:v>-994</c:v>
                </c:pt>
                <c:pt idx="3">
                  <c:v>-651</c:v>
                </c:pt>
                <c:pt idx="4">
                  <c:v>-603</c:v>
                </c:pt>
                <c:pt idx="5">
                  <c:v>-1144</c:v>
                </c:pt>
                <c:pt idx="6">
                  <c:v>-434</c:v>
                </c:pt>
                <c:pt idx="7">
                  <c:v>-792</c:v>
                </c:pt>
                <c:pt idx="8">
                  <c:v>-461</c:v>
                </c:pt>
                <c:pt idx="9">
                  <c:v>-963</c:v>
                </c:pt>
                <c:pt idx="10">
                  <c:v>-589</c:v>
                </c:pt>
                <c:pt idx="11">
                  <c:v>-746</c:v>
                </c:pt>
              </c:numCache>
            </c:numRef>
          </c:val>
          <c:extLst>
            <c:ext xmlns:c16="http://schemas.microsoft.com/office/drawing/2014/chart" uri="{C3380CC4-5D6E-409C-BE32-E72D297353CC}">
              <c16:uniqueId val="{00000000-4651-7149-8019-A68F6FB78AA0}"/>
            </c:ext>
          </c:extLst>
        </c:ser>
        <c:ser>
          <c:idx val="1"/>
          <c:order val="1"/>
          <c:tx>
            <c:strRef>
              <c:f>绩效考核!$A$6</c:f>
              <c:strCache>
                <c:ptCount val="1"/>
                <c:pt idx="0">
                  <c:v>奖励</c:v>
                </c:pt>
              </c:strCache>
            </c:strRef>
          </c:tx>
          <c:spPr>
            <a:solidFill>
              <a:schemeClr val="accent2"/>
            </a:solidFill>
            <a:ln>
              <a:noFill/>
            </a:ln>
            <a:effectLst/>
            <a:sp3d/>
          </c:spPr>
          <c:invertIfNegative val="0"/>
          <c:cat>
            <c:strRef>
              <c:f>绩效考核!$B$4:$M$4</c:f>
              <c:strCache>
                <c:ptCount val="12"/>
                <c:pt idx="0">
                  <c:v>   1月</c:v>
                </c:pt>
                <c:pt idx="1">
                  <c:v>   2月</c:v>
                </c:pt>
                <c:pt idx="2">
                  <c:v>   3月</c:v>
                </c:pt>
                <c:pt idx="3">
                  <c:v>   4月</c:v>
                </c:pt>
                <c:pt idx="4">
                  <c:v>   5月</c:v>
                </c:pt>
                <c:pt idx="5">
                  <c:v>   6月</c:v>
                </c:pt>
                <c:pt idx="6">
                  <c:v>   7月</c:v>
                </c:pt>
                <c:pt idx="7">
                  <c:v>   8月</c:v>
                </c:pt>
                <c:pt idx="8">
                  <c:v>   9月</c:v>
                </c:pt>
                <c:pt idx="9">
                  <c:v>   10月</c:v>
                </c:pt>
                <c:pt idx="10">
                  <c:v>   11月</c:v>
                </c:pt>
                <c:pt idx="11">
                  <c:v>   12月</c:v>
                </c:pt>
              </c:strCache>
            </c:strRef>
          </c:cat>
          <c:val>
            <c:numRef>
              <c:f>绩效考核!$B$6:$M$6</c:f>
              <c:numCache>
                <c:formatCode>0_);[Red]\(0\)</c:formatCode>
                <c:ptCount val="12"/>
                <c:pt idx="0">
                  <c:v>1327</c:v>
                </c:pt>
                <c:pt idx="1">
                  <c:v>1077</c:v>
                </c:pt>
                <c:pt idx="2">
                  <c:v>1294</c:v>
                </c:pt>
                <c:pt idx="3">
                  <c:v>835</c:v>
                </c:pt>
                <c:pt idx="4">
                  <c:v>796</c:v>
                </c:pt>
                <c:pt idx="5">
                  <c:v>1218</c:v>
                </c:pt>
                <c:pt idx="6">
                  <c:v>929</c:v>
                </c:pt>
                <c:pt idx="7">
                  <c:v>635</c:v>
                </c:pt>
                <c:pt idx="8">
                  <c:v>1052</c:v>
                </c:pt>
                <c:pt idx="9">
                  <c:v>1212</c:v>
                </c:pt>
                <c:pt idx="10">
                  <c:v>1420</c:v>
                </c:pt>
                <c:pt idx="11">
                  <c:v>1686</c:v>
                </c:pt>
              </c:numCache>
            </c:numRef>
          </c:val>
          <c:extLst>
            <c:ext xmlns:c16="http://schemas.microsoft.com/office/drawing/2014/chart" uri="{C3380CC4-5D6E-409C-BE32-E72D297353CC}">
              <c16:uniqueId val="{00000001-4651-7149-8019-A68F6FB78AA0}"/>
            </c:ext>
          </c:extLst>
        </c:ser>
        <c:ser>
          <c:idx val="2"/>
          <c:order val="2"/>
          <c:tx>
            <c:strRef>
              <c:f>绩效考核!$A$7</c:f>
              <c:strCache>
                <c:ptCount val="1"/>
                <c:pt idx="0">
                  <c:v>合计</c:v>
                </c:pt>
              </c:strCache>
            </c:strRef>
          </c:tx>
          <c:spPr>
            <a:solidFill>
              <a:schemeClr val="accent3"/>
            </a:solidFill>
            <a:ln>
              <a:noFill/>
            </a:ln>
            <a:effectLst/>
            <a:sp3d/>
          </c:spPr>
          <c:invertIfNegative val="0"/>
          <c:cat>
            <c:strRef>
              <c:f>绩效考核!$B$4:$M$4</c:f>
              <c:strCache>
                <c:ptCount val="12"/>
                <c:pt idx="0">
                  <c:v>   1月</c:v>
                </c:pt>
                <c:pt idx="1">
                  <c:v>   2月</c:v>
                </c:pt>
                <c:pt idx="2">
                  <c:v>   3月</c:v>
                </c:pt>
                <c:pt idx="3">
                  <c:v>   4月</c:v>
                </c:pt>
                <c:pt idx="4">
                  <c:v>   5月</c:v>
                </c:pt>
                <c:pt idx="5">
                  <c:v>   6月</c:v>
                </c:pt>
                <c:pt idx="6">
                  <c:v>   7月</c:v>
                </c:pt>
                <c:pt idx="7">
                  <c:v>   8月</c:v>
                </c:pt>
                <c:pt idx="8">
                  <c:v>   9月</c:v>
                </c:pt>
                <c:pt idx="9">
                  <c:v>   10月</c:v>
                </c:pt>
                <c:pt idx="10">
                  <c:v>   11月</c:v>
                </c:pt>
                <c:pt idx="11">
                  <c:v>   12月</c:v>
                </c:pt>
              </c:strCache>
            </c:strRef>
          </c:cat>
          <c:val>
            <c:numRef>
              <c:f>绩效考核!$B$7:$M$7</c:f>
              <c:numCache>
                <c:formatCode>General</c:formatCode>
                <c:ptCount val="12"/>
                <c:pt idx="0">
                  <c:v>160</c:v>
                </c:pt>
                <c:pt idx="1">
                  <c:v>-249</c:v>
                </c:pt>
                <c:pt idx="2">
                  <c:v>300</c:v>
                </c:pt>
                <c:pt idx="3">
                  <c:v>184</c:v>
                </c:pt>
                <c:pt idx="4">
                  <c:v>193</c:v>
                </c:pt>
                <c:pt idx="5">
                  <c:v>74</c:v>
                </c:pt>
                <c:pt idx="6">
                  <c:v>495</c:v>
                </c:pt>
                <c:pt idx="7">
                  <c:v>-157</c:v>
                </c:pt>
                <c:pt idx="8">
                  <c:v>591</c:v>
                </c:pt>
                <c:pt idx="9">
                  <c:v>249</c:v>
                </c:pt>
                <c:pt idx="10">
                  <c:v>831</c:v>
                </c:pt>
                <c:pt idx="11">
                  <c:v>940</c:v>
                </c:pt>
              </c:numCache>
            </c:numRef>
          </c:val>
          <c:extLst>
            <c:ext xmlns:c16="http://schemas.microsoft.com/office/drawing/2014/chart" uri="{C3380CC4-5D6E-409C-BE32-E72D297353CC}">
              <c16:uniqueId val="{00000002-4651-7149-8019-A68F6FB78AA0}"/>
            </c:ext>
          </c:extLst>
        </c:ser>
        <c:dLbls>
          <c:showLegendKey val="0"/>
          <c:showVal val="0"/>
          <c:showCatName val="0"/>
          <c:showSerName val="0"/>
          <c:showPercent val="0"/>
          <c:showBubbleSize val="0"/>
        </c:dLbls>
        <c:gapWidth val="150"/>
        <c:axId val="217911568"/>
        <c:axId val="217464144"/>
      </c:barChart>
      <c:catAx>
        <c:axId val="217911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17464144"/>
        <c:crosses val="autoZero"/>
        <c:auto val="1"/>
        <c:lblAlgn val="ctr"/>
        <c:lblOffset val="100"/>
        <c:noMultiLvlLbl val="0"/>
      </c:catAx>
      <c:valAx>
        <c:axId val="2174641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17911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320" b="0" i="0" u="none" strike="noStrike" kern="1200" spc="0" baseline="0">
                <a:solidFill>
                  <a:schemeClr val="tx1"/>
                </a:solidFill>
                <a:latin typeface="+mn-lt"/>
                <a:ea typeface="+mn-ea"/>
                <a:cs typeface="+mn-cs"/>
              </a:defRPr>
            </a:pPr>
            <a:r>
              <a:rPr lang="zh-CN" altLang="en-US" sz="1600">
                <a:solidFill>
                  <a:schemeClr val="tx1"/>
                </a:solidFill>
                <a:uFillTx/>
              </a:rPr>
              <a:t>水处理区域</a:t>
            </a:r>
          </a:p>
          <a:p>
            <a:pPr>
              <a:defRPr>
                <a:solidFill>
                  <a:schemeClr val="tx1"/>
                </a:solidFill>
              </a:defRPr>
            </a:pPr>
            <a:r>
              <a:rPr lang="zh-CN" altLang="en-US" sz="1600">
                <a:solidFill>
                  <a:schemeClr val="tx1"/>
                </a:solidFill>
                <a:uFillTx/>
              </a:rPr>
              <a:t>周检问题分布</a:t>
            </a:r>
          </a:p>
        </c:rich>
      </c:tx>
      <c:layout>
        <c:manualLayout>
          <c:xMode val="edge"/>
          <c:yMode val="edge"/>
          <c:x val="4.2388606147887302E-2"/>
          <c:y val="0.23116422469704401"/>
        </c:manualLayout>
      </c:layout>
      <c:overlay val="0"/>
      <c:spPr>
        <a:noFill/>
        <a:ln>
          <a:noFill/>
        </a:ln>
        <a:effectLst/>
      </c:spPr>
      <c:txPr>
        <a:bodyPr rot="0" spcFirstLastPara="0" vertOverflow="ellipsis" vert="horz" wrap="square" anchor="ctr" anchorCtr="1" forceAA="0"/>
        <a:lstStyle/>
        <a:p>
          <a:pPr>
            <a:defRPr lang="zh-CN" sz="1320" b="0" i="0" u="none" strike="noStrike" kern="1200" spc="0" baseline="0">
              <a:solidFill>
                <a:schemeClr val="tx1"/>
              </a:solidFill>
              <a:latin typeface="+mn-lt"/>
              <a:ea typeface="+mn-ea"/>
              <a:cs typeface="+mn-cs"/>
            </a:defRPr>
          </a:pPr>
          <a:endParaRPr lang="zh-CN"/>
        </a:p>
      </c:txPr>
    </c:title>
    <c:autoTitleDeleted val="0"/>
    <c:plotArea>
      <c:layout/>
      <c:pieChart>
        <c:varyColors val="1"/>
        <c:ser>
          <c:idx val="0"/>
          <c:order val="0"/>
          <c:tx>
            <c:strRef>
              <c:f>[HSE月度数据统计表——2023.xlsx]周、月、专项检查!$E$47</c:f>
              <c:strCache>
                <c:ptCount val="1"/>
                <c:pt idx="0">
                  <c:v>合计周检项目</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7D-3B46-864F-144FFD80B1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7D-3B46-864F-144FFD80B12D}"/>
              </c:ext>
            </c:extLst>
          </c:dPt>
          <c:dPt>
            <c:idx val="2"/>
            <c:bubble3D val="0"/>
            <c:spPr>
              <a:solidFill>
                <a:srgbClr val="FA247F"/>
              </a:solidFill>
              <a:ln w="19050">
                <a:solidFill>
                  <a:schemeClr val="lt1"/>
                </a:solidFill>
              </a:ln>
              <a:effectLst/>
            </c:spPr>
            <c:extLst>
              <c:ext xmlns:c16="http://schemas.microsoft.com/office/drawing/2014/chart" uri="{C3380CC4-5D6E-409C-BE32-E72D297353CC}">
                <c16:uniqueId val="{00000005-777D-3B46-864F-144FFD80B1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7D-3B46-864F-144FFD80B12D}"/>
              </c:ext>
            </c:extLst>
          </c:dPt>
          <c:dPt>
            <c:idx val="4"/>
            <c:bubble3D val="0"/>
            <c:spPr>
              <a:solidFill>
                <a:srgbClr val="FF0000"/>
              </a:solidFill>
              <a:ln w="19050">
                <a:solidFill>
                  <a:schemeClr val="lt1"/>
                </a:solidFill>
              </a:ln>
              <a:effectLst/>
            </c:spPr>
            <c:extLst>
              <c:ext xmlns:c16="http://schemas.microsoft.com/office/drawing/2014/chart" uri="{C3380CC4-5D6E-409C-BE32-E72D297353CC}">
                <c16:uniqueId val="{00000009-777D-3B46-864F-144FFD80B1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7D-3B46-864F-144FFD80B1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77D-3B46-864F-144FFD80B12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77D-3B46-864F-144FFD80B12D}"/>
              </c:ext>
            </c:extLst>
          </c:dPt>
          <c:dLbls>
            <c:dLbl>
              <c:idx val="0"/>
              <c:layout>
                <c:manualLayout>
                  <c:x val="-0.133679799407073"/>
                  <c:y val="-9.432328934522299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77D-3B46-864F-144FFD80B12D}"/>
                </c:ext>
              </c:extLst>
            </c:dLbl>
            <c:spPr>
              <a:noFill/>
              <a:ln>
                <a:noFill/>
              </a:ln>
              <a:effectLst/>
            </c:spPr>
            <c:txPr>
              <a:bodyPr rot="0" spcFirstLastPara="0" vertOverflow="ellipsis" vert="horz" wrap="square" lIns="38100" tIns="19050" rIns="38100" bIns="19050" anchor="ctr" anchorCtr="1"/>
              <a:lstStyle/>
              <a:p>
                <a:pPr>
                  <a:defRPr lang="zh-CN" sz="1100" b="0" i="0" u="none" strike="noStrike" kern="1200" cap="none" spc="0" normalizeH="0" baseline="0">
                    <a:solidFill>
                      <a:schemeClr val="tx1"/>
                    </a:solidFill>
                    <a:uFill>
                      <a:solidFill>
                        <a:schemeClr val="tx1">
                          <a:lumMod val="75000"/>
                          <a:lumOff val="25000"/>
                        </a:schemeClr>
                      </a:solidFill>
                    </a:uFill>
                    <a:latin typeface="+mn-lt"/>
                    <a:ea typeface="+mn-ea"/>
                    <a:cs typeface="+mn-cs"/>
                  </a:defRPr>
                </a:pPr>
                <a:endParaRPr lang="zh-CN"/>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[HSE月度数据统计表——2023.xlsx]周、月、专项检查!$D$48:$D$55</c:f>
              <c:strCache>
                <c:ptCount val="8"/>
                <c:pt idx="0">
                  <c:v>主厂区热水站</c:v>
                </c:pt>
                <c:pt idx="1">
                  <c:v>主厂区制冷站</c:v>
                </c:pt>
                <c:pt idx="2">
                  <c:v>一循</c:v>
                </c:pt>
                <c:pt idx="3">
                  <c:v>湖水利用</c:v>
                </c:pt>
                <c:pt idx="4">
                  <c:v>污水处理场</c:v>
                </c:pt>
                <c:pt idx="5">
                  <c:v>给水及消防
加压泵站</c:v>
                </c:pt>
                <c:pt idx="6">
                  <c:v>雨水及监控池</c:v>
                </c:pt>
                <c:pt idx="7">
                  <c:v>其它</c:v>
                </c:pt>
              </c:strCache>
            </c:strRef>
          </c:cat>
          <c:val>
            <c:numRef>
              <c:f>[HSE月度数据统计表——2023.xlsx]周、月、专项检查!$E$48:$E$55</c:f>
              <c:numCache>
                <c:formatCode>General</c:formatCode>
                <c:ptCount val="8"/>
                <c:pt idx="0">
                  <c:v>24</c:v>
                </c:pt>
                <c:pt idx="1">
                  <c:v>37</c:v>
                </c:pt>
                <c:pt idx="2">
                  <c:v>121</c:v>
                </c:pt>
                <c:pt idx="3">
                  <c:v>42</c:v>
                </c:pt>
                <c:pt idx="4">
                  <c:v>621</c:v>
                </c:pt>
                <c:pt idx="5">
                  <c:v>63</c:v>
                </c:pt>
                <c:pt idx="6">
                  <c:v>35</c:v>
                </c:pt>
                <c:pt idx="7">
                  <c:v>6</c:v>
                </c:pt>
              </c:numCache>
            </c:numRef>
          </c:val>
          <c:extLst>
            <c:ext xmlns:c16="http://schemas.microsoft.com/office/drawing/2014/chart" uri="{C3380CC4-5D6E-409C-BE32-E72D297353CC}">
              <c16:uniqueId val="{00000010-777D-3B46-864F-144FFD80B12D}"/>
            </c:ext>
          </c:extLst>
        </c:ser>
        <c:dLbls>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0"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Entry>
      <c:layout>
        <c:manualLayout>
          <c:xMode val="edge"/>
          <c:yMode val="edge"/>
          <c:x val="3.6188178528347402E-3"/>
          <c:y val="0.75200856989823295"/>
          <c:w val="0.99276236429433096"/>
          <c:h val="0.21960364220674899"/>
        </c:manualLayout>
      </c:layout>
      <c:overlay val="0"/>
      <c:spPr>
        <a:noFill/>
        <a:ln>
          <a:noFill/>
        </a:ln>
        <a:effectLst/>
      </c:spPr>
      <c:txPr>
        <a:bodyPr rot="0" spcFirstLastPara="0" vertOverflow="ellipsis" vert="horz" wrap="square" anchor="ctr" anchorCtr="1" forceAA="0"/>
        <a:lstStyle/>
        <a:p>
          <a:pPr>
            <a:defRPr lang="zh-CN"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a:outerShdw blurRad="63500" dist="37357" dir="2700000" sx="0" sy="0" rotWithShape="0">
        <a:scrgbClr r="0" g="0" b="0"/>
      </a:outerShdw>
    </a:effectLst>
  </c:spPr>
  <c:txPr>
    <a:bodyPr/>
    <a:lstStyle/>
    <a:p>
      <a:pPr>
        <a:defRPr lang="zh-CN" sz="1100"/>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a:t>“</a:t>
            </a:r>
            <a:r>
              <a:rPr lang="zh-CN" altLang="en-US"/>
              <a:t>查隐患、保安全</a:t>
            </a:r>
            <a:r>
              <a:rPr lang="en-US" altLang="zh-CN"/>
              <a:t>”</a:t>
            </a:r>
            <a:r>
              <a:rPr lang="zh-CN" altLang="en-US"/>
              <a:t>数据统计表</a:t>
            </a:r>
          </a:p>
          <a:p>
            <a:pPr>
              <a:defRPr/>
            </a:pPr>
            <a:r>
              <a:rPr lang="zh-CN" altLang="en-US"/>
              <a:t>（部门级、公司级统计）</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[HSE月度数据统计表——2023.xlsx]查隐患!$F$4</c:f>
              <c:strCache>
                <c:ptCount val="1"/>
                <c:pt idx="0">
                  <c:v>部门级隐患/项</c:v>
                </c:pt>
              </c:strCache>
            </c:strRef>
          </c:tx>
          <c:spPr>
            <a:solidFill>
              <a:schemeClr val="accent1"/>
            </a:solidFill>
            <a:ln>
              <a:noFill/>
            </a:ln>
            <a:effectLst/>
            <a:sp3d/>
          </c:spPr>
          <c:invertIfNegative val="0"/>
          <c:cat>
            <c:strRef>
              <c:f>[HSE月度数据统计表——2023.xlsx]查隐患!$A$6:$A$17</c:f>
              <c:strCache>
                <c:ptCount val="12"/>
                <c:pt idx="0">
                  <c:v>1月</c:v>
                </c:pt>
                <c:pt idx="1">
                  <c:v>2月</c:v>
                </c:pt>
                <c:pt idx="2">
                  <c:v>3月</c:v>
                </c:pt>
                <c:pt idx="3">
                  <c:v>4月</c:v>
                </c:pt>
                <c:pt idx="4">
                  <c:v>5月</c:v>
                </c:pt>
                <c:pt idx="5">
                  <c:v>6月</c:v>
                </c:pt>
                <c:pt idx="6">
                  <c:v>7月</c:v>
                </c:pt>
                <c:pt idx="7">
                  <c:v>8月</c:v>
                </c:pt>
                <c:pt idx="8">
                  <c:v>9月</c:v>
                </c:pt>
                <c:pt idx="9">
                  <c:v>10月</c:v>
                </c:pt>
                <c:pt idx="10">
                  <c:v> 11月</c:v>
                </c:pt>
                <c:pt idx="11">
                  <c:v>12月</c:v>
                </c:pt>
              </c:strCache>
            </c:strRef>
          </c:cat>
          <c:val>
            <c:numRef>
              <c:f>[HSE月度数据统计表——2023.xlsx]查隐患!$F$6:$F$17</c:f>
              <c:numCache>
                <c:formatCode>General</c:formatCode>
                <c:ptCount val="12"/>
                <c:pt idx="0">
                  <c:v>5</c:v>
                </c:pt>
                <c:pt idx="1">
                  <c:v>0</c:v>
                </c:pt>
                <c:pt idx="2">
                  <c:v>0</c:v>
                </c:pt>
                <c:pt idx="3">
                  <c:v>15</c:v>
                </c:pt>
                <c:pt idx="4">
                  <c:v>4</c:v>
                </c:pt>
                <c:pt idx="5">
                  <c:v>23</c:v>
                </c:pt>
                <c:pt idx="6">
                  <c:v>21</c:v>
                </c:pt>
                <c:pt idx="7">
                  <c:v>24</c:v>
                </c:pt>
                <c:pt idx="8">
                  <c:v>28</c:v>
                </c:pt>
                <c:pt idx="9">
                  <c:v>11</c:v>
                </c:pt>
                <c:pt idx="10">
                  <c:v>13</c:v>
                </c:pt>
                <c:pt idx="11">
                  <c:v>18</c:v>
                </c:pt>
              </c:numCache>
            </c:numRef>
          </c:val>
          <c:extLst>
            <c:ext xmlns:c16="http://schemas.microsoft.com/office/drawing/2014/chart" uri="{C3380CC4-5D6E-409C-BE32-E72D297353CC}">
              <c16:uniqueId val="{00000000-0539-024A-ACF9-D08496BFF25D}"/>
            </c:ext>
          </c:extLst>
        </c:ser>
        <c:ser>
          <c:idx val="1"/>
          <c:order val="1"/>
          <c:tx>
            <c:strRef>
              <c:f>[HSE月度数据统计表——2023.xlsx]查隐患!$G$4</c:f>
              <c:strCache>
                <c:ptCount val="1"/>
                <c:pt idx="0">
                  <c:v>公司级隐患/项</c:v>
                </c:pt>
              </c:strCache>
            </c:strRef>
          </c:tx>
          <c:spPr>
            <a:solidFill>
              <a:schemeClr val="accent2"/>
            </a:solidFill>
            <a:ln>
              <a:noFill/>
            </a:ln>
            <a:effectLst/>
            <a:sp3d/>
          </c:spPr>
          <c:invertIfNegative val="0"/>
          <c:cat>
            <c:strRef>
              <c:f>[HSE月度数据统计表——2023.xlsx]查隐患!$A$6:$A$17</c:f>
              <c:strCache>
                <c:ptCount val="12"/>
                <c:pt idx="0">
                  <c:v>1月</c:v>
                </c:pt>
                <c:pt idx="1">
                  <c:v>2月</c:v>
                </c:pt>
                <c:pt idx="2">
                  <c:v>3月</c:v>
                </c:pt>
                <c:pt idx="3">
                  <c:v>4月</c:v>
                </c:pt>
                <c:pt idx="4">
                  <c:v>5月</c:v>
                </c:pt>
                <c:pt idx="5">
                  <c:v>6月</c:v>
                </c:pt>
                <c:pt idx="6">
                  <c:v>7月</c:v>
                </c:pt>
                <c:pt idx="7">
                  <c:v>8月</c:v>
                </c:pt>
                <c:pt idx="8">
                  <c:v>9月</c:v>
                </c:pt>
                <c:pt idx="9">
                  <c:v>10月</c:v>
                </c:pt>
                <c:pt idx="10">
                  <c:v> 11月</c:v>
                </c:pt>
                <c:pt idx="11">
                  <c:v>12月</c:v>
                </c:pt>
              </c:strCache>
            </c:strRef>
          </c:cat>
          <c:val>
            <c:numRef>
              <c:f>[HSE月度数据统计表——2023.xlsx]查隐患!$G$6:$G$17</c:f>
              <c:numCache>
                <c:formatCode>General</c:formatCode>
                <c:ptCount val="12"/>
                <c:pt idx="0">
                  <c:v>0</c:v>
                </c:pt>
                <c:pt idx="1">
                  <c:v>0</c:v>
                </c:pt>
                <c:pt idx="2">
                  <c:v>0</c:v>
                </c:pt>
                <c:pt idx="3">
                  <c:v>0</c:v>
                </c:pt>
                <c:pt idx="4">
                  <c:v>0</c:v>
                </c:pt>
                <c:pt idx="5">
                  <c:v>0</c:v>
                </c:pt>
                <c:pt idx="6">
                  <c:v>0</c:v>
                </c:pt>
                <c:pt idx="7">
                  <c:v>0</c:v>
                </c:pt>
                <c:pt idx="8">
                  <c:v>0</c:v>
                </c:pt>
                <c:pt idx="9">
                  <c:v>0</c:v>
                </c:pt>
                <c:pt idx="10">
                  <c:v>1</c:v>
                </c:pt>
                <c:pt idx="11">
                  <c:v>0</c:v>
                </c:pt>
              </c:numCache>
            </c:numRef>
          </c:val>
          <c:extLst>
            <c:ext xmlns:c16="http://schemas.microsoft.com/office/drawing/2014/chart" uri="{C3380CC4-5D6E-409C-BE32-E72D297353CC}">
              <c16:uniqueId val="{00000001-0539-024A-ACF9-D08496BFF25D}"/>
            </c:ext>
          </c:extLst>
        </c:ser>
        <c:ser>
          <c:idx val="2"/>
          <c:order val="2"/>
          <c:tx>
            <c:strRef>
              <c:f>[HSE月度数据统计表——2023.xlsx]查隐患!$H$4</c:f>
              <c:strCache>
                <c:ptCount val="1"/>
                <c:pt idx="0">
                  <c:v>合计上报数量</c:v>
                </c:pt>
              </c:strCache>
            </c:strRef>
          </c:tx>
          <c:spPr>
            <a:solidFill>
              <a:schemeClr val="accent3"/>
            </a:solidFill>
            <a:ln>
              <a:noFill/>
            </a:ln>
            <a:effectLst/>
            <a:sp3d/>
          </c:spPr>
          <c:invertIfNegative val="0"/>
          <c:cat>
            <c:strRef>
              <c:f>[HSE月度数据统计表——2023.xlsx]查隐患!$A$6:$A$17</c:f>
              <c:strCache>
                <c:ptCount val="12"/>
                <c:pt idx="0">
                  <c:v>1月</c:v>
                </c:pt>
                <c:pt idx="1">
                  <c:v>2月</c:v>
                </c:pt>
                <c:pt idx="2">
                  <c:v>3月</c:v>
                </c:pt>
                <c:pt idx="3">
                  <c:v>4月</c:v>
                </c:pt>
                <c:pt idx="4">
                  <c:v>5月</c:v>
                </c:pt>
                <c:pt idx="5">
                  <c:v>6月</c:v>
                </c:pt>
                <c:pt idx="6">
                  <c:v>7月</c:v>
                </c:pt>
                <c:pt idx="7">
                  <c:v>8月</c:v>
                </c:pt>
                <c:pt idx="8">
                  <c:v>9月</c:v>
                </c:pt>
                <c:pt idx="9">
                  <c:v>10月</c:v>
                </c:pt>
                <c:pt idx="10">
                  <c:v> 11月</c:v>
                </c:pt>
                <c:pt idx="11">
                  <c:v>12月</c:v>
                </c:pt>
              </c:strCache>
            </c:strRef>
          </c:cat>
          <c:val>
            <c:numRef>
              <c:f>[HSE月度数据统计表——2023.xlsx]查隐患!$H$6:$H$17</c:f>
              <c:numCache>
                <c:formatCode>General</c:formatCode>
                <c:ptCount val="12"/>
                <c:pt idx="0">
                  <c:v>5</c:v>
                </c:pt>
                <c:pt idx="1">
                  <c:v>0</c:v>
                </c:pt>
                <c:pt idx="2">
                  <c:v>0</c:v>
                </c:pt>
                <c:pt idx="3">
                  <c:v>15</c:v>
                </c:pt>
                <c:pt idx="4">
                  <c:v>4</c:v>
                </c:pt>
                <c:pt idx="5">
                  <c:v>23</c:v>
                </c:pt>
                <c:pt idx="6">
                  <c:v>21</c:v>
                </c:pt>
                <c:pt idx="7">
                  <c:v>24</c:v>
                </c:pt>
                <c:pt idx="8">
                  <c:v>28</c:v>
                </c:pt>
                <c:pt idx="9">
                  <c:v>11</c:v>
                </c:pt>
                <c:pt idx="10">
                  <c:v>14</c:v>
                </c:pt>
                <c:pt idx="11">
                  <c:v>18</c:v>
                </c:pt>
              </c:numCache>
            </c:numRef>
          </c:val>
          <c:extLst>
            <c:ext xmlns:c16="http://schemas.microsoft.com/office/drawing/2014/chart" uri="{C3380CC4-5D6E-409C-BE32-E72D297353CC}">
              <c16:uniqueId val="{00000002-0539-024A-ACF9-D08496BFF25D}"/>
            </c:ext>
          </c:extLst>
        </c:ser>
        <c:dLbls>
          <c:showLegendKey val="0"/>
          <c:showVal val="0"/>
          <c:showCatName val="0"/>
          <c:showSerName val="0"/>
          <c:showPercent val="0"/>
          <c:showBubbleSize val="0"/>
        </c:dLbls>
        <c:gapWidth val="150"/>
        <c:axId val="1592236368"/>
        <c:axId val="1592238016"/>
      </c:barChart>
      <c:dateAx>
        <c:axId val="1592236368"/>
        <c:scaling>
          <c:orientation val="minMax"/>
        </c:scaling>
        <c:delete val="0"/>
        <c:axPos val="b"/>
        <c:majorGridlines>
          <c:spPr>
            <a:ln w="9525" cap="flat" cmpd="sng" algn="ctr">
              <a:no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592238016"/>
        <c:crosses val="autoZero"/>
        <c:auto val="0"/>
        <c:lblOffset val="100"/>
        <c:baseTimeUnit val="days"/>
      </c:dateAx>
      <c:valAx>
        <c:axId val="1592238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592236368"/>
        <c:crosses val="autoZero"/>
        <c:crossBetween val="between"/>
      </c:valAx>
      <c:spPr>
        <a:noFill/>
        <a:ln>
          <a:noFill/>
        </a:ln>
        <a:effectLst/>
      </c:spPr>
    </c:plotArea>
    <c:legend>
      <c:legendPos val="b"/>
      <c:layout>
        <c:manualLayout>
          <c:xMode val="edge"/>
          <c:yMode val="edge"/>
          <c:x val="0.10189195349897399"/>
          <c:y val="0.90837696335078499"/>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r>
              <a:rPr lang="zh-CN" altLang="en-US"/>
              <a:t>“查隐患、保安全”数据统计表</a:t>
            </a:r>
          </a:p>
          <a:p>
            <a:pPr defTabSz="914400">
              <a:defRPr/>
            </a:pPr>
            <a:r>
              <a:rPr lang="zh-CN" altLang="en-US"/>
              <a:t>（空分、水处理采纳对比）</a:t>
            </a:r>
          </a:p>
        </c:rich>
      </c:tx>
      <c:overlay val="0"/>
      <c:spPr>
        <a:noFill/>
        <a:ln>
          <a:noFill/>
        </a:ln>
        <a:effectLst/>
      </c:spPr>
      <c:txPr>
        <a:bodyPr rot="0" spcFirstLastPara="0" vertOverflow="ellipsis" vert="horz" wrap="square" anchor="ctr" anchorCtr="1"/>
        <a:lstStyle/>
        <a:p>
          <a:pPr defTabSz="914400">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5.11940946591403E-2"/>
          <c:y val="0.20880599884637599"/>
          <c:w val="0.92752930959617896"/>
          <c:h val="0.60880599884637598"/>
        </c:manualLayout>
      </c:layout>
      <c:barChart>
        <c:barDir val="col"/>
        <c:grouping val="clustered"/>
        <c:varyColors val="0"/>
        <c:ser>
          <c:idx val="0"/>
          <c:order val="0"/>
          <c:tx>
            <c:strRef>
              <c:f>[HSE月度数据统计表——2023.xlsx]查隐患!$D$5</c:f>
              <c:strCache>
                <c:ptCount val="1"/>
                <c:pt idx="0">
                  <c:v>空分空压</c:v>
                </c:pt>
              </c:strCache>
            </c:strRef>
          </c:tx>
          <c:spPr>
            <a:solidFill>
              <a:schemeClr val="accent1"/>
            </a:solidFill>
            <a:ln>
              <a:noFill/>
            </a:ln>
            <a:effectLst/>
          </c:spPr>
          <c:invertIfNegative val="0"/>
          <c:cat>
            <c:strRef>
              <c:f>[HSE月度数据统计表——2023.xlsx]查隐患!$A$6:$A$17</c:f>
              <c:strCache>
                <c:ptCount val="12"/>
                <c:pt idx="0">
                  <c:v>1月</c:v>
                </c:pt>
                <c:pt idx="1">
                  <c:v>2月</c:v>
                </c:pt>
                <c:pt idx="2">
                  <c:v>3月</c:v>
                </c:pt>
                <c:pt idx="3">
                  <c:v>4月</c:v>
                </c:pt>
                <c:pt idx="4">
                  <c:v>5月</c:v>
                </c:pt>
                <c:pt idx="5">
                  <c:v>6月</c:v>
                </c:pt>
                <c:pt idx="6">
                  <c:v>7月</c:v>
                </c:pt>
                <c:pt idx="7">
                  <c:v>8月</c:v>
                </c:pt>
                <c:pt idx="8">
                  <c:v>9月</c:v>
                </c:pt>
                <c:pt idx="9">
                  <c:v>10月</c:v>
                </c:pt>
                <c:pt idx="10">
                  <c:v> 11月</c:v>
                </c:pt>
                <c:pt idx="11">
                  <c:v>12月</c:v>
                </c:pt>
              </c:strCache>
            </c:strRef>
          </c:cat>
          <c:val>
            <c:numRef>
              <c:f>[HSE月度数据统计表——2023.xlsx]查隐患!$D$6:$D$17</c:f>
              <c:numCache>
                <c:formatCode>General</c:formatCode>
                <c:ptCount val="12"/>
                <c:pt idx="0">
                  <c:v>0</c:v>
                </c:pt>
                <c:pt idx="1">
                  <c:v>0</c:v>
                </c:pt>
                <c:pt idx="2">
                  <c:v>0</c:v>
                </c:pt>
                <c:pt idx="3">
                  <c:v>12</c:v>
                </c:pt>
                <c:pt idx="4">
                  <c:v>1</c:v>
                </c:pt>
                <c:pt idx="5">
                  <c:v>4</c:v>
                </c:pt>
                <c:pt idx="6">
                  <c:v>7</c:v>
                </c:pt>
                <c:pt idx="7">
                  <c:v>7</c:v>
                </c:pt>
                <c:pt idx="8">
                  <c:v>11</c:v>
                </c:pt>
                <c:pt idx="9">
                  <c:v>5</c:v>
                </c:pt>
                <c:pt idx="10">
                  <c:v>1</c:v>
                </c:pt>
                <c:pt idx="11">
                  <c:v>8</c:v>
                </c:pt>
              </c:numCache>
            </c:numRef>
          </c:val>
          <c:extLst>
            <c:ext xmlns:c16="http://schemas.microsoft.com/office/drawing/2014/chart" uri="{C3380CC4-5D6E-409C-BE32-E72D297353CC}">
              <c16:uniqueId val="{00000000-5CC7-E74B-AA4D-F3BB916CA00A}"/>
            </c:ext>
          </c:extLst>
        </c:ser>
        <c:ser>
          <c:idx val="1"/>
          <c:order val="1"/>
          <c:tx>
            <c:strRef>
              <c:f>[HSE月度数据统计表——2023.xlsx]查隐患!$E$5</c:f>
              <c:strCache>
                <c:ptCount val="1"/>
                <c:pt idx="0">
                  <c:v>水处理</c:v>
                </c:pt>
              </c:strCache>
            </c:strRef>
          </c:tx>
          <c:spPr>
            <a:solidFill>
              <a:schemeClr val="accent2"/>
            </a:solidFill>
            <a:ln>
              <a:noFill/>
            </a:ln>
            <a:effectLst/>
          </c:spPr>
          <c:invertIfNegative val="0"/>
          <c:cat>
            <c:strRef>
              <c:f>[HSE月度数据统计表——2023.xlsx]查隐患!$A$6:$A$17</c:f>
              <c:strCache>
                <c:ptCount val="12"/>
                <c:pt idx="0">
                  <c:v>1月</c:v>
                </c:pt>
                <c:pt idx="1">
                  <c:v>2月</c:v>
                </c:pt>
                <c:pt idx="2">
                  <c:v>3月</c:v>
                </c:pt>
                <c:pt idx="3">
                  <c:v>4月</c:v>
                </c:pt>
                <c:pt idx="4">
                  <c:v>5月</c:v>
                </c:pt>
                <c:pt idx="5">
                  <c:v>6月</c:v>
                </c:pt>
                <c:pt idx="6">
                  <c:v>7月</c:v>
                </c:pt>
                <c:pt idx="7">
                  <c:v>8月</c:v>
                </c:pt>
                <c:pt idx="8">
                  <c:v>9月</c:v>
                </c:pt>
                <c:pt idx="9">
                  <c:v>10月</c:v>
                </c:pt>
                <c:pt idx="10">
                  <c:v> 11月</c:v>
                </c:pt>
                <c:pt idx="11">
                  <c:v>12月</c:v>
                </c:pt>
              </c:strCache>
            </c:strRef>
          </c:cat>
          <c:val>
            <c:numRef>
              <c:f>[HSE月度数据统计表——2023.xlsx]查隐患!$E$6:$E$17</c:f>
              <c:numCache>
                <c:formatCode>General</c:formatCode>
                <c:ptCount val="12"/>
                <c:pt idx="0">
                  <c:v>5</c:v>
                </c:pt>
                <c:pt idx="1">
                  <c:v>0</c:v>
                </c:pt>
                <c:pt idx="2">
                  <c:v>0</c:v>
                </c:pt>
                <c:pt idx="3">
                  <c:v>3</c:v>
                </c:pt>
                <c:pt idx="4">
                  <c:v>3</c:v>
                </c:pt>
                <c:pt idx="5">
                  <c:v>19</c:v>
                </c:pt>
                <c:pt idx="6">
                  <c:v>14</c:v>
                </c:pt>
                <c:pt idx="7">
                  <c:v>17</c:v>
                </c:pt>
                <c:pt idx="8">
                  <c:v>17</c:v>
                </c:pt>
                <c:pt idx="9">
                  <c:v>6</c:v>
                </c:pt>
                <c:pt idx="10">
                  <c:v>13</c:v>
                </c:pt>
                <c:pt idx="11">
                  <c:v>10</c:v>
                </c:pt>
              </c:numCache>
            </c:numRef>
          </c:val>
          <c:extLst>
            <c:ext xmlns:c16="http://schemas.microsoft.com/office/drawing/2014/chart" uri="{C3380CC4-5D6E-409C-BE32-E72D297353CC}">
              <c16:uniqueId val="{00000001-5CC7-E74B-AA4D-F3BB916CA00A}"/>
            </c:ext>
          </c:extLst>
        </c:ser>
        <c:dLbls>
          <c:showLegendKey val="0"/>
          <c:showVal val="0"/>
          <c:showCatName val="0"/>
          <c:showSerName val="0"/>
          <c:showPercent val="0"/>
          <c:showBubbleSize val="0"/>
        </c:dLbls>
        <c:gapWidth val="219"/>
        <c:overlap val="-27"/>
        <c:axId val="323129890"/>
        <c:axId val="544956776"/>
      </c:barChart>
      <c:catAx>
        <c:axId val="32312989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544956776"/>
        <c:crosses val="autoZero"/>
        <c:auto val="1"/>
        <c:lblAlgn val="ctr"/>
        <c:lblOffset val="100"/>
        <c:noMultiLvlLbl val="0"/>
      </c:catAx>
      <c:valAx>
        <c:axId val="544956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23129890"/>
        <c:crosses val="autoZero"/>
        <c:crossBetween val="between"/>
      </c:valAx>
      <c:spPr>
        <a:noFill/>
        <a:ln>
          <a:noFill/>
        </a:ln>
        <a:effectLst/>
      </c:spPr>
    </c:plotArea>
    <c:legend>
      <c:legendPos val="b"/>
      <c:layout>
        <c:manualLayout>
          <c:xMode val="edge"/>
          <c:yMode val="edge"/>
          <c:x val="0.42364105432392907"/>
          <c:y val="0.88048527633105422"/>
          <c:w val="0.15271777028793909"/>
          <c:h val="0.11429006327187155"/>
        </c:manualLayout>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680" b="0" i="0" u="none" strike="noStrike" kern="1200" spc="0" baseline="0">
                <a:solidFill>
                  <a:schemeClr val="tx1"/>
                </a:solidFill>
                <a:latin typeface="+mn-lt"/>
                <a:ea typeface="+mn-ea"/>
                <a:cs typeface="+mn-cs"/>
              </a:defRPr>
            </a:pPr>
            <a:r>
              <a:rPr lang="en-US" altLang="zh-CN" sz="2200" b="1">
                <a:solidFill>
                  <a:schemeClr val="tx1"/>
                </a:solidFill>
                <a:uFillTx/>
              </a:rPr>
              <a:t>2023</a:t>
            </a:r>
            <a:r>
              <a:rPr lang="zh-CN" altLang="en-US" sz="2200" b="1">
                <a:solidFill>
                  <a:schemeClr val="tx1"/>
                </a:solidFill>
                <a:uFillTx/>
              </a:rPr>
              <a:t>年高风险作业票月度趋势</a:t>
            </a:r>
          </a:p>
        </c:rich>
      </c:tx>
      <c:layout>
        <c:manualLayout>
          <c:xMode val="edge"/>
          <c:yMode val="edge"/>
          <c:x val="0.29346062485184599"/>
          <c:y val="3.6250095013399E-2"/>
        </c:manualLayout>
      </c:layout>
      <c:overlay val="0"/>
      <c:spPr>
        <a:noFill/>
        <a:ln>
          <a:noFill/>
        </a:ln>
        <a:effectLst/>
      </c:spPr>
      <c:txPr>
        <a:bodyPr rot="0" spcFirstLastPara="0" vertOverflow="ellipsis" vert="horz" wrap="square" anchor="ctr" anchorCtr="1" forceAA="0"/>
        <a:lstStyle/>
        <a:p>
          <a:pPr>
            <a:defRPr lang="zh-CN" sz="1680" b="0" i="0" u="none" strike="noStrike" kern="1200" spc="0" baseline="0">
              <a:solidFill>
                <a:schemeClr val="tx1"/>
              </a:solidFill>
              <a:latin typeface="+mn-lt"/>
              <a:ea typeface="+mn-ea"/>
              <a:cs typeface="+mn-cs"/>
            </a:defRPr>
          </a:pPr>
          <a:endParaRPr lang="zh-CN"/>
        </a:p>
      </c:txPr>
    </c:title>
    <c:autoTitleDeleted val="0"/>
    <c:plotArea>
      <c:layout/>
      <c:lineChart>
        <c:grouping val="standard"/>
        <c:varyColors val="0"/>
        <c:ser>
          <c:idx val="0"/>
          <c:order val="0"/>
          <c:tx>
            <c:strRef>
              <c:f>[HSE月度数据统计表——2023.xlsx]高风险!$B$37</c:f>
              <c:strCache>
                <c:ptCount val="1"/>
                <c:pt idx="0">
                  <c:v>特殊动火</c:v>
                </c:pt>
              </c:strCache>
            </c:strRef>
          </c:tx>
          <c:spPr>
            <a:ln w="25400" cap="flat" cmpd="sng">
              <a:solidFill>
                <a:srgbClr val="FF0000"/>
              </a:solidFill>
              <a:prstDash val="sysDash"/>
              <a:round/>
              <a:tailEnd type="none"/>
            </a:ln>
            <a:effectLst/>
          </c:spPr>
          <c:marker>
            <c:symbol val="none"/>
          </c:marker>
          <c:cat>
            <c:strRef>
              <c:f>[HSE月度数据统计表——2023.xlsx]高风险!$A$38:$A$49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[HSE月度数据统计表——2023.xlsx]高风险!$B$38:$B$49</c:f>
              <c:numCache>
                <c:formatCode>General</c:formatCode>
                <c:ptCount val="12"/>
                <c:pt idx="0">
                  <c:v>1</c:v>
                </c:pt>
                <c:pt idx="1">
                  <c:v>0</c:v>
                </c:pt>
                <c:pt idx="2">
                  <c:v>2</c:v>
                </c:pt>
                <c:pt idx="3">
                  <c:v>0</c:v>
                </c:pt>
                <c:pt idx="4">
                  <c:v>0</c:v>
                </c:pt>
                <c:pt idx="5">
                  <c:v>0</c:v>
                </c:pt>
                <c:pt idx="6">
                  <c:v>0</c:v>
                </c:pt>
                <c:pt idx="7">
                  <c:v>0</c:v>
                </c:pt>
                <c:pt idx="8">
                  <c:v>0</c:v>
                </c:pt>
                <c:pt idx="9">
                  <c:v>0</c:v>
                </c:pt>
                <c:pt idx="10">
                  <c:v>6</c:v>
                </c:pt>
                <c:pt idx="11">
                  <c:v>3</c:v>
                </c:pt>
              </c:numCache>
            </c:numRef>
          </c:val>
          <c:smooth val="0"/>
          <c:extLst>
            <c:ext xmlns:c16="http://schemas.microsoft.com/office/drawing/2014/chart" uri="{C3380CC4-5D6E-409C-BE32-E72D297353CC}">
              <c16:uniqueId val="{00000000-8A1E-DF46-BA29-E1475717F889}"/>
            </c:ext>
          </c:extLst>
        </c:ser>
        <c:ser>
          <c:idx val="1"/>
          <c:order val="1"/>
          <c:tx>
            <c:strRef>
              <c:f>[HSE月度数据统计表——2023.xlsx]高风险!$C$37</c:f>
              <c:strCache>
                <c:ptCount val="1"/>
                <c:pt idx="0">
                  <c:v>一级动火</c:v>
                </c:pt>
              </c:strCache>
            </c:strRef>
          </c:tx>
          <c:spPr>
            <a:ln w="25400" cap="rnd">
              <a:gradFill>
                <a:gsLst>
                  <a:gs pos="6000">
                    <a:srgbClr val="FF0000"/>
                  </a:gs>
                  <a:gs pos="90000">
                    <a:schemeClr val="accent3"/>
                  </a:gs>
                </a:gsLst>
                <a:lin ang="8100000" scaled="1"/>
              </a:gradFill>
              <a:round/>
              <a:tailEnd type="none"/>
            </a:ln>
            <a:effectLst/>
          </c:spPr>
          <c:marker>
            <c:symbol val="none"/>
          </c:marker>
          <c:cat>
            <c:strRef>
              <c:f>[HSE月度数据统计表——2023.xlsx]高风险!$A$38:$A$49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[HSE月度数据统计表——2023.xlsx]高风险!$C$38:$C$49</c:f>
              <c:numCache>
                <c:formatCode>General</c:formatCode>
                <c:ptCount val="12"/>
                <c:pt idx="0">
                  <c:v>24</c:v>
                </c:pt>
                <c:pt idx="1">
                  <c:v>24</c:v>
                </c:pt>
                <c:pt idx="2">
                  <c:v>18</c:v>
                </c:pt>
                <c:pt idx="3">
                  <c:v>4</c:v>
                </c:pt>
                <c:pt idx="4">
                  <c:v>26</c:v>
                </c:pt>
                <c:pt idx="5">
                  <c:v>10</c:v>
                </c:pt>
                <c:pt idx="6">
                  <c:v>12</c:v>
                </c:pt>
                <c:pt idx="7">
                  <c:v>11</c:v>
                </c:pt>
                <c:pt idx="8">
                  <c:v>16</c:v>
                </c:pt>
                <c:pt idx="9">
                  <c:v>38</c:v>
                </c:pt>
                <c:pt idx="10">
                  <c:v>52</c:v>
                </c:pt>
                <c:pt idx="11">
                  <c:v>78</c:v>
                </c:pt>
              </c:numCache>
            </c:numRef>
          </c:val>
          <c:smooth val="0"/>
          <c:extLst>
            <c:ext xmlns:c16="http://schemas.microsoft.com/office/drawing/2014/chart" uri="{C3380CC4-5D6E-409C-BE32-E72D297353CC}">
              <c16:uniqueId val="{00000001-8A1E-DF46-BA29-E1475717F889}"/>
            </c:ext>
          </c:extLst>
        </c:ser>
        <c:ser>
          <c:idx val="2"/>
          <c:order val="2"/>
          <c:tx>
            <c:strRef>
              <c:f>[HSE月度数据统计表——2023.xlsx]高风险!$D$37</c:f>
              <c:strCache>
                <c:ptCount val="1"/>
                <c:pt idx="0">
                  <c:v>二级动火</c:v>
                </c:pt>
              </c:strCache>
            </c:strRef>
          </c:tx>
          <c:spPr>
            <a:ln w="15875" cap="rnd" cmpd="sng">
              <a:solidFill>
                <a:srgbClr val="ED7D31">
                  <a:lumMod val="60000"/>
                  <a:lumOff val="40000"/>
                </a:srgbClr>
              </a:solidFill>
              <a:prstDash val="solid"/>
              <a:round/>
            </a:ln>
            <a:effectLst/>
          </c:spPr>
          <c:marker>
            <c:symbol val="none"/>
          </c:marker>
          <c:cat>
            <c:strRef>
              <c:f>[HSE月度数据统计表——2023.xlsx]高风险!$A$38:$A$49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[HSE月度数据统计表——2023.xlsx]高风险!$D$38:$D$49</c:f>
              <c:numCache>
                <c:formatCode>General</c:formatCode>
                <c:ptCount val="12"/>
                <c:pt idx="0">
                  <c:v>8</c:v>
                </c:pt>
                <c:pt idx="1">
                  <c:v>6</c:v>
                </c:pt>
                <c:pt idx="2">
                  <c:v>8</c:v>
                </c:pt>
                <c:pt idx="3">
                  <c:v>5</c:v>
                </c:pt>
                <c:pt idx="4">
                  <c:v>6</c:v>
                </c:pt>
                <c:pt idx="5">
                  <c:v>14</c:v>
                </c:pt>
                <c:pt idx="6">
                  <c:v>5</c:v>
                </c:pt>
                <c:pt idx="7">
                  <c:v>1</c:v>
                </c:pt>
                <c:pt idx="8">
                  <c:v>9</c:v>
                </c:pt>
                <c:pt idx="9">
                  <c:v>16</c:v>
                </c:pt>
                <c:pt idx="10">
                  <c:v>18</c:v>
                </c:pt>
                <c:pt idx="11">
                  <c:v>15</c:v>
                </c:pt>
              </c:numCache>
            </c:numRef>
          </c:val>
          <c:smooth val="0"/>
          <c:extLst>
            <c:ext xmlns:c16="http://schemas.microsoft.com/office/drawing/2014/chart" uri="{C3380CC4-5D6E-409C-BE32-E72D297353CC}">
              <c16:uniqueId val="{00000002-8A1E-DF46-BA29-E1475717F889}"/>
            </c:ext>
          </c:extLst>
        </c:ser>
        <c:ser>
          <c:idx val="3"/>
          <c:order val="3"/>
          <c:tx>
            <c:strRef>
              <c:f>[HSE月度数据统计表——2023.xlsx]高风险!$E$37</c:f>
              <c:strCache>
                <c:ptCount val="1"/>
                <c:pt idx="0">
                  <c:v>一般高处</c:v>
                </c:pt>
              </c:strCache>
            </c:strRef>
          </c:tx>
          <c:spPr>
            <a:ln w="25400" cap="rnd">
              <a:solidFill>
                <a:schemeClr val="accent4"/>
              </a:solidFill>
              <a:round/>
            </a:ln>
            <a:effectLst/>
          </c:spPr>
          <c:marker>
            <c:symbol val="none"/>
          </c:marker>
          <c:cat>
            <c:strRef>
              <c:f>[HSE月度数据统计表——2023.xlsx]高风险!$A$38:$A$49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[HSE月度数据统计表——2023.xlsx]高风险!$E$38:$E$49</c:f>
              <c:numCache>
                <c:formatCode>General</c:formatCode>
                <c:ptCount val="12"/>
                <c:pt idx="0">
                  <c:v>13</c:v>
                </c:pt>
                <c:pt idx="1">
                  <c:v>10</c:v>
                </c:pt>
                <c:pt idx="2">
                  <c:v>37</c:v>
                </c:pt>
                <c:pt idx="3">
                  <c:v>7</c:v>
                </c:pt>
                <c:pt idx="4">
                  <c:v>16</c:v>
                </c:pt>
                <c:pt idx="5">
                  <c:v>23</c:v>
                </c:pt>
                <c:pt idx="6">
                  <c:v>9</c:v>
                </c:pt>
                <c:pt idx="7">
                  <c:v>5</c:v>
                </c:pt>
                <c:pt idx="8">
                  <c:v>18</c:v>
                </c:pt>
                <c:pt idx="9">
                  <c:v>45</c:v>
                </c:pt>
                <c:pt idx="10">
                  <c:v>52</c:v>
                </c:pt>
                <c:pt idx="11">
                  <c:v>77</c:v>
                </c:pt>
              </c:numCache>
            </c:numRef>
          </c:val>
          <c:smooth val="0"/>
          <c:extLst>
            <c:ext xmlns:c16="http://schemas.microsoft.com/office/drawing/2014/chart" uri="{C3380CC4-5D6E-409C-BE32-E72D297353CC}">
              <c16:uniqueId val="{00000003-8A1E-DF46-BA29-E1475717F889}"/>
            </c:ext>
          </c:extLst>
        </c:ser>
        <c:ser>
          <c:idx val="4"/>
          <c:order val="4"/>
          <c:tx>
            <c:strRef>
              <c:f>[HSE月度数据统计表——2023.xlsx]高风险!$F$37</c:f>
              <c:strCache>
                <c:ptCount val="1"/>
                <c:pt idx="0">
                  <c:v>受限空间作业</c:v>
                </c:pt>
              </c:strCache>
            </c:strRef>
          </c:tx>
          <c:spPr>
            <a:ln w="25400" cap="rnd">
              <a:solidFill>
                <a:schemeClr val="accent5"/>
              </a:solidFill>
              <a:prstDash val="sysDash"/>
              <a:round/>
            </a:ln>
            <a:effectLst/>
          </c:spPr>
          <c:marker>
            <c:symbol val="none"/>
          </c:marker>
          <c:cat>
            <c:strRef>
              <c:f>[HSE月度数据统计表——2023.xlsx]高风险!$A$38:$A$49</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[HSE月度数据统计表——2023.xlsx]高风险!$F$38:$F$49</c:f>
              <c:numCache>
                <c:formatCode>General</c:formatCode>
                <c:ptCount val="12"/>
                <c:pt idx="0">
                  <c:v>17</c:v>
                </c:pt>
                <c:pt idx="1">
                  <c:v>3</c:v>
                </c:pt>
                <c:pt idx="2">
                  <c:v>19</c:v>
                </c:pt>
                <c:pt idx="3">
                  <c:v>1</c:v>
                </c:pt>
                <c:pt idx="4">
                  <c:v>1</c:v>
                </c:pt>
                <c:pt idx="5">
                  <c:v>5</c:v>
                </c:pt>
                <c:pt idx="6">
                  <c:v>0</c:v>
                </c:pt>
                <c:pt idx="7">
                  <c:v>5</c:v>
                </c:pt>
                <c:pt idx="8">
                  <c:v>1</c:v>
                </c:pt>
                <c:pt idx="9">
                  <c:v>10</c:v>
                </c:pt>
                <c:pt idx="10">
                  <c:v>40</c:v>
                </c:pt>
                <c:pt idx="11">
                  <c:v>26</c:v>
                </c:pt>
              </c:numCache>
            </c:numRef>
          </c:val>
          <c:smooth val="0"/>
          <c:extLst>
            <c:ext xmlns:c16="http://schemas.microsoft.com/office/drawing/2014/chart" uri="{C3380CC4-5D6E-409C-BE32-E72D297353CC}">
              <c16:uniqueId val="{00000004-8A1E-DF46-BA29-E1475717F889}"/>
            </c:ext>
          </c:extLst>
        </c:ser>
        <c:dLbls>
          <c:showLegendKey val="0"/>
          <c:showVal val="0"/>
          <c:showCatName val="0"/>
          <c:showSerName val="0"/>
          <c:showPercent val="0"/>
          <c:showBubbleSize val="0"/>
        </c:dLbls>
        <c:smooth val="0"/>
        <c:axId val="425640544"/>
        <c:axId val="658583963"/>
      </c:lineChart>
      <c:catAx>
        <c:axId val="425640544"/>
        <c:scaling>
          <c:orientation val="minMax"/>
        </c:scaling>
        <c:delete val="0"/>
        <c:axPos val="b"/>
        <c:majorGridlines>
          <c:spPr>
            <a:ln w="9525" cap="flat" cmpd="sng" algn="ctr">
              <a:solidFill>
                <a:schemeClr val="bg1">
                  <a:lumMod val="85000"/>
                  <a:alpha val="50000"/>
                </a:schemeClr>
              </a:solidFill>
              <a:round/>
            </a:ln>
            <a:effectLst/>
          </c:spPr>
        </c:majorGridlines>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1400" b="0" i="0" u="none" strike="noStrike" kern="1200" baseline="0">
                <a:solidFill>
                  <a:schemeClr val="tx1">
                    <a:lumMod val="50000"/>
                    <a:lumOff val="50000"/>
                  </a:schemeClr>
                </a:solidFill>
                <a:latin typeface="+mn-lt"/>
                <a:ea typeface="+mn-ea"/>
                <a:cs typeface="+mn-cs"/>
              </a:defRPr>
            </a:pPr>
            <a:endParaRPr lang="zh-CN"/>
          </a:p>
        </c:txPr>
        <c:crossAx val="658583963"/>
        <c:crosses val="autoZero"/>
        <c:auto val="1"/>
        <c:lblAlgn val="ctr"/>
        <c:lblOffset val="100"/>
        <c:noMultiLvlLbl val="0"/>
      </c:catAx>
      <c:valAx>
        <c:axId val="658583963"/>
        <c:scaling>
          <c:orientation val="minMax"/>
        </c:scaling>
        <c:delete val="0"/>
        <c:axPos val="l"/>
        <c:majorGridlines>
          <c:spPr>
            <a:ln w="9525" cap="flat" cmpd="sng" algn="ctr">
              <a:solidFill>
                <a:schemeClr val="bg1">
                  <a:lumMod val="85000"/>
                  <a:alpha val="50000"/>
                </a:schemeClr>
              </a:solidFill>
              <a:round/>
            </a:ln>
            <a:effectLst/>
          </c:spPr>
        </c:majorGridlines>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1400" b="0" i="0" u="none" strike="noStrike" kern="1200" baseline="0">
                <a:solidFill>
                  <a:schemeClr val="tx1">
                    <a:lumMod val="50000"/>
                    <a:lumOff val="50000"/>
                  </a:schemeClr>
                </a:solidFill>
                <a:latin typeface="+mn-lt"/>
                <a:ea typeface="+mn-ea"/>
                <a:cs typeface="+mn-cs"/>
              </a:defRPr>
            </a:pPr>
            <a:endParaRPr lang="zh-CN"/>
          </a:p>
        </c:txPr>
        <c:crossAx val="425640544"/>
        <c:crosses val="autoZero"/>
        <c:crossBetween val="between"/>
      </c:valAx>
      <c:spPr>
        <a:noFill/>
        <a:ln>
          <a:noFill/>
        </a:ln>
        <a:effectLst/>
      </c:spPr>
    </c:plotArea>
    <c:legend>
      <c:legendPos val="t"/>
      <c:legendEntry>
        <c:idx val="0"/>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legendEntry>
      <c:legendEntry>
        <c:idx val="3"/>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legendEntry>
      <c:legendEntry>
        <c:idx val="4"/>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endParaRPr lang="zh-CN"/>
          </a:p>
        </c:txPr>
      </c:legendEntry>
      <c:layout>
        <c:manualLayout>
          <c:xMode val="edge"/>
          <c:yMode val="edge"/>
          <c:x val="0.18195160842285699"/>
          <c:y val="0.17174146268177001"/>
        </c:manualLayout>
      </c:layout>
      <c:overlay val="0"/>
      <c:spPr>
        <a:noFill/>
        <a:ln>
          <a:noFill/>
        </a:ln>
        <a:effectLst/>
      </c:spPr>
      <c:txPr>
        <a:bodyPr rot="0" spcFirstLastPara="0" vertOverflow="ellipsis" vert="horz" wrap="square" anchor="ctr" anchorCtr="1" forceAA="0"/>
        <a:lstStyle/>
        <a:p>
          <a:pPr>
            <a:defRPr lang="zh-CN" sz="1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sz="1400"/>
      </a:pPr>
      <a:endParaRPr lang="zh-C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r>
              <a:rPr lang="zh-CN" altLang="en-US"/>
              <a:t>受限空间作业</a:t>
            </a:r>
            <a:r>
              <a:rPr lang="en-US" altLang="zh-CN"/>
              <a:t>2023</a:t>
            </a:r>
            <a:r>
              <a:rPr lang="zh-CN" altLang="en-US"/>
              <a:t>年与</a:t>
            </a:r>
            <a:r>
              <a:rPr lang="en-US" altLang="zh-CN"/>
              <a:t>2022</a:t>
            </a:r>
            <a:r>
              <a:rPr lang="zh-CN" altLang="en-US"/>
              <a:t>年对比</a:t>
            </a:r>
          </a:p>
        </c:rich>
      </c:tx>
      <c:overlay val="0"/>
      <c:spPr>
        <a:noFill/>
        <a:ln>
          <a:noFill/>
        </a:ln>
        <a:effectLst/>
      </c:spPr>
      <c:txPr>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4.8894736842105303E-2"/>
          <c:y val="0.26250578971746202"/>
          <c:w val="0.92794736842105296"/>
          <c:h val="0.62341361741546997"/>
        </c:manualLayout>
      </c:layout>
      <c:lineChart>
        <c:grouping val="standard"/>
        <c:varyColors val="0"/>
        <c:ser>
          <c:idx val="0"/>
          <c:order val="0"/>
          <c:tx>
            <c:strRef>
              <c:f>'[HSE月度数据统计表——2022(12).xlsx]Sheet3'!$B$43</c:f>
              <c:strCache>
                <c:ptCount val="1"/>
                <c:pt idx="0">
                  <c:v>2024受限作业</c:v>
                </c:pt>
              </c:strCache>
            </c:strRef>
          </c:tx>
          <c:spPr>
            <a:ln w="19050" cap="rnd">
              <a:solidFill>
                <a:srgbClr val="ED7D31">
                  <a:lumMod val="75000"/>
                </a:srgbClr>
              </a:solidFill>
              <a:round/>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chemeClr val="accent2">
                        <a:lumMod val="75000"/>
                      </a:schemeClr>
                    </a:solidFill>
                    <a:uFill>
                      <a:solidFill>
                        <a:schemeClr val="accent1"/>
                      </a:solidFill>
                    </a:u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'[HSE月度数据统计表——2022(12).xlsx]Sheet3'!$A$44:$A$55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'[HSE月度数据统计表——2022(12).xlsx]Sheet3'!$B$44:$B$55</c:f>
              <c:numCache>
                <c:formatCode>General</c:formatCode>
                <c:ptCount val="12"/>
                <c:pt idx="0">
                  <c:v>17</c:v>
                </c:pt>
                <c:pt idx="1">
                  <c:v>3</c:v>
                </c:pt>
                <c:pt idx="2">
                  <c:v>19</c:v>
                </c:pt>
                <c:pt idx="3">
                  <c:v>1</c:v>
                </c:pt>
                <c:pt idx="4">
                  <c:v>1</c:v>
                </c:pt>
                <c:pt idx="5">
                  <c:v>5</c:v>
                </c:pt>
                <c:pt idx="6">
                  <c:v>0</c:v>
                </c:pt>
                <c:pt idx="7">
                  <c:v>5</c:v>
                </c:pt>
                <c:pt idx="8">
                  <c:v>1</c:v>
                </c:pt>
                <c:pt idx="9">
                  <c:v>10</c:v>
                </c:pt>
                <c:pt idx="10">
                  <c:v>40</c:v>
                </c:pt>
                <c:pt idx="11">
                  <c:v>26</c:v>
                </c:pt>
              </c:numCache>
            </c:numRef>
          </c:val>
          <c:smooth val="0"/>
          <c:extLst>
            <c:ext xmlns:c16="http://schemas.microsoft.com/office/drawing/2014/chart" uri="{C3380CC4-5D6E-409C-BE32-E72D297353CC}">
              <c16:uniqueId val="{00000000-B217-9648-9423-EF351769DDCB}"/>
            </c:ext>
          </c:extLst>
        </c:ser>
        <c:ser>
          <c:idx val="1"/>
          <c:order val="1"/>
          <c:tx>
            <c:strRef>
              <c:f>'[HSE月度数据统计表——2022(12).xlsx]Sheet3'!$C$43</c:f>
              <c:strCache>
                <c:ptCount val="1"/>
                <c:pt idx="0">
                  <c:v>2023受限作业</c:v>
                </c:pt>
              </c:strCache>
            </c:strRef>
          </c:tx>
          <c:spPr>
            <a:ln w="19050" cap="rnd">
              <a:solidFill>
                <a:srgbClr val="70AD47">
                  <a:lumMod val="60000"/>
                  <a:lumOff val="40000"/>
                </a:srgbClr>
              </a:solidFill>
              <a:round/>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chemeClr val="accent6">
                        <a:lumMod val="75000"/>
                      </a:schemeClr>
                    </a:solidFill>
                    <a:uFill>
                      <a:solidFill>
                        <a:schemeClr val="accent2"/>
                      </a:solidFill>
                    </a:uFill>
                    <a:latin typeface="+mn-lt"/>
                    <a:ea typeface="+mn-ea"/>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'[HSE月度数据统计表——2022(12).xlsx]Sheet3'!$A$44:$A$55</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'[HSE月度数据统计表——2022(12).xlsx]Sheet3'!$C$44:$C$55</c:f>
              <c:numCache>
                <c:formatCode>General</c:formatCode>
                <c:ptCount val="12"/>
                <c:pt idx="0">
                  <c:v>0</c:v>
                </c:pt>
                <c:pt idx="1">
                  <c:v>0</c:v>
                </c:pt>
                <c:pt idx="2">
                  <c:v>0</c:v>
                </c:pt>
                <c:pt idx="3">
                  <c:v>1</c:v>
                </c:pt>
                <c:pt idx="4">
                  <c:v>4</c:v>
                </c:pt>
                <c:pt idx="5">
                  <c:v>1</c:v>
                </c:pt>
                <c:pt idx="6">
                  <c:v>1</c:v>
                </c:pt>
                <c:pt idx="7">
                  <c:v>16</c:v>
                </c:pt>
                <c:pt idx="8">
                  <c:v>0</c:v>
                </c:pt>
                <c:pt idx="9">
                  <c:v>6</c:v>
                </c:pt>
                <c:pt idx="10">
                  <c:v>1</c:v>
                </c:pt>
                <c:pt idx="11">
                  <c:v>1</c:v>
                </c:pt>
              </c:numCache>
            </c:numRef>
          </c:val>
          <c:smooth val="0"/>
          <c:extLst>
            <c:ext xmlns:c16="http://schemas.microsoft.com/office/drawing/2014/chart" uri="{C3380CC4-5D6E-409C-BE32-E72D297353CC}">
              <c16:uniqueId val="{00000001-B217-9648-9423-EF351769DDCB}"/>
            </c:ext>
          </c:extLst>
        </c:ser>
        <c:dLbls>
          <c:showLegendKey val="0"/>
          <c:showVal val="1"/>
          <c:showCatName val="0"/>
          <c:showSerName val="0"/>
          <c:showPercent val="0"/>
          <c:showBubbleSize val="0"/>
        </c:dLbls>
        <c:dropLines>
          <c:spPr>
            <a:ln w="9525" cap="flat" cmpd="sng" algn="ctr">
              <a:gradFill>
                <a:gsLst>
                  <a:gs pos="5000">
                    <a:srgbClr val="A5A5A5">
                      <a:lumMod val="60000"/>
                      <a:lumOff val="40000"/>
                    </a:srgbClr>
                  </a:gs>
                  <a:gs pos="100000">
                    <a:schemeClr val="bg1"/>
                  </a:gs>
                </a:gsLst>
                <a:lin ang="5400000" scaled="1"/>
              </a:gradFill>
              <a:round/>
            </a:ln>
            <a:effectLst/>
          </c:spPr>
        </c:dropLines>
        <c:smooth val="0"/>
        <c:axId val="678161911"/>
        <c:axId val="726054208"/>
      </c:lineChart>
      <c:catAx>
        <c:axId val="678161911"/>
        <c:scaling>
          <c:orientation val="minMax"/>
        </c:scaling>
        <c:delete val="0"/>
        <c:axPos val="b"/>
        <c:numFmt formatCode="General" sourceLinked="1"/>
        <c:majorTickMark val="none"/>
        <c:minorTickMark val="none"/>
        <c:tickLblPos val="high"/>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726054208"/>
        <c:crosses val="autoZero"/>
        <c:auto val="1"/>
        <c:lblAlgn val="ctr"/>
        <c:lblOffset val="100"/>
        <c:tickLblSkip val="1"/>
        <c:noMultiLvlLbl val="0"/>
      </c:catAx>
      <c:valAx>
        <c:axId val="72605420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678161911"/>
        <c:crosses val="autoZero"/>
        <c:crossBetween val="between"/>
      </c:valAx>
      <c:spPr>
        <a:noFill/>
        <a:ln w="3175">
          <a:noFill/>
        </a:ln>
        <a:effectLst/>
      </c:spPr>
    </c:plotArea>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endParaRPr lang="zh-C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r>
              <a:rPr lang="zh-CN" altLang="en-US"/>
              <a:t>一级动火</a:t>
            </a:r>
            <a:r>
              <a:rPr lang="en-US" altLang="zh-CN"/>
              <a:t>2023</a:t>
            </a:r>
            <a:r>
              <a:rPr lang="zh-CN" altLang="en-US"/>
              <a:t>年与</a:t>
            </a:r>
            <a:r>
              <a:rPr lang="en-US" altLang="zh-CN"/>
              <a:t>2022</a:t>
            </a:r>
            <a:r>
              <a:rPr lang="zh-CN" altLang="en-US"/>
              <a:t>年对比</a:t>
            </a:r>
          </a:p>
        </c:rich>
      </c:tx>
      <c:overlay val="0"/>
      <c:spPr>
        <a:noFill/>
        <a:ln>
          <a:noFill/>
        </a:ln>
        <a:effectLst/>
      </c:spPr>
      <c:txPr>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4.8894736842105303E-2"/>
          <c:y val="0.26250578971746202"/>
          <c:w val="0.92794736842105296"/>
          <c:h val="0.62341361741546997"/>
        </c:manualLayout>
      </c:layout>
      <c:lineChart>
        <c:grouping val="standard"/>
        <c:varyColors val="0"/>
        <c:ser>
          <c:idx val="0"/>
          <c:order val="0"/>
          <c:tx>
            <c:strRef>
              <c:f>'#REF!'!$B$5</c:f>
              <c:strCache>
                <c:ptCount val="1"/>
                <c:pt idx="0">
                  <c:v>2024一级动火</c:v>
                </c:pt>
              </c:strCache>
            </c:strRef>
          </c:tx>
          <c:spPr>
            <a:ln w="28575" cap="flat" cmpd="sng">
              <a:solidFill>
                <a:srgbClr val="FF0000"/>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rgbClr val="FF0000"/>
                    </a:solidFill>
                    <a:uFill>
                      <a:solidFill>
                        <a:schemeClr val="accent1"/>
                      </a:solidFill>
                    </a:u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'#REF!'!$A$6:$A$17</c:f>
            </c:multiLvlStrRef>
          </c:cat>
          <c:val>
            <c:numRef>
              <c:f>'#REF!'!$B$6:$B$17</c:f>
              <c:numCache>
                <c:formatCode>General</c:formatCode>
                <c:ptCount val="12"/>
                <c:pt idx="0">
                  <c:v>24</c:v>
                </c:pt>
                <c:pt idx="1">
                  <c:v>24</c:v>
                </c:pt>
                <c:pt idx="2">
                  <c:v>18</c:v>
                </c:pt>
                <c:pt idx="3">
                  <c:v>4</c:v>
                </c:pt>
                <c:pt idx="4">
                  <c:v>26</c:v>
                </c:pt>
                <c:pt idx="5">
                  <c:v>10</c:v>
                </c:pt>
                <c:pt idx="6">
                  <c:v>12</c:v>
                </c:pt>
                <c:pt idx="7">
                  <c:v>11</c:v>
                </c:pt>
                <c:pt idx="8">
                  <c:v>16</c:v>
                </c:pt>
                <c:pt idx="9">
                  <c:v>38</c:v>
                </c:pt>
                <c:pt idx="10">
                  <c:v>52</c:v>
                </c:pt>
                <c:pt idx="11">
                  <c:v>78</c:v>
                </c:pt>
              </c:numCache>
            </c:numRef>
          </c:val>
          <c:smooth val="0"/>
          <c:extLst>
            <c:ext xmlns:c16="http://schemas.microsoft.com/office/drawing/2014/chart" uri="{C3380CC4-5D6E-409C-BE32-E72D297353CC}">
              <c16:uniqueId val="{00000000-1EB4-3046-9936-C2A6A6C57081}"/>
            </c:ext>
          </c:extLst>
        </c:ser>
        <c:ser>
          <c:idx val="1"/>
          <c:order val="1"/>
          <c:tx>
            <c:strRef>
              <c:f>'#REF!'!$C$5</c:f>
              <c:strCache>
                <c:ptCount val="1"/>
                <c:pt idx="0">
                  <c:v>2023一级动火</c:v>
                </c:pt>
              </c:strCache>
            </c:strRef>
          </c:tx>
          <c:spPr>
            <a:ln w="28575" cap="rnd">
              <a:solidFill>
                <a:srgbClr val="00B0F0"/>
              </a:solidFill>
              <a:round/>
            </a:ln>
            <a:effectLst/>
          </c:spPr>
          <c:marker>
            <c:symbol val="none"/>
          </c:marker>
          <c:dLbls>
            <c:spPr>
              <a:solidFill>
                <a:sysClr val="window" lastClr="FFFFFF">
                  <a:alpha val="98000"/>
                </a:sysClr>
              </a:solid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rgbClr val="00B0F0"/>
                    </a:solidFill>
                    <a:uFill>
                      <a:solidFill>
                        <a:schemeClr val="accent2"/>
                      </a:solidFill>
                    </a:uFill>
                    <a:latin typeface="+mn-lt"/>
                    <a:ea typeface="+mn-ea"/>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'#REF!'!$A$6:$A$17</c:f>
            </c:multiLvlStrRef>
          </c:cat>
          <c:val>
            <c:numRef>
              <c:f>'#REF!'!$C$6:$C$17</c:f>
              <c:numCache>
                <c:formatCode>General</c:formatCode>
                <c:ptCount val="12"/>
                <c:pt idx="0">
                  <c:v>5</c:v>
                </c:pt>
                <c:pt idx="1">
                  <c:v>9</c:v>
                </c:pt>
                <c:pt idx="2">
                  <c:v>7</c:v>
                </c:pt>
                <c:pt idx="3">
                  <c:v>4</c:v>
                </c:pt>
                <c:pt idx="4">
                  <c:v>8</c:v>
                </c:pt>
                <c:pt idx="5">
                  <c:v>11</c:v>
                </c:pt>
                <c:pt idx="6">
                  <c:v>16</c:v>
                </c:pt>
                <c:pt idx="7">
                  <c:v>14</c:v>
                </c:pt>
                <c:pt idx="8">
                  <c:v>8</c:v>
                </c:pt>
                <c:pt idx="9">
                  <c:v>18</c:v>
                </c:pt>
                <c:pt idx="10">
                  <c:v>16</c:v>
                </c:pt>
                <c:pt idx="11">
                  <c:v>14</c:v>
                </c:pt>
              </c:numCache>
            </c:numRef>
          </c:val>
          <c:smooth val="0"/>
          <c:extLst>
            <c:ext xmlns:c16="http://schemas.microsoft.com/office/drawing/2014/chart" uri="{C3380CC4-5D6E-409C-BE32-E72D297353CC}">
              <c16:uniqueId val="{00000001-1EB4-3046-9936-C2A6A6C57081}"/>
            </c:ext>
          </c:extLst>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smooth val="0"/>
        <c:axId val="678161911"/>
        <c:axId val="726054208"/>
      </c:lineChart>
      <c:catAx>
        <c:axId val="678161911"/>
        <c:scaling>
          <c:orientation val="minMax"/>
        </c:scaling>
        <c:delete val="0"/>
        <c:axPos val="b"/>
        <c:numFmt formatCode="General" sourceLinked="1"/>
        <c:majorTickMark val="none"/>
        <c:minorTickMark val="none"/>
        <c:tickLblPos val="high"/>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726054208"/>
        <c:crosses val="autoZero"/>
        <c:auto val="1"/>
        <c:lblAlgn val="ctr"/>
        <c:lblOffset val="100"/>
        <c:noMultiLvlLbl val="0"/>
      </c:catAx>
      <c:valAx>
        <c:axId val="72605420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678161911"/>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endParaRPr lang="zh-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r>
              <a:rPr lang="zh-CN" altLang="en-US"/>
              <a:t>二级动火</a:t>
            </a:r>
            <a:r>
              <a:rPr lang="en-US" altLang="zh-CN"/>
              <a:t>2023</a:t>
            </a:r>
            <a:r>
              <a:rPr lang="zh-CN" altLang="en-US"/>
              <a:t>年与</a:t>
            </a:r>
            <a:r>
              <a:rPr lang="en-US" altLang="zh-CN"/>
              <a:t>2022</a:t>
            </a:r>
            <a:r>
              <a:rPr lang="zh-CN" altLang="en-US"/>
              <a:t>年对比</a:t>
            </a:r>
          </a:p>
        </c:rich>
      </c:tx>
      <c:overlay val="0"/>
      <c:spPr>
        <a:noFill/>
        <a:ln>
          <a:noFill/>
        </a:ln>
        <a:effectLst/>
      </c:spPr>
      <c:txPr>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4.8894736842105303E-2"/>
          <c:y val="0.26250578971746202"/>
          <c:w val="0.92794736842105296"/>
          <c:h val="0.62341361741546997"/>
        </c:manualLayout>
      </c:layout>
      <c:lineChart>
        <c:grouping val="standard"/>
        <c:varyColors val="0"/>
        <c:ser>
          <c:idx val="0"/>
          <c:order val="0"/>
          <c:tx>
            <c:strRef>
              <c:f>'[HSE月度数据统计表——2022(12).xlsx]Sheet3'!$B$5</c:f>
              <c:strCache>
                <c:ptCount val="1"/>
                <c:pt idx="0">
                  <c:v>2024二级动火</c:v>
                </c:pt>
              </c:strCache>
            </c:strRef>
          </c:tx>
          <c:spPr>
            <a:ln w="28575" cap="flat" cmpd="sng">
              <a:solidFill>
                <a:srgbClr val="FF0000"/>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rgbClr val="FF0000"/>
                    </a:solidFill>
                    <a:uFill>
                      <a:solidFill>
                        <a:schemeClr val="accent1"/>
                      </a:solidFill>
                    </a:u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'[HSE月度数据统计表——2022(12).xlsx]Sheet3'!$A$6:$A$17</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'[HSE月度数据统计表——2022(12).xlsx]Sheet3'!$B$6:$B$17</c:f>
              <c:numCache>
                <c:formatCode>General</c:formatCode>
                <c:ptCount val="12"/>
                <c:pt idx="0">
                  <c:v>8</c:v>
                </c:pt>
                <c:pt idx="1">
                  <c:v>6</c:v>
                </c:pt>
                <c:pt idx="2">
                  <c:v>8</c:v>
                </c:pt>
                <c:pt idx="3">
                  <c:v>5</c:v>
                </c:pt>
                <c:pt idx="4">
                  <c:v>6</c:v>
                </c:pt>
                <c:pt idx="5">
                  <c:v>14</c:v>
                </c:pt>
                <c:pt idx="6">
                  <c:v>5</c:v>
                </c:pt>
                <c:pt idx="7">
                  <c:v>1</c:v>
                </c:pt>
                <c:pt idx="8">
                  <c:v>9</c:v>
                </c:pt>
                <c:pt idx="9">
                  <c:v>16</c:v>
                </c:pt>
                <c:pt idx="10">
                  <c:v>18</c:v>
                </c:pt>
                <c:pt idx="11">
                  <c:v>15</c:v>
                </c:pt>
              </c:numCache>
            </c:numRef>
          </c:val>
          <c:smooth val="0"/>
          <c:extLst>
            <c:ext xmlns:c16="http://schemas.microsoft.com/office/drawing/2014/chart" uri="{C3380CC4-5D6E-409C-BE32-E72D297353CC}">
              <c16:uniqueId val="{00000000-B202-B34F-9D34-B80F4AA42CF4}"/>
            </c:ext>
          </c:extLst>
        </c:ser>
        <c:ser>
          <c:idx val="1"/>
          <c:order val="1"/>
          <c:tx>
            <c:strRef>
              <c:f>'[HSE月度数据统计表——2022(12).xlsx]Sheet3'!$C$5</c:f>
              <c:strCache>
                <c:ptCount val="1"/>
                <c:pt idx="0">
                  <c:v>2023二级动火</c:v>
                </c:pt>
              </c:strCache>
            </c:strRef>
          </c:tx>
          <c:spPr>
            <a:ln w="28575" cap="rnd">
              <a:solidFill>
                <a:srgbClr val="00B0F0"/>
              </a:solidFill>
              <a:round/>
            </a:ln>
            <a:effectLst/>
          </c:spPr>
          <c:marker>
            <c:symbol val="none"/>
          </c:marker>
          <c:dLbls>
            <c:spPr>
              <a:solidFill>
                <a:sysClr val="window" lastClr="FFFFFF">
                  <a:alpha val="98000"/>
                </a:sysClr>
              </a:solid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rgbClr val="00B0F0"/>
                    </a:solidFill>
                    <a:uFill>
                      <a:solidFill>
                        <a:schemeClr val="accent2"/>
                      </a:solidFill>
                    </a:uFill>
                    <a:latin typeface="+mn-lt"/>
                    <a:ea typeface="+mn-ea"/>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'[HSE月度数据统计表——2022(12).xlsx]Sheet3'!$A$6:$A$17</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'[HSE月度数据统计表——2022(12).xlsx]Sheet3'!$C$6:$C$17</c:f>
              <c:numCache>
                <c:formatCode>General</c:formatCode>
                <c:ptCount val="12"/>
                <c:pt idx="0">
                  <c:v>3</c:v>
                </c:pt>
                <c:pt idx="1">
                  <c:v>0</c:v>
                </c:pt>
                <c:pt idx="2">
                  <c:v>0</c:v>
                </c:pt>
                <c:pt idx="3">
                  <c:v>2</c:v>
                </c:pt>
                <c:pt idx="4">
                  <c:v>3</c:v>
                </c:pt>
                <c:pt idx="5">
                  <c:v>2</c:v>
                </c:pt>
                <c:pt idx="6">
                  <c:v>4</c:v>
                </c:pt>
                <c:pt idx="7">
                  <c:v>2</c:v>
                </c:pt>
                <c:pt idx="8">
                  <c:v>1</c:v>
                </c:pt>
                <c:pt idx="9">
                  <c:v>2</c:v>
                </c:pt>
                <c:pt idx="10">
                  <c:v>6</c:v>
                </c:pt>
                <c:pt idx="11">
                  <c:v>11</c:v>
                </c:pt>
              </c:numCache>
            </c:numRef>
          </c:val>
          <c:smooth val="0"/>
          <c:extLst>
            <c:ext xmlns:c16="http://schemas.microsoft.com/office/drawing/2014/chart" uri="{C3380CC4-5D6E-409C-BE32-E72D297353CC}">
              <c16:uniqueId val="{00000001-B202-B34F-9D34-B80F4AA42CF4}"/>
            </c:ext>
          </c:extLst>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smooth val="0"/>
        <c:axId val="678161911"/>
        <c:axId val="726054208"/>
      </c:lineChart>
      <c:catAx>
        <c:axId val="678161911"/>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726054208"/>
        <c:crosses val="autoZero"/>
        <c:auto val="1"/>
        <c:lblAlgn val="ctr"/>
        <c:lblOffset val="100"/>
        <c:noMultiLvlLbl val="0"/>
      </c:catAx>
      <c:valAx>
        <c:axId val="72605420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678161911"/>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r>
              <a:rPr lang="zh-CN" altLang="en-US"/>
              <a:t>高处作业</a:t>
            </a:r>
            <a:r>
              <a:rPr lang="en-US" altLang="zh-CN"/>
              <a:t>2023</a:t>
            </a:r>
            <a:r>
              <a:rPr lang="zh-CN" altLang="en-US"/>
              <a:t>年与</a:t>
            </a:r>
            <a:r>
              <a:rPr lang="en-US" altLang="zh-CN"/>
              <a:t>2022</a:t>
            </a:r>
            <a:r>
              <a:rPr lang="zh-CN" altLang="en-US"/>
              <a:t>年对比</a:t>
            </a:r>
          </a:p>
        </c:rich>
      </c:tx>
      <c:overlay val="0"/>
      <c:spPr>
        <a:noFill/>
        <a:ln>
          <a:noFill/>
        </a:ln>
        <a:effectLst/>
      </c:spPr>
      <c:txPr>
        <a:bodyPr rot="0" spcFirstLastPara="0" vertOverflow="ellipsis" vert="horz" wrap="square" anchor="ctr" anchorCtr="1" forceAA="0"/>
        <a:lstStyle/>
        <a:p>
          <a:pPr>
            <a:defRPr lang="zh-CN" sz="1400" b="0" i="0" u="none" strike="noStrike" kern="1200" spc="0" baseline="0">
              <a:solidFill>
                <a:schemeClr val="tx1"/>
              </a:solidFill>
              <a:latin typeface="+mn-lt"/>
              <a:ea typeface="+mn-ea"/>
              <a:cs typeface="+mn-cs"/>
            </a:defRPr>
          </a:pPr>
          <a:endParaRPr lang="zh-CN"/>
        </a:p>
      </c:txPr>
    </c:title>
    <c:autoTitleDeleted val="0"/>
    <c:plotArea>
      <c:layout>
        <c:manualLayout>
          <c:layoutTarget val="inner"/>
          <c:xMode val="edge"/>
          <c:yMode val="edge"/>
          <c:x val="4.8894736842105303E-2"/>
          <c:y val="0.26250578971746202"/>
          <c:w val="0.92794736842105296"/>
          <c:h val="0.62341361741546997"/>
        </c:manualLayout>
      </c:layout>
      <c:lineChart>
        <c:grouping val="standard"/>
        <c:varyColors val="0"/>
        <c:ser>
          <c:idx val="0"/>
          <c:order val="0"/>
          <c:tx>
            <c:strRef>
              <c:f>'[HSE月度数据统计表——2022(12).xlsx]Sheet3'!$B$25</c:f>
              <c:strCache>
                <c:ptCount val="1"/>
                <c:pt idx="0">
                  <c:v>2024高处</c:v>
                </c:pt>
              </c:strCache>
            </c:strRef>
          </c:tx>
          <c:spPr>
            <a:ln w="19050" cap="rnd">
              <a:solidFill>
                <a:schemeClr val="accent1"/>
              </a:solidFill>
              <a:round/>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rgbClr val="0070C0"/>
                    </a:solidFill>
                    <a:uFill>
                      <a:solidFill>
                        <a:schemeClr val="accent1"/>
                      </a:solidFill>
                    </a:uFill>
                    <a:latin typeface="+mn-lt"/>
                    <a:ea typeface="+mn-ea"/>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'[HSE月度数据统计表——2022(12).xlsx]Sheet3'!$A$26:$A$37</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'[HSE月度数据统计表——2022(12).xlsx]Sheet3'!$B$26:$B$37</c:f>
              <c:numCache>
                <c:formatCode>General</c:formatCode>
                <c:ptCount val="12"/>
                <c:pt idx="0">
                  <c:v>13</c:v>
                </c:pt>
                <c:pt idx="1">
                  <c:v>10</c:v>
                </c:pt>
                <c:pt idx="2">
                  <c:v>37</c:v>
                </c:pt>
                <c:pt idx="3">
                  <c:v>7</c:v>
                </c:pt>
                <c:pt idx="4">
                  <c:v>16</c:v>
                </c:pt>
                <c:pt idx="5">
                  <c:v>23</c:v>
                </c:pt>
                <c:pt idx="6">
                  <c:v>9</c:v>
                </c:pt>
                <c:pt idx="7">
                  <c:v>5</c:v>
                </c:pt>
                <c:pt idx="8">
                  <c:v>18</c:v>
                </c:pt>
                <c:pt idx="9">
                  <c:v>45</c:v>
                </c:pt>
                <c:pt idx="10">
                  <c:v>52</c:v>
                </c:pt>
                <c:pt idx="11">
                  <c:v>77</c:v>
                </c:pt>
              </c:numCache>
            </c:numRef>
          </c:val>
          <c:smooth val="0"/>
          <c:extLst>
            <c:ext xmlns:c16="http://schemas.microsoft.com/office/drawing/2014/chart" uri="{C3380CC4-5D6E-409C-BE32-E72D297353CC}">
              <c16:uniqueId val="{00000000-1986-8641-A6C6-5F60A7155B9C}"/>
            </c:ext>
          </c:extLst>
        </c:ser>
        <c:ser>
          <c:idx val="1"/>
          <c:order val="1"/>
          <c:tx>
            <c:strRef>
              <c:f>'[HSE月度数据统计表——2022(12).xlsx]Sheet3'!$C$25</c:f>
              <c:strCache>
                <c:ptCount val="1"/>
                <c:pt idx="0">
                  <c:v>2023高处</c:v>
                </c:pt>
              </c:strCache>
            </c:strRef>
          </c:tx>
          <c:spPr>
            <a:ln w="19050" cap="rnd">
              <a:solidFill>
                <a:srgbClr val="70AD47">
                  <a:lumMod val="60000"/>
                  <a:lumOff val="40000"/>
                </a:srgbClr>
              </a:solidFill>
              <a:round/>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cap="none" spc="0" normalizeH="0" baseline="0">
                    <a:solidFill>
                      <a:srgbClr val="92D050"/>
                    </a:solidFill>
                    <a:uFill>
                      <a:solidFill>
                        <a:schemeClr val="accent2"/>
                      </a:solidFill>
                    </a:uFill>
                    <a:latin typeface="+mn-lt"/>
                    <a:ea typeface="+mn-ea"/>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'[HSE月度数据统计表——2022(12).xlsx]Sheet3'!$A$26:$A$37</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'[HSE月度数据统计表——2022(12).xlsx]Sheet3'!$C$26:$C$37</c:f>
              <c:numCache>
                <c:formatCode>General</c:formatCode>
                <c:ptCount val="12"/>
                <c:pt idx="0">
                  <c:v>4</c:v>
                </c:pt>
                <c:pt idx="1">
                  <c:v>2</c:v>
                </c:pt>
                <c:pt idx="2">
                  <c:v>0</c:v>
                </c:pt>
                <c:pt idx="3">
                  <c:v>2</c:v>
                </c:pt>
                <c:pt idx="4">
                  <c:v>7</c:v>
                </c:pt>
                <c:pt idx="5">
                  <c:v>12</c:v>
                </c:pt>
                <c:pt idx="6">
                  <c:v>7</c:v>
                </c:pt>
                <c:pt idx="7">
                  <c:v>10</c:v>
                </c:pt>
                <c:pt idx="8">
                  <c:v>9</c:v>
                </c:pt>
                <c:pt idx="9">
                  <c:v>10</c:v>
                </c:pt>
                <c:pt idx="10">
                  <c:v>4</c:v>
                </c:pt>
                <c:pt idx="11">
                  <c:v>13</c:v>
                </c:pt>
              </c:numCache>
            </c:numRef>
          </c:val>
          <c:smooth val="0"/>
          <c:extLst>
            <c:ext xmlns:c16="http://schemas.microsoft.com/office/drawing/2014/chart" uri="{C3380CC4-5D6E-409C-BE32-E72D297353CC}">
              <c16:uniqueId val="{00000001-1986-8641-A6C6-5F60A7155B9C}"/>
            </c:ext>
          </c:extLst>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smooth val="0"/>
        <c:axId val="678161911"/>
        <c:axId val="726054208"/>
      </c:lineChart>
      <c:catAx>
        <c:axId val="678161911"/>
        <c:scaling>
          <c:orientation val="minMax"/>
        </c:scaling>
        <c:delete val="0"/>
        <c:axPos val="b"/>
        <c:numFmt formatCode="General" sourceLinked="1"/>
        <c:majorTickMark val="none"/>
        <c:minorTickMark val="none"/>
        <c:tickLblPos val="high"/>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726054208"/>
        <c:crosses val="autoZero"/>
        <c:auto val="1"/>
        <c:lblAlgn val="ctr"/>
        <c:lblOffset val="100"/>
        <c:noMultiLvlLbl val="0"/>
      </c:catAx>
      <c:valAx>
        <c:axId val="72605420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endParaRPr lang="zh-CN"/>
          </a:p>
        </c:txPr>
        <c:crossAx val="678161911"/>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320" b="0" i="0" u="none" strike="noStrike" kern="1200" spc="0" baseline="0">
                <a:solidFill>
                  <a:schemeClr val="tx1"/>
                </a:solidFill>
                <a:latin typeface="+mn-lt"/>
                <a:ea typeface="+mn-ea"/>
                <a:cs typeface="+mn-cs"/>
              </a:defRPr>
            </a:pPr>
            <a:r>
              <a:rPr lang="zh-CN" altLang="en-US" sz="1320"/>
              <a:t>空分空压区域周检问题分布</a:t>
            </a:r>
          </a:p>
        </c:rich>
      </c:tx>
      <c:layout>
        <c:manualLayout>
          <c:xMode val="edge"/>
          <c:yMode val="edge"/>
          <c:x val="0.25035318993686401"/>
          <c:y val="5.4370630198902599E-2"/>
        </c:manualLayout>
      </c:layout>
      <c:overlay val="0"/>
      <c:spPr>
        <a:noFill/>
        <a:ln>
          <a:noFill/>
        </a:ln>
        <a:effectLst/>
      </c:spPr>
      <c:txPr>
        <a:bodyPr rot="0" spcFirstLastPara="0" vertOverflow="ellipsis" vert="horz" wrap="square" anchor="ctr" anchorCtr="1" forceAA="0"/>
        <a:lstStyle/>
        <a:p>
          <a:pPr>
            <a:defRPr lang="zh-CN" sz="1320" b="0" i="0" u="none" strike="noStrike" kern="1200" spc="0" baseline="0">
              <a:solidFill>
                <a:schemeClr val="tx1"/>
              </a:solidFill>
              <a:latin typeface="+mn-lt"/>
              <a:ea typeface="+mn-ea"/>
              <a:cs typeface="+mn-cs"/>
            </a:defRPr>
          </a:pPr>
          <a:endParaRPr lang="zh-CN"/>
        </a:p>
      </c:txPr>
    </c:title>
    <c:autoTitleDeleted val="0"/>
    <c:plotArea>
      <c:layout/>
      <c:pieChart>
        <c:varyColors val="1"/>
        <c:ser>
          <c:idx val="0"/>
          <c:order val="0"/>
          <c:tx>
            <c:strRef>
              <c:f>[HSE月度数据统计表——2023.xlsx]周、月、专项检查!$E$19</c:f>
              <c:strCache>
                <c:ptCount val="1"/>
                <c:pt idx="0">
                  <c:v>合计周检项目</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12-014A-9F05-8596E69718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12-014A-9F05-8596E69718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12-014A-9F05-8596E69718C8}"/>
              </c:ext>
            </c:extLst>
          </c:dPt>
          <c:dLbls>
            <c:dLbl>
              <c:idx val="0"/>
              <c:layout>
                <c:manualLayout>
                  <c:x val="-0.133679799407073"/>
                  <c:y val="-9.432328934522299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712-014A-9F05-8596E69718C8}"/>
                </c:ext>
              </c:extLst>
            </c:dLbl>
            <c:spPr>
              <a:noFill/>
              <a:ln>
                <a:noFill/>
              </a:ln>
              <a:effectLst/>
            </c:spPr>
            <c:txPr>
              <a:bodyPr rot="0" spcFirstLastPara="0" vertOverflow="ellipsis" vert="horz" wrap="square" lIns="38100" tIns="19050" rIns="38100" bIns="19050" anchor="ctr" anchorCtr="1"/>
              <a:lstStyle/>
              <a:p>
                <a:pPr>
                  <a:defRPr lang="zh-CN" sz="1100" b="0" i="0" u="none" strike="noStrike" kern="1200" cap="none" spc="0" normalizeH="0" baseline="0">
                    <a:solidFill>
                      <a:srgbClr val="FFFF00"/>
                    </a:solidFill>
                    <a:uFill>
                      <a:solidFill>
                        <a:schemeClr val="tx1">
                          <a:lumMod val="75000"/>
                          <a:lumOff val="25000"/>
                        </a:schemeClr>
                      </a:solidFill>
                    </a:uFill>
                    <a:latin typeface="+mn-lt"/>
                    <a:ea typeface="+mn-ea"/>
                    <a:cs typeface="+mn-cs"/>
                  </a:defRPr>
                </a:pPr>
                <a:endParaRPr lang="zh-CN"/>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[HSE月度数据统计表——2023.xlsx]周、月、专项检查!$D$20:$D$22</c:f>
              <c:strCache>
                <c:ptCount val="3"/>
                <c:pt idx="0">
                  <c:v>空分空压</c:v>
                </c:pt>
                <c:pt idx="1">
                  <c:v>厂前区制冷站</c:v>
                </c:pt>
                <c:pt idx="2">
                  <c:v>二循</c:v>
                </c:pt>
              </c:strCache>
            </c:strRef>
          </c:cat>
          <c:val>
            <c:numRef>
              <c:f>[HSE月度数据统计表——2023.xlsx]周、月、专项检查!$E$20:$E$22</c:f>
              <c:numCache>
                <c:formatCode>General</c:formatCode>
                <c:ptCount val="3"/>
                <c:pt idx="0">
                  <c:v>295</c:v>
                </c:pt>
                <c:pt idx="1">
                  <c:v>73</c:v>
                </c:pt>
                <c:pt idx="2">
                  <c:v>89</c:v>
                </c:pt>
              </c:numCache>
            </c:numRef>
          </c:val>
          <c:extLst>
            <c:ext xmlns:c16="http://schemas.microsoft.com/office/drawing/2014/chart" uri="{C3380CC4-5D6E-409C-BE32-E72D297353CC}">
              <c16:uniqueId val="{00000006-1712-014A-9F05-8596E69718C8}"/>
            </c:ext>
          </c:extLst>
        </c:ser>
        <c:dLbls>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0"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1100" b="0" i="0" u="none" strike="noStrike" kern="1200" baseline="0">
                <a:solidFill>
                  <a:schemeClr val="tx1">
                    <a:lumMod val="65000"/>
                    <a:lumOff val="35000"/>
                  </a:schemeClr>
                </a:solidFill>
                <a:latin typeface="+mn-lt"/>
                <a:ea typeface="+mn-ea"/>
                <a:cs typeface="+mn-cs"/>
              </a:defRPr>
            </a:pPr>
            <a:endParaRPr lang="zh-CN"/>
          </a:p>
        </c:txPr>
      </c:legendEntry>
      <c:layout>
        <c:manualLayout>
          <c:xMode val="edge"/>
          <c:yMode val="edge"/>
          <c:x val="0.18405818613626199"/>
          <c:y val="0.85754985754985802"/>
          <c:w val="0.68398396912572401"/>
          <c:h val="0.113960113960114"/>
        </c:manualLayout>
      </c:layout>
      <c:overlay val="0"/>
      <c:spPr>
        <a:noFill/>
        <a:ln>
          <a:noFill/>
        </a:ln>
        <a:effectLst/>
      </c:spPr>
      <c:txPr>
        <a:bodyPr rot="0" spcFirstLastPara="0" vertOverflow="ellipsis" vert="horz" wrap="square" anchor="ctr" anchorCtr="1" forceAA="0"/>
        <a:lstStyle/>
        <a:p>
          <a:pPr>
            <a:defRPr lang="zh-CN" sz="11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solidFill>
      <a:schemeClr val="bg1"/>
    </a:solidFill>
    <a:ln w="9525" cap="flat" cmpd="sng" algn="ctr">
      <a:solidFill>
        <a:schemeClr val="tx1">
          <a:lumMod val="15000"/>
          <a:lumOff val="85000"/>
        </a:schemeClr>
      </a:solidFill>
      <a:round/>
    </a:ln>
    <a:effectLst>
      <a:outerShdw blurRad="63500" dist="37357" dir="2700000" sx="0" sy="0" rotWithShape="0">
        <a:scrgbClr r="0" g="0" b="0"/>
      </a:outerShdw>
    </a:effectLst>
  </c:spPr>
  <c:txPr>
    <a:bodyPr/>
    <a:lstStyle/>
    <a:p>
      <a:pPr>
        <a:defRPr lang="zh-CN" sz="1100"/>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5DEF56B-44FC-4B04-B6DE-89E7451E4C4F}" type="datetimeFigureOut">
              <a:rPr kumimoji="0" lang="zh-CN" altLang="en-US" sz="12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t>‹#›</a:t>
            </a:fld>
            <a:endParaRPr lang="zh-CN" altLang="en-US" sz="12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181B3A4B-9585-4BAB-82F1-8587F15C505B}" type="datetimeFigureOut">
              <a:rPr kumimoji="0" lang="zh-CN" altLang="en-US" sz="12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35844" name="幻灯片图像占位符 3"/>
          <p:cNvSpPr>
            <a:spLocks noGrp="1" noRot="1" noChangeAspect="1"/>
          </p:cNvSpPr>
          <p:nvPr>
            <p:ph type="sldImg"/>
          </p:nvPr>
        </p:nvSpPr>
        <p:spPr>
          <a:xfrm>
            <a:off x="387350" y="685800"/>
            <a:ext cx="6083300" cy="3429000"/>
          </a:xfrm>
          <a:prstGeom prst="rect">
            <a:avLst/>
          </a:prstGeom>
          <a:noFill/>
          <a:ln w="12700" cap="flat" cmpd="sng">
            <a:solidFill>
              <a:srgbClr val="000000"/>
            </a:solidFill>
            <a:prstDash val="solid"/>
            <a:round/>
            <a:headEnd type="none" w="med" len="med"/>
            <a:tailEnd type="none" w="med" len="med"/>
          </a:ln>
        </p:spPr>
      </p:sp>
      <p:sp>
        <p:nvSpPr>
          <p:cNvPr id="26629" name="备注占位符 4"/>
          <p:cNvSpPr>
            <a:spLocks noGrp="1" noChangeArrowheads="1"/>
          </p:cNvSpPr>
          <p:nvPr>
            <p:ph type="body" sz="quarter" idx="4294967295"/>
          </p:nvPr>
        </p:nvSpPr>
        <p:spPr bwMode="auto">
          <a:xfrm>
            <a:off x="685800" y="4343400"/>
            <a:ext cx="5486400" cy="4114800"/>
          </a:xfrm>
          <a:prstGeom prst="rect">
            <a:avLst/>
          </a:prstGeom>
          <a:no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584200" marR="0" lvl="1" indent="0" algn="l" defTabSz="914400" rtl="0" eaLnBrk="0" fontAlgn="base" latinLnBrk="0" hangingPunct="0">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chemeClr val="tx1"/>
                </a:solidFill>
                <a:effectLst/>
                <a:uLnTx/>
                <a:uFillTx/>
                <a:latin typeface="+mn-lt"/>
                <a:ea typeface="+mn-ea"/>
                <a:cs typeface="+mn-cs"/>
              </a:rPr>
              <a:t>第二级</a:t>
            </a:r>
          </a:p>
          <a:p>
            <a:pPr marL="1170305" marR="0" lvl="2" indent="0" algn="l" defTabSz="914400" rtl="0" eaLnBrk="0" fontAlgn="base" latinLnBrk="0" hangingPunct="0">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chemeClr val="tx1"/>
                </a:solidFill>
                <a:effectLst/>
                <a:uLnTx/>
                <a:uFillTx/>
                <a:latin typeface="+mn-lt"/>
                <a:ea typeface="+mn-ea"/>
                <a:cs typeface="+mn-cs"/>
              </a:rPr>
              <a:t>第三级</a:t>
            </a:r>
          </a:p>
          <a:p>
            <a:pPr marL="1755775" marR="0" lvl="3" indent="0" algn="l" defTabSz="914400" rtl="0" eaLnBrk="0" fontAlgn="base" latinLnBrk="0" hangingPunct="0">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chemeClr val="tx1"/>
                </a:solidFill>
                <a:effectLst/>
                <a:uLnTx/>
                <a:uFillTx/>
                <a:latin typeface="+mn-lt"/>
                <a:ea typeface="+mn-ea"/>
                <a:cs typeface="+mn-cs"/>
              </a:rPr>
              <a:t>第四级</a:t>
            </a:r>
          </a:p>
          <a:p>
            <a:pPr marL="2341880" marR="0" lvl="4" indent="0" algn="l" defTabSz="914400" rtl="0" eaLnBrk="0" fontAlgn="base" latinLnBrk="0" hangingPunct="0">
              <a:lnSpc>
                <a:spcPct val="100000"/>
              </a:lnSpc>
              <a:spcBef>
                <a:spcPct val="0"/>
              </a:spcBef>
              <a:spcAft>
                <a:spcPct val="0"/>
              </a:spcAft>
              <a:buClrTx/>
              <a:buSzTx/>
              <a:buFontTx/>
              <a:buNone/>
              <a:defRPr/>
            </a:pPr>
            <a:r>
              <a:rPr kumimoji="0" lang="zh-CN" altLang="en-US" sz="15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zh-CN" altLang="en-US" sz="1200" dirty="0"/>
              <a:t>‹#›</a:t>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500" kern="1200">
        <a:solidFill>
          <a:schemeClr val="tx1"/>
        </a:solidFill>
        <a:latin typeface="+mn-lt"/>
        <a:ea typeface="+mn-ea"/>
        <a:cs typeface="+mn-cs"/>
      </a:defRPr>
    </a:lvl1pPr>
    <a:lvl2pPr marL="584200" algn="l" rtl="0" eaLnBrk="0" fontAlgn="base" hangingPunct="0">
      <a:spcBef>
        <a:spcPct val="0"/>
      </a:spcBef>
      <a:spcAft>
        <a:spcPct val="0"/>
      </a:spcAft>
      <a:defRPr sz="1500" kern="1200">
        <a:solidFill>
          <a:schemeClr val="tx1"/>
        </a:solidFill>
        <a:latin typeface="+mn-lt"/>
        <a:ea typeface="+mn-ea"/>
        <a:cs typeface="+mn-cs"/>
      </a:defRPr>
    </a:lvl2pPr>
    <a:lvl3pPr marL="1170305" algn="l" rtl="0" eaLnBrk="0" fontAlgn="base" hangingPunct="0">
      <a:spcBef>
        <a:spcPct val="0"/>
      </a:spcBef>
      <a:spcAft>
        <a:spcPct val="0"/>
      </a:spcAft>
      <a:defRPr sz="1500" kern="1200">
        <a:solidFill>
          <a:schemeClr val="tx1"/>
        </a:solidFill>
        <a:latin typeface="+mn-lt"/>
        <a:ea typeface="+mn-ea"/>
        <a:cs typeface="+mn-cs"/>
      </a:defRPr>
    </a:lvl3pPr>
    <a:lvl4pPr marL="1755775" algn="l" rtl="0" eaLnBrk="0" fontAlgn="base" hangingPunct="0">
      <a:spcBef>
        <a:spcPct val="0"/>
      </a:spcBef>
      <a:spcAft>
        <a:spcPct val="0"/>
      </a:spcAft>
      <a:defRPr sz="1500" kern="1200">
        <a:solidFill>
          <a:schemeClr val="tx1"/>
        </a:solidFill>
        <a:latin typeface="+mn-lt"/>
        <a:ea typeface="+mn-ea"/>
        <a:cs typeface="+mn-cs"/>
      </a:defRPr>
    </a:lvl4pPr>
    <a:lvl5pPr marL="2341880" algn="l" rtl="0" eaLnBrk="0" fontAlgn="base" hangingPunct="0">
      <a:spcBef>
        <a:spcPct val="0"/>
      </a:spcBef>
      <a:spcAft>
        <a:spcPct val="0"/>
      </a:spcAft>
      <a:defRPr sz="1500" kern="1200">
        <a:solidFill>
          <a:schemeClr val="tx1"/>
        </a:solidFill>
        <a:latin typeface="+mn-lt"/>
        <a:ea typeface="+mn-ea"/>
        <a:cs typeface="+mn-cs"/>
      </a:defRPr>
    </a:lvl5pPr>
    <a:lvl6pPr marL="2926715" algn="l" defTabSz="1170940" rtl="0" eaLnBrk="1" latinLnBrk="0" hangingPunct="1">
      <a:defRPr sz="1535" kern="1200">
        <a:solidFill>
          <a:schemeClr val="tx1"/>
        </a:solidFill>
        <a:latin typeface="+mn-lt"/>
        <a:ea typeface="+mn-ea"/>
        <a:cs typeface="+mn-cs"/>
      </a:defRPr>
    </a:lvl6pPr>
    <a:lvl7pPr marL="3512185" algn="l" defTabSz="1170940" rtl="0" eaLnBrk="1" latinLnBrk="0" hangingPunct="1">
      <a:defRPr sz="1535" kern="1200">
        <a:solidFill>
          <a:schemeClr val="tx1"/>
        </a:solidFill>
        <a:latin typeface="+mn-lt"/>
        <a:ea typeface="+mn-ea"/>
        <a:cs typeface="+mn-cs"/>
      </a:defRPr>
    </a:lvl7pPr>
    <a:lvl8pPr marL="4097655" algn="l" defTabSz="1170940" rtl="0" eaLnBrk="1" latinLnBrk="0" hangingPunct="1">
      <a:defRPr sz="1535" kern="1200">
        <a:solidFill>
          <a:schemeClr val="tx1"/>
        </a:solidFill>
        <a:latin typeface="+mn-lt"/>
        <a:ea typeface="+mn-ea"/>
        <a:cs typeface="+mn-cs"/>
      </a:defRPr>
    </a:lvl8pPr>
    <a:lvl9pPr marL="4683125" algn="l" defTabSz="1170940" rtl="0" eaLnBrk="1" latinLnBrk="0" hangingPunct="1">
      <a:defRPr sz="15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ln>
            <a:miter lim="800000"/>
          </a:ln>
        </p:spPr>
      </p:sp>
      <p:sp>
        <p:nvSpPr>
          <p:cNvPr id="28675" name="备注占位符 2"/>
          <p:cNvSpPr>
            <a:spLocks noGrp="1" noChangeArrowheads="1"/>
          </p:cNvSpPr>
          <p:nvPr>
            <p:ph type="body" idx="4294967295"/>
          </p:nvPr>
        </p:nvSpPr>
        <p:spPr/>
        <p:txBody>
          <a:bodyPr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535" b="0" i="0" u="none" strike="noStrike" kern="1200" cap="none" spc="0" normalizeH="0" baseline="0" noProof="0">
              <a:ln>
                <a:noFill/>
              </a:ln>
              <a:solidFill>
                <a:schemeClr val="tx1"/>
              </a:solidFill>
              <a:effectLst/>
              <a:uLnTx/>
              <a:uFillTx/>
              <a:latin typeface="+mn-lt"/>
              <a:ea typeface="+mn-ea"/>
              <a:cs typeface="+mn-cs"/>
            </a:endParaRPr>
          </a:p>
        </p:txBody>
      </p:sp>
      <p:sp>
        <p:nvSpPr>
          <p:cNvPr id="3891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zh-CN" altLang="en-US" sz="1200" dirty="0"/>
              <a:t>1</a:t>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extLst>
      <p:ext uri="{BB962C8B-B14F-4D97-AF65-F5344CB8AC3E}">
        <p14:creationId xmlns:p14="http://schemas.microsoft.com/office/powerpoint/2010/main" val="4017619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extLst>
      <p:ext uri="{BB962C8B-B14F-4D97-AF65-F5344CB8AC3E}">
        <p14:creationId xmlns:p14="http://schemas.microsoft.com/office/powerpoint/2010/main" val="4262429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idx="2"/>
          </p:nvPr>
        </p:nvSpPr>
        <p:spPr/>
      </p:sp>
      <p:sp>
        <p:nvSpPr>
          <p:cNvPr id="40963"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idx="2"/>
          </p:nvPr>
        </p:nvSpPr>
        <p:spPr/>
      </p:sp>
      <p:sp>
        <p:nvSpPr>
          <p:cNvPr id="54275" name="文本占位符 2"/>
          <p:cNvSpPr>
            <a:spLocks noGrp="1"/>
          </p:cNvSpPr>
          <p:nvPr>
            <p:ph type="body" idx="3"/>
          </p:nvPr>
        </p:nvSpPr>
        <p:spPr/>
        <p:txBody>
          <a:bodyPr wrap="square" lIns="91440" tIns="45720" rIns="91440" bIns="45720" anchor="t" anchorCtr="0"/>
          <a:lstStyle/>
          <a:p>
            <a:pPr lvl="0"/>
            <a:endParaRPr lang="zh-CN" altLang="en-US" dirty="0"/>
          </a:p>
        </p:txBody>
      </p:sp>
    </p:spTree>
    <p:extLst>
      <p:ext uri="{BB962C8B-B14F-4D97-AF65-F5344CB8AC3E}">
        <p14:creationId xmlns:p14="http://schemas.microsoft.com/office/powerpoint/2010/main" val="364452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p:nvPr>
        </p:nvSpPr>
        <p:spPr/>
        <p:txBody>
          <a:bodyPr wrap="square" lIns="91842" tIns="45921" rIns="91842" bIns="45921" anchor="t" anchorCtr="0"/>
          <a:lstStyle/>
          <a:p>
            <a:pPr lvl="0"/>
            <a:endParaRPr lang="zh-CN" altLang="en-US" dirty="0"/>
          </a:p>
        </p:txBody>
      </p:sp>
      <p:sp>
        <p:nvSpPr>
          <p:cNvPr id="70660" name="灯片编号占位符 3"/>
          <p:cNvSpPr txBox="1">
            <a:spLocks noGrp="1"/>
          </p:cNvSpPr>
          <p:nvPr>
            <p:ph type="sldNum" sz="quarter"/>
          </p:nvPr>
        </p:nvSpPr>
        <p:spPr>
          <a:xfrm>
            <a:off x="3886200" y="8686800"/>
            <a:ext cx="2971800" cy="457200"/>
          </a:xfrm>
          <a:prstGeom prst="rect">
            <a:avLst/>
          </a:prstGeom>
          <a:noFill/>
          <a:ln w="9525">
            <a:noFill/>
          </a:ln>
        </p:spPr>
        <p:txBody>
          <a:bodyPr lIns="91842" tIns="45921" rIns="91842" bIns="45921" anchor="b" anchorCtr="0"/>
          <a:lstStyle/>
          <a:p>
            <a:pPr lvl="0" algn="r" eaLnBrk="1" hangingPunct="1">
              <a:spcBef>
                <a:spcPct val="50000"/>
              </a:spcBef>
              <a:buNone/>
            </a:pPr>
            <a:fld id="{9A0DB2DC-4C9A-4742-B13C-FB6460FD3503}" type="slidenum">
              <a:rPr lang="en-US" altLang="zh-CN" sz="1200" dirty="0">
                <a:latin typeface="楷体_GB2312"/>
                <a:ea typeface="楷体_GB2312"/>
              </a:rPr>
              <a:t>30</a:t>
            </a:fld>
            <a:endParaRPr lang="en-US" altLang="zh-CN" sz="1200" dirty="0">
              <a:latin typeface="楷体_GB2312"/>
              <a:ea typeface="楷体_GB231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idx="2"/>
          </p:nvPr>
        </p:nvSpPr>
        <p:spPr/>
      </p:sp>
      <p:sp>
        <p:nvSpPr>
          <p:cNvPr id="40963"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idx="2"/>
          </p:nvPr>
        </p:nvSpPr>
        <p:spPr/>
      </p:sp>
      <p:sp>
        <p:nvSpPr>
          <p:cNvPr id="40963" name="文本占位符 2"/>
          <p:cNvSpPr>
            <a:spLocks noGrp="1"/>
          </p:cNvSpPr>
          <p:nvPr>
            <p:ph type="body" idx="3"/>
          </p:nvPr>
        </p:nvSpPr>
        <p:spPr/>
        <p:txBody>
          <a:bodyPr wrap="square" lIns="91440" tIns="45720" rIns="91440" bIns="45720" anchor="t" anchorCtr="0"/>
          <a:lstStyle/>
          <a:p>
            <a:pPr lvl="0"/>
            <a:endParaRPr lang="zh-CN" altLang="en-US" dirty="0"/>
          </a:p>
        </p:txBody>
      </p:sp>
    </p:spTree>
    <p:extLst>
      <p:ext uri="{BB962C8B-B14F-4D97-AF65-F5344CB8AC3E}">
        <p14:creationId xmlns:p14="http://schemas.microsoft.com/office/powerpoint/2010/main" val="2563854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idx="2"/>
          </p:nvPr>
        </p:nvSpPr>
        <p:spPr/>
      </p:sp>
      <p:sp>
        <p:nvSpPr>
          <p:cNvPr id="46083" name="文本占位符 2"/>
          <p:cNvSpPr>
            <a:spLocks noGrp="1"/>
          </p:cNvSpPr>
          <p:nvPr>
            <p:ph type="body" idx="3"/>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p:sp>
      <p:sp>
        <p:nvSpPr>
          <p:cNvPr id="49155" name="备注占位符 2"/>
          <p:cNvSpPr>
            <a:spLocks noGrp="1"/>
          </p:cNvSpPr>
          <p:nvPr>
            <p:ph type="body"/>
          </p:nvPr>
        </p:nvSpPr>
        <p:spPr/>
        <p:txBody>
          <a:bodyPr wrap="square" lIns="91842" tIns="45921" rIns="91842" bIns="45921" anchor="t" anchorCtr="0"/>
          <a:lstStyle/>
          <a:p>
            <a:pPr lvl="0"/>
            <a:endParaRPr lang="zh-CN" altLang="en-US" dirty="0"/>
          </a:p>
        </p:txBody>
      </p:sp>
      <p:sp>
        <p:nvSpPr>
          <p:cNvPr id="49156" name="灯片编号占位符 3"/>
          <p:cNvSpPr txBox="1">
            <a:spLocks noGrp="1"/>
          </p:cNvSpPr>
          <p:nvPr>
            <p:ph type="sldNum" sz="quarter"/>
          </p:nvPr>
        </p:nvSpPr>
        <p:spPr>
          <a:xfrm>
            <a:off x="3886200" y="8686800"/>
            <a:ext cx="2971800" cy="457200"/>
          </a:xfrm>
          <a:prstGeom prst="rect">
            <a:avLst/>
          </a:prstGeom>
          <a:noFill/>
          <a:ln w="9525">
            <a:noFill/>
          </a:ln>
        </p:spPr>
        <p:txBody>
          <a:bodyPr lIns="91842" tIns="45921" rIns="91842" bIns="45921" anchor="b" anchorCtr="0"/>
          <a:lstStyle/>
          <a:p>
            <a:pPr lvl="0" algn="r" eaLnBrk="1" hangingPunct="1">
              <a:spcBef>
                <a:spcPct val="50000"/>
              </a:spcBef>
              <a:buNone/>
            </a:pPr>
            <a:fld id="{9A0DB2DC-4C9A-4742-B13C-FB6460FD3503}" type="slidenum">
              <a:rPr lang="en-US" altLang="zh-CN" sz="1200" dirty="0">
                <a:latin typeface="楷体_GB2312"/>
                <a:ea typeface="楷体_GB2312"/>
              </a:rPr>
              <a:t>7</a:t>
            </a:fld>
            <a:endParaRPr lang="en-US" altLang="zh-CN" sz="1200" dirty="0">
              <a:latin typeface="楷体_GB2312"/>
              <a:ea typeface="楷体_GB231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2614" y="2130427"/>
            <a:ext cx="10342960" cy="1470025"/>
          </a:xfrm>
          <a:prstGeom prst="rect">
            <a:avLst/>
          </a:prstGeom>
        </p:spPr>
        <p:txBody>
          <a:bodyPr/>
          <a:lstStyle/>
          <a:p>
            <a:r>
              <a:rPr lang="zh-CN" altLang="en-US" noProof="1"/>
              <a:t>单击此处编辑母版标题样式</a:t>
            </a:r>
          </a:p>
        </p:txBody>
      </p:sp>
      <p:sp>
        <p:nvSpPr>
          <p:cNvPr id="3" name="副标题 2"/>
          <p:cNvSpPr>
            <a:spLocks noGrp="1"/>
          </p:cNvSpPr>
          <p:nvPr>
            <p:ph type="subTitle" idx="1"/>
          </p:nvPr>
        </p:nvSpPr>
        <p:spPr>
          <a:xfrm>
            <a:off x="1825228" y="3886200"/>
            <a:ext cx="8517732"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3B33841-30F9-4481-AF96-E90E4D5D1228}"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5" name="页脚占位符 4"/>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10" y="274638"/>
            <a:ext cx="10951369"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a:xfrm>
            <a:off x="608410" y="1600200"/>
            <a:ext cx="10951369" cy="4525963"/>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73908D9F-2230-460D-AE7E-CB67DAD10B0B}"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5" name="页脚占位符 4"/>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21936" y="228600"/>
            <a:ext cx="2737842" cy="4876800"/>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08409" y="228600"/>
            <a:ext cx="8010724" cy="4876800"/>
          </a:xfrm>
          <a:prstGeom prst="rect">
            <a:avLst/>
          </a:prstGeo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C3B50D84-785E-40F5-919E-4AA35C11699C}"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5" name="页脚占位符 4"/>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1024" y="1122363"/>
            <a:ext cx="9126141" cy="2387600"/>
          </a:xfrm>
        </p:spPr>
        <p:txBody>
          <a:bodyPr anchor="b"/>
          <a:lstStyle>
            <a:lvl1pPr algn="ctr">
              <a:defRPr sz="5990"/>
            </a:lvl1pPr>
          </a:lstStyle>
          <a:p>
            <a:r>
              <a:rPr lang="zh-CN" altLang="en-US"/>
              <a:t>单击此处编辑母版标题样式</a:t>
            </a:r>
            <a:endParaRPr lang="en-US" dirty="0"/>
          </a:p>
        </p:txBody>
      </p:sp>
      <p:sp>
        <p:nvSpPr>
          <p:cNvPr id="3" name="Subtitle 2"/>
          <p:cNvSpPr>
            <a:spLocks noGrp="1"/>
          </p:cNvSpPr>
          <p:nvPr>
            <p:ph type="subTitle" idx="1"/>
          </p:nvPr>
        </p:nvSpPr>
        <p:spPr>
          <a:xfrm>
            <a:off x="1521024" y="3602038"/>
            <a:ext cx="9126141" cy="1655762"/>
          </a:xfrm>
        </p:spPr>
        <p:txBody>
          <a:bodyPr/>
          <a:lstStyle>
            <a:lvl1pPr marL="0" indent="0" algn="ctr">
              <a:buNone/>
              <a:defRPr sz="2395"/>
            </a:lvl1pPr>
            <a:lvl2pPr marL="456565" indent="0" algn="ctr">
              <a:buNone/>
              <a:defRPr sz="1995"/>
            </a:lvl2pPr>
            <a:lvl3pPr marL="912495" indent="0" algn="ctr">
              <a:buNone/>
              <a:defRPr sz="1795"/>
            </a:lvl3pPr>
            <a:lvl4pPr marL="1369060" indent="0" algn="ctr">
              <a:buNone/>
              <a:defRPr sz="1595"/>
            </a:lvl4pPr>
            <a:lvl5pPr marL="1824990" indent="0" algn="ctr">
              <a:buNone/>
              <a:defRPr sz="1595"/>
            </a:lvl5pPr>
            <a:lvl6pPr marL="2281555" indent="0" algn="ctr">
              <a:buNone/>
              <a:defRPr sz="1595"/>
            </a:lvl6pPr>
            <a:lvl7pPr marL="2737485" indent="0" algn="ctr">
              <a:buNone/>
              <a:defRPr sz="1595"/>
            </a:lvl7pPr>
            <a:lvl8pPr marL="3194050" indent="0" algn="ctr">
              <a:buNone/>
              <a:defRPr sz="1595"/>
            </a:lvl8pPr>
            <a:lvl9pPr marL="3649980" indent="0" algn="ctr">
              <a:buNone/>
              <a:defRPr sz="1595"/>
            </a:lvl9pPr>
          </a:lstStyle>
          <a:p>
            <a:r>
              <a:rPr lang="zh-CN" altLang="en-US"/>
              <a:t>单击此处编辑母版副标题样式</a:t>
            </a:r>
            <a:endParaRPr lang="en-US" dirty="0"/>
          </a:p>
        </p:txBody>
      </p:sp>
      <p:sp>
        <p:nvSpPr>
          <p:cNvPr id="8"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4EC34C1F-3A15-4E42-AFB4-317F9D19BF58}"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0BBAC294-4532-4560-BB13-14A9C638A842}"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0225" y="1709739"/>
            <a:ext cx="10495062" cy="2852737"/>
          </a:xfrm>
        </p:spPr>
        <p:txBody>
          <a:bodyPr anchor="b"/>
          <a:lstStyle>
            <a:lvl1pPr>
              <a:defRPr sz="5990"/>
            </a:lvl1pPr>
          </a:lstStyle>
          <a:p>
            <a:r>
              <a:rPr lang="zh-CN" altLang="en-US"/>
              <a:t>单击此处编辑母版标题样式</a:t>
            </a:r>
            <a:endParaRPr lang="en-US" dirty="0"/>
          </a:p>
        </p:txBody>
      </p:sp>
      <p:sp>
        <p:nvSpPr>
          <p:cNvPr id="3" name="Text Placeholder 2"/>
          <p:cNvSpPr>
            <a:spLocks noGrp="1"/>
          </p:cNvSpPr>
          <p:nvPr>
            <p:ph type="body" idx="1"/>
          </p:nvPr>
        </p:nvSpPr>
        <p:spPr>
          <a:xfrm>
            <a:off x="830225" y="4589464"/>
            <a:ext cx="10495062" cy="1500187"/>
          </a:xfrm>
        </p:spPr>
        <p:txBody>
          <a:bodyPr/>
          <a:lstStyle>
            <a:lvl1pPr marL="0" indent="0">
              <a:buNone/>
              <a:defRPr sz="2395">
                <a:solidFill>
                  <a:schemeClr val="tx1">
                    <a:tint val="75000"/>
                  </a:schemeClr>
                </a:solidFill>
              </a:defRPr>
            </a:lvl1pPr>
            <a:lvl2pPr marL="456565" indent="0">
              <a:buNone/>
              <a:defRPr sz="1995">
                <a:solidFill>
                  <a:schemeClr val="tx1">
                    <a:tint val="75000"/>
                  </a:schemeClr>
                </a:solidFill>
              </a:defRPr>
            </a:lvl2pPr>
            <a:lvl3pPr marL="912495" indent="0">
              <a:buNone/>
              <a:defRPr sz="1795">
                <a:solidFill>
                  <a:schemeClr val="tx1">
                    <a:tint val="75000"/>
                  </a:schemeClr>
                </a:solidFill>
              </a:defRPr>
            </a:lvl3pPr>
            <a:lvl4pPr marL="1369060" indent="0">
              <a:buNone/>
              <a:defRPr sz="1595">
                <a:solidFill>
                  <a:schemeClr val="tx1">
                    <a:tint val="75000"/>
                  </a:schemeClr>
                </a:solidFill>
              </a:defRPr>
            </a:lvl4pPr>
            <a:lvl5pPr marL="1824990" indent="0">
              <a:buNone/>
              <a:defRPr sz="1595">
                <a:solidFill>
                  <a:schemeClr val="tx1">
                    <a:tint val="75000"/>
                  </a:schemeClr>
                </a:solidFill>
              </a:defRPr>
            </a:lvl5pPr>
            <a:lvl6pPr marL="2281555" indent="0">
              <a:buNone/>
              <a:defRPr sz="1595">
                <a:solidFill>
                  <a:schemeClr val="tx1">
                    <a:tint val="75000"/>
                  </a:schemeClr>
                </a:solidFill>
              </a:defRPr>
            </a:lvl6pPr>
            <a:lvl7pPr marL="2737485" indent="0">
              <a:buNone/>
              <a:defRPr sz="1595">
                <a:solidFill>
                  <a:schemeClr val="tx1">
                    <a:tint val="75000"/>
                  </a:schemeClr>
                </a:solidFill>
              </a:defRPr>
            </a:lvl7pPr>
            <a:lvl8pPr marL="3194050" indent="0">
              <a:buNone/>
              <a:defRPr sz="1595">
                <a:solidFill>
                  <a:schemeClr val="tx1">
                    <a:tint val="75000"/>
                  </a:schemeClr>
                </a:solidFill>
              </a:defRPr>
            </a:lvl8pPr>
            <a:lvl9pPr marL="3649980" indent="0">
              <a:buNone/>
              <a:defRPr sz="1595">
                <a:solidFill>
                  <a:schemeClr val="tx1">
                    <a:tint val="75000"/>
                  </a:schemeClr>
                </a:solidFill>
              </a:defRPr>
            </a:lvl9pPr>
          </a:lstStyle>
          <a:p>
            <a:pPr lvl="0"/>
            <a:r>
              <a:rPr lang="zh-CN" altLang="en-US"/>
              <a:t>单击此处编辑母版文本样式</a:t>
            </a:r>
          </a:p>
        </p:txBody>
      </p:sp>
      <p:sp>
        <p:nvSpPr>
          <p:cNvPr id="8"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AD122F04-A1FF-4F35-B8FE-A1FBBDEBAD96}"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6563" y="1825625"/>
            <a:ext cx="517148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60145" y="1825625"/>
            <a:ext cx="517148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4"/>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1C9452D4-47B0-4E5F-9B7C-C3060E241144}"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5"/>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6"/>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48" y="365126"/>
            <a:ext cx="10495062"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8149" y="1681163"/>
            <a:ext cx="5147713" cy="823912"/>
          </a:xfrm>
        </p:spPr>
        <p:txBody>
          <a:bodyPr anchor="b"/>
          <a:lstStyle>
            <a:lvl1pPr marL="0" indent="0">
              <a:buNone/>
              <a:defRPr sz="2395" b="1"/>
            </a:lvl1pPr>
            <a:lvl2pPr marL="456565" indent="0">
              <a:buNone/>
              <a:defRPr sz="1995" b="1"/>
            </a:lvl2pPr>
            <a:lvl3pPr marL="912495" indent="0">
              <a:buNone/>
              <a:defRPr sz="1795" b="1"/>
            </a:lvl3pPr>
            <a:lvl4pPr marL="1369060" indent="0">
              <a:buNone/>
              <a:defRPr sz="1595" b="1"/>
            </a:lvl4pPr>
            <a:lvl5pPr marL="1824990" indent="0">
              <a:buNone/>
              <a:defRPr sz="1595" b="1"/>
            </a:lvl5pPr>
            <a:lvl6pPr marL="2281555" indent="0">
              <a:buNone/>
              <a:defRPr sz="1595" b="1"/>
            </a:lvl6pPr>
            <a:lvl7pPr marL="2737485" indent="0">
              <a:buNone/>
              <a:defRPr sz="1595" b="1"/>
            </a:lvl7pPr>
            <a:lvl8pPr marL="3194050" indent="0">
              <a:buNone/>
              <a:defRPr sz="1595" b="1"/>
            </a:lvl8pPr>
            <a:lvl9pPr marL="3649980" indent="0">
              <a:buNone/>
              <a:defRPr sz="1595" b="1"/>
            </a:lvl9pPr>
          </a:lstStyle>
          <a:p>
            <a:pPr lvl="0"/>
            <a:r>
              <a:rPr lang="zh-CN" altLang="en-US"/>
              <a:t>单击此处编辑母版文本样式</a:t>
            </a:r>
          </a:p>
        </p:txBody>
      </p:sp>
      <p:sp>
        <p:nvSpPr>
          <p:cNvPr id="4" name="Content Placeholder 3"/>
          <p:cNvSpPr>
            <a:spLocks noGrp="1"/>
          </p:cNvSpPr>
          <p:nvPr>
            <p:ph sz="half" idx="2"/>
          </p:nvPr>
        </p:nvSpPr>
        <p:spPr>
          <a:xfrm>
            <a:off x="838149" y="2505075"/>
            <a:ext cx="5147713"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60145" y="1681163"/>
            <a:ext cx="5173065" cy="823912"/>
          </a:xfrm>
        </p:spPr>
        <p:txBody>
          <a:bodyPr anchor="b"/>
          <a:lstStyle>
            <a:lvl1pPr marL="0" indent="0">
              <a:buNone/>
              <a:defRPr sz="2395" b="1"/>
            </a:lvl1pPr>
            <a:lvl2pPr marL="456565" indent="0">
              <a:buNone/>
              <a:defRPr sz="1995" b="1"/>
            </a:lvl2pPr>
            <a:lvl3pPr marL="912495" indent="0">
              <a:buNone/>
              <a:defRPr sz="1795" b="1"/>
            </a:lvl3pPr>
            <a:lvl4pPr marL="1369060" indent="0">
              <a:buNone/>
              <a:defRPr sz="1595" b="1"/>
            </a:lvl4pPr>
            <a:lvl5pPr marL="1824990" indent="0">
              <a:buNone/>
              <a:defRPr sz="1595" b="1"/>
            </a:lvl5pPr>
            <a:lvl6pPr marL="2281555" indent="0">
              <a:buNone/>
              <a:defRPr sz="1595" b="1"/>
            </a:lvl6pPr>
            <a:lvl7pPr marL="2737485" indent="0">
              <a:buNone/>
              <a:defRPr sz="1595" b="1"/>
            </a:lvl7pPr>
            <a:lvl8pPr marL="3194050" indent="0">
              <a:buNone/>
              <a:defRPr sz="1595" b="1"/>
            </a:lvl8pPr>
            <a:lvl9pPr marL="3649980" indent="0">
              <a:buNone/>
              <a:defRPr sz="1595" b="1"/>
            </a:lvl9pPr>
          </a:lstStyle>
          <a:p>
            <a:pPr lvl="0"/>
            <a:r>
              <a:rPr lang="zh-CN" altLang="en-US"/>
              <a:t>单击此处编辑母版文本样式</a:t>
            </a:r>
          </a:p>
        </p:txBody>
      </p:sp>
      <p:sp>
        <p:nvSpPr>
          <p:cNvPr id="6" name="Content Placeholder 5"/>
          <p:cNvSpPr>
            <a:spLocks noGrp="1"/>
          </p:cNvSpPr>
          <p:nvPr>
            <p:ph sz="quarter" idx="4"/>
          </p:nvPr>
        </p:nvSpPr>
        <p:spPr>
          <a:xfrm>
            <a:off x="6160145" y="2505075"/>
            <a:ext cx="5173065"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6"/>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C5E56305-1FC5-4278-A960-543FF3838A31}"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7"/>
          <p:cNvSpPr>
            <a:spLocks noGrp="1"/>
          </p:cNvSpPr>
          <p:nvPr>
            <p:ph type="ftr" sz="quarter" idx="1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8"/>
          <p:cNvSpPr>
            <a:spLocks noGrp="1"/>
          </p:cNvSpPr>
          <p:nvPr>
            <p:ph type="sldNum" sz="quarter" idx="1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8" name="Date Placeholder 2"/>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B33C45CB-4885-451D-90B1-666BC0A515EA}"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3"/>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4"/>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8" name="Date Placeholder 1"/>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D3BF4845-572C-43BD-9EB5-B9F65E23AE71}"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2"/>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3"/>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48" y="457200"/>
            <a:ext cx="3924557" cy="1600200"/>
          </a:xfrm>
        </p:spPr>
        <p:txBody>
          <a:bodyPr anchor="b"/>
          <a:lstStyle>
            <a:lvl1pPr>
              <a:defRPr sz="3195"/>
            </a:lvl1pPr>
          </a:lstStyle>
          <a:p>
            <a:r>
              <a:rPr lang="zh-CN" altLang="en-US"/>
              <a:t>单击此处编辑母版标题样式</a:t>
            </a:r>
            <a:endParaRPr lang="en-US" dirty="0"/>
          </a:p>
        </p:txBody>
      </p:sp>
      <p:sp>
        <p:nvSpPr>
          <p:cNvPr id="3" name="Content Placeholder 2"/>
          <p:cNvSpPr>
            <a:spLocks noGrp="1"/>
          </p:cNvSpPr>
          <p:nvPr>
            <p:ph idx="1"/>
          </p:nvPr>
        </p:nvSpPr>
        <p:spPr>
          <a:xfrm>
            <a:off x="5173065" y="987426"/>
            <a:ext cx="6160145" cy="4873625"/>
          </a:xfrm>
        </p:spPr>
        <p:txBody>
          <a:bodyPr/>
          <a:lstStyle>
            <a:lvl1pPr>
              <a:defRPr sz="3195"/>
            </a:lvl1pPr>
            <a:lvl2pPr>
              <a:defRPr sz="2795"/>
            </a:lvl2pPr>
            <a:lvl3pPr>
              <a:defRPr sz="2395"/>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8148" y="2057400"/>
            <a:ext cx="3924557" cy="3811588"/>
          </a:xfrm>
        </p:spPr>
        <p:txBody>
          <a:bodyPr/>
          <a:lstStyle>
            <a:lvl1pPr marL="0" indent="0">
              <a:buNone/>
              <a:defRPr sz="1595"/>
            </a:lvl1pPr>
            <a:lvl2pPr marL="456565" indent="0">
              <a:buNone/>
              <a:defRPr sz="1395"/>
            </a:lvl2pPr>
            <a:lvl3pPr marL="912495" indent="0">
              <a:buNone/>
              <a:defRPr sz="1200"/>
            </a:lvl3pPr>
            <a:lvl4pPr marL="1369060" indent="0">
              <a:buNone/>
              <a:defRPr sz="1000"/>
            </a:lvl4pPr>
            <a:lvl5pPr marL="1824990" indent="0">
              <a:buNone/>
              <a:defRPr sz="1000"/>
            </a:lvl5pPr>
            <a:lvl6pPr marL="2281555" indent="0">
              <a:buNone/>
              <a:defRPr sz="1000"/>
            </a:lvl6pPr>
            <a:lvl7pPr marL="2737485" indent="0">
              <a:buNone/>
              <a:defRPr sz="1000"/>
            </a:lvl7pPr>
            <a:lvl8pPr marL="3194050" indent="0">
              <a:buNone/>
              <a:defRPr sz="1000"/>
            </a:lvl8pPr>
            <a:lvl9pPr marL="3649980" indent="0">
              <a:buNone/>
              <a:defRPr sz="1000"/>
            </a:lvl9pPr>
          </a:lstStyle>
          <a:p>
            <a:pPr lvl="0"/>
            <a:r>
              <a:rPr lang="zh-CN" altLang="en-US"/>
              <a:t>单击此处编辑母版文本样式</a:t>
            </a:r>
          </a:p>
        </p:txBody>
      </p:sp>
      <p:sp>
        <p:nvSpPr>
          <p:cNvPr id="8" name="Date Placeholder 4"/>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BA71C502-D7D2-4B34-B850-E7A993014198}"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5"/>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6"/>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10" y="274638"/>
            <a:ext cx="10951369" cy="1143000"/>
          </a:xfrm>
          <a:prstGeom prst="rect">
            <a:avLst/>
          </a:prstGeom>
        </p:spPr>
        <p:txBody>
          <a:bodyPr/>
          <a:lstStyle/>
          <a:p>
            <a:r>
              <a:rPr lang="zh-CN" altLang="en-US" noProof="1"/>
              <a:t>单击此处编辑母版标题样式</a:t>
            </a:r>
          </a:p>
        </p:txBody>
      </p:sp>
      <p:sp>
        <p:nvSpPr>
          <p:cNvPr id="3" name="内容占位符 2"/>
          <p:cNvSpPr>
            <a:spLocks noGrp="1"/>
          </p:cNvSpPr>
          <p:nvPr>
            <p:ph idx="1"/>
          </p:nvPr>
        </p:nvSpPr>
        <p:spPr>
          <a:xfrm>
            <a:off x="608410" y="1600200"/>
            <a:ext cx="10951369" cy="4525963"/>
          </a:xfrm>
          <a:prstGeom prst="rect">
            <a:avLst/>
          </a:prstGeo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A5E07AB9-A9B6-4699-A332-C6B6A29543D4}"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5" name="页脚占位符 4"/>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48" y="457200"/>
            <a:ext cx="3924557" cy="1600200"/>
          </a:xfrm>
        </p:spPr>
        <p:txBody>
          <a:bodyPr anchor="b"/>
          <a:lstStyle>
            <a:lvl1pPr>
              <a:defRPr sz="319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73065" y="987426"/>
            <a:ext cx="6160145" cy="4873625"/>
          </a:xfrm>
        </p:spPr>
        <p:txBody>
          <a:bodyPr vert="horz" lIns="91440" tIns="45720" rIns="91440" bIns="45720" rtlCol="0" anchor="t">
            <a:normAutofit/>
          </a:bodyPr>
          <a:lstStyle>
            <a:lvl1pPr marL="0" indent="0">
              <a:buNone/>
              <a:defRPr sz="3195"/>
            </a:lvl1pPr>
            <a:lvl2pPr marL="456565" indent="0">
              <a:buNone/>
              <a:defRPr sz="2795"/>
            </a:lvl2pPr>
            <a:lvl3pPr marL="912495" indent="0">
              <a:buNone/>
              <a:defRPr sz="2395"/>
            </a:lvl3pPr>
            <a:lvl4pPr marL="1369060" indent="0">
              <a:buNone/>
              <a:defRPr sz="1995"/>
            </a:lvl4pPr>
            <a:lvl5pPr marL="1824990" indent="0">
              <a:buNone/>
              <a:defRPr sz="1995"/>
            </a:lvl5pPr>
            <a:lvl6pPr marL="2281555" indent="0">
              <a:buNone/>
              <a:defRPr sz="1995"/>
            </a:lvl6pPr>
            <a:lvl7pPr marL="2737485" indent="0">
              <a:buNone/>
              <a:defRPr sz="1995"/>
            </a:lvl7pPr>
            <a:lvl8pPr marL="3194050" indent="0">
              <a:buNone/>
              <a:defRPr sz="1995"/>
            </a:lvl8pPr>
            <a:lvl9pPr marL="3649980" indent="0">
              <a:buNone/>
              <a:defRPr sz="1995"/>
            </a:lvl9pPr>
          </a:lstStyle>
          <a:p>
            <a:pPr marL="0" marR="0" lvl="0" indent="0" algn="l" defTabSz="911225" rtl="0" eaLnBrk="1" fontAlgn="base" latinLnBrk="0" hangingPunct="1">
              <a:lnSpc>
                <a:spcPct val="90000"/>
              </a:lnSpc>
              <a:spcBef>
                <a:spcPts val="1000"/>
              </a:spcBef>
              <a:spcAft>
                <a:spcPct val="0"/>
              </a:spcAft>
              <a:buClrTx/>
              <a:buSzTx/>
              <a:buFont typeface="Arial" panose="020B0604020202020204" pitchFamily="34" charset="0"/>
              <a:buNone/>
              <a:defRPr/>
            </a:pPr>
            <a:r>
              <a:rPr kumimoji="0" lang="zh-CN" altLang="en-US" sz="3195"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195"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8148" y="2057400"/>
            <a:ext cx="3924557" cy="3811588"/>
          </a:xfrm>
        </p:spPr>
        <p:txBody>
          <a:bodyPr/>
          <a:lstStyle>
            <a:lvl1pPr marL="0" indent="0">
              <a:buNone/>
              <a:defRPr sz="1595"/>
            </a:lvl1pPr>
            <a:lvl2pPr marL="456565" indent="0">
              <a:buNone/>
              <a:defRPr sz="1395"/>
            </a:lvl2pPr>
            <a:lvl3pPr marL="912495" indent="0">
              <a:buNone/>
              <a:defRPr sz="1200"/>
            </a:lvl3pPr>
            <a:lvl4pPr marL="1369060" indent="0">
              <a:buNone/>
              <a:defRPr sz="1000"/>
            </a:lvl4pPr>
            <a:lvl5pPr marL="1824990" indent="0">
              <a:buNone/>
              <a:defRPr sz="1000"/>
            </a:lvl5pPr>
            <a:lvl6pPr marL="2281555" indent="0">
              <a:buNone/>
              <a:defRPr sz="1000"/>
            </a:lvl6pPr>
            <a:lvl7pPr marL="2737485" indent="0">
              <a:buNone/>
              <a:defRPr sz="1000"/>
            </a:lvl7pPr>
            <a:lvl8pPr marL="3194050" indent="0">
              <a:buNone/>
              <a:defRPr sz="1000"/>
            </a:lvl8pPr>
            <a:lvl9pPr marL="3649980" indent="0">
              <a:buNone/>
              <a:defRPr sz="1000"/>
            </a:lvl9pPr>
          </a:lstStyle>
          <a:p>
            <a:pPr lvl="0"/>
            <a:r>
              <a:rPr lang="zh-CN" altLang="en-US"/>
              <a:t>单击此处编辑母版文本样式</a:t>
            </a:r>
          </a:p>
        </p:txBody>
      </p:sp>
      <p:sp>
        <p:nvSpPr>
          <p:cNvPr id="8" name="Date Placeholder 4"/>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3A995957-58FF-43CD-9D3E-953ACA105133}"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5"/>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6"/>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870FBAF5-3922-4669-96A3-D1D9CDB6D60D}"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0"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7859" y="365125"/>
            <a:ext cx="2623766"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6563" y="365125"/>
            <a:ext cx="7719194"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42AB7E45-90FB-4647-8442-EEEE4F4E1653}"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1/8/24</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1024" y="1122363"/>
            <a:ext cx="9126141" cy="2387600"/>
          </a:xfrm>
        </p:spPr>
        <p:txBody>
          <a:bodyPr anchor="b"/>
          <a:lstStyle>
            <a:lvl1pPr algn="ctr">
              <a:defRPr sz="5990"/>
            </a:lvl1pPr>
          </a:lstStyle>
          <a:p>
            <a:r>
              <a:rPr lang="zh-CN" altLang="en-US"/>
              <a:t>单击此处编辑母版标题样式</a:t>
            </a:r>
            <a:endParaRPr lang="en-US" dirty="0"/>
          </a:p>
        </p:txBody>
      </p:sp>
      <p:sp>
        <p:nvSpPr>
          <p:cNvPr id="3" name="Subtitle 2"/>
          <p:cNvSpPr>
            <a:spLocks noGrp="1"/>
          </p:cNvSpPr>
          <p:nvPr>
            <p:ph type="subTitle" idx="1"/>
          </p:nvPr>
        </p:nvSpPr>
        <p:spPr>
          <a:xfrm>
            <a:off x="1521024" y="3602038"/>
            <a:ext cx="9126141" cy="1655762"/>
          </a:xfrm>
        </p:spPr>
        <p:txBody>
          <a:bodyPr/>
          <a:lstStyle>
            <a:lvl1pPr marL="0" indent="0" algn="ctr">
              <a:buNone/>
              <a:defRPr sz="2395"/>
            </a:lvl1pPr>
            <a:lvl2pPr marL="456565" indent="0" algn="ctr">
              <a:buNone/>
              <a:defRPr sz="1995"/>
            </a:lvl2pPr>
            <a:lvl3pPr marL="912495" indent="0" algn="ctr">
              <a:buNone/>
              <a:defRPr sz="1795"/>
            </a:lvl3pPr>
            <a:lvl4pPr marL="1369060" indent="0" algn="ctr">
              <a:buNone/>
              <a:defRPr sz="1595"/>
            </a:lvl4pPr>
            <a:lvl5pPr marL="1824990" indent="0" algn="ctr">
              <a:buNone/>
              <a:defRPr sz="1595"/>
            </a:lvl5pPr>
            <a:lvl6pPr marL="2281555" indent="0" algn="ctr">
              <a:buNone/>
              <a:defRPr sz="1595"/>
            </a:lvl6pPr>
            <a:lvl7pPr marL="2737485" indent="0" algn="ctr">
              <a:buNone/>
              <a:defRPr sz="1595"/>
            </a:lvl7pPr>
            <a:lvl8pPr marL="3194050" indent="0" algn="ctr">
              <a:buNone/>
              <a:defRPr sz="1595"/>
            </a:lvl8pPr>
            <a:lvl9pPr marL="3649980" indent="0" algn="ctr">
              <a:buNone/>
              <a:defRPr sz="1595"/>
            </a:lvl9pPr>
          </a:lstStyle>
          <a:p>
            <a:r>
              <a:rPr lang="zh-CN" altLang="en-US"/>
              <a:t>单击此处编辑母版副标题样式</a:t>
            </a:r>
            <a:endParaRPr lang="en-US" dirty="0"/>
          </a:p>
        </p:txBody>
      </p:sp>
      <p:sp>
        <p:nvSpPr>
          <p:cNvPr id="11"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0F7AB238-8B3B-46ED-AD40-4D18D34DAA6A}"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1"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22CD8771-C895-48C4-ABA2-C655368A3FA7}"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0225" y="1709739"/>
            <a:ext cx="10495062" cy="2852737"/>
          </a:xfrm>
        </p:spPr>
        <p:txBody>
          <a:bodyPr anchor="b"/>
          <a:lstStyle>
            <a:lvl1pPr>
              <a:defRPr sz="5990"/>
            </a:lvl1pPr>
          </a:lstStyle>
          <a:p>
            <a:r>
              <a:rPr lang="zh-CN" altLang="en-US"/>
              <a:t>单击此处编辑母版标题样式</a:t>
            </a:r>
            <a:endParaRPr lang="en-US" dirty="0"/>
          </a:p>
        </p:txBody>
      </p:sp>
      <p:sp>
        <p:nvSpPr>
          <p:cNvPr id="3" name="Text Placeholder 2"/>
          <p:cNvSpPr>
            <a:spLocks noGrp="1"/>
          </p:cNvSpPr>
          <p:nvPr>
            <p:ph type="body" idx="1"/>
          </p:nvPr>
        </p:nvSpPr>
        <p:spPr>
          <a:xfrm>
            <a:off x="830225" y="4589464"/>
            <a:ext cx="10495062" cy="1500187"/>
          </a:xfrm>
        </p:spPr>
        <p:txBody>
          <a:bodyPr/>
          <a:lstStyle>
            <a:lvl1pPr marL="0" indent="0">
              <a:buNone/>
              <a:defRPr sz="2395">
                <a:solidFill>
                  <a:schemeClr val="tx1">
                    <a:tint val="75000"/>
                  </a:schemeClr>
                </a:solidFill>
              </a:defRPr>
            </a:lvl1pPr>
            <a:lvl2pPr marL="456565" indent="0">
              <a:buNone/>
              <a:defRPr sz="1995">
                <a:solidFill>
                  <a:schemeClr val="tx1">
                    <a:tint val="75000"/>
                  </a:schemeClr>
                </a:solidFill>
              </a:defRPr>
            </a:lvl2pPr>
            <a:lvl3pPr marL="912495" indent="0">
              <a:buNone/>
              <a:defRPr sz="1795">
                <a:solidFill>
                  <a:schemeClr val="tx1">
                    <a:tint val="75000"/>
                  </a:schemeClr>
                </a:solidFill>
              </a:defRPr>
            </a:lvl3pPr>
            <a:lvl4pPr marL="1369060" indent="0">
              <a:buNone/>
              <a:defRPr sz="1595">
                <a:solidFill>
                  <a:schemeClr val="tx1">
                    <a:tint val="75000"/>
                  </a:schemeClr>
                </a:solidFill>
              </a:defRPr>
            </a:lvl4pPr>
            <a:lvl5pPr marL="1824990" indent="0">
              <a:buNone/>
              <a:defRPr sz="1595">
                <a:solidFill>
                  <a:schemeClr val="tx1">
                    <a:tint val="75000"/>
                  </a:schemeClr>
                </a:solidFill>
              </a:defRPr>
            </a:lvl5pPr>
            <a:lvl6pPr marL="2281555" indent="0">
              <a:buNone/>
              <a:defRPr sz="1595">
                <a:solidFill>
                  <a:schemeClr val="tx1">
                    <a:tint val="75000"/>
                  </a:schemeClr>
                </a:solidFill>
              </a:defRPr>
            </a:lvl6pPr>
            <a:lvl7pPr marL="2737485" indent="0">
              <a:buNone/>
              <a:defRPr sz="1595">
                <a:solidFill>
                  <a:schemeClr val="tx1">
                    <a:tint val="75000"/>
                  </a:schemeClr>
                </a:solidFill>
              </a:defRPr>
            </a:lvl7pPr>
            <a:lvl8pPr marL="3194050" indent="0">
              <a:buNone/>
              <a:defRPr sz="1595">
                <a:solidFill>
                  <a:schemeClr val="tx1">
                    <a:tint val="75000"/>
                  </a:schemeClr>
                </a:solidFill>
              </a:defRPr>
            </a:lvl8pPr>
            <a:lvl9pPr marL="3649980" indent="0">
              <a:buNone/>
              <a:defRPr sz="1595">
                <a:solidFill>
                  <a:schemeClr val="tx1">
                    <a:tint val="75000"/>
                  </a:schemeClr>
                </a:solidFill>
              </a:defRPr>
            </a:lvl9pPr>
          </a:lstStyle>
          <a:p>
            <a:pPr lvl="0"/>
            <a:r>
              <a:rPr lang="zh-CN" altLang="en-US"/>
              <a:t>单击此处编辑母版文本样式</a:t>
            </a:r>
          </a:p>
        </p:txBody>
      </p:sp>
      <p:sp>
        <p:nvSpPr>
          <p:cNvPr id="11"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2EE6296B-8A01-4468-B1A8-76EBC9B68C0E}"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6563" y="1825625"/>
            <a:ext cx="517148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60145" y="1825625"/>
            <a:ext cx="517148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1" name="Date Placeholder 4"/>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ED56B2EE-6C7B-4D12-AE34-27623F4FD185}"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5"/>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6"/>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48" y="365126"/>
            <a:ext cx="10495062"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8149" y="1681163"/>
            <a:ext cx="5147713" cy="823912"/>
          </a:xfrm>
        </p:spPr>
        <p:txBody>
          <a:bodyPr anchor="b"/>
          <a:lstStyle>
            <a:lvl1pPr marL="0" indent="0">
              <a:buNone/>
              <a:defRPr sz="2395" b="1"/>
            </a:lvl1pPr>
            <a:lvl2pPr marL="456565" indent="0">
              <a:buNone/>
              <a:defRPr sz="1995" b="1"/>
            </a:lvl2pPr>
            <a:lvl3pPr marL="912495" indent="0">
              <a:buNone/>
              <a:defRPr sz="1795" b="1"/>
            </a:lvl3pPr>
            <a:lvl4pPr marL="1369060" indent="0">
              <a:buNone/>
              <a:defRPr sz="1595" b="1"/>
            </a:lvl4pPr>
            <a:lvl5pPr marL="1824990" indent="0">
              <a:buNone/>
              <a:defRPr sz="1595" b="1"/>
            </a:lvl5pPr>
            <a:lvl6pPr marL="2281555" indent="0">
              <a:buNone/>
              <a:defRPr sz="1595" b="1"/>
            </a:lvl6pPr>
            <a:lvl7pPr marL="2737485" indent="0">
              <a:buNone/>
              <a:defRPr sz="1595" b="1"/>
            </a:lvl7pPr>
            <a:lvl8pPr marL="3194050" indent="0">
              <a:buNone/>
              <a:defRPr sz="1595" b="1"/>
            </a:lvl8pPr>
            <a:lvl9pPr marL="3649980" indent="0">
              <a:buNone/>
              <a:defRPr sz="1595" b="1"/>
            </a:lvl9pPr>
          </a:lstStyle>
          <a:p>
            <a:pPr lvl="0"/>
            <a:r>
              <a:rPr lang="zh-CN" altLang="en-US"/>
              <a:t>单击此处编辑母版文本样式</a:t>
            </a:r>
          </a:p>
        </p:txBody>
      </p:sp>
      <p:sp>
        <p:nvSpPr>
          <p:cNvPr id="4" name="Content Placeholder 3"/>
          <p:cNvSpPr>
            <a:spLocks noGrp="1"/>
          </p:cNvSpPr>
          <p:nvPr>
            <p:ph sz="half" idx="2"/>
          </p:nvPr>
        </p:nvSpPr>
        <p:spPr>
          <a:xfrm>
            <a:off x="838149" y="2505075"/>
            <a:ext cx="5147713"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60145" y="1681163"/>
            <a:ext cx="5173065" cy="823912"/>
          </a:xfrm>
        </p:spPr>
        <p:txBody>
          <a:bodyPr anchor="b"/>
          <a:lstStyle>
            <a:lvl1pPr marL="0" indent="0">
              <a:buNone/>
              <a:defRPr sz="2395" b="1"/>
            </a:lvl1pPr>
            <a:lvl2pPr marL="456565" indent="0">
              <a:buNone/>
              <a:defRPr sz="1995" b="1"/>
            </a:lvl2pPr>
            <a:lvl3pPr marL="912495" indent="0">
              <a:buNone/>
              <a:defRPr sz="1795" b="1"/>
            </a:lvl3pPr>
            <a:lvl4pPr marL="1369060" indent="0">
              <a:buNone/>
              <a:defRPr sz="1595" b="1"/>
            </a:lvl4pPr>
            <a:lvl5pPr marL="1824990" indent="0">
              <a:buNone/>
              <a:defRPr sz="1595" b="1"/>
            </a:lvl5pPr>
            <a:lvl6pPr marL="2281555" indent="0">
              <a:buNone/>
              <a:defRPr sz="1595" b="1"/>
            </a:lvl6pPr>
            <a:lvl7pPr marL="2737485" indent="0">
              <a:buNone/>
              <a:defRPr sz="1595" b="1"/>
            </a:lvl7pPr>
            <a:lvl8pPr marL="3194050" indent="0">
              <a:buNone/>
              <a:defRPr sz="1595" b="1"/>
            </a:lvl8pPr>
            <a:lvl9pPr marL="3649980" indent="0">
              <a:buNone/>
              <a:defRPr sz="1595" b="1"/>
            </a:lvl9pPr>
          </a:lstStyle>
          <a:p>
            <a:pPr lvl="0"/>
            <a:r>
              <a:rPr lang="zh-CN" altLang="en-US"/>
              <a:t>单击此处编辑母版文本样式</a:t>
            </a:r>
          </a:p>
        </p:txBody>
      </p:sp>
      <p:sp>
        <p:nvSpPr>
          <p:cNvPr id="6" name="Content Placeholder 5"/>
          <p:cNvSpPr>
            <a:spLocks noGrp="1"/>
          </p:cNvSpPr>
          <p:nvPr>
            <p:ph sz="quarter" idx="4"/>
          </p:nvPr>
        </p:nvSpPr>
        <p:spPr>
          <a:xfrm>
            <a:off x="6160145" y="2505075"/>
            <a:ext cx="5173065"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1" name="Date Placeholder 6"/>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D3402F12-03B2-4E8F-A61A-E3DAD723CDA5}"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7"/>
          <p:cNvSpPr>
            <a:spLocks noGrp="1"/>
          </p:cNvSpPr>
          <p:nvPr>
            <p:ph type="ftr" sz="quarter" idx="1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8"/>
          <p:cNvSpPr>
            <a:spLocks noGrp="1"/>
          </p:cNvSpPr>
          <p:nvPr>
            <p:ph type="sldNum" sz="quarter" idx="1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1" name="Date Placeholder 2"/>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69B26180-1896-456C-8E98-A87BC34265A1}"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3"/>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4"/>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11" name="Date Placeholder 1"/>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941D1A5D-BDE8-494C-814F-89EBA2B23533}"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2"/>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3"/>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1203" y="4406901"/>
            <a:ext cx="10342960" cy="1362076"/>
          </a:xfrm>
          <a:prstGeom prst="rect">
            <a:avLst/>
          </a:prstGeo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1203" y="2906713"/>
            <a:ext cx="1034296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A74469AD-66D8-4CA0-90AF-5E8E11597515}"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5" name="页脚占位符 4"/>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48" y="457200"/>
            <a:ext cx="3924557" cy="1600200"/>
          </a:xfrm>
        </p:spPr>
        <p:txBody>
          <a:bodyPr anchor="b"/>
          <a:lstStyle>
            <a:lvl1pPr>
              <a:defRPr sz="3195"/>
            </a:lvl1pPr>
          </a:lstStyle>
          <a:p>
            <a:r>
              <a:rPr lang="zh-CN" altLang="en-US"/>
              <a:t>单击此处编辑母版标题样式</a:t>
            </a:r>
            <a:endParaRPr lang="en-US" dirty="0"/>
          </a:p>
        </p:txBody>
      </p:sp>
      <p:sp>
        <p:nvSpPr>
          <p:cNvPr id="3" name="Content Placeholder 2"/>
          <p:cNvSpPr>
            <a:spLocks noGrp="1"/>
          </p:cNvSpPr>
          <p:nvPr>
            <p:ph idx="1"/>
          </p:nvPr>
        </p:nvSpPr>
        <p:spPr>
          <a:xfrm>
            <a:off x="5173065" y="987426"/>
            <a:ext cx="6160145" cy="4873625"/>
          </a:xfrm>
        </p:spPr>
        <p:txBody>
          <a:bodyPr/>
          <a:lstStyle>
            <a:lvl1pPr>
              <a:defRPr sz="3195"/>
            </a:lvl1pPr>
            <a:lvl2pPr>
              <a:defRPr sz="2795"/>
            </a:lvl2pPr>
            <a:lvl3pPr>
              <a:defRPr sz="2395"/>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8148" y="2057400"/>
            <a:ext cx="3924557" cy="3811588"/>
          </a:xfrm>
        </p:spPr>
        <p:txBody>
          <a:bodyPr/>
          <a:lstStyle>
            <a:lvl1pPr marL="0" indent="0">
              <a:buNone/>
              <a:defRPr sz="1595"/>
            </a:lvl1pPr>
            <a:lvl2pPr marL="456565" indent="0">
              <a:buNone/>
              <a:defRPr sz="1395"/>
            </a:lvl2pPr>
            <a:lvl3pPr marL="912495" indent="0">
              <a:buNone/>
              <a:defRPr sz="1200"/>
            </a:lvl3pPr>
            <a:lvl4pPr marL="1369060" indent="0">
              <a:buNone/>
              <a:defRPr sz="1000"/>
            </a:lvl4pPr>
            <a:lvl5pPr marL="1824990" indent="0">
              <a:buNone/>
              <a:defRPr sz="1000"/>
            </a:lvl5pPr>
            <a:lvl6pPr marL="2281555" indent="0">
              <a:buNone/>
              <a:defRPr sz="1000"/>
            </a:lvl6pPr>
            <a:lvl7pPr marL="2737485" indent="0">
              <a:buNone/>
              <a:defRPr sz="1000"/>
            </a:lvl7pPr>
            <a:lvl8pPr marL="3194050" indent="0">
              <a:buNone/>
              <a:defRPr sz="1000"/>
            </a:lvl8pPr>
            <a:lvl9pPr marL="3649980" indent="0">
              <a:buNone/>
              <a:defRPr sz="1000"/>
            </a:lvl9pPr>
          </a:lstStyle>
          <a:p>
            <a:pPr lvl="0"/>
            <a:r>
              <a:rPr lang="zh-CN" altLang="en-US"/>
              <a:t>单击此处编辑母版文本样式</a:t>
            </a:r>
          </a:p>
        </p:txBody>
      </p:sp>
      <p:sp>
        <p:nvSpPr>
          <p:cNvPr id="11" name="Date Placeholder 4"/>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4DD1F559-4485-482D-BD96-77C99EBC0040}"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5"/>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6"/>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48" y="457200"/>
            <a:ext cx="3924557" cy="1600200"/>
          </a:xfrm>
        </p:spPr>
        <p:txBody>
          <a:bodyPr anchor="b"/>
          <a:lstStyle>
            <a:lvl1pPr>
              <a:defRPr sz="319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73065" y="987426"/>
            <a:ext cx="6160145" cy="4873625"/>
          </a:xfrm>
        </p:spPr>
        <p:txBody>
          <a:bodyPr vert="horz" lIns="91440" tIns="45720" rIns="91440" bIns="45720" rtlCol="0" anchor="t">
            <a:normAutofit/>
          </a:bodyPr>
          <a:lstStyle>
            <a:lvl1pPr marL="0" indent="0">
              <a:buNone/>
              <a:defRPr sz="3195"/>
            </a:lvl1pPr>
            <a:lvl2pPr marL="456565" indent="0">
              <a:buNone/>
              <a:defRPr sz="2795"/>
            </a:lvl2pPr>
            <a:lvl3pPr marL="912495" indent="0">
              <a:buNone/>
              <a:defRPr sz="2395"/>
            </a:lvl3pPr>
            <a:lvl4pPr marL="1369060" indent="0">
              <a:buNone/>
              <a:defRPr sz="1995"/>
            </a:lvl4pPr>
            <a:lvl5pPr marL="1824990" indent="0">
              <a:buNone/>
              <a:defRPr sz="1995"/>
            </a:lvl5pPr>
            <a:lvl6pPr marL="2281555" indent="0">
              <a:buNone/>
              <a:defRPr sz="1995"/>
            </a:lvl6pPr>
            <a:lvl7pPr marL="2737485" indent="0">
              <a:buNone/>
              <a:defRPr sz="1995"/>
            </a:lvl7pPr>
            <a:lvl8pPr marL="3194050" indent="0">
              <a:buNone/>
              <a:defRPr sz="1995"/>
            </a:lvl8pPr>
            <a:lvl9pPr marL="3649980" indent="0">
              <a:buNone/>
              <a:defRPr sz="1995"/>
            </a:lvl9pPr>
          </a:lstStyle>
          <a:p>
            <a:pPr marL="0" marR="0" lvl="0" indent="0" algn="l" defTabSz="911225" rtl="0" eaLnBrk="1" fontAlgn="base" latinLnBrk="0" hangingPunct="1">
              <a:lnSpc>
                <a:spcPct val="90000"/>
              </a:lnSpc>
              <a:spcBef>
                <a:spcPts val="1000"/>
              </a:spcBef>
              <a:spcAft>
                <a:spcPct val="0"/>
              </a:spcAft>
              <a:buClrTx/>
              <a:buSzTx/>
              <a:buFont typeface="Arial" panose="020B0604020202020204" pitchFamily="34" charset="0"/>
              <a:buNone/>
              <a:defRPr/>
            </a:pPr>
            <a:r>
              <a:rPr kumimoji="0" lang="zh-CN" altLang="en-US" sz="3195"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195"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8148" y="2057400"/>
            <a:ext cx="3924557" cy="3811588"/>
          </a:xfrm>
        </p:spPr>
        <p:txBody>
          <a:bodyPr/>
          <a:lstStyle>
            <a:lvl1pPr marL="0" indent="0">
              <a:buNone/>
              <a:defRPr sz="1595"/>
            </a:lvl1pPr>
            <a:lvl2pPr marL="456565" indent="0">
              <a:buNone/>
              <a:defRPr sz="1395"/>
            </a:lvl2pPr>
            <a:lvl3pPr marL="912495" indent="0">
              <a:buNone/>
              <a:defRPr sz="1200"/>
            </a:lvl3pPr>
            <a:lvl4pPr marL="1369060" indent="0">
              <a:buNone/>
              <a:defRPr sz="1000"/>
            </a:lvl4pPr>
            <a:lvl5pPr marL="1824990" indent="0">
              <a:buNone/>
              <a:defRPr sz="1000"/>
            </a:lvl5pPr>
            <a:lvl6pPr marL="2281555" indent="0">
              <a:buNone/>
              <a:defRPr sz="1000"/>
            </a:lvl6pPr>
            <a:lvl7pPr marL="2737485" indent="0">
              <a:buNone/>
              <a:defRPr sz="1000"/>
            </a:lvl7pPr>
            <a:lvl8pPr marL="3194050" indent="0">
              <a:buNone/>
              <a:defRPr sz="1000"/>
            </a:lvl8pPr>
            <a:lvl9pPr marL="3649980" indent="0">
              <a:buNone/>
              <a:defRPr sz="1000"/>
            </a:lvl9pPr>
          </a:lstStyle>
          <a:p>
            <a:pPr lvl="0"/>
            <a:r>
              <a:rPr lang="zh-CN" altLang="en-US"/>
              <a:t>单击此处编辑母版文本样式</a:t>
            </a:r>
          </a:p>
        </p:txBody>
      </p:sp>
      <p:sp>
        <p:nvSpPr>
          <p:cNvPr id="11" name="Date Placeholder 4"/>
          <p:cNvSpPr>
            <a:spLocks noGrp="1"/>
          </p:cNvSpPr>
          <p:nvPr>
            <p:ph type="dt" sz="half" idx="1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1FB5E087-E421-4203-9E17-61328652674C}"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5"/>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6"/>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1"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defRPr smtClean="0"/>
            </a:lvl1pPr>
          </a:lstStyle>
          <a:p>
            <a:pPr marL="0" marR="0" lvl="0" indent="0" algn="l" defTabSz="914400" rtl="0" eaLnBrk="0" fontAlgn="base" latinLnBrk="0" hangingPunct="0">
              <a:lnSpc>
                <a:spcPct val="100000"/>
              </a:lnSpc>
              <a:spcBef>
                <a:spcPct val="0"/>
              </a:spcBef>
              <a:spcAft>
                <a:spcPct val="0"/>
              </a:spcAft>
              <a:buClrTx/>
              <a:buSzTx/>
              <a:buFontTx/>
              <a:buNone/>
              <a:defRPr/>
            </a:pPr>
            <a:fld id="{DEED41CD-25CC-492A-9BDC-64F67C3CB5E2}"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2024/1/8</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2"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13"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p>
            <a:pPr algn="r">
              <a:buNone/>
            </a:pPr>
            <a:fld id="{9A0DB2DC-4C9A-4742-B13C-FB6460FD3503}" type="slidenum">
              <a:rPr lang="zh-CN" altLang="en-US" dirty="0"/>
              <a:t>‹#›</a:t>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7859" y="365125"/>
            <a:ext cx="2623766"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6563" y="365125"/>
            <a:ext cx="7719194"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4CC647CC-C927-446F-AC17-54B9FD90B7D6}"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1/8/24</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10" y="274638"/>
            <a:ext cx="10951369"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608409" y="1333500"/>
            <a:ext cx="5374283"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85496" y="1333500"/>
            <a:ext cx="5374283" cy="3771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B605E26-9F2B-4272-9830-399A27139FD1}"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6" name="页脚占位符 5"/>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10" y="274638"/>
            <a:ext cx="10951369"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8410" y="1535114"/>
            <a:ext cx="537639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8410" y="2174875"/>
            <a:ext cx="537639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81273" y="1535114"/>
            <a:ext cx="537850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81273" y="2174875"/>
            <a:ext cx="537850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3F9018A8-2BD7-4BC5-BCB2-6446A5EC0DFF}"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8" name="页脚占位符 7"/>
          <p:cNvSpPr>
            <a:spLocks noGrp="1"/>
          </p:cNvSpPr>
          <p:nvPr>
            <p:ph type="ftr" sz="quarter" idx="1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10" y="274638"/>
            <a:ext cx="10951369" cy="1143000"/>
          </a:xfrm>
          <a:prstGeom prst="rect">
            <a:avLst/>
          </a:prstGeom>
        </p:spPr>
        <p:txBody>
          <a:bodyPr/>
          <a:lstStyle/>
          <a:p>
            <a:r>
              <a:rPr lang="zh-CN" altLang="en-US" noProof="1"/>
              <a:t>单击此处编辑母版标题样式</a:t>
            </a:r>
          </a:p>
        </p:txBody>
      </p:sp>
      <p:sp>
        <p:nvSpPr>
          <p:cNvPr id="3" name="日期占位符 2"/>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4D4DE4D-9A41-486D-90C9-AC6FFCED967A}"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3"/>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3" name="日期占位符 1"/>
          <p:cNvSpPr>
            <a:spLocks noGrp="1"/>
          </p:cNvSpPr>
          <p:nvPr>
            <p:ph type="dt" sz="half" idx="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F92A6CC0-6BDD-4821-9A3E-3E125A84B910}"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2"/>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3"/>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411" y="273051"/>
            <a:ext cx="4003250"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57424" y="273050"/>
            <a:ext cx="6802355"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8411" y="1435101"/>
            <a:ext cx="4003250"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p:cNvSpPr>
          <p:nvPr>
            <p:ph type="dt" sz="half" idx="1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C044A353-15AA-4AAF-846F-0C8E584AD642}"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6" name="页脚占位符 5"/>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85050" y="4800600"/>
            <a:ext cx="7300913"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5050" y="612775"/>
            <a:ext cx="7300913"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5050" y="5367338"/>
            <a:ext cx="730091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p:cNvSpPr>
          <p:nvPr>
            <p:ph type="dt" sz="half" idx="12"/>
          </p:nvPr>
        </p:nvSpPr>
        <p:spPr>
          <a:xfrm>
            <a:off x="608013" y="6356350"/>
            <a:ext cx="2840038" cy="365125"/>
          </a:xfrm>
          <a:prstGeom prst="rect">
            <a:avLst/>
          </a:prstGeom>
        </p:spPr>
        <p:txBody>
          <a:bodyPr/>
          <a:lstStyle>
            <a:lvl1pPr eaLnBrk="1" fontAlgn="auto" hangingPunct="1">
              <a:defRPr noProof="1">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fld id="{D3B68750-FCEA-4A9F-9060-8F58E3390FF4}" type="datetimeFigureOut">
              <a:rPr kumimoji="0" lang="zh-CN" altLang="en-US" sz="1800" b="0" i="0" u="none" strike="noStrike" kern="1200" cap="none" spc="0" normalizeH="0" baseline="0" noProof="1">
                <a:ln>
                  <a:noFill/>
                </a:ln>
                <a:solidFill>
                  <a:schemeClr val="tx1"/>
                </a:solidFill>
                <a:effectLst/>
                <a:uLnTx/>
                <a:uFillTx/>
                <a:latin typeface="+mn-lt"/>
                <a:ea typeface="+mn-ea"/>
                <a:cs typeface="+mn-cs"/>
              </a:rPr>
              <a:t>2024/1/8</a:t>
            </a:fld>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6" name="页脚占位符 5"/>
          <p:cNvSpPr>
            <a:spLocks noGrp="1"/>
          </p:cNvSpPr>
          <p:nvPr>
            <p:ph type="ftr" sz="quarter" idx="3"/>
          </p:nvPr>
        </p:nvSpPr>
        <p:spPr>
          <a:xfrm>
            <a:off x="4157663" y="6356350"/>
            <a:ext cx="3852863" cy="365125"/>
          </a:xfrm>
          <a:prstGeom prst="rect">
            <a:avLst/>
          </a:prstGeom>
        </p:spPr>
        <p:txBody>
          <a:bodyPr/>
          <a:lstStyle>
            <a:lvl1pPr eaLnBrk="1" fontAlgn="auto" hangingPunct="1">
              <a:defRPr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4"/>
          </p:nvPr>
        </p:nvSpPr>
        <p:spPr>
          <a:xfrm>
            <a:off x="8720138" y="6356350"/>
            <a:ext cx="2840038" cy="365125"/>
          </a:xfrm>
          <a:prstGeom prst="rect">
            <a:avLst/>
          </a:prstGeom>
        </p:spPr>
        <p:txBody>
          <a:bodyPr vert="horz" wrap="square" lIns="91440" tIns="45720" rIns="91440" bIns="45720" numCol="1" anchor="t" anchorCtr="0" compatLnSpc="1"/>
          <a:lstStyle/>
          <a:p>
            <a:pPr lvl="0" eaLnBrk="1" hangingPunct="1">
              <a:buNone/>
            </a:pPr>
            <a:fld id="{9A0DB2DC-4C9A-4742-B13C-FB6460FD3503}" type="slidenum">
              <a:rPr lang="zh-CN" altLang="en-US" dirty="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PC\Desktop\3.jpg"/>
          <p:cNvPicPr>
            <a:picLocks noChangeAspect="1"/>
          </p:cNvPicPr>
          <p:nvPr userDrawn="1"/>
        </p:nvPicPr>
        <p:blipFill>
          <a:blip r:embed="rId13"/>
          <a:stretch>
            <a:fillRect/>
          </a:stretch>
        </p:blipFill>
        <p:spPr>
          <a:xfrm>
            <a:off x="0" y="0"/>
            <a:ext cx="12168188"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836613" y="365125"/>
            <a:ext cx="10494962" cy="1325563"/>
          </a:xfrm>
          <a:prstGeom prst="rect">
            <a:avLst/>
          </a:prstGeom>
          <a:noFill/>
          <a:ln w="9525">
            <a:noFill/>
          </a:ln>
        </p:spPr>
        <p:txBody>
          <a:bodyPr anchor="ctr" anchorCtr="0"/>
          <a:lstStyle/>
          <a:p>
            <a:pPr lvl="0"/>
            <a:r>
              <a:rPr lang="zh-CN" altLang="en-US" dirty="0"/>
              <a:t>单击此处编辑母版标题样式</a:t>
            </a:r>
            <a:endParaRPr lang="en-US" altLang="zh-CN" dirty="0"/>
          </a:p>
        </p:txBody>
      </p:sp>
      <p:sp>
        <p:nvSpPr>
          <p:cNvPr id="2051" name="Text Placeholder 2"/>
          <p:cNvSpPr>
            <a:spLocks noGrp="1"/>
          </p:cNvSpPr>
          <p:nvPr>
            <p:ph type="body" idx="1"/>
          </p:nvPr>
        </p:nvSpPr>
        <p:spPr>
          <a:xfrm>
            <a:off x="836613" y="1825625"/>
            <a:ext cx="10494962" cy="4351338"/>
          </a:xfrm>
          <a:prstGeom prst="rect">
            <a:avLst/>
          </a:prstGeom>
          <a:noFill/>
          <a:ln w="9525">
            <a:noFill/>
          </a:ln>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altLang="zh-CN" dirty="0"/>
          </a:p>
        </p:txBody>
      </p:sp>
      <p:sp>
        <p:nvSpPr>
          <p:cNvPr id="4"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lgn="l">
              <a:defRPr sz="1200" dirty="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42AB7E45-90FB-4647-8442-EEEE4F4E1653}"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1/8/24</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lvl1pPr algn="r">
              <a:defRPr sz="1100">
                <a:solidFill>
                  <a:srgbClr val="898989"/>
                </a:solidFill>
              </a:defRPr>
            </a:lvl1pPr>
          </a:lstStyle>
          <a:p>
            <a:pPr lvl="0">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pic>
        <p:nvPicPr>
          <p:cNvPr id="2055" name="Picture 2" descr="C:\Users\PC\Desktop\3.jpg"/>
          <p:cNvPicPr>
            <a:picLocks noChangeAspect="1"/>
          </p:cNvPicPr>
          <p:nvPr userDrawn="1"/>
        </p:nvPicPr>
        <p:blipFill>
          <a:blip r:embed="rId13"/>
          <a:stretch>
            <a:fillRect/>
          </a:stretch>
        </p:blipFill>
        <p:spPr>
          <a:xfrm>
            <a:off x="0" y="0"/>
            <a:ext cx="12168188"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1225" rtl="0" fontAlgn="base">
        <a:lnSpc>
          <a:spcPct val="90000"/>
        </a:lnSpc>
        <a:spcBef>
          <a:spcPct val="0"/>
        </a:spcBef>
        <a:spcAft>
          <a:spcPct val="0"/>
        </a:spcAft>
        <a:defRPr sz="4300" kern="1200">
          <a:solidFill>
            <a:schemeClr val="tx1"/>
          </a:solidFill>
          <a:latin typeface="+mj-lt"/>
          <a:ea typeface="+mj-ea"/>
          <a:cs typeface="+mj-cs"/>
        </a:defRPr>
      </a:lvl1pPr>
      <a:lvl2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2pPr>
      <a:lvl3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3pPr>
      <a:lvl4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4pPr>
      <a:lvl5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5pPr>
      <a:lvl6pPr marL="4572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6pPr>
      <a:lvl7pPr marL="9144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7pPr>
      <a:lvl8pPr marL="13716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8pPr>
      <a:lvl9pPr marL="18288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9pPr>
    </p:titleStyle>
    <p:bodyStyle>
      <a:lvl1pPr marL="227330" indent="-227330" algn="l" defTabSz="911225" rtl="0" fontAlgn="base">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4530" indent="-227330" algn="l" defTabSz="911225" rtl="0" fontAlgn="base">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39825" indent="-227330" algn="l" defTabSz="911225" rtl="0" fontAlgn="base">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5755" indent="-227330" algn="l" defTabSz="911225" rtl="0" fontAlgn="base">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52955" indent="-227330" algn="l" defTabSz="911225" rtl="0" fontAlgn="base">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09520"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6085"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2015"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8580"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495" rtl="0" eaLnBrk="1" latinLnBrk="0" hangingPunct="1">
        <a:defRPr sz="1795" kern="1200">
          <a:solidFill>
            <a:schemeClr val="tx1"/>
          </a:solidFill>
          <a:latin typeface="+mn-lt"/>
          <a:ea typeface="+mn-ea"/>
          <a:cs typeface="+mn-cs"/>
        </a:defRPr>
      </a:lvl1pPr>
      <a:lvl2pPr marL="456565" algn="l" defTabSz="912495" rtl="0" eaLnBrk="1" latinLnBrk="0" hangingPunct="1">
        <a:defRPr sz="1795" kern="1200">
          <a:solidFill>
            <a:schemeClr val="tx1"/>
          </a:solidFill>
          <a:latin typeface="+mn-lt"/>
          <a:ea typeface="+mn-ea"/>
          <a:cs typeface="+mn-cs"/>
        </a:defRPr>
      </a:lvl2pPr>
      <a:lvl3pPr marL="912495" algn="l" defTabSz="912495" rtl="0" eaLnBrk="1" latinLnBrk="0" hangingPunct="1">
        <a:defRPr sz="1795" kern="1200">
          <a:solidFill>
            <a:schemeClr val="tx1"/>
          </a:solidFill>
          <a:latin typeface="+mn-lt"/>
          <a:ea typeface="+mn-ea"/>
          <a:cs typeface="+mn-cs"/>
        </a:defRPr>
      </a:lvl3pPr>
      <a:lvl4pPr marL="1369060" algn="l" defTabSz="912495" rtl="0" eaLnBrk="1" latinLnBrk="0" hangingPunct="1">
        <a:defRPr sz="1795" kern="1200">
          <a:solidFill>
            <a:schemeClr val="tx1"/>
          </a:solidFill>
          <a:latin typeface="+mn-lt"/>
          <a:ea typeface="+mn-ea"/>
          <a:cs typeface="+mn-cs"/>
        </a:defRPr>
      </a:lvl4pPr>
      <a:lvl5pPr marL="1824990" algn="l" defTabSz="912495" rtl="0" eaLnBrk="1" latinLnBrk="0" hangingPunct="1">
        <a:defRPr sz="1795" kern="1200">
          <a:solidFill>
            <a:schemeClr val="tx1"/>
          </a:solidFill>
          <a:latin typeface="+mn-lt"/>
          <a:ea typeface="+mn-ea"/>
          <a:cs typeface="+mn-cs"/>
        </a:defRPr>
      </a:lvl5pPr>
      <a:lvl6pPr marL="2281555" algn="l" defTabSz="912495" rtl="0" eaLnBrk="1" latinLnBrk="0" hangingPunct="1">
        <a:defRPr sz="1795" kern="1200">
          <a:solidFill>
            <a:schemeClr val="tx1"/>
          </a:solidFill>
          <a:latin typeface="+mn-lt"/>
          <a:ea typeface="+mn-ea"/>
          <a:cs typeface="+mn-cs"/>
        </a:defRPr>
      </a:lvl6pPr>
      <a:lvl7pPr marL="2737485" algn="l" defTabSz="912495" rtl="0" eaLnBrk="1" latinLnBrk="0" hangingPunct="1">
        <a:defRPr sz="1795" kern="1200">
          <a:solidFill>
            <a:schemeClr val="tx1"/>
          </a:solidFill>
          <a:latin typeface="+mn-lt"/>
          <a:ea typeface="+mn-ea"/>
          <a:cs typeface="+mn-cs"/>
        </a:defRPr>
      </a:lvl7pPr>
      <a:lvl8pPr marL="3194050" algn="l" defTabSz="912495" rtl="0" eaLnBrk="1" latinLnBrk="0" hangingPunct="1">
        <a:defRPr sz="1795" kern="1200">
          <a:solidFill>
            <a:schemeClr val="tx1"/>
          </a:solidFill>
          <a:latin typeface="+mn-lt"/>
          <a:ea typeface="+mn-ea"/>
          <a:cs typeface="+mn-cs"/>
        </a:defRPr>
      </a:lvl8pPr>
      <a:lvl9pPr marL="3649980" algn="l" defTabSz="912495"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a:xfrm>
            <a:off x="836613" y="365125"/>
            <a:ext cx="10494962" cy="1325563"/>
          </a:xfrm>
          <a:prstGeom prst="rect">
            <a:avLst/>
          </a:prstGeom>
          <a:noFill/>
          <a:ln w="9525">
            <a:noFill/>
          </a:ln>
        </p:spPr>
        <p:txBody>
          <a:bodyPr anchor="ctr" anchorCtr="0"/>
          <a:lstStyle/>
          <a:p>
            <a:pPr lvl="0"/>
            <a:r>
              <a:rPr lang="zh-CN" altLang="en-US" dirty="0"/>
              <a:t>单击此处编辑母版标题样式</a:t>
            </a:r>
            <a:endParaRPr lang="en-US" altLang="zh-CN" dirty="0"/>
          </a:p>
        </p:txBody>
      </p:sp>
      <p:sp>
        <p:nvSpPr>
          <p:cNvPr id="3075" name="Text Placeholder 2"/>
          <p:cNvSpPr>
            <a:spLocks noGrp="1"/>
          </p:cNvSpPr>
          <p:nvPr>
            <p:ph type="body" idx="1"/>
          </p:nvPr>
        </p:nvSpPr>
        <p:spPr>
          <a:xfrm>
            <a:off x="836613" y="1825625"/>
            <a:ext cx="10494962" cy="4351338"/>
          </a:xfrm>
          <a:prstGeom prst="rect">
            <a:avLst/>
          </a:prstGeom>
          <a:noFill/>
          <a:ln w="9525">
            <a:noFill/>
          </a:ln>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altLang="zh-CN" dirty="0"/>
          </a:p>
        </p:txBody>
      </p:sp>
      <p:sp>
        <p:nvSpPr>
          <p:cNvPr id="4" name="Date Placeholder 3"/>
          <p:cNvSpPr>
            <a:spLocks noGrp="1"/>
          </p:cNvSpPr>
          <p:nvPr>
            <p:ph type="dt" sz="half" idx="2"/>
          </p:nvPr>
        </p:nvSpPr>
        <p:spPr>
          <a:xfrm>
            <a:off x="836613" y="6356350"/>
            <a:ext cx="2738438" cy="365125"/>
          </a:xfrm>
          <a:prstGeom prst="rect">
            <a:avLst/>
          </a:prstGeom>
        </p:spPr>
        <p:txBody>
          <a:bodyPr vert="horz" lIns="91440" tIns="45720" rIns="91440" bIns="45720" rtlCol="0" anchor="ctr"/>
          <a:lstStyle>
            <a:lvl1pPr algn="l">
              <a:defRPr sz="1200" dirty="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4CC647CC-C927-446F-AC17-54B9FD90B7D6}" type="datetimeFigureOut">
              <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1/8/24</a:t>
            </a:fld>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Footer Placeholder 4"/>
          <p:cNvSpPr>
            <a:spLocks noGrp="1"/>
          </p:cNvSpPr>
          <p:nvPr>
            <p:ph type="ftr" sz="quarter" idx="3"/>
          </p:nvPr>
        </p:nvSpPr>
        <p:spPr>
          <a:xfrm>
            <a:off x="4030663" y="6356350"/>
            <a:ext cx="4106863"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Slide Number Placeholder 5"/>
          <p:cNvSpPr>
            <a:spLocks noGrp="1"/>
          </p:cNvSpPr>
          <p:nvPr>
            <p:ph type="sldNum" sz="quarter" idx="4"/>
          </p:nvPr>
        </p:nvSpPr>
        <p:spPr>
          <a:xfrm>
            <a:off x="8593138" y="6356350"/>
            <a:ext cx="2738438" cy="365125"/>
          </a:xfrm>
          <a:prstGeom prst="rect">
            <a:avLst/>
          </a:prstGeom>
        </p:spPr>
        <p:txBody>
          <a:bodyPr vert="horz" lIns="91440" tIns="45720" rIns="91440" bIns="45720" rtlCol="0" anchor="ctr"/>
          <a:lstStyle>
            <a:lvl1pPr algn="r">
              <a:defRPr sz="1100">
                <a:solidFill>
                  <a:srgbClr val="898989"/>
                </a:solidFill>
              </a:defRPr>
            </a:lvl1pPr>
          </a:lstStyle>
          <a:p>
            <a:pPr lvl="0">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pic>
        <p:nvPicPr>
          <p:cNvPr id="3079" name="Picture 2" descr="C:\Users\PC\Desktop\3.jpg"/>
          <p:cNvPicPr>
            <a:picLocks noChangeAspect="1"/>
          </p:cNvPicPr>
          <p:nvPr userDrawn="1"/>
        </p:nvPicPr>
        <p:blipFill>
          <a:blip r:embed="rId13"/>
          <a:stretch>
            <a:fillRect/>
          </a:stretch>
        </p:blipFill>
        <p:spPr>
          <a:xfrm>
            <a:off x="0" y="0"/>
            <a:ext cx="12168188" cy="6854825"/>
          </a:xfrm>
          <a:prstGeom prst="rect">
            <a:avLst/>
          </a:prstGeom>
          <a:noFill/>
          <a:ln w="9525">
            <a:noFill/>
          </a:ln>
        </p:spPr>
      </p:pic>
      <p:pic>
        <p:nvPicPr>
          <p:cNvPr id="3080" name="图片 2"/>
          <p:cNvPicPr>
            <a:picLocks noChangeAspect="1"/>
          </p:cNvPicPr>
          <p:nvPr userDrawn="1"/>
        </p:nvPicPr>
        <p:blipFill>
          <a:blip r:embed="rId14"/>
          <a:stretch>
            <a:fillRect/>
          </a:stretch>
        </p:blipFill>
        <p:spPr>
          <a:xfrm>
            <a:off x="9729788" y="0"/>
            <a:ext cx="1192212" cy="1050925"/>
          </a:xfrm>
          <a:prstGeom prst="rect">
            <a:avLst/>
          </a:prstGeom>
          <a:noFill/>
          <a:ln w="9525">
            <a:noFill/>
          </a:ln>
        </p:spPr>
      </p:pic>
      <p:cxnSp>
        <p:nvCxnSpPr>
          <p:cNvPr id="9" name="直接连接符 8"/>
          <p:cNvCxnSpPr/>
          <p:nvPr/>
        </p:nvCxnSpPr>
        <p:spPr>
          <a:xfrm>
            <a:off x="304800" y="620713"/>
            <a:ext cx="9294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0922000" y="620713"/>
            <a:ext cx="971550" cy="0"/>
          </a:xfrm>
          <a:prstGeom prst="line">
            <a:avLst/>
          </a:prstGeom>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1225" rtl="0" fontAlgn="base">
        <a:lnSpc>
          <a:spcPct val="90000"/>
        </a:lnSpc>
        <a:spcBef>
          <a:spcPct val="0"/>
        </a:spcBef>
        <a:spcAft>
          <a:spcPct val="0"/>
        </a:spcAft>
        <a:defRPr sz="4300" kern="1200">
          <a:solidFill>
            <a:schemeClr val="tx1"/>
          </a:solidFill>
          <a:latin typeface="+mj-lt"/>
          <a:ea typeface="+mj-ea"/>
          <a:cs typeface="+mj-cs"/>
        </a:defRPr>
      </a:lvl1pPr>
      <a:lvl2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2pPr>
      <a:lvl3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3pPr>
      <a:lvl4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4pPr>
      <a:lvl5pPr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5pPr>
      <a:lvl6pPr marL="4572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6pPr>
      <a:lvl7pPr marL="9144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7pPr>
      <a:lvl8pPr marL="13716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8pPr>
      <a:lvl9pPr marL="1828800" algn="l" defTabSz="911225" rtl="0" fontAlgn="base">
        <a:lnSpc>
          <a:spcPct val="90000"/>
        </a:lnSpc>
        <a:spcBef>
          <a:spcPct val="0"/>
        </a:spcBef>
        <a:spcAft>
          <a:spcPct val="0"/>
        </a:spcAft>
        <a:defRPr sz="4300">
          <a:solidFill>
            <a:schemeClr val="tx1"/>
          </a:solidFill>
          <a:latin typeface="Calibri Light" panose="020F0302020204030204" pitchFamily="34" charset="0"/>
          <a:ea typeface="等线 Light" panose="02010600030101010101" pitchFamily="2" charset="-122"/>
        </a:defRPr>
      </a:lvl9pPr>
    </p:titleStyle>
    <p:bodyStyle>
      <a:lvl1pPr marL="227330" indent="-227330" algn="l" defTabSz="911225" rtl="0" fontAlgn="base">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4530" indent="-227330" algn="l" defTabSz="911225" rtl="0" fontAlgn="base">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39825" indent="-227330" algn="l" defTabSz="911225" rtl="0" fontAlgn="base">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5755" indent="-227330" algn="l" defTabSz="911225" rtl="0" fontAlgn="base">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52955" indent="-227330" algn="l" defTabSz="911225" rtl="0" fontAlgn="base">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09520"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6pPr>
      <a:lvl7pPr marL="2966085"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7pPr>
      <a:lvl8pPr marL="3422015"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8pPr>
      <a:lvl9pPr marL="3878580" indent="-227965" algn="l" defTabSz="912495" rtl="0" eaLnBrk="1" latinLnBrk="0" hangingPunct="1">
        <a:lnSpc>
          <a:spcPct val="90000"/>
        </a:lnSpc>
        <a:spcBef>
          <a:spcPts val="500"/>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495" rtl="0" eaLnBrk="1" latinLnBrk="0" hangingPunct="1">
        <a:defRPr sz="1795" kern="1200">
          <a:solidFill>
            <a:schemeClr val="tx1"/>
          </a:solidFill>
          <a:latin typeface="+mn-lt"/>
          <a:ea typeface="+mn-ea"/>
          <a:cs typeface="+mn-cs"/>
        </a:defRPr>
      </a:lvl1pPr>
      <a:lvl2pPr marL="456565" algn="l" defTabSz="912495" rtl="0" eaLnBrk="1" latinLnBrk="0" hangingPunct="1">
        <a:defRPr sz="1795" kern="1200">
          <a:solidFill>
            <a:schemeClr val="tx1"/>
          </a:solidFill>
          <a:latin typeface="+mn-lt"/>
          <a:ea typeface="+mn-ea"/>
          <a:cs typeface="+mn-cs"/>
        </a:defRPr>
      </a:lvl2pPr>
      <a:lvl3pPr marL="912495" algn="l" defTabSz="912495" rtl="0" eaLnBrk="1" latinLnBrk="0" hangingPunct="1">
        <a:defRPr sz="1795" kern="1200">
          <a:solidFill>
            <a:schemeClr val="tx1"/>
          </a:solidFill>
          <a:latin typeface="+mn-lt"/>
          <a:ea typeface="+mn-ea"/>
          <a:cs typeface="+mn-cs"/>
        </a:defRPr>
      </a:lvl3pPr>
      <a:lvl4pPr marL="1369060" algn="l" defTabSz="912495" rtl="0" eaLnBrk="1" latinLnBrk="0" hangingPunct="1">
        <a:defRPr sz="1795" kern="1200">
          <a:solidFill>
            <a:schemeClr val="tx1"/>
          </a:solidFill>
          <a:latin typeface="+mn-lt"/>
          <a:ea typeface="+mn-ea"/>
          <a:cs typeface="+mn-cs"/>
        </a:defRPr>
      </a:lvl4pPr>
      <a:lvl5pPr marL="1824990" algn="l" defTabSz="912495" rtl="0" eaLnBrk="1" latinLnBrk="0" hangingPunct="1">
        <a:defRPr sz="1795" kern="1200">
          <a:solidFill>
            <a:schemeClr val="tx1"/>
          </a:solidFill>
          <a:latin typeface="+mn-lt"/>
          <a:ea typeface="+mn-ea"/>
          <a:cs typeface="+mn-cs"/>
        </a:defRPr>
      </a:lvl5pPr>
      <a:lvl6pPr marL="2281555" algn="l" defTabSz="912495" rtl="0" eaLnBrk="1" latinLnBrk="0" hangingPunct="1">
        <a:defRPr sz="1795" kern="1200">
          <a:solidFill>
            <a:schemeClr val="tx1"/>
          </a:solidFill>
          <a:latin typeface="+mn-lt"/>
          <a:ea typeface="+mn-ea"/>
          <a:cs typeface="+mn-cs"/>
        </a:defRPr>
      </a:lvl6pPr>
      <a:lvl7pPr marL="2737485" algn="l" defTabSz="912495" rtl="0" eaLnBrk="1" latinLnBrk="0" hangingPunct="1">
        <a:defRPr sz="1795" kern="1200">
          <a:solidFill>
            <a:schemeClr val="tx1"/>
          </a:solidFill>
          <a:latin typeface="+mn-lt"/>
          <a:ea typeface="+mn-ea"/>
          <a:cs typeface="+mn-cs"/>
        </a:defRPr>
      </a:lvl7pPr>
      <a:lvl8pPr marL="3194050" algn="l" defTabSz="912495" rtl="0" eaLnBrk="1" latinLnBrk="0" hangingPunct="1">
        <a:defRPr sz="1795" kern="1200">
          <a:solidFill>
            <a:schemeClr val="tx1"/>
          </a:solidFill>
          <a:latin typeface="+mn-lt"/>
          <a:ea typeface="+mn-ea"/>
          <a:cs typeface="+mn-cs"/>
        </a:defRPr>
      </a:lvl8pPr>
      <a:lvl9pPr marL="3649980" algn="l" defTabSz="912495"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chart" Target="../charts/chart8.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chart" Target="../charts/char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chart" Target="../charts/chart6.xml"/><Relationship Id="rId5" Type="http://schemas.openxmlformats.org/officeDocument/2006/relationships/tags" Target="../tags/tag12.xml"/><Relationship Id="rId10" Type="http://schemas.openxmlformats.org/officeDocument/2006/relationships/chart" Target="../charts/chart5.xml"/><Relationship Id="rId4" Type="http://schemas.openxmlformats.org/officeDocument/2006/relationships/tags" Target="../tags/tag11.xml"/><Relationship Id="rId9"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chart" Target="../charts/chart10.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9.xml"/><Relationship Id="rId5" Type="http://schemas.openxmlformats.org/officeDocument/2006/relationships/notesSlide" Target="../notesSlides/notesSlide11.xml"/><Relationship Id="rId4"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2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hyperlink" Target="&#20851;&#20110;&#28145;&#21051;&#27762;&#21462;&#36797;&#23425;&#30465;&#30424;&#38182;&#24066;&#28009;&#19994;&#20844;&#21496;&#8221;1&#183;15&#8220;&#29190;&#28856;&#20107;&#25925;&#30340;&#25552;&#31034;.pdf"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15.&#21508;&#37096;&#38376;/6.HSE&#31649;&#29702;&#37096;/11.&#20107;&#25925;&#23398;&#20064;/2024&#24180;&#24230;/&#20107;&#25925;&#29616;&#22330;&#35270;&#39057;.mov"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openxmlformats.org/officeDocument/2006/relationships/image" Target="../media/image29.jpeg"/><Relationship Id="rId3" Type="http://schemas.openxmlformats.org/officeDocument/2006/relationships/tags" Target="../tags/tag24.xml"/><Relationship Id="rId7" Type="http://schemas.openxmlformats.org/officeDocument/2006/relationships/slideLayout" Target="../slideLayouts/slideLayout29.xml"/><Relationship Id="rId12" Type="http://schemas.openxmlformats.org/officeDocument/2006/relationships/image" Target="../media/image28.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27.jpeg"/><Relationship Id="rId5" Type="http://schemas.openxmlformats.org/officeDocument/2006/relationships/tags" Target="../tags/tag26.xml"/><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tags" Target="../tags/tag25.xml"/><Relationship Id="rId9" Type="http://schemas.openxmlformats.org/officeDocument/2006/relationships/image" Target="../media/image25.jpeg"/><Relationship Id="rId1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xml"/><Relationship Id="rId1" Type="http://schemas.openxmlformats.org/officeDocument/2006/relationships/tags" Target="../tags/tag2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20851;&#20110;&#28145;&#21051;&#27762;&#21462;&#36797;&#23425;&#30465;&#30424;&#38182;&#24066;&#28009;&#19994;&#20844;&#21496;&#8221;1&#183;15&#8220;&#29190;&#28856;&#20107;&#25925;&#30340;&#25552;&#31034;.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15.&#21508;&#37096;&#38376;/6.HSE&#31649;&#29702;&#37096;/11.&#20107;&#25925;&#23398;&#20064;/2024&#24180;&#24230;/&#38738;&#23665;&#38598;&#22242;&#20107;&#25925;&#35270;&#39057;.mov"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11188" y="2420938"/>
            <a:ext cx="11017250" cy="3168650"/>
          </a:xfrm>
          <a:prstGeom prst="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7891" name="TextBox 3"/>
          <p:cNvSpPr txBox="1"/>
          <p:nvPr/>
        </p:nvSpPr>
        <p:spPr>
          <a:xfrm>
            <a:off x="6062663" y="2990850"/>
            <a:ext cx="4802187" cy="708025"/>
          </a:xfrm>
          <a:prstGeom prst="rect">
            <a:avLst/>
          </a:prstGeom>
          <a:noFill/>
          <a:ln w="9525">
            <a:noFill/>
          </a:ln>
        </p:spPr>
        <p:txBody>
          <a:bodyPr wrap="none">
            <a:spAutoFit/>
          </a:bodyPr>
          <a:lstStyle/>
          <a:p>
            <a:pPr algn="ctr" eaLnBrk="1" hangingPunct="1"/>
            <a:r>
              <a:rPr lang="zh-CN" altLang="en-US" sz="4000" b="1" dirty="0">
                <a:solidFill>
                  <a:schemeClr val="bg1"/>
                </a:solidFill>
                <a:latin typeface="微软雅黑" panose="020B0503020204020204" pitchFamily="34" charset="-122"/>
                <a:ea typeface="微软雅黑" panose="020B0503020204020204" pitchFamily="34" charset="-122"/>
              </a:rPr>
              <a:t>公用工程部专业汇报</a:t>
            </a:r>
          </a:p>
        </p:txBody>
      </p:sp>
      <p:sp>
        <p:nvSpPr>
          <p:cNvPr id="37892" name="TextBox 6"/>
          <p:cNvSpPr txBox="1"/>
          <p:nvPr/>
        </p:nvSpPr>
        <p:spPr>
          <a:xfrm>
            <a:off x="7591425" y="3854450"/>
            <a:ext cx="1387475" cy="461963"/>
          </a:xfrm>
          <a:prstGeom prst="rect">
            <a:avLst/>
          </a:prstGeom>
          <a:noFill/>
          <a:ln w="9525">
            <a:noFill/>
          </a:ln>
        </p:spPr>
        <p:txBody>
          <a:bodyPr wrap="none">
            <a:spAutoFit/>
          </a:bodyPr>
          <a:lstStyle/>
          <a:p>
            <a:pPr algn="ctr" eaLnBrk="1" hangingPunct="1">
              <a:spcBef>
                <a:spcPct val="50000"/>
              </a:spcBef>
            </a:pPr>
            <a:r>
              <a:rPr lang="en-US" altLang="zh-CN" sz="2400" dirty="0">
                <a:solidFill>
                  <a:schemeClr val="bg1"/>
                </a:solidFill>
                <a:latin typeface="微软雅黑" panose="020B0503020204020204" pitchFamily="34" charset="-122"/>
                <a:ea typeface="微软雅黑" panose="020B0503020204020204" pitchFamily="34" charset="-122"/>
              </a:rPr>
              <a:t>HSE</a:t>
            </a:r>
            <a:r>
              <a:rPr lang="zh-CN" altLang="en-US" sz="2400" dirty="0">
                <a:solidFill>
                  <a:schemeClr val="bg1"/>
                </a:solidFill>
                <a:latin typeface="微软雅黑" panose="020B0503020204020204" pitchFamily="34" charset="-122"/>
                <a:ea typeface="微软雅黑" panose="020B0503020204020204" pitchFamily="34" charset="-122"/>
              </a:rPr>
              <a:t>专业</a:t>
            </a:r>
            <a:endParaRPr lang="zh-CN" altLang="zh-CN" sz="2400" dirty="0">
              <a:solidFill>
                <a:schemeClr val="bg1"/>
              </a:solidFill>
              <a:latin typeface="微软雅黑" panose="020B0503020204020204" pitchFamily="34" charset="-122"/>
              <a:ea typeface="微软雅黑" panose="020B0503020204020204" pitchFamily="34" charset="-122"/>
            </a:endParaRPr>
          </a:p>
        </p:txBody>
      </p:sp>
      <p:sp>
        <p:nvSpPr>
          <p:cNvPr id="37893" name="TextBox 7"/>
          <p:cNvSpPr txBox="1"/>
          <p:nvPr/>
        </p:nvSpPr>
        <p:spPr>
          <a:xfrm>
            <a:off x="3865563" y="5919788"/>
            <a:ext cx="3876675" cy="461962"/>
          </a:xfrm>
          <a:prstGeom prst="rect">
            <a:avLst/>
          </a:prstGeom>
          <a:noFill/>
          <a:ln w="9525">
            <a:noFill/>
          </a:ln>
        </p:spPr>
        <p:txBody>
          <a:bodyPr wrap="none">
            <a:spAutoFit/>
          </a:bodyPr>
          <a:lstStyle/>
          <a:p>
            <a:pPr algn="ctr" eaLnBrk="1" hangingPunct="1"/>
            <a:r>
              <a:rPr lang="zh-CN" altLang="zh-CN" sz="2400" b="1" dirty="0">
                <a:solidFill>
                  <a:srgbClr val="10243F"/>
                </a:solidFill>
                <a:latin typeface="微软雅黑" panose="020B0503020204020204" pitchFamily="34" charset="-122"/>
                <a:ea typeface="微软雅黑" panose="020B0503020204020204" pitchFamily="34" charset="-122"/>
              </a:rPr>
              <a:t>恒逸</a:t>
            </a:r>
            <a:r>
              <a:rPr lang="zh-CN" altLang="en-US" sz="2400" b="1" dirty="0">
                <a:solidFill>
                  <a:srgbClr val="10243F"/>
                </a:solidFill>
                <a:latin typeface="微软雅黑" panose="020B0503020204020204" pitchFamily="34" charset="-122"/>
                <a:ea typeface="微软雅黑" panose="020B0503020204020204" pitchFamily="34" charset="-122"/>
              </a:rPr>
              <a:t>实业（文莱）有限公司</a:t>
            </a:r>
            <a:endParaRPr lang="zh-CN" altLang="zh-CN" sz="2400" b="1" dirty="0">
              <a:solidFill>
                <a:srgbClr val="10243F"/>
              </a:solidFill>
              <a:latin typeface="微软雅黑" panose="020B0503020204020204" pitchFamily="34" charset="-122"/>
              <a:ea typeface="微软雅黑" panose="020B0503020204020204" pitchFamily="34" charset="-122"/>
            </a:endParaRPr>
          </a:p>
        </p:txBody>
      </p:sp>
      <p:sp>
        <p:nvSpPr>
          <p:cNvPr id="11" name="对角圆角矩形 10"/>
          <p:cNvSpPr/>
          <p:nvPr/>
        </p:nvSpPr>
        <p:spPr>
          <a:xfrm>
            <a:off x="1827213" y="696913"/>
            <a:ext cx="1016000" cy="715963"/>
          </a:xfrm>
          <a:prstGeom prst="round2DiagRect">
            <a:avLst/>
          </a:prstGeom>
          <a:solidFill>
            <a:schemeClr val="bg1">
              <a:lumMod val="85000"/>
              <a:alpha val="46000"/>
            </a:schemeClr>
          </a:solidFill>
          <a:ln w="254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微软雅黑" panose="020B0503020204020204" pitchFamily="34" charset="-122"/>
              <a:cs typeface="+mn-cs"/>
            </a:endParaRPr>
          </a:p>
        </p:txBody>
      </p:sp>
      <p:grpSp>
        <p:nvGrpSpPr>
          <p:cNvPr id="7" name="组合 6"/>
          <p:cNvGrpSpPr/>
          <p:nvPr/>
        </p:nvGrpSpPr>
        <p:grpSpPr>
          <a:xfrm>
            <a:off x="916825" y="1115450"/>
            <a:ext cx="5079481" cy="3302563"/>
            <a:chOff x="916825" y="1115450"/>
            <a:chExt cx="5079481" cy="3302563"/>
          </a:xfrm>
        </p:grpSpPr>
        <p:sp>
          <p:nvSpPr>
            <p:cNvPr id="12" name="对角圆角矩形 11"/>
            <p:cNvSpPr/>
            <p:nvPr/>
          </p:nvSpPr>
          <p:spPr>
            <a:xfrm>
              <a:off x="4117975" y="3208338"/>
              <a:ext cx="957263" cy="708025"/>
            </a:xfrm>
            <a:prstGeom prst="round2DiagRect">
              <a:avLst/>
            </a:prstGeom>
            <a:solidFill>
              <a:schemeClr val="bg1">
                <a:alpha val="38000"/>
              </a:schemeClr>
            </a:solidFill>
            <a:ln w="254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微软雅黑" panose="020B0503020204020204" pitchFamily="34" charset="-122"/>
                <a:cs typeface="+mn-cs"/>
              </a:endParaRPr>
            </a:p>
          </p:txBody>
        </p:sp>
        <p:sp>
          <p:nvSpPr>
            <p:cNvPr id="13" name="对角圆角矩形 12"/>
            <p:cNvSpPr/>
            <p:nvPr/>
          </p:nvSpPr>
          <p:spPr>
            <a:xfrm>
              <a:off x="2436813" y="3749675"/>
              <a:ext cx="957263" cy="668338"/>
            </a:xfrm>
            <a:prstGeom prst="round2DiagRect">
              <a:avLst/>
            </a:prstGeom>
            <a:solidFill>
              <a:schemeClr val="bg1">
                <a:alpha val="53000"/>
              </a:schemeClr>
            </a:solidFill>
            <a:ln w="254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微软雅黑" panose="020B0503020204020204" pitchFamily="34" charset="-122"/>
                <a:cs typeface="+mn-cs"/>
              </a:endParaRPr>
            </a:p>
          </p:txBody>
        </p:sp>
        <p:grpSp>
          <p:nvGrpSpPr>
            <p:cNvPr id="4" name="组合 3"/>
            <p:cNvGrpSpPr/>
            <p:nvPr/>
          </p:nvGrpSpPr>
          <p:grpSpPr>
            <a:xfrm>
              <a:off x="916825" y="1115450"/>
              <a:ext cx="5079481" cy="2564315"/>
              <a:chOff x="916825" y="1115450"/>
              <a:chExt cx="5079481" cy="2564315"/>
            </a:xfrm>
          </p:grpSpPr>
          <p:pic>
            <p:nvPicPr>
              <p:cNvPr id="3" name="Picture 7" descr="C:/Users/Administrator/AppData/Local/Temp/picturecompress_20211210172449/output_1.jpgoutput_1"/>
              <p:cNvPicPr>
                <a:picLocks noChangeAspect="1"/>
              </p:cNvPicPr>
              <p:nvPr/>
            </p:nvPicPr>
            <p:blipFill>
              <a:blip r:embed="rId4"/>
              <a:srcRect/>
              <a:stretch>
                <a:fillRect/>
              </a:stretch>
            </p:blipFill>
            <p:spPr>
              <a:xfrm>
                <a:off x="3285132" y="1115450"/>
                <a:ext cx="2711174" cy="1800227"/>
              </a:xfrm>
              <a:prstGeom prst="round2DiagRect">
                <a:avLst/>
              </a:prstGeom>
              <a:noFill/>
              <a:ln w="9525">
                <a:noFill/>
              </a:ln>
            </p:spPr>
          </p:pic>
          <p:pic>
            <p:nvPicPr>
              <p:cNvPr id="5" name="图片 4" descr="C:/Users/Administrator/AppData/Local/Temp/picturecompress_20211210172449/output_2.pngoutput_2"/>
              <p:cNvPicPr>
                <a:picLocks noChangeAspect="1"/>
              </p:cNvPicPr>
              <p:nvPr/>
            </p:nvPicPr>
            <p:blipFill>
              <a:blip r:embed="rId5"/>
              <a:stretch>
                <a:fillRect/>
              </a:stretch>
            </p:blipFill>
            <p:spPr>
              <a:xfrm>
                <a:off x="916825" y="1755149"/>
                <a:ext cx="2545388" cy="1924616"/>
              </a:xfrm>
              <a:prstGeom prst="round2DiagRect">
                <a:avLst/>
              </a:prstGeom>
            </p:spPr>
          </p:pic>
        </p:grpSp>
      </p:grpSp>
      <p:pic>
        <p:nvPicPr>
          <p:cNvPr id="37899" name="图片 5" descr="C:/Users/Administrator/AppData/Local/Temp/picturecompress_20211210172449/output_3.pngoutput_3"/>
          <p:cNvPicPr>
            <a:picLocks noChangeAspect="1"/>
          </p:cNvPicPr>
          <p:nvPr/>
        </p:nvPicPr>
        <p:blipFill>
          <a:blip r:embed="rId6"/>
          <a:stretch>
            <a:fillRect/>
          </a:stretch>
        </p:blipFill>
        <p:spPr>
          <a:xfrm>
            <a:off x="8188325" y="909638"/>
            <a:ext cx="1543050" cy="1511300"/>
          </a:xfrm>
          <a:prstGeom prst="rect">
            <a:avLst/>
          </a:prstGeom>
          <a:noFill/>
          <a:ln w="9525">
            <a:noFill/>
          </a:ln>
        </p:spPr>
      </p:pic>
    </p:spTree>
  </p:cSld>
  <p:clrMapOvr>
    <a:masterClrMapping/>
  </p:clrMapOvr>
  <p:transition spd="slow" advClick="0" advTm="1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50" y="30163"/>
            <a:ext cx="7128593" cy="541655"/>
          </a:xfrm>
          <a:prstGeom prst="rect">
            <a:avLst/>
          </a:prstGeom>
          <a:noFill/>
          <a:ln w="9525">
            <a:noFill/>
          </a:ln>
        </p:spPr>
        <p:txBody>
          <a:bodyPr wrap="square" lIns="107503" tIns="53751" rIns="107503" bIns="53751">
            <a:spAutoFit/>
          </a:bodyPr>
          <a:lstStyle/>
          <a:p>
            <a:pPr defTabSz="1075055">
              <a:defRPr/>
            </a:pP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四、</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直接作业环节问题统计通报</a:t>
            </a:r>
            <a:endParaRPr kumimoji="0" lang="zh-CN" altLang="en-US" sz="2830" b="1" kern="1200" cap="none" spc="0" normalizeH="0" baseline="0" noProof="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sp>
        <p:nvSpPr>
          <p:cNvPr id="9" name="文本框 8"/>
          <p:cNvSpPr txBox="1"/>
          <p:nvPr/>
        </p:nvSpPr>
        <p:spPr>
          <a:xfrm>
            <a:off x="8340367" y="1032510"/>
            <a:ext cx="3699939" cy="5276730"/>
          </a:xfrm>
          <a:prstGeom prst="rect">
            <a:avLst/>
          </a:prstGeom>
          <a:noFill/>
        </p:spPr>
        <p:txBody>
          <a:bodyPr wrap="square">
            <a:noAutofit/>
          </a:bodyPr>
          <a:lstStyle/>
          <a:p>
            <a:pPr indent="406400" algn="just">
              <a:lnSpc>
                <a:spcPct val="120000"/>
              </a:lnSpc>
              <a:spcBef>
                <a:spcPts val="0"/>
              </a:spcBef>
              <a:spcAft>
                <a:spcPts val="0"/>
              </a:spcAft>
            </a:pPr>
            <a:r>
              <a:rPr lang="en-US" altLang="zh-CN" sz="1600" b="1" kern="100" dirty="0">
                <a:latin typeface="宋体" panose="02010600030101010101" pitchFamily="2" charset="-122"/>
                <a:sym typeface="+mn-ea"/>
              </a:rPr>
              <a:t>2023</a:t>
            </a:r>
            <a:r>
              <a:rPr lang="zh-CN" altLang="en-US" sz="1600" b="1" kern="100" dirty="0">
                <a:latin typeface="宋体" panose="02010600030101010101" pitchFamily="2" charset="-122"/>
                <a:sym typeface="+mn-ea"/>
              </a:rPr>
              <a:t>年</a:t>
            </a:r>
            <a:r>
              <a:rPr lang="zh-CN" altLang="zh-CN" sz="1600" b="1" kern="100" dirty="0">
                <a:latin typeface="宋体" panose="02010600030101010101" pitchFamily="2" charset="-122"/>
                <a:sym typeface="+mn-ea"/>
              </a:rPr>
              <a:t>共办理</a:t>
            </a:r>
            <a:r>
              <a:rPr lang="zh-CN" altLang="en-US" sz="1600" b="1" kern="100" dirty="0">
                <a:latin typeface="宋体" panose="02010600030101010101" pitchFamily="2" charset="-122"/>
                <a:sym typeface="+mn-ea"/>
              </a:rPr>
              <a:t>各类</a:t>
            </a:r>
            <a:r>
              <a:rPr lang="zh-CN" altLang="zh-CN" sz="1600" b="1" kern="100" dirty="0">
                <a:latin typeface="宋体" panose="02010600030101010101" pitchFamily="2" charset="-122"/>
                <a:sym typeface="+mn-ea"/>
              </a:rPr>
              <a:t>高风险作业票</a:t>
            </a:r>
            <a:r>
              <a:rPr lang="zh-CN" altLang="en-US" sz="1600" b="1" kern="100" dirty="0">
                <a:latin typeface="宋体" panose="02010600030101010101" pitchFamily="2" charset="-122"/>
                <a:sym typeface="+mn-ea"/>
              </a:rPr>
              <a:t>证</a:t>
            </a:r>
            <a:r>
              <a:rPr lang="en-US" altLang="zh-CN" sz="1600" b="1" kern="100" dirty="0">
                <a:latin typeface="宋体" panose="02010600030101010101" pitchFamily="2" charset="-122"/>
                <a:sym typeface="+mn-ea"/>
              </a:rPr>
              <a:t>924</a:t>
            </a:r>
            <a:r>
              <a:rPr lang="zh-CN" altLang="zh-CN" sz="1600" b="1" kern="100" dirty="0">
                <a:latin typeface="宋体" panose="02010600030101010101" pitchFamily="2" charset="-122"/>
                <a:sym typeface="+mn-ea"/>
              </a:rPr>
              <a:t>张。其中：特级作业票</a:t>
            </a:r>
            <a:r>
              <a:rPr lang="en-US" altLang="zh-CN" sz="1600" b="1" kern="100" dirty="0">
                <a:latin typeface="宋体" panose="02010600030101010101" pitchFamily="2" charset="-122"/>
                <a:sym typeface="+mn-ea"/>
              </a:rPr>
              <a:t>12</a:t>
            </a:r>
            <a:r>
              <a:rPr lang="zh-CN" altLang="en-US" sz="1600" b="1" kern="100" dirty="0">
                <a:latin typeface="宋体" panose="02010600030101010101" pitchFamily="2" charset="-122"/>
                <a:sym typeface="+mn-ea"/>
              </a:rPr>
              <a:t>张、</a:t>
            </a:r>
            <a:r>
              <a:rPr lang="zh-CN" altLang="zh-CN" sz="1600" b="1" kern="100" dirty="0">
                <a:latin typeface="宋体" panose="02010600030101010101" pitchFamily="2" charset="-122"/>
                <a:sym typeface="+mn-ea"/>
              </a:rPr>
              <a:t>一级动火作业票</a:t>
            </a:r>
            <a:r>
              <a:rPr lang="en-US" altLang="zh-CN" sz="1600" b="1" kern="100" dirty="0">
                <a:latin typeface="宋体" panose="02010600030101010101" pitchFamily="2" charset="-122"/>
                <a:sym typeface="+mn-ea"/>
              </a:rPr>
              <a:t>313</a:t>
            </a:r>
            <a:r>
              <a:rPr lang="zh-CN" altLang="zh-CN" sz="1600" b="1" kern="100" dirty="0">
                <a:latin typeface="宋体" panose="02010600030101010101" pitchFamily="2" charset="-122"/>
                <a:sym typeface="+mn-ea"/>
              </a:rPr>
              <a:t>张</a:t>
            </a:r>
            <a:r>
              <a:rPr lang="zh-CN" altLang="en-US" sz="1600" b="1" kern="100" dirty="0">
                <a:latin typeface="宋体" panose="02010600030101010101" pitchFamily="2" charset="-122"/>
                <a:sym typeface="+mn-ea"/>
              </a:rPr>
              <a:t>、</a:t>
            </a:r>
            <a:r>
              <a:rPr lang="zh-CN" altLang="zh-CN" sz="1600" b="1" kern="100" dirty="0">
                <a:latin typeface="宋体" panose="02010600030101010101" pitchFamily="2" charset="-122"/>
                <a:sym typeface="+mn-ea"/>
              </a:rPr>
              <a:t>二级动火作业票</a:t>
            </a:r>
            <a:r>
              <a:rPr lang="en-US" altLang="zh-CN" sz="1600" b="1" kern="100" dirty="0">
                <a:latin typeface="宋体" panose="02010600030101010101" pitchFamily="2" charset="-122"/>
                <a:sym typeface="+mn-ea"/>
              </a:rPr>
              <a:t>111</a:t>
            </a:r>
            <a:r>
              <a:rPr lang="zh-CN" altLang="zh-CN" sz="1600" b="1" kern="100" dirty="0">
                <a:latin typeface="宋体" panose="02010600030101010101" pitchFamily="2" charset="-122"/>
                <a:sym typeface="+mn-ea"/>
              </a:rPr>
              <a:t>张</a:t>
            </a:r>
            <a:r>
              <a:rPr lang="zh-CN" altLang="en-US" sz="1600" b="1" kern="100" dirty="0">
                <a:latin typeface="宋体" panose="02010600030101010101" pitchFamily="2" charset="-122"/>
                <a:sym typeface="+mn-ea"/>
              </a:rPr>
              <a:t>、</a:t>
            </a:r>
            <a:r>
              <a:rPr lang="zh-CN" altLang="zh-CN" sz="1600" b="1" kern="100" dirty="0">
                <a:latin typeface="宋体" panose="02010600030101010101" pitchFamily="2" charset="-122"/>
                <a:sym typeface="+mn-ea"/>
              </a:rPr>
              <a:t>高处作业票</a:t>
            </a:r>
            <a:r>
              <a:rPr lang="en-US" altLang="zh-CN" sz="1600" b="1" kern="100" dirty="0">
                <a:latin typeface="宋体" panose="02010600030101010101" pitchFamily="2" charset="-122"/>
                <a:sym typeface="+mn-ea"/>
              </a:rPr>
              <a:t>312</a:t>
            </a:r>
            <a:r>
              <a:rPr lang="zh-CN" altLang="zh-CN" sz="1600" b="1" kern="100" dirty="0">
                <a:latin typeface="宋体" panose="02010600030101010101" pitchFamily="2" charset="-122"/>
                <a:sym typeface="+mn-ea"/>
              </a:rPr>
              <a:t>张</a:t>
            </a:r>
            <a:r>
              <a:rPr lang="zh-CN" altLang="en-US" sz="1600" b="1" kern="100" dirty="0">
                <a:latin typeface="宋体" panose="02010600030101010101" pitchFamily="2" charset="-122"/>
                <a:sym typeface="+mn-ea"/>
              </a:rPr>
              <a:t>、受限空间票</a:t>
            </a:r>
            <a:r>
              <a:rPr lang="en-US" altLang="zh-CN" sz="1600" b="1" kern="100" dirty="0">
                <a:latin typeface="宋体" panose="02010600030101010101" pitchFamily="2" charset="-122"/>
                <a:sym typeface="+mn-ea"/>
              </a:rPr>
              <a:t>128</a:t>
            </a:r>
            <a:r>
              <a:rPr lang="zh-CN" altLang="en-US" sz="1600" b="1" kern="100" dirty="0">
                <a:latin typeface="宋体" panose="02010600030101010101" pitchFamily="2" charset="-122"/>
                <a:sym typeface="+mn-ea"/>
              </a:rPr>
              <a:t>张、吊装起重作业</a:t>
            </a:r>
            <a:r>
              <a:rPr lang="en-US" altLang="zh-CN" sz="1600" b="1" kern="100" dirty="0">
                <a:latin typeface="宋体" panose="02010600030101010101" pitchFamily="2" charset="-122"/>
                <a:sym typeface="+mn-ea"/>
              </a:rPr>
              <a:t>47</a:t>
            </a:r>
            <a:r>
              <a:rPr lang="zh-CN" altLang="en-US" sz="1600" b="1" kern="100" dirty="0">
                <a:latin typeface="宋体" panose="02010600030101010101" pitchFamily="2" charset="-122"/>
                <a:sym typeface="+mn-ea"/>
              </a:rPr>
              <a:t>张、断路作业票</a:t>
            </a:r>
            <a:r>
              <a:rPr lang="en-US" altLang="zh-CN" sz="1600" b="1" kern="100" dirty="0">
                <a:latin typeface="宋体" panose="02010600030101010101" pitchFamily="2" charset="-122"/>
                <a:sym typeface="+mn-ea"/>
              </a:rPr>
              <a:t>1</a:t>
            </a:r>
            <a:r>
              <a:rPr lang="zh-CN" altLang="en-US" sz="1600" b="1" kern="100" dirty="0">
                <a:latin typeface="宋体" panose="02010600030101010101" pitchFamily="2" charset="-122"/>
                <a:sym typeface="+mn-ea"/>
              </a:rPr>
              <a:t>张。</a:t>
            </a:r>
            <a:r>
              <a:rPr lang="zh-CN" altLang="zh-CN" sz="1600" b="1" kern="100" dirty="0">
                <a:latin typeface="宋体" panose="02010600030101010101" pitchFamily="2" charset="-122"/>
                <a:sym typeface="+mn-ea"/>
              </a:rPr>
              <a:t>各类作业票证办理严格执行</a:t>
            </a:r>
            <a:r>
              <a:rPr lang="en-US" altLang="zh-CN" sz="1600" b="1" kern="100" dirty="0">
                <a:latin typeface="宋体" panose="02010600030101010101" pitchFamily="2" charset="-122"/>
                <a:sym typeface="+mn-ea"/>
              </a:rPr>
              <a:t>HSE</a:t>
            </a:r>
            <a:r>
              <a:rPr lang="zh-CN" altLang="zh-CN" sz="1600" b="1" kern="100" dirty="0">
                <a:latin typeface="宋体" panose="02010600030101010101" pitchFamily="2" charset="-122"/>
                <a:sym typeface="+mn-ea"/>
              </a:rPr>
              <a:t>管理要求，作业前</a:t>
            </a:r>
            <a:r>
              <a:rPr lang="en-US" altLang="zh-CN" sz="1600" b="1" kern="100" dirty="0">
                <a:latin typeface="宋体" panose="02010600030101010101" pitchFamily="2" charset="-122"/>
                <a:sym typeface="+mn-ea"/>
              </a:rPr>
              <a:t>JHA</a:t>
            </a:r>
            <a:r>
              <a:rPr lang="zh-CN" altLang="zh-CN" sz="1600" b="1" kern="100" dirty="0">
                <a:latin typeface="宋体" panose="02010600030101010101" pitchFamily="2" charset="-122"/>
                <a:sym typeface="+mn-ea"/>
              </a:rPr>
              <a:t>分析和各项安全措施落实到位，</a:t>
            </a:r>
            <a:r>
              <a:rPr lang="zh-CN" altLang="en-US" sz="1600" b="1" kern="100" dirty="0">
                <a:latin typeface="宋体" panose="02010600030101010101" pitchFamily="2" charset="-122"/>
                <a:sym typeface="+mn-ea"/>
              </a:rPr>
              <a:t>公司</a:t>
            </a:r>
            <a:r>
              <a:rPr lang="en-US" altLang="zh-CN" sz="1600" b="1" kern="100" dirty="0">
                <a:latin typeface="宋体" panose="02010600030101010101" pitchFamily="2" charset="-122"/>
                <a:sym typeface="+mn-ea"/>
              </a:rPr>
              <a:t>HSE</a:t>
            </a:r>
            <a:r>
              <a:rPr lang="zh-CN" altLang="en-US" sz="1600" b="1" kern="100" dirty="0">
                <a:latin typeface="宋体" panose="02010600030101010101" pitchFamily="2" charset="-122"/>
                <a:sym typeface="+mn-ea"/>
              </a:rPr>
              <a:t>部现场监督检查过程中提出的意见和建议均有效落实并及时反馈</a:t>
            </a:r>
            <a:r>
              <a:rPr lang="zh-CN" altLang="zh-CN" sz="1600" b="1" kern="100" dirty="0">
                <a:latin typeface="宋体" panose="02010600030101010101" pitchFamily="2" charset="-122"/>
                <a:sym typeface="+mn-ea"/>
              </a:rPr>
              <a:t>。</a:t>
            </a:r>
            <a:r>
              <a:rPr lang="zh-CN" altLang="zh-CN" sz="1400" b="1" kern="100" dirty="0">
                <a:latin typeface="宋体" panose="02010600030101010101" pitchFamily="2" charset="-122"/>
                <a:sym typeface="+mn-ea"/>
              </a:rPr>
              <a:t> </a:t>
            </a:r>
          </a:p>
          <a:p>
            <a:pPr indent="406400" algn="just">
              <a:lnSpc>
                <a:spcPct val="120000"/>
              </a:lnSpc>
              <a:spcBef>
                <a:spcPts val="0"/>
              </a:spcBef>
              <a:spcAft>
                <a:spcPts val="0"/>
              </a:spcAft>
            </a:pPr>
            <a:endParaRPr lang="zh-CN" altLang="zh-CN" sz="1400" b="1" kern="100" dirty="0">
              <a:latin typeface="宋体" panose="02010600030101010101" pitchFamily="2" charset="-122"/>
              <a:ea typeface="宋体" panose="02010600030101010101" pitchFamily="2" charset="-122"/>
            </a:endParaRPr>
          </a:p>
          <a:p>
            <a:pPr indent="406400" algn="just">
              <a:lnSpc>
                <a:spcPct val="120000"/>
              </a:lnSpc>
              <a:spcBef>
                <a:spcPts val="0"/>
              </a:spcBef>
              <a:spcAft>
                <a:spcPts val="0"/>
              </a:spcAft>
            </a:pPr>
            <a:r>
              <a:rPr lang="zh-CN" altLang="en-US" sz="1600" b="1" kern="100" dirty="0">
                <a:latin typeface="宋体" panose="02010600030101010101" pitchFamily="2" charset="-122"/>
                <a:sym typeface="+mn-ea"/>
              </a:rPr>
              <a:t>同期与</a:t>
            </a:r>
            <a:r>
              <a:rPr lang="en-US" altLang="zh-CN" sz="1600" b="1" kern="100" dirty="0">
                <a:latin typeface="宋体" panose="02010600030101010101" pitchFamily="2" charset="-122"/>
                <a:sym typeface="+mn-ea"/>
              </a:rPr>
              <a:t>2022</a:t>
            </a:r>
            <a:r>
              <a:rPr lang="zh-CN" altLang="en-US" sz="1600" b="1" kern="100" dirty="0">
                <a:latin typeface="宋体" panose="02010600030101010101" pitchFamily="2" charset="-122"/>
                <a:sym typeface="+mn-ea"/>
              </a:rPr>
              <a:t>年</a:t>
            </a:r>
            <a:r>
              <a:rPr lang="zh-CN" altLang="zh-CN" sz="1600" b="1" kern="100" dirty="0">
                <a:latin typeface="宋体" panose="02010600030101010101" pitchFamily="2" charset="-122"/>
                <a:sym typeface="+mn-ea"/>
              </a:rPr>
              <a:t>全年</a:t>
            </a:r>
            <a:r>
              <a:rPr lang="zh-CN" altLang="en-US" sz="1600" b="1" kern="100" dirty="0">
                <a:latin typeface="宋体" panose="02010600030101010101" pitchFamily="2" charset="-122"/>
                <a:sym typeface="+mn-ea"/>
              </a:rPr>
              <a:t>（</a:t>
            </a:r>
            <a:r>
              <a:rPr lang="zh-CN" altLang="zh-CN" sz="1600" b="1" kern="100" dirty="0">
                <a:latin typeface="宋体" panose="02010600030101010101" pitchFamily="2" charset="-122"/>
                <a:sym typeface="+mn-ea"/>
              </a:rPr>
              <a:t>办理高风险作业票304张</a:t>
            </a:r>
            <a:r>
              <a:rPr lang="zh-CN" altLang="en-US" sz="1600" b="1" kern="100" dirty="0">
                <a:latin typeface="宋体" panose="02010600030101010101" pitchFamily="2" charset="-122"/>
                <a:sym typeface="+mn-ea"/>
              </a:rPr>
              <a:t>）对比，</a:t>
            </a:r>
            <a:r>
              <a:rPr lang="en-US" altLang="zh-CN" sz="1600" b="1" kern="100" dirty="0">
                <a:latin typeface="宋体" panose="02010600030101010101" pitchFamily="2" charset="-122"/>
                <a:sym typeface="+mn-ea"/>
              </a:rPr>
              <a:t>2023</a:t>
            </a:r>
            <a:r>
              <a:rPr lang="zh-CN" altLang="en-US" sz="1600" b="1" kern="100" dirty="0">
                <a:latin typeface="宋体" panose="02010600030101010101" pitchFamily="2" charset="-122"/>
                <a:sym typeface="+mn-ea"/>
              </a:rPr>
              <a:t>年翻了</a:t>
            </a:r>
            <a:r>
              <a:rPr lang="en-US" altLang="zh-CN" sz="1600" b="1" kern="100" dirty="0">
                <a:latin typeface="宋体" panose="02010600030101010101" pitchFamily="2" charset="-122"/>
                <a:sym typeface="+mn-ea"/>
              </a:rPr>
              <a:t>3</a:t>
            </a:r>
            <a:r>
              <a:rPr lang="zh-CN" altLang="en-US" sz="1600" b="1" kern="100" dirty="0">
                <a:latin typeface="宋体" panose="02010600030101010101" pitchFamily="2" charset="-122"/>
                <a:sym typeface="+mn-ea"/>
              </a:rPr>
              <a:t>倍。</a:t>
            </a:r>
            <a:r>
              <a:rPr lang="zh-CN" altLang="zh-CN" sz="1600" b="1" kern="100" dirty="0">
                <a:solidFill>
                  <a:srgbClr val="FF0000"/>
                </a:solidFill>
                <a:latin typeface="宋体" panose="02010600030101010101" pitchFamily="2" charset="-122"/>
                <a:sym typeface="+mn-ea"/>
              </a:rPr>
              <a:t>主要原因就是经历了开工以来的第一次大检修和年底污水场碱渣</a:t>
            </a:r>
            <a:r>
              <a:rPr lang="en-US" altLang="zh-CN" sz="1600" b="1" kern="100" dirty="0">
                <a:solidFill>
                  <a:srgbClr val="FF0000"/>
                </a:solidFill>
                <a:latin typeface="宋体" panose="02010600030101010101" pitchFamily="2" charset="-122"/>
                <a:sym typeface="+mn-ea"/>
              </a:rPr>
              <a:t>B</a:t>
            </a:r>
            <a:r>
              <a:rPr lang="zh-CN" altLang="en-US" sz="1600" b="1" kern="100" dirty="0">
                <a:solidFill>
                  <a:srgbClr val="FF0000"/>
                </a:solidFill>
                <a:latin typeface="宋体" panose="02010600030101010101" pitchFamily="2" charset="-122"/>
                <a:sym typeface="+mn-ea"/>
              </a:rPr>
              <a:t>罐检修以及港储至污水场的技改管线施工作业。</a:t>
            </a:r>
            <a:endParaRPr lang="zh-CN" altLang="zh-CN" sz="1600" b="1" kern="100" dirty="0">
              <a:solidFill>
                <a:srgbClr val="FF0000"/>
              </a:solidFill>
              <a:latin typeface="宋体" panose="02010600030101010101" pitchFamily="2" charset="-122"/>
              <a:ea typeface="宋体" panose="02010600030101010101" pitchFamily="2" charset="-122"/>
            </a:endParaRPr>
          </a:p>
          <a:p>
            <a:pPr indent="406400" algn="just">
              <a:lnSpc>
                <a:spcPts val="2700"/>
              </a:lnSpc>
            </a:pPr>
            <a:endParaRPr lang="zh-CN" altLang="zh-CN" sz="1600" b="1" kern="100" dirty="0">
              <a:solidFill>
                <a:srgbClr val="FF0000"/>
              </a:solidFill>
              <a:latin typeface="宋体" panose="02010600030101010101" pitchFamily="2" charset="-122"/>
              <a:ea typeface="宋体" panose="02010600030101010101" pitchFamily="2" charset="-122"/>
            </a:endParaRPr>
          </a:p>
        </p:txBody>
      </p:sp>
      <p:graphicFrame>
        <p:nvGraphicFramePr>
          <p:cNvPr id="5" name="表格 4"/>
          <p:cNvGraphicFramePr>
            <a:graphicFrameLocks noGrp="1"/>
          </p:cNvGraphicFramePr>
          <p:nvPr>
            <p:custDataLst>
              <p:tags r:id="rId1"/>
            </p:custDataLst>
            <p:extLst>
              <p:ext uri="{D42A27DB-BD31-4B8C-83A1-F6EECF244321}">
                <p14:modId xmlns:p14="http://schemas.microsoft.com/office/powerpoint/2010/main" val="634946122"/>
              </p:ext>
            </p:extLst>
          </p:nvPr>
        </p:nvGraphicFramePr>
        <p:xfrm>
          <a:off x="93224" y="765287"/>
          <a:ext cx="8247139" cy="5687972"/>
        </p:xfrm>
        <a:graphic>
          <a:graphicData uri="http://schemas.openxmlformats.org/drawingml/2006/table">
            <a:tbl>
              <a:tblPr>
                <a:tableStyleId>{5C22544A-7EE6-4342-B048-85BDC9FD1C3A}</a:tableStyleId>
              </a:tblPr>
              <a:tblGrid>
                <a:gridCol w="656766">
                  <a:extLst>
                    <a:ext uri="{9D8B030D-6E8A-4147-A177-3AD203B41FA5}">
                      <a16:colId xmlns:a16="http://schemas.microsoft.com/office/drawing/2014/main" val="20000"/>
                    </a:ext>
                  </a:extLst>
                </a:gridCol>
                <a:gridCol w="656229">
                  <a:extLst>
                    <a:ext uri="{9D8B030D-6E8A-4147-A177-3AD203B41FA5}">
                      <a16:colId xmlns:a16="http://schemas.microsoft.com/office/drawing/2014/main" val="20001"/>
                    </a:ext>
                  </a:extLst>
                </a:gridCol>
                <a:gridCol w="656497">
                  <a:extLst>
                    <a:ext uri="{9D8B030D-6E8A-4147-A177-3AD203B41FA5}">
                      <a16:colId xmlns:a16="http://schemas.microsoft.com/office/drawing/2014/main" val="20002"/>
                    </a:ext>
                  </a:extLst>
                </a:gridCol>
                <a:gridCol w="656497">
                  <a:extLst>
                    <a:ext uri="{9D8B030D-6E8A-4147-A177-3AD203B41FA5}">
                      <a16:colId xmlns:a16="http://schemas.microsoft.com/office/drawing/2014/main" val="20003"/>
                    </a:ext>
                  </a:extLst>
                </a:gridCol>
                <a:gridCol w="656497">
                  <a:extLst>
                    <a:ext uri="{9D8B030D-6E8A-4147-A177-3AD203B41FA5}">
                      <a16:colId xmlns:a16="http://schemas.microsoft.com/office/drawing/2014/main" val="20004"/>
                    </a:ext>
                  </a:extLst>
                </a:gridCol>
                <a:gridCol w="656497">
                  <a:extLst>
                    <a:ext uri="{9D8B030D-6E8A-4147-A177-3AD203B41FA5}">
                      <a16:colId xmlns:a16="http://schemas.microsoft.com/office/drawing/2014/main" val="20005"/>
                    </a:ext>
                  </a:extLst>
                </a:gridCol>
                <a:gridCol w="656497">
                  <a:extLst>
                    <a:ext uri="{9D8B030D-6E8A-4147-A177-3AD203B41FA5}">
                      <a16:colId xmlns:a16="http://schemas.microsoft.com/office/drawing/2014/main" val="20006"/>
                    </a:ext>
                  </a:extLst>
                </a:gridCol>
                <a:gridCol w="656497">
                  <a:extLst>
                    <a:ext uri="{9D8B030D-6E8A-4147-A177-3AD203B41FA5}">
                      <a16:colId xmlns:a16="http://schemas.microsoft.com/office/drawing/2014/main" val="20007"/>
                    </a:ext>
                  </a:extLst>
                </a:gridCol>
                <a:gridCol w="656497">
                  <a:extLst>
                    <a:ext uri="{9D8B030D-6E8A-4147-A177-3AD203B41FA5}">
                      <a16:colId xmlns:a16="http://schemas.microsoft.com/office/drawing/2014/main" val="20008"/>
                    </a:ext>
                  </a:extLst>
                </a:gridCol>
                <a:gridCol w="656497">
                  <a:extLst>
                    <a:ext uri="{9D8B030D-6E8A-4147-A177-3AD203B41FA5}">
                      <a16:colId xmlns:a16="http://schemas.microsoft.com/office/drawing/2014/main" val="20009"/>
                    </a:ext>
                  </a:extLst>
                </a:gridCol>
                <a:gridCol w="656497">
                  <a:extLst>
                    <a:ext uri="{9D8B030D-6E8A-4147-A177-3AD203B41FA5}">
                      <a16:colId xmlns:a16="http://schemas.microsoft.com/office/drawing/2014/main" val="20010"/>
                    </a:ext>
                  </a:extLst>
                </a:gridCol>
                <a:gridCol w="656766">
                  <a:extLst>
                    <a:ext uri="{9D8B030D-6E8A-4147-A177-3AD203B41FA5}">
                      <a16:colId xmlns:a16="http://schemas.microsoft.com/office/drawing/2014/main" val="20011"/>
                    </a:ext>
                  </a:extLst>
                </a:gridCol>
                <a:gridCol w="368905">
                  <a:extLst>
                    <a:ext uri="{9D8B030D-6E8A-4147-A177-3AD203B41FA5}">
                      <a16:colId xmlns:a16="http://schemas.microsoft.com/office/drawing/2014/main" val="20012"/>
                    </a:ext>
                  </a:extLst>
                </a:gridCol>
              </a:tblGrid>
              <a:tr h="231365">
                <a:tc gridSpan="13">
                  <a:txBody>
                    <a:bodyPr/>
                    <a:lstStyle/>
                    <a:p>
                      <a:pPr algn="ctr" fontAlgn="ctr"/>
                      <a:r>
                        <a:rPr lang="zh-CN" altLang="en-US" sz="1200" u="none" strike="noStrike" dirty="0">
                          <a:effectLst/>
                        </a:rPr>
                        <a:t>　恒逸石化（文莱）有限公司</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hMerge="1">
                  <a:txBody>
                    <a:bodyPr/>
                    <a:lstStyle/>
                    <a:p>
                      <a:endParaRPr lang="zh-CN"/>
                    </a:p>
                  </a:txBody>
                  <a:tcPr marL="8304" marR="8304" marT="8304"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31365">
                <a:tc gridSpan="13">
                  <a:txBody>
                    <a:bodyPr/>
                    <a:lstStyle/>
                    <a:p>
                      <a:pPr algn="ctr" rtl="0" fontAlgn="ctr"/>
                      <a:r>
                        <a:rPr lang="zh-CN" altLang="en-US" sz="1200" u="none" strike="noStrike" dirty="0">
                          <a:effectLst/>
                        </a:rPr>
                        <a:t>风险作业月度统计表</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1"/>
                  </a:ext>
                </a:extLst>
              </a:tr>
              <a:tr h="231571">
                <a:tc>
                  <a:txBody>
                    <a:bodyPr/>
                    <a:lstStyle/>
                    <a:p>
                      <a:pPr algn="ctr" rtl="0" fontAlgn="ctr"/>
                      <a:r>
                        <a:rPr lang="zh-CN" altLang="en-US" sz="1200" u="none" strike="noStrike">
                          <a:effectLst/>
                        </a:rPr>
                        <a:t>时间</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gridSpan="6">
                  <a:txBody>
                    <a:bodyPr/>
                    <a:lstStyle/>
                    <a:p>
                      <a:pPr algn="ctr" rtl="0" fontAlgn="ctr"/>
                      <a:r>
                        <a:rPr lang="en-US" altLang="zh-CN" sz="1200" u="none" strike="noStrike" dirty="0">
                          <a:effectLst/>
                        </a:rPr>
                        <a:t>2023</a:t>
                      </a:r>
                      <a:r>
                        <a:rPr lang="zh-CN" altLang="en-US" sz="1200" u="none" strike="noStrike" dirty="0">
                          <a:effectLst/>
                        </a:rPr>
                        <a:t>年度</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algn="ctr" rtl="0" fontAlgn="ctr"/>
                      <a:r>
                        <a:rPr lang="zh-CN" altLang="en-US" sz="1200" u="none" strike="noStrike">
                          <a:effectLst/>
                        </a:rPr>
                        <a:t>统计人：</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gridSpan="5">
                  <a:txBody>
                    <a:bodyPr/>
                    <a:lstStyle/>
                    <a:p>
                      <a:pPr algn="ctr" rtl="0" fontAlgn="ctr"/>
                      <a:r>
                        <a:rPr lang="zh-CN" altLang="en-US" sz="1200" u="none" strike="noStrike">
                          <a:effectLst/>
                        </a:rPr>
                        <a:t>于亚鹏</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2"/>
                  </a:ext>
                </a:extLst>
              </a:tr>
              <a:tr h="376303">
                <a:tc>
                  <a:txBody>
                    <a:bodyPr/>
                    <a:lstStyle/>
                    <a:p>
                      <a:pPr algn="ctr" rtl="0" fontAlgn="ctr"/>
                      <a:r>
                        <a:rPr lang="zh-CN" altLang="en-US" sz="1200" u="none" strike="noStrike">
                          <a:effectLst/>
                        </a:rPr>
                        <a:t>   种类</a:t>
                      </a:r>
                      <a:endParaRPr lang="zh-CN" altLang="en-US" sz="1200" b="0" i="0" u="none" strike="noStrike">
                        <a:solidFill>
                          <a:srgbClr val="000000"/>
                        </a:solidFill>
                        <a:effectLst/>
                        <a:latin typeface="Calibri" panose="020F0502020204030204" pitchFamily="34" charset="0"/>
                        <a:ea typeface="等线" panose="02010600030101010101" pitchFamily="2" charset="-122"/>
                      </a:endParaRPr>
                    </a:p>
                  </a:txBody>
                  <a:tcPr marL="8304" marR="8304" marT="8304" marB="0" anchor="ctr"/>
                </a:tc>
                <a:tc gridSpan="3">
                  <a:txBody>
                    <a:bodyPr/>
                    <a:lstStyle/>
                    <a:p>
                      <a:pPr algn="ctr" rtl="0" fontAlgn="ctr"/>
                      <a:r>
                        <a:rPr lang="zh-CN" altLang="en-US" sz="1200" u="none" strike="noStrike" dirty="0">
                          <a:effectLst/>
                        </a:rPr>
                        <a:t>动火作业</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hMerge="1">
                  <a:txBody>
                    <a:bodyPr/>
                    <a:lstStyle/>
                    <a:p>
                      <a:endParaRPr lang="zh-CN"/>
                    </a:p>
                  </a:txBody>
                  <a:tcPr/>
                </a:tc>
                <a:tc hMerge="1">
                  <a:txBody>
                    <a:bodyPr/>
                    <a:lstStyle/>
                    <a:p>
                      <a:endParaRPr lang="zh-CN"/>
                    </a:p>
                  </a:txBody>
                  <a:tcPr/>
                </a:tc>
                <a:tc gridSpan="2">
                  <a:txBody>
                    <a:bodyPr/>
                    <a:lstStyle/>
                    <a:p>
                      <a:pPr algn="ctr" rtl="0" fontAlgn="ctr"/>
                      <a:r>
                        <a:rPr lang="zh-CN" altLang="en-US" sz="1200" u="none" strike="noStrike">
                          <a:effectLst/>
                        </a:rPr>
                        <a:t>高处作业</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hMerge="1">
                  <a:txBody>
                    <a:bodyPr/>
                    <a:lstStyle/>
                    <a:p>
                      <a:endParaRPr lang="zh-CN"/>
                    </a:p>
                  </a:txBody>
                  <a:tcPr/>
                </a:tc>
                <a:tc>
                  <a:txBody>
                    <a:bodyPr/>
                    <a:lstStyle/>
                    <a:p>
                      <a:pPr algn="ctr" rtl="0" fontAlgn="ctr"/>
                      <a:r>
                        <a:rPr lang="zh-CN" altLang="en-US" sz="1200" u="none" strike="noStrike" dirty="0">
                          <a:effectLst/>
                        </a:rPr>
                        <a:t>　</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合计</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extLst>
                  <a:ext uri="{0D108BD9-81ED-4DB2-BD59-A6C34878D82A}">
                    <a16:rowId xmlns:a16="http://schemas.microsoft.com/office/drawing/2014/main" val="10003"/>
                  </a:ext>
                </a:extLst>
              </a:tr>
              <a:tr h="448669">
                <a:tc>
                  <a:txBody>
                    <a:bodyPr/>
                    <a:lstStyle/>
                    <a:p>
                      <a:pPr algn="ctr" rtl="0" fontAlgn="ctr"/>
                      <a:r>
                        <a:rPr lang="zh-CN" altLang="en-US" sz="1200" u="none" strike="noStrike">
                          <a:effectLst/>
                        </a:rPr>
                        <a:t>月份</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dirty="0">
                          <a:effectLst/>
                        </a:rPr>
                        <a:t>特殊</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dirty="0">
                          <a:effectLst/>
                        </a:rPr>
                        <a:t>一级</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二级</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特殊</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一般</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l" rtl="0" fontAlgn="ctr"/>
                      <a:r>
                        <a:rPr lang="zh-CN" altLang="en-US" sz="1200" u="none" strike="noStrike" dirty="0">
                          <a:effectLst/>
                        </a:rPr>
                        <a:t>受限空间作业</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l" rtl="0" fontAlgn="ctr"/>
                      <a:r>
                        <a:rPr lang="zh-CN" altLang="en-US" sz="1200" u="none" strike="noStrike">
                          <a:effectLst/>
                        </a:rPr>
                        <a:t>射线探伤作业</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l" rtl="0" fontAlgn="ctr"/>
                      <a:r>
                        <a:rPr lang="zh-CN" altLang="en-US" sz="1200" u="none" strike="noStrike">
                          <a:effectLst/>
                        </a:rPr>
                        <a:t>起重吊装作业</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l" rtl="0" fontAlgn="ctr"/>
                      <a:r>
                        <a:rPr lang="zh-CN" altLang="en-US" sz="1200" u="none" strike="noStrike">
                          <a:effectLst/>
                        </a:rPr>
                        <a:t>临时用电</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l" rtl="0" fontAlgn="ctr"/>
                      <a:r>
                        <a:rPr lang="zh-CN" altLang="en-US" sz="1200" u="none" strike="noStrike">
                          <a:effectLst/>
                        </a:rPr>
                        <a:t>动土作业</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l" rtl="0" fontAlgn="ctr"/>
                      <a:r>
                        <a:rPr lang="zh-CN" altLang="en-US" sz="1200" u="none" strike="noStrike">
                          <a:effectLst/>
                        </a:rPr>
                        <a:t>断路作业</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algn="ctr" rtl="0"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extLst>
                  <a:ext uri="{0D108BD9-81ED-4DB2-BD59-A6C34878D82A}">
                    <a16:rowId xmlns:a16="http://schemas.microsoft.com/office/drawing/2014/main" val="10004"/>
                  </a:ext>
                </a:extLst>
              </a:tr>
              <a:tr h="231571">
                <a:tc>
                  <a:txBody>
                    <a:bodyPr/>
                    <a:lstStyle/>
                    <a:p>
                      <a:pPr algn="ctr" rtl="0" fontAlgn="ctr"/>
                      <a:r>
                        <a:rPr lang="en-US" altLang="zh-CN" sz="1200" u="none" strike="noStrike">
                          <a:effectLst/>
                        </a:rPr>
                        <a:t>1</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24</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13</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17</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65</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05"/>
                  </a:ext>
                </a:extLst>
              </a:tr>
              <a:tr h="231571">
                <a:tc>
                  <a:txBody>
                    <a:bodyPr/>
                    <a:lstStyle/>
                    <a:p>
                      <a:pPr algn="ctr" rtl="0" fontAlgn="ctr"/>
                      <a:r>
                        <a:rPr lang="en-US" altLang="zh-CN" sz="1200" u="none" strike="noStrike">
                          <a:effectLst/>
                        </a:rPr>
                        <a:t>2</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24</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3</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7</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50</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06"/>
                  </a:ext>
                </a:extLst>
              </a:tr>
              <a:tr h="231571">
                <a:tc>
                  <a:txBody>
                    <a:bodyPr/>
                    <a:lstStyle/>
                    <a:p>
                      <a:pPr algn="ctr" rtl="0" fontAlgn="ctr"/>
                      <a:r>
                        <a:rPr lang="en-US" altLang="zh-CN" sz="1200" u="none" strike="noStrike">
                          <a:effectLst/>
                        </a:rPr>
                        <a:t>3</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2</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37</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19</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95</a:t>
                      </a:r>
                      <a:endParaRPr lang="en-US" altLang="en-US" sz="1100" b="0" dirty="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07"/>
                  </a:ext>
                </a:extLst>
              </a:tr>
              <a:tr h="231571">
                <a:tc>
                  <a:txBody>
                    <a:bodyPr/>
                    <a:lstStyle/>
                    <a:p>
                      <a:pPr algn="ctr" rtl="0" fontAlgn="ctr"/>
                      <a:r>
                        <a:rPr lang="zh-CN" altLang="en-US" sz="1200" b="1" u="none" strike="noStrike" dirty="0">
                          <a:solidFill>
                            <a:srgbClr val="FF0000"/>
                          </a:solidFill>
                          <a:effectLst/>
                        </a:rPr>
                        <a:t>一季度</a:t>
                      </a:r>
                      <a:endParaRPr lang="zh-CN" altLang="en-US" sz="1200" b="1" i="0" u="none" strike="noStrike" dirty="0">
                        <a:solidFill>
                          <a:srgbClr val="FF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1" dirty="0">
                          <a:solidFill>
                            <a:srgbClr val="FF0000"/>
                          </a:solidFill>
                          <a:latin typeface="Arial" panose="020B0604020202020204" charset="-122"/>
                        </a:rPr>
                        <a:t>3</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66</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22</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60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39</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20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210</a:t>
                      </a:r>
                      <a:endParaRPr lang="en-US" altLang="en-US" sz="1100" b="1" dirty="0">
                        <a:solidFill>
                          <a:srgbClr val="FF0000"/>
                        </a:solidFill>
                        <a:latin typeface="Arial" panose="020B0604020202020204" charset="-122"/>
                      </a:endParaRPr>
                    </a:p>
                  </a:txBody>
                  <a:tcPr marL="12700" marR="12700" marT="12700" anchor="ctr"/>
                </a:tc>
                <a:extLst>
                  <a:ext uri="{0D108BD9-81ED-4DB2-BD59-A6C34878D82A}">
                    <a16:rowId xmlns:a16="http://schemas.microsoft.com/office/drawing/2014/main" val="10008"/>
                  </a:ext>
                </a:extLst>
              </a:tr>
              <a:tr h="231571">
                <a:tc>
                  <a:txBody>
                    <a:bodyPr/>
                    <a:lstStyle/>
                    <a:p>
                      <a:pPr algn="ctr" rtl="0" fontAlgn="ctr"/>
                      <a:r>
                        <a:rPr lang="en-US" altLang="zh-CN" sz="1200" u="none" strike="noStrike">
                          <a:effectLst/>
                        </a:rPr>
                        <a:t>4</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4</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5</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0</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7</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1</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0</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1</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18</a:t>
                      </a:r>
                      <a:endParaRPr lang="en-US" altLang="en-US" sz="1100" b="0" dirty="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09"/>
                  </a:ext>
                </a:extLst>
              </a:tr>
              <a:tr h="231571">
                <a:tc>
                  <a:txBody>
                    <a:bodyPr/>
                    <a:lstStyle/>
                    <a:p>
                      <a:pPr algn="ctr" rtl="0" fontAlgn="ctr"/>
                      <a:r>
                        <a:rPr lang="en-US" altLang="zh-CN" sz="1200" u="none" strike="noStrike">
                          <a:effectLst/>
                        </a:rPr>
                        <a:t>5</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50</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0"/>
                  </a:ext>
                </a:extLst>
              </a:tr>
              <a:tr h="231571">
                <a:tc>
                  <a:txBody>
                    <a:bodyPr/>
                    <a:lstStyle/>
                    <a:p>
                      <a:pPr algn="ctr" rtl="0" fontAlgn="ctr"/>
                      <a:r>
                        <a:rPr lang="en-US" altLang="zh-CN" sz="1200" u="none" strike="noStrike">
                          <a:effectLst/>
                        </a:rPr>
                        <a:t>6</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14</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23</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52</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1"/>
                  </a:ext>
                </a:extLst>
              </a:tr>
              <a:tr h="231571">
                <a:tc>
                  <a:txBody>
                    <a:bodyPr/>
                    <a:lstStyle/>
                    <a:p>
                      <a:pPr algn="ctr" rtl="0" fontAlgn="ctr"/>
                      <a:r>
                        <a:rPr lang="zh-CN" altLang="en-US" sz="1200" b="1" u="none" strike="noStrike" dirty="0">
                          <a:solidFill>
                            <a:srgbClr val="FF0000"/>
                          </a:solidFill>
                          <a:effectLst/>
                        </a:rPr>
                        <a:t>二季度</a:t>
                      </a:r>
                      <a:endParaRPr lang="zh-CN" altLang="en-US" sz="1200" b="1" i="0" u="none" strike="noStrike" dirty="0">
                        <a:solidFill>
                          <a:srgbClr val="FF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40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25</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46</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7</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2</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120</a:t>
                      </a:r>
                      <a:endParaRPr lang="en-US" altLang="en-US" sz="1100" b="1">
                        <a:solidFill>
                          <a:srgbClr val="FF0000"/>
                        </a:solidFill>
                        <a:latin typeface="Arial" panose="020B0604020202020204" charset="-122"/>
                      </a:endParaRPr>
                    </a:p>
                  </a:txBody>
                  <a:tcPr marL="12700" marR="12700" marT="12700" anchor="ctr"/>
                </a:tc>
                <a:extLst>
                  <a:ext uri="{0D108BD9-81ED-4DB2-BD59-A6C34878D82A}">
                    <a16:rowId xmlns:a16="http://schemas.microsoft.com/office/drawing/2014/main" val="10012"/>
                  </a:ext>
                </a:extLst>
              </a:tr>
              <a:tr h="231571">
                <a:tc>
                  <a:txBody>
                    <a:bodyPr/>
                    <a:lstStyle/>
                    <a:p>
                      <a:pPr algn="ctr" rtl="0" fontAlgn="ctr"/>
                      <a:r>
                        <a:rPr lang="zh-CN" altLang="en-US" sz="1200" u="none" strike="noStrike">
                          <a:effectLst/>
                        </a:rPr>
                        <a:t>上半年</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1">
                          <a:solidFill>
                            <a:srgbClr val="FF0000"/>
                          </a:solidFill>
                          <a:latin typeface="Arial" panose="020B0604020202020204" charset="-122"/>
                        </a:rPr>
                        <a:t>3</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106</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47</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106</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46</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22</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330</a:t>
                      </a:r>
                      <a:endParaRPr lang="en-US" altLang="en-US" sz="1100" b="1" dirty="0">
                        <a:solidFill>
                          <a:srgbClr val="FF0000"/>
                        </a:solidFill>
                        <a:latin typeface="Arial" panose="020B0604020202020204" charset="-122"/>
                      </a:endParaRPr>
                    </a:p>
                  </a:txBody>
                  <a:tcPr marL="12700" marR="12700" marT="12700" anchor="ctr"/>
                </a:tc>
                <a:extLst>
                  <a:ext uri="{0D108BD9-81ED-4DB2-BD59-A6C34878D82A}">
                    <a16:rowId xmlns:a16="http://schemas.microsoft.com/office/drawing/2014/main" val="10013"/>
                  </a:ext>
                </a:extLst>
              </a:tr>
              <a:tr h="231571">
                <a:tc>
                  <a:txBody>
                    <a:bodyPr/>
                    <a:lstStyle/>
                    <a:p>
                      <a:pPr algn="ctr" rtl="0" fontAlgn="ctr"/>
                      <a:r>
                        <a:rPr lang="en-US" altLang="zh-CN" sz="1200" u="none" strike="noStrike">
                          <a:effectLst/>
                        </a:rPr>
                        <a:t>7</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12</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9</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3</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29</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4"/>
                  </a:ext>
                </a:extLst>
              </a:tr>
              <a:tr h="231571">
                <a:tc>
                  <a:txBody>
                    <a:bodyPr/>
                    <a:lstStyle/>
                    <a:p>
                      <a:pPr algn="ctr" rtl="0" fontAlgn="ctr"/>
                      <a:r>
                        <a:rPr lang="en-US" altLang="zh-CN" sz="1200" u="none" strike="noStrike">
                          <a:effectLst/>
                        </a:rPr>
                        <a:t>8</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22</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5"/>
                  </a:ext>
                </a:extLst>
              </a:tr>
              <a:tr h="231571">
                <a:tc>
                  <a:txBody>
                    <a:bodyPr/>
                    <a:lstStyle/>
                    <a:p>
                      <a:pPr algn="ctr" rtl="0" fontAlgn="ctr"/>
                      <a:r>
                        <a:rPr lang="en-US" altLang="zh-CN" sz="1200" b="0" u="none" strike="noStrike" dirty="0">
                          <a:solidFill>
                            <a:schemeClr val="tx1"/>
                          </a:solidFill>
                          <a:effectLst/>
                        </a:rPr>
                        <a:t>9</a:t>
                      </a:r>
                      <a:endParaRPr lang="en-US" altLang="zh-CN" sz="1200" b="0" i="0" u="none" strike="noStrike" dirty="0">
                        <a:solidFill>
                          <a:schemeClr val="tx1"/>
                        </a:solidFill>
                        <a:effectLst/>
                        <a:latin typeface="Arial" panose="020B0604020202020204" pitchFamily="34" charset="0"/>
                        <a:ea typeface="等线" panose="02010600030101010101" pitchFamily="2" charset="-122"/>
                      </a:endParaRPr>
                    </a:p>
                  </a:txBody>
                  <a:tcPr marL="8304" marR="8304" marT="8304"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9</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3</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47</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6"/>
                  </a:ext>
                </a:extLst>
              </a:tr>
              <a:tr h="231571">
                <a:tc>
                  <a:txBody>
                    <a:bodyPr/>
                    <a:lstStyle/>
                    <a:p>
                      <a:pPr algn="ctr" rtl="0" fontAlgn="ctr"/>
                      <a:r>
                        <a:rPr lang="zh-CN" altLang="en-US" sz="1200" b="1" u="none" strike="noStrike" dirty="0">
                          <a:solidFill>
                            <a:srgbClr val="FF0000"/>
                          </a:solidFill>
                          <a:effectLst/>
                        </a:rPr>
                        <a:t>三季度</a:t>
                      </a:r>
                      <a:endParaRPr lang="zh-CN" altLang="en-US" sz="1200" b="1" i="0" u="none" strike="noStrike" dirty="0">
                        <a:solidFill>
                          <a:srgbClr val="FF0000"/>
                        </a:solidFill>
                        <a:effectLst/>
                        <a:latin typeface="宋体" panose="02010600030101010101" pitchFamily="2" charset="-122"/>
                        <a:ea typeface="宋体" panose="02010600030101010101" pitchFamily="2" charset="-122"/>
                      </a:endParaRPr>
                    </a:p>
                  </a:txBody>
                  <a:tcPr marL="8304" marR="8304" marT="8304" marB="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39</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15</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32</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6</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6</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98</a:t>
                      </a:r>
                      <a:endParaRPr lang="en-US" altLang="en-US" sz="1100" b="1" dirty="0">
                        <a:solidFill>
                          <a:srgbClr val="FF0000"/>
                        </a:solidFill>
                        <a:latin typeface="Arial" panose="020B0604020202020204" charset="-122"/>
                      </a:endParaRPr>
                    </a:p>
                  </a:txBody>
                  <a:tcPr marL="12700" marR="12700" marT="12700" anchor="ctr"/>
                </a:tc>
                <a:extLst>
                  <a:ext uri="{0D108BD9-81ED-4DB2-BD59-A6C34878D82A}">
                    <a16:rowId xmlns:a16="http://schemas.microsoft.com/office/drawing/2014/main" val="10017"/>
                  </a:ext>
                </a:extLst>
              </a:tr>
              <a:tr h="231571">
                <a:tc>
                  <a:txBody>
                    <a:bodyPr/>
                    <a:lstStyle/>
                    <a:p>
                      <a:pPr algn="ctr" rtl="0" fontAlgn="ctr"/>
                      <a:r>
                        <a:rPr lang="en-US" altLang="zh-CN" sz="1100" b="0" i="0" u="none" strike="noStrike" dirty="0">
                          <a:solidFill>
                            <a:schemeClr val="tx1"/>
                          </a:solidFill>
                          <a:effectLst/>
                          <a:latin typeface="Arial" panose="020B0604020202020204" pitchFamily="34" charset="0"/>
                          <a:ea typeface="等线" panose="02010600030101010101" pitchFamily="2" charset="-122"/>
                        </a:rPr>
                        <a:t>10</a:t>
                      </a:r>
                    </a:p>
                  </a:txBody>
                  <a:tcPr marL="9525" marR="9525" marT="9525" marB="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38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45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6</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0</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0</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dirty="0">
                          <a:solidFill>
                            <a:srgbClr val="000000"/>
                          </a:solidFill>
                          <a:latin typeface="Arial" panose="020B0604020202020204" charset="-122"/>
                        </a:rPr>
                        <a:t>1</a:t>
                      </a:r>
                      <a:endParaRPr lang="en-US" altLang="en-US" sz="1100" b="0" dirty="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116</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8"/>
                  </a:ext>
                </a:extLst>
              </a:tr>
              <a:tr h="231992">
                <a:tc>
                  <a:txBody>
                    <a:bodyPr/>
                    <a:lstStyle/>
                    <a:p>
                      <a:pPr algn="ctr" rtl="0" fontAlgn="ctr"/>
                      <a:r>
                        <a:rPr lang="en-US" altLang="zh-CN" sz="1100" b="0" i="0" u="none" strike="noStrike">
                          <a:solidFill>
                            <a:schemeClr val="tx1"/>
                          </a:solidFill>
                          <a:effectLst/>
                          <a:latin typeface="Arial" panose="020B0604020202020204" pitchFamily="34" charset="0"/>
                          <a:ea typeface="等线" panose="02010600030101010101" pitchFamily="2" charset="-122"/>
                        </a:rPr>
                        <a:t>11</a:t>
                      </a:r>
                    </a:p>
                  </a:txBody>
                  <a:tcPr marL="9525" marR="9525" marT="9525" marB="0" anchor="ctr"/>
                </a:tc>
                <a:tc>
                  <a:txBody>
                    <a:bodyPr/>
                    <a:lstStyle/>
                    <a:p>
                      <a:pPr indent="0" algn="ctr">
                        <a:buNone/>
                      </a:pPr>
                      <a:r>
                        <a:rPr lang="en-US" sz="1100" b="0">
                          <a:solidFill>
                            <a:srgbClr val="000000"/>
                          </a:solidFill>
                          <a:latin typeface="Arial" panose="020B0604020202020204" charset="-122"/>
                        </a:rPr>
                        <a:t>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52</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52</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40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176</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19"/>
                  </a:ext>
                </a:extLst>
              </a:tr>
              <a:tr h="231571">
                <a:tc>
                  <a:txBody>
                    <a:bodyPr/>
                    <a:lstStyle/>
                    <a:p>
                      <a:pPr algn="ctr" rtl="0" fontAlgn="ctr"/>
                      <a:r>
                        <a:rPr lang="en-US" altLang="zh-CN" sz="1100" b="0" i="0" u="none" strike="noStrike">
                          <a:solidFill>
                            <a:srgbClr val="000000"/>
                          </a:solidFill>
                          <a:effectLst/>
                          <a:latin typeface="Arial" panose="020B0604020202020204" pitchFamily="34" charset="0"/>
                          <a:ea typeface="等线" panose="02010600030101010101" pitchFamily="2" charset="-122"/>
                        </a:rPr>
                        <a:t>12</a:t>
                      </a:r>
                    </a:p>
                  </a:txBody>
                  <a:tcPr marL="9525" marR="9525" marT="9525" marB="0" anchor="ctr"/>
                </a:tc>
                <a:tc>
                  <a:txBody>
                    <a:bodyPr/>
                    <a:lstStyle/>
                    <a:p>
                      <a:pPr indent="0" algn="ctr">
                        <a:buNone/>
                      </a:pPr>
                      <a:r>
                        <a:rPr lang="en-US" sz="1100" b="0">
                          <a:solidFill>
                            <a:srgbClr val="000000"/>
                          </a:solidFill>
                          <a:latin typeface="Arial" panose="020B0604020202020204" charset="-122"/>
                        </a:rPr>
                        <a:t>3</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78</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15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77</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26</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5</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0</a:t>
                      </a:r>
                      <a:endParaRPr lang="en-US" altLang="en-US" sz="1100" b="0">
                        <a:solidFill>
                          <a:srgbClr val="000000"/>
                        </a:solidFill>
                        <a:latin typeface="Arial" panose="020B0604020202020204" charset="-122"/>
                      </a:endParaRPr>
                    </a:p>
                  </a:txBody>
                  <a:tcPr marL="12700" marR="12700" marT="12700" anchor="ctr"/>
                </a:tc>
                <a:tc>
                  <a:txBody>
                    <a:bodyPr/>
                    <a:lstStyle/>
                    <a:p>
                      <a:pPr indent="0" algn="ctr">
                        <a:buNone/>
                      </a:pPr>
                      <a:r>
                        <a:rPr lang="en-US" sz="1100" b="0">
                          <a:solidFill>
                            <a:srgbClr val="000000"/>
                          </a:solidFill>
                          <a:latin typeface="Arial" panose="020B0604020202020204" charset="-122"/>
                        </a:rPr>
                        <a:t>204</a:t>
                      </a:r>
                      <a:endParaRPr lang="en-US" altLang="en-US" sz="1100" b="0">
                        <a:solidFill>
                          <a:srgbClr val="000000"/>
                        </a:solidFill>
                        <a:latin typeface="Arial" panose="020B0604020202020204" charset="-122"/>
                      </a:endParaRPr>
                    </a:p>
                  </a:txBody>
                  <a:tcPr marL="12700" marR="12700" marT="12700" anchor="ctr"/>
                </a:tc>
                <a:extLst>
                  <a:ext uri="{0D108BD9-81ED-4DB2-BD59-A6C34878D82A}">
                    <a16:rowId xmlns:a16="http://schemas.microsoft.com/office/drawing/2014/main" val="10020"/>
                  </a:ext>
                </a:extLst>
              </a:tr>
              <a:tr h="231571">
                <a:tc>
                  <a:txBody>
                    <a:bodyPr/>
                    <a:lstStyle/>
                    <a:p>
                      <a:pPr algn="ctr" rtl="0" fontAlgn="ctr"/>
                      <a:r>
                        <a:rPr lang="zh-CN" altLang="en-US" sz="1100" b="1" i="0" u="none" strike="noStrike" dirty="0">
                          <a:solidFill>
                            <a:srgbClr val="FF0000"/>
                          </a:solidFill>
                          <a:effectLst/>
                          <a:latin typeface="Arial" panose="020B0604020202020204" pitchFamily="34" charset="0"/>
                          <a:ea typeface="等线" panose="02010600030101010101" pitchFamily="2" charset="-122"/>
                        </a:rPr>
                        <a:t>四季度</a:t>
                      </a:r>
                    </a:p>
                  </a:txBody>
                  <a:tcPr marL="9525" marR="9525" marT="9525" marB="0" anchor="ctr"/>
                </a:tc>
                <a:tc>
                  <a:txBody>
                    <a:bodyPr/>
                    <a:lstStyle/>
                    <a:p>
                      <a:pPr indent="0" algn="ctr">
                        <a:buNone/>
                      </a:pPr>
                      <a:r>
                        <a:rPr lang="en-US" sz="1100" b="1" dirty="0">
                          <a:solidFill>
                            <a:srgbClr val="FF0000"/>
                          </a:solidFill>
                          <a:latin typeface="Arial" panose="020B0604020202020204" charset="-122"/>
                        </a:rPr>
                        <a:t>9</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168</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49</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174</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76</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19</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a:solidFill>
                            <a:srgbClr val="FF0000"/>
                          </a:solidFill>
                          <a:latin typeface="Arial" panose="020B0604020202020204" charset="-122"/>
                        </a:rPr>
                        <a:t>0</a:t>
                      </a:r>
                      <a:endParaRPr lang="en-US" altLang="en-US" sz="1100" b="1">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0</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1</a:t>
                      </a:r>
                      <a:endParaRPr lang="en-US" altLang="en-US" sz="1100" b="1" dirty="0">
                        <a:solidFill>
                          <a:srgbClr val="FF0000"/>
                        </a:solidFill>
                        <a:latin typeface="Arial" panose="020B0604020202020204" charset="-122"/>
                      </a:endParaRPr>
                    </a:p>
                  </a:txBody>
                  <a:tcPr marL="12700" marR="12700" marT="12700" anchor="ctr"/>
                </a:tc>
                <a:tc>
                  <a:txBody>
                    <a:bodyPr/>
                    <a:lstStyle/>
                    <a:p>
                      <a:pPr indent="0" algn="ctr">
                        <a:buNone/>
                      </a:pPr>
                      <a:r>
                        <a:rPr lang="en-US" sz="1100" b="1" dirty="0">
                          <a:solidFill>
                            <a:srgbClr val="FF0000"/>
                          </a:solidFill>
                          <a:latin typeface="Arial" panose="020B0604020202020204" charset="-122"/>
                        </a:rPr>
                        <a:t>496</a:t>
                      </a:r>
                      <a:endParaRPr lang="en-US" altLang="en-US" sz="1100" b="1" dirty="0">
                        <a:solidFill>
                          <a:srgbClr val="FF0000"/>
                        </a:solidFill>
                        <a:latin typeface="Arial" panose="020B0604020202020204" charset="-122"/>
                      </a:endParaRPr>
                    </a:p>
                  </a:txBody>
                  <a:tcPr marL="12700" marR="12700" marT="12700" anchor="ctr"/>
                </a:tc>
                <a:extLst>
                  <a:ext uri="{0D108BD9-81ED-4DB2-BD59-A6C34878D82A}">
                    <a16:rowId xmlns:a16="http://schemas.microsoft.com/office/drawing/2014/main" val="10021"/>
                  </a:ext>
                </a:extLst>
              </a:tr>
              <a:tr h="231571">
                <a:tc>
                  <a:txBody>
                    <a:bodyPr/>
                    <a:lstStyle/>
                    <a:p>
                      <a:pPr algn="ctr" rtl="0" fontAlgn="ctr"/>
                      <a:r>
                        <a:rPr lang="zh-CN" altLang="en-US" sz="1100" b="1" i="0" u="none" strike="noStrike" dirty="0">
                          <a:solidFill>
                            <a:srgbClr val="00B050"/>
                          </a:solidFill>
                          <a:effectLst/>
                          <a:latin typeface="SimHei" panose="02010609060101010101" pitchFamily="49" charset="-122"/>
                          <a:ea typeface="SimHei" panose="02010609060101010101" pitchFamily="49" charset="-122"/>
                        </a:rPr>
                        <a:t>全年</a:t>
                      </a:r>
                    </a:p>
                  </a:txBody>
                  <a:tcPr marL="9525" marR="9525" marT="9525" marB="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12</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313</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111</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0</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312</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128</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0</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47</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0</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0</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1</a:t>
                      </a:r>
                    </a:p>
                  </a:txBody>
                  <a:tcPr marL="12700" marR="12700" marT="12700" anchor="ctr"/>
                </a:tc>
                <a:tc>
                  <a:txBody>
                    <a:bodyPr/>
                    <a:lstStyle/>
                    <a:p>
                      <a:pPr algn="ctr" fontAlgn="ctr">
                        <a:buClrTx/>
                        <a:buSzTx/>
                        <a:buFontTx/>
                        <a:buNone/>
                      </a:pPr>
                      <a:r>
                        <a:rPr lang="zh-CN" altLang="en-US" sz="1100" b="1" dirty="0">
                          <a:solidFill>
                            <a:srgbClr val="00B050"/>
                          </a:solidFill>
                          <a:effectLst/>
                          <a:latin typeface="SimHei" panose="02010609060101010101" pitchFamily="49" charset="-122"/>
                          <a:ea typeface="SimHei" panose="02010609060101010101" pitchFamily="49" charset="-122"/>
                        </a:rPr>
                        <a:t>924</a:t>
                      </a:r>
                    </a:p>
                  </a:txBody>
                  <a:tcPr marL="12700" marR="12700" marT="12700" anchor="ctr"/>
                </a:tc>
                <a:extLst>
                  <a:ext uri="{0D108BD9-81ED-4DB2-BD59-A6C34878D82A}">
                    <a16:rowId xmlns:a16="http://schemas.microsoft.com/office/drawing/2014/main" val="1002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50" y="30163"/>
            <a:ext cx="7128593" cy="541655"/>
          </a:xfrm>
          <a:prstGeom prst="rect">
            <a:avLst/>
          </a:prstGeom>
          <a:noFill/>
          <a:ln w="9525">
            <a:noFill/>
          </a:ln>
        </p:spPr>
        <p:txBody>
          <a:bodyPr wrap="square" lIns="107503" tIns="53751" rIns="107503" bIns="53751">
            <a:spAutoFit/>
          </a:bodyPr>
          <a:lstStyle/>
          <a:p>
            <a:pPr defTabSz="1075055">
              <a:defRPr/>
            </a:pP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四、</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直接作业环节问题统计通报</a:t>
            </a:r>
            <a:endParaRPr kumimoji="0" lang="zh-CN" altLang="en-US" sz="2830" b="1" kern="1200" cap="none" spc="0" normalizeH="0" baseline="0" noProof="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graphicFrame>
        <p:nvGraphicFramePr>
          <p:cNvPr id="5" name="图表 4" descr="7b0a202020202263686172745265734964223a20223230343736313730220a7d0a"/>
          <p:cNvGraphicFramePr/>
          <p:nvPr>
            <p:custDataLst>
              <p:tags r:id="rId1"/>
            </p:custDataLst>
          </p:nvPr>
        </p:nvGraphicFramePr>
        <p:xfrm>
          <a:off x="539750" y="1124585"/>
          <a:ext cx="11120755" cy="401256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50" y="30163"/>
            <a:ext cx="7128593" cy="541655"/>
          </a:xfrm>
          <a:prstGeom prst="rect">
            <a:avLst/>
          </a:prstGeom>
          <a:noFill/>
          <a:ln w="9525">
            <a:noFill/>
          </a:ln>
        </p:spPr>
        <p:txBody>
          <a:bodyPr wrap="square" lIns="107503" tIns="53751" rIns="107503" bIns="53751">
            <a:spAutoFit/>
          </a:bodyPr>
          <a:lstStyle/>
          <a:p>
            <a:pPr defTabSz="1075055">
              <a:defRPr/>
            </a:pP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四、</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直接作业环节问题统计通报</a:t>
            </a:r>
            <a:endParaRPr kumimoji="0" lang="zh-CN" altLang="en-US" sz="2830" b="1" kern="1200" cap="none" spc="0" normalizeH="0" baseline="0" noProof="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graphicFrame>
        <p:nvGraphicFramePr>
          <p:cNvPr id="7" name="图表 6" descr="7b0a202020202263686172745265734964223a20223230343736313638220a7d0a"/>
          <p:cNvGraphicFramePr/>
          <p:nvPr>
            <p:custDataLst>
              <p:tags r:id="rId1"/>
            </p:custDataLst>
          </p:nvPr>
        </p:nvGraphicFramePr>
        <p:xfrm>
          <a:off x="6443980" y="3644900"/>
          <a:ext cx="5386705" cy="2384425"/>
        </p:xfrm>
        <a:graphic>
          <a:graphicData uri="http://schemas.openxmlformats.org/drawingml/2006/chart">
            <c:chart xmlns:c="http://schemas.openxmlformats.org/drawingml/2006/chart" xmlns:r="http://schemas.openxmlformats.org/officeDocument/2006/relationships" r:id="rId10"/>
          </a:graphicData>
        </a:graphic>
      </p:graphicFrame>
      <p:grpSp>
        <p:nvGrpSpPr>
          <p:cNvPr id="13" name="组合 12"/>
          <p:cNvGrpSpPr/>
          <p:nvPr/>
        </p:nvGrpSpPr>
        <p:grpSpPr>
          <a:xfrm>
            <a:off x="827405" y="1052195"/>
            <a:ext cx="5386070" cy="2368550"/>
            <a:chOff x="1303" y="1657"/>
            <a:chExt cx="8482" cy="3730"/>
          </a:xfrm>
        </p:grpSpPr>
        <p:graphicFrame>
          <p:nvGraphicFramePr>
            <p:cNvPr id="5" name="图表 4" descr="7b0a202020202263686172745265734964223a20223230343736313638220a7d0a"/>
            <p:cNvGraphicFramePr/>
            <p:nvPr>
              <p:custDataLst>
                <p:tags r:id="rId7"/>
              </p:custDataLst>
            </p:nvPr>
          </p:nvGraphicFramePr>
          <p:xfrm>
            <a:off x="1303" y="1657"/>
            <a:ext cx="8482" cy="3731"/>
          </p:xfrm>
          <a:graphic>
            <a:graphicData uri="http://schemas.openxmlformats.org/drawingml/2006/chart">
              <c:chart xmlns:c="http://schemas.openxmlformats.org/drawingml/2006/chart" xmlns:r="http://schemas.openxmlformats.org/officeDocument/2006/relationships" r:id="rId11"/>
            </a:graphicData>
          </a:graphic>
        </p:graphicFrame>
        <p:sp>
          <p:nvSpPr>
            <p:cNvPr id="12" name="文本框 11"/>
            <p:cNvSpPr txBox="1"/>
            <p:nvPr/>
          </p:nvSpPr>
          <p:spPr>
            <a:xfrm>
              <a:off x="3458" y="2339"/>
              <a:ext cx="3868" cy="362"/>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900" b="1">
                  <a:solidFill>
                    <a:srgbClr val="FF0000"/>
                  </a:solidFill>
                  <a:latin typeface="Arial" panose="020B0604020202020204" pitchFamily="34" charset="0"/>
                  <a:ea typeface="微软雅黑" panose="020B0503020204020204" pitchFamily="34" charset="-122"/>
                </a:rPr>
                <a:t>━</a:t>
              </a:r>
              <a:r>
                <a:rPr lang="en-US" altLang="zh-CN" sz="900" b="1">
                  <a:solidFill>
                    <a:srgbClr val="FF0000"/>
                  </a:solidFill>
                  <a:latin typeface="Arial" panose="020B0604020202020204" pitchFamily="34" charset="0"/>
                  <a:ea typeface="微软雅黑" panose="020B0503020204020204" pitchFamily="34" charset="-122"/>
                  <a:sym typeface="+mn-ea"/>
                </a:rPr>
                <a:t>━</a:t>
              </a:r>
              <a:r>
                <a:rPr lang="en-US" altLang="zh-CN" sz="900" b="1">
                  <a:solidFill>
                    <a:srgbClr val="FF0000"/>
                  </a:solidFill>
                  <a:latin typeface="Arial" panose="020B0604020202020204" pitchFamily="34" charset="0"/>
                  <a:ea typeface="微软雅黑" panose="020B0503020204020204" pitchFamily="34" charset="-122"/>
                </a:rPr>
                <a:t>  </a:t>
              </a:r>
              <a:r>
                <a:rPr lang="en-US" altLang="zh-CN" sz="900">
                  <a:latin typeface="Arial" panose="020B0604020202020204" pitchFamily="34" charset="0"/>
                  <a:ea typeface="微软雅黑" panose="020B0503020204020204" pitchFamily="34" charset="-122"/>
                </a:rPr>
                <a:t>2023</a:t>
              </a:r>
              <a:r>
                <a:rPr lang="zh-CN" altLang="en-US" sz="900">
                  <a:latin typeface="Arial" panose="020B0604020202020204" pitchFamily="34" charset="0"/>
                  <a:ea typeface="微软雅黑" panose="020B0503020204020204" pitchFamily="34" charset="-122"/>
                </a:rPr>
                <a:t>一级动火</a:t>
              </a:r>
              <a:r>
                <a:rPr lang="en-US" altLang="zh-CN" sz="900">
                  <a:latin typeface="Arial" panose="020B0604020202020204" pitchFamily="34" charset="0"/>
                  <a:ea typeface="微软雅黑" panose="020B0503020204020204" pitchFamily="34" charset="-122"/>
                </a:rPr>
                <a:t>    </a:t>
              </a:r>
              <a:r>
                <a:rPr lang="en-US" altLang="zh-CN" sz="900" b="1">
                  <a:solidFill>
                    <a:srgbClr val="00B0F0"/>
                  </a:solidFill>
                  <a:latin typeface="Arial" panose="020B0604020202020204" pitchFamily="34" charset="0"/>
                  <a:ea typeface="微软雅黑" panose="020B0503020204020204" pitchFamily="34" charset="-122"/>
                  <a:sym typeface="+mn-ea"/>
                </a:rPr>
                <a:t>━━</a:t>
              </a:r>
              <a:r>
                <a:rPr lang="en-US" altLang="zh-CN" sz="900">
                  <a:latin typeface="Arial" panose="020B0604020202020204" pitchFamily="34" charset="0"/>
                  <a:ea typeface="微软雅黑" panose="020B0503020204020204" pitchFamily="34" charset="-122"/>
                </a:rPr>
                <a:t>2022</a:t>
              </a:r>
              <a:r>
                <a:rPr lang="zh-CN" altLang="en-US" sz="900">
                  <a:latin typeface="Arial" panose="020B0604020202020204" pitchFamily="34" charset="0"/>
                  <a:ea typeface="微软雅黑" panose="020B0503020204020204" pitchFamily="34" charset="-122"/>
                </a:rPr>
                <a:t>一级动火</a:t>
              </a:r>
            </a:p>
          </p:txBody>
        </p:sp>
      </p:grpSp>
      <p:grpSp>
        <p:nvGrpSpPr>
          <p:cNvPr id="15" name="组合 14"/>
          <p:cNvGrpSpPr/>
          <p:nvPr/>
        </p:nvGrpSpPr>
        <p:grpSpPr>
          <a:xfrm>
            <a:off x="827405" y="3573145"/>
            <a:ext cx="5386070" cy="2481580"/>
            <a:chOff x="1303" y="5627"/>
            <a:chExt cx="8482" cy="3908"/>
          </a:xfrm>
        </p:grpSpPr>
        <p:graphicFrame>
          <p:nvGraphicFramePr>
            <p:cNvPr id="4" name="图表 3" descr="7b0a202020202263686172745265734964223a20223230343736313638220a7d0a"/>
            <p:cNvGraphicFramePr/>
            <p:nvPr>
              <p:custDataLst>
                <p:tags r:id="rId5"/>
              </p:custDataLst>
            </p:nvPr>
          </p:nvGraphicFramePr>
          <p:xfrm>
            <a:off x="1303" y="5627"/>
            <a:ext cx="8483" cy="3908"/>
          </p:xfrm>
          <a:graphic>
            <a:graphicData uri="http://schemas.openxmlformats.org/drawingml/2006/chart">
              <c:chart xmlns:c="http://schemas.openxmlformats.org/drawingml/2006/chart" xmlns:r="http://schemas.openxmlformats.org/officeDocument/2006/relationships" r:id="rId12"/>
            </a:graphicData>
          </a:graphic>
        </p:graphicFrame>
        <p:sp>
          <p:nvSpPr>
            <p:cNvPr id="14" name="文本框 13"/>
            <p:cNvSpPr txBox="1"/>
            <p:nvPr>
              <p:custDataLst>
                <p:tags r:id="rId6"/>
              </p:custDataLst>
            </p:nvPr>
          </p:nvSpPr>
          <p:spPr>
            <a:xfrm>
              <a:off x="3458" y="6308"/>
              <a:ext cx="3868" cy="362"/>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900" b="1">
                  <a:solidFill>
                    <a:srgbClr val="FF0000"/>
                  </a:solidFill>
                  <a:latin typeface="Arial" panose="020B0604020202020204" pitchFamily="34" charset="0"/>
                  <a:ea typeface="微软雅黑" panose="020B0503020204020204" pitchFamily="34" charset="-122"/>
                </a:rPr>
                <a:t>━</a:t>
              </a:r>
              <a:r>
                <a:rPr lang="en-US" altLang="zh-CN" sz="900" b="1">
                  <a:solidFill>
                    <a:srgbClr val="FF0000"/>
                  </a:solidFill>
                  <a:latin typeface="Arial" panose="020B0604020202020204" pitchFamily="34" charset="0"/>
                  <a:ea typeface="微软雅黑" panose="020B0503020204020204" pitchFamily="34" charset="-122"/>
                  <a:sym typeface="+mn-ea"/>
                </a:rPr>
                <a:t>━</a:t>
              </a:r>
              <a:r>
                <a:rPr lang="en-US" altLang="zh-CN" sz="900" b="1">
                  <a:solidFill>
                    <a:srgbClr val="FF0000"/>
                  </a:solidFill>
                  <a:latin typeface="Arial" panose="020B0604020202020204" pitchFamily="34" charset="0"/>
                  <a:ea typeface="微软雅黑" panose="020B0503020204020204" pitchFamily="34" charset="-122"/>
                </a:rPr>
                <a:t>  </a:t>
              </a:r>
              <a:r>
                <a:rPr lang="en-US" altLang="zh-CN" sz="900">
                  <a:latin typeface="Arial" panose="020B0604020202020204" pitchFamily="34" charset="0"/>
                  <a:ea typeface="微软雅黑" panose="020B0503020204020204" pitchFamily="34" charset="-122"/>
                </a:rPr>
                <a:t>2023</a:t>
              </a:r>
              <a:r>
                <a:rPr lang="zh-CN" altLang="en-US" sz="900">
                  <a:latin typeface="Arial" panose="020B0604020202020204" pitchFamily="34" charset="0"/>
                  <a:ea typeface="微软雅黑" panose="020B0503020204020204" pitchFamily="34" charset="-122"/>
                </a:rPr>
                <a:t>二级动火</a:t>
              </a:r>
              <a:r>
                <a:rPr lang="en-US" altLang="zh-CN" sz="900">
                  <a:latin typeface="Arial" panose="020B0604020202020204" pitchFamily="34" charset="0"/>
                  <a:ea typeface="微软雅黑" panose="020B0503020204020204" pitchFamily="34" charset="-122"/>
                </a:rPr>
                <a:t>    </a:t>
              </a:r>
              <a:r>
                <a:rPr lang="en-US" altLang="zh-CN" sz="900" b="1">
                  <a:solidFill>
                    <a:srgbClr val="00B0F0"/>
                  </a:solidFill>
                  <a:latin typeface="Arial" panose="020B0604020202020204" pitchFamily="34" charset="0"/>
                  <a:ea typeface="微软雅黑" panose="020B0503020204020204" pitchFamily="34" charset="-122"/>
                  <a:sym typeface="+mn-ea"/>
                </a:rPr>
                <a:t>━━</a:t>
              </a:r>
              <a:r>
                <a:rPr lang="en-US" altLang="zh-CN" sz="900">
                  <a:latin typeface="Arial" panose="020B0604020202020204" pitchFamily="34" charset="0"/>
                  <a:ea typeface="微软雅黑" panose="020B0503020204020204" pitchFamily="34" charset="-122"/>
                </a:rPr>
                <a:t>2022</a:t>
              </a:r>
              <a:r>
                <a:rPr lang="zh-CN" altLang="en-US" sz="900">
                  <a:latin typeface="Arial" panose="020B0604020202020204" pitchFamily="34" charset="0"/>
                  <a:ea typeface="微软雅黑" panose="020B0503020204020204" pitchFamily="34" charset="-122"/>
                </a:rPr>
                <a:t>二级动火</a:t>
              </a:r>
            </a:p>
          </p:txBody>
        </p:sp>
      </p:grpSp>
      <p:grpSp>
        <p:nvGrpSpPr>
          <p:cNvPr id="18" name="组合 17"/>
          <p:cNvGrpSpPr/>
          <p:nvPr/>
        </p:nvGrpSpPr>
        <p:grpSpPr>
          <a:xfrm>
            <a:off x="6443980" y="1052830"/>
            <a:ext cx="5386070" cy="2409190"/>
            <a:chOff x="10148" y="1658"/>
            <a:chExt cx="8482" cy="3794"/>
          </a:xfrm>
        </p:grpSpPr>
        <p:graphicFrame>
          <p:nvGraphicFramePr>
            <p:cNvPr id="6" name="图表 5" descr="7b0a202020202263686172745265734964223a20223230343736313638220a7d0a"/>
            <p:cNvGraphicFramePr/>
            <p:nvPr>
              <p:custDataLst>
                <p:tags r:id="rId3"/>
              </p:custDataLst>
            </p:nvPr>
          </p:nvGraphicFramePr>
          <p:xfrm>
            <a:off x="10148" y="1658"/>
            <a:ext cx="8482" cy="3795"/>
          </p:xfrm>
          <a:graphic>
            <a:graphicData uri="http://schemas.openxmlformats.org/drawingml/2006/chart">
              <c:chart xmlns:c="http://schemas.openxmlformats.org/drawingml/2006/chart" xmlns:r="http://schemas.openxmlformats.org/officeDocument/2006/relationships" r:id="rId13"/>
            </a:graphicData>
          </a:graphic>
        </p:graphicFrame>
        <p:sp>
          <p:nvSpPr>
            <p:cNvPr id="16" name="文本框 15"/>
            <p:cNvSpPr txBox="1"/>
            <p:nvPr>
              <p:custDataLst>
                <p:tags r:id="rId4"/>
              </p:custDataLst>
            </p:nvPr>
          </p:nvSpPr>
          <p:spPr>
            <a:xfrm>
              <a:off x="12530" y="2792"/>
              <a:ext cx="3868" cy="362"/>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900">
                  <a:solidFill>
                    <a:schemeClr val="accent5"/>
                  </a:solidFill>
                  <a:latin typeface="Arial" panose="020B0604020202020204" pitchFamily="34" charset="0"/>
                  <a:ea typeface="微软雅黑" panose="020B0503020204020204" pitchFamily="34" charset="-122"/>
                </a:rPr>
                <a:t>━</a:t>
              </a:r>
              <a:r>
                <a:rPr lang="en-US" altLang="zh-CN" sz="900">
                  <a:solidFill>
                    <a:schemeClr val="accent5"/>
                  </a:solidFill>
                  <a:latin typeface="Arial" panose="020B0604020202020204" pitchFamily="34" charset="0"/>
                  <a:ea typeface="微软雅黑" panose="020B0503020204020204" pitchFamily="34" charset="-122"/>
                  <a:sym typeface="+mn-ea"/>
                </a:rPr>
                <a:t>━</a:t>
              </a:r>
              <a:r>
                <a:rPr lang="en-US" altLang="zh-CN" sz="900" b="1">
                  <a:solidFill>
                    <a:srgbClr val="FF0000"/>
                  </a:solidFill>
                  <a:latin typeface="Arial" panose="020B0604020202020204" pitchFamily="34" charset="0"/>
                  <a:ea typeface="微软雅黑" panose="020B0503020204020204" pitchFamily="34" charset="-122"/>
                </a:rPr>
                <a:t>  </a:t>
              </a:r>
              <a:r>
                <a:rPr lang="en-US" altLang="zh-CN" sz="900">
                  <a:latin typeface="Arial" panose="020B0604020202020204" pitchFamily="34" charset="0"/>
                  <a:ea typeface="微软雅黑" panose="020B0503020204020204" pitchFamily="34" charset="-122"/>
                </a:rPr>
                <a:t>2023</a:t>
              </a:r>
              <a:r>
                <a:rPr lang="zh-CN" altLang="en-US" sz="900">
                  <a:latin typeface="Arial" panose="020B0604020202020204" pitchFamily="34" charset="0"/>
                  <a:ea typeface="微软雅黑" panose="020B0503020204020204" pitchFamily="34" charset="-122"/>
                </a:rPr>
                <a:t>高处作业</a:t>
              </a:r>
              <a:r>
                <a:rPr lang="en-US" altLang="zh-CN" sz="900">
                  <a:latin typeface="Arial" panose="020B0604020202020204" pitchFamily="34" charset="0"/>
                  <a:ea typeface="微软雅黑" panose="020B0503020204020204" pitchFamily="34" charset="-122"/>
                </a:rPr>
                <a:t>    </a:t>
              </a:r>
              <a:r>
                <a:rPr lang="en-US" altLang="zh-CN" sz="900" b="1">
                  <a:solidFill>
                    <a:schemeClr val="accent6">
                      <a:lumMod val="60000"/>
                      <a:lumOff val="40000"/>
                    </a:schemeClr>
                  </a:solidFill>
                  <a:latin typeface="Arial" panose="020B0604020202020204" pitchFamily="34" charset="0"/>
                  <a:ea typeface="微软雅黑" panose="020B0503020204020204" pitchFamily="34" charset="-122"/>
                  <a:sym typeface="+mn-ea"/>
                </a:rPr>
                <a:t>━━</a:t>
              </a:r>
              <a:r>
                <a:rPr lang="en-US" altLang="zh-CN" sz="900">
                  <a:solidFill>
                    <a:schemeClr val="tx1"/>
                  </a:solidFill>
                  <a:latin typeface="Arial" panose="020B0604020202020204" pitchFamily="34" charset="0"/>
                  <a:ea typeface="微软雅黑" panose="020B0503020204020204" pitchFamily="34" charset="-122"/>
                </a:rPr>
                <a:t>2</a:t>
              </a:r>
              <a:r>
                <a:rPr lang="en-US" altLang="zh-CN" sz="900">
                  <a:latin typeface="Arial" panose="020B0604020202020204" pitchFamily="34" charset="0"/>
                  <a:ea typeface="微软雅黑" panose="020B0503020204020204" pitchFamily="34" charset="-122"/>
                </a:rPr>
                <a:t>022</a:t>
              </a:r>
              <a:r>
                <a:rPr lang="zh-CN" altLang="en-US" sz="900">
                  <a:latin typeface="Arial" panose="020B0604020202020204" pitchFamily="34" charset="0"/>
                  <a:ea typeface="微软雅黑" panose="020B0503020204020204" pitchFamily="34" charset="-122"/>
                </a:rPr>
                <a:t>高处作业</a:t>
              </a:r>
            </a:p>
          </p:txBody>
        </p:sp>
      </p:grpSp>
      <p:sp>
        <p:nvSpPr>
          <p:cNvPr id="17" name="文本框 16"/>
          <p:cNvSpPr txBox="1"/>
          <p:nvPr>
            <p:custDataLst>
              <p:tags r:id="rId2"/>
            </p:custDataLst>
          </p:nvPr>
        </p:nvSpPr>
        <p:spPr>
          <a:xfrm>
            <a:off x="7782560" y="4293235"/>
            <a:ext cx="2804160" cy="229870"/>
          </a:xfrm>
          <a:prstGeom prst="rect">
            <a:avLst/>
          </a:prstGeom>
        </p:spPr>
        <p:txBody>
          <a:bodyPr wrap="square">
            <a:spAutoFit/>
            <a:extLst>
              <a:ext uri="{4A0BC546-FE56-4ADE-93B0-CB8AF2F6F144}">
                <wpsdc:textFrameExt xmlns:wpsdc="http://www.wps.cn/officeDocument/2022/drawingmlCustomData" xmlns="" type="text"/>
              </a:ext>
            </a:extLst>
          </a:bodyPr>
          <a:lstStyle/>
          <a:p>
            <a:pPr algn="l"/>
            <a:r>
              <a:rPr lang="en-US" altLang="zh-CN" sz="900" b="1">
                <a:solidFill>
                  <a:srgbClr val="C00000"/>
                </a:solidFill>
                <a:latin typeface="Arial" panose="020B0604020202020204" pitchFamily="34" charset="0"/>
                <a:ea typeface="微软雅黑" panose="020B0503020204020204" pitchFamily="34" charset="-122"/>
              </a:rPr>
              <a:t>━</a:t>
            </a:r>
            <a:r>
              <a:rPr lang="en-US" altLang="zh-CN" sz="900" b="1">
                <a:solidFill>
                  <a:srgbClr val="C00000"/>
                </a:solidFill>
                <a:latin typeface="Arial" panose="020B0604020202020204" pitchFamily="34" charset="0"/>
                <a:ea typeface="微软雅黑" panose="020B0503020204020204" pitchFamily="34" charset="-122"/>
                <a:sym typeface="+mn-ea"/>
              </a:rPr>
              <a:t>━</a:t>
            </a:r>
            <a:r>
              <a:rPr lang="en-US" altLang="zh-CN" sz="900" b="1">
                <a:solidFill>
                  <a:srgbClr val="FF0000"/>
                </a:solidFill>
                <a:latin typeface="Arial" panose="020B0604020202020204" pitchFamily="34" charset="0"/>
                <a:ea typeface="微软雅黑" panose="020B0503020204020204" pitchFamily="34" charset="-122"/>
              </a:rPr>
              <a:t>  </a:t>
            </a:r>
            <a:r>
              <a:rPr lang="en-US" altLang="zh-CN" sz="900">
                <a:latin typeface="Arial" panose="020B0604020202020204" pitchFamily="34" charset="0"/>
                <a:ea typeface="微软雅黑" panose="020B0503020204020204" pitchFamily="34" charset="-122"/>
              </a:rPr>
              <a:t>2023</a:t>
            </a:r>
            <a:r>
              <a:rPr lang="zh-CN" altLang="en-US" sz="900">
                <a:latin typeface="Arial" panose="020B0604020202020204" pitchFamily="34" charset="0"/>
                <a:ea typeface="微软雅黑" panose="020B0503020204020204" pitchFamily="34" charset="-122"/>
              </a:rPr>
              <a:t>受限空间作业</a:t>
            </a:r>
            <a:r>
              <a:rPr lang="en-US" altLang="zh-CN" sz="900">
                <a:latin typeface="Arial" panose="020B0604020202020204" pitchFamily="34" charset="0"/>
                <a:ea typeface="微软雅黑" panose="020B0503020204020204" pitchFamily="34" charset="-122"/>
              </a:rPr>
              <a:t>    </a:t>
            </a:r>
            <a:r>
              <a:rPr lang="en-US" altLang="zh-CN" sz="900" b="1">
                <a:solidFill>
                  <a:schemeClr val="accent6"/>
                </a:solidFill>
                <a:uFillTx/>
                <a:latin typeface="Arial" panose="020B0604020202020204" pitchFamily="34" charset="0"/>
                <a:ea typeface="微软雅黑" panose="020B0503020204020204" pitchFamily="34" charset="-122"/>
                <a:sym typeface="+mn-ea"/>
              </a:rPr>
              <a:t>━━</a:t>
            </a:r>
            <a:r>
              <a:rPr lang="en-US" altLang="zh-CN" sz="900">
                <a:latin typeface="Arial" panose="020B0604020202020204" pitchFamily="34" charset="0"/>
                <a:ea typeface="微软雅黑" panose="020B0503020204020204" pitchFamily="34" charset="-122"/>
              </a:rPr>
              <a:t>2022</a:t>
            </a:r>
            <a:r>
              <a:rPr lang="zh-CN" altLang="en-US" sz="900">
                <a:latin typeface="Arial" panose="020B0604020202020204" pitchFamily="34" charset="0"/>
                <a:ea typeface="微软雅黑" panose="020B0503020204020204" pitchFamily="34" charset="-122"/>
                <a:sym typeface="+mn-ea"/>
              </a:rPr>
              <a:t>受限空间作业</a:t>
            </a:r>
            <a:endParaRPr lang="zh-CN" altLang="en-US" sz="900">
              <a:latin typeface="Arial" panose="020B0604020202020204" pitchFamily="34" charset="0"/>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55650" y="30163"/>
            <a:ext cx="7128593" cy="541655"/>
          </a:xfrm>
          <a:prstGeom prst="rect">
            <a:avLst/>
          </a:prstGeom>
          <a:noFill/>
          <a:ln w="9525">
            <a:noFill/>
          </a:ln>
        </p:spPr>
        <p:txBody>
          <a:bodyPr wrap="square" lIns="107503" tIns="53751" rIns="107503" bIns="53751">
            <a:spAutoFit/>
          </a:bodyPr>
          <a:lstStyle/>
          <a:p>
            <a:pPr defTabSz="1075055">
              <a:defRPr/>
            </a:pP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四、</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直接作业环节问题统计通报</a:t>
            </a:r>
            <a:endParaRPr kumimoji="0" lang="zh-CN" altLang="en-US" sz="2830" b="1" kern="1200" cap="none" spc="0" normalizeH="0" baseline="0" noProof="0" dirty="0">
              <a:solidFill>
                <a:srgbClr val="FF00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sp>
        <p:nvSpPr>
          <p:cNvPr id="9" name="文本框 8"/>
          <p:cNvSpPr txBox="1"/>
          <p:nvPr/>
        </p:nvSpPr>
        <p:spPr>
          <a:xfrm>
            <a:off x="821054" y="1268729"/>
            <a:ext cx="6991183" cy="5559107"/>
          </a:xfrm>
          <a:prstGeom prst="rect">
            <a:avLst/>
          </a:prstGeom>
          <a:noFill/>
        </p:spPr>
        <p:txBody>
          <a:bodyPr wrap="square">
            <a:noAutofit/>
          </a:bodyPr>
          <a:lstStyle/>
          <a:p>
            <a:pPr indent="406400" algn="just">
              <a:lnSpc>
                <a:spcPts val="2700"/>
              </a:lnSpc>
            </a:pPr>
            <a:r>
              <a:rPr lang="zh-CN" sz="1800" b="1" kern="100" dirty="0">
                <a:solidFill>
                  <a:srgbClr val="FF0000"/>
                </a:solidFill>
                <a:latin typeface="宋体" panose="02010600030101010101" pitchFamily="2" charset="-122"/>
                <a:sym typeface="+mn-ea"/>
              </a:rPr>
              <a:t>办理票证存在的</a:t>
            </a:r>
            <a:r>
              <a:rPr lang="zh-CN" altLang="en-US" sz="1800" b="1" kern="100" dirty="0">
                <a:solidFill>
                  <a:srgbClr val="FF0000"/>
                </a:solidFill>
                <a:latin typeface="宋体" panose="02010600030101010101" pitchFamily="2" charset="-122"/>
                <a:sym typeface="+mn-ea"/>
              </a:rPr>
              <a:t>突出</a:t>
            </a:r>
            <a:r>
              <a:rPr lang="zh-CN" sz="1800" b="1" kern="100" dirty="0">
                <a:solidFill>
                  <a:srgbClr val="FF0000"/>
                </a:solidFill>
                <a:latin typeface="宋体" panose="02010600030101010101" pitchFamily="2" charset="-122"/>
                <a:sym typeface="+mn-ea"/>
              </a:rPr>
              <a:t>问题：</a:t>
            </a:r>
          </a:p>
          <a:p>
            <a:pPr indent="406400" algn="just">
              <a:lnSpc>
                <a:spcPts val="2700"/>
              </a:lnSpc>
            </a:pPr>
            <a:r>
              <a:rPr lang="en-US" altLang="zh-CN" sz="1800" b="1" kern="100" dirty="0">
                <a:latin typeface="宋体" panose="02010600030101010101" pitchFamily="2" charset="-122"/>
                <a:ea typeface="宋体" panose="02010600030101010101" pitchFamily="2" charset="-122"/>
              </a:rPr>
              <a:t>1.</a:t>
            </a:r>
            <a:r>
              <a:rPr lang="zh-CN" altLang="en-US" b="1" kern="100" dirty="0">
                <a:latin typeface="宋体" panose="02010600030101010101" pitchFamily="2" charset="-122"/>
              </a:rPr>
              <a:t>高风险作业票证在填写时容易出现涂改、漏填、票证相关内容确认不准确或不清楚等问题</a:t>
            </a:r>
            <a:r>
              <a:rPr lang="zh-CN" altLang="en-US" sz="1800" b="1" kern="100" dirty="0">
                <a:latin typeface="宋体" panose="02010600030101010101" pitchFamily="2" charset="-122"/>
                <a:ea typeface="宋体" panose="02010600030101010101" pitchFamily="2" charset="-122"/>
              </a:rPr>
              <a:t>。</a:t>
            </a:r>
          </a:p>
          <a:p>
            <a:pPr indent="406400" algn="just">
              <a:lnSpc>
                <a:spcPts val="2700"/>
              </a:lnSpc>
            </a:pPr>
            <a:r>
              <a:rPr lang="en-US" altLang="zh-CN" sz="1800" b="1" kern="100" dirty="0">
                <a:latin typeface="宋体" panose="02010600030101010101" pitchFamily="2" charset="-122"/>
                <a:ea typeface="宋体" panose="02010600030101010101" pitchFamily="2" charset="-122"/>
              </a:rPr>
              <a:t>2.</a:t>
            </a:r>
            <a:r>
              <a:rPr lang="zh-CN" altLang="en-US" sz="1800" b="1" kern="100" dirty="0">
                <a:latin typeface="宋体" panose="02010600030101010101" pitchFamily="2" charset="-122"/>
                <a:ea typeface="宋体" panose="02010600030101010101" pitchFamily="2" charset="-122"/>
              </a:rPr>
              <a:t>高风险作业结束后，监护人对检修单位的监督检查不到位，主要就是施工结束“</a:t>
            </a:r>
            <a:r>
              <a:rPr lang="zh-CN" altLang="en-US" sz="1800" b="1" kern="100" dirty="0">
                <a:solidFill>
                  <a:srgbClr val="FF0000"/>
                </a:solidFill>
                <a:latin typeface="SimHei" panose="02010609060101010101" pitchFamily="49" charset="-122"/>
                <a:ea typeface="SimHei" panose="02010609060101010101" pitchFamily="49" charset="-122"/>
              </a:rPr>
              <a:t>工完料净场地清</a:t>
            </a:r>
            <a:r>
              <a:rPr lang="zh-CN" altLang="en-US" sz="1800" b="1" kern="100" dirty="0">
                <a:latin typeface="宋体" panose="02010600030101010101" pitchFamily="2" charset="-122"/>
                <a:ea typeface="宋体" panose="02010600030101010101" pitchFamily="2" charset="-122"/>
              </a:rPr>
              <a:t>”的工作要求落实不到位。</a:t>
            </a:r>
          </a:p>
          <a:p>
            <a:pPr indent="406400" algn="just">
              <a:lnSpc>
                <a:spcPts val="2700"/>
              </a:lnSpc>
            </a:pPr>
            <a:r>
              <a:rPr lang="en-US" altLang="zh-CN" sz="1800" b="1" kern="100" dirty="0">
                <a:latin typeface="宋体" panose="02010600030101010101" pitchFamily="2" charset="-122"/>
                <a:ea typeface="宋体" panose="02010600030101010101" pitchFamily="2" charset="-122"/>
              </a:rPr>
              <a:t>3.</a:t>
            </a:r>
            <a:r>
              <a:rPr lang="zh-CN" altLang="en-US" b="1" kern="100" dirty="0">
                <a:latin typeface="宋体" panose="02010600030101010101" pitchFamily="2" charset="-122"/>
              </a:rPr>
              <a:t>高风险作业票证班组在归档时未按照作业项目进行分类保存，每月安全专业收集上来后票证容易出现丢失现象，作业项目与票证不能一一对应</a:t>
            </a:r>
            <a:r>
              <a:rPr lang="zh-CN" altLang="en-US" sz="1800" b="1" kern="100" dirty="0">
                <a:latin typeface="宋体" panose="02010600030101010101" pitchFamily="2" charset="-122"/>
                <a:ea typeface="宋体" panose="02010600030101010101" pitchFamily="2" charset="-122"/>
              </a:rPr>
              <a:t>。</a:t>
            </a:r>
          </a:p>
          <a:p>
            <a:pPr indent="406400" algn="just">
              <a:lnSpc>
                <a:spcPts val="2700"/>
              </a:lnSpc>
            </a:pPr>
            <a:r>
              <a:rPr lang="en-US" altLang="zh-CN" sz="1800" b="1" kern="100" dirty="0">
                <a:latin typeface="宋体" panose="02010600030101010101" pitchFamily="2" charset="-122"/>
                <a:ea typeface="宋体" panose="02010600030101010101" pitchFamily="2" charset="-122"/>
              </a:rPr>
              <a:t>4.</a:t>
            </a:r>
            <a:r>
              <a:rPr lang="zh-CN" altLang="en-US" b="1" kern="100" dirty="0">
                <a:latin typeface="宋体" panose="02010600030101010101" pitchFamily="2" charset="-122"/>
              </a:rPr>
              <a:t>个别班组长对作业票证办理不熟悉，经常性出现票证填写错误，现场措施落实不到位等问题</a:t>
            </a:r>
            <a:r>
              <a:rPr lang="zh-CN" altLang="en-US" sz="1800" b="1" kern="100" dirty="0">
                <a:latin typeface="宋体" panose="02010600030101010101" pitchFamily="2" charset="-122"/>
                <a:ea typeface="宋体" panose="02010600030101010101" pitchFamily="2" charset="-122"/>
              </a:rPr>
              <a:t>。</a:t>
            </a:r>
          </a:p>
          <a:p>
            <a:pPr indent="406400" algn="just">
              <a:lnSpc>
                <a:spcPts val="2700"/>
              </a:lnSpc>
            </a:pPr>
            <a:r>
              <a:rPr lang="zh-CN" altLang="en-US" sz="1800" b="1" kern="100" dirty="0">
                <a:solidFill>
                  <a:srgbClr val="FF0000"/>
                </a:solidFill>
                <a:latin typeface="宋体" panose="02010600030101010101" pitchFamily="2" charset="-122"/>
                <a:ea typeface="宋体" panose="02010600030101010101" pitchFamily="2" charset="-122"/>
              </a:rPr>
              <a:t>改进措施：</a:t>
            </a:r>
            <a:endParaRPr lang="en-US" altLang="zh-CN" sz="1800" b="1" kern="100" dirty="0">
              <a:solidFill>
                <a:srgbClr val="FF0000"/>
              </a:solidFill>
              <a:latin typeface="宋体" panose="02010600030101010101" pitchFamily="2" charset="-122"/>
              <a:ea typeface="宋体" panose="02010600030101010101" pitchFamily="2" charset="-122"/>
            </a:endParaRPr>
          </a:p>
          <a:p>
            <a:pPr indent="406400" algn="just">
              <a:lnSpc>
                <a:spcPts val="2700"/>
              </a:lnSpc>
            </a:pPr>
            <a:r>
              <a:rPr lang="en-US" altLang="zh-CN" b="1" kern="100" dirty="0">
                <a:latin typeface="宋体" panose="02010600030101010101" pitchFamily="2" charset="-122"/>
              </a:rPr>
              <a:t>1.</a:t>
            </a:r>
            <a:r>
              <a:rPr lang="zh-CN" altLang="en-US" b="1" kern="100" dirty="0">
                <a:latin typeface="宋体" panose="02010600030101010101" pitchFamily="2" charset="-122"/>
              </a:rPr>
              <a:t>加强高风险作业票证的培训力度，利用副班培训及办理作业票时对班组长进行培训和现场指导，提高其认识。</a:t>
            </a:r>
            <a:endParaRPr lang="en-US" altLang="zh-CN" b="1" kern="100" dirty="0">
              <a:latin typeface="宋体" panose="02010600030101010101" pitchFamily="2" charset="-122"/>
            </a:endParaRPr>
          </a:p>
          <a:p>
            <a:pPr indent="406400" algn="just">
              <a:lnSpc>
                <a:spcPts val="2700"/>
              </a:lnSpc>
            </a:pPr>
            <a:r>
              <a:rPr lang="en-US" altLang="zh-CN" sz="1800" b="1" kern="100" dirty="0">
                <a:latin typeface="宋体" panose="02010600030101010101" pitchFamily="2" charset="-122"/>
                <a:ea typeface="宋体" panose="02010600030101010101" pitchFamily="2" charset="-122"/>
              </a:rPr>
              <a:t>2.</a:t>
            </a:r>
            <a:r>
              <a:rPr lang="zh-CN" altLang="en-US" b="1" kern="100" dirty="0">
                <a:latin typeface="宋体" panose="02010600030101010101" pitchFamily="2" charset="-122"/>
              </a:rPr>
              <a:t>对发现屡次出现问题的及时给与考核。</a:t>
            </a:r>
            <a:endParaRPr lang="en-US" altLang="zh-CN" b="1" kern="100" dirty="0">
              <a:latin typeface="宋体" panose="02010600030101010101" pitchFamily="2" charset="-122"/>
            </a:endParaRPr>
          </a:p>
          <a:p>
            <a:pPr indent="406400" algn="just">
              <a:lnSpc>
                <a:spcPts val="2700"/>
              </a:lnSpc>
            </a:pPr>
            <a:r>
              <a:rPr lang="en-US" altLang="zh-CN" sz="1800" b="1" kern="100" dirty="0">
                <a:latin typeface="宋体" panose="02010600030101010101" pitchFamily="2" charset="-122"/>
                <a:ea typeface="宋体" panose="02010600030101010101" pitchFamily="2" charset="-122"/>
              </a:rPr>
              <a:t>3.</a:t>
            </a:r>
            <a:r>
              <a:rPr lang="zh-CN" altLang="en-US" sz="1800" b="1" kern="100" dirty="0">
                <a:latin typeface="宋体" panose="02010600030101010101" pitchFamily="2" charset="-122"/>
                <a:ea typeface="宋体" panose="02010600030101010101" pitchFamily="2" charset="-122"/>
              </a:rPr>
              <a:t>组织学习公司和部门</a:t>
            </a:r>
            <a:r>
              <a:rPr lang="en-US" altLang="zh-CN" sz="1800" b="1" kern="100" dirty="0">
                <a:latin typeface="宋体" panose="02010600030101010101" pitchFamily="2" charset="-122"/>
                <a:ea typeface="宋体" panose="02010600030101010101" pitchFamily="2" charset="-122"/>
              </a:rPr>
              <a:t>HSE</a:t>
            </a:r>
            <a:r>
              <a:rPr lang="zh-CN" altLang="en-US" sz="1800" b="1" kern="100" dirty="0">
                <a:latin typeface="宋体" panose="02010600030101010101" pitchFamily="2" charset="-122"/>
                <a:ea typeface="宋体" panose="02010600030101010101" pitchFamily="2" charset="-122"/>
              </a:rPr>
              <a:t>管理制度及相关要求。</a:t>
            </a:r>
          </a:p>
        </p:txBody>
      </p:sp>
      <p:pic>
        <p:nvPicPr>
          <p:cNvPr id="4" name="图片 3" descr="3eda25a48a47df18deb75f78ed7c79a"/>
          <p:cNvPicPr>
            <a:picLocks noChangeAspect="1"/>
          </p:cNvPicPr>
          <p:nvPr/>
        </p:nvPicPr>
        <p:blipFill>
          <a:blip r:embed="rId3"/>
          <a:srcRect l="7083" r="11184" b="5898"/>
          <a:stretch>
            <a:fillRect/>
          </a:stretch>
        </p:blipFill>
        <p:spPr>
          <a:xfrm rot="5400000">
            <a:off x="7571182" y="1712673"/>
            <a:ext cx="4392813" cy="3793136"/>
          </a:xfrm>
          <a:prstGeom prst="round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descr="7b0a202020202263686172745265734964223a20223230343736313237220a7d0a"/>
          <p:cNvGraphicFramePr/>
          <p:nvPr>
            <p:custDataLst>
              <p:tags r:id="rId1"/>
            </p:custDataLst>
          </p:nvPr>
        </p:nvGraphicFramePr>
        <p:xfrm>
          <a:off x="7184390" y="1012190"/>
          <a:ext cx="4759960" cy="2654935"/>
        </p:xfrm>
        <a:graphic>
          <a:graphicData uri="http://schemas.openxmlformats.org/drawingml/2006/chart">
            <c:chart xmlns:c="http://schemas.openxmlformats.org/drawingml/2006/chart" xmlns:r="http://schemas.openxmlformats.org/officeDocument/2006/relationships" r:id="rId6"/>
          </a:graphicData>
        </a:graphic>
      </p:graphicFrame>
      <p:sp>
        <p:nvSpPr>
          <p:cNvPr id="3" name="文本框 2"/>
          <p:cNvSpPr txBox="1"/>
          <p:nvPr/>
        </p:nvSpPr>
        <p:spPr>
          <a:xfrm>
            <a:off x="611638" y="76389"/>
            <a:ext cx="9576798" cy="541655"/>
          </a:xfrm>
          <a:prstGeom prst="rect">
            <a:avLst/>
          </a:prstGeom>
          <a:noFill/>
          <a:ln w="9525">
            <a:noFill/>
          </a:ln>
        </p:spPr>
        <p:txBody>
          <a:bodyPr wrap="square" lIns="107503" tIns="53751" rIns="107503" bIns="53751">
            <a:spAutoFit/>
          </a:bodyPr>
          <a:lstStyle/>
          <a:p>
            <a:pPr defTabSz="1075055">
              <a:defRPr/>
            </a:pP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五、</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周检、专项检问题统计通报</a:t>
            </a:r>
            <a:endParaRPr kumimoji="0" lang="zh-CN" altLang="en-US" sz="2830" b="1" kern="1200" cap="none" spc="0" normalizeH="0" baseline="0" noProof="0" dirty="0">
              <a:solidFill>
                <a:srgbClr val="FF0000"/>
              </a:solidFill>
              <a:latin typeface="华文中宋" panose="02010600040101010101" pitchFamily="2" charset="-122"/>
              <a:ea typeface="华文中宋" panose="02010600040101010101" pitchFamily="2" charset="-122"/>
              <a:cs typeface="+mn-cs"/>
              <a:sym typeface="宋体" panose="02010600030101010101" pitchFamily="2" charset="-122"/>
            </a:endParaRPr>
          </a:p>
        </p:txBody>
      </p:sp>
      <p:graphicFrame>
        <p:nvGraphicFramePr>
          <p:cNvPr id="2" name="表格 1"/>
          <p:cNvGraphicFramePr>
            <a:graphicFrameLocks noGrp="1"/>
          </p:cNvGraphicFramePr>
          <p:nvPr>
            <p:custDataLst>
              <p:tags r:id="rId2"/>
            </p:custDataLst>
            <p:extLst>
              <p:ext uri="{D42A27DB-BD31-4B8C-83A1-F6EECF244321}">
                <p14:modId xmlns:p14="http://schemas.microsoft.com/office/powerpoint/2010/main" val="2352101393"/>
              </p:ext>
            </p:extLst>
          </p:nvPr>
        </p:nvGraphicFramePr>
        <p:xfrm>
          <a:off x="35590" y="836930"/>
          <a:ext cx="6997700" cy="5713730"/>
        </p:xfrm>
        <a:graphic>
          <a:graphicData uri="http://schemas.openxmlformats.org/drawingml/2006/table">
            <a:tbl>
              <a:tblPr>
                <a:tableStyleId>{5C22544A-7EE6-4342-B048-85BDC9FD1C3A}</a:tableStyleId>
              </a:tblPr>
              <a:tblGrid>
                <a:gridCol w="339725">
                  <a:extLst>
                    <a:ext uri="{9D8B030D-6E8A-4147-A177-3AD203B41FA5}">
                      <a16:colId xmlns:a16="http://schemas.microsoft.com/office/drawing/2014/main" val="20000"/>
                    </a:ext>
                  </a:extLst>
                </a:gridCol>
                <a:gridCol w="815340">
                  <a:extLst>
                    <a:ext uri="{9D8B030D-6E8A-4147-A177-3AD203B41FA5}">
                      <a16:colId xmlns:a16="http://schemas.microsoft.com/office/drawing/2014/main" val="20001"/>
                    </a:ext>
                  </a:extLst>
                </a:gridCol>
                <a:gridCol w="333375">
                  <a:extLst>
                    <a:ext uri="{9D8B030D-6E8A-4147-A177-3AD203B41FA5}">
                      <a16:colId xmlns:a16="http://schemas.microsoft.com/office/drawing/2014/main" val="20002"/>
                    </a:ext>
                  </a:extLst>
                </a:gridCol>
                <a:gridCol w="334010">
                  <a:extLst>
                    <a:ext uri="{9D8B030D-6E8A-4147-A177-3AD203B41FA5}">
                      <a16:colId xmlns:a16="http://schemas.microsoft.com/office/drawing/2014/main" val="20003"/>
                    </a:ext>
                  </a:extLst>
                </a:gridCol>
                <a:gridCol w="334010">
                  <a:extLst>
                    <a:ext uri="{9D8B030D-6E8A-4147-A177-3AD203B41FA5}">
                      <a16:colId xmlns:a16="http://schemas.microsoft.com/office/drawing/2014/main" val="20004"/>
                    </a:ext>
                  </a:extLst>
                </a:gridCol>
                <a:gridCol w="333375">
                  <a:extLst>
                    <a:ext uri="{9D8B030D-6E8A-4147-A177-3AD203B41FA5}">
                      <a16:colId xmlns:a16="http://schemas.microsoft.com/office/drawing/2014/main" val="20005"/>
                    </a:ext>
                  </a:extLst>
                </a:gridCol>
                <a:gridCol w="333375">
                  <a:extLst>
                    <a:ext uri="{9D8B030D-6E8A-4147-A177-3AD203B41FA5}">
                      <a16:colId xmlns:a16="http://schemas.microsoft.com/office/drawing/2014/main" val="20006"/>
                    </a:ext>
                  </a:extLst>
                </a:gridCol>
                <a:gridCol w="333375">
                  <a:extLst>
                    <a:ext uri="{9D8B030D-6E8A-4147-A177-3AD203B41FA5}">
                      <a16:colId xmlns:a16="http://schemas.microsoft.com/office/drawing/2014/main" val="20007"/>
                    </a:ext>
                  </a:extLst>
                </a:gridCol>
                <a:gridCol w="333375">
                  <a:extLst>
                    <a:ext uri="{9D8B030D-6E8A-4147-A177-3AD203B41FA5}">
                      <a16:colId xmlns:a16="http://schemas.microsoft.com/office/drawing/2014/main" val="20008"/>
                    </a:ext>
                  </a:extLst>
                </a:gridCol>
                <a:gridCol w="334010">
                  <a:extLst>
                    <a:ext uri="{9D8B030D-6E8A-4147-A177-3AD203B41FA5}">
                      <a16:colId xmlns:a16="http://schemas.microsoft.com/office/drawing/2014/main" val="20009"/>
                    </a:ext>
                  </a:extLst>
                </a:gridCol>
                <a:gridCol w="334010">
                  <a:extLst>
                    <a:ext uri="{9D8B030D-6E8A-4147-A177-3AD203B41FA5}">
                      <a16:colId xmlns:a16="http://schemas.microsoft.com/office/drawing/2014/main" val="20010"/>
                    </a:ext>
                  </a:extLst>
                </a:gridCol>
                <a:gridCol w="333375">
                  <a:extLst>
                    <a:ext uri="{9D8B030D-6E8A-4147-A177-3AD203B41FA5}">
                      <a16:colId xmlns:a16="http://schemas.microsoft.com/office/drawing/2014/main" val="20011"/>
                    </a:ext>
                  </a:extLst>
                </a:gridCol>
                <a:gridCol w="333375">
                  <a:extLst>
                    <a:ext uri="{9D8B030D-6E8A-4147-A177-3AD203B41FA5}">
                      <a16:colId xmlns:a16="http://schemas.microsoft.com/office/drawing/2014/main" val="20012"/>
                    </a:ext>
                  </a:extLst>
                </a:gridCol>
                <a:gridCol w="333375">
                  <a:extLst>
                    <a:ext uri="{9D8B030D-6E8A-4147-A177-3AD203B41FA5}">
                      <a16:colId xmlns:a16="http://schemas.microsoft.com/office/drawing/2014/main" val="20013"/>
                    </a:ext>
                  </a:extLst>
                </a:gridCol>
                <a:gridCol w="426085">
                  <a:extLst>
                    <a:ext uri="{9D8B030D-6E8A-4147-A177-3AD203B41FA5}">
                      <a16:colId xmlns:a16="http://schemas.microsoft.com/office/drawing/2014/main" val="20014"/>
                    </a:ext>
                  </a:extLst>
                </a:gridCol>
                <a:gridCol w="478155">
                  <a:extLst>
                    <a:ext uri="{9D8B030D-6E8A-4147-A177-3AD203B41FA5}">
                      <a16:colId xmlns:a16="http://schemas.microsoft.com/office/drawing/2014/main" val="20015"/>
                    </a:ext>
                  </a:extLst>
                </a:gridCol>
                <a:gridCol w="532130">
                  <a:extLst>
                    <a:ext uri="{9D8B030D-6E8A-4147-A177-3AD203B41FA5}">
                      <a16:colId xmlns:a16="http://schemas.microsoft.com/office/drawing/2014/main" val="20016"/>
                    </a:ext>
                  </a:extLst>
                </a:gridCol>
                <a:gridCol w="403225">
                  <a:extLst>
                    <a:ext uri="{9D8B030D-6E8A-4147-A177-3AD203B41FA5}">
                      <a16:colId xmlns:a16="http://schemas.microsoft.com/office/drawing/2014/main" val="20017"/>
                    </a:ext>
                  </a:extLst>
                </a:gridCol>
              </a:tblGrid>
              <a:tr h="559435">
                <a:tc>
                  <a:txBody>
                    <a:bodyPr/>
                    <a:lstStyle/>
                    <a:p>
                      <a:pPr algn="ctr" rtl="0" fontAlgn="ctr"/>
                      <a:r>
                        <a:rPr lang="zh-CN" altLang="en-US" sz="1200" u="none" strike="noStrike">
                          <a:effectLst/>
                        </a:rPr>
                        <a:t>序号</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zh-CN" altLang="en-US" sz="1200" u="none" strike="noStrike">
                          <a:effectLst/>
                        </a:rPr>
                        <a:t>装置名称</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u="none" strike="noStrike">
                          <a:effectLst/>
                        </a:rPr>
                        <a:t>1</a:t>
                      </a:r>
                      <a:r>
                        <a:rPr lang="zh-CN" altLang="en-US" sz="1200" u="none" strike="noStrike">
                          <a:effectLst/>
                        </a:rPr>
                        <a:t>月</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u="none" strike="noStrike" dirty="0">
                          <a:effectLst/>
                        </a:rPr>
                        <a:t>2</a:t>
                      </a:r>
                      <a:r>
                        <a:rPr lang="zh-CN" altLang="en-US" sz="1200" u="none" strike="noStrike" dirty="0">
                          <a:effectLst/>
                        </a:rPr>
                        <a:t>月</a:t>
                      </a:r>
                      <a:endParaRPr lang="zh-CN" altLang="en-US" sz="1200" b="0" i="0" u="none" strike="noStrike" dirty="0">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u="none" strike="noStrike">
                          <a:effectLst/>
                        </a:rPr>
                        <a:t>3</a:t>
                      </a:r>
                      <a:r>
                        <a:rPr lang="zh-CN" altLang="en-US" sz="1200" u="none" strike="noStrike">
                          <a:effectLst/>
                        </a:rPr>
                        <a:t>月</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u="none" strike="noStrike">
                          <a:effectLst/>
                        </a:rPr>
                        <a:t>4</a:t>
                      </a:r>
                      <a:r>
                        <a:rPr lang="zh-CN" altLang="en-US" sz="1200" u="none" strike="noStrike">
                          <a:effectLst/>
                        </a:rPr>
                        <a:t>月</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u="none" strike="noStrike">
                          <a:effectLst/>
                        </a:rPr>
                        <a:t>5</a:t>
                      </a:r>
                      <a:r>
                        <a:rPr lang="zh-CN" altLang="en-US" sz="1200" u="none" strike="noStrike">
                          <a:effectLst/>
                        </a:rPr>
                        <a:t>月</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u="none" strike="noStrike" dirty="0">
                          <a:effectLst/>
                        </a:rPr>
                        <a:t>6</a:t>
                      </a:r>
                      <a:r>
                        <a:rPr lang="zh-CN" altLang="en-US" sz="1200" u="none" strike="noStrike" dirty="0">
                          <a:effectLst/>
                        </a:rPr>
                        <a:t>月</a:t>
                      </a:r>
                      <a:endParaRPr lang="zh-CN" altLang="en-US" sz="1200" b="0" i="0" u="none" strike="noStrike" dirty="0">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en-US" altLang="zh-CN" sz="1200" b="0" i="0" u="none" strike="noStrike" dirty="0">
                          <a:solidFill>
                            <a:schemeClr val="tx1"/>
                          </a:solidFill>
                          <a:effectLst/>
                          <a:latin typeface="华文中宋" panose="02010600040101010101" pitchFamily="2" charset="-122"/>
                          <a:ea typeface="华文中宋" panose="02010600040101010101" pitchFamily="2" charset="-122"/>
                        </a:rPr>
                        <a:t>7</a:t>
                      </a:r>
                      <a:r>
                        <a:rPr lang="zh-CN" altLang="en-US" sz="1200" b="0" i="0" u="none" strike="noStrike" dirty="0">
                          <a:solidFill>
                            <a:schemeClr val="tx1"/>
                          </a:solidFill>
                          <a:effectLst/>
                          <a:latin typeface="华文中宋" panose="02010600040101010101" pitchFamily="2" charset="-122"/>
                          <a:ea typeface="华文中宋" panose="02010600040101010101" pitchFamily="2" charset="-122"/>
                        </a:rPr>
                        <a:t>月</a:t>
                      </a:r>
                    </a:p>
                  </a:txBody>
                  <a:tcPr marL="9525" marR="9525" marT="9525" marB="0" anchor="ctr"/>
                </a:tc>
                <a:tc>
                  <a:txBody>
                    <a:bodyPr/>
                    <a:lstStyle/>
                    <a:p>
                      <a:pPr algn="ctr" rtl="0" fontAlgn="ctr"/>
                      <a:r>
                        <a:rPr lang="en-US" altLang="zh-CN" sz="1200" b="0" i="0" u="none" strike="noStrike" dirty="0">
                          <a:solidFill>
                            <a:schemeClr val="tx1"/>
                          </a:solidFill>
                          <a:effectLst/>
                          <a:latin typeface="华文中宋" panose="02010600040101010101" pitchFamily="2" charset="-122"/>
                          <a:ea typeface="华文中宋" panose="02010600040101010101" pitchFamily="2" charset="-122"/>
                        </a:rPr>
                        <a:t>8</a:t>
                      </a:r>
                      <a:r>
                        <a:rPr lang="zh-CN" altLang="en-US" sz="1200" b="0" i="0" u="none" strike="noStrike" dirty="0">
                          <a:solidFill>
                            <a:schemeClr val="tx1"/>
                          </a:solidFill>
                          <a:effectLst/>
                          <a:latin typeface="华文中宋" panose="02010600040101010101" pitchFamily="2" charset="-122"/>
                          <a:ea typeface="华文中宋" panose="02010600040101010101" pitchFamily="2" charset="-122"/>
                        </a:rPr>
                        <a:t>月</a:t>
                      </a:r>
                    </a:p>
                  </a:txBody>
                  <a:tcPr marL="9525" marR="9525" marT="9525" marB="0" anchor="ctr"/>
                </a:tc>
                <a:tc>
                  <a:txBody>
                    <a:bodyPr/>
                    <a:lstStyle/>
                    <a:p>
                      <a:pPr algn="ctr" rtl="0" fontAlgn="ctr"/>
                      <a:r>
                        <a:rPr lang="en-US" altLang="zh-CN" sz="1200" b="0" i="0" u="none" strike="noStrike" dirty="0">
                          <a:solidFill>
                            <a:schemeClr val="tx1"/>
                          </a:solidFill>
                          <a:effectLst/>
                          <a:latin typeface="华文中宋" panose="02010600040101010101" pitchFamily="2" charset="-122"/>
                          <a:ea typeface="华文中宋" panose="02010600040101010101" pitchFamily="2" charset="-122"/>
                        </a:rPr>
                        <a:t>9</a:t>
                      </a:r>
                      <a:r>
                        <a:rPr lang="zh-CN" altLang="en-US" sz="1200" b="0" i="0" u="none" strike="noStrike" dirty="0">
                          <a:solidFill>
                            <a:schemeClr val="tx1"/>
                          </a:solidFill>
                          <a:effectLst/>
                          <a:latin typeface="华文中宋" panose="02010600040101010101" pitchFamily="2" charset="-122"/>
                          <a:ea typeface="华文中宋" panose="02010600040101010101" pitchFamily="2" charset="-122"/>
                        </a:rPr>
                        <a:t>月</a:t>
                      </a:r>
                    </a:p>
                  </a:txBody>
                  <a:tcPr marL="9525" marR="9525" marT="9525" marB="0" anchor="ctr"/>
                </a:tc>
                <a:tc>
                  <a:txBody>
                    <a:bodyPr/>
                    <a:lstStyle/>
                    <a:p>
                      <a:pPr algn="ctr" rtl="0" fontAlgn="ctr"/>
                      <a:r>
                        <a:rPr lang="en-US" altLang="zh-CN" sz="1100" b="0" i="0" u="none" strike="noStrike" dirty="0">
                          <a:solidFill>
                            <a:srgbClr val="000000"/>
                          </a:solidFill>
                          <a:effectLst/>
                          <a:latin typeface="华文中宋" panose="02010600040101010101" pitchFamily="2" charset="-122"/>
                          <a:ea typeface="华文中宋" panose="02010600040101010101" pitchFamily="2" charset="-122"/>
                        </a:rPr>
                        <a:t>10</a:t>
                      </a:r>
                      <a:r>
                        <a:rPr lang="zh-CN" altLang="en-US" sz="1100" b="0" i="0" u="none" strike="noStrike" dirty="0">
                          <a:solidFill>
                            <a:srgbClr val="000000"/>
                          </a:solidFill>
                          <a:effectLst/>
                          <a:latin typeface="华文中宋" panose="02010600040101010101" pitchFamily="2" charset="-122"/>
                          <a:ea typeface="华文中宋" panose="02010600040101010101" pitchFamily="2" charset="-122"/>
                        </a:rPr>
                        <a:t>月</a:t>
                      </a:r>
                    </a:p>
                  </a:txBody>
                  <a:tcPr marL="9525" marR="9525" marT="9525" marB="0" anchor="ctr"/>
                </a:tc>
                <a:tc>
                  <a:txBody>
                    <a:bodyPr/>
                    <a:lstStyle/>
                    <a:p>
                      <a:pPr algn="ctr" rtl="0" fontAlgn="ctr"/>
                      <a:r>
                        <a:rPr lang="en-US" altLang="zh-CN" sz="1100" b="0" i="0" u="none" strike="noStrike" dirty="0">
                          <a:solidFill>
                            <a:srgbClr val="000000"/>
                          </a:solidFill>
                          <a:effectLst/>
                          <a:latin typeface="华文中宋" panose="02010600040101010101" pitchFamily="2" charset="-122"/>
                          <a:ea typeface="华文中宋" panose="02010600040101010101" pitchFamily="2" charset="-122"/>
                        </a:rPr>
                        <a:t>11</a:t>
                      </a:r>
                      <a:r>
                        <a:rPr lang="zh-CN" altLang="en-US" sz="1100" b="0" i="0" u="none" strike="noStrike" dirty="0">
                          <a:solidFill>
                            <a:srgbClr val="000000"/>
                          </a:solidFill>
                          <a:effectLst/>
                          <a:latin typeface="华文中宋" panose="02010600040101010101" pitchFamily="2" charset="-122"/>
                          <a:ea typeface="华文中宋" panose="02010600040101010101" pitchFamily="2" charset="-122"/>
                        </a:rPr>
                        <a:t>月</a:t>
                      </a:r>
                    </a:p>
                  </a:txBody>
                  <a:tcPr marL="9525" marR="9525" marT="9525" marB="0" anchor="ctr"/>
                </a:tc>
                <a:tc>
                  <a:txBody>
                    <a:bodyPr/>
                    <a:lstStyle/>
                    <a:p>
                      <a:pPr algn="ctr" rtl="0" fontAlgn="ctr"/>
                      <a:r>
                        <a:rPr lang="en-US" altLang="zh-CN" sz="1100" b="0" i="0" u="none" strike="noStrike">
                          <a:solidFill>
                            <a:srgbClr val="000000"/>
                          </a:solidFill>
                          <a:effectLst/>
                          <a:latin typeface="华文中宋" panose="02010600040101010101" pitchFamily="2" charset="-122"/>
                          <a:ea typeface="华文中宋" panose="02010600040101010101" pitchFamily="2" charset="-122"/>
                        </a:rPr>
                        <a:t>12</a:t>
                      </a:r>
                      <a:r>
                        <a:rPr lang="zh-CN" altLang="en-US" sz="1100" b="0" i="0" u="none" strike="noStrike">
                          <a:solidFill>
                            <a:srgbClr val="000000"/>
                          </a:solidFill>
                          <a:effectLst/>
                          <a:latin typeface="华文中宋" panose="02010600040101010101" pitchFamily="2" charset="-122"/>
                          <a:ea typeface="华文中宋" panose="02010600040101010101" pitchFamily="2" charset="-122"/>
                        </a:rPr>
                        <a:t>月</a:t>
                      </a:r>
                    </a:p>
                  </a:txBody>
                  <a:tcPr marL="9525" marR="9525" marT="9525" marB="0" anchor="ctr"/>
                </a:tc>
                <a:tc>
                  <a:txBody>
                    <a:bodyPr/>
                    <a:lstStyle/>
                    <a:p>
                      <a:pPr algn="ctr" rtl="0" fontAlgn="ctr"/>
                      <a:r>
                        <a:rPr lang="zh-CN" altLang="en-US" sz="1200" b="1" i="0" u="none" strike="noStrike">
                          <a:solidFill>
                            <a:srgbClr val="FF0000"/>
                          </a:solidFill>
                          <a:effectLst/>
                          <a:latin typeface="华文中宋" panose="02010600040101010101" pitchFamily="2" charset="-122"/>
                          <a:ea typeface="华文中宋" panose="02010600040101010101" pitchFamily="2" charset="-122"/>
                        </a:rPr>
                        <a:t>合计</a:t>
                      </a:r>
                    </a:p>
                  </a:txBody>
                  <a:tcPr marL="9525" marR="9525" marT="9525" marB="0" anchor="ctr"/>
                </a:tc>
                <a:tc>
                  <a:txBody>
                    <a:bodyPr/>
                    <a:lstStyle/>
                    <a:p>
                      <a:pPr algn="ctr" rtl="0" fontAlgn="ctr"/>
                      <a:r>
                        <a:rPr lang="zh-CN" altLang="en-US" sz="1200" u="none" strike="noStrike">
                          <a:effectLst/>
                        </a:rPr>
                        <a:t>整改未完成数量</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zh-CN" altLang="en-US" sz="1200" u="none" strike="noStrike">
                          <a:effectLst/>
                        </a:rPr>
                        <a:t>整改率</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algn="ctr" rtl="0" fontAlgn="ctr"/>
                      <a:r>
                        <a:rPr lang="zh-CN" altLang="en-US" sz="1200" u="none" strike="noStrike">
                          <a:effectLst/>
                        </a:rPr>
                        <a:t>备注</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extLst>
                  <a:ext uri="{0D108BD9-81ED-4DB2-BD59-A6C34878D82A}">
                    <a16:rowId xmlns:a16="http://schemas.microsoft.com/office/drawing/2014/main" val="10000"/>
                  </a:ext>
                </a:extLst>
              </a:tr>
              <a:tr h="366395">
                <a:tc>
                  <a:txBody>
                    <a:bodyPr/>
                    <a:lstStyle/>
                    <a:p>
                      <a:pPr algn="ctr" rtl="0" fontAlgn="ctr"/>
                      <a:r>
                        <a:rPr lang="en-US" altLang="zh-CN" sz="1200" u="none" strike="noStrike">
                          <a:effectLst/>
                        </a:rPr>
                        <a:t>1</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dirty="0">
                          <a:effectLst/>
                        </a:rPr>
                        <a:t>空分空压</a:t>
                      </a:r>
                      <a:endParaRPr lang="zh-CN" altLang="en-US" sz="1200" b="0" i="0" u="none" strike="noStrike" dirty="0">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26</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22</a:t>
                      </a:r>
                    </a:p>
                  </a:txBody>
                  <a:tcPr marL="12700" marR="12700" marT="12700" anchor="ctr"/>
                </a:tc>
                <a:tc>
                  <a:txBody>
                    <a:bodyPr/>
                    <a:lstStyle/>
                    <a:p>
                      <a:pPr indent="0" algn="ctr">
                        <a:buNone/>
                      </a:pPr>
                      <a:r>
                        <a:rPr lang="en-US" sz="1200" b="1">
                          <a:solidFill>
                            <a:srgbClr val="FF0000"/>
                          </a:solidFill>
                          <a:latin typeface="Arial" panose="020B0604020202020204" charset="-122"/>
                        </a:rPr>
                        <a:t>295</a:t>
                      </a:r>
                      <a:endParaRPr lang="en-US" altLang="en-US" sz="1200" b="1">
                        <a:solidFill>
                          <a:srgbClr val="FF0000"/>
                        </a:solidFill>
                        <a:latin typeface="Arial" panose="020B0604020202020204" charset="-122"/>
                      </a:endParaRPr>
                    </a:p>
                  </a:txBody>
                  <a:tcPr marL="12700" marR="12700" marT="12700" anchor="ctr"/>
                </a:tc>
                <a:tc>
                  <a:txBody>
                    <a:bodyPr/>
                    <a:lstStyle/>
                    <a:p>
                      <a:pPr algn="ctr" rtl="0" fontAlgn="ctr"/>
                      <a:r>
                        <a:rPr lang="en-US" altLang="zh-CN" sz="1200" b="1" i="0" u="none" strike="noStrike">
                          <a:solidFill>
                            <a:srgbClr val="002060"/>
                          </a:solidFill>
                          <a:effectLst/>
                          <a:latin typeface="Arial" panose="020B0604020202020204" pitchFamily="34" charset="0"/>
                          <a:ea typeface="等线" panose="02010600030101010101" pitchFamily="2" charset="-122"/>
                        </a:rPr>
                        <a:t>3</a:t>
                      </a:r>
                    </a:p>
                  </a:txBody>
                  <a:tcPr marL="6181" marR="6181" marT="6181" marB="0" anchor="ctr">
                    <a:solidFill>
                      <a:srgbClr val="FF0000"/>
                    </a:solidFill>
                  </a:tcPr>
                </a:tc>
                <a:tc>
                  <a:txBody>
                    <a:bodyPr/>
                    <a:lstStyle/>
                    <a:p>
                      <a:pPr indent="0" algn="ctr">
                        <a:buNone/>
                      </a:pPr>
                      <a:r>
                        <a:rPr lang="en-US" sz="1200" b="1">
                          <a:solidFill>
                            <a:srgbClr val="000000"/>
                          </a:solidFill>
                          <a:latin typeface="Arial" panose="020B0604020202020204" charset="-122"/>
                        </a:rPr>
                        <a:t>99.%</a:t>
                      </a:r>
                      <a:endParaRPr lang="en-US" altLang="en-US" sz="1200" b="1">
                        <a:solidFill>
                          <a:srgbClr val="000000"/>
                        </a:solidFill>
                        <a:latin typeface="Arial" panose="020B0604020202020204" charset="-122"/>
                      </a:endParaRPr>
                    </a:p>
                  </a:txBody>
                  <a:tcPr marL="12700" marR="12700" marT="12700" anchor="ctr">
                    <a:solidFill>
                      <a:srgbClr val="FF0000"/>
                    </a:solidFill>
                  </a:tcPr>
                </a:tc>
                <a:tc>
                  <a:txBody>
                    <a:bodyPr/>
                    <a:lstStyle/>
                    <a:p>
                      <a:pPr algn="ctr" rtl="0" fontAlgn="ctr"/>
                      <a:r>
                        <a:rPr lang="zh-CN" altLang="en-US" sz="1200" u="none" strike="noStrike">
                          <a:effectLst/>
                        </a:rPr>
                        <a:t>重点</a:t>
                      </a:r>
                      <a:endParaRPr lang="zh-CN" altLang="en-US" sz="1200" b="1" i="0" u="none" strike="noStrike">
                        <a:solidFill>
                          <a:srgbClr val="FF0000"/>
                        </a:solidFill>
                        <a:effectLst/>
                        <a:latin typeface="黑体" panose="02010609060101010101" pitchFamily="49" charset="-122"/>
                        <a:ea typeface="黑体" panose="02010609060101010101" pitchFamily="49" charset="-122"/>
                      </a:endParaRPr>
                    </a:p>
                  </a:txBody>
                  <a:tcPr marL="6181" marR="6181" marT="6181" marB="0" anchor="ctr">
                    <a:solidFill>
                      <a:srgbClr val="FF0000"/>
                    </a:solidFill>
                  </a:tcPr>
                </a:tc>
                <a:extLst>
                  <a:ext uri="{0D108BD9-81ED-4DB2-BD59-A6C34878D82A}">
                    <a16:rowId xmlns:a16="http://schemas.microsoft.com/office/drawing/2014/main" val="10001"/>
                  </a:ext>
                </a:extLst>
              </a:tr>
              <a:tr h="372110">
                <a:tc>
                  <a:txBody>
                    <a:bodyPr/>
                    <a:lstStyle/>
                    <a:p>
                      <a:pPr algn="ctr" rtl="0" fontAlgn="ctr"/>
                      <a:r>
                        <a:rPr lang="en-US" altLang="zh-CN" sz="1200" u="none" strike="noStrike">
                          <a:effectLst/>
                        </a:rPr>
                        <a:t>2</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厂前区制冷站</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7</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indent="0" algn="ctr">
                        <a:buNone/>
                      </a:pPr>
                      <a:r>
                        <a:rPr lang="en-US" sz="1200" b="1">
                          <a:solidFill>
                            <a:srgbClr val="FF0000"/>
                          </a:solidFill>
                          <a:latin typeface="Arial" panose="020B0604020202020204" charset="-122"/>
                        </a:rPr>
                        <a:t>73</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02"/>
                  </a:ext>
                </a:extLst>
              </a:tr>
              <a:tr h="365760">
                <a:tc>
                  <a:txBody>
                    <a:bodyPr/>
                    <a:lstStyle/>
                    <a:p>
                      <a:pPr algn="ctr" rtl="0" fontAlgn="ctr"/>
                      <a:r>
                        <a:rPr lang="en-US" altLang="zh-CN" sz="1200" u="none" strike="noStrike">
                          <a:effectLst/>
                        </a:rPr>
                        <a:t>3</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二循</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8</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indent="0" algn="ctr">
                        <a:buNone/>
                      </a:pPr>
                      <a:r>
                        <a:rPr lang="en-US" sz="1200" b="1">
                          <a:solidFill>
                            <a:srgbClr val="FF0000"/>
                          </a:solidFill>
                          <a:latin typeface="Arial" panose="020B0604020202020204" charset="-122"/>
                        </a:rPr>
                        <a:t>89</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03"/>
                  </a:ext>
                </a:extLst>
              </a:tr>
              <a:tr h="366395">
                <a:tc>
                  <a:txBody>
                    <a:bodyPr/>
                    <a:lstStyle/>
                    <a:p>
                      <a:pPr algn="ctr"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b="1" u="none" strike="noStrike">
                          <a:effectLst/>
                        </a:rPr>
                        <a:t>小计</a:t>
                      </a:r>
                      <a:endParaRPr lang="zh-CN" altLang="en-US" sz="1200" b="1" i="0" u="none" strike="noStrike">
                        <a:solidFill>
                          <a:srgbClr val="FF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41</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29</a:t>
                      </a:r>
                    </a:p>
                  </a:txBody>
                  <a:tcPr marL="12700" marR="12700" marT="12700" anchor="ctr"/>
                </a:tc>
                <a:tc>
                  <a:txBody>
                    <a:bodyPr/>
                    <a:lstStyle/>
                    <a:p>
                      <a:pPr indent="0" algn="ctr">
                        <a:buNone/>
                      </a:pPr>
                      <a:r>
                        <a:rPr lang="en-US" sz="1200" b="1">
                          <a:solidFill>
                            <a:srgbClr val="FF0000"/>
                          </a:solidFill>
                          <a:latin typeface="Arial" panose="020B0604020202020204" charset="-122"/>
                        </a:rPr>
                        <a:t>457</a:t>
                      </a:r>
                      <a:endParaRPr lang="en-US" altLang="en-US" sz="1200" b="1">
                        <a:solidFill>
                          <a:srgbClr val="FF0000"/>
                        </a:solidFill>
                        <a:latin typeface="Arial" panose="020B0604020202020204" charset="-122"/>
                      </a:endParaRPr>
                    </a:p>
                  </a:txBody>
                  <a:tcPr marL="12700" marR="12700" marT="12700" anchor="ctr"/>
                </a:tc>
                <a:tc>
                  <a:txBody>
                    <a:bodyPr/>
                    <a:lstStyle/>
                    <a:p>
                      <a:pPr algn="ctr" rtl="0" fontAlgn="ctr"/>
                      <a:endParaRPr lang="en-US" altLang="zh-CN" sz="1200" b="1" i="0" u="none" strike="noStrike" dirty="0">
                        <a:solidFill>
                          <a:srgbClr val="00206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98.5%</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04"/>
                  </a:ext>
                </a:extLst>
              </a:tr>
              <a:tr h="372110">
                <a:tc>
                  <a:txBody>
                    <a:bodyPr/>
                    <a:lstStyle/>
                    <a:p>
                      <a:pPr algn="ctr" rtl="0" fontAlgn="ctr"/>
                      <a:r>
                        <a:rPr lang="en-US" altLang="zh-CN" sz="1200" u="none" strike="noStrike">
                          <a:effectLst/>
                        </a:rPr>
                        <a:t>4</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dirty="0">
                          <a:effectLst/>
                        </a:rPr>
                        <a:t>主厂区热水站</a:t>
                      </a:r>
                      <a:endParaRPr lang="zh-CN" altLang="en-US" sz="1200" b="0" i="0" u="none" strike="noStrike" dirty="0">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1</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indent="0" algn="ctr">
                        <a:buNone/>
                      </a:pPr>
                      <a:r>
                        <a:rPr lang="en-US" sz="1200" b="1">
                          <a:solidFill>
                            <a:srgbClr val="FF0000"/>
                          </a:solidFill>
                          <a:latin typeface="Arial" panose="020B0604020202020204" charset="-122"/>
                        </a:rPr>
                        <a:t>24</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05"/>
                  </a:ext>
                </a:extLst>
              </a:tr>
              <a:tr h="372110">
                <a:tc>
                  <a:txBody>
                    <a:bodyPr/>
                    <a:lstStyle/>
                    <a:p>
                      <a:pPr algn="ctr" rtl="0" fontAlgn="ctr"/>
                      <a:r>
                        <a:rPr lang="en-US" altLang="zh-CN" sz="1200" u="none" strike="noStrike">
                          <a:effectLst/>
                        </a:rPr>
                        <a:t>5</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主厂区制冷站</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2</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indent="0" algn="ctr">
                        <a:buNone/>
                      </a:pPr>
                      <a:r>
                        <a:rPr lang="en-US" sz="1200" b="1">
                          <a:solidFill>
                            <a:srgbClr val="FF0000"/>
                          </a:solidFill>
                          <a:latin typeface="Arial" panose="020B0604020202020204" charset="-122"/>
                        </a:rPr>
                        <a:t>37</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06"/>
                  </a:ext>
                </a:extLst>
              </a:tr>
              <a:tr h="365125">
                <a:tc>
                  <a:txBody>
                    <a:bodyPr/>
                    <a:lstStyle/>
                    <a:p>
                      <a:pPr algn="ctr" rtl="0" fontAlgn="ctr"/>
                      <a:r>
                        <a:rPr lang="en-US" altLang="zh-CN" sz="1200" u="none" strike="noStrike">
                          <a:effectLst/>
                        </a:rPr>
                        <a:t>6</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一循</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1</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9</a:t>
                      </a:r>
                    </a:p>
                  </a:txBody>
                  <a:tcPr marL="12700" marR="12700" marT="12700" anchor="ctr"/>
                </a:tc>
                <a:tc>
                  <a:txBody>
                    <a:bodyPr/>
                    <a:lstStyle/>
                    <a:p>
                      <a:pPr indent="0" algn="ctr">
                        <a:buNone/>
                      </a:pPr>
                      <a:r>
                        <a:rPr lang="en-US" sz="1200" b="1">
                          <a:solidFill>
                            <a:srgbClr val="FF0000"/>
                          </a:solidFill>
                          <a:latin typeface="Arial" panose="020B0604020202020204" charset="-122"/>
                        </a:rPr>
                        <a:t>121</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extLst>
                  <a:ext uri="{0D108BD9-81ED-4DB2-BD59-A6C34878D82A}">
                    <a16:rowId xmlns:a16="http://schemas.microsoft.com/office/drawing/2014/main" val="10007"/>
                  </a:ext>
                </a:extLst>
              </a:tr>
              <a:tr h="366395">
                <a:tc>
                  <a:txBody>
                    <a:bodyPr/>
                    <a:lstStyle/>
                    <a:p>
                      <a:pPr algn="ctr" rtl="0" fontAlgn="ctr"/>
                      <a:r>
                        <a:rPr lang="en-US" altLang="zh-CN" sz="1200" u="none" strike="noStrike">
                          <a:effectLst/>
                        </a:rPr>
                        <a:t>7</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湖水利用</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3</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indent="0" algn="ctr">
                        <a:buNone/>
                      </a:pPr>
                      <a:r>
                        <a:rPr lang="en-US" sz="1200" b="1">
                          <a:solidFill>
                            <a:srgbClr val="FF0000"/>
                          </a:solidFill>
                          <a:latin typeface="Arial" panose="020B0604020202020204" charset="-122"/>
                        </a:rPr>
                        <a:t>42</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extLst>
                  <a:ext uri="{0D108BD9-81ED-4DB2-BD59-A6C34878D82A}">
                    <a16:rowId xmlns:a16="http://schemas.microsoft.com/office/drawing/2014/main" val="10008"/>
                  </a:ext>
                </a:extLst>
              </a:tr>
              <a:tr h="365760">
                <a:tc>
                  <a:txBody>
                    <a:bodyPr/>
                    <a:lstStyle/>
                    <a:p>
                      <a:pPr algn="ctr" rtl="0" fontAlgn="ctr"/>
                      <a:r>
                        <a:rPr lang="en-US" altLang="zh-CN" sz="1200" u="none" strike="noStrike">
                          <a:effectLst/>
                        </a:rPr>
                        <a:t>8</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污水处理场</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36</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101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50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64</a:t>
                      </a:r>
                    </a:p>
                  </a:txBody>
                  <a:tcPr marL="12700" marR="12700" marT="12700" anchor="ctr"/>
                </a:tc>
                <a:tc>
                  <a:txBody>
                    <a:bodyPr/>
                    <a:lstStyle/>
                    <a:p>
                      <a:pPr indent="0" algn="ctr">
                        <a:buNone/>
                      </a:pPr>
                      <a:r>
                        <a:rPr lang="en-US" sz="1200" b="1">
                          <a:solidFill>
                            <a:srgbClr val="FF0000"/>
                          </a:solidFill>
                          <a:latin typeface="Arial" panose="020B0604020202020204" charset="-122"/>
                        </a:rPr>
                        <a:t>621</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r>
                        <a:rPr lang="en-US" altLang="zh-CN" sz="1200" b="0" i="0" u="none" strike="noStrike" dirty="0">
                          <a:solidFill>
                            <a:srgbClr val="000000"/>
                          </a:solidFill>
                          <a:effectLst/>
                          <a:latin typeface="Arial" panose="020B0604020202020204" pitchFamily="34" charset="0"/>
                          <a:ea typeface="等线" panose="02010600030101010101" pitchFamily="2" charset="-122"/>
                        </a:rPr>
                        <a:t>2</a:t>
                      </a:r>
                    </a:p>
                  </a:txBody>
                  <a:tcPr marL="6181" marR="6181" marT="6181" marB="0" anchor="ctr">
                    <a:solidFill>
                      <a:srgbClr val="FF0000"/>
                    </a:solidFill>
                  </a:tcPr>
                </a:tc>
                <a:tc>
                  <a:txBody>
                    <a:bodyPr/>
                    <a:lstStyle/>
                    <a:p>
                      <a:pPr indent="0" algn="ctr">
                        <a:buNone/>
                      </a:pPr>
                      <a:r>
                        <a:rPr lang="en-US" sz="1200" b="1">
                          <a:solidFill>
                            <a:srgbClr val="000000"/>
                          </a:solidFill>
                          <a:latin typeface="Arial" panose="020B0604020202020204" charset="-122"/>
                        </a:rPr>
                        <a:t>99.7%</a:t>
                      </a:r>
                      <a:endParaRPr lang="en-US" altLang="en-US" sz="1200" b="1">
                        <a:solidFill>
                          <a:srgbClr val="000000"/>
                        </a:solidFill>
                        <a:latin typeface="Arial" panose="020B0604020202020204" charset="-122"/>
                      </a:endParaRPr>
                    </a:p>
                  </a:txBody>
                  <a:tcPr marL="12700" marR="12700" marT="12700" anchor="ctr">
                    <a:solidFill>
                      <a:srgbClr val="FF0000"/>
                    </a:solidFill>
                  </a:tcPr>
                </a:tc>
                <a:tc>
                  <a:txBody>
                    <a:bodyPr/>
                    <a:lstStyle/>
                    <a:p>
                      <a:pPr algn="ctr" rtl="0" fontAlgn="ctr"/>
                      <a:r>
                        <a:rPr lang="zh-CN" altLang="en-US" sz="1200" u="none" strike="noStrike">
                          <a:effectLst/>
                        </a:rPr>
                        <a:t>重点</a:t>
                      </a:r>
                      <a:endParaRPr lang="zh-CN" altLang="en-US" sz="1200" b="1" i="0" u="none" strike="noStrike">
                        <a:solidFill>
                          <a:srgbClr val="FF0000"/>
                        </a:solidFill>
                        <a:effectLst/>
                        <a:latin typeface="黑体" panose="02010609060101010101" pitchFamily="49" charset="-122"/>
                        <a:ea typeface="黑体" panose="02010609060101010101" pitchFamily="49" charset="-122"/>
                      </a:endParaRPr>
                    </a:p>
                  </a:txBody>
                  <a:tcPr marL="6181" marR="6181" marT="6181" marB="0" anchor="ctr">
                    <a:solidFill>
                      <a:srgbClr val="FF0000"/>
                    </a:solidFill>
                  </a:tcPr>
                </a:tc>
                <a:extLst>
                  <a:ext uri="{0D108BD9-81ED-4DB2-BD59-A6C34878D82A}">
                    <a16:rowId xmlns:a16="http://schemas.microsoft.com/office/drawing/2014/main" val="10009"/>
                  </a:ext>
                </a:extLst>
              </a:tr>
              <a:tr h="372110">
                <a:tc>
                  <a:txBody>
                    <a:bodyPr/>
                    <a:lstStyle/>
                    <a:p>
                      <a:pPr algn="ctr" rtl="0" fontAlgn="ctr"/>
                      <a:r>
                        <a:rPr lang="en-US" altLang="zh-CN" sz="1200" u="none" strike="noStrike">
                          <a:effectLst/>
                        </a:rPr>
                        <a:t>9</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给水及加压泵站</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2</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a:t>
                      </a:r>
                    </a:p>
                  </a:txBody>
                  <a:tcPr marL="12700" marR="12700" marT="12700" anchor="ctr"/>
                </a:tc>
                <a:tc>
                  <a:txBody>
                    <a:bodyPr/>
                    <a:lstStyle/>
                    <a:p>
                      <a:pPr indent="0" algn="ctr">
                        <a:buNone/>
                      </a:pPr>
                      <a:r>
                        <a:rPr lang="en-US" sz="1200" b="1">
                          <a:solidFill>
                            <a:srgbClr val="FF0000"/>
                          </a:solidFill>
                          <a:latin typeface="Arial" panose="020B0604020202020204" charset="-122"/>
                        </a:rPr>
                        <a:t>63</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10"/>
                  </a:ext>
                </a:extLst>
              </a:tr>
              <a:tr h="372110">
                <a:tc>
                  <a:txBody>
                    <a:bodyPr/>
                    <a:lstStyle/>
                    <a:p>
                      <a:pPr algn="ctr" rtl="0" fontAlgn="ctr"/>
                      <a:r>
                        <a:rPr lang="en-US" altLang="zh-CN" sz="1200" u="none" strike="noStrike">
                          <a:effectLst/>
                        </a:rPr>
                        <a:t>10</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雨水及监控池</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1</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18</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indent="0" algn="ctr">
                        <a:buNone/>
                      </a:pPr>
                      <a:r>
                        <a:rPr lang="en-US" sz="1200" b="1">
                          <a:solidFill>
                            <a:srgbClr val="FF0000"/>
                          </a:solidFill>
                          <a:latin typeface="Arial" panose="020B0604020202020204" charset="-122"/>
                        </a:rPr>
                        <a:t>35</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11"/>
                  </a:ext>
                </a:extLst>
              </a:tr>
              <a:tr h="366395">
                <a:tc>
                  <a:txBody>
                    <a:bodyPr/>
                    <a:lstStyle/>
                    <a:p>
                      <a:pPr algn="ctr" rtl="0" fontAlgn="ctr"/>
                      <a:r>
                        <a:rPr lang="en-US" altLang="zh-CN" sz="1200" u="none" strike="noStrike">
                          <a:effectLst/>
                        </a:rPr>
                        <a:t>11</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u="none" strike="noStrike">
                          <a:effectLst/>
                        </a:rPr>
                        <a:t>其它</a:t>
                      </a:r>
                      <a:endParaRPr lang="zh-CN" altLang="en-US" sz="1200" b="0" i="0" u="none" strike="noStrike">
                        <a:solidFill>
                          <a:srgbClr val="00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1</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0</a:t>
                      </a:r>
                    </a:p>
                  </a:txBody>
                  <a:tcPr marL="12700" marR="12700" marT="12700" anchor="ctr"/>
                </a:tc>
                <a:tc>
                  <a:txBody>
                    <a:bodyPr/>
                    <a:lstStyle/>
                    <a:p>
                      <a:pPr indent="0" algn="ctr">
                        <a:buNone/>
                      </a:pPr>
                      <a:r>
                        <a:rPr lang="en-US" sz="1200" b="1">
                          <a:solidFill>
                            <a:srgbClr val="FF0000"/>
                          </a:solidFill>
                          <a:latin typeface="Arial" panose="020B0604020202020204" charset="-122"/>
                        </a:rPr>
                        <a:t>6</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100%</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12"/>
                  </a:ext>
                </a:extLst>
              </a:tr>
              <a:tr h="365125">
                <a:tc>
                  <a:txBody>
                    <a:bodyPr/>
                    <a:lstStyle/>
                    <a:p>
                      <a:pPr algn="ctr" fontAlgn="ctr"/>
                      <a:r>
                        <a:rPr lang="en-US" altLang="zh-CN" sz="1200" u="none" strike="noStrike">
                          <a:effectLst/>
                        </a:rPr>
                        <a:t>12</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b="1" u="none" strike="noStrike">
                          <a:effectLst/>
                        </a:rPr>
                        <a:t>小计</a:t>
                      </a:r>
                      <a:endParaRPr lang="zh-CN" altLang="en-US" sz="1200" b="1" i="0" u="none" strike="noStrike">
                        <a:solidFill>
                          <a:srgbClr val="FF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0">
                          <a:solidFill>
                            <a:srgbClr val="000000"/>
                          </a:solidFill>
                          <a:latin typeface="Arial" panose="020B0604020202020204" charset="-122"/>
                        </a:rPr>
                        <a:t>47</a:t>
                      </a:r>
                      <a:endParaRPr lang="en-US" altLang="en-US" sz="1200" b="0">
                        <a:solidFill>
                          <a:srgbClr val="000000"/>
                        </a:solidFill>
                        <a:latin typeface="Arial" panose="020B0604020202020204" charset="-122"/>
                      </a:endParaRP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72</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154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89</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75</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74</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71</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153</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60</a:t>
                      </a:r>
                    </a:p>
                  </a:txBody>
                  <a:tcPr marL="12700" marR="12700" marT="12700" anchor="ctr"/>
                </a:tc>
                <a:tc>
                  <a:txBody>
                    <a:bodyPr/>
                    <a:lstStyle/>
                    <a:p>
                      <a:pPr algn="ctr">
                        <a:buClrTx/>
                        <a:buSzTx/>
                        <a:buFontTx/>
                        <a:buNone/>
                      </a:pPr>
                      <a:r>
                        <a:rPr lang="en-US" sz="1200" b="0">
                          <a:solidFill>
                            <a:srgbClr val="000000"/>
                          </a:solidFill>
                          <a:latin typeface="Arial" panose="020B0604020202020204" charset="-122"/>
                        </a:rPr>
                        <a:t>84</a:t>
                      </a:r>
                    </a:p>
                  </a:txBody>
                  <a:tcPr marL="12700" marR="12700" marT="12700" anchor="ctr"/>
                </a:tc>
                <a:tc>
                  <a:txBody>
                    <a:bodyPr/>
                    <a:lstStyle/>
                    <a:p>
                      <a:pPr indent="0" algn="ctr">
                        <a:buNone/>
                      </a:pPr>
                      <a:r>
                        <a:rPr lang="en-US" sz="1200" b="1">
                          <a:solidFill>
                            <a:srgbClr val="FF0000"/>
                          </a:solidFill>
                          <a:latin typeface="Arial" panose="020B0604020202020204" charset="-122"/>
                        </a:rPr>
                        <a:t>949</a:t>
                      </a:r>
                      <a:endParaRPr lang="en-US" altLang="en-US" sz="1200" b="1">
                        <a:solidFill>
                          <a:srgbClr val="FF0000"/>
                        </a:solidFill>
                        <a:latin typeface="Arial" panose="020B0604020202020204" charset="-122"/>
                      </a:endParaRPr>
                    </a:p>
                  </a:txBody>
                  <a:tcPr marL="12700" marR="12700" marT="12700" anchor="ctr"/>
                </a:tc>
                <a:tc>
                  <a:txBody>
                    <a:bodyPr/>
                    <a:lstStyle/>
                    <a:p>
                      <a:pPr algn="ctr" fontAlgn="ctr"/>
                      <a:endParaRPr lang="zh-CN" altLang="en-US" sz="1200" b="1" i="0" u="none" strike="noStrike" dirty="0">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indent="0" algn="ctr">
                        <a:buNone/>
                      </a:pPr>
                      <a:r>
                        <a:rPr lang="en-US" sz="1200" b="1">
                          <a:solidFill>
                            <a:srgbClr val="000000"/>
                          </a:solidFill>
                          <a:latin typeface="Arial" panose="020B0604020202020204" charset="-122"/>
                        </a:rPr>
                        <a:t>99.5%</a:t>
                      </a:r>
                      <a:endParaRPr lang="en-US" altLang="en-US" sz="1200" b="1">
                        <a:solidFill>
                          <a:srgbClr val="000000"/>
                        </a:solidFill>
                        <a:latin typeface="Arial" panose="020B0604020202020204" charset="-122"/>
                      </a:endParaRPr>
                    </a:p>
                  </a:txBody>
                  <a:tcPr marL="12700" marR="12700" marT="1270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panose="020B0604020202020204" pitchFamily="34" charset="0"/>
                        <a:ea typeface="等线" panose="02010600030101010101" pitchFamily="2" charset="-122"/>
                      </a:endParaRPr>
                    </a:p>
                  </a:txBody>
                  <a:tcPr marL="55628" marR="6181" marT="6181" marB="0" anchor="ctr"/>
                </a:tc>
                <a:extLst>
                  <a:ext uri="{0D108BD9-81ED-4DB2-BD59-A6C34878D82A}">
                    <a16:rowId xmlns:a16="http://schemas.microsoft.com/office/drawing/2014/main" val="10013"/>
                  </a:ext>
                </a:extLst>
              </a:tr>
              <a:tr h="366395">
                <a:tc>
                  <a:txBody>
                    <a:bodyPr/>
                    <a:lstStyle/>
                    <a:p>
                      <a:pPr algn="ctr" fontAlgn="ctr"/>
                      <a:r>
                        <a:rPr lang="en-US" altLang="zh-CN" sz="1200" u="none" strike="noStrike">
                          <a:effectLst/>
                        </a:rPr>
                        <a:t>13</a:t>
                      </a:r>
                      <a:endParaRPr lang="en-US" altLang="zh-CN" sz="1200" b="0" i="0" u="none" strike="noStrike">
                        <a:solidFill>
                          <a:srgbClr val="000000"/>
                        </a:solidFill>
                        <a:effectLst/>
                        <a:latin typeface="Arial" panose="020B0604020202020204" pitchFamily="34" charset="0"/>
                        <a:ea typeface="等线" panose="02010600030101010101" pitchFamily="2" charset="-122"/>
                      </a:endParaRPr>
                    </a:p>
                  </a:txBody>
                  <a:tcPr marL="6181" marR="6181" marT="6181" marB="0" anchor="ctr"/>
                </a:tc>
                <a:tc>
                  <a:txBody>
                    <a:bodyPr/>
                    <a:lstStyle/>
                    <a:p>
                      <a:pPr algn="ctr" rtl="0" fontAlgn="ctr"/>
                      <a:r>
                        <a:rPr lang="zh-CN" altLang="en-US" sz="1200" b="1" u="none" strike="noStrike">
                          <a:effectLst/>
                        </a:rPr>
                        <a:t>合计</a:t>
                      </a:r>
                      <a:endParaRPr lang="zh-CN" altLang="en-US" sz="1200" b="1" i="0" u="none" strike="noStrike">
                        <a:solidFill>
                          <a:srgbClr val="FF0000"/>
                        </a:solidFill>
                        <a:effectLst/>
                        <a:latin typeface="华文中宋" panose="02010600040101010101" pitchFamily="2" charset="-122"/>
                        <a:ea typeface="华文中宋" panose="02010600040101010101" pitchFamily="2" charset="-122"/>
                      </a:endParaRPr>
                    </a:p>
                  </a:txBody>
                  <a:tcPr marL="6181" marR="6181" marT="6181" marB="0" anchor="ctr"/>
                </a:tc>
                <a:tc>
                  <a:txBody>
                    <a:bodyPr/>
                    <a:lstStyle/>
                    <a:p>
                      <a:pPr indent="0" algn="ctr">
                        <a:buNone/>
                      </a:pPr>
                      <a:r>
                        <a:rPr lang="en-US" sz="1200" b="1">
                          <a:solidFill>
                            <a:srgbClr val="002060"/>
                          </a:solidFill>
                          <a:latin typeface="Arial" panose="020B0604020202020204" charset="-122"/>
                        </a:rPr>
                        <a:t>88</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94</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33</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220</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116</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102</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115</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95</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102</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216</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112</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002060"/>
                          </a:solidFill>
                          <a:latin typeface="Arial" panose="020B0604020202020204" charset="-122"/>
                        </a:rPr>
                        <a:t>113</a:t>
                      </a:r>
                      <a:endParaRPr lang="en-US" altLang="en-US" sz="1200" b="1">
                        <a:solidFill>
                          <a:srgbClr val="002060"/>
                        </a:solidFill>
                        <a:latin typeface="Arial" panose="020B0604020202020204" charset="-122"/>
                      </a:endParaRPr>
                    </a:p>
                  </a:txBody>
                  <a:tcPr marL="12700" marR="12700" marT="12700" anchor="ctr"/>
                </a:tc>
                <a:tc>
                  <a:txBody>
                    <a:bodyPr/>
                    <a:lstStyle/>
                    <a:p>
                      <a:pPr indent="0" algn="ctr">
                        <a:buNone/>
                      </a:pPr>
                      <a:r>
                        <a:rPr lang="en-US" sz="1200" b="1">
                          <a:solidFill>
                            <a:srgbClr val="FF0000"/>
                          </a:solidFill>
                          <a:latin typeface="Arial" panose="020B0604020202020204" charset="-122"/>
                        </a:rPr>
                        <a:t>1406</a:t>
                      </a:r>
                      <a:endParaRPr lang="en-US" altLang="en-US" sz="1200" b="1">
                        <a:solidFill>
                          <a:srgbClr val="FF0000"/>
                        </a:solidFill>
                        <a:latin typeface="Arial" panose="020B0604020202020204" charset="-122"/>
                      </a:endParaRPr>
                    </a:p>
                  </a:txBody>
                  <a:tcPr marL="12700" marR="12700" marT="12700" anchor="ctr"/>
                </a:tc>
                <a:tc>
                  <a:txBody>
                    <a:bodyPr/>
                    <a:lstStyle/>
                    <a:p>
                      <a:pPr algn="ctr" rtl="0" fontAlgn="ctr"/>
                      <a:r>
                        <a:rPr lang="en-US" altLang="zh-CN" sz="1200" b="1" i="0" u="none" strike="noStrike" dirty="0">
                          <a:solidFill>
                            <a:srgbClr val="002060"/>
                          </a:solidFill>
                          <a:effectLst/>
                          <a:latin typeface="Arial" panose="020B0604020202020204" pitchFamily="34" charset="0"/>
                          <a:ea typeface="等线" panose="02010600030101010101" pitchFamily="2" charset="-122"/>
                        </a:rPr>
                        <a:t>5</a:t>
                      </a:r>
                    </a:p>
                  </a:txBody>
                  <a:tcPr marL="6181" marR="6181" marT="6181" marB="0" anchor="ctr">
                    <a:solidFill>
                      <a:srgbClr val="FF0000"/>
                    </a:solidFill>
                  </a:tcPr>
                </a:tc>
                <a:tc>
                  <a:txBody>
                    <a:bodyPr/>
                    <a:lstStyle/>
                    <a:p>
                      <a:pPr indent="0" algn="ctr">
                        <a:buNone/>
                      </a:pPr>
                      <a:r>
                        <a:rPr lang="en-US" sz="1200" b="1">
                          <a:solidFill>
                            <a:srgbClr val="000000"/>
                          </a:solidFill>
                          <a:latin typeface="Arial" panose="020B0604020202020204" charset="-122"/>
                        </a:rPr>
                        <a:t>99.6%</a:t>
                      </a:r>
                      <a:endParaRPr lang="en-US" altLang="en-US" sz="1200" b="1">
                        <a:solidFill>
                          <a:srgbClr val="000000"/>
                        </a:solidFill>
                        <a:latin typeface="Arial" panose="020B0604020202020204" charset="-122"/>
                      </a:endParaRPr>
                    </a:p>
                  </a:txBody>
                  <a:tcPr marL="12700" marR="12700" marT="12700" anchor="ctr">
                    <a:solidFill>
                      <a:srgbClr val="FF0000"/>
                    </a:solidFill>
                  </a:tcPr>
                </a:tc>
                <a:tc>
                  <a:txBody>
                    <a:bodyPr/>
                    <a:lstStyle/>
                    <a:p>
                      <a:pPr algn="l" fontAlgn="ctr"/>
                      <a:r>
                        <a:rPr lang="zh-CN" altLang="en-US" sz="1200" u="none" strike="noStrike" dirty="0">
                          <a:effectLst/>
                        </a:rPr>
                        <a:t>　</a:t>
                      </a:r>
                      <a:endParaRPr lang="zh-CN" altLang="en-US" sz="1200" b="0" i="0" u="none" strike="noStrike" dirty="0">
                        <a:solidFill>
                          <a:srgbClr val="000000"/>
                        </a:solidFill>
                        <a:effectLst/>
                        <a:latin typeface="Arial" panose="020B0604020202020204" pitchFamily="34" charset="0"/>
                        <a:ea typeface="等线" panose="02010600030101010101" pitchFamily="2" charset="-122"/>
                      </a:endParaRPr>
                    </a:p>
                  </a:txBody>
                  <a:tcPr marL="55628" marR="6181" marT="6181" marB="0" anchor="ctr">
                    <a:solidFill>
                      <a:srgbClr val="FF0000"/>
                    </a:solidFill>
                  </a:tcPr>
                </a:tc>
                <a:extLst>
                  <a:ext uri="{0D108BD9-81ED-4DB2-BD59-A6C34878D82A}">
                    <a16:rowId xmlns:a16="http://schemas.microsoft.com/office/drawing/2014/main" val="10014"/>
                  </a:ext>
                </a:extLst>
              </a:tr>
            </a:tbl>
          </a:graphicData>
        </a:graphic>
      </p:graphicFrame>
      <p:graphicFrame>
        <p:nvGraphicFramePr>
          <p:cNvPr id="6" name="图表 5" descr="7b0a202020202263686172745265734964223a20223230343736313237220a7d0a"/>
          <p:cNvGraphicFramePr/>
          <p:nvPr>
            <p:custDataLst>
              <p:tags r:id="rId3"/>
            </p:custDataLst>
          </p:nvPr>
        </p:nvGraphicFramePr>
        <p:xfrm>
          <a:off x="7183120" y="3667125"/>
          <a:ext cx="4761230" cy="2962275"/>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11638" y="76389"/>
            <a:ext cx="9576798" cy="541655"/>
          </a:xfrm>
          <a:prstGeom prst="rect">
            <a:avLst/>
          </a:prstGeom>
          <a:noFill/>
          <a:ln w="9525">
            <a:noFill/>
          </a:ln>
        </p:spPr>
        <p:txBody>
          <a:bodyPr wrap="square" lIns="107503" tIns="53751" rIns="107503" bIns="53751">
            <a:spAutoFit/>
          </a:bodyPr>
          <a:lstStyle/>
          <a:p>
            <a:pPr defTabSz="1075055">
              <a:defRPr/>
            </a:pP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五、</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830" b="1" dirty="0">
                <a:solidFill>
                  <a:schemeClr val="accent2"/>
                </a:solidFill>
                <a:latin typeface="华文中宋" panose="02010600040101010101" pitchFamily="2" charset="-122"/>
                <a:ea typeface="华文中宋" panose="02010600040101010101" pitchFamily="2" charset="-122"/>
              </a:rPr>
              <a:t>全年</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周</a:t>
            </a: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检、专项检问题统计通报</a:t>
            </a:r>
            <a:endParaRPr kumimoji="0" lang="zh-CN" altLang="en-US" sz="2830" b="1" kern="1200" cap="none" spc="0" normalizeH="0" baseline="0" noProof="0" dirty="0">
              <a:solidFill>
                <a:srgbClr val="FF0000"/>
              </a:solidFill>
              <a:latin typeface="华文中宋" panose="02010600040101010101" pitchFamily="2" charset="-122"/>
              <a:ea typeface="华文中宋" panose="02010600040101010101" pitchFamily="2" charset="-122"/>
              <a:cs typeface="+mn-cs"/>
              <a:sym typeface="宋体" panose="02010600030101010101" pitchFamily="2" charset="-122"/>
            </a:endParaRPr>
          </a:p>
        </p:txBody>
      </p:sp>
      <p:sp>
        <p:nvSpPr>
          <p:cNvPr id="7" name="文本框 6"/>
          <p:cNvSpPr txBox="1"/>
          <p:nvPr/>
        </p:nvSpPr>
        <p:spPr>
          <a:xfrm>
            <a:off x="1215500" y="1124808"/>
            <a:ext cx="9737187" cy="5311522"/>
          </a:xfrm>
          <a:prstGeom prst="rect">
            <a:avLst/>
          </a:prstGeom>
          <a:noFill/>
        </p:spPr>
        <p:txBody>
          <a:bodyPr wrap="square">
            <a:noAutofit/>
          </a:bodyPr>
          <a:lstStyle/>
          <a:p>
            <a:r>
              <a:rPr lang="en-US" altLang="zh-CN" b="1" dirty="0">
                <a:latin typeface="宋体" panose="02010600030101010101" pitchFamily="2" charset="-122"/>
              </a:rPr>
              <a:t>    2023</a:t>
            </a:r>
            <a:r>
              <a:rPr lang="zh-CN" altLang="en-US" b="1" dirty="0">
                <a:latin typeface="宋体" panose="02010600030101010101" pitchFamily="2" charset="-122"/>
              </a:rPr>
              <a:t>年，</a:t>
            </a:r>
            <a:r>
              <a:rPr lang="zh-CN" sz="2000" b="1" dirty="0">
                <a:latin typeface="宋体" panose="02010600030101010101" pitchFamily="2" charset="-122"/>
              </a:rPr>
              <a:t>全年</a:t>
            </a:r>
            <a:r>
              <a:rPr lang="zh-CN" altLang="zh-CN" sz="2000" b="1" dirty="0">
                <a:latin typeface="宋体" panose="02010600030101010101" pitchFamily="2" charset="-122"/>
                <a:sym typeface="+mn-ea"/>
              </a:rPr>
              <a:t>部门组织周检、月检、专项</a:t>
            </a:r>
            <a:r>
              <a:rPr lang="zh-CN" sz="2000" b="1" dirty="0">
                <a:latin typeface="宋体" panose="02010600030101010101" pitchFamily="2" charset="-122"/>
              </a:rPr>
              <a:t>检查累计</a:t>
            </a:r>
            <a:r>
              <a:rPr lang="en-US" altLang="zh-CN" sz="2000" b="1" dirty="0">
                <a:latin typeface="宋体" panose="02010600030101010101" pitchFamily="2" charset="-122"/>
              </a:rPr>
              <a:t>83</a:t>
            </a:r>
            <a:r>
              <a:rPr lang="zh-CN" sz="2000" b="1" dirty="0">
                <a:latin typeface="宋体" panose="02010600030101010101" pitchFamily="2" charset="-122"/>
              </a:rPr>
              <a:t>次</a:t>
            </a:r>
            <a:r>
              <a:rPr lang="zh-CN" altLang="en-US" sz="2000" b="1" dirty="0">
                <a:latin typeface="宋体" panose="02010600030101010101" pitchFamily="2" charset="-122"/>
              </a:rPr>
              <a:t>（空分区域与水处理区域分开统计）</a:t>
            </a:r>
            <a:r>
              <a:rPr lang="zh-CN" sz="2000" b="1" dirty="0">
                <a:latin typeface="宋体" panose="02010600030101010101" pitchFamily="2" charset="-122"/>
              </a:rPr>
              <a:t>，检查问题1</a:t>
            </a:r>
            <a:r>
              <a:rPr lang="en-US" altLang="zh-CN" sz="2000" b="1" dirty="0">
                <a:latin typeface="宋体" panose="02010600030101010101" pitchFamily="2" charset="-122"/>
              </a:rPr>
              <a:t>406</a:t>
            </a:r>
            <a:r>
              <a:rPr lang="zh-CN" sz="2000" b="1" dirty="0">
                <a:latin typeface="宋体" panose="02010600030101010101" pitchFamily="2" charset="-122"/>
              </a:rPr>
              <a:t>项，整改完成</a:t>
            </a:r>
            <a:r>
              <a:rPr lang="en-US" altLang="zh-CN" sz="2000" b="1" dirty="0">
                <a:latin typeface="宋体" panose="02010600030101010101" pitchFamily="2" charset="-122"/>
              </a:rPr>
              <a:t>1401</a:t>
            </a:r>
            <a:r>
              <a:rPr lang="zh-CN" sz="2000" b="1" dirty="0">
                <a:latin typeface="宋体" panose="02010600030101010101" pitchFamily="2" charset="-122"/>
              </a:rPr>
              <a:t>项，整改率99.</a:t>
            </a:r>
            <a:r>
              <a:rPr lang="en-US" altLang="zh-CN" sz="2000" b="1" dirty="0">
                <a:latin typeface="宋体" panose="02010600030101010101" pitchFamily="2" charset="-122"/>
              </a:rPr>
              <a:t>6</a:t>
            </a:r>
            <a:r>
              <a:rPr lang="zh-CN" sz="2000" b="1" dirty="0">
                <a:latin typeface="宋体" panose="02010600030101010101" pitchFamily="2" charset="-122"/>
              </a:rPr>
              <a:t>%</a:t>
            </a:r>
            <a:r>
              <a:rPr lang="zh-CN" altLang="en-US" sz="2000" b="1" dirty="0">
                <a:latin typeface="宋体" panose="02010600030101010101" pitchFamily="2" charset="-122"/>
              </a:rPr>
              <a:t>，未完成整改</a:t>
            </a:r>
            <a:r>
              <a:rPr lang="en-US" altLang="zh-CN" sz="2000" b="1" dirty="0">
                <a:latin typeface="宋体" panose="02010600030101010101" pitchFamily="2" charset="-122"/>
              </a:rPr>
              <a:t>5</a:t>
            </a:r>
            <a:r>
              <a:rPr lang="zh-CN" altLang="en-US" sz="2000" b="1" dirty="0">
                <a:latin typeface="宋体" panose="02010600030101010101" pitchFamily="2" charset="-122"/>
              </a:rPr>
              <a:t>项，均是由于缺少材料，涉及电气仪表的已经做了采购计划，待材料到货后安排整改，</a:t>
            </a:r>
            <a:r>
              <a:rPr lang="en-US" altLang="zh-CN" sz="2000" b="1" dirty="0">
                <a:latin typeface="宋体" panose="02010600030101010101" pitchFamily="2" charset="-122"/>
              </a:rPr>
              <a:t>5</a:t>
            </a:r>
            <a:r>
              <a:rPr lang="zh-CN" altLang="en-US" sz="2000" b="1" dirty="0">
                <a:latin typeface="宋体" panose="02010600030101010101" pitchFamily="2" charset="-122"/>
              </a:rPr>
              <a:t>项问题均不影响正常生产</a:t>
            </a:r>
            <a:r>
              <a:rPr lang="zh-CN" sz="2000" b="1" dirty="0">
                <a:latin typeface="宋体" panose="02010600030101010101" pitchFamily="2" charset="-122"/>
              </a:rPr>
              <a:t>。</a:t>
            </a:r>
          </a:p>
          <a:p>
            <a:r>
              <a:rPr lang="zh-CN" sz="2000" b="1" dirty="0">
                <a:latin typeface="宋体" panose="02010600030101010101" pitchFamily="2" charset="-122"/>
              </a:rPr>
              <a:t> </a:t>
            </a:r>
            <a:r>
              <a:rPr lang="en-US" altLang="zh-CN" sz="2000" b="1" dirty="0">
                <a:latin typeface="宋体" panose="02010600030101010101" pitchFamily="2" charset="-122"/>
              </a:rPr>
              <a:t>   </a:t>
            </a:r>
            <a:r>
              <a:rPr lang="zh-CN" altLang="en-US" sz="2000" b="1" dirty="0">
                <a:latin typeface="宋体" panose="02010600030101010101" pitchFamily="2" charset="-122"/>
              </a:rPr>
              <a:t>关于周（月）检主要存在以下几个方面的突出问题：</a:t>
            </a:r>
          </a:p>
          <a:p>
            <a:r>
              <a:rPr lang="en-US" altLang="zh-CN" sz="2000" b="1" dirty="0">
                <a:latin typeface="宋体" panose="02010600030101010101" pitchFamily="2" charset="-122"/>
              </a:rPr>
              <a:t>    1.</a:t>
            </a:r>
            <a:r>
              <a:rPr lang="zh-CN" altLang="en-US" sz="2000" b="1" dirty="0">
                <a:latin typeface="宋体" panose="02010600030101010101" pitchFamily="2" charset="-122"/>
              </a:rPr>
              <a:t>周（月）检发现问题，班组上报情况已经整改，但次周检查（或复查）时仍然存在同样问题，班组未能做到举一反三的进行整改，无法维持整改后的效果。</a:t>
            </a:r>
          </a:p>
          <a:p>
            <a:r>
              <a:rPr lang="zh-CN" altLang="en-US" sz="2000" b="1" dirty="0">
                <a:latin typeface="宋体" panose="02010600030101010101" pitchFamily="2" charset="-122"/>
              </a:rPr>
              <a:t> </a:t>
            </a:r>
            <a:r>
              <a:rPr lang="en-US" altLang="zh-CN" sz="2000" b="1" dirty="0">
                <a:latin typeface="宋体" panose="02010600030101010101" pitchFamily="2" charset="-122"/>
              </a:rPr>
              <a:t>   2.</a:t>
            </a:r>
            <a:r>
              <a:rPr lang="zh-CN" altLang="en-US" sz="2000" b="1" dirty="0">
                <a:latin typeface="宋体" panose="02010600030101010101" pitchFamily="2" charset="-122"/>
              </a:rPr>
              <a:t>周（月）检问题未整改便已经签字，蒙混过关。</a:t>
            </a:r>
            <a:endParaRPr lang="en-US" altLang="zh-CN" sz="2000" b="1" dirty="0">
              <a:latin typeface="宋体" panose="02010600030101010101" pitchFamily="2" charset="-122"/>
            </a:endParaRPr>
          </a:p>
          <a:p>
            <a:r>
              <a:rPr lang="en-US" altLang="zh-CN" sz="2000" b="1" dirty="0">
                <a:latin typeface="宋体" panose="02010600030101010101" pitchFamily="2" charset="-122"/>
              </a:rPr>
              <a:t>    3.</a:t>
            </a:r>
            <a:r>
              <a:rPr lang="zh-CN" altLang="en-US" sz="2000" b="1" dirty="0">
                <a:latin typeface="宋体" panose="02010600030101010101" pitchFamily="2" charset="-122"/>
              </a:rPr>
              <a:t>周（月）检问题未落实到班组，未制定责任人。</a:t>
            </a:r>
            <a:endParaRPr lang="en-US" altLang="zh-CN" sz="2000" b="1" dirty="0">
              <a:latin typeface="宋体" panose="02010600030101010101" pitchFamily="2" charset="-122"/>
            </a:endParaRPr>
          </a:p>
          <a:p>
            <a:r>
              <a:rPr lang="zh-CN" altLang="en-US" sz="2000" b="1" dirty="0">
                <a:latin typeface="宋体" panose="02010600030101010101" pitchFamily="2" charset="-122"/>
              </a:rPr>
              <a:t>    </a:t>
            </a:r>
            <a:r>
              <a:rPr lang="en-US" altLang="zh-CN" sz="2000" b="1" dirty="0">
                <a:latin typeface="宋体" panose="02010600030101010101" pitchFamily="2" charset="-122"/>
              </a:rPr>
              <a:t>4.</a:t>
            </a:r>
            <a:r>
              <a:rPr lang="zh-CN" altLang="en-US" sz="2000" b="1" dirty="0">
                <a:latin typeface="宋体" panose="02010600030101010101" pitchFamily="2" charset="-122"/>
              </a:rPr>
              <a:t>各专业针对检查出来的问题指导、督促班组力度不够，部分问题存在仅提问题不给解决方法，使班组整改效果差、整改效果不高，且对专业问题监督检查不及时。</a:t>
            </a:r>
            <a:endParaRPr lang="en-US" altLang="zh-CN" sz="2000" b="1" dirty="0">
              <a:latin typeface="宋体" panose="02010600030101010101" pitchFamily="2" charset="-122"/>
            </a:endParaRPr>
          </a:p>
          <a:p>
            <a:endParaRPr lang="en-US" altLang="zh-CN" sz="2000" b="1" dirty="0">
              <a:latin typeface="宋体" panose="02010600030101010101" pitchFamily="2" charset="-122"/>
            </a:endParaRPr>
          </a:p>
          <a:p>
            <a:r>
              <a:rPr lang="en-US" altLang="zh-CN" sz="2000" b="1" dirty="0">
                <a:latin typeface="宋体" panose="02010600030101010101" pitchFamily="2" charset="-122"/>
              </a:rPr>
              <a:t>    </a:t>
            </a:r>
            <a:r>
              <a:rPr lang="zh-CN" altLang="en-US" sz="2000" b="1" dirty="0">
                <a:solidFill>
                  <a:srgbClr val="FF0000"/>
                </a:solidFill>
                <a:latin typeface="宋体" panose="02010600030101010101" pitchFamily="2" charset="-122"/>
              </a:rPr>
              <a:t>改进措施：</a:t>
            </a:r>
            <a:r>
              <a:rPr lang="zh-CN" altLang="en-US" sz="2000" b="1" dirty="0">
                <a:latin typeface="宋体" panose="02010600030101010101" pitchFamily="2" charset="-122"/>
              </a:rPr>
              <a:t>针对以上几个问题</a:t>
            </a:r>
            <a:r>
              <a:rPr lang="en-US" altLang="zh-CN" sz="2000" b="1" dirty="0">
                <a:latin typeface="宋体" panose="02010600030101010101" pitchFamily="2" charset="-122"/>
              </a:rPr>
              <a:t>,</a:t>
            </a:r>
            <a:r>
              <a:rPr lang="zh-CN" altLang="en-US" sz="2000" b="1" dirty="0">
                <a:latin typeface="宋体" panose="02010600030101010101" pitchFamily="2" charset="-122"/>
              </a:rPr>
              <a:t>要求各专业针对检查出的问题进行“回头看”监督检查整改情况，对敷衍了事未尽到责任及随意签字完成整改的班组或个人给予严肃考核，以保证现场问题整改力度及效果。</a:t>
            </a:r>
            <a:endParaRPr lang="en-US" altLang="zh-CN" sz="2000" b="1" dirty="0">
              <a:latin typeface="宋体" panose="02010600030101010101" pitchFamily="2" charset="-122"/>
            </a:endParaRPr>
          </a:p>
          <a:p>
            <a:endParaRPr lang="en-US" altLang="zh-CN" sz="2000" b="1" dirty="0">
              <a:latin typeface="宋体" panose="02010600030101010101" pitchFamily="2" charset="-122"/>
            </a:endParaRPr>
          </a:p>
          <a:p>
            <a:endParaRPr lang="en-US" altLang="zh-CN" sz="2000" b="1" dirty="0">
              <a:latin typeface="宋体" panose="02010600030101010101" pitchFamily="2" charset="-122"/>
            </a:endParaRPr>
          </a:p>
          <a:p>
            <a:endParaRPr lang="zh-CN" sz="2000" b="1" dirty="0">
              <a:latin typeface="宋体" panose="02010600030101010101" pitchFamily="2" charset="-122"/>
            </a:endParaRPr>
          </a:p>
          <a:p>
            <a:endParaRPr lang="zh-CN" altLang="en-US" sz="2000" b="1" dirty="0">
              <a:latin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箭头连接符 15"/>
          <p:cNvCxnSpPr>
            <a:endCxn id="3" idx="0"/>
          </p:cNvCxnSpPr>
          <p:nvPr/>
        </p:nvCxnSpPr>
        <p:spPr>
          <a:xfrm>
            <a:off x="6118860" y="2853055"/>
            <a:ext cx="1905" cy="43243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 name="文本框 2"/>
          <p:cNvSpPr txBox="1"/>
          <p:nvPr/>
        </p:nvSpPr>
        <p:spPr>
          <a:xfrm>
            <a:off x="1112763" y="1007431"/>
            <a:ext cx="9942661" cy="983615"/>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en-US" altLang="zh-CN" b="1" dirty="0">
                <a:latin typeface="宋体" panose="02010600030101010101" pitchFamily="2" charset="-122"/>
                <a:sym typeface="宋体" panose="02010600030101010101" pitchFamily="2" charset="-122"/>
              </a:rPr>
              <a:t>1.</a:t>
            </a:r>
            <a:r>
              <a:rPr lang="zh-CN" altLang="en-US" b="1" dirty="0">
                <a:latin typeface="宋体" panose="02010600030101010101" pitchFamily="2" charset="-122"/>
                <a:sym typeface="宋体" panose="02010600030101010101" pitchFamily="2" charset="-122"/>
              </a:rPr>
              <a:t> </a:t>
            </a:r>
            <a:r>
              <a:rPr b="1" dirty="0">
                <a:latin typeface="宋体" panose="02010600030101010101" pitchFamily="2" charset="-122"/>
                <a:sym typeface="宋体" panose="02010600030101010101" pitchFamily="2" charset="-122"/>
              </a:rPr>
              <a:t>202</a:t>
            </a:r>
            <a:r>
              <a:rPr lang="en-US" b="1" dirty="0">
                <a:latin typeface="宋体" panose="02010600030101010101" pitchFamily="2" charset="-122"/>
                <a:sym typeface="宋体" panose="02010600030101010101" pitchFamily="2" charset="-122"/>
              </a:rPr>
              <a:t>3</a:t>
            </a:r>
            <a:r>
              <a:rPr b="1" dirty="0">
                <a:latin typeface="宋体" panose="02010600030101010101" pitchFamily="2" charset="-122"/>
                <a:sym typeface="宋体" panose="02010600030101010101" pitchFamily="2" charset="-122"/>
              </a:rPr>
              <a:t>年1</a:t>
            </a:r>
            <a:r>
              <a:rPr lang="en-US" b="1" dirty="0">
                <a:latin typeface="宋体" panose="02010600030101010101" pitchFamily="2" charset="-122"/>
                <a:sym typeface="宋体" panose="02010600030101010101" pitchFamily="2" charset="-122"/>
              </a:rPr>
              <a:t>0</a:t>
            </a:r>
            <a:r>
              <a:rPr b="1" dirty="0">
                <a:latin typeface="宋体" panose="02010600030101010101" pitchFamily="2" charset="-122"/>
                <a:sym typeface="宋体" panose="02010600030101010101" pitchFamily="2" charset="-122"/>
              </a:rPr>
              <a:t>月1</a:t>
            </a:r>
            <a:r>
              <a:rPr lang="en-US" b="1" dirty="0">
                <a:latin typeface="宋体" panose="02010600030101010101" pitchFamily="2" charset="-122"/>
                <a:sym typeface="宋体" panose="02010600030101010101" pitchFamily="2" charset="-122"/>
              </a:rPr>
              <a:t>1</a:t>
            </a:r>
            <a:r>
              <a:rPr b="1" dirty="0">
                <a:latin typeface="宋体" panose="02010600030101010101" pitchFamily="2" charset="-122"/>
                <a:sym typeface="宋体" panose="02010600030101010101" pitchFamily="2" charset="-122"/>
              </a:rPr>
              <a:t>日</a:t>
            </a:r>
            <a:r>
              <a:rPr lang="zh-CN" b="1" dirty="0">
                <a:latin typeface="宋体" panose="02010600030101010101" pitchFamily="2" charset="-122"/>
                <a:sym typeface="宋体" panose="02010600030101010101" pitchFamily="2" charset="-122"/>
              </a:rPr>
              <a:t>，开始</a:t>
            </a:r>
            <a:r>
              <a:rPr lang="zh-CN" altLang="en-US" b="1" dirty="0">
                <a:latin typeface="宋体" panose="02010600030101010101" pitchFamily="2" charset="-122"/>
                <a:sym typeface="宋体" panose="02010600030101010101" pitchFamily="2" charset="-122"/>
              </a:rPr>
              <a:t>对</a:t>
            </a:r>
            <a:r>
              <a:rPr lang="zh-CN" b="1" dirty="0">
                <a:latin typeface="宋体" panose="02010600030101010101" pitchFamily="2" charset="-122"/>
                <a:sym typeface="宋体" panose="02010600030101010101" pitchFamily="2" charset="-122"/>
              </a:rPr>
              <a:t>碱渣</a:t>
            </a:r>
            <a:r>
              <a:rPr lang="en-US" altLang="zh-CN" b="1" dirty="0">
                <a:latin typeface="宋体" panose="02010600030101010101" pitchFamily="2" charset="-122"/>
                <a:sym typeface="宋体" panose="02010600030101010101" pitchFamily="2" charset="-122"/>
              </a:rPr>
              <a:t>B</a:t>
            </a:r>
            <a:r>
              <a:rPr lang="zh-CN" altLang="en-US" b="1" dirty="0">
                <a:latin typeface="宋体" panose="02010600030101010101" pitchFamily="2" charset="-122"/>
                <a:sym typeface="宋体" panose="02010600030101010101" pitchFamily="2" charset="-122"/>
              </a:rPr>
              <a:t>罐进行检修。</a:t>
            </a:r>
            <a:r>
              <a:rPr lang="en-US" altLang="zh-CN" b="1" dirty="0">
                <a:latin typeface="宋体" panose="02010600030101010101" pitchFamily="2" charset="-122"/>
                <a:sym typeface="宋体" panose="02010600030101010101" pitchFamily="2" charset="-122"/>
              </a:rPr>
              <a:t>10</a:t>
            </a:r>
            <a:r>
              <a:rPr lang="zh-CN" altLang="en-US" b="1" dirty="0">
                <a:latin typeface="宋体" panose="02010600030101010101" pitchFamily="2" charset="-122"/>
                <a:sym typeface="宋体" panose="02010600030101010101" pitchFamily="2" charset="-122"/>
              </a:rPr>
              <a:t>月</a:t>
            </a:r>
            <a:r>
              <a:rPr lang="en-US" altLang="zh-CN" b="1" dirty="0">
                <a:latin typeface="宋体" panose="02010600030101010101" pitchFamily="2" charset="-122"/>
                <a:sym typeface="宋体" panose="02010600030101010101" pitchFamily="2" charset="-122"/>
              </a:rPr>
              <a:t>18</a:t>
            </a:r>
            <a:r>
              <a:rPr lang="zh-CN" altLang="en-US" b="1" dirty="0">
                <a:latin typeface="宋体" panose="02010600030101010101" pitchFamily="2" charset="-122"/>
                <a:sym typeface="宋体" panose="02010600030101010101" pitchFamily="2" charset="-122"/>
              </a:rPr>
              <a:t>日旧罐顶割除完毕，</a:t>
            </a:r>
            <a:r>
              <a:rPr lang="en-US" altLang="zh-CN" b="1" dirty="0">
                <a:latin typeface="宋体" panose="02010600030101010101" pitchFamily="2" charset="-122"/>
                <a:sym typeface="宋体" panose="02010600030101010101" pitchFamily="2" charset="-122"/>
              </a:rPr>
              <a:t>11</a:t>
            </a:r>
            <a:r>
              <a:rPr lang="zh-CN" altLang="en-US" b="1" dirty="0">
                <a:latin typeface="宋体" panose="02010600030101010101" pitchFamily="2" charset="-122"/>
                <a:sym typeface="宋体" panose="02010600030101010101" pitchFamily="2" charset="-122"/>
              </a:rPr>
              <a:t>月</a:t>
            </a:r>
            <a:r>
              <a:rPr lang="en-US" altLang="zh-CN" b="1" dirty="0">
                <a:latin typeface="宋体" panose="02010600030101010101" pitchFamily="2" charset="-122"/>
                <a:sym typeface="宋体" panose="02010600030101010101" pitchFamily="2" charset="-122"/>
              </a:rPr>
              <a:t>16</a:t>
            </a:r>
            <a:r>
              <a:rPr lang="zh-CN" altLang="en-US" b="1" dirty="0">
                <a:latin typeface="宋体" panose="02010600030101010101" pitchFamily="2" charset="-122"/>
                <a:sym typeface="宋体" panose="02010600030101010101" pitchFamily="2" charset="-122"/>
              </a:rPr>
              <a:t>日新罐顶制作完成并吊装焊接；至</a:t>
            </a:r>
            <a:r>
              <a:rPr lang="en-US" altLang="zh-CN" b="1" dirty="0">
                <a:latin typeface="宋体" panose="02010600030101010101" pitchFamily="2" charset="-122"/>
                <a:sym typeface="宋体" panose="02010600030101010101" pitchFamily="2" charset="-122"/>
              </a:rPr>
              <a:t>12</a:t>
            </a:r>
            <a:r>
              <a:rPr lang="zh-CN" altLang="en-US" b="1" dirty="0">
                <a:latin typeface="宋体" panose="02010600030101010101" pitchFamily="2" charset="-122"/>
                <a:sym typeface="宋体" panose="02010600030101010101" pitchFamily="2" charset="-122"/>
              </a:rPr>
              <a:t>月</a:t>
            </a:r>
            <a:r>
              <a:rPr lang="en-US" altLang="zh-CN" b="1" dirty="0">
                <a:latin typeface="宋体" panose="02010600030101010101" pitchFamily="2" charset="-122"/>
                <a:sym typeface="宋体" panose="02010600030101010101" pitchFamily="2" charset="-122"/>
              </a:rPr>
              <a:t>8</a:t>
            </a:r>
            <a:r>
              <a:rPr lang="zh-CN" altLang="en-US" b="1" dirty="0">
                <a:latin typeface="宋体" panose="02010600030101010101" pitchFamily="2" charset="-122"/>
                <a:sym typeface="宋体" panose="02010600030101010101" pitchFamily="2" charset="-122"/>
              </a:rPr>
              <a:t>日罐内喷砂除锈完毕，开始防腐，直至</a:t>
            </a:r>
            <a:r>
              <a:rPr lang="en-US" altLang="zh-CN" b="1" dirty="0">
                <a:latin typeface="宋体" panose="02010600030101010101" pitchFamily="2" charset="-122"/>
                <a:sym typeface="宋体" panose="02010600030101010101" pitchFamily="2" charset="-122"/>
              </a:rPr>
              <a:t>12</a:t>
            </a:r>
            <a:r>
              <a:rPr lang="zh-CN" altLang="en-US" b="1" dirty="0">
                <a:latin typeface="宋体" panose="02010600030101010101" pitchFamily="2" charset="-122"/>
                <a:sym typeface="宋体" panose="02010600030101010101" pitchFamily="2" charset="-122"/>
              </a:rPr>
              <a:t>月</a:t>
            </a:r>
            <a:r>
              <a:rPr lang="en-US" altLang="zh-CN" b="1" dirty="0">
                <a:latin typeface="宋体" panose="02010600030101010101" pitchFamily="2" charset="-122"/>
                <a:sym typeface="宋体" panose="02010600030101010101" pitchFamily="2" charset="-122"/>
              </a:rPr>
              <a:t>14</a:t>
            </a:r>
            <a:r>
              <a:rPr lang="zh-CN" altLang="en-US" b="1" dirty="0">
                <a:latin typeface="宋体" panose="02010600030101010101" pitchFamily="2" charset="-122"/>
                <a:sym typeface="宋体" panose="02010600030101010101" pitchFamily="2" charset="-122"/>
              </a:rPr>
              <a:t>日，碱渣</a:t>
            </a:r>
            <a:r>
              <a:rPr lang="en-US" altLang="zh-CN" b="1" dirty="0">
                <a:latin typeface="宋体" panose="02010600030101010101" pitchFamily="2" charset="-122"/>
                <a:sym typeface="宋体" panose="02010600030101010101" pitchFamily="2" charset="-122"/>
              </a:rPr>
              <a:t>B</a:t>
            </a:r>
            <a:r>
              <a:rPr lang="zh-CN" altLang="en-US" b="1" dirty="0">
                <a:latin typeface="宋体" panose="02010600030101010101" pitchFamily="2" charset="-122"/>
                <a:sym typeface="宋体" panose="02010600030101010101" pitchFamily="2" charset="-122"/>
              </a:rPr>
              <a:t>罐施工完毕，拆除脚手架，检查验收合格后交工艺，历时</a:t>
            </a:r>
            <a:r>
              <a:rPr lang="en-US" altLang="zh-CN" b="1" dirty="0">
                <a:latin typeface="宋体" panose="02010600030101010101" pitchFamily="2" charset="-122"/>
                <a:sym typeface="宋体" panose="02010600030101010101" pitchFamily="2" charset="-122"/>
              </a:rPr>
              <a:t>63</a:t>
            </a:r>
            <a:r>
              <a:rPr lang="zh-CN" altLang="en-US" b="1" dirty="0">
                <a:latin typeface="宋体" panose="02010600030101010101" pitchFamily="2" charset="-122"/>
                <a:sym typeface="宋体" panose="02010600030101010101" pitchFamily="2" charset="-122"/>
              </a:rPr>
              <a:t>天作业周期。</a:t>
            </a:r>
            <a:endParaRPr kumimoji="0" lang="zh-CN" altLang="en-US" sz="18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3" name="图片 2" descr="575823f3282811ac55a1e0683356069"/>
          <p:cNvPicPr>
            <a:picLocks noChangeAspect="1"/>
          </p:cNvPicPr>
          <p:nvPr/>
        </p:nvPicPr>
        <p:blipFill>
          <a:blip r:embed="rId4"/>
          <a:stretch>
            <a:fillRect/>
          </a:stretch>
        </p:blipFill>
        <p:spPr>
          <a:xfrm>
            <a:off x="4009390" y="3285490"/>
            <a:ext cx="4222241" cy="3168000"/>
          </a:xfrm>
          <a:prstGeom prst="roundRect">
            <a:avLst/>
          </a:prstGeom>
        </p:spPr>
      </p:pic>
      <p:pic>
        <p:nvPicPr>
          <p:cNvPr id="8" name="图片 7" descr="bbdf3d4cb071cd7fb68276844135cb6"/>
          <p:cNvPicPr>
            <a:picLocks noChangeAspect="1"/>
          </p:cNvPicPr>
          <p:nvPr/>
        </p:nvPicPr>
        <p:blipFill>
          <a:blip r:embed="rId5"/>
          <a:stretch>
            <a:fillRect/>
          </a:stretch>
        </p:blipFill>
        <p:spPr>
          <a:xfrm>
            <a:off x="8580120" y="2277110"/>
            <a:ext cx="3241200" cy="4320000"/>
          </a:xfrm>
          <a:prstGeom prst="roundRect">
            <a:avLst/>
          </a:prstGeom>
        </p:spPr>
      </p:pic>
      <p:sp>
        <p:nvSpPr>
          <p:cNvPr id="9" name="文本框 8"/>
          <p:cNvSpPr txBox="1"/>
          <p:nvPr/>
        </p:nvSpPr>
        <p:spPr>
          <a:xfrm>
            <a:off x="3804920" y="2132965"/>
            <a:ext cx="1198880" cy="337185"/>
          </a:xfrm>
          <a:prstGeom prst="rect">
            <a:avLst/>
          </a:prstGeom>
          <a:noFill/>
          <a:ln>
            <a:solidFill>
              <a:schemeClr val="accent5">
                <a:lumMod val="60000"/>
                <a:lumOff val="40000"/>
              </a:schemeClr>
            </a:solidFill>
          </a:ln>
        </p:spPr>
        <p:txBody>
          <a:bodyPr wrap="square" rtlCol="0">
            <a:spAutoFit/>
          </a:bodyPr>
          <a:lstStyle/>
          <a:p>
            <a:r>
              <a:rPr lang="zh-CN" altLang="en-US" sz="1600"/>
              <a:t>搭设脚手架</a:t>
            </a:r>
          </a:p>
        </p:txBody>
      </p:sp>
      <p:sp>
        <p:nvSpPr>
          <p:cNvPr id="11" name="文本框 10"/>
          <p:cNvSpPr txBox="1"/>
          <p:nvPr>
            <p:custDataLst>
              <p:tags r:id="rId1"/>
            </p:custDataLst>
          </p:nvPr>
        </p:nvSpPr>
        <p:spPr>
          <a:xfrm>
            <a:off x="4762500" y="2565400"/>
            <a:ext cx="2684780" cy="337185"/>
          </a:xfrm>
          <a:prstGeom prst="rect">
            <a:avLst/>
          </a:prstGeom>
          <a:noFill/>
          <a:ln>
            <a:solidFill>
              <a:schemeClr val="accent5">
                <a:lumMod val="60000"/>
                <a:lumOff val="40000"/>
              </a:schemeClr>
            </a:solidFill>
          </a:ln>
        </p:spPr>
        <p:txBody>
          <a:bodyPr wrap="square" rtlCol="0">
            <a:spAutoFit/>
          </a:bodyPr>
          <a:lstStyle/>
          <a:p>
            <a:r>
              <a:rPr lang="zh-CN" altLang="en-US" sz="1600"/>
              <a:t>预制现场张贴安全警示标示</a:t>
            </a:r>
          </a:p>
        </p:txBody>
      </p:sp>
      <p:sp>
        <p:nvSpPr>
          <p:cNvPr id="12" name="文本框 11"/>
          <p:cNvSpPr txBox="1"/>
          <p:nvPr/>
        </p:nvSpPr>
        <p:spPr>
          <a:xfrm>
            <a:off x="7156450" y="2132330"/>
            <a:ext cx="1198880" cy="337185"/>
          </a:xfrm>
          <a:prstGeom prst="rect">
            <a:avLst/>
          </a:prstGeom>
          <a:noFill/>
          <a:ln>
            <a:solidFill>
              <a:schemeClr val="accent5">
                <a:lumMod val="60000"/>
                <a:lumOff val="40000"/>
              </a:schemeClr>
            </a:solidFill>
          </a:ln>
        </p:spPr>
        <p:txBody>
          <a:bodyPr wrap="square" rtlCol="0">
            <a:spAutoFit/>
          </a:bodyPr>
          <a:lstStyle/>
          <a:p>
            <a:r>
              <a:rPr lang="zh-CN" altLang="en-US" sz="1600"/>
              <a:t>新罐顶吊装</a:t>
            </a:r>
          </a:p>
        </p:txBody>
      </p:sp>
      <p:cxnSp>
        <p:nvCxnSpPr>
          <p:cNvPr id="14" name="直接箭头连接符 13"/>
          <p:cNvCxnSpPr>
            <a:stCxn id="9" idx="2"/>
          </p:cNvCxnSpPr>
          <p:nvPr/>
        </p:nvCxnSpPr>
        <p:spPr>
          <a:xfrm flipH="1">
            <a:off x="3851910" y="2470150"/>
            <a:ext cx="552450" cy="31051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a:stCxn id="12" idx="2"/>
          </p:cNvCxnSpPr>
          <p:nvPr/>
        </p:nvCxnSpPr>
        <p:spPr>
          <a:xfrm>
            <a:off x="7755890" y="2469515"/>
            <a:ext cx="560070" cy="38354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4" name="图片 3">
            <a:extLst>
              <a:ext uri="{FF2B5EF4-FFF2-40B4-BE49-F238E27FC236}">
                <a16:creationId xmlns:a16="http://schemas.microsoft.com/office/drawing/2014/main" id="{10064F40-24DF-4662-73A8-F256841DEDCD}"/>
              </a:ext>
            </a:extLst>
          </p:cNvPr>
          <p:cNvPicPr>
            <a:picLocks noChangeAspect="1"/>
          </p:cNvPicPr>
          <p:nvPr/>
        </p:nvPicPr>
        <p:blipFill>
          <a:blip r:embed="rId6"/>
          <a:stretch>
            <a:fillRect/>
          </a:stretch>
        </p:blipFill>
        <p:spPr>
          <a:xfrm>
            <a:off x="328667" y="2277264"/>
            <a:ext cx="3239367" cy="43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944083" y="861386"/>
            <a:ext cx="9864689" cy="839470"/>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zh-CN" altLang="en-US" sz="2000" dirty="0">
                <a:latin typeface="宋体" panose="02010600030101010101" pitchFamily="2" charset="-122"/>
                <a:sym typeface="宋体" panose="02010600030101010101" pitchFamily="2" charset="-122"/>
              </a:rPr>
              <a:t> </a:t>
            </a:r>
            <a:r>
              <a:rPr lang="zh-CN" altLang="en-US" b="1" dirty="0">
                <a:latin typeface="宋体" panose="02010600030101010101" pitchFamily="2" charset="-122"/>
                <a:cs typeface="宋体" panose="02010600030101010101" pitchFamily="2" charset="-122"/>
                <a:sym typeface="宋体" panose="02010600030101010101" pitchFamily="2" charset="-122"/>
              </a:rPr>
              <a:t>碱渣B罐检修内容涉及：搭拆脚手架、旧罐顶切割、吊装、新罐顶焊接、罐内贴板焊接及喷砂除锈作业。</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sp>
        <p:nvSpPr>
          <p:cNvPr id="4" name="文本框 2"/>
          <p:cNvSpPr txBox="1"/>
          <p:nvPr>
            <p:custDataLst>
              <p:tags r:id="rId1"/>
            </p:custDataLst>
          </p:nvPr>
        </p:nvSpPr>
        <p:spPr>
          <a:xfrm>
            <a:off x="964089" y="1700856"/>
            <a:ext cx="10240010" cy="4824402"/>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zh-CN" altLang="en-US" b="1" dirty="0">
                <a:solidFill>
                  <a:srgbClr val="FF0000"/>
                </a:solidFill>
                <a:latin typeface="宋体" panose="02010600030101010101" pitchFamily="2" charset="-122"/>
                <a:sym typeface="宋体" panose="02010600030101010101" pitchFamily="2" charset="-122"/>
              </a:rPr>
              <a:t>存在的主要风险：</a:t>
            </a:r>
            <a:r>
              <a:rPr lang="zh-CN" altLang="en-US" b="1" dirty="0">
                <a:latin typeface="宋体" panose="02010600030101010101" pitchFamily="2" charset="-122"/>
                <a:cs typeface="宋体" panose="02010600030101010101" pitchFamily="2" charset="-122"/>
                <a:sym typeface="宋体" panose="02010600030101010101" pitchFamily="2" charset="-122"/>
              </a:rPr>
              <a:t>物体打击，高处坠落、火灾爆炸、中毒窒息、中暑、机械伤害、触电等作业风险；</a:t>
            </a:r>
          </a:p>
          <a:p>
            <a:pPr defTabSz="1075055">
              <a:defRPr/>
            </a:pPr>
            <a:endParaRPr lang="zh-CN" altLang="en-US" b="1" dirty="0">
              <a:solidFill>
                <a:srgbClr val="FF0000"/>
              </a:solidFill>
              <a:latin typeface="宋体" panose="02010600030101010101" pitchFamily="2" charset="-122"/>
              <a:sym typeface="宋体" panose="02010600030101010101" pitchFamily="2" charset="-122"/>
            </a:endParaRPr>
          </a:p>
          <a:p>
            <a:pPr defTabSz="1075055">
              <a:defRPr/>
            </a:pPr>
            <a:r>
              <a:rPr lang="zh-CN" altLang="en-US" b="1" dirty="0">
                <a:solidFill>
                  <a:srgbClr val="FF0000"/>
                </a:solidFill>
                <a:latin typeface="宋体" panose="02010600030101010101" pitchFamily="2" charset="-122"/>
                <a:sym typeface="宋体" panose="02010600030101010101" pitchFamily="2" charset="-122"/>
              </a:rPr>
              <a:t>    涉及</a:t>
            </a:r>
            <a:r>
              <a:rPr lang="zh-CN" altLang="en-US" b="1" dirty="0">
                <a:solidFill>
                  <a:srgbClr val="FF0000"/>
                </a:solidFill>
                <a:latin typeface="宋体" panose="02010600030101010101" pitchFamily="2" charset="-122"/>
                <a:cs typeface="宋体" panose="02010600030101010101" pitchFamily="2" charset="-122"/>
                <a:sym typeface="宋体" panose="02010600030101010101" pitchFamily="2" charset="-122"/>
              </a:rPr>
              <a:t>高风险作业：</a:t>
            </a:r>
            <a:r>
              <a:rPr lang="zh-CN" altLang="en-US" b="1" dirty="0">
                <a:latin typeface="宋体" panose="02010600030101010101" pitchFamily="2" charset="-122"/>
                <a:cs typeface="宋体" panose="02010600030101010101" pitchFamily="2" charset="-122"/>
                <a:sym typeface="宋体" panose="02010600030101010101" pitchFamily="2" charset="-122"/>
              </a:rPr>
              <a:t>受限空间作业、高处作业、脚手架搭设、盲板抽堵、动火作业（节假日升级管理）、吊装作业等；</a:t>
            </a:r>
          </a:p>
          <a:p>
            <a:pPr defTabSz="1075055">
              <a:defRPr/>
            </a:pPr>
            <a:endParaRPr lang="en-US" altLang="zh-CN" b="1" dirty="0">
              <a:latin typeface="宋体" panose="02010600030101010101" pitchFamily="2" charset="-122"/>
              <a:cs typeface="宋体" panose="02010600030101010101" pitchFamily="2" charset="-122"/>
              <a:sym typeface="宋体" panose="02010600030101010101" pitchFamily="2" charset="-122"/>
            </a:endParaRPr>
          </a:p>
          <a:p>
            <a:pPr defTabSz="1075055">
              <a:defRPr/>
            </a:pPr>
            <a:r>
              <a:rPr lang="zh-CN" altLang="en-US" b="1" dirty="0">
                <a:solidFill>
                  <a:srgbClr val="FF0000"/>
                </a:solidFill>
                <a:latin typeface="宋体" panose="02010600030101010101" pitchFamily="2" charset="-122"/>
                <a:cs typeface="宋体" panose="02010600030101010101" pitchFamily="2" charset="-122"/>
                <a:sym typeface="宋体" panose="02010600030101010101" pitchFamily="2" charset="-122"/>
              </a:rPr>
              <a:t>    安全条件确认及措施落实</a:t>
            </a:r>
            <a:r>
              <a:rPr lang="zh-CN" altLang="en-US" b="1" noProof="0" dirty="0">
                <a:solidFill>
                  <a:srgbClr val="FF0000"/>
                </a:solidFill>
                <a:latin typeface="宋体" panose="02010600030101010101" pitchFamily="2" charset="-122"/>
                <a:cs typeface="宋体" panose="02010600030101010101" pitchFamily="2" charset="-122"/>
                <a:sym typeface="宋体" panose="02010600030101010101" pitchFamily="2" charset="-122"/>
              </a:rPr>
              <a:t>：</a:t>
            </a:r>
            <a:r>
              <a:rPr lang="zh-CN" altLang="en-US" b="1" noProof="0" dirty="0">
                <a:latin typeface="宋体" panose="02010600030101010101" pitchFamily="2" charset="-122"/>
                <a:cs typeface="宋体" panose="02010600030101010101" pitchFamily="2" charset="-122"/>
                <a:sym typeface="宋体" panose="02010600030101010101" pitchFamily="2" charset="-122"/>
              </a:rPr>
              <a:t>每天作业前对落实的各类措施进行监督检查和作业过程监督，包括拉设安全警戒区域，高处作业全程正确系挂安全带，人孔处设置人孔封闭器和安全标识牌。每日进入碱渣罐进行作业时，对罐内部气体进行检测分析合格，</a:t>
            </a:r>
            <a:r>
              <a:rPr lang="zh-CN" altLang="en-US" b="1" dirty="0">
                <a:latin typeface="宋体" panose="02010600030101010101" pitchFamily="2" charset="-122"/>
                <a:cs typeface="宋体" panose="02010600030101010101" pitchFamily="2" charset="-122"/>
                <a:sym typeface="宋体" panose="02010600030101010101" pitchFamily="2" charset="-122"/>
              </a:rPr>
              <a:t>办理受限、动火、高处作业票证，并落实安全措施，认真填写受限空间进出入登记表等措施，确保了检修任务的安全有序进行，作业全过程未发生严重违章违纪和事故事件发生。</a:t>
            </a:r>
            <a:endParaRPr lang="en-US" altLang="zh-CN" b="1" dirty="0">
              <a:latin typeface="宋体" panose="02010600030101010101" pitchFamily="2" charset="-122"/>
              <a:cs typeface="宋体" panose="02010600030101010101" pitchFamily="2" charset="-122"/>
              <a:sym typeface="宋体" panose="02010600030101010101" pitchFamily="2" charset="-122"/>
            </a:endParaRPr>
          </a:p>
          <a:p>
            <a:pPr defTabSz="1075055">
              <a:defRPr/>
            </a:pPr>
            <a:endPar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defTabSz="1075055">
              <a:defRPr/>
            </a:pPr>
            <a:r>
              <a:rPr lang="en-US" altLang="zh-CN" b="1" dirty="0">
                <a:latin typeface="宋体" panose="02010600030101010101" pitchFamily="2" charset="-122"/>
                <a:cs typeface="宋体" panose="02010600030101010101" pitchFamily="2" charset="-122"/>
                <a:sym typeface="宋体" panose="02010600030101010101" pitchFamily="2" charset="-122"/>
              </a:rPr>
              <a:t>    </a:t>
            </a:r>
            <a:r>
              <a:rPr lang="zh-CN" altLang="en-US" b="1" dirty="0">
                <a:solidFill>
                  <a:srgbClr val="FF0000"/>
                </a:solidFill>
                <a:latin typeface="宋体" panose="02010600030101010101" pitchFamily="2" charset="-122"/>
                <a:cs typeface="宋体" panose="02010600030101010101" pitchFamily="2" charset="-122"/>
                <a:sym typeface="宋体" panose="02010600030101010101" pitchFamily="2" charset="-122"/>
              </a:rPr>
              <a:t>作业过程中发生的突出问题</a:t>
            </a:r>
            <a:r>
              <a:rPr lang="zh-CN" altLang="en-US" b="1" dirty="0">
                <a:latin typeface="宋体" panose="02010600030101010101" pitchFamily="2" charset="-122"/>
                <a:cs typeface="宋体" panose="02010600030101010101" pitchFamily="2" charset="-122"/>
                <a:sym typeface="宋体" panose="02010600030101010101" pitchFamily="2" charset="-122"/>
              </a:rPr>
              <a:t>：</a:t>
            </a:r>
            <a:r>
              <a:rPr lang="en-US" altLang="zh-CN" b="1" dirty="0">
                <a:latin typeface="宋体" panose="02010600030101010101" pitchFamily="2" charset="-122"/>
                <a:cs typeface="宋体" panose="02010600030101010101" pitchFamily="2" charset="-122"/>
                <a:sym typeface="宋体" panose="02010600030101010101" pitchFamily="2" charset="-122"/>
              </a:rPr>
              <a:t>1.</a:t>
            </a:r>
            <a:r>
              <a:rPr lang="zh-CN" altLang="en-US" b="1" dirty="0">
                <a:latin typeface="宋体" panose="02010600030101010101" pitchFamily="2" charset="-122"/>
                <a:cs typeface="宋体" panose="02010600030101010101" pitchFamily="2" charset="-122"/>
                <a:sym typeface="宋体" panose="02010600030101010101" pitchFamily="2" charset="-122"/>
              </a:rPr>
              <a:t>旧罐顶吊装作业时吊车选型和站位不到位，导致吊装作业存在一定风险；</a:t>
            </a:r>
            <a:r>
              <a:rPr lang="en-US" altLang="zh-CN" b="1" dirty="0">
                <a:latin typeface="宋体" panose="02010600030101010101" pitchFamily="2" charset="-122"/>
                <a:cs typeface="宋体" panose="02010600030101010101" pitchFamily="2" charset="-122"/>
                <a:sym typeface="宋体" panose="02010600030101010101" pitchFamily="2" charset="-122"/>
              </a:rPr>
              <a:t>2.</a:t>
            </a:r>
            <a:r>
              <a:rPr lang="zh-CN" altLang="en-US" b="1" dirty="0">
                <a:latin typeface="宋体" panose="02010600030101010101" pitchFamily="2" charset="-122"/>
                <a:cs typeface="宋体" panose="02010600030101010101" pitchFamily="2" charset="-122"/>
                <a:sym typeface="宋体" panose="02010600030101010101" pitchFamily="2" charset="-122"/>
              </a:rPr>
              <a:t>现场使用的工器具电源线出现破损、电源箱不规范、气瓶摆放不符合作业要求等问题；</a:t>
            </a:r>
            <a:r>
              <a:rPr lang="en-US" altLang="zh-CN" b="1" dirty="0">
                <a:latin typeface="宋体" panose="02010600030101010101" pitchFamily="2" charset="-122"/>
                <a:cs typeface="宋体" panose="02010600030101010101" pitchFamily="2" charset="-122"/>
                <a:sym typeface="宋体" panose="02010600030101010101" pitchFamily="2" charset="-122"/>
              </a:rPr>
              <a:t>3.</a:t>
            </a:r>
            <a:r>
              <a:rPr lang="zh-CN" altLang="en-US" b="1" dirty="0">
                <a:latin typeface="宋体" panose="02010600030101010101" pitchFamily="2" charset="-122"/>
                <a:cs typeface="宋体" panose="02010600030101010101" pitchFamily="2" charset="-122"/>
                <a:sym typeface="宋体" panose="02010600030101010101" pitchFamily="2" charset="-122"/>
              </a:rPr>
              <a:t>受限空间内二化建作业人员喷砂作业时个人防护不到位；</a:t>
            </a:r>
            <a:r>
              <a:rPr lang="en-US" altLang="zh-CN" b="1" dirty="0">
                <a:latin typeface="宋体" panose="02010600030101010101" pitchFamily="2" charset="-122"/>
                <a:cs typeface="宋体" panose="02010600030101010101" pitchFamily="2" charset="-122"/>
                <a:sym typeface="宋体" panose="02010600030101010101" pitchFamily="2" charset="-122"/>
              </a:rPr>
              <a:t>4.</a:t>
            </a:r>
            <a:r>
              <a:rPr lang="zh-CN" altLang="en-US" b="1" dirty="0">
                <a:latin typeface="宋体" panose="02010600030101010101" pitchFamily="2" charset="-122"/>
                <a:cs typeface="宋体" panose="02010600030101010101" pitchFamily="2" charset="-122"/>
                <a:sym typeface="宋体" panose="02010600030101010101" pitchFamily="2" charset="-122"/>
              </a:rPr>
              <a:t>受限空间作业进出入登记不规范，有个人物品如手机带入罐内等问题。当然，还存在一些其他问题，比如</a:t>
            </a:r>
            <a:r>
              <a:rPr lang="en-US" altLang="zh-CN" b="1" dirty="0">
                <a:latin typeface="宋体" panose="02010600030101010101" pitchFamily="2" charset="-122"/>
                <a:cs typeface="宋体" panose="02010600030101010101" pitchFamily="2" charset="-122"/>
                <a:sym typeface="宋体" panose="02010600030101010101" pitchFamily="2" charset="-122"/>
              </a:rPr>
              <a:t>HSE</a:t>
            </a:r>
            <a:r>
              <a:rPr lang="zh-CN" altLang="en-US" b="1" dirty="0">
                <a:latin typeface="宋体" panose="02010600030101010101" pitchFamily="2" charset="-122"/>
                <a:cs typeface="宋体" panose="02010600030101010101" pitchFamily="2" charset="-122"/>
                <a:sym typeface="宋体" panose="02010600030101010101" pitchFamily="2" charset="-122"/>
              </a:rPr>
              <a:t>部专业工程师在现场提出的意见和建议，均一一进行采纳和整改，及时给予整改和反馈，确保作业安全进行。</a:t>
            </a:r>
            <a:endParaRPr kumimoji="0" lang="zh-CN" altLang="en-US"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414020" y="1009015"/>
            <a:ext cx="10744835" cy="1111250"/>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zh-CN" altLang="en-US" sz="2000" b="1" dirty="0">
                <a:latin typeface="宋体" panose="02010600030101010101" pitchFamily="2" charset="-122"/>
                <a:sym typeface="宋体" panose="02010600030101010101" pitchFamily="2" charset="-122"/>
              </a:rPr>
              <a:t>  </a:t>
            </a:r>
            <a:r>
              <a:rPr lang="en-US" altLang="zh-CN" sz="2000" b="1" dirty="0">
                <a:latin typeface="宋体" panose="02010600030101010101" pitchFamily="2" charset="-122"/>
                <a:sym typeface="宋体" panose="02010600030101010101" pitchFamily="2" charset="-122"/>
              </a:rPr>
              <a:t>2.</a:t>
            </a:r>
            <a:r>
              <a:rPr lang="zh-CN" altLang="en-US" sz="2000" b="1" dirty="0">
                <a:latin typeface="宋体" panose="02010600030101010101" pitchFamily="2" charset="-122"/>
                <a:sym typeface="宋体" panose="02010600030101010101" pitchFamily="2" charset="-122"/>
              </a:rPr>
              <a:t>港储罐区至污水处理场专线技改项目。</a:t>
            </a:r>
            <a:r>
              <a:rPr lang="en-US" altLang="zh-CN" sz="2000" b="1" dirty="0">
                <a:latin typeface="宋体" panose="02010600030101010101" pitchFamily="2" charset="-122"/>
                <a:sym typeface="宋体" panose="02010600030101010101" pitchFamily="2" charset="-122"/>
              </a:rPr>
              <a:t>2023</a:t>
            </a:r>
            <a:r>
              <a:rPr lang="zh-CN" altLang="en-US" sz="2000" b="1" dirty="0">
                <a:latin typeface="宋体" panose="02010600030101010101" pitchFamily="2" charset="-122"/>
                <a:sym typeface="宋体" panose="02010600030101010101" pitchFamily="2" charset="-122"/>
              </a:rPr>
              <a:t>年</a:t>
            </a:r>
            <a:r>
              <a:rPr lang="en-US" altLang="zh-CN" sz="2000" b="1" dirty="0">
                <a:latin typeface="宋体" panose="02010600030101010101" pitchFamily="2" charset="-122"/>
                <a:sym typeface="宋体" panose="02010600030101010101" pitchFamily="2" charset="-122"/>
              </a:rPr>
              <a:t>9</a:t>
            </a:r>
            <a:r>
              <a:rPr lang="zh-CN" altLang="en-US" sz="2000" b="1" dirty="0">
                <a:latin typeface="宋体" panose="02010600030101010101" pitchFamily="2" charset="-122"/>
                <a:sym typeface="宋体" panose="02010600030101010101" pitchFamily="2" charset="-122"/>
              </a:rPr>
              <a:t>月</a:t>
            </a:r>
            <a:r>
              <a:rPr lang="en-US" altLang="zh-CN" sz="2000" b="1" dirty="0">
                <a:latin typeface="宋体" panose="02010600030101010101" pitchFamily="2" charset="-122"/>
                <a:sym typeface="宋体" panose="02010600030101010101" pitchFamily="2" charset="-122"/>
              </a:rPr>
              <a:t>18</a:t>
            </a:r>
            <a:r>
              <a:rPr lang="zh-CN" altLang="en-US" sz="2000" b="1" dirty="0">
                <a:latin typeface="宋体" panose="02010600030101010101" pitchFamily="2" charset="-122"/>
                <a:sym typeface="宋体" panose="02010600030101010101" pitchFamily="2" charset="-122"/>
              </a:rPr>
              <a:t>日开始第一阶段施工，所用材料尽可能利库，</a:t>
            </a:r>
            <a:r>
              <a:rPr lang="en-US" altLang="zh-CN" sz="2000" b="1" dirty="0">
                <a:latin typeface="宋体" panose="02010600030101010101" pitchFamily="2" charset="-122"/>
                <a:sym typeface="宋体" panose="02010600030101010101" pitchFamily="2" charset="-122"/>
              </a:rPr>
              <a:t>10</a:t>
            </a:r>
            <a:r>
              <a:rPr lang="zh-CN" altLang="en-US" sz="2000" b="1" dirty="0">
                <a:latin typeface="宋体" panose="02010600030101010101" pitchFamily="2" charset="-122"/>
                <a:sym typeface="宋体" panose="02010600030101010101" pitchFamily="2" charset="-122"/>
              </a:rPr>
              <a:t>月</a:t>
            </a:r>
            <a:r>
              <a:rPr lang="en-US" altLang="zh-CN" sz="2000" b="1" dirty="0">
                <a:latin typeface="宋体" panose="02010600030101010101" pitchFamily="2" charset="-122"/>
                <a:sym typeface="宋体" panose="02010600030101010101" pitchFamily="2" charset="-122"/>
              </a:rPr>
              <a:t>6</a:t>
            </a:r>
            <a:r>
              <a:rPr lang="zh-CN" altLang="en-US" sz="2000" b="1" dirty="0">
                <a:latin typeface="宋体" panose="02010600030101010101" pitchFamily="2" charset="-122"/>
                <a:sym typeface="宋体" panose="02010600030101010101" pitchFamily="2" charset="-122"/>
              </a:rPr>
              <a:t>日完成第一阶段施工。</a:t>
            </a:r>
            <a:r>
              <a:rPr lang="en-US" altLang="zh-CN" sz="2000" b="1" dirty="0">
                <a:latin typeface="宋体" panose="02010600030101010101" pitchFamily="2" charset="-122"/>
                <a:sym typeface="宋体" panose="02010600030101010101" pitchFamily="2" charset="-122"/>
              </a:rPr>
              <a:t>10</a:t>
            </a:r>
            <a:r>
              <a:rPr lang="zh-CN" altLang="en-US" sz="2000" b="1" dirty="0">
                <a:latin typeface="宋体" panose="02010600030101010101" pitchFamily="2" charset="-122"/>
                <a:sym typeface="宋体" panose="02010600030101010101" pitchFamily="2" charset="-122"/>
              </a:rPr>
              <a:t>月</a:t>
            </a:r>
            <a:r>
              <a:rPr lang="en-US" altLang="zh-CN" sz="2000" b="1" dirty="0">
                <a:latin typeface="宋体" panose="02010600030101010101" pitchFamily="2" charset="-122"/>
                <a:sym typeface="宋体" panose="02010600030101010101" pitchFamily="2" charset="-122"/>
              </a:rPr>
              <a:t>30</a:t>
            </a:r>
            <a:r>
              <a:rPr lang="zh-CN" altLang="en-US" sz="2000" b="1" dirty="0">
                <a:latin typeface="宋体" panose="02010600030101010101" pitchFamily="2" charset="-122"/>
                <a:sym typeface="宋体" panose="02010600030101010101" pitchFamily="2" charset="-122"/>
              </a:rPr>
              <a:t>日，施工材料到货，开始第二阶段施工。截止到</a:t>
            </a:r>
            <a:r>
              <a:rPr lang="en-US" altLang="zh-CN" sz="2000" b="1" dirty="0">
                <a:latin typeface="宋体" panose="02010600030101010101" pitchFamily="2" charset="-122"/>
                <a:sym typeface="宋体" panose="02010600030101010101" pitchFamily="2" charset="-122"/>
              </a:rPr>
              <a:t>2024</a:t>
            </a:r>
            <a:r>
              <a:rPr lang="zh-CN" altLang="en-US" sz="2000" b="1" dirty="0">
                <a:latin typeface="宋体" panose="02010600030101010101" pitchFamily="2" charset="-122"/>
                <a:sym typeface="宋体" panose="02010600030101010101" pitchFamily="2" charset="-122"/>
              </a:rPr>
              <a:t>年</a:t>
            </a:r>
            <a:r>
              <a:rPr lang="en-US" altLang="zh-CN" sz="2000" b="1" dirty="0">
                <a:latin typeface="宋体" panose="02010600030101010101" pitchFamily="2" charset="-122"/>
                <a:sym typeface="宋体" panose="02010600030101010101" pitchFamily="2" charset="-122"/>
              </a:rPr>
              <a:t>1</a:t>
            </a:r>
            <a:r>
              <a:rPr lang="zh-CN" altLang="en-US" sz="2000" b="1" dirty="0">
                <a:latin typeface="宋体" panose="02010600030101010101" pitchFamily="2" charset="-122"/>
                <a:sym typeface="宋体" panose="02010600030101010101" pitchFamily="2" charset="-122"/>
              </a:rPr>
              <a:t>月</a:t>
            </a:r>
            <a:r>
              <a:rPr lang="en-US" altLang="zh-CN" sz="2000" b="1" dirty="0">
                <a:latin typeface="宋体" panose="02010600030101010101" pitchFamily="2" charset="-122"/>
                <a:sym typeface="宋体" panose="02010600030101010101" pitchFamily="2" charset="-122"/>
              </a:rPr>
              <a:t>3</a:t>
            </a:r>
            <a:r>
              <a:rPr lang="zh-CN" altLang="en-US" sz="2000" b="1" dirty="0">
                <a:latin typeface="宋体" panose="02010600030101010101" pitchFamily="2" charset="-122"/>
                <a:sym typeface="宋体" panose="02010600030101010101" pitchFamily="2" charset="-122"/>
              </a:rPr>
              <a:t>日现场焊接作业完成，收尾工作（管廊脚手架拆除）在</a:t>
            </a:r>
            <a:r>
              <a:rPr lang="en-US" altLang="zh-CN" sz="2000" b="1" dirty="0">
                <a:latin typeface="宋体" panose="02010600030101010101" pitchFamily="2" charset="-122"/>
                <a:sym typeface="宋体" panose="02010600030101010101" pitchFamily="2" charset="-122"/>
              </a:rPr>
              <a:t>1</a:t>
            </a:r>
            <a:r>
              <a:rPr lang="zh-CN" altLang="en-US" sz="2000" b="1" dirty="0">
                <a:latin typeface="宋体" panose="02010600030101010101" pitchFamily="2" charset="-122"/>
                <a:sym typeface="宋体" panose="02010600030101010101" pitchFamily="2" charset="-122"/>
              </a:rPr>
              <a:t>月</a:t>
            </a:r>
            <a:r>
              <a:rPr lang="en-US" altLang="zh-CN" sz="2000" b="1" dirty="0">
                <a:latin typeface="宋体" panose="02010600030101010101" pitchFamily="2" charset="-122"/>
                <a:sym typeface="宋体" panose="02010600030101010101" pitchFamily="2" charset="-122"/>
              </a:rPr>
              <a:t>14</a:t>
            </a:r>
            <a:r>
              <a:rPr lang="zh-CN" altLang="en-US" sz="2000" b="1" dirty="0">
                <a:latin typeface="宋体" panose="02010600030101010101" pitchFamily="2" charset="-122"/>
                <a:sym typeface="宋体" panose="02010600030101010101" pitchFamily="2" charset="-122"/>
              </a:rPr>
              <a:t>日结束，历时</a:t>
            </a:r>
            <a:r>
              <a:rPr lang="en-US" altLang="zh-CN" sz="2000" b="1" dirty="0">
                <a:latin typeface="宋体" panose="02010600030101010101" pitchFamily="2" charset="-122"/>
                <a:sym typeface="宋体" panose="02010600030101010101" pitchFamily="2" charset="-122"/>
              </a:rPr>
              <a:t>47</a:t>
            </a:r>
            <a:r>
              <a:rPr lang="zh-CN" altLang="en-US" sz="2000" b="1" dirty="0">
                <a:latin typeface="宋体" panose="02010600030101010101" pitchFamily="2" charset="-122"/>
                <a:sym typeface="宋体" panose="02010600030101010101" pitchFamily="2" charset="-122"/>
              </a:rPr>
              <a:t>天。</a:t>
            </a:r>
            <a:endParaRPr kumimoji="0" lang="zh-CN" altLang="en-US" sz="20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2" name="图片 1" descr="a99ec0b6c321d6673544def0982df2b"/>
          <p:cNvPicPr>
            <a:picLocks noChangeAspect="1"/>
          </p:cNvPicPr>
          <p:nvPr/>
        </p:nvPicPr>
        <p:blipFill>
          <a:blip r:embed="rId4"/>
          <a:stretch>
            <a:fillRect/>
          </a:stretch>
        </p:blipFill>
        <p:spPr>
          <a:xfrm>
            <a:off x="237383" y="2571204"/>
            <a:ext cx="4659765" cy="3966003"/>
          </a:xfrm>
          <a:prstGeom prst="roundRect">
            <a:avLst/>
          </a:prstGeom>
        </p:spPr>
      </p:pic>
      <p:pic>
        <p:nvPicPr>
          <p:cNvPr id="5" name="图片 4" descr="3df20d9598be7402e2e1ab64fda549e"/>
          <p:cNvPicPr>
            <a:picLocks noChangeAspect="1"/>
          </p:cNvPicPr>
          <p:nvPr/>
        </p:nvPicPr>
        <p:blipFill>
          <a:blip r:embed="rId5"/>
          <a:stretch>
            <a:fillRect/>
          </a:stretch>
        </p:blipFill>
        <p:spPr>
          <a:xfrm>
            <a:off x="8604884" y="2523489"/>
            <a:ext cx="2997436" cy="4032000"/>
          </a:xfrm>
          <a:prstGeom prst="roundRect">
            <a:avLst/>
          </a:prstGeom>
        </p:spPr>
      </p:pic>
      <p:sp>
        <p:nvSpPr>
          <p:cNvPr id="6" name="文本框 5"/>
          <p:cNvSpPr txBox="1"/>
          <p:nvPr/>
        </p:nvSpPr>
        <p:spPr>
          <a:xfrm>
            <a:off x="1932508" y="2234019"/>
            <a:ext cx="1348105" cy="337185"/>
          </a:xfrm>
          <a:prstGeom prst="rect">
            <a:avLst/>
          </a:prstGeom>
          <a:noFill/>
          <a:ln>
            <a:solidFill>
              <a:schemeClr val="accent5">
                <a:lumMod val="60000"/>
                <a:lumOff val="40000"/>
              </a:schemeClr>
            </a:solidFill>
          </a:ln>
        </p:spPr>
        <p:txBody>
          <a:bodyPr wrap="square" rtlCol="0">
            <a:spAutoFit/>
          </a:bodyPr>
          <a:lstStyle/>
          <a:p>
            <a:r>
              <a:rPr lang="zh-CN" altLang="en-US" sz="1600" dirty="0"/>
              <a:t>搭设悬吊架</a:t>
            </a:r>
          </a:p>
        </p:txBody>
      </p:sp>
      <p:sp>
        <p:nvSpPr>
          <p:cNvPr id="8" name="文本框 7"/>
          <p:cNvSpPr txBox="1"/>
          <p:nvPr/>
        </p:nvSpPr>
        <p:spPr>
          <a:xfrm>
            <a:off x="5364034" y="2136364"/>
            <a:ext cx="2027555" cy="337185"/>
          </a:xfrm>
          <a:prstGeom prst="rect">
            <a:avLst/>
          </a:prstGeom>
          <a:noFill/>
          <a:ln>
            <a:solidFill>
              <a:schemeClr val="accent5">
                <a:lumMod val="60000"/>
                <a:lumOff val="40000"/>
              </a:schemeClr>
            </a:solidFill>
          </a:ln>
        </p:spPr>
        <p:txBody>
          <a:bodyPr wrap="square" rtlCol="0">
            <a:spAutoFit/>
          </a:bodyPr>
          <a:lstStyle/>
          <a:p>
            <a:r>
              <a:rPr lang="zh-CN" altLang="en-US" sz="1600"/>
              <a:t>落实防火花飞溅措施</a:t>
            </a:r>
          </a:p>
        </p:txBody>
      </p:sp>
      <p:sp>
        <p:nvSpPr>
          <p:cNvPr id="9" name="文本框 8"/>
          <p:cNvSpPr txBox="1"/>
          <p:nvPr>
            <p:custDataLst>
              <p:tags r:id="rId1"/>
            </p:custDataLst>
          </p:nvPr>
        </p:nvSpPr>
        <p:spPr>
          <a:xfrm>
            <a:off x="8775700" y="2132330"/>
            <a:ext cx="2689860" cy="321945"/>
          </a:xfrm>
          <a:prstGeom prst="rect">
            <a:avLst/>
          </a:prstGeom>
          <a:noFill/>
          <a:ln>
            <a:solidFill>
              <a:schemeClr val="accent5">
                <a:lumMod val="60000"/>
                <a:lumOff val="40000"/>
              </a:schemeClr>
            </a:solidFill>
          </a:ln>
        </p:spPr>
        <p:txBody>
          <a:bodyPr wrap="square" rtlCol="0">
            <a:spAutoFit/>
          </a:bodyPr>
          <a:lstStyle/>
          <a:p>
            <a:r>
              <a:rPr lang="zh-CN" altLang="en-US" sz="1500"/>
              <a:t>污水场含盐污水管线带压开孔</a:t>
            </a:r>
          </a:p>
        </p:txBody>
      </p:sp>
      <p:pic>
        <p:nvPicPr>
          <p:cNvPr id="3" name="图片 2">
            <a:extLst>
              <a:ext uri="{FF2B5EF4-FFF2-40B4-BE49-F238E27FC236}">
                <a16:creationId xmlns:a16="http://schemas.microsoft.com/office/drawing/2014/main" id="{4B743911-23C5-403D-E154-2B4D95480413}"/>
              </a:ext>
            </a:extLst>
          </p:cNvPr>
          <p:cNvPicPr>
            <a:picLocks noChangeAspect="1"/>
          </p:cNvPicPr>
          <p:nvPr/>
        </p:nvPicPr>
        <p:blipFill>
          <a:blip r:embed="rId6"/>
          <a:stretch>
            <a:fillRect/>
          </a:stretch>
        </p:blipFill>
        <p:spPr>
          <a:xfrm>
            <a:off x="5055370" y="2561748"/>
            <a:ext cx="3023408" cy="40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899795" y="1484838"/>
            <a:ext cx="10080707" cy="839470"/>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zh-CN" altLang="en-US" sz="2000" dirty="0">
                <a:latin typeface="宋体" panose="02010600030101010101" pitchFamily="2" charset="-122"/>
                <a:sym typeface="宋体" panose="02010600030101010101" pitchFamily="2" charset="-122"/>
              </a:rPr>
              <a:t> </a:t>
            </a:r>
            <a:r>
              <a:rPr lang="zh-CN" altLang="en-US" sz="2000" b="1" dirty="0">
                <a:latin typeface="宋体" panose="02010600030101010101" pitchFamily="2" charset="-122"/>
                <a:sym typeface="宋体" panose="02010600030101010101" pitchFamily="2" charset="-122"/>
              </a:rPr>
              <a:t>港储罐区至污水处理场专线技改项目</a:t>
            </a:r>
            <a:r>
              <a:rPr lang="zh-CN" altLang="en-US" sz="2000" b="1" dirty="0">
                <a:latin typeface="宋体" panose="02010600030101010101" pitchFamily="2" charset="-122"/>
                <a:cs typeface="宋体" panose="02010600030101010101" pitchFamily="2" charset="-122"/>
                <a:sym typeface="宋体" panose="02010600030101010101" pitchFamily="2" charset="-122"/>
              </a:rPr>
              <a:t>内容：管道焊接预制、搭拆脚手架并拉设生命绳、吊装管道至管廊就位、管道焊接、带压开孔管线碰头等作业内容。</a:t>
            </a:r>
            <a:endParaRPr kumimoji="0" lang="zh-CN" altLang="en-US" sz="20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cs typeface="+mn-cs"/>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sp>
        <p:nvSpPr>
          <p:cNvPr id="4" name="文本框 2"/>
          <p:cNvSpPr txBox="1"/>
          <p:nvPr>
            <p:custDataLst>
              <p:tags r:id="rId1"/>
            </p:custDataLst>
          </p:nvPr>
        </p:nvSpPr>
        <p:spPr>
          <a:xfrm>
            <a:off x="899795" y="2492922"/>
            <a:ext cx="10511155" cy="3350895"/>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zh-CN" altLang="en-US" sz="2000" b="1" dirty="0">
                <a:solidFill>
                  <a:srgbClr val="FF0000"/>
                </a:solidFill>
                <a:latin typeface="宋体" panose="02010600030101010101" pitchFamily="2" charset="-122"/>
                <a:sym typeface="宋体" panose="02010600030101010101" pitchFamily="2" charset="-122"/>
              </a:rPr>
              <a:t>存在的主要风险：</a:t>
            </a:r>
            <a:r>
              <a:rPr lang="zh-CN" altLang="en-US" sz="2000" b="1" dirty="0">
                <a:latin typeface="宋体" panose="02010600030101010101" pitchFamily="2" charset="-122"/>
                <a:cs typeface="宋体" panose="02010600030101010101" pitchFamily="2" charset="-122"/>
                <a:sym typeface="宋体" panose="02010600030101010101" pitchFamily="2" charset="-122"/>
              </a:rPr>
              <a:t>物体打击、机械伤害、高空坠落、着火爆炸、触电等作业风险；</a:t>
            </a:r>
          </a:p>
          <a:p>
            <a:pPr defTabSz="1075055">
              <a:defRPr/>
            </a:pPr>
            <a:endParaRPr lang="zh-CN" altLang="en-US" sz="2000" b="1" dirty="0">
              <a:solidFill>
                <a:srgbClr val="FF0000"/>
              </a:solidFill>
              <a:latin typeface="宋体" panose="02010600030101010101" pitchFamily="2" charset="-122"/>
              <a:sym typeface="宋体" panose="02010600030101010101" pitchFamily="2" charset="-122"/>
            </a:endParaRPr>
          </a:p>
          <a:p>
            <a:pPr defTabSz="1075055">
              <a:defRPr/>
            </a:pPr>
            <a:r>
              <a:rPr lang="zh-CN" altLang="en-US" sz="2000" b="1" dirty="0">
                <a:solidFill>
                  <a:srgbClr val="FF0000"/>
                </a:solidFill>
                <a:latin typeface="宋体" panose="02010600030101010101" pitchFamily="2" charset="-122"/>
                <a:sym typeface="宋体" panose="02010600030101010101" pitchFamily="2" charset="-122"/>
              </a:rPr>
              <a:t>  涉及</a:t>
            </a:r>
            <a:r>
              <a:rPr lang="zh-CN" altLang="en-US" sz="2000" b="1" dirty="0">
                <a:solidFill>
                  <a:srgbClr val="FF0000"/>
                </a:solidFill>
                <a:latin typeface="宋体" panose="02010600030101010101" pitchFamily="2" charset="-122"/>
                <a:cs typeface="宋体" panose="02010600030101010101" pitchFamily="2" charset="-122"/>
                <a:sym typeface="宋体" panose="02010600030101010101" pitchFamily="2" charset="-122"/>
              </a:rPr>
              <a:t>高风险作业：</a:t>
            </a:r>
            <a:r>
              <a:rPr lang="zh-CN" altLang="en-US" sz="2000" b="1" dirty="0">
                <a:latin typeface="宋体" panose="02010600030101010101" pitchFamily="2" charset="-122"/>
                <a:cs typeface="宋体" panose="02010600030101010101" pitchFamily="2" charset="-122"/>
                <a:sym typeface="宋体" panose="02010600030101010101" pitchFamily="2" charset="-122"/>
              </a:rPr>
              <a:t>高处作业、动火作业、吊装作业、盲板抽堵、占道等作业；</a:t>
            </a:r>
          </a:p>
          <a:p>
            <a:pPr defTabSz="1075055">
              <a:defRPr/>
            </a:pPr>
            <a:endParaRPr lang="en-US" altLang="zh-CN" sz="2000" b="1" dirty="0">
              <a:latin typeface="宋体" panose="02010600030101010101" pitchFamily="2" charset="-122"/>
              <a:cs typeface="宋体" panose="02010600030101010101" pitchFamily="2" charset="-122"/>
              <a:sym typeface="宋体" panose="02010600030101010101" pitchFamily="2" charset="-122"/>
            </a:endParaRPr>
          </a:p>
          <a:p>
            <a:pPr defTabSz="1075055">
              <a:defRPr/>
            </a:pPr>
            <a:r>
              <a:rPr lang="zh-CN" altLang="en-US" sz="2000" b="1" dirty="0">
                <a:solidFill>
                  <a:srgbClr val="FF0000"/>
                </a:solidFill>
                <a:latin typeface="宋体" panose="02010600030101010101" pitchFamily="2" charset="-122"/>
                <a:cs typeface="宋体" panose="02010600030101010101" pitchFamily="2" charset="-122"/>
                <a:sym typeface="宋体" panose="02010600030101010101" pitchFamily="2" charset="-122"/>
              </a:rPr>
              <a:t>  安全条件确认及措施落实</a:t>
            </a:r>
            <a:r>
              <a:rPr lang="zh-CN" altLang="en-US" sz="2000" b="1" noProof="0" dirty="0">
                <a:solidFill>
                  <a:srgbClr val="FF0000"/>
                </a:solidFill>
                <a:latin typeface="宋体" panose="02010600030101010101" pitchFamily="2" charset="-122"/>
                <a:cs typeface="宋体" panose="02010600030101010101" pitchFamily="2" charset="-122"/>
                <a:sym typeface="宋体" panose="02010600030101010101" pitchFamily="2" charset="-122"/>
              </a:rPr>
              <a:t>：</a:t>
            </a:r>
            <a:r>
              <a:rPr lang="zh-CN" altLang="en-US" sz="2000" b="1" noProof="0" dirty="0">
                <a:latin typeface="宋体" panose="02010600030101010101" pitchFamily="2" charset="-122"/>
                <a:cs typeface="宋体" panose="02010600030101010101" pitchFamily="2" charset="-122"/>
                <a:sym typeface="宋体" panose="02010600030101010101" pitchFamily="2" charset="-122"/>
              </a:rPr>
              <a:t>作业前拉落实好各项安全措施，重点有设安全警戒区域，高处作业全程正确系挂安全带（挂在生命绳上），地沟、污水井铺设防火布、污水井</a:t>
            </a:r>
            <a:r>
              <a:rPr lang="zh-CN" altLang="en-US" sz="2000" b="1" dirty="0">
                <a:latin typeface="宋体" panose="02010600030101010101" pitchFamily="2" charset="-122"/>
                <a:cs typeface="宋体" panose="02010600030101010101" pitchFamily="2" charset="-122"/>
                <a:sym typeface="宋体" panose="02010600030101010101" pitchFamily="2" charset="-122"/>
              </a:rPr>
              <a:t>用防火布封堵</a:t>
            </a:r>
            <a:r>
              <a:rPr lang="zh-CN" altLang="en-US" sz="2000" b="1" noProof="0" dirty="0">
                <a:latin typeface="宋体" panose="02010600030101010101" pitchFamily="2" charset="-122"/>
                <a:cs typeface="宋体" panose="02010600030101010101" pitchFamily="2" charset="-122"/>
                <a:sym typeface="宋体" panose="02010600030101010101" pitchFamily="2" charset="-122"/>
              </a:rPr>
              <a:t>、管廊上焊接点下方铺设防火布、动火点拉设围挡、吊装作业措施落实等，安排专人进行监护，整改作业过程认真、严格落实各类安全措施，针对</a:t>
            </a:r>
            <a:r>
              <a:rPr lang="en-US" altLang="zh-CN" sz="2000" b="1" noProof="0" dirty="0">
                <a:latin typeface="宋体" panose="02010600030101010101" pitchFamily="2" charset="-122"/>
                <a:cs typeface="宋体" panose="02010600030101010101" pitchFamily="2" charset="-122"/>
                <a:sym typeface="宋体" panose="02010600030101010101" pitchFamily="2" charset="-122"/>
              </a:rPr>
              <a:t>HSE</a:t>
            </a:r>
            <a:r>
              <a:rPr lang="zh-CN" altLang="en-US" sz="2000" b="1" noProof="0" dirty="0">
                <a:latin typeface="宋体" panose="02010600030101010101" pitchFamily="2" charset="-122"/>
                <a:cs typeface="宋体" panose="02010600030101010101" pitchFamily="2" charset="-122"/>
                <a:sym typeface="宋体" panose="02010600030101010101" pitchFamily="2" charset="-122"/>
              </a:rPr>
              <a:t>部现场监督检查过程中提出的突出问题，均一一进行整改和完善，有效消除作业过程中存在的安全隐患，确保作业安全进行。</a:t>
            </a:r>
            <a:endParaRPr kumimoji="0" lang="zh-CN" altLang="en-US" sz="20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187686" y="352885"/>
            <a:ext cx="10162645" cy="1469948"/>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安全分享</a:t>
            </a:r>
            <a:r>
              <a:rPr kumimoji="0" lang="zh-CN" altLang="en-US"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（案例</a:t>
            </a:r>
            <a:r>
              <a:rPr kumimoji="0" lang="en-US" altLang="zh-CN"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1</a:t>
            </a:r>
            <a:r>
              <a:rPr kumimoji="0" lang="zh-CN" altLang="en-US"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a:t>
            </a:r>
            <a:endParaRPr kumimoji="0" lang="zh-CN" altLang="en-US" sz="36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3" name="标题 1">
            <a:hlinkClick r:id="rId3"/>
          </p:cNvPr>
          <p:cNvSpPr txBox="1"/>
          <p:nvPr/>
        </p:nvSpPr>
        <p:spPr>
          <a:xfrm>
            <a:off x="652867" y="1519921"/>
            <a:ext cx="5430862" cy="671938"/>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2000" b="1" dirty="0">
                <a:solidFill>
                  <a:srgbClr val="FF0000"/>
                </a:solidFill>
                <a:effectLst/>
                <a:latin typeface="SimHei" panose="02010609060101010101" pitchFamily="49" charset="-122"/>
                <a:ea typeface="SimHei" panose="02010609060101010101" pitchFamily="49" charset="-122"/>
              </a:rPr>
              <a:t>中国化学天辰</a:t>
            </a:r>
            <a:r>
              <a:rPr lang="en-US" altLang="zh-CN" sz="2000" b="1" dirty="0">
                <a:solidFill>
                  <a:srgbClr val="FF0000"/>
                </a:solidFill>
                <a:effectLst/>
                <a:latin typeface="SimHei" panose="02010609060101010101" pitchFamily="49" charset="-122"/>
                <a:ea typeface="SimHei" panose="02010609060101010101" pitchFamily="49" charset="-122"/>
              </a:rPr>
              <a:t>(</a:t>
            </a:r>
            <a:r>
              <a:rPr lang="zh-CN" altLang="en-US" sz="2000" b="1" dirty="0">
                <a:solidFill>
                  <a:srgbClr val="FF0000"/>
                </a:solidFill>
                <a:effectLst/>
                <a:latin typeface="SimHei" panose="02010609060101010101" pitchFamily="49" charset="-122"/>
                <a:ea typeface="SimHei" panose="02010609060101010101" pitchFamily="49" charset="-122"/>
              </a:rPr>
              <a:t>泉州</a:t>
            </a:r>
            <a:r>
              <a:rPr lang="en-US" altLang="zh-CN" sz="2000" b="1" dirty="0">
                <a:solidFill>
                  <a:srgbClr val="FF0000"/>
                </a:solidFill>
                <a:effectLst/>
                <a:latin typeface="SimHei" panose="02010609060101010101" pitchFamily="49" charset="-122"/>
                <a:ea typeface="SimHei" panose="02010609060101010101" pitchFamily="49" charset="-122"/>
              </a:rPr>
              <a:t>)</a:t>
            </a:r>
            <a:r>
              <a:rPr lang="zh-CN" altLang="en-US" sz="2000" b="1" dirty="0">
                <a:solidFill>
                  <a:srgbClr val="FF0000"/>
                </a:solidFill>
                <a:effectLst/>
                <a:latin typeface="SimHei" panose="02010609060101010101" pitchFamily="49" charset="-122"/>
                <a:ea typeface="SimHei" panose="02010609060101010101" pitchFamily="49" charset="-122"/>
              </a:rPr>
              <a:t>一装置“</a:t>
            </a:r>
            <a:r>
              <a:rPr lang="en-US" altLang="zh-CN" sz="2000" b="1" dirty="0">
                <a:solidFill>
                  <a:srgbClr val="FF0000"/>
                </a:solidFill>
                <a:effectLst/>
                <a:latin typeface="SimHei" panose="02010609060101010101" pitchFamily="49" charset="-122"/>
                <a:ea typeface="SimHei" panose="02010609060101010101" pitchFamily="49" charset="-122"/>
              </a:rPr>
              <a:t>12.20”</a:t>
            </a:r>
            <a:r>
              <a:rPr lang="zh-CN" altLang="en-US" sz="2000" b="1" dirty="0">
                <a:solidFill>
                  <a:srgbClr val="FF0000"/>
                </a:solidFill>
                <a:effectLst/>
                <a:latin typeface="SimHei" panose="02010609060101010101" pitchFamily="49" charset="-122"/>
                <a:ea typeface="SimHei" panose="02010609060101010101" pitchFamily="49" charset="-122"/>
              </a:rPr>
              <a:t>着火爆炸事故 </a:t>
            </a:r>
            <a:endParaRPr lang="zh-CN" altLang="en-US" sz="2000" b="1" dirty="0">
              <a:solidFill>
                <a:srgbClr val="FF0000"/>
              </a:solidFill>
              <a:latin typeface="SimHei" panose="02010609060101010101" pitchFamily="49" charset="-122"/>
              <a:ea typeface="SimHei" panose="02010609060101010101" pitchFamily="49" charset="-122"/>
            </a:endParaRPr>
          </a:p>
        </p:txBody>
      </p:sp>
      <p:sp>
        <p:nvSpPr>
          <p:cNvPr id="5" name="标题 1"/>
          <p:cNvSpPr txBox="1"/>
          <p:nvPr/>
        </p:nvSpPr>
        <p:spPr>
          <a:xfrm>
            <a:off x="503609" y="2394967"/>
            <a:ext cx="5729378" cy="4110148"/>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1800" b="1" dirty="0">
                <a:effectLst/>
                <a:latin typeface="SimSun" panose="02010600030101010101" pitchFamily="2" charset="-122"/>
                <a:ea typeface="SimSun" panose="02010600030101010101" pitchFamily="2" charset="-122"/>
              </a:rPr>
              <a:t>    </a:t>
            </a:r>
            <a:r>
              <a:rPr lang="en-US" altLang="zh-CN" sz="1800" b="1" dirty="0">
                <a:effectLst/>
                <a:latin typeface="SimSun" panose="02010600030101010101" pitchFamily="2" charset="-122"/>
                <a:ea typeface="SimSun" panose="02010600030101010101" pitchFamily="2" charset="-122"/>
              </a:rPr>
              <a:t>2023</a:t>
            </a:r>
            <a:r>
              <a:rPr lang="zh-CN" altLang="en-US" sz="1800" b="1" dirty="0">
                <a:effectLst/>
                <a:latin typeface="SimSun" panose="02010600030101010101" pitchFamily="2" charset="-122"/>
                <a:ea typeface="SimSun" panose="02010600030101010101" pitchFamily="2" charset="-122"/>
              </a:rPr>
              <a:t>年</a:t>
            </a:r>
            <a:r>
              <a:rPr lang="en-US" altLang="zh-CN" sz="1800" b="1" dirty="0">
                <a:effectLst/>
                <a:latin typeface="SimSun" panose="02010600030101010101" pitchFamily="2" charset="-122"/>
                <a:ea typeface="SimSun" panose="02010600030101010101" pitchFamily="2" charset="-122"/>
              </a:rPr>
              <a:t>12</a:t>
            </a:r>
            <a:r>
              <a:rPr lang="zh-CN" altLang="en-US" sz="1800" b="1" dirty="0">
                <a:effectLst/>
                <a:latin typeface="SimSun" panose="02010600030101010101" pitchFamily="2" charset="-122"/>
                <a:ea typeface="SimSun" panose="02010600030101010101" pitchFamily="2" charset="-122"/>
              </a:rPr>
              <a:t>月</a:t>
            </a:r>
            <a:r>
              <a:rPr lang="en-US" altLang="zh-CN" sz="1800" b="1" dirty="0">
                <a:effectLst/>
                <a:latin typeface="SimSun" panose="02010600030101010101" pitchFamily="2" charset="-122"/>
                <a:ea typeface="SimSun" panose="02010600030101010101" pitchFamily="2" charset="-122"/>
              </a:rPr>
              <a:t>20</a:t>
            </a:r>
            <a:r>
              <a:rPr lang="zh-CN" altLang="en-US" sz="1800" b="1" dirty="0">
                <a:effectLst/>
                <a:latin typeface="SimSun" panose="02010600030101010101" pitchFamily="2" charset="-122"/>
                <a:ea typeface="SimSun" panose="02010600030101010101" pitchFamily="2" charset="-122"/>
              </a:rPr>
              <a:t>日</a:t>
            </a:r>
            <a:r>
              <a:rPr lang="en-US" altLang="zh-CN" sz="1800" b="1" dirty="0">
                <a:effectLst/>
                <a:latin typeface="SimSun" panose="02010600030101010101" pitchFamily="2" charset="-122"/>
                <a:ea typeface="SimSun" panose="02010600030101010101" pitchFamily="2" charset="-122"/>
              </a:rPr>
              <a:t>8</a:t>
            </a:r>
            <a:r>
              <a:rPr lang="zh-CN" altLang="en-US" sz="1800" b="1" dirty="0">
                <a:effectLst/>
                <a:latin typeface="SimSun" panose="02010600030101010101" pitchFamily="2" charset="-122"/>
                <a:ea typeface="SimSun" panose="02010600030101010101" pitchFamily="2" charset="-122"/>
              </a:rPr>
              <a:t>时</a:t>
            </a:r>
            <a:r>
              <a:rPr lang="en-US" altLang="zh-CN" sz="1800" b="1" dirty="0">
                <a:effectLst/>
                <a:latin typeface="SimSun" panose="02010600030101010101" pitchFamily="2" charset="-122"/>
                <a:ea typeface="SimSun" panose="02010600030101010101" pitchFamily="2" charset="-122"/>
              </a:rPr>
              <a:t>14</a:t>
            </a:r>
            <a:r>
              <a:rPr lang="zh-CN" altLang="en-US" sz="1800" b="1" dirty="0">
                <a:effectLst/>
                <a:latin typeface="SimSun" panose="02010600030101010101" pitchFamily="2" charset="-122"/>
                <a:ea typeface="SimSun" panose="02010600030101010101" pitchFamily="2" charset="-122"/>
              </a:rPr>
              <a:t>分，中化学天辰</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泉州</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新材料有限公司生产装置试运行时发生火情。 </a:t>
            </a:r>
            <a:endParaRPr lang="en-US" altLang="zh-CN" sz="1800" b="1" dirty="0">
              <a:effectLst/>
              <a:latin typeface="SimSun" panose="02010600030101010101" pitchFamily="2" charset="-122"/>
              <a:ea typeface="SimSun" panose="02010600030101010101" pitchFamily="2" charset="-122"/>
            </a:endParaRPr>
          </a:p>
          <a:p>
            <a:pPr algn="l"/>
            <a:endParaRPr lang="en-US" altLang="zh-CN" sz="1800" b="1" dirty="0">
              <a:latin typeface="SimSun" panose="02010600030101010101" pitchFamily="2" charset="-122"/>
              <a:ea typeface="SimSun" panose="02010600030101010101" pitchFamily="2" charset="-122"/>
            </a:endParaRPr>
          </a:p>
          <a:p>
            <a:pPr algn="l"/>
            <a:r>
              <a:rPr lang="zh-CN" altLang="en-US" sz="1800" b="1" dirty="0">
                <a:effectLst/>
                <a:latin typeface="SimSun" panose="02010600030101010101" pitchFamily="2" charset="-122"/>
                <a:ea typeface="SimSun" panose="02010600030101010101" pitchFamily="2" charset="-122"/>
              </a:rPr>
              <a:t>    据报道，</a:t>
            </a:r>
            <a:r>
              <a:rPr lang="zh-CN" altLang="en-US" sz="1800" b="1" dirty="0">
                <a:solidFill>
                  <a:srgbClr val="FF0000"/>
                </a:solidFill>
                <a:effectLst/>
                <a:latin typeface="SimSun" panose="02010600030101010101" pitchFamily="2" charset="-122"/>
                <a:ea typeface="SimSun" panose="02010600030101010101" pitchFamily="2" charset="-122"/>
              </a:rPr>
              <a:t>事发装置为环氧丙烷装置，该装置据称近期中交。</a:t>
            </a:r>
            <a:r>
              <a:rPr lang="zh-CN" altLang="en-US" sz="1800" b="1" dirty="0">
                <a:effectLst/>
                <a:latin typeface="SimSun" panose="02010600030101010101" pitchFamily="2" charset="-122"/>
                <a:ea typeface="SimSun" panose="02010600030101010101" pitchFamily="2" charset="-122"/>
              </a:rPr>
              <a:t>目前，</a:t>
            </a:r>
            <a:r>
              <a:rPr lang="en-US" altLang="zh-CN" sz="1800" b="1" dirty="0">
                <a:effectLst/>
                <a:latin typeface="SimSun" panose="02010600030101010101" pitchFamily="2" charset="-122"/>
                <a:ea typeface="SimSun" panose="02010600030101010101" pitchFamily="2" charset="-122"/>
              </a:rPr>
              <a:t>1</a:t>
            </a:r>
            <a:r>
              <a:rPr lang="zh-CN" altLang="en-US" sz="1800" b="1" dirty="0">
                <a:effectLst/>
                <a:latin typeface="SimSun" panose="02010600030101010101" pitchFamily="2" charset="-122"/>
                <a:ea typeface="SimSun" panose="02010600030101010101" pitchFamily="2" charset="-122"/>
              </a:rPr>
              <a:t>人受轻微伤，无人员受困或失联，火情已控制，装置已停止运行，事故原因正在调查中。 </a:t>
            </a:r>
            <a:endParaRPr lang="en-US" altLang="zh-CN" sz="1800" b="1" dirty="0">
              <a:effectLst/>
              <a:latin typeface="SimSun" panose="02010600030101010101" pitchFamily="2" charset="-122"/>
              <a:ea typeface="SimSun" panose="02010600030101010101" pitchFamily="2" charset="-122"/>
            </a:endParaRPr>
          </a:p>
          <a:p>
            <a:pPr algn="l"/>
            <a:r>
              <a:rPr lang="zh-CN" altLang="en-US" sz="1800" b="1" dirty="0">
                <a:effectLst/>
                <a:latin typeface="SimSun" panose="02010600030101010101" pitchFamily="2" charset="-122"/>
                <a:ea typeface="SimSun" panose="02010600030101010101" pitchFamily="2" charset="-122"/>
              </a:rPr>
              <a:t>    据悉，该项目是泉港区近年来招商引资落地的最大石化产业项目</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天辰泉港新材料产业园项目的子项目之一，环氧丙烷项目采用全球最先进且具有自主知识产权的绿色工艺，以一路之隔的国亨化学所生产的丙烯和氢气为原料进行生产，有效地满足周边天骄化学、佳化化学、钟山化工等多家企业的环氧丙烷需求。 </a:t>
            </a:r>
            <a:endParaRPr lang="zh-CN" altLang="en-US" sz="800" b="1" dirty="0">
              <a:latin typeface="SimSun" panose="02010600030101010101" pitchFamily="2" charset="-122"/>
              <a:ea typeface="SimSun" panose="02010600030101010101" pitchFamily="2" charset="-122"/>
            </a:endParaRPr>
          </a:p>
          <a:p>
            <a:endParaRPr lang="zh-CN" altLang="en-US" sz="1000" b="1" dirty="0">
              <a:latin typeface="SimSun" panose="02010600030101010101" pitchFamily="2" charset="-122"/>
              <a:ea typeface="SimSun" panose="02010600030101010101" pitchFamily="2" charset="-122"/>
            </a:endParaRPr>
          </a:p>
        </p:txBody>
      </p:sp>
      <p:pic>
        <p:nvPicPr>
          <p:cNvPr id="1026" name="Picture 2">
            <a:extLst>
              <a:ext uri="{FF2B5EF4-FFF2-40B4-BE49-F238E27FC236}">
                <a16:creationId xmlns:a16="http://schemas.microsoft.com/office/drawing/2014/main" id="{5B4676EA-33D8-BEAC-63A1-CB6A71A40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008" y="2726283"/>
            <a:ext cx="3840131" cy="24000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B16E0C-D65A-2C77-C8C3-4C95D0F13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5736" y="1888946"/>
            <a:ext cx="2782452" cy="448180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hlinkClick r:id="rId6"/>
            <a:extLst>
              <a:ext uri="{FF2B5EF4-FFF2-40B4-BE49-F238E27FC236}">
                <a16:creationId xmlns:a16="http://schemas.microsoft.com/office/drawing/2014/main" id="{1EBDC9C6-EBFE-6A04-FD11-005FFD88AC9D}"/>
              </a:ext>
            </a:extLst>
          </p:cNvPr>
          <p:cNvSpPr txBox="1"/>
          <p:nvPr/>
        </p:nvSpPr>
        <p:spPr>
          <a:xfrm>
            <a:off x="6630777" y="5963702"/>
            <a:ext cx="2393189" cy="369332"/>
          </a:xfrm>
          <a:prstGeom prst="rect">
            <a:avLst/>
          </a:prstGeom>
          <a:noFill/>
        </p:spPr>
        <p:txBody>
          <a:bodyPr wrap="square">
            <a:spAutoFit/>
          </a:bodyPr>
          <a:lstStyle/>
          <a:p>
            <a:r>
              <a:rPr lang="en-US" altLang="zh-CN" b="1" dirty="0">
                <a:solidFill>
                  <a:srgbClr val="FF0000"/>
                </a:solidFill>
              </a:rPr>
              <a:t>(</a:t>
            </a:r>
            <a:r>
              <a:rPr lang="zh-CN" altLang="en-US" b="1" dirty="0">
                <a:solidFill>
                  <a:srgbClr val="FF0000"/>
                </a:solidFill>
              </a:rPr>
              <a:t>事故现场视频</a:t>
            </a:r>
            <a:r>
              <a:rPr lang="en-US" altLang="zh-CN" b="1" dirty="0">
                <a:solidFill>
                  <a:srgbClr val="FF0000"/>
                </a:solidFill>
              </a:rPr>
              <a:t>)</a:t>
            </a:r>
            <a:endParaRPr lang="zh-CN" altLang="en-US"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4" name="图片 3">
            <a:extLst>
              <a:ext uri="{FF2B5EF4-FFF2-40B4-BE49-F238E27FC236}">
                <a16:creationId xmlns:a16="http://schemas.microsoft.com/office/drawing/2014/main" id="{234F4526-102F-B18C-BD3E-315358D0BC11}"/>
              </a:ext>
            </a:extLst>
          </p:cNvPr>
          <p:cNvPicPr>
            <a:picLocks noChangeAspect="1"/>
          </p:cNvPicPr>
          <p:nvPr/>
        </p:nvPicPr>
        <p:blipFill>
          <a:blip r:embed="rId3"/>
          <a:stretch>
            <a:fillRect/>
          </a:stretch>
        </p:blipFill>
        <p:spPr>
          <a:xfrm>
            <a:off x="21252" y="2692811"/>
            <a:ext cx="2969420" cy="39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图片 10">
            <a:extLst>
              <a:ext uri="{FF2B5EF4-FFF2-40B4-BE49-F238E27FC236}">
                <a16:creationId xmlns:a16="http://schemas.microsoft.com/office/drawing/2014/main" id="{E7293C07-2303-4940-27C1-142255CCBA4A}"/>
              </a:ext>
            </a:extLst>
          </p:cNvPr>
          <p:cNvPicPr>
            <a:picLocks noChangeAspect="1"/>
          </p:cNvPicPr>
          <p:nvPr/>
        </p:nvPicPr>
        <p:blipFill>
          <a:blip r:embed="rId4"/>
          <a:stretch>
            <a:fillRect/>
          </a:stretch>
        </p:blipFill>
        <p:spPr>
          <a:xfrm>
            <a:off x="3046486" y="2692811"/>
            <a:ext cx="2969419" cy="39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图片 11">
            <a:extLst>
              <a:ext uri="{FF2B5EF4-FFF2-40B4-BE49-F238E27FC236}">
                <a16:creationId xmlns:a16="http://schemas.microsoft.com/office/drawing/2014/main" id="{EB72914C-FCE6-B6D7-B862-743E9BC11397}"/>
              </a:ext>
            </a:extLst>
          </p:cNvPr>
          <p:cNvPicPr>
            <a:picLocks noChangeAspect="1"/>
          </p:cNvPicPr>
          <p:nvPr/>
        </p:nvPicPr>
        <p:blipFill>
          <a:blip r:embed="rId5"/>
          <a:stretch>
            <a:fillRect/>
          </a:stretch>
        </p:blipFill>
        <p:spPr>
          <a:xfrm>
            <a:off x="6066920" y="2692811"/>
            <a:ext cx="2969420" cy="39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图片 12">
            <a:extLst>
              <a:ext uri="{FF2B5EF4-FFF2-40B4-BE49-F238E27FC236}">
                <a16:creationId xmlns:a16="http://schemas.microsoft.com/office/drawing/2014/main" id="{7699E581-5326-0205-1658-D5E7B16F8D6D}"/>
              </a:ext>
            </a:extLst>
          </p:cNvPr>
          <p:cNvPicPr>
            <a:picLocks noChangeAspect="1"/>
          </p:cNvPicPr>
          <p:nvPr/>
        </p:nvPicPr>
        <p:blipFill>
          <a:blip r:embed="rId6"/>
          <a:stretch>
            <a:fillRect/>
          </a:stretch>
        </p:blipFill>
        <p:spPr>
          <a:xfrm>
            <a:off x="9091173" y="2684958"/>
            <a:ext cx="2969419" cy="39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2">
            <a:extLst>
              <a:ext uri="{FF2B5EF4-FFF2-40B4-BE49-F238E27FC236}">
                <a16:creationId xmlns:a16="http://schemas.microsoft.com/office/drawing/2014/main" id="{837B14C1-9DFA-C10A-330B-84FBBEE445BA}"/>
              </a:ext>
            </a:extLst>
          </p:cNvPr>
          <p:cNvSpPr txBox="1"/>
          <p:nvPr/>
        </p:nvSpPr>
        <p:spPr>
          <a:xfrm>
            <a:off x="899795" y="1052830"/>
            <a:ext cx="10080707" cy="839470"/>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zh-CN" altLang="en-US" sz="2000" dirty="0">
                <a:latin typeface="宋体" panose="02010600030101010101" pitchFamily="2" charset="-122"/>
                <a:sym typeface="宋体" panose="02010600030101010101" pitchFamily="2" charset="-122"/>
              </a:rPr>
              <a:t> </a:t>
            </a:r>
            <a:r>
              <a:rPr lang="en-US" altLang="zh-CN" sz="2000" dirty="0">
                <a:latin typeface="宋体" panose="02010600030101010101" pitchFamily="2" charset="-122"/>
                <a:sym typeface="宋体" panose="02010600030101010101" pitchFamily="2" charset="-122"/>
              </a:rPr>
              <a:t>3.</a:t>
            </a:r>
            <a:r>
              <a:rPr lang="zh-CN" altLang="en-US" sz="2000" b="1" dirty="0">
                <a:latin typeface="宋体" panose="02010600030101010101" pitchFamily="2" charset="-122"/>
                <a:sym typeface="宋体" panose="02010600030101010101" pitchFamily="2" charset="-122"/>
              </a:rPr>
              <a:t>碱渣</a:t>
            </a:r>
            <a:r>
              <a:rPr lang="en-US" altLang="zh-CN" sz="2000" b="1" dirty="0">
                <a:latin typeface="宋体" panose="02010600030101010101" pitchFamily="2" charset="-122"/>
                <a:sym typeface="宋体" panose="02010600030101010101" pitchFamily="2" charset="-122"/>
              </a:rPr>
              <a:t>BAF-B</a:t>
            </a:r>
            <a:r>
              <a:rPr lang="zh-CN" altLang="en-US" sz="2000" b="1" dirty="0">
                <a:latin typeface="宋体" panose="02010600030101010101" pitchFamily="2" charset="-122"/>
                <a:sym typeface="宋体" panose="02010600030101010101" pitchFamily="2" charset="-122"/>
              </a:rPr>
              <a:t>罐清理填料主要涉及的</a:t>
            </a:r>
            <a:r>
              <a:rPr lang="zh-CN" altLang="en-US" sz="2000" b="1" dirty="0">
                <a:solidFill>
                  <a:srgbClr val="FF0000"/>
                </a:solidFill>
                <a:latin typeface="宋体" panose="02010600030101010101" pitchFamily="2" charset="-122"/>
                <a:sym typeface="宋体" panose="02010600030101010101" pitchFamily="2" charset="-122"/>
              </a:rPr>
              <a:t>高风险作业</a:t>
            </a:r>
            <a:r>
              <a:rPr lang="zh-CN" altLang="en-US" sz="2000" b="1" dirty="0">
                <a:latin typeface="宋体" panose="02010600030101010101" pitchFamily="2" charset="-122"/>
                <a:sym typeface="宋体" panose="02010600030101010101" pitchFamily="2" charset="-122"/>
              </a:rPr>
              <a:t>：受限空间作业、吊装作业；</a:t>
            </a:r>
            <a:endParaRPr lang="en-US" altLang="zh-CN" sz="2000" b="1" dirty="0">
              <a:latin typeface="宋体" panose="02010600030101010101" pitchFamily="2" charset="-122"/>
              <a:sym typeface="宋体" panose="02010600030101010101" pitchFamily="2" charset="-122"/>
            </a:endParaRPr>
          </a:p>
          <a:p>
            <a:pPr defTabSz="1075055">
              <a:defRPr/>
            </a:pPr>
            <a:r>
              <a:rPr lang="zh-CN" altLang="en-US" sz="2000" b="1" dirty="0">
                <a:latin typeface="宋体" panose="02010600030101010101" pitchFamily="2" charset="-122"/>
                <a:sym typeface="宋体" panose="02010600030101010101" pitchFamily="2" charset="-122"/>
              </a:rPr>
              <a:t>    </a:t>
            </a:r>
            <a:r>
              <a:rPr lang="zh-CN" altLang="en-US" sz="2000" b="1" dirty="0">
                <a:solidFill>
                  <a:srgbClr val="FF0000"/>
                </a:solidFill>
                <a:latin typeface="宋体" panose="02010600030101010101" pitchFamily="2" charset="-122"/>
                <a:sym typeface="宋体" panose="02010600030101010101" pitchFamily="2" charset="-122"/>
              </a:rPr>
              <a:t>存在的风险</a:t>
            </a:r>
            <a:r>
              <a:rPr lang="zh-CN" altLang="en-US" sz="2000" b="1" dirty="0">
                <a:latin typeface="宋体" panose="02010600030101010101" pitchFamily="2" charset="-122"/>
                <a:sym typeface="宋体" panose="02010600030101010101" pitchFamily="2" charset="-122"/>
              </a:rPr>
              <a:t>主要是中毒、窒息、中暑、物体打击及机械伤害等。</a:t>
            </a:r>
            <a:endParaRPr lang="en-US" altLang="zh-CN" sz="2000" b="1" dirty="0">
              <a:latin typeface="宋体" panose="02010600030101010101" pitchFamily="2" charset="-122"/>
              <a:sym typeface="宋体" panose="02010600030101010101" pitchFamily="2" charset="-122"/>
            </a:endParaRPr>
          </a:p>
          <a:p>
            <a:pPr defTabSz="1075055">
              <a:defRPr/>
            </a:pPr>
            <a:r>
              <a:rPr kumimoji="0" lang="zh-CN" altLang="en-US" sz="20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在作业过程中严格落实各项安全措施，如罐内气体分析、个人劳保用品穿戴、监护人全程监护、作业结束后封闭人孔及现场清理等，确保作业顺利完成。</a:t>
            </a:r>
            <a:endParaRPr kumimoji="0" lang="zh-CN" altLang="en-US" sz="2000"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795671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652882" y="5229150"/>
            <a:ext cx="10744835" cy="447675"/>
          </a:xfrm>
          <a:prstGeom prst="rect">
            <a:avLst/>
          </a:prstGeom>
          <a:noFill/>
          <a:ln w="9525">
            <a:noFill/>
          </a:ln>
        </p:spPr>
        <p:txBody>
          <a:bodyPr wrap="square" lIns="107503" tIns="53751" rIns="107503" bIns="53751">
            <a:noAutofit/>
          </a:bodyPr>
          <a:lstStyle/>
          <a:p>
            <a:pPr defTabSz="1075055">
              <a:defRPr/>
            </a:pPr>
            <a:r>
              <a:rPr lang="en-US" altLang="zh-CN" b="1" dirty="0">
                <a:latin typeface="宋体" panose="02010600030101010101" pitchFamily="2" charset="-122"/>
                <a:sym typeface="宋体" panose="02010600030101010101" pitchFamily="2" charset="-122"/>
              </a:rPr>
              <a:t>4.2023</a:t>
            </a:r>
            <a:r>
              <a:rPr lang="zh-CN" altLang="en-US" b="1" dirty="0">
                <a:latin typeface="宋体" panose="02010600030101010101" pitchFamily="2" charset="-122"/>
                <a:sym typeface="宋体" panose="02010600030101010101" pitchFamily="2" charset="-122"/>
              </a:rPr>
              <a:t>年</a:t>
            </a:r>
            <a:r>
              <a:rPr lang="en-US" altLang="zh-CN" b="1" dirty="0">
                <a:latin typeface="宋体" panose="02010600030101010101" pitchFamily="2" charset="-122"/>
                <a:sym typeface="宋体" panose="02010600030101010101" pitchFamily="2" charset="-122"/>
              </a:rPr>
              <a:t>11</a:t>
            </a:r>
            <a:r>
              <a:rPr lang="zh-CN" altLang="en-US" b="1" dirty="0">
                <a:latin typeface="宋体" panose="02010600030101010101" pitchFamily="2" charset="-122"/>
                <a:sym typeface="宋体" panose="02010600030101010101" pitchFamily="2" charset="-122"/>
              </a:rPr>
              <a:t>月</a:t>
            </a:r>
            <a:r>
              <a:rPr lang="en-US" altLang="zh-CN" b="1" dirty="0">
                <a:latin typeface="宋体" panose="02010600030101010101" pitchFamily="2" charset="-122"/>
                <a:sym typeface="宋体" panose="02010600030101010101" pitchFamily="2" charset="-122"/>
              </a:rPr>
              <a:t>9</a:t>
            </a:r>
            <a:r>
              <a:rPr lang="zh-CN" altLang="en-US" b="1" dirty="0">
                <a:latin typeface="宋体" panose="02010600030101010101" pitchFamily="2" charset="-122"/>
                <a:sym typeface="宋体" panose="02010600030101010101" pitchFamily="2" charset="-122"/>
              </a:rPr>
              <a:t>日</a:t>
            </a:r>
            <a:r>
              <a:rPr lang="en-US" altLang="zh-CN" b="1" dirty="0">
                <a:latin typeface="宋体" panose="02010600030101010101" pitchFamily="2" charset="-122"/>
                <a:sym typeface="宋体" panose="02010600030101010101" pitchFamily="2" charset="-122"/>
              </a:rPr>
              <a:t>,</a:t>
            </a:r>
            <a:r>
              <a:rPr lang="zh-CN" altLang="en-US" b="1" dirty="0">
                <a:latin typeface="宋体" panose="02010600030101010101" pitchFamily="2" charset="-122"/>
                <a:sym typeface="宋体" panose="02010600030101010101" pitchFamily="2" charset="-122"/>
              </a:rPr>
              <a:t>公司举办的“消防技能竞赛”活动中，我部选派</a:t>
            </a:r>
            <a:r>
              <a:rPr lang="en-US" altLang="zh-CN" b="1" dirty="0">
                <a:latin typeface="宋体" panose="02010600030101010101" pitchFamily="2" charset="-122"/>
                <a:sym typeface="宋体" panose="02010600030101010101" pitchFamily="2" charset="-122"/>
              </a:rPr>
              <a:t>3</a:t>
            </a:r>
            <a:r>
              <a:rPr lang="zh-CN" altLang="en-US" b="1" dirty="0">
                <a:latin typeface="宋体" panose="02010600030101010101" pitchFamily="2" charset="-122"/>
                <a:sym typeface="宋体" panose="02010600030101010101" pitchFamily="2" charset="-122"/>
              </a:rPr>
              <a:t>支代表队参赛，在</a:t>
            </a:r>
            <a:r>
              <a:rPr lang="en-US" altLang="zh-CN" b="1" dirty="0">
                <a:latin typeface="宋体" panose="02010600030101010101" pitchFamily="2" charset="-122"/>
                <a:sym typeface="宋体" panose="02010600030101010101" pitchFamily="2" charset="-122"/>
              </a:rPr>
              <a:t>15</a:t>
            </a:r>
            <a:r>
              <a:rPr lang="zh-CN" altLang="en-US" b="1" dirty="0">
                <a:latin typeface="宋体" panose="02010600030101010101" pitchFamily="2" charset="-122"/>
                <a:sym typeface="宋体" panose="02010600030101010101" pitchFamily="2" charset="-122"/>
              </a:rPr>
              <a:t>支代表队中，公用工程部荣获团体三等奖；黄德强荣获</a:t>
            </a:r>
            <a:r>
              <a:rPr lang="en" altLang="zh-CN" b="1" dirty="0">
                <a:latin typeface="宋体" panose="02010600030101010101" pitchFamily="2" charset="-122"/>
                <a:sym typeface="宋体" panose="02010600030101010101" pitchFamily="2" charset="-122"/>
              </a:rPr>
              <a:t>HSE</a:t>
            </a:r>
            <a:r>
              <a:rPr lang="zh-CN" altLang="en-US" b="1" dirty="0">
                <a:latin typeface="宋体" panose="02010600030101010101" pitchFamily="2" charset="-122"/>
                <a:sym typeface="宋体" panose="02010600030101010101" pitchFamily="2" charset="-122"/>
              </a:rPr>
              <a:t>应知应会知识竞赛三等奖；慕建宁、欣洁和</a:t>
            </a:r>
            <a:r>
              <a:rPr lang="en" altLang="zh-CN" b="1" dirty="0">
                <a:latin typeface="宋体" panose="02010600030101010101" pitchFamily="2" charset="-122"/>
                <a:sym typeface="宋体" panose="02010600030101010101" pitchFamily="2" charset="-122"/>
              </a:rPr>
              <a:t>Yusuf</a:t>
            </a:r>
            <a:r>
              <a:rPr lang="zh-CN" altLang="en-US" b="1" dirty="0">
                <a:latin typeface="宋体" panose="02010600030101010101" pitchFamily="2" charset="-122"/>
                <a:sym typeface="宋体" panose="02010600030101010101" pitchFamily="2" charset="-122"/>
              </a:rPr>
              <a:t>荣获佩戴空气呼吸器救人操作二等奖；韩康、黄德强荣获</a:t>
            </a:r>
            <a:r>
              <a:rPr lang="en-US" altLang="zh-CN" b="1" dirty="0">
                <a:latin typeface="宋体" panose="02010600030101010101" pitchFamily="2" charset="-122"/>
                <a:sym typeface="宋体" panose="02010600030101010101" pitchFamily="2" charset="-122"/>
              </a:rPr>
              <a:t>60</a:t>
            </a:r>
            <a:r>
              <a:rPr lang="zh-CN" altLang="en-US" b="1" dirty="0">
                <a:latin typeface="宋体" panose="02010600030101010101" pitchFamily="2" charset="-122"/>
                <a:sym typeface="宋体" panose="02010600030101010101" pitchFamily="2" charset="-122"/>
              </a:rPr>
              <a:t>米障碍灭火操作三等奖。</a:t>
            </a: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3" name="图片 2">
            <a:extLst>
              <a:ext uri="{FF2B5EF4-FFF2-40B4-BE49-F238E27FC236}">
                <a16:creationId xmlns:a16="http://schemas.microsoft.com/office/drawing/2014/main" id="{E6B9028C-2947-166E-33F3-6E34D3EB7CFC}"/>
              </a:ext>
            </a:extLst>
          </p:cNvPr>
          <p:cNvPicPr>
            <a:picLocks noChangeAspect="1"/>
          </p:cNvPicPr>
          <p:nvPr/>
        </p:nvPicPr>
        <p:blipFill>
          <a:blip r:embed="rId3"/>
          <a:stretch>
            <a:fillRect/>
          </a:stretch>
        </p:blipFill>
        <p:spPr>
          <a:xfrm>
            <a:off x="514355" y="1628850"/>
            <a:ext cx="2564499" cy="3420000"/>
          </a:xfrm>
          <a:prstGeom prst="rect">
            <a:avLst/>
          </a:prstGeom>
        </p:spPr>
      </p:pic>
      <p:pic>
        <p:nvPicPr>
          <p:cNvPr id="5" name="图片 4">
            <a:extLst>
              <a:ext uri="{FF2B5EF4-FFF2-40B4-BE49-F238E27FC236}">
                <a16:creationId xmlns:a16="http://schemas.microsoft.com/office/drawing/2014/main" id="{4323E454-8913-49F1-B30B-10E2529BA6E2}"/>
              </a:ext>
            </a:extLst>
          </p:cNvPr>
          <p:cNvPicPr>
            <a:picLocks noChangeAspect="1"/>
          </p:cNvPicPr>
          <p:nvPr/>
        </p:nvPicPr>
        <p:blipFill>
          <a:blip r:embed="rId4"/>
          <a:stretch>
            <a:fillRect/>
          </a:stretch>
        </p:blipFill>
        <p:spPr>
          <a:xfrm>
            <a:off x="3131848" y="1628850"/>
            <a:ext cx="5632000" cy="3168000"/>
          </a:xfrm>
          <a:prstGeom prst="rect">
            <a:avLst/>
          </a:prstGeom>
        </p:spPr>
      </p:pic>
      <p:pic>
        <p:nvPicPr>
          <p:cNvPr id="14" name="图片 13">
            <a:extLst>
              <a:ext uri="{FF2B5EF4-FFF2-40B4-BE49-F238E27FC236}">
                <a16:creationId xmlns:a16="http://schemas.microsoft.com/office/drawing/2014/main" id="{CB87A0A4-E08A-10C6-8496-FB2CEA820635}"/>
              </a:ext>
            </a:extLst>
          </p:cNvPr>
          <p:cNvPicPr>
            <a:picLocks noChangeAspect="1"/>
          </p:cNvPicPr>
          <p:nvPr/>
        </p:nvPicPr>
        <p:blipFill>
          <a:blip r:embed="rId5"/>
          <a:stretch>
            <a:fillRect/>
          </a:stretch>
        </p:blipFill>
        <p:spPr>
          <a:xfrm>
            <a:off x="8820327" y="1632443"/>
            <a:ext cx="2564497" cy="3420000"/>
          </a:xfrm>
          <a:prstGeom prst="rect">
            <a:avLst/>
          </a:prstGeom>
        </p:spPr>
      </p:pic>
    </p:spTree>
    <p:extLst>
      <p:ext uri="{BB962C8B-B14F-4D97-AF65-F5344CB8AC3E}">
        <p14:creationId xmlns:p14="http://schemas.microsoft.com/office/powerpoint/2010/main" val="200572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4eda43898fd405dfd134fdad4025f7"/>
          <p:cNvPicPr>
            <a:picLocks noChangeAspect="1"/>
          </p:cNvPicPr>
          <p:nvPr/>
        </p:nvPicPr>
        <p:blipFill>
          <a:blip r:embed="rId9"/>
          <a:stretch>
            <a:fillRect/>
          </a:stretch>
        </p:blipFill>
        <p:spPr>
          <a:xfrm>
            <a:off x="3671291" y="2642065"/>
            <a:ext cx="4368000" cy="3276000"/>
          </a:xfrm>
          <a:prstGeom prst="roundRect">
            <a:avLst/>
          </a:prstGeom>
        </p:spPr>
      </p:pic>
      <p:sp>
        <p:nvSpPr>
          <p:cNvPr id="7" name="文本框 2"/>
          <p:cNvSpPr txBox="1"/>
          <p:nvPr/>
        </p:nvSpPr>
        <p:spPr>
          <a:xfrm>
            <a:off x="625475" y="1010920"/>
            <a:ext cx="11262678" cy="447675"/>
          </a:xfrm>
          <a:prstGeom prst="rect">
            <a:avLst/>
          </a:prstGeom>
          <a:noFill/>
          <a:ln w="9525">
            <a:noFill/>
          </a:ln>
        </p:spPr>
        <p:txBody>
          <a:bodyPr wrap="square" lIns="107503" tIns="53751" rIns="107503" bIns="53751">
            <a:noAutofit/>
          </a:bodyPr>
          <a:lstStyle/>
          <a:p>
            <a:pPr defTabSz="1075055">
              <a:defRPr/>
            </a:pPr>
            <a:r>
              <a:rPr lang="zh-CN" altLang="en-US" b="1" dirty="0">
                <a:latin typeface="宋体" panose="02010600030101010101" pitchFamily="2" charset="-122"/>
                <a:sym typeface="宋体" panose="02010600030101010101" pitchFamily="2" charset="-122"/>
              </a:rPr>
              <a:t>   </a:t>
            </a:r>
            <a:r>
              <a:rPr lang="en-US" altLang="zh-CN" b="1" dirty="0">
                <a:latin typeface="宋体" panose="02010600030101010101" pitchFamily="2" charset="-122"/>
                <a:sym typeface="宋体" panose="02010600030101010101" pitchFamily="2" charset="-122"/>
              </a:rPr>
              <a:t>5.</a:t>
            </a:r>
            <a:r>
              <a:rPr lang="zh-CN" altLang="en-US" b="1" dirty="0">
                <a:latin typeface="宋体" panose="02010600030101010101" pitchFamily="2" charset="-122"/>
                <a:sym typeface="宋体" panose="02010600030101010101" pitchFamily="2" charset="-122"/>
              </a:rPr>
              <a:t>2023年12月21日10时00 ，空分空压区域进行了液氮外售充装前的液氮泄漏的应急处置演练。。</a:t>
            </a: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2" name="图片 4" descr="87b72a8d079f2f1b31e842e91725bb1"/>
          <p:cNvPicPr>
            <a:picLocks noChangeAspect="1"/>
          </p:cNvPicPr>
          <p:nvPr>
            <p:custDataLst>
              <p:tags r:id="rId1"/>
            </p:custDataLst>
          </p:nvPr>
        </p:nvPicPr>
        <p:blipFill>
          <a:blip r:embed="rId10"/>
          <a:stretch>
            <a:fillRect/>
          </a:stretch>
        </p:blipFill>
        <p:spPr>
          <a:xfrm>
            <a:off x="280035" y="1458595"/>
            <a:ext cx="3344536" cy="2340000"/>
          </a:xfrm>
          <a:prstGeom prst="roundRect">
            <a:avLst/>
          </a:prstGeom>
        </p:spPr>
      </p:pic>
      <p:pic>
        <p:nvPicPr>
          <p:cNvPr id="6" name="图片 5" descr="1779de5795d1975300611687b6109e6"/>
          <p:cNvPicPr>
            <a:picLocks noChangeAspect="1"/>
          </p:cNvPicPr>
          <p:nvPr>
            <p:custDataLst>
              <p:tags r:id="rId2"/>
            </p:custDataLst>
          </p:nvPr>
        </p:nvPicPr>
        <p:blipFill>
          <a:blip r:embed="rId11"/>
          <a:stretch>
            <a:fillRect/>
          </a:stretch>
        </p:blipFill>
        <p:spPr>
          <a:xfrm>
            <a:off x="3624580" y="1412558"/>
            <a:ext cx="3080642" cy="2160000"/>
          </a:xfrm>
          <a:prstGeom prst="roundRect">
            <a:avLst/>
          </a:prstGeom>
        </p:spPr>
      </p:pic>
      <p:pic>
        <p:nvPicPr>
          <p:cNvPr id="8" name="图片 6" descr="efaf0a6de3ca5ca078d390bc873ab32"/>
          <p:cNvPicPr>
            <a:picLocks noChangeAspect="1"/>
          </p:cNvPicPr>
          <p:nvPr>
            <p:custDataLst>
              <p:tags r:id="rId3"/>
            </p:custDataLst>
          </p:nvPr>
        </p:nvPicPr>
        <p:blipFill>
          <a:blip r:embed="rId12"/>
          <a:stretch>
            <a:fillRect/>
          </a:stretch>
        </p:blipFill>
        <p:spPr>
          <a:xfrm>
            <a:off x="8460740" y="1484630"/>
            <a:ext cx="3325632" cy="2340000"/>
          </a:xfrm>
          <a:prstGeom prst="roundRect">
            <a:avLst/>
          </a:prstGeom>
        </p:spPr>
      </p:pic>
      <p:pic>
        <p:nvPicPr>
          <p:cNvPr id="9" name="图片 7" descr="989ee7bbe0c9c2284f376d9ca19a283"/>
          <p:cNvPicPr>
            <a:picLocks noChangeAspect="1"/>
          </p:cNvPicPr>
          <p:nvPr>
            <p:custDataLst>
              <p:tags r:id="rId4"/>
            </p:custDataLst>
          </p:nvPr>
        </p:nvPicPr>
        <p:blipFill>
          <a:blip r:embed="rId13"/>
          <a:stretch>
            <a:fillRect/>
          </a:stretch>
        </p:blipFill>
        <p:spPr>
          <a:xfrm>
            <a:off x="280035" y="4435793"/>
            <a:ext cx="3194471" cy="2340000"/>
          </a:xfrm>
          <a:prstGeom prst="roundRect">
            <a:avLst/>
          </a:prstGeom>
        </p:spPr>
      </p:pic>
      <p:pic>
        <p:nvPicPr>
          <p:cNvPr id="11" name="图片 10" descr="763ea0865f4632a8f9af85e1fe1f435"/>
          <p:cNvPicPr>
            <a:picLocks noChangeAspect="1"/>
          </p:cNvPicPr>
          <p:nvPr>
            <p:custDataLst>
              <p:tags r:id="rId5"/>
            </p:custDataLst>
          </p:nvPr>
        </p:nvPicPr>
        <p:blipFill>
          <a:blip r:embed="rId14"/>
          <a:stretch>
            <a:fillRect/>
          </a:stretch>
        </p:blipFill>
        <p:spPr>
          <a:xfrm>
            <a:off x="5723573" y="4615498"/>
            <a:ext cx="2977087" cy="2160000"/>
          </a:xfrm>
          <a:prstGeom prst="roundRect">
            <a:avLst/>
          </a:prstGeom>
        </p:spPr>
      </p:pic>
      <p:pic>
        <p:nvPicPr>
          <p:cNvPr id="12" name="图片 12" descr="dd058ce44e0363597c8e2395658cf44"/>
          <p:cNvPicPr>
            <a:picLocks noChangeAspect="1"/>
          </p:cNvPicPr>
          <p:nvPr>
            <p:custDataLst>
              <p:tags r:id="rId6"/>
            </p:custDataLst>
          </p:nvPr>
        </p:nvPicPr>
        <p:blipFill>
          <a:blip r:embed="rId15"/>
          <a:stretch>
            <a:fillRect/>
          </a:stretch>
        </p:blipFill>
        <p:spPr>
          <a:xfrm>
            <a:off x="8574088" y="4470400"/>
            <a:ext cx="3211981" cy="2340000"/>
          </a:xfrm>
          <a:prstGeom prst="round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414020" y="1009015"/>
            <a:ext cx="11341100" cy="1159985"/>
          </a:xfrm>
          <a:prstGeom prst="rect">
            <a:avLst/>
          </a:prstGeom>
          <a:noFill/>
          <a:ln w="9525">
            <a:noFill/>
          </a:ln>
        </p:spPr>
        <p:txBody>
          <a:bodyPr wrap="square" lIns="107503" tIns="53751" rIns="107503" bIns="53751">
            <a:noAutofit/>
          </a:bodyPr>
          <a:lstStyle/>
          <a:p>
            <a:pPr defTabSz="1075055">
              <a:defRPr/>
            </a:pPr>
            <a:r>
              <a:rPr lang="en-US" altLang="zh-CN" sz="2000" b="1" dirty="0">
                <a:latin typeface="宋体" panose="02010600030101010101" pitchFamily="2" charset="-122"/>
                <a:cs typeface="宋体" panose="02010600030101010101" pitchFamily="2" charset="-122"/>
                <a:sym typeface="宋体" panose="02010600030101010101" pitchFamily="2" charset="-122"/>
              </a:rPr>
              <a:t>6.2023</a:t>
            </a:r>
            <a:r>
              <a:rPr lang="zh-CN" altLang="en-US" sz="2000" b="1" dirty="0">
                <a:latin typeface="宋体" panose="02010600030101010101" pitchFamily="2" charset="-122"/>
                <a:cs typeface="宋体" panose="02010600030101010101" pitchFamily="2" charset="-122"/>
                <a:sym typeface="宋体" panose="02010600030101010101" pitchFamily="2" charset="-122"/>
              </a:rPr>
              <a:t>年</a:t>
            </a:r>
            <a:r>
              <a:rPr lang="en-US" altLang="zh-CN" sz="2000" b="1" dirty="0">
                <a:latin typeface="宋体" panose="02010600030101010101" pitchFamily="2" charset="-122"/>
                <a:cs typeface="宋体" panose="02010600030101010101" pitchFamily="2" charset="-122"/>
                <a:sym typeface="宋体" panose="02010600030101010101" pitchFamily="2" charset="-122"/>
              </a:rPr>
              <a:t>12</a:t>
            </a:r>
            <a:r>
              <a:rPr lang="zh-CN" altLang="en-US" sz="2000" b="1" dirty="0">
                <a:latin typeface="宋体" panose="02010600030101010101" pitchFamily="2" charset="-122"/>
                <a:cs typeface="宋体" panose="02010600030101010101" pitchFamily="2" charset="-122"/>
                <a:sym typeface="宋体" panose="02010600030101010101" pitchFamily="2" charset="-122"/>
              </a:rPr>
              <a:t>月</a:t>
            </a:r>
            <a:r>
              <a:rPr lang="en-US" altLang="zh-CN" sz="2000" b="1" dirty="0">
                <a:latin typeface="宋体" panose="02010600030101010101" pitchFamily="2" charset="-122"/>
                <a:cs typeface="宋体" panose="02010600030101010101" pitchFamily="2" charset="-122"/>
                <a:sym typeface="宋体" panose="02010600030101010101" pitchFamily="2" charset="-122"/>
              </a:rPr>
              <a:t>28</a:t>
            </a:r>
            <a:r>
              <a:rPr lang="zh-CN" altLang="en-US" sz="2000" b="1" dirty="0">
                <a:latin typeface="宋体" panose="02010600030101010101" pitchFamily="2" charset="-122"/>
                <a:cs typeface="宋体" panose="02010600030101010101" pitchFamily="2" charset="-122"/>
                <a:sym typeface="宋体" panose="02010600030101010101" pitchFamily="2" charset="-122"/>
              </a:rPr>
              <a:t>日，空分液氮外售试充装工作，是自液氮充装管线技改后，首次采用自压方式充装。充装情况：10:10 开始液氮充装作业，12:50 液氮充装完成，时长</a:t>
            </a:r>
            <a:r>
              <a:rPr lang="en-US" altLang="zh-CN" sz="2000" b="1" dirty="0">
                <a:latin typeface="宋体" panose="02010600030101010101" pitchFamily="2" charset="-122"/>
                <a:cs typeface="宋体" panose="02010600030101010101" pitchFamily="2" charset="-122"/>
                <a:sym typeface="宋体" panose="02010600030101010101" pitchFamily="2" charset="-122"/>
              </a:rPr>
              <a:t>2</a:t>
            </a:r>
            <a:r>
              <a:rPr lang="zh-CN" altLang="en-US" sz="2000" b="1" dirty="0">
                <a:latin typeface="宋体" panose="02010600030101010101" pitchFamily="2" charset="-122"/>
                <a:cs typeface="宋体" panose="02010600030101010101" pitchFamily="2" charset="-122"/>
                <a:sym typeface="宋体" panose="02010600030101010101" pitchFamily="2" charset="-122"/>
              </a:rPr>
              <a:t>小时</a:t>
            </a:r>
            <a:r>
              <a:rPr lang="en-US" altLang="zh-CN" sz="2000" b="1" dirty="0">
                <a:latin typeface="宋体" panose="02010600030101010101" pitchFamily="2" charset="-122"/>
                <a:cs typeface="宋体" panose="02010600030101010101" pitchFamily="2" charset="-122"/>
                <a:sym typeface="宋体" panose="02010600030101010101" pitchFamily="2" charset="-122"/>
              </a:rPr>
              <a:t>40</a:t>
            </a:r>
            <a:r>
              <a:rPr lang="zh-CN" altLang="en-US" sz="2000" b="1" dirty="0">
                <a:latin typeface="宋体" panose="02010600030101010101" pitchFamily="2" charset="-122"/>
                <a:cs typeface="宋体" panose="02010600030101010101" pitchFamily="2" charset="-122"/>
                <a:sym typeface="宋体" panose="02010600030101010101" pitchFamily="2" charset="-122"/>
              </a:rPr>
              <a:t>分。充装前在现场拉设警戒线，并在现场设置空呼、防冻棉服等应急物资。通过本次试装，证明技改效果是明显的，有效降低了充装过程中的安全风险。</a:t>
            </a: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2" name="图片 1" descr="7380e72e835e64f0d2793df112f8a43"/>
          <p:cNvPicPr>
            <a:picLocks noChangeAspect="1"/>
          </p:cNvPicPr>
          <p:nvPr/>
        </p:nvPicPr>
        <p:blipFill>
          <a:blip r:embed="rId3"/>
          <a:stretch>
            <a:fillRect/>
          </a:stretch>
        </p:blipFill>
        <p:spPr>
          <a:xfrm>
            <a:off x="64308" y="2349120"/>
            <a:ext cx="3360000" cy="2520000"/>
          </a:xfrm>
          <a:prstGeom prst="roundRect">
            <a:avLst/>
          </a:prstGeom>
        </p:spPr>
      </p:pic>
      <p:pic>
        <p:nvPicPr>
          <p:cNvPr id="5" name="图片 4" descr="ff021bafecea9516c920c3dc634fa99"/>
          <p:cNvPicPr>
            <a:picLocks noChangeAspect="1"/>
          </p:cNvPicPr>
          <p:nvPr/>
        </p:nvPicPr>
        <p:blipFill>
          <a:blip r:embed="rId4"/>
          <a:stretch>
            <a:fillRect/>
          </a:stretch>
        </p:blipFill>
        <p:spPr>
          <a:xfrm>
            <a:off x="3424308" y="2349120"/>
            <a:ext cx="3360000" cy="2520000"/>
          </a:xfrm>
          <a:prstGeom prst="roundRect">
            <a:avLst/>
          </a:prstGeom>
        </p:spPr>
      </p:pic>
      <p:pic>
        <p:nvPicPr>
          <p:cNvPr id="6" name="图片 5" descr="789cf571afefed570eb0cbbee262c02"/>
          <p:cNvPicPr>
            <a:picLocks noChangeAspect="1"/>
          </p:cNvPicPr>
          <p:nvPr/>
        </p:nvPicPr>
        <p:blipFill>
          <a:blip r:embed="rId5"/>
          <a:srcRect/>
          <a:stretch>
            <a:fillRect/>
          </a:stretch>
        </p:blipFill>
        <p:spPr>
          <a:xfrm>
            <a:off x="5478137" y="4283216"/>
            <a:ext cx="3339625" cy="2520000"/>
          </a:xfrm>
          <a:prstGeom prst="roundRect">
            <a:avLst/>
          </a:prstGeom>
        </p:spPr>
      </p:pic>
      <p:pic>
        <p:nvPicPr>
          <p:cNvPr id="8" name="图片 7" descr="b1a8c28dcae5d48286cc306038078a2"/>
          <p:cNvPicPr>
            <a:picLocks noChangeAspect="1"/>
          </p:cNvPicPr>
          <p:nvPr/>
        </p:nvPicPr>
        <p:blipFill>
          <a:blip r:embed="rId6"/>
          <a:srcRect/>
          <a:stretch>
            <a:fillRect/>
          </a:stretch>
        </p:blipFill>
        <p:spPr>
          <a:xfrm rot="5400000">
            <a:off x="9224718" y="3881088"/>
            <a:ext cx="2520000" cy="3324256"/>
          </a:xfrm>
          <a:prstGeom prst="round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899795" y="1052830"/>
            <a:ext cx="6745605" cy="1133475"/>
          </a:xfrm>
          <a:prstGeom prst="rect">
            <a:avLst/>
          </a:prstGeom>
          <a:noFill/>
          <a:ln w="9525">
            <a:noFill/>
          </a:ln>
        </p:spPr>
        <p:txBody>
          <a:bodyPr wrap="square" lIns="107503" tIns="53751" rIns="107503" bIns="53751">
            <a:noAutofit/>
          </a:bodyPr>
          <a:lstStyle/>
          <a:p>
            <a:pPr defTabSz="1075055">
              <a:defRPr/>
            </a:pPr>
            <a:r>
              <a:rPr lang="en-US" altLang="zh-CN" sz="2000" b="1" dirty="0"/>
              <a:t>7</a:t>
            </a:r>
            <a:r>
              <a:rPr lang="zh-CN" altLang="en-US" sz="2000" b="1" dirty="0"/>
              <a:t>.按照公司要求，副班培训资料必须使用中英文双语进行，且副班培训中必须要增加语言培训，提高中方员工的英语水平及文方员工的中文水平，方便在工作中能够更好的交流互动，共同学习。</a:t>
            </a:r>
            <a:endParaRPr sz="2000" b="1" dirty="0"/>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3" name="图片 2" descr="af5f841f279d6a8611847a75704136d"/>
          <p:cNvPicPr>
            <a:picLocks noChangeAspect="1"/>
          </p:cNvPicPr>
          <p:nvPr/>
        </p:nvPicPr>
        <p:blipFill>
          <a:blip r:embed="rId4"/>
          <a:stretch>
            <a:fillRect/>
          </a:stretch>
        </p:blipFill>
        <p:spPr>
          <a:xfrm>
            <a:off x="7955915" y="981075"/>
            <a:ext cx="3838400" cy="2880000"/>
          </a:xfrm>
          <a:prstGeom prst="roundRect">
            <a:avLst/>
          </a:prstGeom>
        </p:spPr>
      </p:pic>
      <p:pic>
        <p:nvPicPr>
          <p:cNvPr id="4" name="图片 3" descr="4a34536c25c4f9801e0c786a1561a30"/>
          <p:cNvPicPr>
            <a:picLocks noChangeAspect="1"/>
          </p:cNvPicPr>
          <p:nvPr/>
        </p:nvPicPr>
        <p:blipFill>
          <a:blip r:embed="rId5"/>
          <a:stretch>
            <a:fillRect/>
          </a:stretch>
        </p:blipFill>
        <p:spPr>
          <a:xfrm>
            <a:off x="8027035" y="3933190"/>
            <a:ext cx="3840000" cy="2880000"/>
          </a:xfrm>
          <a:prstGeom prst="roundRect">
            <a:avLst/>
          </a:prstGeom>
        </p:spPr>
      </p:pic>
      <p:pic>
        <p:nvPicPr>
          <p:cNvPr id="5" name="图片 4" descr="a0690a64d639c6957b46d61212998f1"/>
          <p:cNvPicPr>
            <a:picLocks noChangeAspect="1"/>
          </p:cNvPicPr>
          <p:nvPr/>
        </p:nvPicPr>
        <p:blipFill>
          <a:blip r:embed="rId6"/>
          <a:stretch>
            <a:fillRect/>
          </a:stretch>
        </p:blipFill>
        <p:spPr>
          <a:xfrm>
            <a:off x="4787900" y="2708910"/>
            <a:ext cx="3052131" cy="4068000"/>
          </a:xfrm>
          <a:prstGeom prst="roundRect">
            <a:avLst/>
          </a:prstGeom>
        </p:spPr>
      </p:pic>
      <p:sp>
        <p:nvSpPr>
          <p:cNvPr id="6" name="文本框 2"/>
          <p:cNvSpPr txBox="1"/>
          <p:nvPr>
            <p:custDataLst>
              <p:tags r:id="rId1"/>
            </p:custDataLst>
          </p:nvPr>
        </p:nvSpPr>
        <p:spPr>
          <a:xfrm>
            <a:off x="899795" y="2780665"/>
            <a:ext cx="3138805" cy="3362325"/>
          </a:xfrm>
          <a:prstGeom prst="rect">
            <a:avLst/>
          </a:prstGeom>
          <a:noFill/>
          <a:ln w="9525">
            <a:noFill/>
          </a:ln>
        </p:spPr>
        <p:txBody>
          <a:bodyPr wrap="square" lIns="107503" tIns="53751" rIns="107503" bIns="53751">
            <a:noAutofit/>
          </a:bodyPr>
          <a:lstStyle/>
          <a:p>
            <a:pPr defTabSz="1075055">
              <a:defRPr/>
            </a:pPr>
            <a:r>
              <a:rPr lang="en-US" altLang="zh-CN" sz="2000" b="1" dirty="0"/>
              <a:t>    </a:t>
            </a:r>
            <a:r>
              <a:rPr lang="zh-CN" altLang="en-US" sz="2000" b="1" dirty="0"/>
              <a:t>  自</a:t>
            </a:r>
            <a:r>
              <a:rPr lang="en-US" altLang="zh-CN" sz="2000" b="1" dirty="0"/>
              <a:t>11</a:t>
            </a:r>
            <a:r>
              <a:rPr lang="zh-CN" altLang="en-US" sz="2000" b="1" dirty="0"/>
              <a:t>月开始，部门安排在副班开始的半个小时时间里进行语言培训。全员参加培训，并在次月副班进行考试</a:t>
            </a:r>
            <a:r>
              <a:rPr sz="2000" b="1" dirty="0"/>
              <a:t>。</a:t>
            </a:r>
            <a:r>
              <a:rPr lang="en-US" altLang="zh-CN" sz="2000" b="1" dirty="0"/>
              <a:t> </a:t>
            </a:r>
          </a:p>
          <a:p>
            <a:pPr defTabSz="1075055">
              <a:defRPr/>
            </a:pPr>
            <a:endParaRPr lang="en-US" altLang="zh-CN" sz="2000" b="1" dirty="0"/>
          </a:p>
          <a:p>
            <a:pPr defTabSz="1075055">
              <a:defRPr/>
            </a:pPr>
            <a:r>
              <a:rPr lang="zh-CN" sz="2000" b="1" dirty="0"/>
              <a:t>考试采用提问方式，主要测试员工的听读能力。</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683644" y="1124808"/>
            <a:ext cx="11160930" cy="2539365"/>
          </a:xfrm>
          <a:prstGeom prst="rect">
            <a:avLst/>
          </a:prstGeom>
          <a:noFill/>
          <a:ln w="9525">
            <a:noFill/>
          </a:ln>
        </p:spPr>
        <p:txBody>
          <a:bodyPr wrap="square" lIns="107503" tIns="53751" rIns="107503" bIns="53751">
            <a:noAutofit/>
          </a:bodyPr>
          <a:lstStyle/>
          <a:p>
            <a:pPr algn="l" defTabSz="1075055">
              <a:buClrTx/>
              <a:buSzTx/>
              <a:buNone/>
              <a:defRPr/>
            </a:pPr>
            <a:r>
              <a:rPr lang="zh-CN" altLang="en-US" b="1" dirty="0">
                <a:latin typeface="宋体" panose="02010600030101010101" pitchFamily="2" charset="-122"/>
                <a:sym typeface="宋体" panose="02010600030101010101" pitchFamily="2" charset="-122"/>
              </a:rPr>
              <a:t>    </a:t>
            </a:r>
            <a:r>
              <a:rPr lang="en-US" altLang="zh-CN" b="1" dirty="0">
                <a:latin typeface="宋体" panose="02010600030101010101" pitchFamily="2" charset="-122"/>
                <a:sym typeface="宋体" panose="02010600030101010101" pitchFamily="2" charset="-122"/>
              </a:rPr>
              <a:t>8.</a:t>
            </a:r>
            <a:r>
              <a:rPr lang="zh-CN" altLang="en-US" sz="2000" b="1" dirty="0">
                <a:sym typeface="宋体" panose="02010600030101010101" pitchFamily="2" charset="-122"/>
              </a:rPr>
              <a:t>根据公司 2023 年度 HSE 检查计划，</a:t>
            </a:r>
            <a:r>
              <a:rPr lang="en-US" altLang="zh-CN" sz="2000" b="1" dirty="0">
                <a:sym typeface="宋体" panose="02010600030101010101" pitchFamily="2" charset="-122"/>
              </a:rPr>
              <a:t>HSE</a:t>
            </a:r>
            <a:r>
              <a:rPr lang="zh-CN" altLang="en-US" sz="2000" b="1" dirty="0">
                <a:sym typeface="宋体" panose="02010600030101010101" pitchFamily="2" charset="-122"/>
              </a:rPr>
              <a:t>部组织相关专业于11 月 23 日至  30 日对我部开展HSE 专业联合检查。本次检查</a:t>
            </a:r>
            <a:r>
              <a:rPr lang="en-US" altLang="zh-CN" sz="2000" b="1" dirty="0">
                <a:sym typeface="宋体" panose="02010600030101010101" pitchFamily="2" charset="-122"/>
              </a:rPr>
              <a:t>HSE</a:t>
            </a:r>
            <a:r>
              <a:rPr lang="zh-CN" altLang="en-US" sz="2000" b="1" dirty="0">
                <a:sym typeface="宋体" panose="02010600030101010101" pitchFamily="2" charset="-122"/>
              </a:rPr>
              <a:t>部共分为六个专业组，从现场安全管理、过程安全管理、环保管理、职业卫生管理、培训管理、消气防管理等方面开展全面检查。检查共发现问题 22 项，其中部门管理问题 7 项，岗位人员执行问题 15 项，部门工作亮点 8 项。</a:t>
            </a:r>
          </a:p>
          <a:p>
            <a:pPr algn="l" defTabSz="1075055">
              <a:buClrTx/>
              <a:buSzTx/>
              <a:buNone/>
              <a:defRPr/>
            </a:pPr>
            <a:r>
              <a:rPr lang="en-US" altLang="zh-CN" sz="2000" b="1" dirty="0">
                <a:sym typeface="宋体" panose="02010600030101010101" pitchFamily="2" charset="-122"/>
              </a:rPr>
              <a:t>        </a:t>
            </a:r>
            <a:r>
              <a:rPr lang="zh-CN" altLang="en-US" sz="2000" b="1" dirty="0">
                <a:sym typeface="宋体" panose="02010600030101010101" pitchFamily="2" charset="-122"/>
              </a:rPr>
              <a:t>截止到</a:t>
            </a:r>
            <a:r>
              <a:rPr lang="en-US" altLang="zh-CN" sz="2000" b="1" dirty="0">
                <a:sym typeface="宋体" panose="02010600030101010101" pitchFamily="2" charset="-122"/>
              </a:rPr>
              <a:t>12</a:t>
            </a:r>
            <a:r>
              <a:rPr lang="zh-CN" altLang="en-US" sz="2000" b="1" dirty="0">
                <a:sym typeface="宋体" panose="02010600030101010101" pitchFamily="2" charset="-122"/>
              </a:rPr>
              <a:t>月</a:t>
            </a:r>
            <a:r>
              <a:rPr lang="en-US" altLang="zh-CN" sz="2000" b="1" dirty="0">
                <a:sym typeface="宋体" panose="02010600030101010101" pitchFamily="2" charset="-122"/>
              </a:rPr>
              <a:t>20</a:t>
            </a:r>
            <a:r>
              <a:rPr lang="zh-CN" altLang="en-US" sz="2000" b="1" dirty="0">
                <a:sym typeface="宋体" panose="02010600030101010101" pitchFamily="2" charset="-122"/>
              </a:rPr>
              <a:t>日，对</a:t>
            </a:r>
            <a:r>
              <a:rPr lang="en-US" altLang="zh-CN" sz="2000" b="1" dirty="0">
                <a:sym typeface="宋体" panose="02010600030101010101" pitchFamily="2" charset="-122"/>
              </a:rPr>
              <a:t>HSE</a:t>
            </a:r>
            <a:r>
              <a:rPr lang="zh-CN" altLang="en-US" sz="2000" b="1" dirty="0">
                <a:sym typeface="宋体" panose="02010600030101010101" pitchFamily="2" charset="-122"/>
              </a:rPr>
              <a:t>检查出的所有问题完成了整改</a:t>
            </a:r>
            <a:r>
              <a:rPr lang="en-US" altLang="zh-CN" sz="2000" b="1" dirty="0">
                <a:sym typeface="宋体" panose="02010600030101010101" pitchFamily="2" charset="-122"/>
              </a:rPr>
              <a:t>,</a:t>
            </a:r>
            <a:r>
              <a:rPr lang="zh-CN" altLang="en-US" sz="2000" b="1" dirty="0">
                <a:sym typeface="宋体" panose="02010600030101010101" pitchFamily="2" charset="-122"/>
              </a:rPr>
              <a:t>并按时按要求将整改情况反馈</a:t>
            </a:r>
            <a:r>
              <a:rPr lang="en-US" altLang="zh-CN" sz="2000" b="1" dirty="0">
                <a:sym typeface="宋体" panose="02010600030101010101" pitchFamily="2" charset="-122"/>
              </a:rPr>
              <a:t>HSE</a:t>
            </a:r>
            <a:r>
              <a:rPr lang="zh-CN" altLang="en-US" sz="2000" b="1" dirty="0">
                <a:sym typeface="宋体" panose="02010600030101010101" pitchFamily="2" charset="-122"/>
              </a:rPr>
              <a:t>部。</a:t>
            </a: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4" name="图片 3" descr="9efb8015a9c768fb9c249cc1cd026e0"/>
          <p:cNvPicPr>
            <a:picLocks noChangeAspect="1"/>
          </p:cNvPicPr>
          <p:nvPr/>
        </p:nvPicPr>
        <p:blipFill>
          <a:blip r:embed="rId3"/>
          <a:stretch>
            <a:fillRect/>
          </a:stretch>
        </p:blipFill>
        <p:spPr>
          <a:xfrm>
            <a:off x="107469" y="3346922"/>
            <a:ext cx="3384409" cy="2539365"/>
          </a:xfrm>
          <a:prstGeom prst="roundRect">
            <a:avLst/>
          </a:prstGeom>
        </p:spPr>
      </p:pic>
      <p:pic>
        <p:nvPicPr>
          <p:cNvPr id="5" name="图片 4" descr="6615c4c362d26882962f0474fa8ba7c"/>
          <p:cNvPicPr>
            <a:picLocks noChangeAspect="1"/>
          </p:cNvPicPr>
          <p:nvPr/>
        </p:nvPicPr>
        <p:blipFill>
          <a:blip r:embed="rId4"/>
          <a:stretch>
            <a:fillRect/>
          </a:stretch>
        </p:blipFill>
        <p:spPr>
          <a:xfrm>
            <a:off x="8096254" y="4678181"/>
            <a:ext cx="2930615" cy="2198876"/>
          </a:xfrm>
          <a:prstGeom prst="roundRect">
            <a:avLst/>
          </a:prstGeom>
        </p:spPr>
      </p:pic>
      <p:pic>
        <p:nvPicPr>
          <p:cNvPr id="11" name="图片 10" descr="c6bc67c203237e341fbf5857af85801"/>
          <p:cNvPicPr>
            <a:picLocks noChangeAspect="1"/>
          </p:cNvPicPr>
          <p:nvPr/>
        </p:nvPicPr>
        <p:blipFill>
          <a:blip r:embed="rId5"/>
          <a:stretch>
            <a:fillRect/>
          </a:stretch>
        </p:blipFill>
        <p:spPr>
          <a:xfrm>
            <a:off x="3491878" y="2853191"/>
            <a:ext cx="4464372" cy="3349675"/>
          </a:xfrm>
          <a:prstGeom prst="roundRect">
            <a:avLst/>
          </a:prstGeom>
        </p:spPr>
      </p:pic>
      <p:pic>
        <p:nvPicPr>
          <p:cNvPr id="2" name="图片 1">
            <a:extLst>
              <a:ext uri="{FF2B5EF4-FFF2-40B4-BE49-F238E27FC236}">
                <a16:creationId xmlns:a16="http://schemas.microsoft.com/office/drawing/2014/main" id="{A63CF469-DDC2-E3F0-3E35-F3EFDD137415}"/>
              </a:ext>
            </a:extLst>
          </p:cNvPr>
          <p:cNvPicPr>
            <a:picLocks noChangeAspect="1"/>
          </p:cNvPicPr>
          <p:nvPr/>
        </p:nvPicPr>
        <p:blipFill>
          <a:blip r:embed="rId6"/>
          <a:stretch>
            <a:fillRect/>
          </a:stretch>
        </p:blipFill>
        <p:spPr>
          <a:xfrm>
            <a:off x="8107778" y="2687567"/>
            <a:ext cx="3347866" cy="195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831215" y="908684"/>
            <a:ext cx="10869347" cy="2376303"/>
          </a:xfrm>
          <a:prstGeom prst="rect">
            <a:avLst/>
          </a:prstGeom>
          <a:noFill/>
          <a:ln w="9525">
            <a:noFill/>
          </a:ln>
        </p:spPr>
        <p:txBody>
          <a:bodyPr wrap="square" lIns="107503" tIns="53751" rIns="107503" bIns="53751">
            <a:noAutofit/>
          </a:bodyPr>
          <a:lstStyle/>
          <a:p>
            <a:pPr algn="l" defTabSz="1075055">
              <a:lnSpc>
                <a:spcPct val="150000"/>
              </a:lnSpc>
              <a:buClrTx/>
              <a:buSzTx/>
              <a:buNone/>
              <a:defRPr/>
            </a:pPr>
            <a:r>
              <a:rPr lang="en-US" altLang="zh-CN" sz="2000" b="1" dirty="0">
                <a:latin typeface="宋体" panose="02010600030101010101" pitchFamily="2" charset="-122"/>
                <a:sym typeface="宋体" panose="02010600030101010101" pitchFamily="2" charset="-122"/>
              </a:rPr>
              <a:t>9</a:t>
            </a:r>
            <a:r>
              <a:rPr lang="en-US" sz="2000" b="1" dirty="0">
                <a:latin typeface="宋体" panose="02010600030101010101" pitchFamily="2" charset="-122"/>
                <a:sym typeface="宋体" panose="02010600030101010101" pitchFamily="2" charset="-122"/>
              </a:rPr>
              <a:t>. </a:t>
            </a:r>
            <a:r>
              <a:rPr lang="zh-CN" altLang="en-US" sz="2000" b="1" dirty="0">
                <a:latin typeface="宋体" panose="02010600030101010101" pitchFamily="2" charset="-122"/>
                <a:sym typeface="宋体" panose="02010600030101010101" pitchFamily="2" charset="-122"/>
              </a:rPr>
              <a:t>班组</a:t>
            </a:r>
            <a:r>
              <a:rPr lang="en-US" sz="2000" b="1" dirty="0">
                <a:latin typeface="宋体" panose="02010600030101010101" pitchFamily="2" charset="-122"/>
                <a:sym typeface="宋体" panose="02010600030101010101" pitchFamily="2" charset="-122"/>
              </a:rPr>
              <a:t>HSE</a:t>
            </a:r>
            <a:r>
              <a:rPr lang="zh-CN" altLang="en-US" sz="2000" b="1" dirty="0">
                <a:latin typeface="宋体" panose="02010600030101010101" pitchFamily="2" charset="-122"/>
                <a:sym typeface="宋体" panose="02010600030101010101" pitchFamily="2" charset="-122"/>
              </a:rPr>
              <a:t>活动记录本检查情况。</a:t>
            </a:r>
          </a:p>
          <a:p>
            <a:pPr algn="l" defTabSz="1075055">
              <a:lnSpc>
                <a:spcPct val="150000"/>
              </a:lnSpc>
              <a:buClrTx/>
              <a:buSzTx/>
              <a:buNone/>
              <a:defRPr/>
            </a:pPr>
            <a:r>
              <a:rPr lang="en-US" altLang="zh-CN" sz="2000" b="1" dirty="0">
                <a:latin typeface="宋体" panose="02010600030101010101" pitchFamily="2" charset="-122"/>
                <a:sym typeface="宋体" panose="02010600030101010101" pitchFamily="2" charset="-122"/>
              </a:rPr>
              <a:t>HSE</a:t>
            </a:r>
            <a:r>
              <a:rPr lang="zh-CN" altLang="en-US" sz="2000" b="1" dirty="0">
                <a:latin typeface="宋体" panose="02010600030101010101" pitchFamily="2" charset="-122"/>
                <a:sym typeface="宋体" panose="02010600030101010101" pitchFamily="2" charset="-122"/>
              </a:rPr>
              <a:t>培训记录每季度进行检查一次，对记录好的的班组进行奖励，不符合要求的班组及时进行指导和考核。</a:t>
            </a:r>
            <a:r>
              <a:rPr lang="en-US" altLang="zh-CN" sz="2000" b="1" dirty="0">
                <a:latin typeface="宋体" panose="02010600030101010101" pitchFamily="2" charset="-122"/>
                <a:sym typeface="宋体" panose="02010600030101010101" pitchFamily="2" charset="-122"/>
              </a:rPr>
              <a:t>2023</a:t>
            </a:r>
            <a:r>
              <a:rPr lang="zh-CN" altLang="en-US" sz="2000" b="1" dirty="0">
                <a:latin typeface="宋体" panose="02010600030101010101" pitchFamily="2" charset="-122"/>
                <a:sym typeface="宋体" panose="02010600030101010101" pitchFamily="2" charset="-122"/>
              </a:rPr>
              <a:t>年要求培训记录按照中英文双语书写，在对各班组</a:t>
            </a:r>
            <a:r>
              <a:rPr lang="en-US" altLang="zh-CN" sz="2000" b="1" dirty="0">
                <a:latin typeface="宋体" panose="02010600030101010101" pitchFamily="2" charset="-122"/>
                <a:sym typeface="宋体" panose="02010600030101010101" pitchFamily="2" charset="-122"/>
              </a:rPr>
              <a:t>HSE</a:t>
            </a:r>
            <a:r>
              <a:rPr lang="zh-CN" altLang="en-US" sz="2000" b="1" dirty="0">
                <a:latin typeface="宋体" panose="02010600030101010101" pitchFamily="2" charset="-122"/>
                <a:sym typeface="宋体" panose="02010600030101010101" pitchFamily="2" charset="-122"/>
              </a:rPr>
              <a:t>活动记录本检查中，空分一班和水处理一班（附图）内容记录完整，书面整洁，将作为样板让其他班组进行学习，有效提高各班组副班</a:t>
            </a:r>
            <a:r>
              <a:rPr lang="en-US" altLang="zh-CN" sz="2000" b="1" dirty="0">
                <a:latin typeface="宋体" panose="02010600030101010101" pitchFamily="2" charset="-122"/>
                <a:sym typeface="宋体" panose="02010600030101010101" pitchFamily="2" charset="-122"/>
              </a:rPr>
              <a:t>HSE</a:t>
            </a:r>
            <a:r>
              <a:rPr lang="zh-CN" altLang="en-US" sz="2000" b="1" dirty="0">
                <a:latin typeface="宋体" panose="02010600030101010101" pitchFamily="2" charset="-122"/>
                <a:sym typeface="宋体" panose="02010600030101010101" pitchFamily="2" charset="-122"/>
              </a:rPr>
              <a:t>培训记录书写规范性。</a:t>
            </a:r>
            <a:endParaRPr lang="en-US" altLang="zh-CN" sz="2000" b="1" dirty="0">
              <a:latin typeface="宋体" panose="02010600030101010101" pitchFamily="2" charset="-122"/>
              <a:sym typeface="宋体" panose="02010600030101010101" pitchFamily="2" charset="-122"/>
            </a:endParaRPr>
          </a:p>
        </p:txBody>
      </p:sp>
      <p:sp>
        <p:nvSpPr>
          <p:cNvPr id="10" name="文本框 2"/>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pic>
        <p:nvPicPr>
          <p:cNvPr id="2" name="图片 1" descr="8f3c916c30c5499b8f545e891bbbbe7"/>
          <p:cNvPicPr>
            <a:picLocks noChangeAspect="1"/>
          </p:cNvPicPr>
          <p:nvPr/>
        </p:nvPicPr>
        <p:blipFill>
          <a:blip r:embed="rId3"/>
          <a:stretch>
            <a:fillRect/>
          </a:stretch>
        </p:blipFill>
        <p:spPr>
          <a:xfrm rot="5400000">
            <a:off x="2567360" y="3849090"/>
            <a:ext cx="3360000" cy="2520000"/>
          </a:xfrm>
          <a:prstGeom prst="roundRect">
            <a:avLst/>
          </a:prstGeom>
        </p:spPr>
      </p:pic>
      <p:pic>
        <p:nvPicPr>
          <p:cNvPr id="3" name="图片 2" descr="fde1cc9a268a50a6252fc15824b3f72"/>
          <p:cNvPicPr>
            <a:picLocks noChangeAspect="1"/>
          </p:cNvPicPr>
          <p:nvPr/>
        </p:nvPicPr>
        <p:blipFill>
          <a:blip r:embed="rId4"/>
          <a:stretch>
            <a:fillRect/>
          </a:stretch>
        </p:blipFill>
        <p:spPr>
          <a:xfrm rot="5400000">
            <a:off x="-96890" y="3849060"/>
            <a:ext cx="3360000" cy="2520000"/>
          </a:xfrm>
          <a:prstGeom prst="roundRect">
            <a:avLst/>
          </a:prstGeom>
        </p:spPr>
      </p:pic>
      <p:pic>
        <p:nvPicPr>
          <p:cNvPr id="4" name="图片 3" descr="ebaf06e8d0fed3973695ccd1f67381b"/>
          <p:cNvPicPr>
            <a:picLocks noChangeAspect="1"/>
          </p:cNvPicPr>
          <p:nvPr/>
        </p:nvPicPr>
        <p:blipFill>
          <a:blip r:embed="rId5"/>
          <a:stretch>
            <a:fillRect/>
          </a:stretch>
        </p:blipFill>
        <p:spPr>
          <a:xfrm rot="5400000">
            <a:off x="5159640" y="3849060"/>
            <a:ext cx="3360000" cy="2520000"/>
          </a:xfrm>
          <a:prstGeom prst="roundRect">
            <a:avLst/>
          </a:prstGeom>
        </p:spPr>
      </p:pic>
      <p:pic>
        <p:nvPicPr>
          <p:cNvPr id="5" name="图片 4" descr="75dece0977b7874c2696e45d9882aaf"/>
          <p:cNvPicPr>
            <a:picLocks noChangeAspect="1"/>
          </p:cNvPicPr>
          <p:nvPr/>
        </p:nvPicPr>
        <p:blipFill>
          <a:blip r:embed="rId6"/>
          <a:stretch>
            <a:fillRect/>
          </a:stretch>
        </p:blipFill>
        <p:spPr>
          <a:xfrm>
            <a:off x="8244205" y="3789045"/>
            <a:ext cx="3600000" cy="2700000"/>
          </a:xfrm>
          <a:prstGeom prst="round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755505" y="1196932"/>
            <a:ext cx="7560775" cy="2045335"/>
          </a:xfrm>
          <a:prstGeom prst="rect">
            <a:avLst/>
          </a:prstGeom>
          <a:noFill/>
          <a:ln w="9525">
            <a:noFill/>
          </a:ln>
        </p:spPr>
        <p:txBody>
          <a:bodyPr wrap="square" lIns="107503" tIns="53751" rIns="107503" bIns="53751">
            <a:spAutoFit/>
          </a:bodyPr>
          <a:lstStyle/>
          <a:p>
            <a:pPr defTabSz="1075055">
              <a:defRPr/>
            </a:pPr>
            <a:r>
              <a:rPr lang="en-US" altLang="zh-CN" b="1" dirty="0">
                <a:latin typeface="宋体" panose="02010600030101010101" pitchFamily="2" charset="-122"/>
                <a:cs typeface="宋体" panose="02010600030101010101" pitchFamily="2" charset="-122"/>
                <a:sym typeface="宋体" panose="02010600030101010101" pitchFamily="2" charset="-122"/>
              </a:rPr>
              <a:t>10</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加强承包商人员的日常管理</a:t>
            </a:r>
          </a:p>
          <a:p>
            <a:pPr defTabSz="1075055">
              <a:defRPr/>
            </a:pP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持续对承包商进行上岗前安全交底及</a:t>
            </a: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PPE</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穿戴检查，并按要求填写安全检查表。</a:t>
            </a:r>
          </a:p>
          <a:p>
            <a:pPr defTabSz="1075055">
              <a:defRPr/>
            </a:pP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厂前区一名外劳主要负责打捞生活污水井内的固体垃圾，由空分空压班组进行考勤管理及班前检查；</a:t>
            </a:r>
          </a:p>
          <a:p>
            <a:pPr defTabSz="1075055">
              <a:defRPr/>
            </a:pPr>
            <a:r>
              <a:rPr kumimoji="0" lang="en-US" altLang="zh-CN"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    </a:t>
            </a:r>
            <a:r>
              <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污水场两名外劳主要配合加药工作进行作业，由污水场班组</a:t>
            </a:r>
            <a:r>
              <a:rPr lang="zh-CN" altLang="en-US" b="1" noProof="0" dirty="0">
                <a:latin typeface="宋体" panose="02010600030101010101" pitchFamily="2" charset="-122"/>
                <a:cs typeface="宋体" panose="02010600030101010101" pitchFamily="2" charset="-122"/>
                <a:sym typeface="宋体" panose="02010600030101010101" pitchFamily="2" charset="-122"/>
              </a:rPr>
              <a:t>进行考勤管理及班前检查。</a:t>
            </a:r>
            <a:endParaRPr kumimoji="0" lang="zh-CN" altLang="en-US"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pic>
        <p:nvPicPr>
          <p:cNvPr id="2" name="图片 1" descr="263ce335e8a000054be9b8694df4ba7"/>
          <p:cNvPicPr>
            <a:picLocks noChangeAspect="1"/>
          </p:cNvPicPr>
          <p:nvPr/>
        </p:nvPicPr>
        <p:blipFill>
          <a:blip r:embed="rId3"/>
          <a:srcRect b="20204"/>
          <a:stretch>
            <a:fillRect/>
          </a:stretch>
        </p:blipFill>
        <p:spPr>
          <a:xfrm>
            <a:off x="8964295" y="2348865"/>
            <a:ext cx="3045254" cy="4320000"/>
          </a:xfrm>
          <a:prstGeom prst="roundRect">
            <a:avLst/>
          </a:prstGeom>
        </p:spPr>
      </p:pic>
      <p:pic>
        <p:nvPicPr>
          <p:cNvPr id="4" name="图片 3" descr="bff0c383938344afbd4a5e6819c3f43"/>
          <p:cNvPicPr>
            <a:picLocks noChangeAspect="1"/>
          </p:cNvPicPr>
          <p:nvPr/>
        </p:nvPicPr>
        <p:blipFill>
          <a:blip r:embed="rId4"/>
          <a:stretch>
            <a:fillRect/>
          </a:stretch>
        </p:blipFill>
        <p:spPr>
          <a:xfrm>
            <a:off x="4499610" y="3429000"/>
            <a:ext cx="4320000" cy="3240000"/>
          </a:xfrm>
          <a:prstGeom prst="roundRect">
            <a:avLst/>
          </a:prstGeom>
        </p:spPr>
      </p:pic>
      <p:sp>
        <p:nvSpPr>
          <p:cNvPr id="3" name="文本框 2"/>
          <p:cNvSpPr txBox="1"/>
          <p:nvPr/>
        </p:nvSpPr>
        <p:spPr>
          <a:xfrm>
            <a:off x="899160" y="3768090"/>
            <a:ext cx="3202940" cy="1753235"/>
          </a:xfrm>
          <a:prstGeom prst="rect">
            <a:avLst/>
          </a:prstGeom>
          <a:noFill/>
        </p:spPr>
        <p:txBody>
          <a:bodyPr wrap="square" rtlCol="0">
            <a:spAutoFit/>
          </a:bodyPr>
          <a:lstStyle/>
          <a:p>
            <a:r>
              <a:rPr lang="en-US" altLang="zh-CN" sz="1800" noProof="0" dirty="0">
                <a:latin typeface="宋体" panose="02010600030101010101" pitchFamily="2" charset="-122"/>
                <a:cs typeface="宋体" panose="02010600030101010101" pitchFamily="2" charset="-122"/>
              </a:rPr>
              <a:t>    </a:t>
            </a:r>
            <a:r>
              <a:rPr lang="zh-CN" altLang="en-US" sz="1800" noProof="0" dirty="0">
                <a:latin typeface="宋体" panose="02010600030101010101" pitchFamily="2" charset="-122"/>
                <a:cs typeface="宋体" panose="02010600030101010101" pitchFamily="2" charset="-122"/>
              </a:rPr>
              <a:t>外劳作业时使用的劳保由所在岗位提供。</a:t>
            </a:r>
          </a:p>
          <a:p>
            <a:r>
              <a:rPr lang="en-US" altLang="zh-CN" sz="1800" noProof="0" dirty="0">
                <a:latin typeface="宋体" panose="02010600030101010101" pitchFamily="2" charset="-122"/>
                <a:cs typeface="宋体" panose="02010600030101010101" pitchFamily="2" charset="-122"/>
              </a:rPr>
              <a:t>    </a:t>
            </a:r>
            <a:r>
              <a:rPr lang="zh-CN" altLang="en-US" sz="1800" noProof="0" dirty="0">
                <a:latin typeface="宋体" panose="02010600030101010101" pitchFamily="2" charset="-122"/>
                <a:cs typeface="宋体" panose="02010600030101010101" pitchFamily="2" charset="-122"/>
              </a:rPr>
              <a:t>根据外劳日常作业中存在的风险，污水场岗位为外劳提供了护目镜、防护手套，并在每日作业前进行检查。</a:t>
            </a:r>
            <a:endParaRPr lang="en-US" altLang="zh-CN" sz="1800" noProof="0" dirty="0">
              <a:latin typeface="宋体" panose="02010600030101010101" pitchFamily="2" charset="-122"/>
              <a:cs typeface="宋体" panose="02010600030101010101" pitchFamily="2" charset="-122"/>
            </a:endParaRPr>
          </a:p>
        </p:txBody>
      </p:sp>
      <p:sp>
        <p:nvSpPr>
          <p:cNvPr id="5" name="文本框 2">
            <a:extLst>
              <a:ext uri="{FF2B5EF4-FFF2-40B4-BE49-F238E27FC236}">
                <a16:creationId xmlns:a16="http://schemas.microsoft.com/office/drawing/2014/main" id="{7883A368-A8CC-DFD5-46ED-6DD3B2CFD2BB}"/>
              </a:ext>
            </a:extLst>
          </p:cNvPr>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
          <p:cNvSpPr txBox="1"/>
          <p:nvPr/>
        </p:nvSpPr>
        <p:spPr>
          <a:xfrm>
            <a:off x="1115680" y="980796"/>
            <a:ext cx="10368864" cy="5377302"/>
          </a:xfrm>
          <a:prstGeom prst="rect">
            <a:avLst/>
          </a:prstGeom>
          <a:noFill/>
          <a:ln w="9525">
            <a:noFill/>
          </a:ln>
        </p:spPr>
        <p:txBody>
          <a:bodyPr wrap="square" lIns="107503" tIns="53751" rIns="107503" bIns="53751">
            <a:spAutoFit/>
          </a:bodyPr>
          <a:lstStyle/>
          <a:p>
            <a:pPr defTabSz="1075055">
              <a:defRPr/>
            </a:pP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11.</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其他工作开展情况：</a:t>
            </a:r>
            <a:endParaRPr lang="en-US" altLang="zh-CN" sz="2400" b="1" dirty="0">
              <a:latin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1</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）完成部门</a:t>
            </a: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2023</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年度</a:t>
            </a: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HSE</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工作总结及</a:t>
            </a: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2024</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年度</a:t>
            </a: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HSE</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工作计划的编写工作。</a:t>
            </a:r>
            <a:endPar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lang="en-US" altLang="zh-CN" sz="2400" b="1" dirty="0">
                <a:latin typeface="宋体" panose="02010600030101010101" pitchFamily="2" charset="-122"/>
                <a:cs typeface="宋体" panose="02010600030101010101" pitchFamily="2" charset="-122"/>
                <a:sym typeface="宋体" panose="02010600030101010101" pitchFamily="2" charset="-122"/>
              </a:rPr>
              <a:t>2</a:t>
            </a:r>
            <a:r>
              <a:rPr lang="zh-CN" altLang="en-US" sz="2400" b="1" dirty="0">
                <a:latin typeface="宋体" panose="02010600030101010101" pitchFamily="2" charset="-122"/>
                <a:cs typeface="宋体" panose="02010600030101010101" pitchFamily="2" charset="-122"/>
                <a:sym typeface="宋体" panose="02010600030101010101" pitchFamily="2" charset="-122"/>
              </a:rPr>
              <a:t>）编制</a:t>
            </a:r>
            <a:r>
              <a:rPr lang="en-US" altLang="zh-CN" sz="2400" b="1" dirty="0">
                <a:latin typeface="宋体" panose="02010600030101010101" pitchFamily="2" charset="-122"/>
                <a:cs typeface="宋体" panose="02010600030101010101" pitchFamily="2" charset="-122"/>
                <a:sym typeface="宋体" panose="02010600030101010101" pitchFamily="2" charset="-122"/>
              </a:rPr>
              <a:t>2024</a:t>
            </a:r>
            <a:r>
              <a:rPr lang="zh-CN" altLang="en-US" sz="2400" b="1" dirty="0">
                <a:latin typeface="宋体" panose="02010600030101010101" pitchFamily="2" charset="-122"/>
                <a:cs typeface="宋体" panose="02010600030101010101" pitchFamily="2" charset="-122"/>
                <a:sym typeface="宋体" panose="02010600030101010101" pitchFamily="2" charset="-122"/>
              </a:rPr>
              <a:t>年度应急演练计划、</a:t>
            </a:r>
            <a:r>
              <a:rPr lang="en-US" altLang="zh-CN" sz="2400" b="1" dirty="0">
                <a:latin typeface="宋体" panose="02010600030101010101" pitchFamily="2" charset="-122"/>
                <a:cs typeface="宋体" panose="02010600030101010101" pitchFamily="2" charset="-122"/>
                <a:sym typeface="宋体" panose="02010600030101010101" pitchFamily="2" charset="-122"/>
              </a:rPr>
              <a:t>2024</a:t>
            </a:r>
            <a:r>
              <a:rPr lang="zh-CN" altLang="en-US" sz="2400" b="1" dirty="0">
                <a:latin typeface="宋体" panose="02010600030101010101" pitchFamily="2" charset="-122"/>
                <a:cs typeface="宋体" panose="02010600030101010101" pitchFamily="2" charset="-122"/>
                <a:sym typeface="宋体" panose="02010600030101010101" pitchFamily="2" charset="-122"/>
              </a:rPr>
              <a:t>年度</a:t>
            </a:r>
            <a:r>
              <a:rPr lang="en-US" altLang="zh-CN" sz="2400" b="1" dirty="0">
                <a:latin typeface="宋体" panose="02010600030101010101" pitchFamily="2" charset="-122"/>
                <a:cs typeface="宋体" panose="02010600030101010101" pitchFamily="2" charset="-122"/>
                <a:sym typeface="宋体" panose="02010600030101010101" pitchFamily="2" charset="-122"/>
              </a:rPr>
              <a:t>HSE</a:t>
            </a:r>
            <a:r>
              <a:rPr lang="zh-CN" altLang="en-US" sz="2400" b="1" dirty="0">
                <a:latin typeface="宋体" panose="02010600030101010101" pitchFamily="2" charset="-122"/>
                <a:cs typeface="宋体" panose="02010600030101010101" pitchFamily="2" charset="-122"/>
                <a:sym typeface="宋体" panose="02010600030101010101" pitchFamily="2" charset="-122"/>
              </a:rPr>
              <a:t>培训计划。</a:t>
            </a:r>
            <a:endParaRPr lang="en-US" altLang="zh-CN" sz="2400" b="1" dirty="0">
              <a:latin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3</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）开展</a:t>
            </a: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2024</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年度环境因素识别与评价及重要环境因素识别。</a:t>
            </a:r>
            <a:endPar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lang="en-US" altLang="zh-CN" sz="2400" b="1" dirty="0">
                <a:latin typeface="宋体" panose="02010600030101010101" pitchFamily="2" charset="-122"/>
                <a:cs typeface="宋体" panose="02010600030101010101" pitchFamily="2" charset="-122"/>
                <a:sym typeface="宋体" panose="02010600030101010101" pitchFamily="2" charset="-122"/>
              </a:rPr>
              <a:t>4</a:t>
            </a:r>
            <a:r>
              <a:rPr lang="zh-CN" altLang="en-US" sz="2400" b="1" dirty="0">
                <a:latin typeface="宋体" panose="02010600030101010101" pitchFamily="2" charset="-122"/>
                <a:cs typeface="宋体" panose="02010600030101010101" pitchFamily="2" charset="-122"/>
                <a:sym typeface="宋体" panose="02010600030101010101" pitchFamily="2" charset="-122"/>
              </a:rPr>
              <a:t>）上报</a:t>
            </a:r>
            <a:r>
              <a:rPr lang="en-US" altLang="zh-CN" sz="2400" b="1" dirty="0">
                <a:latin typeface="宋体" panose="02010600030101010101" pitchFamily="2" charset="-122"/>
                <a:cs typeface="宋体" panose="02010600030101010101" pitchFamily="2" charset="-122"/>
                <a:sym typeface="宋体" panose="02010600030101010101" pitchFamily="2" charset="-122"/>
              </a:rPr>
              <a:t>HSE</a:t>
            </a:r>
            <a:r>
              <a:rPr lang="zh-CN" altLang="en-US" sz="2400" b="1" dirty="0">
                <a:latin typeface="宋体" panose="02010600030101010101" pitchFamily="2" charset="-122"/>
                <a:cs typeface="宋体" panose="02010600030101010101" pitchFamily="2" charset="-122"/>
                <a:sym typeface="宋体" panose="02010600030101010101" pitchFamily="2" charset="-122"/>
              </a:rPr>
              <a:t>各专业要求的</a:t>
            </a:r>
            <a:r>
              <a:rPr lang="en-US" altLang="zh-CN" sz="2400" b="1" dirty="0">
                <a:latin typeface="宋体" panose="02010600030101010101" pitchFamily="2" charset="-122"/>
                <a:cs typeface="宋体" panose="02010600030101010101" pitchFamily="2" charset="-122"/>
                <a:sym typeface="宋体" panose="02010600030101010101" pitchFamily="2" charset="-122"/>
              </a:rPr>
              <a:t>2024</a:t>
            </a:r>
            <a:r>
              <a:rPr lang="zh-CN" altLang="en-US" sz="2400" b="1" dirty="0">
                <a:latin typeface="宋体" panose="02010600030101010101" pitchFamily="2" charset="-122"/>
                <a:cs typeface="宋体" panose="02010600030101010101" pitchFamily="2" charset="-122"/>
                <a:sym typeface="宋体" panose="02010600030101010101" pitchFamily="2" charset="-122"/>
              </a:rPr>
              <a:t>年度消防应急物资备品备件、环保物资计划、安全物资计划等。</a:t>
            </a:r>
            <a:endParaRPr lang="en-US" altLang="zh-CN" sz="2400" b="1" dirty="0">
              <a:latin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5</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）对现场各类标识标牌进行统计、梳理，提报采购计划，待到货后全面进行更换。</a:t>
            </a:r>
            <a:endPar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lang="en-US" altLang="zh-CN" sz="2400" b="1" dirty="0">
                <a:latin typeface="宋体" panose="02010600030101010101" pitchFamily="2" charset="-122"/>
                <a:cs typeface="宋体" panose="02010600030101010101" pitchFamily="2" charset="-122"/>
                <a:sym typeface="宋体" panose="02010600030101010101" pitchFamily="2" charset="-122"/>
              </a:rPr>
              <a:t>6</a:t>
            </a:r>
            <a:r>
              <a:rPr lang="zh-CN" altLang="en-US" sz="2400" b="1" dirty="0">
                <a:latin typeface="宋体" panose="02010600030101010101" pitchFamily="2" charset="-122"/>
                <a:cs typeface="宋体" panose="02010600030101010101" pitchFamily="2" charset="-122"/>
                <a:sym typeface="宋体" panose="02010600030101010101" pitchFamily="2" charset="-122"/>
              </a:rPr>
              <a:t>）更新部门消防档案及消防志愿者花名册。</a:t>
            </a:r>
            <a:endParaRPr lang="en-US" altLang="zh-CN" sz="2400" b="1" dirty="0">
              <a:latin typeface="宋体" panose="02010600030101010101" pitchFamily="2" charset="-122"/>
              <a:cs typeface="宋体" panose="02010600030101010101" pitchFamily="2" charset="-122"/>
              <a:sym typeface="宋体" panose="02010600030101010101" pitchFamily="2" charset="-122"/>
            </a:endParaRPr>
          </a:p>
          <a:p>
            <a:pPr defTabSz="1075055">
              <a:lnSpc>
                <a:spcPct val="150000"/>
              </a:lnSpc>
              <a:defRPr/>
            </a:pPr>
            <a:r>
              <a:rPr kumimoji="0" lang="en-US" altLang="zh-CN"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7</a:t>
            </a:r>
            <a:r>
              <a:rPr kumimoji="0" lang="zh-CN" altLang="en-US" sz="2400" b="1" kern="1200" cap="none" spc="0" normalizeH="0" baseline="0" noProof="0" dirty="0">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）对现场各类安全记录、消防检查卡、值班记录和签到本进行更换。</a:t>
            </a:r>
          </a:p>
        </p:txBody>
      </p:sp>
      <p:sp>
        <p:nvSpPr>
          <p:cNvPr id="5" name="文本框 2">
            <a:extLst>
              <a:ext uri="{FF2B5EF4-FFF2-40B4-BE49-F238E27FC236}">
                <a16:creationId xmlns:a16="http://schemas.microsoft.com/office/drawing/2014/main" id="{7883A368-A8CC-DFD5-46ED-6DD3B2CFD2BB}"/>
              </a:ext>
            </a:extLst>
          </p:cNvPr>
          <p:cNvSpPr txBox="1"/>
          <p:nvPr/>
        </p:nvSpPr>
        <p:spPr>
          <a:xfrm>
            <a:off x="210958" y="83192"/>
            <a:ext cx="9629067" cy="541655"/>
          </a:xfrm>
          <a:prstGeom prst="rect">
            <a:avLst/>
          </a:prstGeom>
          <a:noFill/>
          <a:ln w="9525">
            <a:noFill/>
          </a:ln>
        </p:spPr>
        <p:txBody>
          <a:bodyPr wrap="square" lIns="107503" tIns="53751" rIns="107503" bIns="53751">
            <a:spAutoFit/>
          </a:bodyPr>
          <a:lstStyle/>
          <a:p>
            <a:pPr defTabSz="1075055">
              <a:defRPr/>
            </a:pPr>
            <a:r>
              <a:rPr kumimoji="0" lang="en-US" altLang="zh-CN"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rPr>
              <a:t> </a:t>
            </a:r>
            <a:r>
              <a:rPr lang="zh-CN" altLang="en-US"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宋体" panose="02010600030101010101" pitchFamily="2" charset="-122"/>
              </a:rPr>
              <a:t>六</a:t>
            </a:r>
            <a:r>
              <a:rPr lang="zh-CN" altLang="en-US" sz="2830" b="1" noProof="0"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a:t>
            </a:r>
            <a:r>
              <a:rPr lang="en-US" alt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30" b="1" dirty="0">
                <a:solidFill>
                  <a:schemeClr val="accent2"/>
                </a:solidFill>
                <a:latin typeface="华文中宋" panose="02010600040101010101" pitchFamily="2" charset="-122"/>
                <a:ea typeface="华文中宋" panose="02010600040101010101" pitchFamily="2" charset="-122"/>
                <a:sym typeface="宋体" panose="02010600030101010101" pitchFamily="2" charset="-122"/>
              </a:rPr>
              <a:t>四季度重要工作开展情况</a:t>
            </a:r>
            <a:endParaRPr kumimoji="0" lang="zh-CN" altLang="en-US" sz="2830" b="1" kern="1200" cap="none" spc="0" normalizeH="0" baseline="0" noProof="0"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cs"/>
              <a:sym typeface="宋体" panose="02010600030101010101" pitchFamily="2" charset="-122"/>
            </a:endParaRPr>
          </a:p>
        </p:txBody>
      </p:sp>
    </p:spTree>
    <p:extLst>
      <p:ext uri="{BB962C8B-B14F-4D97-AF65-F5344CB8AC3E}">
        <p14:creationId xmlns:p14="http://schemas.microsoft.com/office/powerpoint/2010/main" val="956392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本框 1"/>
          <p:cNvSpPr txBox="1"/>
          <p:nvPr/>
        </p:nvSpPr>
        <p:spPr>
          <a:xfrm>
            <a:off x="313008" y="116724"/>
            <a:ext cx="5339050" cy="544056"/>
          </a:xfrm>
          <a:prstGeom prst="rect">
            <a:avLst/>
          </a:prstGeom>
          <a:noFill/>
          <a:ln w="9525">
            <a:noFill/>
          </a:ln>
        </p:spPr>
        <p:txBody>
          <a:bodyPr wrap="square" lIns="107503" tIns="53751" rIns="107503" bIns="53751">
            <a:spAutoFit/>
          </a:bodyPr>
          <a:lstStyle/>
          <a:p>
            <a:pPr marR="0" algn="r" defTabSz="1075055">
              <a:buClrTx/>
              <a:buSzTx/>
              <a:buFontTx/>
              <a:buNone/>
              <a:defRPr/>
            </a:pPr>
            <a:r>
              <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rPr>
              <a:t>七、</a:t>
            </a:r>
            <a:r>
              <a:rPr lang="en-US" sz="2830" b="1" dirty="0">
                <a:solidFill>
                  <a:schemeClr val="accent2"/>
                </a:solidFill>
                <a:latin typeface="华文中宋" panose="02010600040101010101" pitchFamily="2" charset="-122"/>
                <a:ea typeface="华文中宋" panose="02010600040101010101" pitchFamily="2" charset="-122"/>
              </a:rPr>
              <a:t>2024</a:t>
            </a:r>
            <a:r>
              <a:rPr lang="zh-CN" altLang="en-US" sz="2830" b="1" dirty="0">
                <a:solidFill>
                  <a:schemeClr val="accent2"/>
                </a:solidFill>
                <a:latin typeface="华文中宋" panose="02010600040101010101" pitchFamily="2" charset="-122"/>
                <a:ea typeface="华文中宋" panose="02010600040101010101" pitchFamily="2" charset="-122"/>
              </a:rPr>
              <a:t>年</a:t>
            </a:r>
            <a:r>
              <a:rPr lang="en-US" altLang="zh-CN" sz="2830" b="1" dirty="0">
                <a:solidFill>
                  <a:schemeClr val="accent2"/>
                </a:solidFill>
                <a:latin typeface="华文中宋" panose="02010600040101010101" pitchFamily="2" charset="-122"/>
                <a:ea typeface="华文中宋" panose="02010600040101010101" pitchFamily="2" charset="-122"/>
              </a:rPr>
              <a:t>HSE</a:t>
            </a:r>
            <a:r>
              <a:rPr lang="zh-CN" altLang="en-US" sz="2830" b="1" dirty="0">
                <a:solidFill>
                  <a:schemeClr val="accent2"/>
                </a:solidFill>
                <a:latin typeface="华文中宋" panose="02010600040101010101" pitchFamily="2" charset="-122"/>
                <a:ea typeface="华文中宋" panose="02010600040101010101" pitchFamily="2" charset="-122"/>
              </a:rPr>
              <a:t>工作总体思路</a:t>
            </a:r>
            <a:endParaRPr kumimoji="0" lang="zh-CN" altLang="en-US" sz="2830" b="1" kern="1200" cap="none" spc="0" normalizeH="0" baseline="0" noProof="0" dirty="0">
              <a:solidFill>
                <a:schemeClr val="accent2"/>
              </a:solidFill>
              <a:latin typeface="华文中宋" panose="02010600040101010101" pitchFamily="2" charset="-122"/>
              <a:ea typeface="华文中宋" panose="02010600040101010101" pitchFamily="2" charset="-122"/>
            </a:endParaRPr>
          </a:p>
        </p:txBody>
      </p:sp>
      <p:sp>
        <p:nvSpPr>
          <p:cNvPr id="5" name="矩形 2"/>
          <p:cNvSpPr>
            <a:spLocks noChangeArrowheads="1"/>
          </p:cNvSpPr>
          <p:nvPr/>
        </p:nvSpPr>
        <p:spPr bwMode="auto">
          <a:xfrm>
            <a:off x="807003" y="1052802"/>
            <a:ext cx="10554182" cy="5439498"/>
          </a:xfrm>
          <a:prstGeom prst="rect">
            <a:avLst/>
          </a:prstGeom>
          <a:noFill/>
          <a:ln w="9525">
            <a:noFill/>
            <a:miter lim="800000"/>
          </a:ln>
        </p:spPr>
        <p:txBody>
          <a:bodyPr wrap="square" lIns="107503" tIns="53751" rIns="107503" bIns="53751">
            <a:spAutoFit/>
          </a:bodyPr>
          <a:lstStyle/>
          <a:p>
            <a:pPr indent="355600" algn="just">
              <a:lnSpc>
                <a:spcPts val="2800"/>
              </a:lnSpc>
            </a:pP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．继续加强施工现场和生产现场</a:t>
            </a:r>
            <a:r>
              <a:rPr lang="zh-CN" altLang="en-US" sz="1600" b="1" kern="100" dirty="0">
                <a:latin typeface="宋体" panose="02010600030101010101" pitchFamily="2" charset="-122"/>
                <a:cs typeface="Times New Roman" panose="02020603050405020304" pitchFamily="18" charset="0"/>
              </a:rPr>
              <a:t>安全</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管理工作，定期组织安全</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专项</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检查</a:t>
            </a:r>
            <a:r>
              <a:rPr lang="zh-CN" altLang="en-US" sz="1600" b="1" kern="100" dirty="0">
                <a:latin typeface="宋体" panose="02010600030101010101" pitchFamily="2" charset="-122"/>
                <a:cs typeface="Times New Roman" panose="02020603050405020304" pitchFamily="18" charset="0"/>
              </a:rPr>
              <a:t>和周、月</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安全检查；对每日高风险作业</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进行</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JHA</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分析和</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现场安全措施落实情况必须进行</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现场监督落实</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，确保</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2024</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年不发生运行部级以上事故事件，顺利完成年度</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HSE</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目标</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355600" algn="just">
              <a:lnSpc>
                <a:spcPts val="2800"/>
              </a:lnSpc>
            </a:pPr>
            <a:r>
              <a:rPr lang="en-US" altLang="zh-CN" sz="1600" b="1" kern="100" dirty="0">
                <a:latin typeface="宋体" panose="02010600030101010101" pitchFamily="2" charset="-122"/>
                <a:cs typeface="Times New Roman" panose="02020603050405020304" pitchFamily="18" charset="0"/>
              </a:rPr>
              <a:t>2</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．继续开展好“查隐患、保安全”活动</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，鼓励班组积极参与到此项活动中，及时发现和消除现场存在的各类安全隐患，保障设备设施安全稳定运行</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355600" algn="just">
              <a:lnSpc>
                <a:spcPts val="2800"/>
              </a:lnSpc>
            </a:pPr>
            <a:r>
              <a:rPr lang="en-US" altLang="zh-CN" sz="1600" b="1" kern="100" dirty="0">
                <a:latin typeface="宋体" panose="02010600030101010101" pitchFamily="2" charset="-122"/>
                <a:cs typeface="Times New Roman" panose="02020603050405020304" pitchFamily="18" charset="0"/>
              </a:rPr>
              <a:t>3</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持续</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按照公司要求，持续开展“不通知”的现场应急处置演练</a:t>
            </a:r>
            <a:r>
              <a:rPr lang="zh-CN" altLang="zh-CN" sz="1600" b="1" kern="100" dirty="0">
                <a:latin typeface="宋体" panose="02010600030101010101" pitchFamily="2" charset="-122"/>
                <a:cs typeface="Times New Roman" panose="02020603050405020304" pitchFamily="18" charset="0"/>
              </a:rPr>
              <a:t>，</a:t>
            </a:r>
            <a:r>
              <a:rPr lang="zh-CN" altLang="en-US" sz="1600" b="1" kern="100" dirty="0">
                <a:latin typeface="宋体" panose="02010600030101010101" pitchFamily="2" charset="-122"/>
                <a:cs typeface="Times New Roman" panose="02020603050405020304" pitchFamily="18" charset="0"/>
              </a:rPr>
              <a:t>严格</a:t>
            </a:r>
            <a:r>
              <a:rPr lang="zh-CN" altLang="zh-CN" sz="1600" b="1" kern="100" dirty="0">
                <a:latin typeface="宋体" panose="02010600030101010101" pitchFamily="2" charset="-122"/>
                <a:cs typeface="Times New Roman" panose="02020603050405020304" pitchFamily="18" charset="0"/>
              </a:rPr>
              <a:t>按照</a:t>
            </a:r>
            <a:r>
              <a:rPr lang="zh-CN" altLang="en-US" sz="1600" b="1" kern="100" dirty="0">
                <a:latin typeface="宋体" panose="02010600030101010101" pitchFamily="2" charset="-122"/>
                <a:cs typeface="Times New Roman" panose="02020603050405020304" pitchFamily="18" charset="0"/>
              </a:rPr>
              <a:t>部门编制的</a:t>
            </a:r>
            <a:r>
              <a:rPr lang="en-US" altLang="zh-CN" sz="1600" b="1" kern="100" dirty="0">
                <a:latin typeface="宋体" panose="02010600030101010101" pitchFamily="2" charset="-122"/>
                <a:cs typeface="Times New Roman" panose="02020603050405020304" pitchFamily="18" charset="0"/>
              </a:rPr>
              <a:t>2024</a:t>
            </a:r>
            <a:r>
              <a:rPr lang="zh-CN" altLang="zh-CN" sz="1600" b="1" kern="100" dirty="0">
                <a:latin typeface="宋体" panose="02010600030101010101" pitchFamily="2" charset="-122"/>
                <a:cs typeface="Times New Roman" panose="02020603050405020304" pitchFamily="18" charset="0"/>
              </a:rPr>
              <a:t>年度应急演练计划开展演练</a:t>
            </a:r>
            <a:r>
              <a:rPr lang="zh-CN" altLang="en-US" sz="1600" b="1" kern="100" dirty="0">
                <a:latin typeface="宋体" panose="02010600030101010101" pitchFamily="2" charset="-122"/>
                <a:cs typeface="Times New Roman" panose="02020603050405020304" pitchFamily="18" charset="0"/>
              </a:rPr>
              <a:t>，有效</a:t>
            </a:r>
            <a:r>
              <a:rPr lang="zh-CN" altLang="zh-CN" sz="1600" b="1" kern="100" dirty="0">
                <a:latin typeface="宋体" panose="02010600030101010101" pitchFamily="2" charset="-122"/>
                <a:cs typeface="Times New Roman" panose="02020603050405020304" pitchFamily="18" charset="0"/>
              </a:rPr>
              <a:t>检验</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班组应急能力水平</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和</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提高处置能力。</a:t>
            </a:r>
          </a:p>
          <a:p>
            <a:pPr indent="355600" algn="just">
              <a:lnSpc>
                <a:spcPts val="2800"/>
              </a:lnSpc>
            </a:pPr>
            <a:r>
              <a:rPr lang="en-US" altLang="zh-CN" sz="1600" b="1" kern="100" dirty="0">
                <a:latin typeface="宋体" panose="02010600030101010101" pitchFamily="2" charset="-122"/>
                <a:cs typeface="Times New Roman" panose="02020603050405020304" pitchFamily="18" charset="0"/>
              </a:rPr>
              <a:t>4</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．开展</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每月</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HSE</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副班培训</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工作，重点是加强文莱员工的培训，提高培训学习、宣传、教育的力度，重点</a:t>
            </a:r>
            <a:r>
              <a:rPr lang="zh-CN" altLang="en-US" sz="1600" b="1" kern="100" dirty="0">
                <a:latin typeface="宋体" panose="02010600030101010101" pitchFamily="2" charset="-122"/>
                <a:cs typeface="Times New Roman" panose="02020603050405020304" pitchFamily="18" charset="0"/>
              </a:rPr>
              <a:t>学习</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国内外同行业发生的生产安全事故案例、掌握</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装置运行过程中存在的</a:t>
            </a:r>
            <a:r>
              <a:rPr lang="zh-CN" altLang="en-US" sz="1600" b="1" kern="100" dirty="0">
                <a:latin typeface="宋体" panose="02010600030101010101" pitchFamily="2" charset="-122"/>
                <a:cs typeface="Times New Roman" panose="02020603050405020304" pitchFamily="18" charset="0"/>
              </a:rPr>
              <a:t>风险</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、安全</a:t>
            </a:r>
            <a:r>
              <a:rPr lang="zh-CN" altLang="en-US" sz="1600" b="1" kern="100" dirty="0">
                <a:latin typeface="宋体" panose="02010600030101010101" pitchFamily="2" charset="-122"/>
                <a:cs typeface="Times New Roman" panose="02020603050405020304" pitchFamily="18" charset="0"/>
              </a:rPr>
              <a:t>防范</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措施和应急救援</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措施，</a:t>
            </a:r>
            <a:r>
              <a:rPr lang="zh-CN" altLang="en-US" sz="1600" b="1" kern="100" dirty="0">
                <a:latin typeface="宋体" panose="02010600030101010101" pitchFamily="2" charset="-122"/>
                <a:cs typeface="Times New Roman" panose="02020603050405020304" pitchFamily="18" charset="0"/>
              </a:rPr>
              <a:t>掌握</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各岗位安全</a:t>
            </a:r>
            <a:r>
              <a:rPr lang="zh-CN" altLang="en-US" sz="1600" b="1" kern="100" dirty="0">
                <a:latin typeface="宋体" panose="02010600030101010101" pitchFamily="2" charset="-122"/>
                <a:cs typeface="Times New Roman" panose="02020603050405020304" pitchFamily="18" charset="0"/>
              </a:rPr>
              <a:t>职责</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、岗位安全操作规程、现场应急处置措施和现场演练等知识。</a:t>
            </a:r>
          </a:p>
          <a:p>
            <a:pPr indent="361950" algn="just">
              <a:lnSpc>
                <a:spcPts val="2800"/>
              </a:lnSpc>
            </a:pPr>
            <a:r>
              <a:rPr lang="en-US" altLang="zh-CN" sz="1600" b="1" kern="100" dirty="0">
                <a:effectLst/>
                <a:latin typeface="宋体" panose="02010600030101010101" pitchFamily="2" charset="-122"/>
                <a:cs typeface="Times New Roman" panose="02020603050405020304" pitchFamily="18" charset="0"/>
              </a:rPr>
              <a:t>5</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．加大对生产现场的检查、监督和考核力度，消除生产过程</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中人</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的不安全行为和物的不安全状态以及管理上的缺陷。</a:t>
            </a:r>
          </a:p>
          <a:p>
            <a:pPr indent="355600" algn="l">
              <a:lnSpc>
                <a:spcPts val="2800"/>
              </a:lnSpc>
            </a:pPr>
            <a:r>
              <a:rPr lang="en-US" altLang="zh-CN" sz="1600" b="1" kern="100" dirty="0">
                <a:effectLst/>
                <a:latin typeface="宋体" panose="02010600030101010101" pitchFamily="2" charset="-122"/>
                <a:cs typeface="Times New Roman" panose="02020603050405020304" pitchFamily="18" charset="0"/>
              </a:rPr>
              <a:t>6</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加强员工日常管理，严格劳动纪律和工作纪律，杜绝</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误操作和</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人身伤害事故发生。</a:t>
            </a:r>
          </a:p>
          <a:p>
            <a:pPr indent="355600" algn="l">
              <a:lnSpc>
                <a:spcPts val="2800"/>
              </a:lnSpc>
            </a:pPr>
            <a:r>
              <a:rPr lang="en-US" altLang="zh-CN" sz="1600" b="1" kern="100" dirty="0">
                <a:effectLst/>
                <a:latin typeface="宋体" panose="02010600030101010101" pitchFamily="2" charset="-122"/>
                <a:cs typeface="Times New Roman" panose="02020603050405020304" pitchFamily="18" charset="0"/>
              </a:rPr>
              <a:t>7</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高质量的完成公司</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HSE</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部安排的各项工作。</a:t>
            </a:r>
            <a:endParaRPr lang="en-US" altLang="zh-CN" sz="1600" b="1" kern="100" dirty="0">
              <a:latin typeface="宋体" panose="02010600030101010101" pitchFamily="2" charset="-122"/>
              <a:cs typeface="Times New Roman" panose="02020603050405020304" pitchFamily="18" charset="0"/>
            </a:endParaRPr>
          </a:p>
          <a:p>
            <a:pPr indent="355600" algn="l">
              <a:lnSpc>
                <a:spcPts val="2800"/>
              </a:lnSpc>
            </a:pPr>
            <a:r>
              <a:rPr lang="en-US" altLang="zh-CN" sz="1600" b="1" kern="100" dirty="0">
                <a:latin typeface="宋体" panose="02010600030101010101" pitchFamily="2" charset="-122"/>
                <a:cs typeface="Times New Roman" panose="02020603050405020304" pitchFamily="18" charset="0"/>
              </a:rPr>
              <a:t>8</a:t>
            </a:r>
            <a:r>
              <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配合</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做好二期项目</a:t>
            </a:r>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与安全专业相关的</a:t>
            </a:r>
            <a:r>
              <a:rPr lang="zh-CN" altLang="zh-CN" sz="1600" b="1" kern="100" dirty="0">
                <a:effectLst/>
                <a:latin typeface="宋体" panose="02010600030101010101" pitchFamily="2" charset="-122"/>
                <a:ea typeface="宋体" panose="02010600030101010101" pitchFamily="2" charset="-122"/>
                <a:cs typeface="Times New Roman" panose="02020603050405020304" pitchFamily="18" charset="0"/>
              </a:rPr>
              <a:t>工作。</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115680" y="39518"/>
            <a:ext cx="10162645" cy="1469948"/>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安全分享</a:t>
            </a:r>
            <a:r>
              <a:rPr kumimoji="0" lang="zh-CN" altLang="en-US"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（案例</a:t>
            </a:r>
            <a:r>
              <a:rPr lang="en-US" altLang="zh-CN" sz="3600" dirty="0">
                <a:solidFill>
                  <a:srgbClr val="0000FF"/>
                </a:solidFill>
                <a:latin typeface="Arial" panose="020B0604020202020204" pitchFamily="34" charset="0"/>
                <a:ea typeface="华文中宋" panose="02010600040101010101" pitchFamily="2" charset="-122"/>
                <a:cs typeface="Arial" panose="020B0604020202020204" pitchFamily="34" charset="0"/>
              </a:rPr>
              <a:t>2</a:t>
            </a:r>
            <a:r>
              <a:rPr kumimoji="0" lang="zh-CN" altLang="en-US"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a:t>
            </a:r>
            <a:endParaRPr kumimoji="0" lang="zh-CN" altLang="en-US" sz="36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3" name="标题 1">
            <a:hlinkClick r:id="rId3"/>
          </p:cNvPr>
          <p:cNvSpPr txBox="1"/>
          <p:nvPr/>
        </p:nvSpPr>
        <p:spPr>
          <a:xfrm>
            <a:off x="755650" y="1473732"/>
            <a:ext cx="5862898" cy="887956"/>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zh-CN" altLang="en-US" sz="2400" dirty="0">
                <a:solidFill>
                  <a:srgbClr val="FF0000"/>
                </a:solidFill>
                <a:effectLst/>
                <a:latin typeface="SimHei" panose="02010609060101010101" pitchFamily="49" charset="-122"/>
                <a:ea typeface="SimHei" panose="02010609060101010101" pitchFamily="49" charset="-122"/>
              </a:rPr>
              <a:t>浙江青山集团印尼苏拉威岛青山工业园“</a:t>
            </a:r>
            <a:r>
              <a:rPr lang="en-US" altLang="zh-CN" sz="2400" b="1" dirty="0">
                <a:solidFill>
                  <a:srgbClr val="FF0000"/>
                </a:solidFill>
                <a:effectLst/>
                <a:latin typeface="SimHei" panose="02010609060101010101" pitchFamily="49" charset="-122"/>
                <a:ea typeface="SimHei" panose="02010609060101010101" pitchFamily="49" charset="-122"/>
              </a:rPr>
              <a:t>12.24</a:t>
            </a:r>
            <a:r>
              <a:rPr lang="zh-CN" altLang="en-US" sz="2400" dirty="0">
                <a:solidFill>
                  <a:srgbClr val="FF0000"/>
                </a:solidFill>
                <a:effectLst/>
                <a:latin typeface="SimHei" panose="02010609060101010101" pitchFamily="49" charset="-122"/>
                <a:ea typeface="SimHei" panose="02010609060101010101" pitchFamily="49" charset="-122"/>
              </a:rPr>
              <a:t>”重大火灾伤亡事故</a:t>
            </a:r>
            <a:endParaRPr lang="zh-CN" altLang="en-US" sz="2400" dirty="0">
              <a:solidFill>
                <a:srgbClr val="FF0000"/>
              </a:solidFill>
              <a:latin typeface="SimHei" panose="02010609060101010101" pitchFamily="49" charset="-122"/>
              <a:ea typeface="SimHei" panose="02010609060101010101" pitchFamily="49" charset="-122"/>
            </a:endParaRPr>
          </a:p>
        </p:txBody>
      </p:sp>
      <p:sp>
        <p:nvSpPr>
          <p:cNvPr id="5" name="标题 1"/>
          <p:cNvSpPr txBox="1"/>
          <p:nvPr/>
        </p:nvSpPr>
        <p:spPr>
          <a:xfrm>
            <a:off x="491457" y="2361688"/>
            <a:ext cx="6458566" cy="4274727"/>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1800" b="1" dirty="0">
                <a:effectLst/>
                <a:latin typeface="SimSun" panose="02010600030101010101" pitchFamily="2" charset="-122"/>
                <a:ea typeface="SimSun" panose="02010600030101010101" pitchFamily="2" charset="-122"/>
              </a:rPr>
              <a:t>    </a:t>
            </a:r>
            <a:r>
              <a:rPr lang="en-US" altLang="zh-CN" sz="1800" b="1" dirty="0">
                <a:effectLst/>
                <a:latin typeface="SimSun" panose="02010600030101010101" pitchFamily="2" charset="-122"/>
                <a:ea typeface="SimSun" panose="02010600030101010101" pitchFamily="2" charset="-122"/>
              </a:rPr>
              <a:t>2024</a:t>
            </a:r>
            <a:r>
              <a:rPr lang="zh-CN" altLang="en-US" sz="1800" b="1" dirty="0">
                <a:effectLst/>
                <a:latin typeface="SimSun" panose="02010600030101010101" pitchFamily="2" charset="-122"/>
                <a:ea typeface="SimSun" panose="02010600030101010101" pitchFamily="2" charset="-122"/>
              </a:rPr>
              <a:t>年</a:t>
            </a:r>
            <a:r>
              <a:rPr lang="en-US" altLang="zh-CN" sz="1800" b="1" dirty="0">
                <a:effectLst/>
                <a:latin typeface="SimSun" panose="02010600030101010101" pitchFamily="2" charset="-122"/>
                <a:ea typeface="SimSun" panose="02010600030101010101" pitchFamily="2" charset="-122"/>
              </a:rPr>
              <a:t>1</a:t>
            </a:r>
            <a:r>
              <a:rPr lang="zh-CN" altLang="en-US" sz="1800" b="1" dirty="0">
                <a:effectLst/>
                <a:latin typeface="SimSun" panose="02010600030101010101" pitchFamily="2" charset="-122"/>
                <a:ea typeface="SimSun" panose="02010600030101010101" pitchFamily="2" charset="-122"/>
              </a:rPr>
              <a:t>月</a:t>
            </a:r>
            <a:r>
              <a:rPr lang="en-US" altLang="zh-CN" sz="1800" b="1" dirty="0">
                <a:effectLst/>
                <a:latin typeface="SimSun" panose="02010600030101010101" pitchFamily="2" charset="-122"/>
                <a:ea typeface="SimSun" panose="02010600030101010101" pitchFamily="2" charset="-122"/>
              </a:rPr>
              <a:t>4</a:t>
            </a:r>
            <a:r>
              <a:rPr lang="zh-CN" altLang="en-US" sz="1800" b="1" dirty="0">
                <a:effectLst/>
                <a:latin typeface="SimSun" panose="02010600030101010101" pitchFamily="2" charset="-122"/>
                <a:ea typeface="SimSun" panose="02010600030101010101" pitchFamily="2" charset="-122"/>
              </a:rPr>
              <a:t>日下午，浙江省商务厅外经办组织线上会议，向海外中资企业通报了青山集团在印尼苏拉威岛工业园发生的重大火灾爆炸事故。 </a:t>
            </a:r>
            <a:endParaRPr lang="zh-CN" altLang="en-US" sz="1000" b="1" dirty="0">
              <a:latin typeface="SimSun" panose="02010600030101010101" pitchFamily="2" charset="-122"/>
              <a:ea typeface="SimSun" panose="02010600030101010101" pitchFamily="2" charset="-122"/>
            </a:endParaRPr>
          </a:p>
          <a:p>
            <a:pPr algn="l"/>
            <a:r>
              <a:rPr lang="zh-CN" altLang="en-US" sz="1800" b="1" dirty="0">
                <a:effectLst/>
                <a:latin typeface="SimSun" panose="02010600030101010101" pitchFamily="2" charset="-122"/>
                <a:ea typeface="SimSun" panose="02010600030101010101" pitchFamily="2" charset="-122"/>
              </a:rPr>
              <a:t>    据初步调查显示，</a:t>
            </a:r>
            <a:r>
              <a:rPr lang="en-US" altLang="zh-CN" sz="1800" b="1" dirty="0">
                <a:effectLst/>
                <a:latin typeface="SimSun" panose="02010600030101010101" pitchFamily="2" charset="-122"/>
                <a:ea typeface="SimSun" panose="02010600030101010101" pitchFamily="2" charset="-122"/>
              </a:rPr>
              <a:t>2023</a:t>
            </a:r>
            <a:r>
              <a:rPr lang="zh-CN" altLang="en-US" sz="1800" b="1" dirty="0">
                <a:effectLst/>
                <a:latin typeface="SimSun" panose="02010600030101010101" pitchFamily="2" charset="-122"/>
                <a:ea typeface="SimSun" panose="02010600030101010101" pitchFamily="2" charset="-122"/>
              </a:rPr>
              <a:t>年</a:t>
            </a:r>
            <a:r>
              <a:rPr lang="en-US" altLang="zh-CN" sz="1800" b="1" dirty="0">
                <a:effectLst/>
                <a:latin typeface="SimSun" panose="02010600030101010101" pitchFamily="2" charset="-122"/>
                <a:ea typeface="SimSun" panose="02010600030101010101" pitchFamily="2" charset="-122"/>
              </a:rPr>
              <a:t>12</a:t>
            </a:r>
            <a:r>
              <a:rPr lang="zh-CN" altLang="en-US" sz="1800" b="1" dirty="0">
                <a:effectLst/>
                <a:latin typeface="SimSun" panose="02010600030101010101" pitchFamily="2" charset="-122"/>
                <a:ea typeface="SimSun" panose="02010600030101010101" pitchFamily="2" charset="-122"/>
              </a:rPr>
              <a:t>月</a:t>
            </a:r>
            <a:r>
              <a:rPr lang="en-US" altLang="zh-CN" sz="1800" b="1" dirty="0">
                <a:effectLst/>
                <a:latin typeface="SimSun" panose="02010600030101010101" pitchFamily="2" charset="-122"/>
                <a:ea typeface="SimSun" panose="02010600030101010101" pitchFamily="2" charset="-122"/>
              </a:rPr>
              <a:t>24</a:t>
            </a:r>
            <a:r>
              <a:rPr lang="zh-CN" altLang="en-US" sz="1800" b="1" dirty="0">
                <a:effectLst/>
                <a:latin typeface="SimSun" panose="02010600030101010101" pitchFamily="2" charset="-122"/>
                <a:ea typeface="SimSun" panose="02010600030101010101" pitchFamily="2" charset="-122"/>
              </a:rPr>
              <a:t>日，浙江青山集团在印尼苏拉威岛工业园内的一家镍矿提炼厂在进行熔炉检维修作业时，炉内铁渣不慎流出，随后炉墙坍塌，剩余铁渣全部流出引发火灾，高温蒸汽以及火焰导致现场工人死伤。事故已造成 </a:t>
            </a:r>
            <a:r>
              <a:rPr lang="en-US" altLang="zh-CN" sz="1800" b="1" dirty="0">
                <a:solidFill>
                  <a:srgbClr val="FF0000"/>
                </a:solidFill>
                <a:effectLst/>
                <a:latin typeface="SimSun" panose="02010600030101010101" pitchFamily="2" charset="-122"/>
                <a:ea typeface="SimSun" panose="02010600030101010101" pitchFamily="2" charset="-122"/>
              </a:rPr>
              <a:t>21</a:t>
            </a:r>
            <a:r>
              <a:rPr lang="zh-CN" altLang="en-US" sz="1800" b="1" dirty="0">
                <a:solidFill>
                  <a:srgbClr val="FF0000"/>
                </a:solidFill>
                <a:effectLst/>
                <a:latin typeface="SimSun" panose="02010600030101010101" pitchFamily="2" charset="-122"/>
                <a:ea typeface="SimSun" panose="02010600030101010101" pitchFamily="2" charset="-122"/>
              </a:rPr>
              <a:t>人死亡</a:t>
            </a:r>
            <a:r>
              <a:rPr lang="zh-CN" altLang="en-US" sz="1800" b="1" dirty="0">
                <a:effectLst/>
                <a:latin typeface="SimSun" panose="02010600030101010101" pitchFamily="2" charset="-122"/>
                <a:ea typeface="SimSun" panose="02010600030101010101" pitchFamily="2" charset="-122"/>
              </a:rPr>
              <a:t>，其中</a:t>
            </a:r>
            <a:r>
              <a:rPr lang="zh-CN" altLang="en-US" sz="1800" b="1" dirty="0">
                <a:solidFill>
                  <a:srgbClr val="FF0000"/>
                </a:solidFill>
                <a:effectLst/>
                <a:latin typeface="SimSun" panose="02010600030101010101" pitchFamily="2" charset="-122"/>
                <a:ea typeface="SimSun" panose="02010600030101010101" pitchFamily="2" charset="-122"/>
              </a:rPr>
              <a:t>中方人员</a:t>
            </a:r>
            <a:r>
              <a:rPr lang="en-US" altLang="zh-CN" sz="1800" b="1" dirty="0">
                <a:solidFill>
                  <a:srgbClr val="FF0000"/>
                </a:solidFill>
                <a:effectLst/>
                <a:latin typeface="SimSun" panose="02010600030101010101" pitchFamily="2" charset="-122"/>
                <a:ea typeface="SimSun" panose="02010600030101010101" pitchFamily="2" charset="-122"/>
              </a:rPr>
              <a:t>8</a:t>
            </a:r>
            <a:r>
              <a:rPr lang="zh-CN" altLang="en-US" sz="1800" b="1" dirty="0">
                <a:solidFill>
                  <a:srgbClr val="FF0000"/>
                </a:solidFill>
                <a:effectLst/>
                <a:latin typeface="SimSun" panose="02010600030101010101" pitchFamily="2" charset="-122"/>
                <a:ea typeface="SimSun" panose="02010600030101010101" pitchFamily="2" charset="-122"/>
              </a:rPr>
              <a:t>人</a:t>
            </a:r>
            <a:r>
              <a:rPr lang="zh-CN" altLang="en-US" sz="1800" b="1" dirty="0">
                <a:effectLst/>
                <a:latin typeface="SimSun" panose="02010600030101010101" pitchFamily="2" charset="-122"/>
                <a:ea typeface="SimSun" panose="02010600030101010101" pitchFamily="2" charset="-122"/>
              </a:rPr>
              <a:t>，</a:t>
            </a:r>
            <a:r>
              <a:rPr lang="zh-CN" altLang="en-US" sz="1800" b="1" dirty="0">
                <a:solidFill>
                  <a:srgbClr val="FF0000"/>
                </a:solidFill>
                <a:effectLst/>
                <a:latin typeface="SimSun" panose="02010600030101010101" pitchFamily="2" charset="-122"/>
                <a:ea typeface="SimSun" panose="02010600030101010101" pitchFamily="2" charset="-122"/>
              </a:rPr>
              <a:t>印尼本地员工</a:t>
            </a:r>
            <a:r>
              <a:rPr lang="en-US" altLang="zh-CN" sz="1800" b="1" dirty="0">
                <a:solidFill>
                  <a:srgbClr val="FF0000"/>
                </a:solidFill>
                <a:effectLst/>
                <a:latin typeface="SimSun" panose="02010600030101010101" pitchFamily="2" charset="-122"/>
                <a:ea typeface="SimSun" panose="02010600030101010101" pitchFamily="2" charset="-122"/>
              </a:rPr>
              <a:t>13</a:t>
            </a:r>
            <a:r>
              <a:rPr lang="zh-CN" altLang="en-US" sz="1800" b="1" dirty="0">
                <a:solidFill>
                  <a:srgbClr val="FF0000"/>
                </a:solidFill>
                <a:effectLst/>
                <a:latin typeface="SimSun" panose="02010600030101010101" pitchFamily="2" charset="-122"/>
                <a:ea typeface="SimSun" panose="02010600030101010101" pitchFamily="2" charset="-122"/>
              </a:rPr>
              <a:t>人</a:t>
            </a:r>
            <a:r>
              <a:rPr lang="zh-CN" altLang="en-US" sz="1800" b="1" dirty="0">
                <a:effectLst/>
                <a:latin typeface="SimSun" panose="02010600030101010101" pitchFamily="2" charset="-122"/>
                <a:ea typeface="SimSun" panose="02010600030101010101" pitchFamily="2" charset="-122"/>
              </a:rPr>
              <a:t>，多人受伤抢救中。印尼政府已与中国使馆及相关企业展开协调，要求各方优先处理受害者及其家属事务。 </a:t>
            </a:r>
            <a:endParaRPr lang="zh-CN" altLang="en-US" sz="1000" b="1" dirty="0">
              <a:latin typeface="SimSun" panose="02010600030101010101" pitchFamily="2" charset="-122"/>
              <a:ea typeface="SimSun" panose="02010600030101010101" pitchFamily="2" charset="-122"/>
            </a:endParaRPr>
          </a:p>
          <a:p>
            <a:pPr algn="l"/>
            <a:r>
              <a:rPr lang="zh-CN" altLang="en-US" sz="1800" b="1" dirty="0">
                <a:effectLst/>
                <a:latin typeface="SimSun" panose="02010600030101010101" pitchFamily="2" charset="-122"/>
                <a:ea typeface="SimSun" panose="02010600030101010101" pitchFamily="2" charset="-122"/>
              </a:rPr>
              <a:t>    省商务厅外经办要求，境外中资企业负责人要充分认识到安全责任重大，切实落实好安全责任，重点抓好合格体系建设，系统性开展各级人员安全培训，强化直接作业环节风险受控管理，要不断借鉴外企先进管理经验提高境外中资企业安全管理水平。 </a:t>
            </a:r>
            <a:endParaRPr lang="zh-CN" altLang="en-US" sz="1000" b="1" dirty="0">
              <a:latin typeface="SimSun" panose="02010600030101010101" pitchFamily="2" charset="-122"/>
              <a:ea typeface="SimSun" panose="02010600030101010101" pitchFamily="2" charset="-122"/>
            </a:endParaRPr>
          </a:p>
        </p:txBody>
      </p:sp>
      <p:pic>
        <p:nvPicPr>
          <p:cNvPr id="2" name="图片 1">
            <a:extLst>
              <a:ext uri="{FF2B5EF4-FFF2-40B4-BE49-F238E27FC236}">
                <a16:creationId xmlns:a16="http://schemas.microsoft.com/office/drawing/2014/main" id="{D2A8BDE9-03BF-63E9-C93D-CB297E6F615F}"/>
              </a:ext>
            </a:extLst>
          </p:cNvPr>
          <p:cNvPicPr>
            <a:picLocks noChangeAspect="1"/>
          </p:cNvPicPr>
          <p:nvPr/>
        </p:nvPicPr>
        <p:blipFill>
          <a:blip r:embed="rId4"/>
          <a:stretch>
            <a:fillRect/>
          </a:stretch>
        </p:blipFill>
        <p:spPr>
          <a:xfrm>
            <a:off x="7200563" y="1556844"/>
            <a:ext cx="4896038" cy="2652818"/>
          </a:xfrm>
          <a:prstGeom prst="rect">
            <a:avLst/>
          </a:prstGeom>
        </p:spPr>
      </p:pic>
      <p:pic>
        <p:nvPicPr>
          <p:cNvPr id="6" name="图片 5">
            <a:extLst>
              <a:ext uri="{FF2B5EF4-FFF2-40B4-BE49-F238E27FC236}">
                <a16:creationId xmlns:a16="http://schemas.microsoft.com/office/drawing/2014/main" id="{50FCBAA8-7D38-8CF1-CBC0-F25F804B5ECA}"/>
              </a:ext>
            </a:extLst>
          </p:cNvPr>
          <p:cNvPicPr>
            <a:picLocks noChangeAspect="1"/>
          </p:cNvPicPr>
          <p:nvPr/>
        </p:nvPicPr>
        <p:blipFill>
          <a:blip r:embed="rId5"/>
          <a:stretch>
            <a:fillRect/>
          </a:stretch>
        </p:blipFill>
        <p:spPr>
          <a:xfrm>
            <a:off x="7200562" y="4115500"/>
            <a:ext cx="4896039" cy="2633678"/>
          </a:xfrm>
          <a:prstGeom prst="rect">
            <a:avLst/>
          </a:prstGeom>
        </p:spPr>
      </p:pic>
      <p:sp>
        <p:nvSpPr>
          <p:cNvPr id="8" name="文本框 7">
            <a:hlinkClick r:id="rId6"/>
            <a:extLst>
              <a:ext uri="{FF2B5EF4-FFF2-40B4-BE49-F238E27FC236}">
                <a16:creationId xmlns:a16="http://schemas.microsoft.com/office/drawing/2014/main" id="{D9B52E64-77D8-C685-2807-E735C6738611}"/>
              </a:ext>
            </a:extLst>
          </p:cNvPr>
          <p:cNvSpPr txBox="1"/>
          <p:nvPr/>
        </p:nvSpPr>
        <p:spPr>
          <a:xfrm>
            <a:off x="2627806" y="6449150"/>
            <a:ext cx="2609207" cy="369332"/>
          </a:xfrm>
          <a:prstGeom prst="rect">
            <a:avLst/>
          </a:prstGeom>
          <a:noFill/>
        </p:spPr>
        <p:txBody>
          <a:bodyPr wrap="square">
            <a:spAutoFit/>
          </a:bodyPr>
          <a:lstStyle/>
          <a:p>
            <a:r>
              <a:rPr lang="en-US" altLang="zh-CN" b="1" dirty="0">
                <a:solidFill>
                  <a:srgbClr val="FF0000"/>
                </a:solidFill>
                <a:hlinkClick r:id="rId6"/>
              </a:rPr>
              <a:t>(</a:t>
            </a:r>
            <a:r>
              <a:rPr lang="zh-CN" altLang="en-US" b="1" dirty="0">
                <a:solidFill>
                  <a:srgbClr val="FF0000"/>
                </a:solidFill>
              </a:rPr>
              <a:t>青山集团事故视频</a:t>
            </a:r>
            <a:r>
              <a:rPr lang="en-US" altLang="zh-CN" b="1" dirty="0">
                <a:solidFill>
                  <a:srgbClr val="FF0000"/>
                </a:solidFill>
                <a:hlinkClick r:id="rId6"/>
              </a:rPr>
              <a:t>)</a:t>
            </a:r>
            <a:endParaRPr lang="zh-CN" altLang="en-US" b="1"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对角的矩形 4"/>
          <p:cNvSpPr/>
          <p:nvPr/>
        </p:nvSpPr>
        <p:spPr>
          <a:xfrm flipH="1">
            <a:off x="1619250" y="2097088"/>
            <a:ext cx="8785225" cy="2663825"/>
          </a:xfrm>
          <a:prstGeom prst="snip2DiagRect">
            <a:avLst/>
          </a:prstGeom>
          <a:pattFill prst="pct50">
            <a:fgClr>
              <a:srgbClr val="0070C0"/>
            </a:fgClr>
            <a:bgClr>
              <a:schemeClr val="tx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 name="Text Box 7"/>
          <p:cNvSpPr txBox="1">
            <a:spLocks noChangeArrowheads="1"/>
          </p:cNvSpPr>
          <p:nvPr/>
        </p:nvSpPr>
        <p:spPr bwMode="auto">
          <a:xfrm>
            <a:off x="1042988" y="2349500"/>
            <a:ext cx="9777413" cy="1712913"/>
          </a:xfrm>
          <a:prstGeom prst="rect">
            <a:avLst/>
          </a:prstGeom>
          <a:noFill/>
          <a:ln w="9525">
            <a:noFill/>
            <a:miter lim="800000"/>
          </a:ln>
        </p:spPr>
        <p:txBody>
          <a:bodyPr>
            <a:spAutoFit/>
          </a:bodyPr>
          <a:lstStyle/>
          <a:p>
            <a:pPr marR="0" algn="ctr" defTabSz="1075055">
              <a:buClrTx/>
              <a:buSzTx/>
              <a:buFontTx/>
              <a:buNone/>
              <a:defRPr/>
            </a:pPr>
            <a:r>
              <a:rPr kumimoji="0" lang="zh-CN" altLang="en-US" sz="10550" b="1" kern="1200" cap="none" spc="0" normalizeH="0" baseline="0" noProof="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cs typeface="+mn-cs"/>
              </a:rPr>
              <a:t>汇报完毕</a:t>
            </a:r>
            <a:r>
              <a:rPr kumimoji="0" lang="en-US" sz="10550" b="1" kern="1200" cap="none" spc="0" normalizeH="0" baseline="0" noProof="0" dirty="0">
                <a:solidFill>
                  <a:schemeClr val="bg1"/>
                </a:solidFill>
                <a:effectLst>
                  <a:outerShdw blurRad="38100" dist="38100" dir="2700000" algn="tl">
                    <a:srgbClr val="C0C0C0"/>
                  </a:outerShdw>
                </a:effectLst>
                <a:latin typeface="华文中宋" panose="02010600040101010101" pitchFamily="2" charset="-122"/>
                <a:ea typeface="华文中宋" panose="02010600040101010101" pitchFamily="2" charset="-122"/>
                <a:cs typeface="+mn-cs"/>
              </a:rPr>
              <a:t>!</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115680" y="39518"/>
            <a:ext cx="10162645" cy="1469948"/>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安全分享</a:t>
            </a:r>
            <a:r>
              <a:rPr kumimoji="0" lang="en-US" altLang="zh-CN"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(HSE</a:t>
            </a:r>
            <a:r>
              <a:rPr kumimoji="0" lang="zh-CN" altLang="en-US" sz="36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部提出的安全管理要求）</a:t>
            </a:r>
            <a:endParaRPr kumimoji="0" lang="zh-CN" altLang="en-US" sz="36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
        <p:nvSpPr>
          <p:cNvPr id="5" name="标题 1"/>
          <p:cNvSpPr txBox="1"/>
          <p:nvPr/>
        </p:nvSpPr>
        <p:spPr>
          <a:xfrm>
            <a:off x="539632" y="1052802"/>
            <a:ext cx="11209230" cy="5765680"/>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1800" b="1" dirty="0">
                <a:effectLst/>
                <a:latin typeface="SimSun" panose="02010600030101010101" pitchFamily="2" charset="-122"/>
                <a:ea typeface="SimSun" panose="02010600030101010101" pitchFamily="2" charset="-122"/>
              </a:rPr>
              <a:t>公司各部门</a:t>
            </a:r>
            <a:r>
              <a:rPr lang="en-US" altLang="zh-CN" sz="1800" b="1" dirty="0">
                <a:effectLst/>
                <a:latin typeface="SimSun" panose="02010600030101010101" pitchFamily="2" charset="-122"/>
                <a:ea typeface="SimSun" panose="02010600030101010101" pitchFamily="2" charset="-122"/>
              </a:rPr>
              <a:t>:</a:t>
            </a:r>
            <a:br>
              <a:rPr lang="en-US" altLang="zh-CN" sz="1800" b="1" dirty="0">
                <a:effectLst/>
                <a:latin typeface="SimSun" panose="02010600030101010101" pitchFamily="2" charset="-122"/>
                <a:ea typeface="SimSun" panose="02010600030101010101" pitchFamily="2" charset="-122"/>
              </a:rPr>
            </a:br>
            <a:r>
              <a:rPr lang="zh-CN" altLang="en-US" sz="1800" b="1" dirty="0">
                <a:effectLst/>
                <a:latin typeface="SimSun" panose="02010600030101010101" pitchFamily="2" charset="-122"/>
                <a:ea typeface="SimSun" panose="02010600030101010101" pitchFamily="2" charset="-122"/>
              </a:rPr>
              <a:t>    以上是</a:t>
            </a:r>
            <a:r>
              <a:rPr lang="en" altLang="zh-CN" sz="1800" b="1" dirty="0">
                <a:effectLst/>
                <a:latin typeface="SimSun" panose="02010600030101010101" pitchFamily="2" charset="-122"/>
                <a:ea typeface="SimSun" panose="02010600030101010101" pitchFamily="2" charset="-122"/>
              </a:rPr>
              <a:t>HSE</a:t>
            </a:r>
            <a:r>
              <a:rPr lang="zh-CN" altLang="en-US" sz="1800" b="1" dirty="0">
                <a:effectLst/>
                <a:latin typeface="SimSun" panose="02010600030101010101" pitchFamily="2" charset="-122"/>
                <a:ea typeface="SimSun" panose="02010600030101010101" pitchFamily="2" charset="-122"/>
              </a:rPr>
              <a:t>部收集整理国内外同行刚刚发生的</a:t>
            </a:r>
            <a:r>
              <a:rPr lang="en-US" altLang="zh-CN" sz="1800" b="1" dirty="0">
                <a:solidFill>
                  <a:srgbClr val="FF0000"/>
                </a:solidFill>
                <a:effectLst/>
                <a:latin typeface="SimSun" panose="02010600030101010101" pitchFamily="2" charset="-122"/>
                <a:ea typeface="SimSun" panose="02010600030101010101" pitchFamily="2" charset="-122"/>
              </a:rPr>
              <a:t>《</a:t>
            </a:r>
            <a:r>
              <a:rPr lang="zh-CN" altLang="en-US" sz="1800" b="1" dirty="0">
                <a:solidFill>
                  <a:srgbClr val="FF0000"/>
                </a:solidFill>
                <a:effectLst/>
                <a:latin typeface="SimSun" panose="02010600030101010101" pitchFamily="2" charset="-122"/>
                <a:ea typeface="SimSun" panose="02010600030101010101" pitchFamily="2" charset="-122"/>
              </a:rPr>
              <a:t>中国化学天辰</a:t>
            </a:r>
            <a:r>
              <a:rPr lang="en-US" altLang="zh-CN" sz="1800" b="1" dirty="0">
                <a:solidFill>
                  <a:srgbClr val="FF0000"/>
                </a:solidFill>
                <a:effectLst/>
                <a:latin typeface="SimSun" panose="02010600030101010101" pitchFamily="2" charset="-122"/>
                <a:ea typeface="SimSun" panose="02010600030101010101" pitchFamily="2" charset="-122"/>
              </a:rPr>
              <a:t>(</a:t>
            </a:r>
            <a:r>
              <a:rPr lang="zh-CN" altLang="en-US" sz="1800" b="1" dirty="0">
                <a:solidFill>
                  <a:srgbClr val="FF0000"/>
                </a:solidFill>
                <a:effectLst/>
                <a:latin typeface="SimSun" panose="02010600030101010101" pitchFamily="2" charset="-122"/>
                <a:ea typeface="SimSun" panose="02010600030101010101" pitchFamily="2" charset="-122"/>
              </a:rPr>
              <a:t>泉州</a:t>
            </a:r>
            <a:r>
              <a:rPr lang="en-US" altLang="zh-CN" sz="1800" b="1" dirty="0">
                <a:solidFill>
                  <a:srgbClr val="FF0000"/>
                </a:solidFill>
                <a:effectLst/>
                <a:latin typeface="SimSun" panose="02010600030101010101" pitchFamily="2" charset="-122"/>
                <a:ea typeface="SimSun" panose="02010600030101010101" pitchFamily="2" charset="-122"/>
              </a:rPr>
              <a:t>)</a:t>
            </a:r>
            <a:r>
              <a:rPr lang="zh-CN" altLang="en-US" sz="1800" b="1" dirty="0">
                <a:solidFill>
                  <a:srgbClr val="FF0000"/>
                </a:solidFill>
                <a:effectLst/>
                <a:latin typeface="SimSun" panose="02010600030101010101" pitchFamily="2" charset="-122"/>
                <a:ea typeface="SimSun" panose="02010600030101010101" pitchFamily="2" charset="-122"/>
              </a:rPr>
              <a:t>一装置“</a:t>
            </a:r>
            <a:r>
              <a:rPr lang="en-US" altLang="zh-CN" sz="1800" b="1" dirty="0">
                <a:solidFill>
                  <a:srgbClr val="FF0000"/>
                </a:solidFill>
                <a:effectLst/>
                <a:latin typeface="SimSun" panose="02010600030101010101" pitchFamily="2" charset="-122"/>
                <a:ea typeface="SimSun" panose="02010600030101010101" pitchFamily="2" charset="-122"/>
              </a:rPr>
              <a:t>12.20</a:t>
            </a:r>
            <a:r>
              <a:rPr lang="zh-CN" altLang="en-US" sz="1800" b="1" dirty="0">
                <a:solidFill>
                  <a:srgbClr val="FF0000"/>
                </a:solidFill>
                <a:effectLst/>
                <a:latin typeface="SimSun" panose="02010600030101010101" pitchFamily="2" charset="-122"/>
                <a:ea typeface="SimSun" panose="02010600030101010101" pitchFamily="2" charset="-122"/>
              </a:rPr>
              <a:t>”试车发生着火爆炸事故</a:t>
            </a:r>
            <a:r>
              <a:rPr lang="en-US" altLang="zh-CN" sz="1800" b="1" dirty="0">
                <a:solidFill>
                  <a:srgbClr val="FF0000"/>
                </a:solidFill>
                <a:effectLst/>
                <a:latin typeface="SimSun" panose="02010600030101010101" pitchFamily="2" charset="-122"/>
                <a:ea typeface="SimSun" panose="02010600030101010101" pitchFamily="2" charset="-122"/>
              </a:rPr>
              <a:t>》</a:t>
            </a:r>
            <a:r>
              <a:rPr lang="zh-CN" altLang="en-US" sz="1800" b="1" dirty="0">
                <a:solidFill>
                  <a:srgbClr val="FF0000"/>
                </a:solidFill>
                <a:effectLst/>
                <a:latin typeface="SimSun" panose="02010600030101010101" pitchFamily="2" charset="-122"/>
                <a:ea typeface="SimSun" panose="02010600030101010101" pitchFamily="2" charset="-122"/>
              </a:rPr>
              <a:t>、</a:t>
            </a:r>
            <a:r>
              <a:rPr lang="en-US" altLang="zh-CN" sz="1800" b="1" dirty="0">
                <a:solidFill>
                  <a:srgbClr val="FF0000"/>
                </a:solidFill>
                <a:effectLst/>
                <a:latin typeface="SimSun" panose="02010600030101010101" pitchFamily="2" charset="-122"/>
                <a:ea typeface="SimSun" panose="02010600030101010101" pitchFamily="2" charset="-122"/>
              </a:rPr>
              <a:t>《</a:t>
            </a:r>
            <a:r>
              <a:rPr lang="zh-CN" altLang="en-US" sz="1800" b="1" dirty="0">
                <a:solidFill>
                  <a:srgbClr val="FF0000"/>
                </a:solidFill>
                <a:effectLst/>
                <a:latin typeface="SimSun" panose="02010600030101010101" pitchFamily="2" charset="-122"/>
                <a:ea typeface="SimSun" panose="02010600030101010101" pitchFamily="2" charset="-122"/>
              </a:rPr>
              <a:t>浙江青山集团印尼苏拉威岛青山工业园“</a:t>
            </a:r>
            <a:r>
              <a:rPr lang="en-US" altLang="zh-CN" sz="1800" b="1" dirty="0">
                <a:solidFill>
                  <a:srgbClr val="FF0000"/>
                </a:solidFill>
                <a:effectLst/>
                <a:latin typeface="SimSun" panose="02010600030101010101" pitchFamily="2" charset="-122"/>
                <a:ea typeface="SimSun" panose="02010600030101010101" pitchFamily="2" charset="-122"/>
              </a:rPr>
              <a:t>12.24</a:t>
            </a:r>
            <a:r>
              <a:rPr lang="zh-CN" altLang="en-US" sz="1800" b="1" dirty="0">
                <a:solidFill>
                  <a:srgbClr val="FF0000"/>
                </a:solidFill>
                <a:effectLst/>
                <a:latin typeface="SimSun" panose="02010600030101010101" pitchFamily="2" charset="-122"/>
                <a:ea typeface="SimSun" panose="02010600030101010101" pitchFamily="2" charset="-122"/>
              </a:rPr>
              <a:t>”重大火灾伤亡事故通报 </a:t>
            </a:r>
            <a:r>
              <a:rPr lang="en-US" altLang="zh-CN" sz="1800" b="1" dirty="0">
                <a:solidFill>
                  <a:srgbClr val="FF0000"/>
                </a:solidFill>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的初始材料，请公司各部组织学习，汲取事故经验教训，举一反三， 避免相类似安全事故的发生</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同时 </a:t>
            </a:r>
            <a:r>
              <a:rPr lang="en" altLang="zh-CN" sz="1800" b="1" dirty="0">
                <a:effectLst/>
                <a:latin typeface="SimSun" panose="02010600030101010101" pitchFamily="2" charset="-122"/>
                <a:ea typeface="SimSun" panose="02010600030101010101" pitchFamily="2" charset="-122"/>
              </a:rPr>
              <a:t>HSE </a:t>
            </a:r>
            <a:r>
              <a:rPr lang="zh-CN" altLang="en-US" sz="1800" b="1" dirty="0">
                <a:effectLst/>
                <a:latin typeface="SimSun" panose="02010600030101010101" pitchFamily="2" charset="-122"/>
                <a:ea typeface="SimSun" panose="02010600030101010101" pitchFamily="2" charset="-122"/>
              </a:rPr>
              <a:t>部会密切关注事故发生的后续情况，事故发生原因正式公告后</a:t>
            </a:r>
            <a:r>
              <a:rPr lang="en" altLang="zh-CN" sz="1800" b="1" dirty="0">
                <a:effectLst/>
                <a:latin typeface="SimSun" panose="02010600030101010101" pitchFamily="2" charset="-122"/>
                <a:ea typeface="SimSun" panose="02010600030101010101" pitchFamily="2" charset="-122"/>
              </a:rPr>
              <a:t>HSE</a:t>
            </a:r>
            <a:r>
              <a:rPr lang="zh-CN" altLang="en-US" sz="1800" b="1" dirty="0">
                <a:effectLst/>
                <a:latin typeface="SimSun" panose="02010600030101010101" pitchFamily="2" charset="-122"/>
                <a:ea typeface="SimSun" panose="02010600030101010101" pitchFamily="2" charset="-122"/>
              </a:rPr>
              <a:t>部同步更新分享。 </a:t>
            </a:r>
            <a:endParaRPr lang="zh-CN" altLang="en-US" sz="900" b="1" dirty="0">
              <a:latin typeface="SimSun" panose="02010600030101010101" pitchFamily="2" charset="-122"/>
              <a:ea typeface="SimSun" panose="02010600030101010101" pitchFamily="2" charset="-122"/>
            </a:endParaRPr>
          </a:p>
          <a:p>
            <a:pPr algn="l"/>
            <a:endParaRPr lang="en-US" altLang="zh-CN" sz="1800" b="1" dirty="0">
              <a:effectLst/>
              <a:latin typeface="SimSun" panose="02010600030101010101" pitchFamily="2" charset="-122"/>
              <a:ea typeface="SimSun" panose="02010600030101010101" pitchFamily="2" charset="-122"/>
            </a:endParaRPr>
          </a:p>
          <a:p>
            <a:pPr algn="l"/>
            <a:r>
              <a:rPr lang="en-US" altLang="zh-CN" sz="1800" b="1" dirty="0">
                <a:effectLst/>
                <a:latin typeface="SimSun" panose="02010600030101010101" pitchFamily="2" charset="-122"/>
                <a:ea typeface="SimSun" panose="02010600030101010101" pitchFamily="2" charset="-122"/>
              </a:rPr>
              <a:t>1</a:t>
            </a:r>
            <a:r>
              <a:rPr lang="zh-CN" altLang="en-US" sz="1800" b="1" dirty="0">
                <a:effectLst/>
                <a:latin typeface="SimSun" panose="02010600030101010101" pitchFamily="2" charset="-122"/>
                <a:ea typeface="SimSun" panose="02010600030101010101" pitchFamily="2" charset="-122"/>
              </a:rPr>
              <a:t>、通过安全事故案例的学习，各部反思在安全管理、安全监护履职、现场巡检管理、</a:t>
            </a:r>
            <a:r>
              <a:rPr lang="en" altLang="zh-CN" sz="1800" b="1" dirty="0">
                <a:effectLst/>
                <a:latin typeface="SimSun" panose="02010600030101010101" pitchFamily="2" charset="-122"/>
                <a:ea typeface="SimSun" panose="02010600030101010101" pitchFamily="2" charset="-122"/>
              </a:rPr>
              <a:t>DCS</a:t>
            </a:r>
            <a:r>
              <a:rPr lang="zh-CN" altLang="en-US" sz="1800" b="1" dirty="0">
                <a:effectLst/>
                <a:latin typeface="SimSun" panose="02010600030101010101" pitchFamily="2" charset="-122"/>
                <a:ea typeface="SimSun" panose="02010600030101010101" pitchFamily="2" charset="-122"/>
              </a:rPr>
              <a:t>内操监盘、设备故障管理、防人为操作失误、作业安全措施到位情况、出现生产异常后应急响应等方面是否做到位。 </a:t>
            </a:r>
            <a:endParaRPr lang="zh-CN" altLang="en-US" sz="900" b="1" dirty="0">
              <a:latin typeface="SimSun" panose="02010600030101010101" pitchFamily="2" charset="-122"/>
              <a:ea typeface="SimSun" panose="02010600030101010101" pitchFamily="2" charset="-122"/>
            </a:endParaRPr>
          </a:p>
          <a:p>
            <a:pPr algn="l"/>
            <a:r>
              <a:rPr lang="en-US" altLang="zh-CN" sz="1800" b="1" dirty="0">
                <a:effectLst/>
                <a:latin typeface="SimSun" panose="02010600030101010101" pitchFamily="2" charset="-122"/>
                <a:ea typeface="SimSun" panose="02010600030101010101" pitchFamily="2" charset="-122"/>
              </a:rPr>
              <a:t>2</a:t>
            </a:r>
            <a:r>
              <a:rPr lang="zh-CN" altLang="en-US" sz="1800" b="1" dirty="0">
                <a:effectLst/>
                <a:latin typeface="SimSun" panose="02010600030101010101" pitchFamily="2" charset="-122"/>
                <a:ea typeface="SimSun" panose="02010600030101010101" pitchFamily="2" charset="-122"/>
              </a:rPr>
              <a:t>、举一反三，总结教训，找出安全管理的漏洞和不足，为今后的工作提供借鉴和改进方向。 </a:t>
            </a:r>
            <a:endParaRPr lang="en-US" altLang="zh-CN" sz="1800" b="1" dirty="0">
              <a:effectLst/>
              <a:latin typeface="SimSun" panose="02010600030101010101" pitchFamily="2" charset="-122"/>
              <a:ea typeface="SimSun" panose="02010600030101010101" pitchFamily="2" charset="-122"/>
            </a:endParaRPr>
          </a:p>
          <a:p>
            <a:pPr algn="l"/>
            <a:r>
              <a:rPr lang="en-US" altLang="zh-CN" sz="1800" b="1" dirty="0">
                <a:effectLst/>
                <a:latin typeface="SimSun" panose="02010600030101010101" pitchFamily="2" charset="-122"/>
                <a:ea typeface="SimSun" panose="02010600030101010101" pitchFamily="2" charset="-122"/>
              </a:rPr>
              <a:t>3</a:t>
            </a:r>
            <a:r>
              <a:rPr lang="zh-CN" altLang="en-US" sz="1800" b="1" dirty="0">
                <a:effectLst/>
                <a:latin typeface="SimSun" panose="02010600030101010101" pitchFamily="2" charset="-122"/>
                <a:ea typeface="SimSun" panose="02010600030101010101" pitchFamily="2" charset="-122"/>
              </a:rPr>
              <a:t>、强化安全意识</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通过学习事故案例，强化员工的安全意识，提高对安全问题的重视程度，增强自我保护意识。 </a:t>
            </a:r>
            <a:endParaRPr lang="zh-CN" altLang="en-US" sz="900" b="1" dirty="0">
              <a:latin typeface="SimSun" panose="02010600030101010101" pitchFamily="2" charset="-122"/>
              <a:ea typeface="SimSun" panose="02010600030101010101" pitchFamily="2" charset="-122"/>
            </a:endParaRPr>
          </a:p>
          <a:p>
            <a:pPr algn="l"/>
            <a:r>
              <a:rPr lang="en-US" altLang="zh-CN" sz="1800" b="1" dirty="0">
                <a:effectLst/>
                <a:latin typeface="SimSun" panose="02010600030101010101" pitchFamily="2" charset="-122"/>
                <a:ea typeface="SimSun" panose="02010600030101010101" pitchFamily="2" charset="-122"/>
              </a:rPr>
              <a:t>4</a:t>
            </a:r>
            <a:r>
              <a:rPr lang="zh-CN" altLang="en-US" sz="1800" b="1" dirty="0">
                <a:effectLst/>
                <a:latin typeface="SimSun" panose="02010600030101010101" pitchFamily="2" charset="-122"/>
                <a:ea typeface="SimSun" panose="02010600030101010101" pitchFamily="2" charset="-122"/>
              </a:rPr>
              <a:t>、掌握安全操作规程</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学习并掌握公司的安全操作规程，了解各项安全规定和操作要求，确保员工在工作中严格遵守。 </a:t>
            </a:r>
            <a:endParaRPr lang="zh-CN" altLang="en-US" sz="900" b="1" dirty="0">
              <a:latin typeface="SimSun" panose="02010600030101010101" pitchFamily="2" charset="-122"/>
              <a:ea typeface="SimSun" panose="02010600030101010101" pitchFamily="2" charset="-122"/>
            </a:endParaRPr>
          </a:p>
          <a:p>
            <a:pPr algn="l"/>
            <a:r>
              <a:rPr lang="en-US" altLang="zh-CN" sz="1800" b="1" dirty="0">
                <a:effectLst/>
                <a:latin typeface="SimSun" panose="02010600030101010101" pitchFamily="2" charset="-122"/>
                <a:ea typeface="SimSun" panose="02010600030101010101" pitchFamily="2" charset="-122"/>
              </a:rPr>
              <a:t>5</a:t>
            </a:r>
            <a:r>
              <a:rPr lang="zh-CN" altLang="en-US" sz="1800" b="1" dirty="0">
                <a:effectLst/>
                <a:latin typeface="SimSun" panose="02010600030101010101" pitchFamily="2" charset="-122"/>
                <a:ea typeface="SimSun" panose="02010600030101010101" pitchFamily="2" charset="-122"/>
              </a:rPr>
              <a:t>、定期开展安全培训</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公司各部应定期开展安全培训，提高员工的安全意识和操作技能，增强员工的安全防范能力。 </a:t>
            </a:r>
            <a:endParaRPr lang="zh-CN" altLang="en-US" sz="900" b="1" dirty="0">
              <a:latin typeface="SimSun" panose="02010600030101010101" pitchFamily="2" charset="-122"/>
              <a:ea typeface="SimSun" panose="02010600030101010101" pitchFamily="2" charset="-122"/>
            </a:endParaRPr>
          </a:p>
          <a:p>
            <a:pPr algn="l"/>
            <a:r>
              <a:rPr lang="en-US" altLang="zh-CN" sz="1800" b="1" dirty="0">
                <a:effectLst/>
                <a:latin typeface="SimSun" panose="02010600030101010101" pitchFamily="2" charset="-122"/>
                <a:ea typeface="SimSun" panose="02010600030101010101" pitchFamily="2" charset="-122"/>
              </a:rPr>
              <a:t>6</a:t>
            </a:r>
            <a:r>
              <a:rPr lang="zh-CN" altLang="en-US" sz="1800" b="1" dirty="0">
                <a:effectLst/>
                <a:latin typeface="SimSun" panose="02010600030101010101" pitchFamily="2" charset="-122"/>
                <a:ea typeface="SimSun" panose="02010600030101010101" pitchFamily="2" charset="-122"/>
              </a:rPr>
              <a:t>、建立应急预案及定期演练</a:t>
            </a:r>
            <a:r>
              <a:rPr lang="en-US" altLang="zh-CN" sz="1800" b="1" dirty="0">
                <a:effectLst/>
                <a:latin typeface="SimSun" panose="02010600030101010101" pitchFamily="2" charset="-122"/>
                <a:ea typeface="SimSun" panose="02010600030101010101" pitchFamily="2" charset="-122"/>
              </a:rPr>
              <a:t>:</a:t>
            </a:r>
            <a:r>
              <a:rPr lang="zh-CN" altLang="en-US" sz="1800" b="1" dirty="0">
                <a:effectLst/>
                <a:latin typeface="SimSun" panose="02010600030101010101" pitchFamily="2" charset="-122"/>
                <a:ea typeface="SimSun" panose="02010600030101010101" pitchFamily="2" charset="-122"/>
              </a:rPr>
              <a:t>针对可能发生的安全事故，建立应急预案并定期演练，明确应急处置流程和责任人，在事故发生时能够迅速、有效地应对，确保“人人讲安全，个个会应急”。 </a:t>
            </a:r>
            <a:endParaRPr lang="zh-CN" altLang="en-US" sz="900" b="1" dirty="0">
              <a:latin typeface="SimSun" panose="02010600030101010101" pitchFamily="2" charset="-122"/>
              <a:ea typeface="SimSun" panose="02010600030101010101" pitchFamily="2" charset="-122"/>
            </a:endParaRPr>
          </a:p>
          <a:p>
            <a:pPr algn="l"/>
            <a:r>
              <a:rPr lang="zh-CN" altLang="en-US" sz="1800" b="1" dirty="0">
                <a:effectLst/>
                <a:latin typeface="SimSun" panose="02010600030101010101" pitchFamily="2" charset="-122"/>
                <a:ea typeface="SimSun" panose="02010600030101010101" pitchFamily="2" charset="-122"/>
              </a:rPr>
              <a:t>  </a:t>
            </a:r>
            <a:endParaRPr lang="en-US" altLang="zh-CN" sz="1800" b="1" dirty="0">
              <a:effectLst/>
              <a:latin typeface="SimSun" panose="02010600030101010101" pitchFamily="2" charset="-122"/>
              <a:ea typeface="SimSun" panose="02010600030101010101" pitchFamily="2" charset="-122"/>
            </a:endParaRPr>
          </a:p>
          <a:p>
            <a:pPr algn="l"/>
            <a:r>
              <a:rPr lang="zh-CN" altLang="en-US" sz="1800" b="1" dirty="0">
                <a:effectLst/>
                <a:latin typeface="SimSun" panose="02010600030101010101" pitchFamily="2" charset="-122"/>
                <a:ea typeface="SimSun" panose="02010600030101010101" pitchFamily="2" charset="-122"/>
              </a:rPr>
              <a:t>    通过安全事故学习要求的落实，公司各部应切实有效地提高员工的安全意识和操作技能，降低安全事故的发生概率，保障员工的人身安全和企业的稳定发展，确保公司</a:t>
            </a:r>
            <a:r>
              <a:rPr lang="en-US" altLang="zh-CN" sz="1800" b="1" dirty="0">
                <a:effectLst/>
                <a:latin typeface="SimSun" panose="02010600030101010101" pitchFamily="2" charset="-122"/>
                <a:ea typeface="SimSun" panose="02010600030101010101" pitchFamily="2" charset="-122"/>
              </a:rPr>
              <a:t>2024</a:t>
            </a:r>
            <a:r>
              <a:rPr lang="zh-CN" altLang="en-US" sz="1800" b="1" dirty="0">
                <a:effectLst/>
                <a:latin typeface="SimSun" panose="02010600030101010101" pitchFamily="2" charset="-122"/>
                <a:ea typeface="SimSun" panose="02010600030101010101" pitchFamily="2" charset="-122"/>
              </a:rPr>
              <a:t>年安全生产任务的顺利完成。 </a:t>
            </a:r>
            <a:endParaRPr lang="zh-CN" altLang="en-US" sz="9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07210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933575" y="4554538"/>
            <a:ext cx="8370888" cy="1752600"/>
          </a:xfrm>
        </p:spPr>
        <p:txBody>
          <a:bodyPr vert="horz" lIns="91440" tIns="45720" rIns="91440" bIns="45720" rtlCol="0">
            <a:normAutofit/>
          </a:bodyPr>
          <a:lstStyle/>
          <a:p>
            <a:pPr marL="0" marR="0" lvl="0" indent="0" algn="ctr" defTabSz="89281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3905" b="1" i="0" u="none" strike="noStrike" kern="1200" cap="none" spc="0" normalizeH="0" baseline="0" noProof="0" dirty="0">
                <a:ln>
                  <a:noFill/>
                </a:ln>
                <a:solidFill>
                  <a:schemeClr val="tx1">
                    <a:lumMod val="95000"/>
                    <a:lumOff val="5000"/>
                  </a:schemeClr>
                </a:solidFill>
                <a:effectLst/>
                <a:uLnTx/>
                <a:uFillTx/>
                <a:latin typeface="+mn-lt"/>
                <a:ea typeface="+mn-ea"/>
                <a:cs typeface="+mn-cs"/>
              </a:rPr>
              <a:t>HSE</a:t>
            </a:r>
            <a:r>
              <a:rPr kumimoji="0" lang="zh-CN" altLang="en-US" sz="3905" b="1" i="0" u="none" strike="noStrike" kern="1200" cap="none" spc="0" normalizeH="0" baseline="0" noProof="0" dirty="0">
                <a:ln>
                  <a:noFill/>
                </a:ln>
                <a:solidFill>
                  <a:schemeClr val="tx1">
                    <a:lumMod val="95000"/>
                    <a:lumOff val="5000"/>
                  </a:schemeClr>
                </a:solidFill>
                <a:effectLst/>
                <a:uLnTx/>
                <a:uFillTx/>
                <a:latin typeface="+mn-lt"/>
                <a:ea typeface="+mn-ea"/>
                <a:cs typeface="+mn-cs"/>
              </a:rPr>
              <a:t>专业</a:t>
            </a:r>
            <a:endParaRPr kumimoji="0" lang="en-US" altLang="zh-CN" sz="3905" b="1"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a:p>
            <a:pPr marL="0" marR="0" lvl="0" indent="0" algn="ctr" defTabSz="89281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3905"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2023</a:t>
            </a:r>
            <a:r>
              <a:rPr kumimoji="0" lang="zh-CN" altLang="en-US" sz="3905" b="1" i="0" u="none" strike="noStrike" kern="1200" cap="none" spc="0" normalizeH="0" baseline="0" noProof="0" dirty="0">
                <a:ln>
                  <a:noFill/>
                </a:ln>
                <a:solidFill>
                  <a:schemeClr val="tx1">
                    <a:lumMod val="95000"/>
                    <a:lumOff val="5000"/>
                  </a:schemeClr>
                </a:solidFill>
                <a:effectLst/>
                <a:uLnTx/>
                <a:uFillTx/>
                <a:latin typeface="+mn-lt"/>
                <a:ea typeface="+mn-ea"/>
                <a:cs typeface="+mn-cs"/>
              </a:rPr>
              <a:t>年</a:t>
            </a:r>
            <a:r>
              <a:rPr kumimoji="0" lang="en-US" altLang="zh-CN" sz="3905"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rPr>
              <a:t>1</a:t>
            </a:r>
            <a:r>
              <a:rPr kumimoji="0" lang="zh-CN" altLang="en-US" sz="3905" b="1" i="0" u="none" strike="noStrike" kern="1200" cap="none" spc="0" normalizeH="0" baseline="0" noProof="0" dirty="0">
                <a:ln>
                  <a:noFill/>
                </a:ln>
                <a:solidFill>
                  <a:schemeClr val="tx1">
                    <a:lumMod val="95000"/>
                    <a:lumOff val="5000"/>
                  </a:schemeClr>
                </a:solidFill>
                <a:effectLst/>
                <a:uLnTx/>
                <a:uFillTx/>
                <a:latin typeface="+mn-lt"/>
                <a:ea typeface="+mn-ea"/>
                <a:cs typeface="+mn-cs"/>
              </a:rPr>
              <a:t>月</a:t>
            </a:r>
            <a:r>
              <a:rPr lang="en-US" altLang="zh-CN" sz="3905" b="1" dirty="0">
                <a:solidFill>
                  <a:schemeClr val="tx1">
                    <a:lumMod val="95000"/>
                    <a:lumOff val="5000"/>
                  </a:schemeClr>
                </a:solidFill>
              </a:rPr>
              <a:t>19</a:t>
            </a:r>
            <a:r>
              <a:rPr kumimoji="0" lang="zh-CN" altLang="en-US" sz="3905" b="1" i="0" u="none" strike="noStrike" kern="1200" cap="none" spc="0" normalizeH="0" baseline="0" noProof="0" dirty="0">
                <a:ln>
                  <a:noFill/>
                </a:ln>
                <a:solidFill>
                  <a:schemeClr val="tx1">
                    <a:lumMod val="95000"/>
                    <a:lumOff val="5000"/>
                  </a:schemeClr>
                </a:solidFill>
                <a:effectLst/>
                <a:uLnTx/>
                <a:uFillTx/>
                <a:latin typeface="+mn-lt"/>
                <a:ea typeface="+mn-ea"/>
                <a:cs typeface="+mn-cs"/>
              </a:rPr>
              <a:t>日</a:t>
            </a:r>
          </a:p>
        </p:txBody>
      </p:sp>
      <p:sp>
        <p:nvSpPr>
          <p:cNvPr id="4" name="标题 1"/>
          <p:cNvSpPr txBox="1"/>
          <p:nvPr/>
        </p:nvSpPr>
        <p:spPr>
          <a:xfrm>
            <a:off x="1179513" y="1835150"/>
            <a:ext cx="10163175" cy="1470025"/>
          </a:xfrm>
          <a:prstGeom prst="rect">
            <a:avLst/>
          </a:prstGeom>
          <a:noFill/>
          <a:ln>
            <a:noFill/>
          </a:ln>
        </p:spPr>
        <p:txBody>
          <a:bodyPr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7000" b="0" i="0" u="none" strike="noStrike" kern="1200" cap="none" spc="0" normalizeH="0" baseline="0" noProof="0" dirty="0">
                <a:ln>
                  <a:noFill/>
                </a:ln>
                <a:solidFill>
                  <a:srgbClr val="0000FF"/>
                </a:solidFill>
                <a:effectLst/>
                <a:uLnTx/>
                <a:uFillTx/>
                <a:latin typeface="Arial" panose="020B0604020202020204" pitchFamily="34" charset="0"/>
                <a:ea typeface="华文中宋" panose="02010600040101010101" pitchFamily="2" charset="-122"/>
                <a:cs typeface="Arial" panose="020B0604020202020204" pitchFamily="34" charset="0"/>
              </a:rPr>
              <a:t>公用工程</a:t>
            </a:r>
            <a:r>
              <a:rPr kumimoji="0" lang="zh-CN" altLang="en-US" sz="7000" b="0" i="0" u="none" strike="noStrike" kern="1200" cap="none" spc="0" normalizeH="0" baseline="0" noProof="0" dirty="0">
                <a:ln>
                  <a:noFill/>
                </a:ln>
                <a:solidFill>
                  <a:srgbClr val="0000FF"/>
                </a:solidFill>
                <a:effectLst/>
                <a:uLnTx/>
                <a:uFillTx/>
                <a:latin typeface="华文中宋" panose="02010600040101010101" pitchFamily="2" charset="-122"/>
                <a:ea typeface="华文中宋" panose="02010600040101010101" pitchFamily="2" charset="-122"/>
                <a:cs typeface="+mj-cs"/>
              </a:rPr>
              <a:t>部四季度例会</a:t>
            </a:r>
            <a:endParaRPr kumimoji="0" lang="en-US" altLang="zh-CN" sz="7000" b="0" i="0" u="none" strike="noStrike" kern="1200" cap="none" spc="0" normalizeH="0" baseline="0" noProof="0" dirty="0">
              <a:ln>
                <a:noFill/>
              </a:ln>
              <a:solidFill>
                <a:srgbClr val="0000FF"/>
              </a:solidFill>
              <a:effectLst/>
              <a:uLnTx/>
              <a:uFillTx/>
              <a:latin typeface="华文中宋" panose="02010600040101010101" pitchFamily="2" charset="-122"/>
              <a:ea typeface="华文中宋" panose="02010600040101010101" pitchFamily="2" charset="-122"/>
              <a:cs typeface="+mj-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7000" b="0" i="0" u="none" strike="noStrike" kern="1200" cap="none" spc="0" normalizeH="0" baseline="0" noProof="0" dirty="0">
                <a:ln>
                  <a:noFill/>
                </a:ln>
                <a:solidFill>
                  <a:srgbClr val="0000FF"/>
                </a:solidFill>
                <a:effectLst/>
                <a:uLnTx/>
                <a:uFillTx/>
                <a:latin typeface="华文中宋" panose="02010600040101010101" pitchFamily="2" charset="-122"/>
                <a:ea typeface="华文中宋" panose="02010600040101010101" pitchFamily="2" charset="-122"/>
                <a:cs typeface="+mj-cs"/>
              </a:rPr>
              <a:t>暨年度工作会议汇报材料</a:t>
            </a:r>
            <a:endParaRPr kumimoji="0" lang="zh-CN" altLang="en-US" sz="7000" b="1" i="0" u="none" strike="noStrike" kern="1200" cap="none" spc="0" normalizeH="0" baseline="0" noProof="0" dirty="0">
              <a:ln>
                <a:noFill/>
              </a:ln>
              <a:solidFill>
                <a:schemeClr val="tx1"/>
              </a:solidFill>
              <a:effectLst/>
              <a:uLnTx/>
              <a:uFillTx/>
              <a:latin typeface="华文中宋" panose="02010600040101010101" pitchFamily="2" charset="-122"/>
              <a:ea typeface="华文中宋" panose="02010600040101010101" pitchFamily="2" charset="-122"/>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1"/>
          <p:cNvSpPr/>
          <p:nvPr/>
        </p:nvSpPr>
        <p:spPr>
          <a:xfrm>
            <a:off x="-323850" y="25400"/>
            <a:ext cx="8467725" cy="544513"/>
          </a:xfrm>
          <a:prstGeom prst="rect">
            <a:avLst/>
          </a:prstGeom>
          <a:noFill/>
          <a:ln w="9525">
            <a:noFill/>
          </a:ln>
        </p:spPr>
        <p:txBody>
          <a:bodyPr lIns="107503" tIns="53751" rIns="107503" bIns="53751">
            <a:spAutoFit/>
          </a:bodyPr>
          <a:lstStyle/>
          <a:p>
            <a:pPr marL="0" marR="0" lvl="0" indent="0" algn="ctr" defTabSz="1075055" rtl="0" eaLnBrk="0" fontAlgn="base" latinLnBrk="0" hangingPunct="0">
              <a:lnSpc>
                <a:spcPct val="100000"/>
              </a:lnSpc>
              <a:spcBef>
                <a:spcPct val="0"/>
              </a:spcBef>
              <a:spcAft>
                <a:spcPct val="0"/>
              </a:spcAft>
              <a:buClrTx/>
              <a:buSzTx/>
              <a:buFontTx/>
              <a:buNone/>
              <a:defRPr/>
            </a:pP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一、年度安全目标指标考核完成情况</a:t>
            </a:r>
          </a:p>
        </p:txBody>
      </p:sp>
      <p:graphicFrame>
        <p:nvGraphicFramePr>
          <p:cNvPr id="6" name="表格 5"/>
          <p:cNvGraphicFramePr>
            <a:graphicFrameLocks noGrp="1"/>
          </p:cNvGraphicFramePr>
          <p:nvPr>
            <p:custDataLst>
              <p:tags r:id="rId1"/>
            </p:custDataLst>
            <p:extLst>
              <p:ext uri="{D42A27DB-BD31-4B8C-83A1-F6EECF244321}">
                <p14:modId xmlns:p14="http://schemas.microsoft.com/office/powerpoint/2010/main" val="4245164252"/>
              </p:ext>
            </p:extLst>
          </p:nvPr>
        </p:nvGraphicFramePr>
        <p:xfrm>
          <a:off x="748936" y="1952046"/>
          <a:ext cx="10851482" cy="3749418"/>
        </p:xfrm>
        <a:graphic>
          <a:graphicData uri="http://schemas.openxmlformats.org/drawingml/2006/table">
            <a:tbl>
              <a:tblPr/>
              <a:tblGrid>
                <a:gridCol w="510756">
                  <a:extLst>
                    <a:ext uri="{9D8B030D-6E8A-4147-A177-3AD203B41FA5}">
                      <a16:colId xmlns:a16="http://schemas.microsoft.com/office/drawing/2014/main" val="20000"/>
                    </a:ext>
                  </a:extLst>
                </a:gridCol>
                <a:gridCol w="1705394">
                  <a:extLst>
                    <a:ext uri="{9D8B030D-6E8A-4147-A177-3AD203B41FA5}">
                      <a16:colId xmlns:a16="http://schemas.microsoft.com/office/drawing/2014/main" val="20001"/>
                    </a:ext>
                  </a:extLst>
                </a:gridCol>
                <a:gridCol w="1298575">
                  <a:extLst>
                    <a:ext uri="{9D8B030D-6E8A-4147-A177-3AD203B41FA5}">
                      <a16:colId xmlns:a16="http://schemas.microsoft.com/office/drawing/2014/main" val="20002"/>
                    </a:ext>
                  </a:extLst>
                </a:gridCol>
                <a:gridCol w="1299210">
                  <a:extLst>
                    <a:ext uri="{9D8B030D-6E8A-4147-A177-3AD203B41FA5}">
                      <a16:colId xmlns:a16="http://schemas.microsoft.com/office/drawing/2014/main" val="20003"/>
                    </a:ext>
                  </a:extLst>
                </a:gridCol>
                <a:gridCol w="1343660">
                  <a:extLst>
                    <a:ext uri="{9D8B030D-6E8A-4147-A177-3AD203B41FA5}">
                      <a16:colId xmlns:a16="http://schemas.microsoft.com/office/drawing/2014/main" val="20004"/>
                    </a:ext>
                  </a:extLst>
                </a:gridCol>
                <a:gridCol w="1395792">
                  <a:extLst>
                    <a:ext uri="{9D8B030D-6E8A-4147-A177-3AD203B41FA5}">
                      <a16:colId xmlns:a16="http://schemas.microsoft.com/office/drawing/2014/main" val="20005"/>
                    </a:ext>
                  </a:extLst>
                </a:gridCol>
                <a:gridCol w="1315990">
                  <a:extLst>
                    <a:ext uri="{9D8B030D-6E8A-4147-A177-3AD203B41FA5}">
                      <a16:colId xmlns:a16="http://schemas.microsoft.com/office/drawing/2014/main" val="20006"/>
                    </a:ext>
                  </a:extLst>
                </a:gridCol>
                <a:gridCol w="1309640">
                  <a:extLst>
                    <a:ext uri="{9D8B030D-6E8A-4147-A177-3AD203B41FA5}">
                      <a16:colId xmlns:a16="http://schemas.microsoft.com/office/drawing/2014/main" val="20007"/>
                    </a:ext>
                  </a:extLst>
                </a:gridCol>
                <a:gridCol w="672465">
                  <a:extLst>
                    <a:ext uri="{9D8B030D-6E8A-4147-A177-3AD203B41FA5}">
                      <a16:colId xmlns:a16="http://schemas.microsoft.com/office/drawing/2014/main" val="20008"/>
                    </a:ext>
                  </a:extLst>
                </a:gridCol>
              </a:tblGrid>
              <a:tr h="672465">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序号</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区  域</a:t>
                      </a:r>
                      <a:endParaRPr kumimoji="0" lang="zh-CN"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公司三个“零”指标及部控指标</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hMerge="1">
                  <a:txBody>
                    <a:bodyPr/>
                    <a:lstStyle/>
                    <a:p>
                      <a:endParaRPr lang="zh-CN"/>
                    </a:p>
                  </a:txBody>
                  <a:tcPr marL="47404" marR="47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备注</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extLst>
                  <a:ext uri="{0D108BD9-81ED-4DB2-BD59-A6C34878D82A}">
                    <a16:rowId xmlns:a16="http://schemas.microsoft.com/office/drawing/2014/main" val="10000"/>
                  </a:ext>
                </a:extLst>
              </a:tr>
              <a:tr h="957682">
                <a:tc vMerge="1">
                  <a:txBody>
                    <a:bodyPr/>
                    <a:lstStyle/>
                    <a:p>
                      <a:endParaRPr lang="zh-CN"/>
                    </a:p>
                  </a:txBody>
                  <a:tcPr/>
                </a:tc>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“零”伤亡</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“零”火灾</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“零”污染</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运行部级</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未遂事件</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kern="1200"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重大违章违纪行为</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vMerge="1">
                  <a:txBody>
                    <a:bodyPr/>
                    <a:lstStyle/>
                    <a:p>
                      <a:endParaRPr lang="zh-CN"/>
                    </a:p>
                  </a:txBody>
                  <a:tcPr/>
                </a:tc>
                <a:extLst>
                  <a:ext uri="{0D108BD9-81ED-4DB2-BD59-A6C34878D82A}">
                    <a16:rowId xmlns:a16="http://schemas.microsoft.com/office/drawing/2014/main" val="10001"/>
                  </a:ext>
                </a:extLst>
              </a:tr>
              <a:tr h="84472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1</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rPr>
                        <a:t>水处理区域</a:t>
                      </a:r>
                      <a:endParaRPr kumimoji="0" lang="zh-CN"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extLst>
                  <a:ext uri="{0D108BD9-81ED-4DB2-BD59-A6C34878D82A}">
                    <a16:rowId xmlns:a16="http://schemas.microsoft.com/office/drawing/2014/main" val="10002"/>
                  </a:ext>
                </a:extLst>
              </a:tr>
              <a:tr h="637271">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chemeClr val="tx1"/>
                          </a:solidFill>
                          <a:effectLst/>
                          <a:latin typeface="华文中宋" panose="02010600040101010101" pitchFamily="2" charset="-122"/>
                          <a:ea typeface="华文中宋" panose="02010600040101010101" pitchFamily="2" charset="-122"/>
                        </a:rPr>
                        <a:t>2</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空分空压</a:t>
                      </a:r>
                    </a:p>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区域</a:t>
                      </a:r>
                      <a:endParaRPr kumimoji="0" lang="zh-CN"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lang="en-US" altLang="zh-CN" sz="2000" b="1" dirty="0">
                          <a:ln>
                            <a:noFill/>
                          </a:ln>
                          <a:effectLst/>
                          <a:latin typeface="Arial" panose="020B0604020202020204" pitchFamily="34" charset="0"/>
                          <a:ea typeface="华文中宋" panose="02010600040101010101" pitchFamily="2" charset="-122"/>
                          <a:cs typeface="Arial" panose="020B0604020202020204" pitchFamily="34" charset="0"/>
                          <a:sym typeface="+mn-ea"/>
                        </a:rPr>
                        <a:t>0</a:t>
                      </a:r>
                      <a:endParaRPr kumimoji="0" lang="en-US" altLang="zh-CN" sz="2000" b="1" i="0" u="none" strike="noStrike" cap="none" normalizeH="0" baseline="0" dirty="0">
                        <a:ln>
                          <a:noFill/>
                        </a:ln>
                        <a:solidFill>
                          <a:srgbClr val="FF0000"/>
                        </a:solidFill>
                        <a:effectLst/>
                        <a:latin typeface="Arial" panose="020B0604020202020204" pitchFamily="34" charset="0"/>
                        <a:ea typeface="华文中宋" panose="02010600040101010101" pitchFamily="2" charset="-122"/>
                        <a:cs typeface="Arial" panose="020B0604020202020204" pitchFamily="34" charset="0"/>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sym typeface="+mn-ea"/>
                        </a:rPr>
                        <a:t>0</a:t>
                      </a:r>
                      <a:endPar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1400" b="0" i="0" u="none" strike="noStrike" cap="none" normalizeH="0" baseline="0" dirty="0">
                        <a:ln>
                          <a:noFill/>
                        </a:ln>
                        <a:solidFill>
                          <a:srgbClr val="FF0000"/>
                        </a:solidFill>
                        <a:effectLst/>
                        <a:latin typeface="Arial" panose="020B0604020202020204" pitchFamily="34" charset="0"/>
                        <a:ea typeface="华文中宋" panose="02010600040101010101" pitchFamily="2" charset="-122"/>
                        <a:cs typeface="Arial" panose="020B0604020202020204" pitchFamily="34" charset="0"/>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extLst>
                  <a:ext uri="{0D108BD9-81ED-4DB2-BD59-A6C34878D82A}">
                    <a16:rowId xmlns:a16="http://schemas.microsoft.com/office/drawing/2014/main" val="10003"/>
                  </a:ext>
                </a:extLst>
              </a:tr>
              <a:tr h="637271">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000" b="0"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rPr>
                        <a:t>合计</a:t>
                      </a:r>
                      <a:endParaRPr kumimoji="0" lang="zh-CN" sz="2000" b="1"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cs typeface="宋体" panose="02010600030101010101" pitchFamily="2" charset="-122"/>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dirty="0">
                          <a:ln>
                            <a:noFill/>
                          </a:ln>
                          <a:solidFill>
                            <a:schemeClr val="tx1"/>
                          </a:solidFill>
                          <a:effectLst/>
                          <a:latin typeface="Arial" panose="020B0604020202020204" pitchFamily="34" charset="0"/>
                          <a:ea typeface="华文中宋" panose="02010600040101010101" pitchFamily="2" charset="-122"/>
                          <a:cs typeface="Arial" panose="020B0604020202020204" pitchFamily="34" charset="0"/>
                        </a:rPr>
                        <a:t>0</a:t>
                      </a: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en-US" altLang="zh-CN" sz="2000" b="0" i="0" u="none" strike="noStrike" cap="none" normalizeH="0" baseline="0" dirty="0">
                        <a:ln>
                          <a:noFill/>
                        </a:ln>
                        <a:solidFill>
                          <a:schemeClr val="tx1"/>
                        </a:solidFill>
                        <a:effectLst/>
                        <a:latin typeface="华文中宋" panose="02010600040101010101" pitchFamily="2" charset="-122"/>
                        <a:ea typeface="华文中宋" panose="02010600040101010101" pitchFamily="2" charset="-122"/>
                      </a:endParaRPr>
                    </a:p>
                  </a:txBody>
                  <a:tcPr marL="61982" marR="6198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100000">
                          <a:schemeClr val="accent1">
                            <a:lumMod val="20000"/>
                            <a:lumOff val="80000"/>
                            <a:alpha val="69000"/>
                          </a:schemeClr>
                        </a:gs>
                        <a:gs pos="39999">
                          <a:srgbClr val="85C2FF"/>
                        </a:gs>
                        <a:gs pos="70000">
                          <a:srgbClr val="C4D6EB"/>
                        </a:gs>
                        <a:gs pos="100000">
                          <a:srgbClr val="FFEBFA"/>
                        </a:gs>
                      </a:gsLst>
                      <a:lin ang="2700000" scaled="1"/>
                      <a:tileRect/>
                    </a:gradFill>
                  </a:tcPr>
                </a:tc>
                <a:extLst>
                  <a:ext uri="{0D108BD9-81ED-4DB2-BD59-A6C34878D82A}">
                    <a16:rowId xmlns:a16="http://schemas.microsoft.com/office/drawing/2014/main" val="10004"/>
                  </a:ext>
                </a:extLst>
              </a:tr>
            </a:tbl>
          </a:graphicData>
        </a:graphic>
      </p:graphicFrame>
      <p:sp>
        <p:nvSpPr>
          <p:cNvPr id="15362" name="TextBox 1"/>
          <p:cNvSpPr txBox="1"/>
          <p:nvPr/>
        </p:nvSpPr>
        <p:spPr>
          <a:xfrm>
            <a:off x="528638" y="1128713"/>
            <a:ext cx="10974388" cy="678180"/>
          </a:xfrm>
          <a:prstGeom prst="rect">
            <a:avLst/>
          </a:prstGeom>
          <a:noFill/>
          <a:ln w="9525">
            <a:noFill/>
          </a:ln>
        </p:spPr>
        <p:txBody>
          <a:bodyPr wrap="square" lIns="107503" tIns="53751" rIns="107503" bIns="53751">
            <a:spAutoFit/>
          </a:bodyPr>
          <a:lstStyle/>
          <a:p>
            <a:pPr marR="0" defTabSz="914400" eaLnBrk="1" hangingPunct="1">
              <a:buClrTx/>
              <a:buSzTx/>
              <a:buFontTx/>
              <a:buNone/>
              <a:defRPr/>
            </a:pPr>
            <a:r>
              <a:rPr kumimoji="0" lang="zh-CN" altLang="en-US" sz="1855" kern="1200" cap="none" spc="0" normalizeH="0" baseline="0" noProof="0" dirty="0">
                <a:latin typeface="华文中宋" panose="02010600040101010101" pitchFamily="2" charset="-122"/>
                <a:ea typeface="华文中宋" panose="02010600040101010101" pitchFamily="2" charset="-122"/>
                <a:cs typeface="+mn-cs"/>
              </a:rPr>
              <a:t>       </a:t>
            </a:r>
            <a:r>
              <a:rPr lang="zh-CN" altLang="en-US" sz="1855" noProof="0" dirty="0">
                <a:latin typeface="华文中宋" panose="02010600040101010101" pitchFamily="2" charset="-122"/>
                <a:ea typeface="华文中宋" panose="02010600040101010101" pitchFamily="2" charset="-122"/>
                <a:sym typeface="+mn-ea"/>
              </a:rPr>
              <a:t>截止</a:t>
            </a:r>
            <a:r>
              <a:rPr lang="en-US" altLang="zh-CN" sz="1855" noProof="0" dirty="0">
                <a:latin typeface="Arial" panose="020B0604020202020204" pitchFamily="34" charset="0"/>
                <a:ea typeface="华文中宋" panose="02010600040101010101" pitchFamily="2" charset="-122"/>
                <a:cs typeface="Arial" panose="020B0604020202020204" pitchFamily="34" charset="0"/>
                <a:sym typeface="+mn-ea"/>
              </a:rPr>
              <a:t>2023</a:t>
            </a:r>
            <a:r>
              <a:rPr lang="zh-CN" altLang="en-US" sz="1855" noProof="0" dirty="0">
                <a:latin typeface="Arial" panose="020B0604020202020204" pitchFamily="34" charset="0"/>
                <a:ea typeface="华文中宋" panose="02010600040101010101" pitchFamily="2" charset="-122"/>
                <a:cs typeface="Arial" panose="020B0604020202020204" pitchFamily="34" charset="0"/>
                <a:sym typeface="+mn-ea"/>
              </a:rPr>
              <a:t>年</a:t>
            </a:r>
            <a:r>
              <a:rPr lang="en-US" altLang="zh-CN" sz="1855" noProof="0" dirty="0">
                <a:latin typeface="Arial" panose="020B0604020202020204" pitchFamily="34" charset="0"/>
                <a:ea typeface="华文中宋" panose="02010600040101010101" pitchFamily="2" charset="-122"/>
                <a:cs typeface="Arial" panose="020B0604020202020204" pitchFamily="34" charset="0"/>
                <a:sym typeface="+mn-ea"/>
              </a:rPr>
              <a:t>12</a:t>
            </a:r>
            <a:r>
              <a:rPr lang="zh-CN" altLang="en-US" sz="1855" noProof="0" dirty="0">
                <a:latin typeface="Arial" panose="020B0604020202020204" pitchFamily="34" charset="0"/>
                <a:ea typeface="华文中宋" panose="02010600040101010101" pitchFamily="2" charset="-122"/>
                <a:cs typeface="Arial" panose="020B0604020202020204" pitchFamily="34" charset="0"/>
                <a:sym typeface="+mn-ea"/>
              </a:rPr>
              <a:t>月</a:t>
            </a:r>
            <a:r>
              <a:rPr lang="en-US" altLang="zh-CN" sz="1855" noProof="0" dirty="0">
                <a:latin typeface="Arial" panose="020B0604020202020204" pitchFamily="34" charset="0"/>
                <a:ea typeface="华文中宋" panose="02010600040101010101" pitchFamily="2" charset="-122"/>
                <a:cs typeface="Arial" panose="020B0604020202020204" pitchFamily="34" charset="0"/>
                <a:sym typeface="+mn-ea"/>
              </a:rPr>
              <a:t>31</a:t>
            </a:r>
            <a:r>
              <a:rPr lang="zh-CN" altLang="en-US" sz="1855" noProof="0" dirty="0">
                <a:latin typeface="华文中宋" panose="02010600040101010101" pitchFamily="2" charset="-122"/>
                <a:ea typeface="华文中宋" panose="02010600040101010101" pitchFamily="2" charset="-122"/>
                <a:sym typeface="+mn-ea"/>
              </a:rPr>
              <a:t>日，</a:t>
            </a:r>
            <a:r>
              <a:rPr lang="zh-CN" altLang="en-US" sz="1855" noProof="0" dirty="0">
                <a:solidFill>
                  <a:srgbClr val="0000FF"/>
                </a:solidFill>
                <a:latin typeface="华文中宋" panose="02010600040101010101" pitchFamily="2" charset="-122"/>
                <a:ea typeface="华文中宋" panose="02010600040101010101" pitchFamily="2" charset="-122"/>
                <a:sym typeface="+mn-ea"/>
              </a:rPr>
              <a:t>事故控制目标：</a:t>
            </a:r>
            <a:r>
              <a:rPr lang="zh-CN" altLang="en-US" sz="1855" noProof="0" dirty="0">
                <a:latin typeface="华文中宋" panose="02010600040101010101" pitchFamily="2" charset="-122"/>
                <a:ea typeface="华文中宋" panose="02010600040101010101" pitchFamily="2" charset="-122"/>
                <a:sym typeface="+mn-ea"/>
              </a:rPr>
              <a:t>部门全年未发生上报公司事故事件，未发生部门级事故和事件。</a:t>
            </a:r>
            <a:endParaRPr kumimoji="0" lang="zh-CN" altLang="en-US" sz="1855" kern="1200" cap="none" spc="0" normalizeH="0" baseline="0" noProof="0" dirty="0">
              <a:latin typeface="华文中宋" panose="02010600040101010101" pitchFamily="2" charset="-122"/>
              <a:ea typeface="华文中宋" panose="02010600040101010101" pitchFamily="2" charset="-122"/>
              <a:cs typeface="+mn-cs"/>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2"/>
          <p:cNvSpPr txBox="1">
            <a:spLocks noGrp="1" noChangeArrowheads="1"/>
          </p:cNvSpPr>
          <p:nvPr/>
        </p:nvSpPr>
        <p:spPr bwMode="auto">
          <a:xfrm>
            <a:off x="9172575" y="6248400"/>
            <a:ext cx="2490788" cy="457200"/>
          </a:xfrm>
          <a:prstGeom prst="rect">
            <a:avLst/>
          </a:prstGeom>
          <a:noFill/>
          <a:ln w="9525">
            <a:noFill/>
            <a:miter lim="800000"/>
          </a:ln>
        </p:spPr>
        <p:txBody>
          <a:bodyPr lIns="107503" tIns="53751" rIns="107503" bIns="53751"/>
          <a:lstStyle/>
          <a:p>
            <a:pPr algn="r" eaLnBrk="1" hangingPunct="1">
              <a:buNone/>
            </a:pPr>
            <a:fld id="{9A0DB2DC-4C9A-4742-B13C-FB6460FD3503}" type="slidenum">
              <a:rPr lang="zh-CN" altLang="en-US" sz="1100" dirty="0">
                <a:effectLst>
                  <a:outerShdw blurRad="38100" dist="38100" dir="2700000">
                    <a:srgbClr val="C0C0C0"/>
                  </a:outerShdw>
                </a:effectLst>
                <a:latin typeface="Arial" panose="020B0604020202020204" pitchFamily="34" charset="0"/>
              </a:rPr>
              <a:t>7</a:t>
            </a:fld>
            <a:endParaRPr lang="zh-CN" altLang="en-US" sz="1100" dirty="0">
              <a:effectLst>
                <a:outerShdw blurRad="38100" dist="38100" dir="2700000">
                  <a:srgbClr val="C0C0C0"/>
                </a:outerShdw>
              </a:effectLst>
              <a:latin typeface="Arial" panose="020B0604020202020204" pitchFamily="34" charset="0"/>
            </a:endParaRPr>
          </a:p>
        </p:txBody>
      </p:sp>
      <p:sp>
        <p:nvSpPr>
          <p:cNvPr id="11" name="矩形 1"/>
          <p:cNvSpPr/>
          <p:nvPr/>
        </p:nvSpPr>
        <p:spPr>
          <a:xfrm>
            <a:off x="-396875" y="0"/>
            <a:ext cx="5848350" cy="541655"/>
          </a:xfrm>
          <a:prstGeom prst="rect">
            <a:avLst/>
          </a:prstGeom>
          <a:noFill/>
          <a:ln w="9525">
            <a:noFill/>
          </a:ln>
        </p:spPr>
        <p:txBody>
          <a:bodyPr wrap="square" lIns="107503" tIns="53751" rIns="107503" bIns="53751">
            <a:spAutoFit/>
          </a:bodyPr>
          <a:lstStyle/>
          <a:p>
            <a:pPr marL="0" marR="0" lvl="0" indent="0" algn="ctr" defTabSz="1075055" rtl="0" eaLnBrk="0" fontAlgn="base" latinLnBrk="0" hangingPunct="0">
              <a:lnSpc>
                <a:spcPct val="100000"/>
              </a:lnSpc>
              <a:spcBef>
                <a:spcPct val="0"/>
              </a:spcBef>
              <a:spcAft>
                <a:spcPct val="0"/>
              </a:spcAft>
              <a:buClrTx/>
              <a:buSzTx/>
              <a:buFontTx/>
              <a:buNone/>
              <a:defRPr/>
            </a:pP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二、</a:t>
            </a:r>
            <a:r>
              <a:rPr kumimoji="0" lang="zh-CN"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绩效</a:t>
            </a: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考核情况</a:t>
            </a:r>
          </a:p>
        </p:txBody>
      </p:sp>
      <p:graphicFrame>
        <p:nvGraphicFramePr>
          <p:cNvPr id="2" name="表格 1">
            <a:extLst>
              <a:ext uri="{FF2B5EF4-FFF2-40B4-BE49-F238E27FC236}">
                <a16:creationId xmlns:a16="http://schemas.microsoft.com/office/drawing/2014/main" id="{1C9DC494-32C3-8F06-603D-417C82E0EF43}"/>
              </a:ext>
            </a:extLst>
          </p:cNvPr>
          <p:cNvGraphicFramePr>
            <a:graphicFrameLocks noGrp="1"/>
          </p:cNvGraphicFramePr>
          <p:nvPr>
            <p:extLst>
              <p:ext uri="{D42A27DB-BD31-4B8C-83A1-F6EECF244321}">
                <p14:modId xmlns:p14="http://schemas.microsoft.com/office/powerpoint/2010/main" val="68586494"/>
              </p:ext>
            </p:extLst>
          </p:nvPr>
        </p:nvGraphicFramePr>
        <p:xfrm>
          <a:off x="683645" y="960907"/>
          <a:ext cx="10979711" cy="3551651"/>
        </p:xfrm>
        <a:graphic>
          <a:graphicData uri="http://schemas.openxmlformats.org/drawingml/2006/table">
            <a:tbl>
              <a:tblPr>
                <a:tableStyleId>{5C22544A-7EE6-4342-B048-85BDC9FD1C3A}</a:tableStyleId>
              </a:tblPr>
              <a:tblGrid>
                <a:gridCol w="751463">
                  <a:extLst>
                    <a:ext uri="{9D8B030D-6E8A-4147-A177-3AD203B41FA5}">
                      <a16:colId xmlns:a16="http://schemas.microsoft.com/office/drawing/2014/main" val="1802928754"/>
                    </a:ext>
                  </a:extLst>
                </a:gridCol>
                <a:gridCol w="594908">
                  <a:extLst>
                    <a:ext uri="{9D8B030D-6E8A-4147-A177-3AD203B41FA5}">
                      <a16:colId xmlns:a16="http://schemas.microsoft.com/office/drawing/2014/main" val="3848515857"/>
                    </a:ext>
                  </a:extLst>
                </a:gridCol>
                <a:gridCol w="751463">
                  <a:extLst>
                    <a:ext uri="{9D8B030D-6E8A-4147-A177-3AD203B41FA5}">
                      <a16:colId xmlns:a16="http://schemas.microsoft.com/office/drawing/2014/main" val="3612303059"/>
                    </a:ext>
                  </a:extLst>
                </a:gridCol>
                <a:gridCol w="751463">
                  <a:extLst>
                    <a:ext uri="{9D8B030D-6E8A-4147-A177-3AD203B41FA5}">
                      <a16:colId xmlns:a16="http://schemas.microsoft.com/office/drawing/2014/main" val="746170432"/>
                    </a:ext>
                  </a:extLst>
                </a:gridCol>
                <a:gridCol w="751463">
                  <a:extLst>
                    <a:ext uri="{9D8B030D-6E8A-4147-A177-3AD203B41FA5}">
                      <a16:colId xmlns:a16="http://schemas.microsoft.com/office/drawing/2014/main" val="438257162"/>
                    </a:ext>
                  </a:extLst>
                </a:gridCol>
                <a:gridCol w="751463">
                  <a:extLst>
                    <a:ext uri="{9D8B030D-6E8A-4147-A177-3AD203B41FA5}">
                      <a16:colId xmlns:a16="http://schemas.microsoft.com/office/drawing/2014/main" val="883678249"/>
                    </a:ext>
                  </a:extLst>
                </a:gridCol>
                <a:gridCol w="751463">
                  <a:extLst>
                    <a:ext uri="{9D8B030D-6E8A-4147-A177-3AD203B41FA5}">
                      <a16:colId xmlns:a16="http://schemas.microsoft.com/office/drawing/2014/main" val="890099593"/>
                    </a:ext>
                  </a:extLst>
                </a:gridCol>
                <a:gridCol w="751463">
                  <a:extLst>
                    <a:ext uri="{9D8B030D-6E8A-4147-A177-3AD203B41FA5}">
                      <a16:colId xmlns:a16="http://schemas.microsoft.com/office/drawing/2014/main" val="3328337677"/>
                    </a:ext>
                  </a:extLst>
                </a:gridCol>
                <a:gridCol w="751463">
                  <a:extLst>
                    <a:ext uri="{9D8B030D-6E8A-4147-A177-3AD203B41FA5}">
                      <a16:colId xmlns:a16="http://schemas.microsoft.com/office/drawing/2014/main" val="1382650370"/>
                    </a:ext>
                  </a:extLst>
                </a:gridCol>
                <a:gridCol w="751463">
                  <a:extLst>
                    <a:ext uri="{9D8B030D-6E8A-4147-A177-3AD203B41FA5}">
                      <a16:colId xmlns:a16="http://schemas.microsoft.com/office/drawing/2014/main" val="2053512408"/>
                    </a:ext>
                  </a:extLst>
                </a:gridCol>
                <a:gridCol w="751463">
                  <a:extLst>
                    <a:ext uri="{9D8B030D-6E8A-4147-A177-3AD203B41FA5}">
                      <a16:colId xmlns:a16="http://schemas.microsoft.com/office/drawing/2014/main" val="3780700014"/>
                    </a:ext>
                  </a:extLst>
                </a:gridCol>
                <a:gridCol w="866270">
                  <a:extLst>
                    <a:ext uri="{9D8B030D-6E8A-4147-A177-3AD203B41FA5}">
                      <a16:colId xmlns:a16="http://schemas.microsoft.com/office/drawing/2014/main" val="2431778228"/>
                    </a:ext>
                  </a:extLst>
                </a:gridCol>
                <a:gridCol w="741027">
                  <a:extLst>
                    <a:ext uri="{9D8B030D-6E8A-4147-A177-3AD203B41FA5}">
                      <a16:colId xmlns:a16="http://schemas.microsoft.com/office/drawing/2014/main" val="3489610648"/>
                    </a:ext>
                  </a:extLst>
                </a:gridCol>
                <a:gridCol w="1262876">
                  <a:extLst>
                    <a:ext uri="{9D8B030D-6E8A-4147-A177-3AD203B41FA5}">
                      <a16:colId xmlns:a16="http://schemas.microsoft.com/office/drawing/2014/main" val="2500338113"/>
                    </a:ext>
                  </a:extLst>
                </a:gridCol>
              </a:tblGrid>
              <a:tr h="604703">
                <a:tc gridSpan="14">
                  <a:txBody>
                    <a:bodyPr/>
                    <a:lstStyle/>
                    <a:p>
                      <a:pPr algn="ctr" fontAlgn="ctr"/>
                      <a:r>
                        <a:rPr lang="zh-CN" altLang="en-US" sz="1600" b="1" u="none" strike="noStrike" dirty="0">
                          <a:effectLst/>
                        </a:rPr>
                        <a:t>公用工程部</a:t>
                      </a:r>
                      <a:r>
                        <a:rPr lang="en-US" altLang="zh-CN" sz="1600" b="1" u="none" strike="noStrike" dirty="0">
                          <a:effectLst/>
                        </a:rPr>
                        <a:t>2023</a:t>
                      </a:r>
                      <a:r>
                        <a:rPr lang="zh-CN" altLang="en-US" sz="1600" b="1" u="none" strike="noStrike" dirty="0">
                          <a:effectLst/>
                        </a:rPr>
                        <a:t>年度绩效考核汇总统计表</a:t>
                      </a:r>
                      <a:endParaRPr lang="zh-CN" altLang="en-US" sz="1600" b="1"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775450343"/>
                  </a:ext>
                </a:extLst>
              </a:tr>
              <a:tr h="412028">
                <a:tc>
                  <a:txBody>
                    <a:bodyPr/>
                    <a:lstStyle/>
                    <a:p>
                      <a:pPr algn="ctr" fontAlgn="ctr"/>
                      <a:r>
                        <a:rPr lang="zh-CN" altLang="en-US" sz="1400" u="none" strike="noStrike" dirty="0">
                          <a:effectLst/>
                        </a:rPr>
                        <a:t>年月</a:t>
                      </a:r>
                      <a:endParaRPr lang="zh-CN" altLang="en-US"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2</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3</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4</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5</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6</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8</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9</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10</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11</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12</a:t>
                      </a:r>
                      <a:r>
                        <a:rPr lang="zh-CN" altLang="en-US" sz="1400" u="none" strike="noStrike">
                          <a:effectLst/>
                        </a:rPr>
                        <a:t>月份</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zh-CN" altLang="en-US" sz="1400" u="none" strike="noStrike">
                          <a:effectLst/>
                        </a:rPr>
                        <a:t>合计</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746734935"/>
                  </a:ext>
                </a:extLst>
              </a:tr>
              <a:tr h="412028">
                <a:tc>
                  <a:txBody>
                    <a:bodyPr/>
                    <a:lstStyle/>
                    <a:p>
                      <a:pPr algn="ctr" fontAlgn="ctr"/>
                      <a:r>
                        <a:rPr lang="zh-CN" altLang="en-US" sz="1400" u="none" strike="noStrike">
                          <a:effectLst/>
                        </a:rPr>
                        <a:t>处罚项</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40 </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49 </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43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27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30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46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26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33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28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44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34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38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438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643311485"/>
                  </a:ext>
                </a:extLst>
              </a:tr>
              <a:tr h="412028">
                <a:tc>
                  <a:txBody>
                    <a:bodyPr/>
                    <a:lstStyle/>
                    <a:p>
                      <a:pPr algn="ctr" fontAlgn="ctr"/>
                      <a:r>
                        <a:rPr lang="zh-CN" altLang="en-US" sz="1400" u="none" strike="noStrike">
                          <a:effectLst/>
                        </a:rPr>
                        <a:t>处罚</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(1167)</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(1326)</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(994)</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(651)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(603)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(1144)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(434)</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(792)</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(461)</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(963)</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(589)</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(746)</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(9870)</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247427870"/>
                  </a:ext>
                </a:extLst>
              </a:tr>
              <a:tr h="412028">
                <a:tc>
                  <a:txBody>
                    <a:bodyPr/>
                    <a:lstStyle/>
                    <a:p>
                      <a:pPr algn="ctr" fontAlgn="ctr"/>
                      <a:r>
                        <a:rPr lang="zh-CN" altLang="en-US" sz="1400" u="none" strike="noStrike">
                          <a:effectLst/>
                        </a:rPr>
                        <a:t>奖励项</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56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58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98 </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53 </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65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76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95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51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65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70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76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70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833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1686724123"/>
                  </a:ext>
                </a:extLst>
              </a:tr>
              <a:tr h="412028">
                <a:tc>
                  <a:txBody>
                    <a:bodyPr/>
                    <a:lstStyle/>
                    <a:p>
                      <a:pPr algn="ctr" fontAlgn="ctr"/>
                      <a:r>
                        <a:rPr lang="zh-CN" altLang="en-US" sz="1400" u="none" strike="noStrike">
                          <a:effectLst/>
                        </a:rPr>
                        <a:t>奖励</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1327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1077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1294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835 </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effectLst/>
                        </a:rPr>
                        <a:t>796 </a:t>
                      </a:r>
                      <a:endParaRPr lang="en-US" altLang="zh-CN" sz="1400" b="0" i="0" u="none" strike="noStrike" dirty="0">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1218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929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635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1052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1212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1420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a:effectLst/>
                        </a:rPr>
                        <a:t>1686 </a:t>
                      </a:r>
                      <a:endParaRPr lang="en-US" altLang="zh-CN"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13481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2397920818"/>
                  </a:ext>
                </a:extLst>
              </a:tr>
              <a:tr h="432778">
                <a:tc>
                  <a:txBody>
                    <a:bodyPr/>
                    <a:lstStyle/>
                    <a:p>
                      <a:pPr algn="ctr" fontAlgn="ctr"/>
                      <a:r>
                        <a:rPr lang="zh-CN" altLang="en-US" sz="1400" u="none" strike="noStrike">
                          <a:effectLst/>
                        </a:rPr>
                        <a:t>合计</a:t>
                      </a:r>
                      <a:br>
                        <a:rPr lang="zh-CN" altLang="en-US" sz="1400" u="none" strike="noStrike">
                          <a:effectLst/>
                        </a:rPr>
                      </a:br>
                      <a:r>
                        <a:rPr lang="zh-CN" altLang="en-US" sz="1400" u="none" strike="noStrike">
                          <a:effectLst/>
                        </a:rPr>
                        <a:t>（文币）</a:t>
                      </a: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160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(249)</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300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184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193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74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495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(157)</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591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249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831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940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tc>
                  <a:txBody>
                    <a:bodyPr/>
                    <a:lstStyle/>
                    <a:p>
                      <a:pPr algn="ctr" fontAlgn="ctr"/>
                      <a:r>
                        <a:rPr lang="en-US" altLang="zh-CN" sz="1400" u="none" strike="noStrike" dirty="0">
                          <a:solidFill>
                            <a:srgbClr val="FF0000"/>
                          </a:solidFill>
                          <a:effectLst/>
                        </a:rPr>
                        <a:t>3611 </a:t>
                      </a:r>
                      <a:endParaRPr lang="en-US" altLang="zh-CN" sz="1400" b="0" i="0" u="none" strike="noStrike" dirty="0">
                        <a:solidFill>
                          <a:srgbClr val="FF0000"/>
                        </a:solidFill>
                        <a:effectLst/>
                        <a:latin typeface="宋体" panose="02010600030101010101" pitchFamily="2" charset="-122"/>
                        <a:ea typeface="宋体" panose="02010600030101010101" pitchFamily="2" charset="-122"/>
                      </a:endParaRPr>
                    </a:p>
                  </a:txBody>
                  <a:tcPr marL="9525" marR="9525" marT="9525" marB="0" anchor="ctr"/>
                </a:tc>
                <a:extLst>
                  <a:ext uri="{0D108BD9-81ED-4DB2-BD59-A6C34878D82A}">
                    <a16:rowId xmlns:a16="http://schemas.microsoft.com/office/drawing/2014/main" val="1267187367"/>
                  </a:ext>
                </a:extLst>
              </a:tr>
              <a:tr h="450563">
                <a:tc gridSpan="14">
                  <a:txBody>
                    <a:bodyPr/>
                    <a:lstStyle/>
                    <a:p>
                      <a:pPr algn="l" fontAlgn="ctr"/>
                      <a:r>
                        <a:rPr lang="en-US" altLang="zh-CN" sz="1400" b="1" u="none" strike="noStrike" dirty="0">
                          <a:solidFill>
                            <a:schemeClr val="accent1"/>
                          </a:solidFill>
                          <a:effectLst/>
                        </a:rPr>
                        <a:t>2023</a:t>
                      </a:r>
                      <a:r>
                        <a:rPr lang="zh-CN" altLang="en-US" sz="1400" b="1" u="none" strike="noStrike" dirty="0">
                          <a:solidFill>
                            <a:schemeClr val="accent1"/>
                          </a:solidFill>
                          <a:effectLst/>
                        </a:rPr>
                        <a:t>年全年：考核共计</a:t>
                      </a:r>
                      <a:r>
                        <a:rPr lang="en-US" altLang="zh-CN" sz="1400" b="1" u="none" strike="noStrike" dirty="0">
                          <a:solidFill>
                            <a:schemeClr val="accent1"/>
                          </a:solidFill>
                          <a:effectLst/>
                        </a:rPr>
                        <a:t>1271</a:t>
                      </a:r>
                      <a:r>
                        <a:rPr lang="zh-CN" altLang="en-US" sz="1400" b="1" u="none" strike="noStrike" dirty="0">
                          <a:solidFill>
                            <a:schemeClr val="accent1"/>
                          </a:solidFill>
                          <a:effectLst/>
                        </a:rPr>
                        <a:t>项，考核奖罚共计</a:t>
                      </a:r>
                      <a:r>
                        <a:rPr lang="en-US" altLang="zh-CN" sz="1400" b="1" u="none" strike="noStrike" dirty="0">
                          <a:solidFill>
                            <a:schemeClr val="accent1"/>
                          </a:solidFill>
                          <a:effectLst/>
                        </a:rPr>
                        <a:t>23351</a:t>
                      </a:r>
                      <a:r>
                        <a:rPr lang="zh-CN" altLang="en-US" sz="1400" b="1" u="none" strike="noStrike" dirty="0">
                          <a:solidFill>
                            <a:schemeClr val="accent1"/>
                          </a:solidFill>
                          <a:effectLst/>
                        </a:rPr>
                        <a:t>（文币），其中：处罚</a:t>
                      </a:r>
                      <a:r>
                        <a:rPr lang="en-US" altLang="zh-CN" sz="1400" b="1" u="none" strike="noStrike" dirty="0">
                          <a:solidFill>
                            <a:schemeClr val="accent1"/>
                          </a:solidFill>
                          <a:effectLst/>
                        </a:rPr>
                        <a:t>428</a:t>
                      </a:r>
                      <a:r>
                        <a:rPr lang="zh-CN" altLang="en-US" sz="1400" b="1" u="none" strike="noStrike" dirty="0">
                          <a:solidFill>
                            <a:schemeClr val="accent1"/>
                          </a:solidFill>
                          <a:effectLst/>
                        </a:rPr>
                        <a:t>项、扣款</a:t>
                      </a:r>
                      <a:r>
                        <a:rPr lang="en-US" altLang="zh-CN" sz="1400" b="1" u="none" strike="noStrike" dirty="0">
                          <a:solidFill>
                            <a:schemeClr val="accent1"/>
                          </a:solidFill>
                          <a:effectLst/>
                        </a:rPr>
                        <a:t>9870</a:t>
                      </a:r>
                      <a:r>
                        <a:rPr lang="zh-CN" altLang="en-US" sz="1400" b="1" u="none" strike="noStrike" dirty="0">
                          <a:solidFill>
                            <a:schemeClr val="accent1"/>
                          </a:solidFill>
                          <a:effectLst/>
                        </a:rPr>
                        <a:t>元（文币）；奖励</a:t>
                      </a:r>
                      <a:r>
                        <a:rPr lang="en-US" altLang="zh-CN" sz="1400" b="1" u="none" strike="noStrike" dirty="0">
                          <a:solidFill>
                            <a:schemeClr val="accent1"/>
                          </a:solidFill>
                          <a:effectLst/>
                        </a:rPr>
                        <a:t>833</a:t>
                      </a:r>
                      <a:r>
                        <a:rPr lang="zh-CN" altLang="en-US" sz="1400" b="1" u="none" strike="noStrike" dirty="0">
                          <a:solidFill>
                            <a:schemeClr val="accent1"/>
                          </a:solidFill>
                          <a:effectLst/>
                        </a:rPr>
                        <a:t>项、奖励</a:t>
                      </a:r>
                      <a:r>
                        <a:rPr lang="en-US" altLang="zh-CN" sz="1400" b="1" u="none" strike="noStrike" dirty="0">
                          <a:solidFill>
                            <a:schemeClr val="accent1"/>
                          </a:solidFill>
                          <a:effectLst/>
                        </a:rPr>
                        <a:t>13481</a:t>
                      </a:r>
                      <a:r>
                        <a:rPr lang="zh-CN" altLang="en-US" sz="1400" b="1" u="none" strike="noStrike" dirty="0">
                          <a:solidFill>
                            <a:schemeClr val="accent1"/>
                          </a:solidFill>
                          <a:effectLst/>
                        </a:rPr>
                        <a:t>元（文币）</a:t>
                      </a:r>
                      <a:endParaRPr lang="zh-CN" altLang="en-US" sz="1400" b="1" i="0" u="none" strike="noStrike" dirty="0">
                        <a:solidFill>
                          <a:schemeClr val="accent1"/>
                        </a:solidFill>
                        <a:effectLst/>
                        <a:latin typeface="宋体" panose="02010600030101010101" pitchFamily="2" charset="-122"/>
                        <a:ea typeface="宋体" panose="02010600030101010101" pitchFamily="2"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05861957"/>
                  </a:ext>
                </a:extLst>
              </a:tr>
            </a:tbl>
          </a:graphicData>
        </a:graphic>
      </p:graphicFrame>
      <p:graphicFrame>
        <p:nvGraphicFramePr>
          <p:cNvPr id="4" name="图表 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177132884"/>
              </p:ext>
            </p:extLst>
          </p:nvPr>
        </p:nvGraphicFramePr>
        <p:xfrm>
          <a:off x="2699812" y="4512558"/>
          <a:ext cx="6089277" cy="23454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0825" y="81280"/>
            <a:ext cx="7695565" cy="541655"/>
          </a:xfrm>
          <a:prstGeom prst="rect">
            <a:avLst/>
          </a:prstGeom>
          <a:noFill/>
          <a:ln w="9525">
            <a:noFill/>
          </a:ln>
        </p:spPr>
        <p:txBody>
          <a:bodyPr wrap="square" lIns="107503" tIns="53751" rIns="107503" bIns="53751">
            <a:spAutoFit/>
          </a:bodyPr>
          <a:lstStyle/>
          <a:p>
            <a:pPr marL="0" marR="0" lvl="0" indent="0" algn="ctr" defTabSz="1075055" rtl="0" eaLnBrk="0" fontAlgn="base" latinLnBrk="0" hangingPunct="0">
              <a:lnSpc>
                <a:spcPct val="100000"/>
              </a:lnSpc>
              <a:spcBef>
                <a:spcPct val="0"/>
              </a:spcBef>
              <a:spcAft>
                <a:spcPct val="0"/>
              </a:spcAft>
              <a:buClrTx/>
              <a:buSzTx/>
              <a:buFontTx/>
              <a:buNone/>
              <a:defRPr/>
            </a:pP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三、</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“查隐患，保安全” 申报情况</a:t>
            </a:r>
          </a:p>
        </p:txBody>
      </p:sp>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812061959"/>
              </p:ext>
            </p:extLst>
          </p:nvPr>
        </p:nvGraphicFramePr>
        <p:xfrm>
          <a:off x="334258" y="836784"/>
          <a:ext cx="11510316" cy="5760484"/>
        </p:xfrm>
        <a:graphic>
          <a:graphicData uri="http://schemas.openxmlformats.org/drawingml/2006/table">
            <a:tbl>
              <a:tblPr>
                <a:tableStyleId>{5C22544A-7EE6-4342-B048-85BDC9FD1C3A}</a:tableStyleId>
              </a:tblPr>
              <a:tblGrid>
                <a:gridCol w="1278924">
                  <a:extLst>
                    <a:ext uri="{9D8B030D-6E8A-4147-A177-3AD203B41FA5}">
                      <a16:colId xmlns:a16="http://schemas.microsoft.com/office/drawing/2014/main" val="20000"/>
                    </a:ext>
                  </a:extLst>
                </a:gridCol>
                <a:gridCol w="1278924">
                  <a:extLst>
                    <a:ext uri="{9D8B030D-6E8A-4147-A177-3AD203B41FA5}">
                      <a16:colId xmlns:a16="http://schemas.microsoft.com/office/drawing/2014/main" val="20001"/>
                    </a:ext>
                  </a:extLst>
                </a:gridCol>
                <a:gridCol w="1278924">
                  <a:extLst>
                    <a:ext uri="{9D8B030D-6E8A-4147-A177-3AD203B41FA5}">
                      <a16:colId xmlns:a16="http://schemas.microsoft.com/office/drawing/2014/main" val="20002"/>
                    </a:ext>
                  </a:extLst>
                </a:gridCol>
                <a:gridCol w="1278924">
                  <a:extLst>
                    <a:ext uri="{9D8B030D-6E8A-4147-A177-3AD203B41FA5}">
                      <a16:colId xmlns:a16="http://schemas.microsoft.com/office/drawing/2014/main" val="20003"/>
                    </a:ext>
                  </a:extLst>
                </a:gridCol>
                <a:gridCol w="1278924">
                  <a:extLst>
                    <a:ext uri="{9D8B030D-6E8A-4147-A177-3AD203B41FA5}">
                      <a16:colId xmlns:a16="http://schemas.microsoft.com/office/drawing/2014/main" val="20004"/>
                    </a:ext>
                  </a:extLst>
                </a:gridCol>
                <a:gridCol w="1278924">
                  <a:extLst>
                    <a:ext uri="{9D8B030D-6E8A-4147-A177-3AD203B41FA5}">
                      <a16:colId xmlns:a16="http://schemas.microsoft.com/office/drawing/2014/main" val="20005"/>
                    </a:ext>
                  </a:extLst>
                </a:gridCol>
                <a:gridCol w="1278924">
                  <a:extLst>
                    <a:ext uri="{9D8B030D-6E8A-4147-A177-3AD203B41FA5}">
                      <a16:colId xmlns:a16="http://schemas.microsoft.com/office/drawing/2014/main" val="20006"/>
                    </a:ext>
                  </a:extLst>
                </a:gridCol>
                <a:gridCol w="1278924">
                  <a:extLst>
                    <a:ext uri="{9D8B030D-6E8A-4147-A177-3AD203B41FA5}">
                      <a16:colId xmlns:a16="http://schemas.microsoft.com/office/drawing/2014/main" val="20007"/>
                    </a:ext>
                  </a:extLst>
                </a:gridCol>
                <a:gridCol w="1278924">
                  <a:extLst>
                    <a:ext uri="{9D8B030D-6E8A-4147-A177-3AD203B41FA5}">
                      <a16:colId xmlns:a16="http://schemas.microsoft.com/office/drawing/2014/main" val="20008"/>
                    </a:ext>
                  </a:extLst>
                </a:gridCol>
              </a:tblGrid>
              <a:tr h="339515">
                <a:tc gridSpan="9">
                  <a:txBody>
                    <a:bodyPr/>
                    <a:lstStyle/>
                    <a:p>
                      <a:pPr algn="ctr" rtl="0" fontAlgn="ctr"/>
                      <a:r>
                        <a:rPr lang="zh-CN" altLang="en-US" sz="1800" b="1" u="none" strike="noStrike" dirty="0">
                          <a:effectLst/>
                        </a:rPr>
                        <a:t>公用工程部“查隐患，保安全”活动数据统计表</a:t>
                      </a:r>
                      <a:endParaRPr lang="zh-CN" altLang="en-US" sz="1800" b="1" i="0" u="none" strike="noStrike" dirty="0">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600103">
                <a:tc rowSpan="2">
                  <a:txBody>
                    <a:bodyPr/>
                    <a:lstStyle/>
                    <a:p>
                      <a:pPr algn="ctr" rtl="0" fontAlgn="ctr"/>
                      <a:r>
                        <a:rPr lang="zh-CN" altLang="en-US" sz="1600" u="none" strike="noStrike" dirty="0">
                          <a:effectLst/>
                        </a:rPr>
                        <a:t>月份</a:t>
                      </a:r>
                      <a:endParaRPr lang="zh-CN" altLang="en-US" sz="1600" b="0" i="0" u="none" strike="noStrike" dirty="0">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gridSpan="2">
                  <a:txBody>
                    <a:bodyPr/>
                    <a:lstStyle/>
                    <a:p>
                      <a:pPr algn="ctr" rtl="0" fontAlgn="ctr"/>
                      <a:r>
                        <a:rPr lang="zh-CN" altLang="en-US" sz="1600" u="none" strike="noStrike" dirty="0">
                          <a:effectLst/>
                        </a:rPr>
                        <a:t>报部门隐患</a:t>
                      </a:r>
                      <a:r>
                        <a:rPr lang="en-US" altLang="zh-CN" sz="1600" u="none" strike="noStrike" dirty="0">
                          <a:effectLst/>
                        </a:rPr>
                        <a:t>/</a:t>
                      </a:r>
                      <a:r>
                        <a:rPr lang="zh-CN" altLang="en-US" sz="1600" u="none" strike="noStrike" dirty="0">
                          <a:effectLst/>
                        </a:rPr>
                        <a:t>项</a:t>
                      </a:r>
                      <a:endParaRPr lang="zh-CN" altLang="en-US" sz="1600" b="0" i="0" u="none" strike="noStrike" dirty="0">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hMerge="1">
                  <a:txBody>
                    <a:bodyPr/>
                    <a:lstStyle/>
                    <a:p>
                      <a:endParaRPr lang="zh-CN"/>
                    </a:p>
                  </a:txBody>
                  <a:tcPr/>
                </a:tc>
                <a:tc gridSpan="2">
                  <a:txBody>
                    <a:bodyPr/>
                    <a:lstStyle/>
                    <a:p>
                      <a:pPr algn="ctr" rtl="0" fontAlgn="ctr"/>
                      <a:r>
                        <a:rPr lang="zh-CN" altLang="en-US" sz="1600" u="none" strike="noStrike">
                          <a:effectLst/>
                        </a:rPr>
                        <a:t>上报公司隐患</a:t>
                      </a:r>
                      <a:r>
                        <a:rPr lang="en-US" altLang="zh-CN" sz="1600" u="none" strike="noStrike">
                          <a:effectLst/>
                        </a:rPr>
                        <a:t>/</a:t>
                      </a:r>
                      <a:r>
                        <a:rPr lang="zh-CN" altLang="en-US" sz="1600" u="none" strike="noStrike">
                          <a:effectLst/>
                        </a:rPr>
                        <a:t>项</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hMerge="1">
                  <a:txBody>
                    <a:bodyPr/>
                    <a:lstStyle/>
                    <a:p>
                      <a:endParaRPr lang="zh-CN"/>
                    </a:p>
                  </a:txBody>
                  <a:tcPr/>
                </a:tc>
                <a:tc rowSpan="2">
                  <a:txBody>
                    <a:bodyPr/>
                    <a:lstStyle/>
                    <a:p>
                      <a:pPr algn="ctr" rtl="0" fontAlgn="ctr"/>
                      <a:r>
                        <a:rPr lang="zh-CN" altLang="en-US" sz="1600" u="none" strike="noStrike">
                          <a:effectLst/>
                        </a:rPr>
                        <a:t>部门级隐患</a:t>
                      </a:r>
                      <a:r>
                        <a:rPr lang="en-US" altLang="zh-CN" sz="1600" u="none" strike="noStrike">
                          <a:effectLst/>
                        </a:rPr>
                        <a:t>/</a:t>
                      </a:r>
                      <a:r>
                        <a:rPr lang="zh-CN" altLang="en-US" sz="1600" u="none" strike="noStrike">
                          <a:effectLst/>
                        </a:rPr>
                        <a:t>项</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rowSpan="2">
                  <a:txBody>
                    <a:bodyPr/>
                    <a:lstStyle/>
                    <a:p>
                      <a:pPr algn="ctr" rtl="0" fontAlgn="ctr"/>
                      <a:r>
                        <a:rPr lang="zh-CN" altLang="en-US" sz="1600" u="none" strike="noStrike">
                          <a:effectLst/>
                        </a:rPr>
                        <a:t>公司级隐患</a:t>
                      </a:r>
                      <a:r>
                        <a:rPr lang="en-US" altLang="zh-CN" sz="1600" u="none" strike="noStrike">
                          <a:effectLst/>
                        </a:rPr>
                        <a:t>/</a:t>
                      </a:r>
                      <a:r>
                        <a:rPr lang="zh-CN" altLang="en-US" sz="1600" u="none" strike="noStrike">
                          <a:effectLst/>
                        </a:rPr>
                        <a:t>项</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rowSpan="2">
                  <a:txBody>
                    <a:bodyPr/>
                    <a:lstStyle/>
                    <a:p>
                      <a:pPr algn="ctr" rtl="0" fontAlgn="ctr"/>
                      <a:r>
                        <a:rPr lang="zh-CN" altLang="en-US" sz="1600" u="none" strike="noStrike">
                          <a:effectLst/>
                        </a:rPr>
                        <a:t>合计</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rtl="0" fontAlgn="ctr"/>
                      <a:r>
                        <a:rPr lang="zh-CN" altLang="en-US" sz="1600" u="none" strike="noStrike">
                          <a:effectLst/>
                        </a:rPr>
                        <a:t>奖励</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extLst>
                  <a:ext uri="{0D108BD9-81ED-4DB2-BD59-A6C34878D82A}">
                    <a16:rowId xmlns:a16="http://schemas.microsoft.com/office/drawing/2014/main" val="10001"/>
                  </a:ext>
                </a:extLst>
              </a:tr>
              <a:tr h="266851">
                <a:tc vMerge="1">
                  <a:txBody>
                    <a:bodyPr/>
                    <a:lstStyle/>
                    <a:p>
                      <a:endParaRPr lang="zh-CN"/>
                    </a:p>
                  </a:txBody>
                  <a:tcPr/>
                </a:tc>
                <a:tc>
                  <a:txBody>
                    <a:bodyPr/>
                    <a:lstStyle/>
                    <a:p>
                      <a:pPr algn="ctr" rtl="0" fontAlgn="ctr"/>
                      <a:r>
                        <a:rPr lang="zh-CN" altLang="en-US" sz="1600" u="none" strike="noStrike" dirty="0">
                          <a:effectLst/>
                        </a:rPr>
                        <a:t>空分空压</a:t>
                      </a:r>
                      <a:endParaRPr lang="zh-CN" altLang="en-US" sz="1600" b="0" i="0" u="none" strike="noStrike" dirty="0">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rtl="0" fontAlgn="ctr"/>
                      <a:r>
                        <a:rPr lang="zh-CN" altLang="en-US" sz="1600" u="none" strike="noStrike" dirty="0">
                          <a:effectLst/>
                        </a:rPr>
                        <a:t>水处理</a:t>
                      </a:r>
                      <a:endParaRPr lang="zh-CN" altLang="en-US" sz="1600" b="0" i="0" u="none" strike="noStrike" dirty="0">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rtl="0" fontAlgn="ctr"/>
                      <a:r>
                        <a:rPr lang="zh-CN" altLang="en-US" sz="1600" u="none" strike="noStrike">
                          <a:effectLst/>
                        </a:rPr>
                        <a:t>空分空压</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rtl="0" fontAlgn="ctr"/>
                      <a:r>
                        <a:rPr lang="zh-CN" altLang="en-US" sz="1600" u="none" strike="noStrike">
                          <a:effectLst/>
                        </a:rPr>
                        <a:t>水处理</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rtl="0" fontAlgn="ctr"/>
                      <a:r>
                        <a:rPr lang="zh-CN" altLang="en-US" sz="1600" u="none" strike="noStrike">
                          <a:effectLst/>
                        </a:rPr>
                        <a:t>金额</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extLst>
                  <a:ext uri="{0D108BD9-81ED-4DB2-BD59-A6C34878D82A}">
                    <a16:rowId xmlns:a16="http://schemas.microsoft.com/office/drawing/2014/main" val="10002"/>
                  </a:ext>
                </a:extLst>
              </a:tr>
              <a:tr h="350790">
                <a:tc>
                  <a:txBody>
                    <a:bodyPr/>
                    <a:lstStyle/>
                    <a:p>
                      <a:pPr algn="ctr" rtl="0" fontAlgn="ctr"/>
                      <a:r>
                        <a:rPr lang="en-US" altLang="zh-CN" sz="1600" u="none" strike="noStrike">
                          <a:effectLst/>
                        </a:rPr>
                        <a:t>1</a:t>
                      </a:r>
                      <a:r>
                        <a:rPr lang="zh-CN" altLang="en-US" sz="1600" u="none" strike="noStrike">
                          <a:effectLst/>
                        </a:rPr>
                        <a:t>月</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5</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5</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5</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165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3"/>
                  </a:ext>
                </a:extLst>
              </a:tr>
              <a:tr h="348285">
                <a:tc>
                  <a:txBody>
                    <a:bodyPr/>
                    <a:lstStyle/>
                    <a:p>
                      <a:pPr algn="ctr" rtl="0" fontAlgn="ctr"/>
                      <a:r>
                        <a:rPr lang="en-US" altLang="zh-CN" sz="1600" u="none" strike="noStrike">
                          <a:effectLst/>
                        </a:rPr>
                        <a:t>2</a:t>
                      </a:r>
                      <a:r>
                        <a:rPr lang="zh-CN" altLang="en-US" sz="1600" u="none" strike="noStrike">
                          <a:effectLst/>
                        </a:rPr>
                        <a:t>月</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0</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0</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4"/>
                  </a:ext>
                </a:extLst>
              </a:tr>
              <a:tr h="348912">
                <a:tc>
                  <a:txBody>
                    <a:bodyPr/>
                    <a:lstStyle/>
                    <a:p>
                      <a:pPr algn="ctr" rtl="0" fontAlgn="ctr"/>
                      <a:r>
                        <a:rPr lang="en-US" altLang="zh-CN" sz="1600" u="none" strike="noStrike">
                          <a:effectLst/>
                        </a:rPr>
                        <a:t>3</a:t>
                      </a:r>
                      <a:r>
                        <a:rPr lang="zh-CN" altLang="en-US" sz="1600" u="none" strike="noStrike">
                          <a:effectLst/>
                        </a:rPr>
                        <a:t>月</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0</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0</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5"/>
                  </a:ext>
                </a:extLst>
              </a:tr>
              <a:tr h="348912">
                <a:tc>
                  <a:txBody>
                    <a:bodyPr/>
                    <a:lstStyle/>
                    <a:p>
                      <a:pPr algn="ctr" rtl="0" fontAlgn="ctr"/>
                      <a:r>
                        <a:rPr lang="en-US" altLang="zh-CN" sz="1600" u="none" strike="noStrike">
                          <a:effectLst/>
                        </a:rPr>
                        <a:t>4</a:t>
                      </a:r>
                      <a:r>
                        <a:rPr lang="zh-CN" altLang="en-US" sz="1600" u="none" strike="noStrike">
                          <a:effectLst/>
                        </a:rPr>
                        <a:t>月</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16</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8</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12</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15</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15</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395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6"/>
                  </a:ext>
                </a:extLst>
              </a:tr>
              <a:tr h="350164">
                <a:tc>
                  <a:txBody>
                    <a:bodyPr/>
                    <a:lstStyle/>
                    <a:p>
                      <a:pPr algn="ctr" rtl="0" fontAlgn="ctr"/>
                      <a:r>
                        <a:rPr lang="en-US" altLang="zh-CN" sz="1600" u="none" strike="noStrike">
                          <a:effectLst/>
                        </a:rPr>
                        <a:t>5</a:t>
                      </a:r>
                      <a:r>
                        <a:rPr lang="zh-CN" altLang="en-US" sz="1600" u="none" strike="noStrike">
                          <a:effectLst/>
                        </a:rPr>
                        <a:t>月</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4</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4</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180</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7"/>
                  </a:ext>
                </a:extLst>
              </a:tr>
              <a:tr h="361439">
                <a:tc>
                  <a:txBody>
                    <a:bodyPr/>
                    <a:lstStyle/>
                    <a:p>
                      <a:pPr algn="ctr" rtl="0" fontAlgn="ctr"/>
                      <a:r>
                        <a:rPr lang="en-US" altLang="zh-CN" sz="1600" u="none" strike="noStrike">
                          <a:effectLst/>
                        </a:rPr>
                        <a:t>6</a:t>
                      </a:r>
                      <a:r>
                        <a:rPr lang="zh-CN" altLang="en-US" sz="1600" u="none" strike="noStrike">
                          <a:effectLst/>
                        </a:rPr>
                        <a:t>月</a:t>
                      </a:r>
                      <a:endParaRPr lang="zh-CN" altLang="en-US" sz="1600" b="0" i="0" u="none" strike="noStrike">
                        <a:solidFill>
                          <a:srgbClr val="00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5</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4</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19</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23</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845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8"/>
                  </a:ext>
                </a:extLst>
              </a:tr>
              <a:tr h="348912">
                <a:tc>
                  <a:txBody>
                    <a:bodyPr/>
                    <a:lstStyle/>
                    <a:p>
                      <a:pPr algn="ctr" rtl="0" fontAlgn="ctr"/>
                      <a:r>
                        <a:rPr lang="en-US" altLang="zh-CN" sz="1600" u="none" strike="noStrike" dirty="0">
                          <a:effectLst/>
                        </a:rPr>
                        <a:t>7</a:t>
                      </a:r>
                      <a:r>
                        <a:rPr lang="zh-CN" altLang="en-US" sz="1600" u="none" strike="noStrike" dirty="0">
                          <a:effectLst/>
                        </a:rPr>
                        <a:t>月</a:t>
                      </a:r>
                      <a:endParaRPr lang="zh-CN" altLang="en-US" sz="1600" b="1" i="0" u="none" strike="noStrike" dirty="0">
                        <a:solidFill>
                          <a:srgbClr val="FF0000"/>
                        </a:solidFill>
                        <a:effectLst/>
                        <a:latin typeface="Arial" panose="020B0604020202020204" pitchFamily="34" charset="0"/>
                        <a:ea typeface="等线" panose="02010600030101010101" pitchFamily="2" charset="-122"/>
                      </a:endParaRPr>
                    </a:p>
                  </a:txBody>
                  <a:tcPr marL="8471" marR="8471" marT="8471" marB="0" anchor="ctr">
                    <a:solidFill>
                      <a:schemeClr val="accent1">
                        <a:lumMod val="20000"/>
                        <a:lumOff val="80000"/>
                      </a:schemeClr>
                    </a:solidFill>
                  </a:tcPr>
                </a:tc>
                <a:tc>
                  <a:txBody>
                    <a:bodyPr/>
                    <a:lstStyle/>
                    <a:p>
                      <a:pPr algn="ctr" fontAlgn="ctr">
                        <a:buClrTx/>
                        <a:buSzTx/>
                        <a:buFontTx/>
                        <a:buNone/>
                      </a:pPr>
                      <a:r>
                        <a:rPr lang="en-US" altLang="zh-CN" sz="1600" b="0">
                          <a:effectLst/>
                        </a:rPr>
                        <a:t>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16</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14</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21</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595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09"/>
                  </a:ext>
                </a:extLst>
              </a:tr>
              <a:tr h="348912">
                <a:tc>
                  <a:txBody>
                    <a:bodyPr/>
                    <a:lstStyle/>
                    <a:p>
                      <a:pPr algn="ctr" rtl="0" fontAlgn="ctr"/>
                      <a:r>
                        <a:rPr lang="en-US" altLang="zh-CN" sz="1600" b="0" i="0" u="none" strike="noStrike" dirty="0">
                          <a:solidFill>
                            <a:schemeClr val="tx1"/>
                          </a:solidFill>
                          <a:effectLst/>
                          <a:latin typeface="Arial" panose="020B0604020202020204" pitchFamily="34" charset="0"/>
                          <a:ea typeface="等线" panose="02010600030101010101" pitchFamily="2" charset="-122"/>
                        </a:rPr>
                        <a:t>8</a:t>
                      </a:r>
                      <a:r>
                        <a:rPr lang="zh-CN" altLang="en-US" sz="1600" b="0" i="0" u="none" strike="noStrike" dirty="0">
                          <a:solidFill>
                            <a:schemeClr val="tx1"/>
                          </a:solidFill>
                          <a:effectLst/>
                          <a:latin typeface="宋体" panose="02010600030101010101" pitchFamily="2" charset="-122"/>
                          <a:ea typeface="宋体" panose="02010600030101010101" pitchFamily="2" charset="-122"/>
                        </a:rPr>
                        <a:t>月</a:t>
                      </a:r>
                    </a:p>
                  </a:txBody>
                  <a:tcPr marL="9525" marR="9525" marT="9525" marB="0" anchor="ctr">
                    <a:solidFill>
                      <a:schemeClr val="accent1">
                        <a:lumMod val="20000"/>
                        <a:lumOff val="80000"/>
                      </a:schemeClr>
                    </a:solidFill>
                  </a:tcPr>
                </a:tc>
                <a:tc>
                  <a:txBody>
                    <a:bodyPr/>
                    <a:lstStyle/>
                    <a:p>
                      <a:pPr algn="ctr" fontAlgn="ctr">
                        <a:buClrTx/>
                        <a:buSzTx/>
                        <a:buFontTx/>
                        <a:buNone/>
                      </a:pPr>
                      <a:r>
                        <a:rPr lang="en-US" altLang="zh-CN" sz="1600" b="0">
                          <a:effectLst/>
                        </a:rPr>
                        <a:t>8</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24</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24</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735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10"/>
                  </a:ext>
                </a:extLst>
              </a:tr>
              <a:tr h="352043">
                <a:tc>
                  <a:txBody>
                    <a:bodyPr/>
                    <a:lstStyle/>
                    <a:p>
                      <a:pPr algn="ctr" rtl="0" fontAlgn="ctr"/>
                      <a:r>
                        <a:rPr lang="en-US" altLang="zh-CN" sz="1600" b="0" i="0" u="none" strike="noStrike">
                          <a:solidFill>
                            <a:srgbClr val="000000"/>
                          </a:solidFill>
                          <a:effectLst/>
                          <a:latin typeface="Arial" panose="020B0604020202020204" pitchFamily="34" charset="0"/>
                          <a:ea typeface="等线" panose="02010600030101010101" pitchFamily="2" charset="-122"/>
                        </a:rPr>
                        <a:t>9</a:t>
                      </a:r>
                      <a:r>
                        <a:rPr lang="zh-CN" altLang="en-US" sz="1600" b="0" i="0" u="none" strike="noStrike">
                          <a:solidFill>
                            <a:srgbClr val="000000"/>
                          </a:solidFill>
                          <a:effectLst/>
                          <a:latin typeface="宋体" panose="02010600030101010101" pitchFamily="2" charset="-122"/>
                          <a:ea typeface="宋体" panose="02010600030101010101" pitchFamily="2" charset="-122"/>
                        </a:rPr>
                        <a:t>月</a:t>
                      </a:r>
                    </a:p>
                  </a:txBody>
                  <a:tcPr marL="9525" marR="9525" marT="9525" marB="0" anchor="ctr">
                    <a:solidFill>
                      <a:schemeClr val="accent1">
                        <a:lumMod val="20000"/>
                        <a:lumOff val="80000"/>
                      </a:schemeClr>
                    </a:solidFill>
                  </a:tcPr>
                </a:tc>
                <a:tc>
                  <a:txBody>
                    <a:bodyPr/>
                    <a:lstStyle/>
                    <a:p>
                      <a:pPr algn="ctr" fontAlgn="ctr">
                        <a:buClrTx/>
                        <a:buSzTx/>
                        <a:buFontTx/>
                        <a:buNone/>
                      </a:pPr>
                      <a:r>
                        <a:rPr lang="en-US" altLang="zh-CN" sz="1600" b="0">
                          <a:effectLst/>
                        </a:rPr>
                        <a:t>21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24</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28</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28</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775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11"/>
                  </a:ext>
                </a:extLst>
              </a:tr>
              <a:tr h="347032">
                <a:tc>
                  <a:txBody>
                    <a:bodyPr/>
                    <a:lstStyle/>
                    <a:p>
                      <a:pPr algn="ctr" rtl="0" fontAlgn="ctr"/>
                      <a:r>
                        <a:rPr lang="en-US" altLang="zh-CN" sz="1600" b="0" i="0" u="none" strike="noStrike">
                          <a:solidFill>
                            <a:srgbClr val="000000"/>
                          </a:solidFill>
                          <a:effectLst/>
                          <a:latin typeface="Arial" panose="020B0604020202020204" pitchFamily="34" charset="0"/>
                          <a:ea typeface="等线" panose="02010600030101010101" pitchFamily="2" charset="-122"/>
                        </a:rPr>
                        <a:t>10</a:t>
                      </a:r>
                      <a:r>
                        <a:rPr lang="zh-CN" altLang="en-US" sz="1600" b="0" i="0" u="none" strike="noStrike">
                          <a:solidFill>
                            <a:srgbClr val="000000"/>
                          </a:solidFill>
                          <a:effectLst/>
                          <a:latin typeface="Arial" panose="020B0604020202020204" pitchFamily="34" charset="0"/>
                          <a:ea typeface="等线" panose="02010600030101010101" pitchFamily="2" charset="-122"/>
                        </a:rPr>
                        <a:t>月</a:t>
                      </a:r>
                    </a:p>
                  </a:txBody>
                  <a:tcPr marL="9525" marR="9525" marT="9525" marB="0" anchor="ctr">
                    <a:solidFill>
                      <a:schemeClr val="accent1">
                        <a:lumMod val="20000"/>
                        <a:lumOff val="80000"/>
                      </a:schemeClr>
                    </a:solidFill>
                  </a:tcPr>
                </a:tc>
                <a:tc>
                  <a:txBody>
                    <a:bodyPr/>
                    <a:lstStyle/>
                    <a:p>
                      <a:pPr algn="ctr" fontAlgn="ctr">
                        <a:buClrTx/>
                        <a:buSzTx/>
                        <a:buFontTx/>
                        <a:buNone/>
                      </a:pPr>
                      <a:r>
                        <a:rPr lang="en-US" altLang="zh-CN" sz="1600" b="0">
                          <a:effectLst/>
                        </a:rPr>
                        <a:t>7</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9</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5</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6</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11</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375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12"/>
                  </a:ext>
                </a:extLst>
              </a:tr>
              <a:tr h="349538">
                <a:tc>
                  <a:txBody>
                    <a:bodyPr/>
                    <a:lstStyle/>
                    <a:p>
                      <a:pPr algn="ctr" rtl="0" fontAlgn="ctr"/>
                      <a:r>
                        <a:rPr lang="zh-CN" altLang="en-US" sz="1600" b="0" i="0" u="none" strike="noStrike">
                          <a:solidFill>
                            <a:srgbClr val="000000"/>
                          </a:solidFill>
                          <a:effectLst/>
                          <a:latin typeface="Arial" panose="020B0604020202020204" pitchFamily="34" charset="0"/>
                          <a:ea typeface="等线" panose="02010600030101010101" pitchFamily="2" charset="-122"/>
                        </a:rPr>
                        <a:t> </a:t>
                      </a:r>
                      <a:r>
                        <a:rPr lang="en-US" altLang="zh-CN" sz="1600" b="0" i="0" u="none" strike="noStrike">
                          <a:solidFill>
                            <a:srgbClr val="000000"/>
                          </a:solidFill>
                          <a:effectLst/>
                          <a:latin typeface="Arial" panose="020B0604020202020204" pitchFamily="34" charset="0"/>
                          <a:ea typeface="等线" panose="02010600030101010101" pitchFamily="2" charset="-122"/>
                        </a:rPr>
                        <a:t>11</a:t>
                      </a:r>
                      <a:r>
                        <a:rPr lang="zh-CN" altLang="en-US" sz="1600" b="0" i="0" u="none" strike="noStrike">
                          <a:solidFill>
                            <a:srgbClr val="000000"/>
                          </a:solidFill>
                          <a:effectLst/>
                          <a:latin typeface="宋体" panose="02010600030101010101" pitchFamily="2" charset="-122"/>
                          <a:ea typeface="宋体" panose="02010600030101010101" pitchFamily="2" charset="-122"/>
                        </a:rPr>
                        <a:t>月</a:t>
                      </a:r>
                    </a:p>
                  </a:txBody>
                  <a:tcPr marL="9525" marR="9525" marT="9525" marB="0" anchor="ctr">
                    <a:solidFill>
                      <a:schemeClr val="accent1">
                        <a:lumMod val="20000"/>
                        <a:lumOff val="80000"/>
                      </a:schemeClr>
                    </a:solidFill>
                  </a:tcPr>
                </a:tc>
                <a:tc>
                  <a:txBody>
                    <a:bodyPr/>
                    <a:lstStyle/>
                    <a:p>
                      <a:pPr algn="ctr" fontAlgn="ctr">
                        <a:buClrTx/>
                        <a:buSzTx/>
                        <a:buFontTx/>
                        <a:buNone/>
                      </a:pPr>
                      <a:r>
                        <a:rPr lang="en-US" altLang="zh-CN" sz="1600" b="0">
                          <a:effectLst/>
                        </a:rPr>
                        <a:t>2</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14</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13</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14</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1425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13"/>
                  </a:ext>
                </a:extLst>
              </a:tr>
              <a:tr h="349538">
                <a:tc>
                  <a:txBody>
                    <a:bodyPr/>
                    <a:lstStyle/>
                    <a:p>
                      <a:pPr algn="ctr" rtl="0" fontAlgn="ctr"/>
                      <a:r>
                        <a:rPr lang="en-US" altLang="zh-CN" sz="1600" b="0" i="0" u="none" strike="noStrike">
                          <a:solidFill>
                            <a:srgbClr val="000000"/>
                          </a:solidFill>
                          <a:effectLst/>
                          <a:latin typeface="Arial" panose="020B0604020202020204" pitchFamily="34" charset="0"/>
                          <a:ea typeface="等线" panose="02010600030101010101" pitchFamily="2" charset="-122"/>
                        </a:rPr>
                        <a:t>12</a:t>
                      </a:r>
                      <a:r>
                        <a:rPr lang="zh-CN" altLang="en-US" sz="1600" b="0" i="0" u="none" strike="noStrike">
                          <a:solidFill>
                            <a:srgbClr val="000000"/>
                          </a:solidFill>
                          <a:effectLst/>
                          <a:latin typeface="宋体" panose="02010600030101010101" pitchFamily="2" charset="-122"/>
                          <a:ea typeface="宋体" panose="02010600030101010101" pitchFamily="2" charset="-122"/>
                        </a:rPr>
                        <a:t>月</a:t>
                      </a:r>
                    </a:p>
                  </a:txBody>
                  <a:tcPr marL="9525" marR="9525" marT="9525" marB="0" anchor="ctr">
                    <a:solidFill>
                      <a:schemeClr val="accent1">
                        <a:lumMod val="20000"/>
                        <a:lumOff val="80000"/>
                      </a:schemeClr>
                    </a:solidFill>
                  </a:tcPr>
                </a:tc>
                <a:tc>
                  <a:txBody>
                    <a:bodyPr/>
                    <a:lstStyle/>
                    <a:p>
                      <a:pPr algn="ctr" fontAlgn="ctr">
                        <a:buClrTx/>
                        <a:buSzTx/>
                        <a:buFontTx/>
                        <a:buNone/>
                      </a:pPr>
                      <a:r>
                        <a:rPr lang="en-US" altLang="zh-CN" sz="1600" b="0">
                          <a:effectLst/>
                        </a:rPr>
                        <a:t>9</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11</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8</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18</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a:effectLst/>
                        </a:rPr>
                        <a:t>0</a:t>
                      </a:r>
                    </a:p>
                  </a:txBody>
                  <a:tcPr marL="12700" marR="12700" marT="12700" anchor="ctr">
                    <a:solidFill>
                      <a:schemeClr val="accent1">
                        <a:lumMod val="20000"/>
                        <a:lumOff val="80000"/>
                      </a:schemeClr>
                    </a:solidFill>
                  </a:tcPr>
                </a:tc>
                <a:tc>
                  <a:txBody>
                    <a:bodyPr/>
                    <a:lstStyle/>
                    <a:p>
                      <a:pPr algn="ctr" fontAlgn="ctr">
                        <a:buClrTx/>
                        <a:buSzTx/>
                        <a:buFontTx/>
                        <a:buNone/>
                      </a:pPr>
                      <a:r>
                        <a:rPr lang="en-US" altLang="zh-CN" sz="1600" b="0" dirty="0">
                          <a:solidFill>
                            <a:srgbClr val="FF0000"/>
                          </a:solidFill>
                          <a:effectLst/>
                        </a:rPr>
                        <a:t>18</a:t>
                      </a:r>
                    </a:p>
                  </a:txBody>
                  <a:tcPr marL="12700" marR="12700" marT="12700" anchor="ctr">
                    <a:solidFill>
                      <a:schemeClr val="accent1">
                        <a:lumMod val="20000"/>
                        <a:lumOff val="80000"/>
                      </a:schemeClr>
                    </a:solidFill>
                  </a:tcPr>
                </a:tc>
                <a:tc>
                  <a:txBody>
                    <a:bodyPr/>
                    <a:lstStyle/>
                    <a:p>
                      <a:pPr indent="0" algn="ctr">
                        <a:buNone/>
                      </a:pPr>
                      <a:r>
                        <a:rPr lang="en-US" altLang="zh-CN" sz="1600" b="0">
                          <a:effectLst/>
                        </a:rPr>
                        <a:t>615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14"/>
                  </a:ext>
                </a:extLst>
              </a:tr>
              <a:tr h="349538">
                <a:tc>
                  <a:txBody>
                    <a:bodyPr/>
                    <a:lstStyle/>
                    <a:p>
                      <a:pPr algn="ctr" rtl="0" fontAlgn="ctr"/>
                      <a:r>
                        <a:rPr lang="zh-CN" altLang="en-US" sz="1600" b="0" i="0" u="none" strike="noStrike">
                          <a:solidFill>
                            <a:srgbClr val="000000"/>
                          </a:solidFill>
                          <a:effectLst/>
                          <a:latin typeface="宋体" panose="02010600030101010101" pitchFamily="2" charset="-122"/>
                          <a:ea typeface="宋体" panose="02010600030101010101" pitchFamily="2" charset="-122"/>
                        </a:rPr>
                        <a:t>合计</a:t>
                      </a:r>
                    </a:p>
                  </a:txBody>
                  <a:tcPr marL="9525" marR="9525" marT="9525" marB="0" anchor="ctr">
                    <a:solidFill>
                      <a:schemeClr val="accent1">
                        <a:lumMod val="20000"/>
                        <a:lumOff val="80000"/>
                      </a:schemeClr>
                    </a:solidFill>
                  </a:tcPr>
                </a:tc>
                <a:tc>
                  <a:txBody>
                    <a:bodyPr/>
                    <a:lstStyle/>
                    <a:p>
                      <a:pPr algn="ctr">
                        <a:buClrTx/>
                        <a:buSzTx/>
                        <a:buFontTx/>
                        <a:buNone/>
                      </a:pPr>
                      <a:r>
                        <a:rPr lang="en-US" altLang="zh-CN" sz="1600" b="1">
                          <a:solidFill>
                            <a:srgbClr val="FF0000"/>
                          </a:solidFill>
                          <a:effectLst/>
                        </a:rPr>
                        <a:t>79</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a:solidFill>
                            <a:srgbClr val="FF0000"/>
                          </a:solidFill>
                          <a:effectLst/>
                        </a:rPr>
                        <a:t>134</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a:solidFill>
                            <a:srgbClr val="FF0000"/>
                          </a:solidFill>
                          <a:effectLst/>
                        </a:rPr>
                        <a:t>56</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a:solidFill>
                            <a:srgbClr val="FF0000"/>
                          </a:solidFill>
                          <a:effectLst/>
                        </a:rPr>
                        <a:t>107</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a:solidFill>
                            <a:srgbClr val="FF0000"/>
                          </a:solidFill>
                          <a:effectLst/>
                        </a:rPr>
                        <a:t>162</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a:solidFill>
                            <a:srgbClr val="FF0000"/>
                          </a:solidFill>
                          <a:effectLst/>
                        </a:rPr>
                        <a:t>1</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dirty="0">
                          <a:solidFill>
                            <a:srgbClr val="FF0000"/>
                          </a:solidFill>
                          <a:effectLst/>
                        </a:rPr>
                        <a:t>163</a:t>
                      </a:r>
                    </a:p>
                  </a:txBody>
                  <a:tcPr marL="12700" marR="12700" marT="12700" anchor="ctr">
                    <a:solidFill>
                      <a:schemeClr val="accent1">
                        <a:lumMod val="20000"/>
                        <a:lumOff val="80000"/>
                      </a:schemeClr>
                    </a:solidFill>
                  </a:tcPr>
                </a:tc>
                <a:tc>
                  <a:txBody>
                    <a:bodyPr/>
                    <a:lstStyle/>
                    <a:p>
                      <a:pPr algn="ctr">
                        <a:buClrTx/>
                        <a:buSzTx/>
                        <a:buFontTx/>
                        <a:buNone/>
                      </a:pPr>
                      <a:r>
                        <a:rPr lang="en-US" altLang="zh-CN" sz="1600" b="1" dirty="0">
                          <a:solidFill>
                            <a:srgbClr val="FF0000"/>
                          </a:solidFill>
                          <a:effectLst/>
                        </a:rPr>
                        <a:t>6105</a:t>
                      </a:r>
                    </a:p>
                  </a:txBody>
                  <a:tcPr marL="12700" marR="12700" marT="12700" anchor="ctr">
                    <a:solidFill>
                      <a:schemeClr val="accent1">
                        <a:lumMod val="20000"/>
                        <a:lumOff val="80000"/>
                      </a:schemeClr>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表 9"/>
          <p:cNvGraphicFramePr/>
          <p:nvPr>
            <p:custDataLst>
              <p:tags r:id="rId1"/>
            </p:custDataLst>
          </p:nvPr>
        </p:nvGraphicFramePr>
        <p:xfrm>
          <a:off x="617220" y="803275"/>
          <a:ext cx="8259445" cy="3106420"/>
        </p:xfrm>
        <a:graphic>
          <a:graphicData uri="http://schemas.openxmlformats.org/drawingml/2006/chart">
            <c:chart xmlns:c="http://schemas.openxmlformats.org/drawingml/2006/chart" xmlns:r="http://schemas.openxmlformats.org/officeDocument/2006/relationships" r:id="rId4"/>
          </a:graphicData>
        </a:graphic>
      </p:graphicFrame>
      <p:sp>
        <p:nvSpPr>
          <p:cNvPr id="3" name="矩形 2"/>
          <p:cNvSpPr/>
          <p:nvPr/>
        </p:nvSpPr>
        <p:spPr>
          <a:xfrm>
            <a:off x="250825" y="81280"/>
            <a:ext cx="7695565" cy="541655"/>
          </a:xfrm>
          <a:prstGeom prst="rect">
            <a:avLst/>
          </a:prstGeom>
          <a:noFill/>
          <a:ln w="9525">
            <a:noFill/>
          </a:ln>
        </p:spPr>
        <p:txBody>
          <a:bodyPr wrap="square" lIns="107503" tIns="53751" rIns="107503" bIns="53751">
            <a:spAutoFit/>
          </a:bodyPr>
          <a:lstStyle/>
          <a:p>
            <a:pPr marL="0" marR="0" lvl="0" indent="0" algn="ctr" defTabSz="1075055" rtl="0" eaLnBrk="0" fontAlgn="base" latinLnBrk="0" hangingPunct="0">
              <a:lnSpc>
                <a:spcPct val="100000"/>
              </a:lnSpc>
              <a:spcBef>
                <a:spcPct val="0"/>
              </a:spcBef>
              <a:spcAft>
                <a:spcPct val="0"/>
              </a:spcAft>
              <a:buClrTx/>
              <a:buSzTx/>
              <a:buFontTx/>
              <a:buNone/>
              <a:defRPr/>
            </a:pP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三、</a:t>
            </a:r>
            <a:r>
              <a:rPr lang="zh-CN" sz="2830" b="1" dirty="0">
                <a:solidFill>
                  <a:schemeClr val="accent2"/>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全年</a:t>
            </a:r>
            <a:r>
              <a:rPr kumimoji="0" lang="zh-CN" altLang="en-US" sz="283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“查隐患，保安全” 申报情况</a:t>
            </a:r>
          </a:p>
        </p:txBody>
      </p:sp>
      <p:graphicFrame>
        <p:nvGraphicFramePr>
          <p:cNvPr id="11" name="图表 10"/>
          <p:cNvGraphicFramePr/>
          <p:nvPr>
            <p:custDataLst>
              <p:tags r:id="rId2"/>
            </p:custDataLst>
            <p:extLst>
              <p:ext uri="{D42A27DB-BD31-4B8C-83A1-F6EECF244321}">
                <p14:modId xmlns:p14="http://schemas.microsoft.com/office/powerpoint/2010/main" val="3714677260"/>
              </p:ext>
            </p:extLst>
          </p:nvPr>
        </p:nvGraphicFramePr>
        <p:xfrm>
          <a:off x="616585" y="4031615"/>
          <a:ext cx="8260080" cy="2430780"/>
        </p:xfrm>
        <a:graphic>
          <a:graphicData uri="http://schemas.openxmlformats.org/drawingml/2006/chart">
            <c:chart xmlns:c="http://schemas.openxmlformats.org/drawingml/2006/chart" xmlns:r="http://schemas.openxmlformats.org/officeDocument/2006/relationships" r:id="rId5"/>
          </a:graphicData>
        </a:graphic>
      </p:graphicFrame>
      <p:sp>
        <p:nvSpPr>
          <p:cNvPr id="2" name="文本框 1">
            <a:extLst>
              <a:ext uri="{FF2B5EF4-FFF2-40B4-BE49-F238E27FC236}">
                <a16:creationId xmlns:a16="http://schemas.microsoft.com/office/drawing/2014/main" id="{81000F98-8FDB-A1ED-EA49-2B8CA69621C1}"/>
              </a:ext>
            </a:extLst>
          </p:cNvPr>
          <p:cNvSpPr txBox="1"/>
          <p:nvPr/>
        </p:nvSpPr>
        <p:spPr>
          <a:xfrm>
            <a:off x="8964334" y="1199294"/>
            <a:ext cx="3018153" cy="5415915"/>
          </a:xfrm>
          <a:prstGeom prst="rect">
            <a:avLst/>
          </a:prstGeom>
          <a:noFill/>
        </p:spPr>
        <p:txBody>
          <a:bodyPr wrap="square">
            <a:noAutofit/>
          </a:bodyPr>
          <a:lstStyle/>
          <a:p>
            <a:pPr indent="406400" algn="ctr"/>
            <a:r>
              <a:rPr lang="zh-CN" altLang="en-US" sz="1600" b="1" kern="100" dirty="0">
                <a:solidFill>
                  <a:srgbClr val="FF0000"/>
                </a:solidFill>
                <a:latin typeface="SimHei" panose="02010609060101010101" pitchFamily="49" charset="-122"/>
                <a:ea typeface="SimHei" panose="02010609060101010101" pitchFamily="49" charset="-122"/>
                <a:cs typeface="Times New Roman" panose="02020603050405020304" pitchFamily="18" charset="0"/>
              </a:rPr>
              <a:t>总结</a:t>
            </a:r>
            <a:endParaRPr lang="en-US" altLang="zh-CN" sz="1600" b="1" kern="100" dirty="0">
              <a:solidFill>
                <a:srgbClr val="FF0000"/>
              </a:solidFill>
              <a:latin typeface="SimHei" panose="02010609060101010101" pitchFamily="49" charset="-122"/>
              <a:ea typeface="SimHei" panose="02010609060101010101" pitchFamily="49" charset="-122"/>
              <a:cs typeface="Times New Roman" panose="02020603050405020304" pitchFamily="18" charset="0"/>
            </a:endParaRPr>
          </a:p>
          <a:p>
            <a:pPr indent="406400" algn="just"/>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2023</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年，全年共计申报各类隐患奖励</a:t>
            </a:r>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163</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项，其中公司级</a:t>
            </a:r>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项，部门级</a:t>
            </a:r>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162</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项，申请奖励金额</a:t>
            </a:r>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6105</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文币。</a:t>
            </a:r>
            <a:endParaRPr lang="en-US" altLang="zh-CN" sz="1600" b="1" kern="100" dirty="0">
              <a:latin typeface="宋体" panose="02010600030101010101" pitchFamily="2" charset="-122"/>
              <a:ea typeface="宋体" panose="02010600030101010101" pitchFamily="2" charset="-122"/>
              <a:cs typeface="Times New Roman" panose="02020603050405020304" pitchFamily="18" charset="0"/>
            </a:endParaRPr>
          </a:p>
          <a:p>
            <a:pPr indent="406400" algn="just"/>
            <a:r>
              <a:rPr lang="zh-CN" altLang="en-US" sz="1600" b="1" kern="100" dirty="0">
                <a:latin typeface="宋体" panose="02010600030101010101" pitchFamily="2" charset="-122"/>
                <a:cs typeface="Times New Roman" panose="02020603050405020304" pitchFamily="18" charset="0"/>
              </a:rPr>
              <a:t>从全年开展“查隐患、保安全”活动总体来看，员工的参与积极性整体表现不高，多数是在督促和提醒下才上报，且隐患数量有限、质量不高等问题。</a:t>
            </a:r>
            <a:endParaRPr lang="en-US" altLang="zh-CN" sz="1600" b="1" kern="100" dirty="0">
              <a:latin typeface="宋体" panose="02010600030101010101" pitchFamily="2" charset="-122"/>
              <a:cs typeface="Times New Roman" panose="02020603050405020304" pitchFamily="18" charset="0"/>
            </a:endParaRPr>
          </a:p>
          <a:p>
            <a:pPr indent="406400" algn="just"/>
            <a:r>
              <a:rPr lang="zh-CN" altLang="en-US" sz="16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改进措施</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2024</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年利用副班培训、交接班等时间大力宣传“查隐患、保安全”活动方案、活动目的和意义，鼓励员工积极参与此项活动，针对个别班组连续</a:t>
            </a:r>
            <a:r>
              <a:rPr lang="en-US" altLang="zh-CN" sz="1600" b="1"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1600" b="1" kern="100" dirty="0">
                <a:latin typeface="宋体" panose="02010600030101010101" pitchFamily="2" charset="-122"/>
                <a:cs typeface="Times New Roman" panose="02020603050405020304" pitchFamily="18" charset="0"/>
              </a:rPr>
              <a:t>个月一条隐患未报的班组长给予考核。</a:t>
            </a:r>
            <a:endParaRPr lang="en-US" altLang="zh-CN" sz="1600" b="1" kern="100" dirty="0">
              <a:latin typeface="宋体" panose="02010600030101010101" pitchFamily="2" charset="-122"/>
              <a:cs typeface="Times New Roman" panose="02020603050405020304" pitchFamily="18" charset="0"/>
            </a:endParaRPr>
          </a:p>
          <a:p>
            <a:pPr indent="406400" algn="just"/>
            <a:r>
              <a:rPr lang="zh-CN" altLang="en-US" sz="1600" b="1" kern="100" dirty="0">
                <a:latin typeface="宋体" panose="02010600030101010101" pitchFamily="2" charset="-122"/>
                <a:cs typeface="Times New Roman" panose="02020603050405020304" pitchFamily="18" charset="0"/>
              </a:rPr>
              <a:t>此活动有效开展能够及时</a:t>
            </a:r>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消除现场安全隐患，将事故消除在萌芽状态，确保生产稳定运行。</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55c84245-acd0-423b-9d29-b97baba9c974"/>
  <p:tag name="COMMONDATA" val="eyJoZGlkIjoiMDlmOWM0ZDNhZjBhY2FkNDVhOTM3ZjljMzZjOGIwYT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26a8be76-c2b8-4e45-8558-e09df773676b}"/>
  <p:tag name="TABLE_ENDDRAG_ORIGIN_RECT" val="550*449"/>
  <p:tag name="TABLE_ENDDRAG_RECT" val="2*65*551*449"/>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43065d27-df9f-4025-a2d9-a4cc143c613c}"/>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566c729d-2917-4732-ba99-035ef6f9fcfc}"/>
  <p:tag name="TABLE_ENDDRAG_ORIGIN_RECT" val="738*459"/>
  <p:tag name="TABLE_ENDDRAG_RECT" val="20*54*738*459"/>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2b852556-4013-45e9-98a8-4e2208a1e895}"/>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7">
    <a:dk1>
      <a:srgbClr val="000000"/>
    </a:dk1>
    <a:lt1>
      <a:srgbClr val="FFFFFF"/>
    </a:lt1>
    <a:dk2>
      <a:srgbClr val="0C0E1F"/>
    </a:dk2>
    <a:lt2>
      <a:srgbClr val="FEFFFF"/>
    </a:lt2>
    <a:accent1>
      <a:srgbClr val="FF8D41"/>
    </a:accent1>
    <a:accent2>
      <a:srgbClr val="4EC9F6"/>
    </a:accent2>
    <a:accent3>
      <a:srgbClr val="F08BB4"/>
    </a:accent3>
    <a:accent4>
      <a:srgbClr val="5B8FF9"/>
    </a:accent4>
    <a:accent5>
      <a:srgbClr val="7262FD"/>
    </a:accent5>
    <a:accent6>
      <a:srgbClr val="FCC400"/>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8】">
    <a:dk1>
      <a:srgbClr val="000000"/>
    </a:dk1>
    <a:lt1>
      <a:srgbClr val="FFFFFF"/>
    </a:lt1>
    <a:dk2>
      <a:srgbClr val="0C0E1F"/>
    </a:dk2>
    <a:lt2>
      <a:srgbClr val="FEFFFF"/>
    </a:lt2>
    <a:accent1>
      <a:srgbClr val="3875FF"/>
    </a:accent1>
    <a:accent2>
      <a:srgbClr val="FCBE00"/>
    </a:accent2>
    <a:accent3>
      <a:srgbClr val="73A1FF"/>
    </a:accent3>
    <a:accent4>
      <a:srgbClr val="83D8FF"/>
    </a:accent4>
    <a:accent5>
      <a:srgbClr val="FC9400"/>
    </a:accent5>
    <a:accent6>
      <a:srgbClr val="0093F0"/>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8】">
    <a:dk1>
      <a:srgbClr val="000000"/>
    </a:dk1>
    <a:lt1>
      <a:srgbClr val="FFFFFF"/>
    </a:lt1>
    <a:dk2>
      <a:srgbClr val="0C0E1F"/>
    </a:dk2>
    <a:lt2>
      <a:srgbClr val="FEFFFF"/>
    </a:lt2>
    <a:accent1>
      <a:srgbClr val="3875FF"/>
    </a:accent1>
    <a:accent2>
      <a:srgbClr val="FCBE00"/>
    </a:accent2>
    <a:accent3>
      <a:srgbClr val="73A1FF"/>
    </a:accent3>
    <a:accent4>
      <a:srgbClr val="83D8FF"/>
    </a:accent4>
    <a:accent5>
      <a:srgbClr val="FC9400"/>
    </a:accent5>
    <a:accent6>
      <a:srgbClr val="0093F0"/>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8】">
    <a:dk1>
      <a:srgbClr val="000000"/>
    </a:dk1>
    <a:lt1>
      <a:srgbClr val="FFFFFF"/>
    </a:lt1>
    <a:dk2>
      <a:srgbClr val="0C0E1F"/>
    </a:dk2>
    <a:lt2>
      <a:srgbClr val="FEFFFF"/>
    </a:lt2>
    <a:accent1>
      <a:srgbClr val="3875FF"/>
    </a:accent1>
    <a:accent2>
      <a:srgbClr val="FCBE00"/>
    </a:accent2>
    <a:accent3>
      <a:srgbClr val="73A1FF"/>
    </a:accent3>
    <a:accent4>
      <a:srgbClr val="83D8FF"/>
    </a:accent4>
    <a:accent5>
      <a:srgbClr val="FC9400"/>
    </a:accent5>
    <a:accent6>
      <a:srgbClr val="0093F0"/>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8】">
    <a:dk1>
      <a:srgbClr val="000000"/>
    </a:dk1>
    <a:lt1>
      <a:srgbClr val="FFFFFF"/>
    </a:lt1>
    <a:dk2>
      <a:srgbClr val="0C0E1F"/>
    </a:dk2>
    <a:lt2>
      <a:srgbClr val="FEFFFF"/>
    </a:lt2>
    <a:accent1>
      <a:srgbClr val="3875FF"/>
    </a:accent1>
    <a:accent2>
      <a:srgbClr val="FCBE00"/>
    </a:accent2>
    <a:accent3>
      <a:srgbClr val="73A1FF"/>
    </a:accent3>
    <a:accent4>
      <a:srgbClr val="83D8FF"/>
    </a:accent4>
    <a:accent5>
      <a:srgbClr val="FC9400"/>
    </a:accent5>
    <a:accent6>
      <a:srgbClr val="0093F0"/>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自定义 2">
    <a:dk1>
      <a:srgbClr val="000000"/>
    </a:dk1>
    <a:lt1>
      <a:srgbClr val="FFFFFF"/>
    </a:lt1>
    <a:dk2>
      <a:srgbClr val="0C0E1F"/>
    </a:dk2>
    <a:lt2>
      <a:srgbClr val="FEFFFF"/>
    </a:lt2>
    <a:accent1>
      <a:srgbClr val="4F81FF"/>
    </a:accent1>
    <a:accent2>
      <a:srgbClr val="16CC8A"/>
    </a:accent2>
    <a:accent3>
      <a:srgbClr val="83D8FF"/>
    </a:accent3>
    <a:accent4>
      <a:srgbClr val="646BFE"/>
    </a:accent4>
    <a:accent5>
      <a:srgbClr val="F64699"/>
    </a:accent5>
    <a:accent6>
      <a:srgbClr val="FFC619"/>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自定义 2">
    <a:dk1>
      <a:srgbClr val="000000"/>
    </a:dk1>
    <a:lt1>
      <a:srgbClr val="FFFFFF"/>
    </a:lt1>
    <a:dk2>
      <a:srgbClr val="0C0E1F"/>
    </a:dk2>
    <a:lt2>
      <a:srgbClr val="FEFFFF"/>
    </a:lt2>
    <a:accent1>
      <a:srgbClr val="4F81FF"/>
    </a:accent1>
    <a:accent2>
      <a:srgbClr val="16CC8A"/>
    </a:accent2>
    <a:accent3>
      <a:srgbClr val="83D8FF"/>
    </a:accent3>
    <a:accent4>
      <a:srgbClr val="646BFE"/>
    </a:accent4>
    <a:accent5>
      <a:srgbClr val="F64699"/>
    </a:accent5>
    <a:accent6>
      <a:srgbClr val="FFC619"/>
    </a:accent6>
    <a:hlink>
      <a:srgbClr val="304FFE"/>
    </a:hlink>
    <a:folHlink>
      <a:srgbClr val="492067"/>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16069</TotalTime>
  <Words>5040</Words>
  <Application>Microsoft Macintosh PowerPoint</Application>
  <PresentationFormat>自定义</PresentationFormat>
  <Paragraphs>937</Paragraphs>
  <Slides>30</Slides>
  <Notes>27</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30</vt:i4>
      </vt:variant>
    </vt:vector>
  </HeadingPairs>
  <TitlesOfParts>
    <vt:vector size="43" baseType="lpstr">
      <vt:lpstr>黑体</vt:lpstr>
      <vt:lpstr>黑体</vt:lpstr>
      <vt:lpstr>华文中宋</vt:lpstr>
      <vt:lpstr>楷体_GB2312</vt:lpstr>
      <vt:lpstr>SimSun</vt:lpstr>
      <vt:lpstr>SimSun</vt:lpstr>
      <vt:lpstr>微软雅黑</vt:lpstr>
      <vt:lpstr>Arial</vt:lpstr>
      <vt:lpstr>Calibri</vt:lpstr>
      <vt:lpstr>Calibri Light</vt:lpstr>
      <vt:lpstr>1_Office 主题​​</vt:lpstr>
      <vt:lpstr>2_Office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浩然 张</cp:lastModifiedBy>
  <cp:revision>267</cp:revision>
  <dcterms:created xsi:type="dcterms:W3CDTF">2014-05-25T02:24:00Z</dcterms:created>
  <dcterms:modified xsi:type="dcterms:W3CDTF">2024-01-19T09:31:46Z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66A1EBCED6F347B6874234C0D244D95D</vt:lpwstr>
  </property>
</Properties>
</file>